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261" r:id="rId4"/>
    <p:sldId id="312" r:id="rId5"/>
    <p:sldId id="262" r:id="rId6"/>
    <p:sldId id="263" r:id="rId7"/>
    <p:sldId id="264" r:id="rId8"/>
    <p:sldId id="26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9" r:id="rId17"/>
    <p:sldId id="304" r:id="rId18"/>
    <p:sldId id="311" r:id="rId19"/>
    <p:sldId id="305" r:id="rId20"/>
    <p:sldId id="306" r:id="rId21"/>
    <p:sldId id="307" r:id="rId22"/>
    <p:sldId id="308" r:id="rId23"/>
    <p:sldId id="309" r:id="rId24"/>
    <p:sldId id="330" r:id="rId25"/>
    <p:sldId id="331" r:id="rId26"/>
    <p:sldId id="332" r:id="rId27"/>
    <p:sldId id="334" r:id="rId28"/>
    <p:sldId id="336" r:id="rId29"/>
    <p:sldId id="337" r:id="rId30"/>
    <p:sldId id="346" r:id="rId31"/>
    <p:sldId id="349" r:id="rId32"/>
    <p:sldId id="350" r:id="rId33"/>
    <p:sldId id="351" r:id="rId34"/>
    <p:sldId id="352" r:id="rId35"/>
    <p:sldId id="353" r:id="rId36"/>
    <p:sldId id="376" r:id="rId37"/>
    <p:sldId id="378" r:id="rId38"/>
    <p:sldId id="381" r:id="rId3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966"/>
  </p:normalViewPr>
  <p:slideViewPr>
    <p:cSldViewPr>
      <p:cViewPr varScale="1">
        <p:scale>
          <a:sx n="117" d="100"/>
          <a:sy n="117" d="100"/>
        </p:scale>
        <p:origin x="209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523168-CF4B-42EE-B6F6-F61ED482068D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25</a:t>
            </a:fld>
            <a:endParaRPr lang="it-IT" altLang="it-IT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42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0DA9AF-3799-416A-A560-6F29E13DB02A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26</a:t>
            </a:fld>
            <a:endParaRPr lang="it-IT" altLang="it-IT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630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8EBC85-9922-4F4C-9274-F4D9C0E9304D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27</a:t>
            </a:fld>
            <a:endParaRPr lang="it-IT" altLang="it-IT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36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28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283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29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8226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30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7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31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1585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32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43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33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04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7329CE-2AB8-44B5-8242-19DA91DC29A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34</a:t>
            </a:fld>
            <a:endParaRPr lang="it-IT" altLang="it-I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796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5A7798C-0881-5644-B917-801AD8DB81F1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33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DE9A20-B8AE-3E45-9FF8-EE4C89FB8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4BC26B-8B93-864D-8BCD-629355B84A1A}" type="slidenum">
              <a:rPr lang="it-IT" altLang="it-IT" sz="1200"/>
              <a:pPr eaLnBrk="1" hangingPunct="1"/>
              <a:t>35</a:t>
            </a:fld>
            <a:endParaRPr lang="it-IT" altLang="it-IT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D3C021DE-4A17-2F41-BB7B-71723F7D1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1B0F77C-2F8E-8442-8184-7458F0300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18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5D6952-27A7-9342-B6EF-9CB80549D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22D07D-E9F4-1742-8BB5-9B75B9AC0635}" type="slidenum">
              <a:rPr lang="it-IT" altLang="it-IT" sz="1200"/>
              <a:pPr eaLnBrk="1" hangingPunct="1"/>
              <a:t>36</a:t>
            </a:fld>
            <a:endParaRPr lang="it-IT" altLang="it-IT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C8C0434C-A5DD-D748-A216-32AAAABC8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2B77659-09EA-B64C-AB6A-AB1C83B36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51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063A57-EA8B-8F4B-A9F7-15698112E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633D42-8B1A-1049-8F48-EC10D2450564}" type="slidenum">
              <a:rPr lang="it-IT" altLang="it-IT" sz="1200"/>
              <a:pPr eaLnBrk="1" hangingPunct="1"/>
              <a:t>37</a:t>
            </a:fld>
            <a:endParaRPr lang="it-IT" altLang="it-IT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21BE345-3F73-384E-A045-198D72FC4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BEA1507-0110-3A46-964F-8EF69AB52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8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B116039-8BEF-B54F-AD2A-DC43DCDC6B94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37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40D2C65-DD03-E640-9CDA-6D9115E737AD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EC78C9-DEB4-A442-8BA4-AC4C5B09E0D1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22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592B1C7-9F55-7E4D-B499-9B0B011AD8E8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4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5A7798C-0881-5644-B917-801AD8DB81F1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65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4355D6-567C-4359-B044-D9AF00B6333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23</a:t>
            </a:fld>
            <a:endParaRPr lang="it-IT" altLang="it-IT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559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8ADD4-4F5A-4AB0-A08E-6D39D5E9D903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24</a:t>
            </a:fld>
            <a:endParaRPr lang="it-IT" altLang="it-IT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852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STN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gif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4.wmf"/><Relationship Id="rId17" Type="http://schemas.openxmlformats.org/officeDocument/2006/relationships/image" Target="../media/image56.w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8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102966" cy="2392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2022/2023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Rockwell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Materiale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Didattico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Online – DM 752-2021 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94" y="2972345"/>
            <a:ext cx="3384376" cy="25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9918" y="1030494"/>
            <a:ext cx="7386129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si dice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rigorosamente limitata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 esistono due numeri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con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&gt;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tali che il segnale è identicamente nullo al di fuori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intervallo di tempo 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)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896269" y="2205112"/>
          <a:ext cx="252268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8100" imgH="215900" progId="Equation.3">
                  <p:embed/>
                </p:oleObj>
              </mc:Choice>
              <mc:Fallback>
                <p:oleObj name="Equation" r:id="rId3" imgW="1308100" imgH="21590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269" y="2205112"/>
                        <a:ext cx="252268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9918" y="2754433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considerano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trascurabili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solo i valori nulli del segnale</a:t>
            </a: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6243972" y="3789787"/>
          <a:ext cx="1362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500" imgH="203200" progId="Equation.3">
                  <p:embed/>
                </p:oleObj>
              </mc:Choice>
              <mc:Fallback>
                <p:oleObj name="Equation" r:id="rId5" imgW="698500" imgH="203200" progId="Equation.3">
                  <p:embed/>
                  <p:pic>
                    <p:nvPicPr>
                      <p:cNvPr id="14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972" y="3789787"/>
                        <a:ext cx="13620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65918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23851" y="829978"/>
            <a:ext cx="7848550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Alcuni segnali non si annulla identicamente al di fuori di un intervallo, ma decadono asintoticamente a zero.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Tali segnali prendono il nome di segnali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praticamente limitata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8929" y="2543754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considerano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trascurabili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solo i valori al di sotto di una certa soglia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875463" y="3068638"/>
          <a:ext cx="1362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500" imgH="203200" progId="Equation.3">
                  <p:embed/>
                </p:oleObj>
              </mc:Choice>
              <mc:Fallback>
                <p:oleObj name="Equation" r:id="rId3" imgW="698500" imgH="203200" progId="Equation.3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068638"/>
                        <a:ext cx="13620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6" y="3178266"/>
            <a:ext cx="5915025" cy="24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26307" y="798387"/>
            <a:ext cx="7414045" cy="19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Alcuni segnali non si annulla identicamente al di fuori di un intervallo e non decadono asintoticamente a zero.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Risulta, quindi, impossibile stabilire una soglia per considerare trascurabili alcuni valori rispetto ad altri. Tali segnali prendono il nome di segnali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non limitata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 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540750" y="6400800"/>
            <a:ext cx="60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F4486BCF-16F1-7746-BFE0-1B2E91C1C19F}" type="slidenum">
              <a:rPr lang="it-IT" altLang="it-IT" sz="1400">
                <a:solidFill>
                  <a:srgbClr val="000000"/>
                </a:solidFill>
                <a:latin typeface="Times New Roman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it-IT" altLang="it-I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4447" y="2897557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Tutti i valori assunti dal segnale sono considerati non  </a:t>
            </a:r>
            <a:r>
              <a:rPr lang="it-IT" altLang="it-IT" sz="2400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trascurabili</a:t>
            </a:r>
            <a:endParaRPr lang="it-IT" altLang="it-IT" sz="24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559" name="Rettangolo 2"/>
          <p:cNvSpPr>
            <a:spLocks noChangeArrowheads="1"/>
          </p:cNvSpPr>
          <p:nvPr/>
        </p:nvSpPr>
        <p:spPr bwMode="auto">
          <a:xfrm>
            <a:off x="7109321" y="3879303"/>
            <a:ext cx="1262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charset="2"/>
                <a:ea typeface="Calibri" charset="0"/>
                <a:cs typeface="Times New Roman" charset="0"/>
              </a:rPr>
              <a:t>D</a:t>
            </a:r>
            <a:r>
              <a:rPr lang="it-IT" altLang="it-IT" sz="2400" i="1">
                <a:latin typeface="Times New Roman" charset="0"/>
                <a:ea typeface="Calibri" charset="0"/>
                <a:cs typeface="Times New Roman" charset="0"/>
              </a:rPr>
              <a:t>T</a:t>
            </a:r>
            <a:r>
              <a:rPr lang="it-IT" altLang="it-IT" sz="2400">
                <a:latin typeface="Calibri" charset="0"/>
                <a:ea typeface="Calibri" charset="0"/>
                <a:cs typeface="Times New Roman" charset="0"/>
              </a:rPr>
              <a:t>=+</a:t>
            </a:r>
            <a:r>
              <a:rPr lang="it-IT" altLang="it-IT" sz="2400">
                <a:latin typeface="Times New Roman" charset="0"/>
                <a:ea typeface="Calibri" charset="0"/>
                <a:cs typeface="Times New Roman" charset="0"/>
              </a:rPr>
              <a:t>∞</a:t>
            </a:r>
            <a:endParaRPr lang="it-IT" altLang="it-IT" sz="240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322263" y="994668"/>
            <a:ext cx="756210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Una famiglia particolarmente importante tra i segnali di durata non limitata è quella dei segnali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periodici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50825" y="2039243"/>
            <a:ext cx="87137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si dice periodico se esiste un valore </a:t>
            </a:r>
            <a:r>
              <a:rPr lang="it-IT" altLang="it-IT" sz="24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tale che:</a:t>
            </a:r>
          </a:p>
        </p:txBody>
      </p:sp>
      <p:graphicFrame>
        <p:nvGraphicFramePr>
          <p:cNvPr id="24581" name="Object 9"/>
          <p:cNvGraphicFramePr>
            <a:graphicFrameLocks noChangeAspect="1"/>
          </p:cNvGraphicFramePr>
          <p:nvPr/>
        </p:nvGraphicFramePr>
        <p:xfrm>
          <a:off x="2790825" y="2558498"/>
          <a:ext cx="3293343" cy="37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500" imgH="431800" progId="Equation.3">
                  <p:embed/>
                </p:oleObj>
              </mc:Choice>
              <mc:Fallback>
                <p:oleObj name="Equation" r:id="rId2" imgW="3746500" imgH="431800" progId="Equation.3">
                  <p:embed/>
                  <p:pic>
                    <p:nvPicPr>
                      <p:cNvPr id="245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558498"/>
                        <a:ext cx="3293343" cy="379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250824" y="3014860"/>
            <a:ext cx="871378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it-IT" altLang="it-IT" sz="2400" baseline="-25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prende il nome di periodo fondamentale del segnale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22263" y="3990477"/>
            <a:ext cx="871378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 tale valore non esiste, i segnali si dicono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aperiodici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11189" y="1052513"/>
            <a:ext cx="6625108" cy="14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Finestra Rettangolare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Segnale cosinusoidale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Segnale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2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7633543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Spesso nella pratica viene utilizzata una misura logaritmica adimensionale della Potenza.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Tale misura prende il nome di Potenza in Decibel ed è definita come: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2771775" y="2565400"/>
          <a:ext cx="2630488" cy="90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70200" imgH="990600" progId="Equation.3">
                  <p:embed/>
                </p:oleObj>
              </mc:Choice>
              <mc:Fallback>
                <p:oleObj name="Equation" r:id="rId2" imgW="2870200" imgH="990600" progId="Equation.3">
                  <p:embed/>
                  <p:pic>
                    <p:nvPicPr>
                      <p:cNvPr id="337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65400"/>
                        <a:ext cx="2630488" cy="907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936625" y="3741738"/>
            <a:ext cx="446563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è una potenza di riferimento</a:t>
            </a:r>
          </a:p>
        </p:txBody>
      </p:sp>
      <p:graphicFrame>
        <p:nvGraphicFramePr>
          <p:cNvPr id="33798" name="Object 7"/>
          <p:cNvGraphicFramePr>
            <a:graphicFrameLocks noChangeAspect="1"/>
          </p:cNvGraphicFramePr>
          <p:nvPr/>
        </p:nvGraphicFramePr>
        <p:xfrm>
          <a:off x="573088" y="3705225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431613" progId="Equation.3">
                  <p:embed/>
                </p:oleObj>
              </mc:Choice>
              <mc:Fallback>
                <p:oleObj name="Equation" r:id="rId4" imgW="330057" imgH="431613" progId="Equation.3">
                  <p:embed/>
                  <p:pic>
                    <p:nvPicPr>
                      <p:cNvPr id="337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705225"/>
                        <a:ext cx="33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8713787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rapporto Potenza/Potenza di riferimento pari ad 1 corrisponde a 0dB, pari a 2 corrisponde a 3dB, pari a 10 corrisponde a 10dB, pari a 100 corrisponde a 20dB,…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Potenza di un </a:t>
            </a:r>
            <a:r>
              <a:rPr lang="en-US" dirty="0" err="1"/>
              <a:t>Segnale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8540750" y="6400800"/>
            <a:ext cx="60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A83D6E7-64AC-9B4B-B77B-630DEB75EAEB}" type="slidenum">
              <a:rPr lang="it-IT" altLang="it-IT" sz="1400">
                <a:latin typeface="Times New Roman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lang="it-IT" altLang="it-IT" sz="1400">
              <a:latin typeface="Times New Roman" charset="0"/>
            </a:endParaRP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251521" y="747168"/>
            <a:ext cx="756084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Trasformata di Fourier permette di stabilire 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legame biunivoco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tra il segnale e la sua Trasformata di Fourier (FT)</a:t>
            </a:r>
          </a:p>
        </p:txBody>
      </p:sp>
      <p:graphicFrame>
        <p:nvGraphicFramePr>
          <p:cNvPr id="20484" name="Object 10"/>
          <p:cNvGraphicFramePr>
            <a:graphicFrameLocks noChangeAspect="1"/>
          </p:cNvGraphicFramePr>
          <p:nvPr/>
        </p:nvGraphicFramePr>
        <p:xfrm>
          <a:off x="3385343" y="1986029"/>
          <a:ext cx="1663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700" imgH="342900" progId="Equation.3">
                  <p:embed/>
                </p:oleObj>
              </mc:Choice>
              <mc:Fallback>
                <p:oleObj name="Equation" r:id="rId2" imgW="1663700" imgH="342900" progId="Equation.3">
                  <p:embed/>
                  <p:pic>
                    <p:nvPicPr>
                      <p:cNvPr id="2048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343" y="1986029"/>
                        <a:ext cx="1663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53108" y="2475956"/>
            <a:ext cx="86407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conoscenza del segnale in ambito temporale è equivalente alla conoscenza del segnale in ambito frequenziale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88925" y="3462453"/>
            <a:ext cx="8604250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FT è generalmente complessa e si esprime in termini di modulo e fase. La rappresentazione del modulo della FT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Spettro di Ampiezza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La rappresentazione della fase della FT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Spettro di Fase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24421" y="5278454"/>
            <a:ext cx="86407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Le componenti frequenziali per le quali il modulo assume valori significativi contribuiscono maggiormente alla sintesi del segnale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Trasformata</a:t>
            </a:r>
            <a:r>
              <a:rPr lang="en-US" dirty="0"/>
              <a:t> di Fourier</a:t>
            </a:r>
          </a:p>
        </p:txBody>
      </p:sp>
    </p:spTree>
    <p:extLst>
      <p:ext uri="{BB962C8B-B14F-4D97-AF65-F5344CB8AC3E}">
        <p14:creationId xmlns:p14="http://schemas.microsoft.com/office/powerpoint/2010/main" val="105303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Filtri</a:t>
            </a:r>
            <a:r>
              <a:rPr lang="en-US" dirty="0"/>
              <a:t> in </a:t>
            </a:r>
            <a:r>
              <a:rPr lang="en-US" dirty="0" err="1"/>
              <a:t>Frequenza</a:t>
            </a:r>
            <a:endParaRPr lang="en-US" dirty="0"/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47F0C7CC-D1A9-894D-B26B-3985A5A2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2736"/>
            <a:ext cx="8568952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1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4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14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86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58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30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filtri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permettono di trattenere alcune componenti frequenziali e “lasciare passare” altre.</a:t>
            </a: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7AC2044E-50BB-3A40-A9EF-05312224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461000"/>
            <a:ext cx="8281987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1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4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14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86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58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30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 seconda delle componenti che vengono fatte passare, i filtri si distinguono in: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Filtri Passa-Basso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Passa-Alto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Passa-Banda</a:t>
            </a:r>
          </a:p>
        </p:txBody>
      </p:sp>
      <p:pic>
        <p:nvPicPr>
          <p:cNvPr id="68" name="Picture 5">
            <a:extLst>
              <a:ext uri="{FF2B5EF4-FFF2-40B4-BE49-F238E27FC236}">
                <a16:creationId xmlns:a16="http://schemas.microsoft.com/office/drawing/2014/main" id="{D921AFD6-A3B8-DF40-8EBD-C06C57E7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79" y="1974095"/>
            <a:ext cx="4910627" cy="34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440531" y="1370287"/>
            <a:ext cx="828040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messaggio viene trasmesso andando ad alterare le caratteristiche di un</a:t>
            </a:r>
            <a:r>
              <a:rPr lang="it-IT" altLang="it-IT" sz="2400">
                <a:solidFill>
                  <a:srgbClr val="080808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portante</a:t>
            </a:r>
            <a:r>
              <a:rPr lang="it-IT" altLang="it-IT" sz="2400">
                <a:solidFill>
                  <a:srgbClr val="080808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i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carrier</a:t>
            </a:r>
            <a:r>
              <a:rPr lang="it-IT" altLang="it-IT" sz="2400">
                <a:solidFill>
                  <a:srgbClr val="080808"/>
                </a:solidFill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della forma</a:t>
            </a: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440531" y="794024"/>
            <a:ext cx="84248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Sia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il segnale analogico da trasmettere.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40531" y="4107137"/>
            <a:ext cx="81359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63538" indent="-363538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Traslazione in frequenza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il segnale passa-basso è traslato nella banda passante del canale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Trasmissione multipla di più segnali sullo stesso canale mediante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FDM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Frequency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Division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Multiplexing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Espansione della banda del segnale in modo da accrescere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immunità al rumore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SzPct val="75000"/>
              <a:buFont typeface="Wingdings" charset="2"/>
              <a:buAutoNum type="arabicPeriod"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367506" y="2968010"/>
            <a:ext cx="813752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modulazione della portante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viene effettuata per raggiungere i seguenti obiettivi: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2771800" y="2250832"/>
                <a:ext cx="2626809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50832"/>
                <a:ext cx="2626809" cy="435825"/>
              </a:xfrm>
              <a:prstGeom prst="rect">
                <a:avLst/>
              </a:prstGeom>
              <a:blipFill rotWithShape="0">
                <a:blip r:embed="rId3"/>
                <a:stretch>
                  <a:fillRect t="-112500" b="-1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5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2"/>
          <p:cNvSpPr txBox="1">
            <a:spLocks noChangeArrowheads="1"/>
          </p:cNvSpPr>
          <p:nvPr/>
        </p:nvSpPr>
        <p:spPr bwMode="auto">
          <a:xfrm>
            <a:off x="369030" y="1013545"/>
            <a:ext cx="7731362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Nella modulazione d’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ampiezza il messaggio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è impresso sull’ampiezza della portante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). Esistono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diversi tipi di modulazione di ampiezza, con diverse caratteristiche spettrali.</a:t>
            </a:r>
          </a:p>
        </p:txBody>
      </p:sp>
      <p:sp>
        <p:nvSpPr>
          <p:cNvPr id="23554" name="Text Box 29"/>
          <p:cNvSpPr txBox="1">
            <a:spLocks noChangeArrowheads="1"/>
          </p:cNvSpPr>
          <p:nvPr/>
        </p:nvSpPr>
        <p:spPr bwMode="auto">
          <a:xfrm>
            <a:off x="440531" y="3945954"/>
            <a:ext cx="8343900" cy="1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cui è evidente il ruolo di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che va a cambiare l’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ampiezza della portante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ja-JP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prende il nome di </a:t>
            </a:r>
            <a:r>
              <a:rPr lang="it-IT" altLang="ja-JP" sz="24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segnale modulante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ja-JP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modulato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è la frequenza della portante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69030" y="2470775"/>
            <a:ext cx="871378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modulazione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DSB-SC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Double Side Band –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Suppressed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Carrier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consiste nel prendere:</a:t>
            </a:r>
            <a:endParaRPr lang="it-IT" altLang="it-IT" sz="2400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907704" y="3411128"/>
                <a:ext cx="4934492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11128"/>
                <a:ext cx="4934492" cy="435825"/>
              </a:xfrm>
              <a:prstGeom prst="rect">
                <a:avLst/>
              </a:prstGeom>
              <a:blipFill rotWithShape="0">
                <a:blip r:embed="rId3"/>
                <a:stretch>
                  <a:fillRect t="-115493" b="-14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2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9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Cenni di Teoria dei Segnali e di Teoria dei Fenomeni Aleatori</a:t>
            </a:r>
          </a:p>
          <a:p>
            <a:pPr algn="ctr"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33375" y="1407544"/>
            <a:ext cx="70469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sua trasformata di Fourier del segnale modulato sarà data da:</a:t>
            </a:r>
            <a:endParaRPr lang="it-IT" altLang="it-IT" sz="2400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40395" y="4928327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835795" y="4280627"/>
            <a:ext cx="1008062" cy="647700"/>
            <a:chOff x="1383" y="754"/>
            <a:chExt cx="635" cy="408"/>
          </a:xfrm>
        </p:grpSpPr>
        <p:sp>
          <p:nvSpPr>
            <p:cNvPr id="25636" name="Freeform 6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637" name="Group 7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5639" name="Freeform 8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0" name="Freeform 9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638" name="Freeform 10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06" name="Line 11"/>
          <p:cNvSpPr>
            <a:spLocks noChangeShapeType="1"/>
          </p:cNvSpPr>
          <p:nvPr/>
        </p:nvSpPr>
        <p:spPr bwMode="auto">
          <a:xfrm>
            <a:off x="2340620" y="485689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1980257" y="49283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-f</a:t>
            </a:r>
            <a:r>
              <a:rPr lang="it-IT" altLang="it-IT" sz="1800" i="1" baseline="-25000"/>
              <a:t>c</a:t>
            </a:r>
          </a:p>
        </p:txBody>
      </p: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868045" y="4280627"/>
            <a:ext cx="1008062" cy="647700"/>
            <a:chOff x="1383" y="754"/>
            <a:chExt cx="635" cy="408"/>
          </a:xfrm>
        </p:grpSpPr>
        <p:sp>
          <p:nvSpPr>
            <p:cNvPr id="25631" name="Freeform 1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632" name="Group 1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5634" name="Freeform 16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5" name="Freeform 1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633" name="Freeform 1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09" name="Line 19"/>
          <p:cNvSpPr>
            <a:spLocks noChangeShapeType="1"/>
          </p:cNvSpPr>
          <p:nvPr/>
        </p:nvSpPr>
        <p:spPr bwMode="auto">
          <a:xfrm>
            <a:off x="6371282" y="485689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0" name="Text Box 20"/>
          <p:cNvSpPr txBox="1">
            <a:spLocks noChangeArrowheads="1"/>
          </p:cNvSpPr>
          <p:nvPr/>
        </p:nvSpPr>
        <p:spPr bwMode="auto">
          <a:xfrm>
            <a:off x="6012507" y="49283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</a:p>
        </p:txBody>
      </p:sp>
      <p:sp>
        <p:nvSpPr>
          <p:cNvPr id="25611" name="Text Box 21"/>
          <p:cNvSpPr txBox="1">
            <a:spLocks noChangeArrowheads="1"/>
          </p:cNvSpPr>
          <p:nvPr/>
        </p:nvSpPr>
        <p:spPr bwMode="auto">
          <a:xfrm>
            <a:off x="8028632" y="49283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baseline="-25000"/>
          </a:p>
        </p:txBody>
      </p:sp>
      <p:sp>
        <p:nvSpPr>
          <p:cNvPr id="25612" name="Text Box 22"/>
          <p:cNvSpPr txBox="1">
            <a:spLocks noChangeArrowheads="1"/>
          </p:cNvSpPr>
          <p:nvPr/>
        </p:nvSpPr>
        <p:spPr bwMode="auto">
          <a:xfrm>
            <a:off x="3275657" y="4039327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|U</a:t>
            </a:r>
            <a:r>
              <a:rPr lang="it-IT" altLang="it-IT" sz="1800" i="1" baseline="-25000"/>
              <a:t> </a:t>
            </a:r>
            <a:r>
              <a:rPr lang="it-IT" altLang="it-IT" sz="1800"/>
              <a:t>(</a:t>
            </a:r>
            <a:r>
              <a:rPr lang="it-IT" altLang="it-IT" sz="1800" i="1"/>
              <a:t>f</a:t>
            </a:r>
            <a:r>
              <a:rPr lang="it-IT" altLang="it-IT" sz="1800"/>
              <a:t>)|</a:t>
            </a:r>
            <a:endParaRPr lang="it-IT" altLang="it-IT" sz="1800" baseline="-25000"/>
          </a:p>
        </p:txBody>
      </p:sp>
      <p:sp>
        <p:nvSpPr>
          <p:cNvPr id="25613" name="Line 23"/>
          <p:cNvSpPr>
            <a:spLocks noChangeShapeType="1"/>
          </p:cNvSpPr>
          <p:nvPr/>
        </p:nvSpPr>
        <p:spPr bwMode="auto">
          <a:xfrm>
            <a:off x="540395" y="3607527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5614" name="Group 24"/>
          <p:cNvGrpSpPr>
            <a:grpSpLocks/>
          </p:cNvGrpSpPr>
          <p:nvPr/>
        </p:nvGrpSpPr>
        <p:grpSpPr bwMode="auto">
          <a:xfrm>
            <a:off x="3851920" y="2743927"/>
            <a:ext cx="1008062" cy="863600"/>
            <a:chOff x="1383" y="754"/>
            <a:chExt cx="635" cy="408"/>
          </a:xfrm>
        </p:grpSpPr>
        <p:sp>
          <p:nvSpPr>
            <p:cNvPr id="25626" name="Freeform 25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627" name="Group 26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5629" name="Freeform 27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0" name="Freeform 28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628" name="Freeform 29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15" name="Text Box 30"/>
          <p:cNvSpPr txBox="1">
            <a:spLocks noChangeArrowheads="1"/>
          </p:cNvSpPr>
          <p:nvPr/>
        </p:nvSpPr>
        <p:spPr bwMode="auto">
          <a:xfrm>
            <a:off x="8028632" y="360752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baseline="-25000"/>
          </a:p>
        </p:txBody>
      </p:sp>
      <p:sp>
        <p:nvSpPr>
          <p:cNvPr id="25616" name="Text Box 31"/>
          <p:cNvSpPr txBox="1">
            <a:spLocks noChangeArrowheads="1"/>
          </p:cNvSpPr>
          <p:nvPr/>
        </p:nvSpPr>
        <p:spPr bwMode="auto">
          <a:xfrm>
            <a:off x="3275657" y="2312127"/>
            <a:ext cx="1225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 dirty="0"/>
              <a:t>|X</a:t>
            </a:r>
            <a:r>
              <a:rPr lang="it-IT" altLang="it-IT" sz="1800" i="1" baseline="-25000" dirty="0"/>
              <a:t> </a:t>
            </a:r>
            <a:r>
              <a:rPr lang="it-IT" altLang="it-IT" sz="1800" dirty="0"/>
              <a:t>(</a:t>
            </a:r>
            <a:r>
              <a:rPr lang="it-IT" altLang="it-IT" sz="1800" i="1" dirty="0" err="1"/>
              <a:t>f</a:t>
            </a:r>
            <a:r>
              <a:rPr lang="it-IT" altLang="it-IT" sz="1800" dirty="0"/>
              <a:t>)|</a:t>
            </a:r>
            <a:endParaRPr lang="it-IT" altLang="it-IT" sz="1800" baseline="-25000" dirty="0"/>
          </a:p>
        </p:txBody>
      </p:sp>
      <p:sp>
        <p:nvSpPr>
          <p:cNvPr id="25617" name="Text Box 32"/>
          <p:cNvSpPr txBox="1">
            <a:spLocks noChangeArrowheads="1"/>
          </p:cNvSpPr>
          <p:nvPr/>
        </p:nvSpPr>
        <p:spPr bwMode="auto">
          <a:xfrm>
            <a:off x="4499620" y="3534502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  <a:endParaRPr lang="it-IT" altLang="it-IT" sz="1800" baseline="-25000"/>
          </a:p>
        </p:txBody>
      </p:sp>
      <p:sp>
        <p:nvSpPr>
          <p:cNvPr id="25618" name="Text Box 33"/>
          <p:cNvSpPr txBox="1">
            <a:spLocks noChangeArrowheads="1"/>
          </p:cNvSpPr>
          <p:nvPr/>
        </p:nvSpPr>
        <p:spPr bwMode="auto">
          <a:xfrm>
            <a:off x="6371282" y="5144227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5619" name="Text Box 34"/>
          <p:cNvSpPr txBox="1">
            <a:spLocks noChangeArrowheads="1"/>
          </p:cNvSpPr>
          <p:nvPr/>
        </p:nvSpPr>
        <p:spPr bwMode="auto">
          <a:xfrm>
            <a:off x="5364807" y="5144227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5620" name="Text Box 35"/>
          <p:cNvSpPr txBox="1">
            <a:spLocks noChangeArrowheads="1"/>
          </p:cNvSpPr>
          <p:nvPr/>
        </p:nvSpPr>
        <p:spPr bwMode="auto">
          <a:xfrm>
            <a:off x="2267595" y="5144227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5621" name="Text Box 36"/>
          <p:cNvSpPr txBox="1">
            <a:spLocks noChangeArrowheads="1"/>
          </p:cNvSpPr>
          <p:nvPr/>
        </p:nvSpPr>
        <p:spPr bwMode="auto">
          <a:xfrm>
            <a:off x="1261120" y="5144227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-f</a:t>
            </a:r>
            <a:r>
              <a:rPr lang="it-IT" altLang="it-IT" sz="1800" i="1" baseline="-25000"/>
              <a:t>c</a:t>
            </a: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5622" name="Text Box 37"/>
          <p:cNvSpPr txBox="1">
            <a:spLocks noChangeArrowheads="1"/>
          </p:cNvSpPr>
          <p:nvPr/>
        </p:nvSpPr>
        <p:spPr bwMode="auto">
          <a:xfrm>
            <a:off x="3491557" y="3534502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-W</a:t>
            </a:r>
            <a:endParaRPr lang="it-IT" altLang="it-IT" sz="1800" baseline="-25000"/>
          </a:p>
        </p:txBody>
      </p:sp>
      <p:sp>
        <p:nvSpPr>
          <p:cNvPr id="25623" name="Line 43"/>
          <p:cNvSpPr>
            <a:spLocks noChangeShapeType="1"/>
          </p:cNvSpPr>
          <p:nvPr/>
        </p:nvSpPr>
        <p:spPr bwMode="auto">
          <a:xfrm flipV="1">
            <a:off x="4356745" y="2383565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4" name="Line 47"/>
          <p:cNvSpPr>
            <a:spLocks noChangeShapeType="1"/>
          </p:cNvSpPr>
          <p:nvPr/>
        </p:nvSpPr>
        <p:spPr bwMode="auto">
          <a:xfrm flipV="1">
            <a:off x="4356745" y="3801202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/>
              <p:cNvSpPr/>
              <p:nvPr/>
            </p:nvSpPr>
            <p:spPr>
              <a:xfrm>
                <a:off x="1668613" y="797154"/>
                <a:ext cx="49344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it-IT" sz="2400" b="0" i="1" smtClean="0">
                          <a:latin typeface="Cambria Math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400" b="0" i="0" smtClean="0">
                          <a:latin typeface="Cambria Math" charset="0"/>
                        </a:rPr>
                        <m:t>cos</m:t>
                      </m:r>
                      <m:r>
                        <a:rPr lang="it-IT" sz="2400" b="0" i="1" smtClean="0">
                          <a:latin typeface="Cambria Math" charset="0"/>
                        </a:rPr>
                        <m:t>⁡(2</m:t>
                      </m:r>
                      <m:r>
                        <a:rPr lang="it-IT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2" name="Rettango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13" y="797154"/>
                <a:ext cx="4934492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67" b="-13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/>
              <p:cNvSpPr/>
              <p:nvPr/>
            </p:nvSpPr>
            <p:spPr>
              <a:xfrm>
                <a:off x="1610820" y="1964611"/>
                <a:ext cx="462511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charset="0"/>
                        </a:rPr>
                        <m:t>𝑈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it-IT" sz="24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3" name="Rettango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20" y="1964611"/>
                <a:ext cx="4625112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774538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segnale DSB viene demodulato prima moltiplicandolo per un segnale sinusoidale generato localmente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2755900" y="27082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3908425" y="2492375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4035425" y="2617788"/>
            <a:ext cx="179388" cy="179387"/>
            <a:chOff x="1020" y="1888"/>
            <a:chExt cx="113" cy="113"/>
          </a:xfrm>
        </p:grpSpPr>
        <p:sp>
          <p:nvSpPr>
            <p:cNvPr id="27668" name="Line 9"/>
            <p:cNvSpPr>
              <a:spLocks noChangeShapeType="1"/>
            </p:cNvSpPr>
            <p:nvPr/>
          </p:nvSpPr>
          <p:spPr bwMode="auto">
            <a:xfrm flipV="1">
              <a:off x="1020" y="1888"/>
              <a:ext cx="113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669" name="Line 10"/>
            <p:cNvSpPr>
              <a:spLocks noChangeShapeType="1"/>
            </p:cNvSpPr>
            <p:nvPr/>
          </p:nvSpPr>
          <p:spPr bwMode="auto">
            <a:xfrm>
              <a:off x="1020" y="1888"/>
              <a:ext cx="113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7655" name="Line 11"/>
          <p:cNvSpPr>
            <a:spLocks noChangeShapeType="1"/>
          </p:cNvSpPr>
          <p:nvPr/>
        </p:nvSpPr>
        <p:spPr bwMode="auto">
          <a:xfrm flipV="1">
            <a:off x="4124325" y="29241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56" name="Oval 12"/>
          <p:cNvSpPr>
            <a:spLocks noChangeArrowheads="1"/>
          </p:cNvSpPr>
          <p:nvPr/>
        </p:nvSpPr>
        <p:spPr bwMode="auto">
          <a:xfrm>
            <a:off x="3908425" y="3500438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3908425" y="3427413"/>
            <a:ext cx="4318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/>
              <a:t>~</a:t>
            </a:r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4346575" y="270827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6219825" y="2132013"/>
            <a:ext cx="1368425" cy="1152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662" name="Text Box 18"/>
          <p:cNvSpPr txBox="1">
            <a:spLocks noChangeArrowheads="1"/>
          </p:cNvSpPr>
          <p:nvPr/>
        </p:nvSpPr>
        <p:spPr bwMode="auto">
          <a:xfrm>
            <a:off x="6435725" y="2492375"/>
            <a:ext cx="9366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LPF</a:t>
            </a:r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>
            <a:off x="7588250" y="27082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7665" name="Rectangle 21"/>
          <p:cNvSpPr>
            <a:spLocks noChangeArrowheads="1"/>
          </p:cNvSpPr>
          <p:nvPr/>
        </p:nvSpPr>
        <p:spPr bwMode="auto">
          <a:xfrm>
            <a:off x="3556000" y="1916113"/>
            <a:ext cx="4464050" cy="2160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666" name="Text Box 22"/>
          <p:cNvSpPr txBox="1">
            <a:spLocks noChangeArrowheads="1"/>
          </p:cNvSpPr>
          <p:nvPr/>
        </p:nvSpPr>
        <p:spPr bwMode="auto">
          <a:xfrm>
            <a:off x="4635500" y="3571875"/>
            <a:ext cx="331311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Ricevitore DSB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343201" y="2222500"/>
                <a:ext cx="296010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1" y="2222500"/>
                <a:ext cx="2960106" cy="407163"/>
              </a:xfrm>
              <a:prstGeom prst="rect">
                <a:avLst/>
              </a:prstGeom>
              <a:blipFill rotWithShape="0">
                <a:blip r:embed="rId3"/>
                <a:stretch>
                  <a:fillRect t="-112121" b="-1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4214813" y="2896327"/>
                <a:ext cx="1561838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cos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⁡(2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13" y="2896327"/>
                <a:ext cx="1561838" cy="407163"/>
              </a:xfrm>
              <a:prstGeom prst="rect">
                <a:avLst/>
              </a:prstGeom>
              <a:blipFill rotWithShape="0">
                <a:blip r:embed="rId4"/>
                <a:stretch>
                  <a:fillRect t="-110448" b="-1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4645592" y="2254923"/>
                <a:ext cx="755720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592" y="2254923"/>
                <a:ext cx="755720" cy="4071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8069237" y="2222500"/>
                <a:ext cx="980332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𝐿𝑃</m:t>
                          </m:r>
                        </m:sub>
                      </m:sSub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237" y="2222500"/>
                <a:ext cx="980332" cy="407163"/>
              </a:xfrm>
              <a:prstGeom prst="rect">
                <a:avLst/>
              </a:prstGeom>
              <a:blipFill rotWithShape="0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1791842" y="4703762"/>
                <a:ext cx="5010089" cy="131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unc>
                        <m:func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endParaRPr lang="it-IT" sz="2200" b="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42" y="4703762"/>
                <a:ext cx="5010089" cy="13114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Demodulazione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1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0"/>
          <p:cNvSpPr txBox="1">
            <a:spLocks noChangeArrowheads="1"/>
          </p:cNvSpPr>
          <p:nvPr/>
        </p:nvSpPr>
        <p:spPr bwMode="auto">
          <a:xfrm>
            <a:off x="173833" y="2601619"/>
            <a:ext cx="87852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Passaggio per un filtro passabasso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LP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avente banda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W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699" name="Line 32"/>
          <p:cNvSpPr>
            <a:spLocks noChangeShapeType="1"/>
          </p:cNvSpPr>
          <p:nvPr/>
        </p:nvSpPr>
        <p:spPr bwMode="auto">
          <a:xfrm>
            <a:off x="755525" y="2079634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9700" name="Group 33"/>
          <p:cNvGrpSpPr>
            <a:grpSpLocks/>
          </p:cNvGrpSpPr>
          <p:nvPr/>
        </p:nvGrpSpPr>
        <p:grpSpPr bwMode="auto">
          <a:xfrm>
            <a:off x="825375" y="1431934"/>
            <a:ext cx="1008063" cy="647700"/>
            <a:chOff x="1383" y="754"/>
            <a:chExt cx="635" cy="408"/>
          </a:xfrm>
        </p:grpSpPr>
        <p:sp>
          <p:nvSpPr>
            <p:cNvPr id="29745" name="Freeform 3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29746" name="Group 3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9748" name="Freeform 36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9749" name="Freeform 3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47" name="Freeform 3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9701" name="Line 39"/>
          <p:cNvSpPr>
            <a:spLocks noChangeShapeType="1"/>
          </p:cNvSpPr>
          <p:nvPr/>
        </p:nvSpPr>
        <p:spPr bwMode="auto">
          <a:xfrm>
            <a:off x="1330200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02" name="Text Box 40"/>
          <p:cNvSpPr txBox="1">
            <a:spLocks noChangeArrowheads="1"/>
          </p:cNvSpPr>
          <p:nvPr/>
        </p:nvSpPr>
        <p:spPr bwMode="auto">
          <a:xfrm>
            <a:off x="969838" y="2054234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</a:t>
            </a: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</a:p>
        </p:txBody>
      </p:sp>
      <p:grpSp>
        <p:nvGrpSpPr>
          <p:cNvPr id="29703" name="Group 41"/>
          <p:cNvGrpSpPr>
            <a:grpSpLocks/>
          </p:cNvGrpSpPr>
          <p:nvPr/>
        </p:nvGrpSpPr>
        <p:grpSpPr bwMode="auto">
          <a:xfrm>
            <a:off x="7307138" y="1431934"/>
            <a:ext cx="1008062" cy="647700"/>
            <a:chOff x="1383" y="754"/>
            <a:chExt cx="635" cy="408"/>
          </a:xfrm>
        </p:grpSpPr>
        <p:sp>
          <p:nvSpPr>
            <p:cNvPr id="29740" name="Freeform 42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29741" name="Group 43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9743" name="Freeform 44"/>
              <p:cNvSpPr>
                <a:spLocks/>
              </p:cNvSpPr>
              <p:nvPr/>
            </p:nvSpPr>
            <p:spPr bwMode="auto">
              <a:xfrm>
                <a:off x="1746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9744" name="Freeform 45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27"/>
              </a:xfrm>
              <a:custGeom>
                <a:avLst/>
                <a:gdLst>
                  <a:gd name="T0" fmla="*/ 0 w 272"/>
                  <a:gd name="T1" fmla="*/ 227 h 227"/>
                  <a:gd name="T2" fmla="*/ 136 w 272"/>
                  <a:gd name="T3" fmla="*/ 46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42" name="Freeform 46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9704" name="Line 47"/>
          <p:cNvSpPr>
            <a:spLocks noChangeShapeType="1"/>
          </p:cNvSpPr>
          <p:nvPr/>
        </p:nvSpPr>
        <p:spPr bwMode="auto">
          <a:xfrm>
            <a:off x="7810375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05" name="Text Box 48"/>
          <p:cNvSpPr txBox="1">
            <a:spLocks noChangeArrowheads="1"/>
          </p:cNvSpPr>
          <p:nvPr/>
        </p:nvSpPr>
        <p:spPr bwMode="auto">
          <a:xfrm>
            <a:off x="7451600" y="2054234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</a:p>
        </p:txBody>
      </p:sp>
      <p:sp>
        <p:nvSpPr>
          <p:cNvPr id="29707" name="Text Box 50"/>
          <p:cNvSpPr txBox="1">
            <a:spLocks noChangeArrowheads="1"/>
          </p:cNvSpPr>
          <p:nvPr/>
        </p:nvSpPr>
        <p:spPr bwMode="auto">
          <a:xfrm>
            <a:off x="6802313" y="2260187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2</a:t>
            </a:r>
            <a:r>
              <a:rPr lang="it-IT" altLang="it-IT" sz="1800" i="1" dirty="0"/>
              <a:t>f</a:t>
            </a:r>
            <a:r>
              <a:rPr lang="it-IT" altLang="it-IT" sz="1800" i="1" baseline="-25000" dirty="0"/>
              <a:t>c</a:t>
            </a:r>
            <a:r>
              <a:rPr lang="it-IT" altLang="it-IT" sz="1800" dirty="0"/>
              <a:t>-</a:t>
            </a:r>
            <a:r>
              <a:rPr lang="it-IT" altLang="it-IT" sz="1800" i="1" dirty="0"/>
              <a:t>W</a:t>
            </a:r>
          </a:p>
        </p:txBody>
      </p:sp>
      <p:sp>
        <p:nvSpPr>
          <p:cNvPr id="29708" name="Text Box 51"/>
          <p:cNvSpPr txBox="1">
            <a:spLocks noChangeArrowheads="1"/>
          </p:cNvSpPr>
          <p:nvPr/>
        </p:nvSpPr>
        <p:spPr bwMode="auto">
          <a:xfrm>
            <a:off x="7738938" y="2260187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9709" name="Text Box 52"/>
          <p:cNvSpPr txBox="1">
            <a:spLocks noChangeArrowheads="1"/>
          </p:cNvSpPr>
          <p:nvPr/>
        </p:nvSpPr>
        <p:spPr bwMode="auto">
          <a:xfrm>
            <a:off x="1257175" y="2260187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</a:t>
            </a: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+</a:t>
            </a:r>
            <a:r>
              <a:rPr lang="it-IT" altLang="it-IT" sz="1800" i="1"/>
              <a:t>W</a:t>
            </a:r>
          </a:p>
        </p:txBody>
      </p:sp>
      <p:sp>
        <p:nvSpPr>
          <p:cNvPr id="29710" name="Text Box 53"/>
          <p:cNvSpPr txBox="1">
            <a:spLocks noChangeArrowheads="1"/>
          </p:cNvSpPr>
          <p:nvPr/>
        </p:nvSpPr>
        <p:spPr bwMode="auto">
          <a:xfrm>
            <a:off x="250700" y="2260187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-</a:t>
            </a:r>
            <a:r>
              <a:rPr lang="it-IT" altLang="it-IT" sz="1800"/>
              <a:t>2</a:t>
            </a:r>
            <a:r>
              <a:rPr lang="it-IT" altLang="it-IT" sz="1800" i="1"/>
              <a:t>f</a:t>
            </a:r>
            <a:r>
              <a:rPr lang="it-IT" altLang="it-IT" sz="1800" i="1" baseline="-25000"/>
              <a:t>c</a:t>
            </a: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9711" name="Line 54"/>
          <p:cNvSpPr>
            <a:spLocks noChangeShapeType="1"/>
          </p:cNvSpPr>
          <p:nvPr/>
        </p:nvSpPr>
        <p:spPr bwMode="auto">
          <a:xfrm flipH="1" flipV="1">
            <a:off x="4568700" y="1124744"/>
            <a:ext cx="3175" cy="10628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2" name="Line 68"/>
          <p:cNvSpPr>
            <a:spLocks noChangeShapeType="1"/>
          </p:cNvSpPr>
          <p:nvPr/>
        </p:nvSpPr>
        <p:spPr bwMode="auto">
          <a:xfrm>
            <a:off x="1833438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3" name="Line 69"/>
          <p:cNvSpPr>
            <a:spLocks noChangeShapeType="1"/>
          </p:cNvSpPr>
          <p:nvPr/>
        </p:nvSpPr>
        <p:spPr bwMode="auto">
          <a:xfrm>
            <a:off x="825375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4" name="Line 70"/>
          <p:cNvSpPr>
            <a:spLocks noChangeShapeType="1"/>
          </p:cNvSpPr>
          <p:nvPr/>
        </p:nvSpPr>
        <p:spPr bwMode="auto">
          <a:xfrm>
            <a:off x="8315200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9715" name="Line 71"/>
          <p:cNvSpPr>
            <a:spLocks noChangeShapeType="1"/>
          </p:cNvSpPr>
          <p:nvPr/>
        </p:nvSpPr>
        <p:spPr bwMode="auto">
          <a:xfrm>
            <a:off x="7307138" y="200819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9716" name="Group 73"/>
          <p:cNvGrpSpPr>
            <a:grpSpLocks/>
          </p:cNvGrpSpPr>
          <p:nvPr/>
        </p:nvGrpSpPr>
        <p:grpSpPr bwMode="auto">
          <a:xfrm>
            <a:off x="4067050" y="1343565"/>
            <a:ext cx="1008063" cy="736069"/>
            <a:chOff x="1383" y="754"/>
            <a:chExt cx="635" cy="408"/>
          </a:xfrm>
        </p:grpSpPr>
        <p:sp>
          <p:nvSpPr>
            <p:cNvPr id="29735" name="Freeform 7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29736" name="Group 7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29738" name="Freeform 76"/>
              <p:cNvSpPr>
                <a:spLocks/>
              </p:cNvSpPr>
              <p:nvPr/>
            </p:nvSpPr>
            <p:spPr bwMode="auto">
              <a:xfrm>
                <a:off x="1746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9739" name="Freeform 7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37" name="Freeform 7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9720" name="Text Box 82"/>
          <p:cNvSpPr txBox="1">
            <a:spLocks noChangeArrowheads="1"/>
          </p:cNvSpPr>
          <p:nvPr/>
        </p:nvSpPr>
        <p:spPr bwMode="auto">
          <a:xfrm>
            <a:off x="3562225" y="2054234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</a:t>
            </a:r>
            <a:r>
              <a:rPr lang="it-IT" altLang="it-IT" sz="1800" i="1"/>
              <a:t>W</a:t>
            </a:r>
          </a:p>
        </p:txBody>
      </p:sp>
      <p:sp>
        <p:nvSpPr>
          <p:cNvPr id="29721" name="Text Box 83"/>
          <p:cNvSpPr txBox="1">
            <a:spLocks noChangeArrowheads="1"/>
          </p:cNvSpPr>
          <p:nvPr/>
        </p:nvSpPr>
        <p:spPr bwMode="auto">
          <a:xfrm>
            <a:off x="4500438" y="2054234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</a:p>
        </p:txBody>
      </p:sp>
      <p:sp>
        <p:nvSpPr>
          <p:cNvPr id="29722" name="Text Box 84"/>
          <p:cNvSpPr txBox="1">
            <a:spLocks noChangeArrowheads="1"/>
          </p:cNvSpPr>
          <p:nvPr/>
        </p:nvSpPr>
        <p:spPr bwMode="auto">
          <a:xfrm>
            <a:off x="140494" y="791461"/>
            <a:ext cx="259238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cui spettro è:</a:t>
            </a:r>
          </a:p>
        </p:txBody>
      </p:sp>
      <p:sp>
        <p:nvSpPr>
          <p:cNvPr id="29723" name="Line 86"/>
          <p:cNvSpPr>
            <a:spLocks noChangeShapeType="1"/>
          </p:cNvSpPr>
          <p:nvPr/>
        </p:nvSpPr>
        <p:spPr bwMode="auto">
          <a:xfrm>
            <a:off x="755650" y="3967931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24" name="Text Box 103"/>
          <p:cNvSpPr txBox="1">
            <a:spLocks noChangeArrowheads="1"/>
          </p:cNvSpPr>
          <p:nvPr/>
        </p:nvSpPr>
        <p:spPr bwMode="auto">
          <a:xfrm>
            <a:off x="3301657" y="2975744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|H</a:t>
            </a:r>
            <a:r>
              <a:rPr lang="it-IT" altLang="it-IT" sz="1800" i="1" baseline="-25000"/>
              <a:t>LP </a:t>
            </a:r>
            <a:r>
              <a:rPr lang="it-IT" altLang="it-IT" sz="1800"/>
              <a:t>(</a:t>
            </a:r>
            <a:r>
              <a:rPr lang="it-IT" altLang="it-IT" sz="1800" i="1" dirty="0" err="1"/>
              <a:t>f</a:t>
            </a:r>
            <a:r>
              <a:rPr lang="it-IT" altLang="it-IT" sz="1800" dirty="0"/>
              <a:t>)|</a:t>
            </a:r>
            <a:endParaRPr lang="it-IT" altLang="it-IT" sz="1800" baseline="-25000" dirty="0"/>
          </a:p>
        </p:txBody>
      </p:sp>
      <p:sp>
        <p:nvSpPr>
          <p:cNvPr id="29725" name="Line 108"/>
          <p:cNvSpPr>
            <a:spLocks noChangeShapeType="1"/>
          </p:cNvSpPr>
          <p:nvPr/>
        </p:nvSpPr>
        <p:spPr bwMode="auto">
          <a:xfrm flipV="1">
            <a:off x="4572000" y="2924944"/>
            <a:ext cx="0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26" name="Text Box 122"/>
          <p:cNvSpPr txBox="1">
            <a:spLocks noChangeArrowheads="1"/>
          </p:cNvSpPr>
          <p:nvPr/>
        </p:nvSpPr>
        <p:spPr bwMode="auto">
          <a:xfrm>
            <a:off x="3562350" y="3942531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-</a:t>
            </a:r>
            <a:r>
              <a:rPr lang="it-IT" altLang="it-IT" sz="1800" i="1" dirty="0" err="1"/>
              <a:t>W</a:t>
            </a:r>
            <a:endParaRPr lang="it-IT" altLang="it-IT" sz="1800" i="1" dirty="0"/>
          </a:p>
        </p:txBody>
      </p:sp>
      <p:sp>
        <p:nvSpPr>
          <p:cNvPr id="29727" name="Text Box 123"/>
          <p:cNvSpPr txBox="1">
            <a:spLocks noChangeArrowheads="1"/>
          </p:cNvSpPr>
          <p:nvPr/>
        </p:nvSpPr>
        <p:spPr bwMode="auto">
          <a:xfrm>
            <a:off x="4500563" y="3942531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</a:p>
        </p:txBody>
      </p:sp>
      <p:sp>
        <p:nvSpPr>
          <p:cNvPr id="29728" name="Text Box 124"/>
          <p:cNvSpPr txBox="1">
            <a:spLocks noChangeArrowheads="1"/>
          </p:cNvSpPr>
          <p:nvPr/>
        </p:nvSpPr>
        <p:spPr bwMode="auto">
          <a:xfrm>
            <a:off x="8243763" y="2055821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i="1" baseline="-25000"/>
          </a:p>
        </p:txBody>
      </p:sp>
      <p:sp>
        <p:nvSpPr>
          <p:cNvPr id="29729" name="Text Box 125"/>
          <p:cNvSpPr txBox="1">
            <a:spLocks noChangeArrowheads="1"/>
          </p:cNvSpPr>
          <p:nvPr/>
        </p:nvSpPr>
        <p:spPr bwMode="auto">
          <a:xfrm>
            <a:off x="8243888" y="405192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i="1" baseline="-25000"/>
          </a:p>
        </p:txBody>
      </p:sp>
      <p:sp>
        <p:nvSpPr>
          <p:cNvPr id="29730" name="Line 126"/>
          <p:cNvSpPr>
            <a:spLocks noChangeShapeType="1"/>
          </p:cNvSpPr>
          <p:nvPr/>
        </p:nvSpPr>
        <p:spPr bwMode="auto">
          <a:xfrm>
            <a:off x="4067175" y="3534544"/>
            <a:ext cx="1009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1" name="Line 127"/>
          <p:cNvSpPr>
            <a:spLocks noChangeShapeType="1"/>
          </p:cNvSpPr>
          <p:nvPr/>
        </p:nvSpPr>
        <p:spPr bwMode="auto">
          <a:xfrm>
            <a:off x="5076825" y="3534544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2" name="Line 128"/>
          <p:cNvSpPr>
            <a:spLocks noChangeShapeType="1"/>
          </p:cNvSpPr>
          <p:nvPr/>
        </p:nvSpPr>
        <p:spPr bwMode="auto">
          <a:xfrm>
            <a:off x="4067175" y="3534544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3" name="Text Box 129"/>
          <p:cNvSpPr txBox="1">
            <a:spLocks noChangeArrowheads="1"/>
          </p:cNvSpPr>
          <p:nvPr/>
        </p:nvSpPr>
        <p:spPr bwMode="auto">
          <a:xfrm>
            <a:off x="4500563" y="317418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/>
              <p:cNvSpPr/>
              <p:nvPr/>
            </p:nvSpPr>
            <p:spPr>
              <a:xfrm>
                <a:off x="5557916" y="6125235"/>
                <a:ext cx="1892890" cy="628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𝐿𝑃</m:t>
                          </m:r>
                        </m:sub>
                      </m:sSub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ttango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916" y="6125235"/>
                <a:ext cx="1892890" cy="6281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/>
              <p:cNvSpPr/>
              <p:nvPr/>
            </p:nvSpPr>
            <p:spPr>
              <a:xfrm>
                <a:off x="4527207" y="908128"/>
                <a:ext cx="951158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it-IT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ttango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07" y="908128"/>
                <a:ext cx="951158" cy="378565"/>
              </a:xfrm>
              <a:prstGeom prst="rect">
                <a:avLst/>
              </a:prstGeom>
              <a:blipFill rotWithShape="0">
                <a:blip r:embed="rId4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84"/>
          <p:cNvSpPr txBox="1">
            <a:spLocks noChangeArrowheads="1"/>
          </p:cNvSpPr>
          <p:nvPr/>
        </p:nvSpPr>
        <p:spPr bwMode="auto">
          <a:xfrm>
            <a:off x="173833" y="4289677"/>
            <a:ext cx="454339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Lo spettro del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segnale filtrato è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>
            <a:off x="755650" y="5416581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80" name="Line 54"/>
          <p:cNvSpPr>
            <a:spLocks noChangeShapeType="1"/>
          </p:cNvSpPr>
          <p:nvPr/>
        </p:nvSpPr>
        <p:spPr bwMode="auto">
          <a:xfrm flipH="1" flipV="1">
            <a:off x="4566446" y="4509120"/>
            <a:ext cx="6348" cy="964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5" name="Group 73"/>
          <p:cNvGrpSpPr>
            <a:grpSpLocks/>
          </p:cNvGrpSpPr>
          <p:nvPr/>
        </p:nvGrpSpPr>
        <p:grpSpPr bwMode="auto">
          <a:xfrm>
            <a:off x="4067175" y="4725502"/>
            <a:ext cx="1008063" cy="691079"/>
            <a:chOff x="1383" y="754"/>
            <a:chExt cx="635" cy="408"/>
          </a:xfrm>
        </p:grpSpPr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1383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1564" y="754"/>
              <a:ext cx="272" cy="181"/>
              <a:chOff x="1746" y="708"/>
              <a:chExt cx="544" cy="227"/>
            </a:xfrm>
          </p:grpSpPr>
          <p:sp>
            <p:nvSpPr>
              <p:cNvPr id="89" name="Freeform 76"/>
              <p:cNvSpPr>
                <a:spLocks/>
              </p:cNvSpPr>
              <p:nvPr/>
            </p:nvSpPr>
            <p:spPr bwMode="auto">
              <a:xfrm>
                <a:off x="1746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auto">
              <a:xfrm flipH="1">
                <a:off x="2018" y="708"/>
                <a:ext cx="272" cy="231"/>
              </a:xfrm>
              <a:custGeom>
                <a:avLst/>
                <a:gdLst>
                  <a:gd name="T0" fmla="*/ 0 w 272"/>
                  <a:gd name="T1" fmla="*/ 247 h 227"/>
                  <a:gd name="T2" fmla="*/ 136 w 272"/>
                  <a:gd name="T3" fmla="*/ 51 h 227"/>
                  <a:gd name="T4" fmla="*/ 272 w 272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27">
                    <a:moveTo>
                      <a:pt x="0" y="227"/>
                    </a:moveTo>
                    <a:cubicBezTo>
                      <a:pt x="45" y="155"/>
                      <a:pt x="91" y="84"/>
                      <a:pt x="136" y="46"/>
                    </a:cubicBezTo>
                    <a:cubicBezTo>
                      <a:pt x="181" y="8"/>
                      <a:pt x="226" y="4"/>
                      <a:pt x="2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Freeform 78"/>
            <p:cNvSpPr>
              <a:spLocks/>
            </p:cNvSpPr>
            <p:nvPr/>
          </p:nvSpPr>
          <p:spPr bwMode="auto">
            <a:xfrm flipH="1">
              <a:off x="1837" y="935"/>
              <a:ext cx="181" cy="227"/>
            </a:xfrm>
            <a:custGeom>
              <a:avLst/>
              <a:gdLst>
                <a:gd name="T0" fmla="*/ 0 w 272"/>
                <a:gd name="T1" fmla="*/ 227 h 227"/>
                <a:gd name="T2" fmla="*/ 18 w 272"/>
                <a:gd name="T3" fmla="*/ 46 h 227"/>
                <a:gd name="T4" fmla="*/ 35 w 272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27">
                  <a:moveTo>
                    <a:pt x="0" y="227"/>
                  </a:moveTo>
                  <a:cubicBezTo>
                    <a:pt x="45" y="155"/>
                    <a:pt x="91" y="84"/>
                    <a:pt x="136" y="46"/>
                  </a:cubicBezTo>
                  <a:cubicBezTo>
                    <a:pt x="181" y="8"/>
                    <a:pt x="226" y="4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91" name="Text Box 82"/>
          <p:cNvSpPr txBox="1">
            <a:spLocks noChangeArrowheads="1"/>
          </p:cNvSpPr>
          <p:nvPr/>
        </p:nvSpPr>
        <p:spPr bwMode="auto">
          <a:xfrm>
            <a:off x="3562350" y="5473454"/>
            <a:ext cx="108108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-</a:t>
            </a:r>
            <a:r>
              <a:rPr lang="it-IT" altLang="it-IT" sz="1800" i="1" dirty="0" err="1"/>
              <a:t>W</a:t>
            </a:r>
            <a:endParaRPr lang="it-IT" altLang="it-IT" sz="1800" i="1" dirty="0"/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4500563" y="5473454"/>
            <a:ext cx="108108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W</a:t>
            </a:r>
          </a:p>
        </p:txBody>
      </p:sp>
      <p:sp>
        <p:nvSpPr>
          <p:cNvPr id="93" name="Text Box 124"/>
          <p:cNvSpPr txBox="1">
            <a:spLocks noChangeArrowheads="1"/>
          </p:cNvSpPr>
          <p:nvPr/>
        </p:nvSpPr>
        <p:spPr bwMode="auto">
          <a:xfrm>
            <a:off x="8243888" y="5475041"/>
            <a:ext cx="7207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/>
              <a:t>f</a:t>
            </a:r>
            <a:endParaRPr lang="it-IT" altLang="it-IT" sz="1800" i="1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tangolo 93"/>
              <p:cNvSpPr/>
              <p:nvPr/>
            </p:nvSpPr>
            <p:spPr>
              <a:xfrm>
                <a:off x="4570844" y="4581128"/>
                <a:ext cx="1178721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𝐿𝑃</m:t>
                          </m:r>
                        </m:sub>
                      </m:sSub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it-IT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ttangolo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44" y="4581128"/>
                <a:ext cx="1178721" cy="378565"/>
              </a:xfrm>
              <a:prstGeom prst="rect">
                <a:avLst/>
              </a:prstGeom>
              <a:blipFill rotWithShape="0"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 Box 84"/>
          <p:cNvSpPr txBox="1">
            <a:spLocks noChangeArrowheads="1"/>
          </p:cNvSpPr>
          <p:nvPr/>
        </p:nvSpPr>
        <p:spPr bwMode="auto">
          <a:xfrm>
            <a:off x="247540" y="5794062"/>
            <a:ext cx="662936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cui espressione nel dominio del tempo è: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Demodulazione</a:t>
            </a:r>
            <a:r>
              <a:rPr lang="en-US" dirty="0"/>
              <a:t> </a:t>
            </a:r>
            <a:r>
              <a:rPr lang="en-US" dirty="0" err="1"/>
              <a:t>Analogica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6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273175"/>
            <a:ext cx="8435975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discorso sulla probabilità può essere semplificato introducendo la nozione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variabile aleatoria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(v.a.)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16050" y="2614613"/>
            <a:ext cx="2305050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863975" y="4054475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21100" y="2398713"/>
            <a:ext cx="503238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855913" y="2614613"/>
          <a:ext cx="238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19" imgH="317087" progId="Equation.3">
                  <p:embed/>
                </p:oleObj>
              </mc:Choice>
              <mc:Fallback>
                <p:oleObj name="Equation" r:id="rId3" imgW="215619" imgH="317087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614613"/>
                        <a:ext cx="2381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063750" y="3190875"/>
          <a:ext cx="2667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091" imgH="317225" progId="Equation.3">
                  <p:embed/>
                </p:oleObj>
              </mc:Choice>
              <mc:Fallback>
                <p:oleObj name="Equation" r:id="rId5" imgW="241091" imgH="317225" progId="Equation.3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190875"/>
                        <a:ext cx="2667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04" name="AutoShape 8"/>
          <p:cNvCxnSpPr>
            <a:cxnSpLocks noChangeShapeType="1"/>
            <a:stCxn id="4099" idx="3"/>
            <a:endCxn id="4099" idx="3"/>
          </p:cNvCxnSpPr>
          <p:nvPr/>
        </p:nvCxnSpPr>
        <p:spPr bwMode="auto">
          <a:xfrm>
            <a:off x="3721100" y="3263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144838" y="2830513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2830513"/>
                        <a:ext cx="152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136775" y="3551238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68" imgH="152268" progId="Equation.3">
                  <p:embed/>
                </p:oleObj>
              </mc:Choice>
              <mc:Fallback>
                <p:oleObj name="Equation" r:id="rId9" imgW="152268" imgH="152268" progId="Equation.3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3551238"/>
                        <a:ext cx="152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2208213" y="3622675"/>
            <a:ext cx="2736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3216275" y="2903538"/>
            <a:ext cx="31686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3863975" y="3551238"/>
          <a:ext cx="7127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419" imgH="317362" progId="Equation.3">
                  <p:embed/>
                </p:oleObj>
              </mc:Choice>
              <mc:Fallback>
                <p:oleObj name="Equation" r:id="rId10" imgW="647419" imgH="317362" progId="Equation.3">
                  <p:embed/>
                  <p:pic>
                    <p:nvPicPr>
                      <p:cNvPr id="73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3551238"/>
                        <a:ext cx="7127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4584700" y="3119438"/>
          <a:ext cx="6842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30" imgH="317362" progId="Equation.3">
                  <p:embed/>
                </p:oleObj>
              </mc:Choice>
              <mc:Fallback>
                <p:oleObj name="Equation" r:id="rId12" imgW="622030" imgH="317362" progId="Equation.3">
                  <p:embed/>
                  <p:pic>
                    <p:nvPicPr>
                      <p:cNvPr id="737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119438"/>
                        <a:ext cx="6842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7896225" y="4127500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241195" progId="Equation.3">
                  <p:embed/>
                </p:oleObj>
              </mc:Choice>
              <mc:Fallback>
                <p:oleObj name="Equation" r:id="rId14" imgW="241195" imgH="241195" progId="Equation.3">
                  <p:embed/>
                  <p:pic>
                    <p:nvPicPr>
                      <p:cNvPr id="737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4127500"/>
                        <a:ext cx="266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23850" y="4800600"/>
            <a:ext cx="8362950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Calibri" charset="0"/>
                <a:ea typeface="Calibri" charset="0"/>
                <a:cs typeface="Calibri" charset="0"/>
              </a:rPr>
              <a:t>È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una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legge di corrispondenza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tra lo spazio dei campioni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e un numero reale.</a:t>
            </a:r>
          </a:p>
        </p:txBody>
      </p:sp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2838450" y="5951538"/>
          <a:ext cx="31527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62300" imgH="368300" progId="Equation.3">
                  <p:embed/>
                </p:oleObj>
              </mc:Choice>
              <mc:Fallback>
                <p:oleObj name="Equation" r:id="rId16" imgW="3162300" imgH="368300" progId="Equation.3">
                  <p:embed/>
                  <p:pic>
                    <p:nvPicPr>
                      <p:cNvPr id="737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5951538"/>
                        <a:ext cx="31527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4626769" y="4040925"/>
            <a:ext cx="6921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altLang="it-IT" sz="2400" baseline="-25000">
                <a:latin typeface="Calibri" charset="0"/>
                <a:ea typeface="Calibri" charset="0"/>
                <a:cs typeface="Calibri" charset="0"/>
              </a:rPr>
              <a:t>2</a:t>
            </a:r>
            <a:endParaRPr lang="it-IT" altLang="it-IT" sz="24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5991225" y="4054475"/>
            <a:ext cx="6921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altLang="it-IT" sz="2400" baseline="-25000">
                <a:latin typeface="Calibri" charset="0"/>
                <a:ea typeface="Calibri" charset="0"/>
                <a:cs typeface="Calibri" charset="0"/>
              </a:rPr>
              <a:t>1</a:t>
            </a:r>
            <a:endParaRPr lang="it-IT" altLang="it-IT" sz="2400" baseline="-250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Aleatoria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9" grpId="0" animBg="1"/>
      <p:bldP spid="73740" grpId="0" animBg="1"/>
      <p:bldP spid="73744" grpId="0"/>
      <p:bldP spid="73748" grpId="0"/>
      <p:bldP spid="737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90525" y="4484688"/>
            <a:ext cx="8264525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Definiamo la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funzione di distribuzione cumulativa,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o più sinteticamente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CDF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, la funzione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):</a:t>
            </a: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870200" y="5964238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97200" imgH="368300" progId="Equation.3">
                  <p:embed/>
                </p:oleObj>
              </mc:Choice>
              <mc:Fallback>
                <p:oleObj name="Equation" r:id="rId3" imgW="2997200" imgH="368300" progId="Equation.3">
                  <p:embed/>
                  <p:pic>
                    <p:nvPicPr>
                      <p:cNvPr id="79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964238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2659063" y="3797300"/>
          <a:ext cx="33718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65500" imgH="355600" progId="Equation.3">
                  <p:embed/>
                </p:oleObj>
              </mc:Choice>
              <mc:Fallback>
                <p:oleObj name="Equation" r:id="rId5" imgW="3365500" imgH="355600" progId="Equation.3">
                  <p:embed/>
                  <p:pic>
                    <p:nvPicPr>
                      <p:cNvPr id="79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797300"/>
                        <a:ext cx="33718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38150" y="1092200"/>
            <a:ext cx="8510588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Introduciamo ora alcuni eventi particolari definiti utilizzando la variabile aleatoria.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particolare introduciamo l’evento: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190875" y="2268538"/>
          <a:ext cx="26717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79700" imgH="355600" progId="Equation.3">
                  <p:embed/>
                </p:oleObj>
              </mc:Choice>
              <mc:Fallback>
                <p:oleObj name="Equation" r:id="rId7" imgW="2679700" imgH="355600" progId="Equation.3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2268538"/>
                        <a:ext cx="267176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30213" y="2889250"/>
            <a:ext cx="6796087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che in maniera pi</a:t>
            </a:r>
            <a:r>
              <a:rPr lang="en-US" altLang="it-IT" sz="2400">
                <a:latin typeface="Calibri" charset="0"/>
                <a:ea typeface="Calibri" charset="0"/>
                <a:cs typeface="Calibri" charset="0"/>
              </a:rPr>
              <a:t>ù sintetica indichiamo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di </a:t>
            </a:r>
            <a:r>
              <a:rPr lang="en-US" dirty="0" err="1"/>
              <a:t>Distribuzione</a:t>
            </a:r>
            <a:r>
              <a:rPr lang="en-US" dirty="0"/>
              <a:t> </a:t>
            </a:r>
            <a:r>
              <a:rPr lang="en-US" dirty="0" err="1"/>
              <a:t>Cumulativa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7538" y="977900"/>
            <a:ext cx="8283575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CDF è una funzione reale di variabile reale.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viceversa, ovviamente, non è sempre vero.</a:t>
            </a:r>
            <a:endParaRPr lang="it-IT" altLang="it-IT" sz="2400" u="sng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714375" y="2062163"/>
          <a:ext cx="1997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600" imgH="381000" progId="Equation.3">
                  <p:embed/>
                </p:oleObj>
              </mc:Choice>
              <mc:Fallback>
                <p:oleObj name="Equation" r:id="rId3" imgW="2006600" imgH="381000" progId="Equation.3">
                  <p:embed/>
                  <p:pic>
                    <p:nvPicPr>
                      <p:cNvPr id="819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62163"/>
                        <a:ext cx="1997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663575" y="2746375"/>
          <a:ext cx="46529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60900" imgH="482600" progId="Equation.3">
                  <p:embed/>
                </p:oleObj>
              </mc:Choice>
              <mc:Fallback>
                <p:oleObj name="Equation" r:id="rId5" imgW="4660900" imgH="482600" progId="Equation.3">
                  <p:embed/>
                  <p:pic>
                    <p:nvPicPr>
                      <p:cNvPr id="81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746375"/>
                        <a:ext cx="46529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743200" y="3933056"/>
          <a:ext cx="36591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70300" imgH="368300" progId="Equation.3">
                  <p:embed/>
                </p:oleObj>
              </mc:Choice>
              <mc:Fallback>
                <p:oleObj name="Equation" r:id="rId7" imgW="3670300" imgH="368300" progId="Equation.3">
                  <p:embed/>
                  <p:pic>
                    <p:nvPicPr>
                      <p:cNvPr id="81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33056"/>
                        <a:ext cx="36591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12775" y="3460750"/>
            <a:ext cx="7413625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3)  La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) è una funzione non decrescente di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endParaRPr lang="it-IT" altLang="it-IT" sz="2400" i="1" u="sng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900113" y="6055221"/>
            <a:ext cx="7253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V="1">
            <a:off x="2479675" y="4470896"/>
            <a:ext cx="0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1597025" y="4293096"/>
            <a:ext cx="83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F</a:t>
            </a:r>
            <a:r>
              <a:rPr lang="it-IT" altLang="it-IT" sz="2400" i="1" baseline="-25000"/>
              <a:t>X</a:t>
            </a:r>
            <a:r>
              <a:rPr lang="it-IT" altLang="it-IT" sz="2400"/>
              <a:t>(</a:t>
            </a:r>
            <a:r>
              <a:rPr lang="it-IT" altLang="it-IT" sz="2400" i="1"/>
              <a:t>x</a:t>
            </a:r>
            <a:r>
              <a:rPr lang="it-IT" altLang="it-IT" sz="2400"/>
              <a:t>)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8153400" y="5918696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endParaRPr lang="it-IT" altLang="it-IT" sz="2400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1028700" y="5042396"/>
            <a:ext cx="7048500" cy="965200"/>
          </a:xfrm>
          <a:custGeom>
            <a:avLst/>
            <a:gdLst>
              <a:gd name="T0" fmla="*/ 0 w 4784"/>
              <a:gd name="T1" fmla="*/ 2147483647 h 2128"/>
              <a:gd name="T2" fmla="*/ 2147483647 w 4784"/>
              <a:gd name="T3" fmla="*/ 2147483647 h 2128"/>
              <a:gd name="T4" fmla="*/ 2147483647 w 4784"/>
              <a:gd name="T5" fmla="*/ 2147483647 h 2128"/>
              <a:gd name="T6" fmla="*/ 2147483647 w 4784"/>
              <a:gd name="T7" fmla="*/ 2147483647 h 2128"/>
              <a:gd name="T8" fmla="*/ 2147483647 w 4784"/>
              <a:gd name="T9" fmla="*/ 2147483647 h 2128"/>
              <a:gd name="T10" fmla="*/ 2147483647 w 4784"/>
              <a:gd name="T11" fmla="*/ 2147483647 h 2128"/>
              <a:gd name="T12" fmla="*/ 2147483647 w 4784"/>
              <a:gd name="T13" fmla="*/ 2147483647 h 2128"/>
              <a:gd name="T14" fmla="*/ 2147483647 w 4784"/>
              <a:gd name="T15" fmla="*/ 2147483647 h 2128"/>
              <a:gd name="T16" fmla="*/ 2147483647 w 4784"/>
              <a:gd name="T17" fmla="*/ 2147483647 h 2128"/>
              <a:gd name="T18" fmla="*/ 2147483647 w 4784"/>
              <a:gd name="T19" fmla="*/ 2147483647 h 2128"/>
              <a:gd name="T20" fmla="*/ 2147483647 w 4784"/>
              <a:gd name="T21" fmla="*/ 2147483647 h 2128"/>
              <a:gd name="T22" fmla="*/ 2147483647 w 4784"/>
              <a:gd name="T23" fmla="*/ 2147483647 h 2128"/>
              <a:gd name="T24" fmla="*/ 2147483647 w 4784"/>
              <a:gd name="T25" fmla="*/ 2147483647 h 2128"/>
              <a:gd name="T26" fmla="*/ 2147483647 w 4784"/>
              <a:gd name="T27" fmla="*/ 2147483647 h 2128"/>
              <a:gd name="T28" fmla="*/ 2147483647 w 4784"/>
              <a:gd name="T29" fmla="*/ 2147483647 h 2128"/>
              <a:gd name="T30" fmla="*/ 2147483647 w 4784"/>
              <a:gd name="T31" fmla="*/ 2147483647 h 2128"/>
              <a:gd name="T32" fmla="*/ 2147483647 w 4784"/>
              <a:gd name="T33" fmla="*/ 2147483647 h 2128"/>
              <a:gd name="T34" fmla="*/ 2147483647 w 4784"/>
              <a:gd name="T35" fmla="*/ 2147483647 h 2128"/>
              <a:gd name="T36" fmla="*/ 2147483647 w 4784"/>
              <a:gd name="T37" fmla="*/ 2147483647 h 2128"/>
              <a:gd name="T38" fmla="*/ 2147483647 w 4784"/>
              <a:gd name="T39" fmla="*/ 2147483647 h 2128"/>
              <a:gd name="T40" fmla="*/ 2147483647 w 4784"/>
              <a:gd name="T41" fmla="*/ 2147483647 h 2128"/>
              <a:gd name="T42" fmla="*/ 2147483647 w 4784"/>
              <a:gd name="T43" fmla="*/ 2147483647 h 2128"/>
              <a:gd name="T44" fmla="*/ 2147483647 w 4784"/>
              <a:gd name="T45" fmla="*/ 2147483647 h 2128"/>
              <a:gd name="T46" fmla="*/ 2147483647 w 4784"/>
              <a:gd name="T47" fmla="*/ 2147483647 h 2128"/>
              <a:gd name="T48" fmla="*/ 2147483647 w 4784"/>
              <a:gd name="T49" fmla="*/ 2147483647 h 2128"/>
              <a:gd name="T50" fmla="*/ 2147483647 w 4784"/>
              <a:gd name="T51" fmla="*/ 2147483647 h 2128"/>
              <a:gd name="T52" fmla="*/ 2147483647 w 4784"/>
              <a:gd name="T53" fmla="*/ 2147483647 h 2128"/>
              <a:gd name="T54" fmla="*/ 2147483647 w 4784"/>
              <a:gd name="T55" fmla="*/ 2147483647 h 2128"/>
              <a:gd name="T56" fmla="*/ 2147483647 w 4784"/>
              <a:gd name="T57" fmla="*/ 2147483647 h 2128"/>
              <a:gd name="T58" fmla="*/ 2147483647 w 4784"/>
              <a:gd name="T59" fmla="*/ 2147483647 h 2128"/>
              <a:gd name="T60" fmla="*/ 2147483647 w 4784"/>
              <a:gd name="T61" fmla="*/ 2147483647 h 2128"/>
              <a:gd name="T62" fmla="*/ 2147483647 w 4784"/>
              <a:gd name="T63" fmla="*/ 0 h 2128"/>
              <a:gd name="T64" fmla="*/ 2147483647 w 4784"/>
              <a:gd name="T65" fmla="*/ 0 h 21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784" h="2128">
                <a:moveTo>
                  <a:pt x="0" y="2128"/>
                </a:moveTo>
                <a:cubicBezTo>
                  <a:pt x="120" y="2101"/>
                  <a:pt x="242" y="2075"/>
                  <a:pt x="360" y="2040"/>
                </a:cubicBezTo>
                <a:cubicBezTo>
                  <a:pt x="376" y="2035"/>
                  <a:pt x="393" y="2032"/>
                  <a:pt x="408" y="2024"/>
                </a:cubicBezTo>
                <a:cubicBezTo>
                  <a:pt x="419" y="2019"/>
                  <a:pt x="429" y="2012"/>
                  <a:pt x="440" y="2008"/>
                </a:cubicBezTo>
                <a:cubicBezTo>
                  <a:pt x="542" y="1974"/>
                  <a:pt x="648" y="1946"/>
                  <a:pt x="752" y="1920"/>
                </a:cubicBezTo>
                <a:cubicBezTo>
                  <a:pt x="801" y="1908"/>
                  <a:pt x="840" y="1876"/>
                  <a:pt x="888" y="1864"/>
                </a:cubicBezTo>
                <a:cubicBezTo>
                  <a:pt x="929" y="1836"/>
                  <a:pt x="980" y="1824"/>
                  <a:pt x="1024" y="1800"/>
                </a:cubicBezTo>
                <a:cubicBezTo>
                  <a:pt x="1108" y="1753"/>
                  <a:pt x="1185" y="1680"/>
                  <a:pt x="1280" y="1656"/>
                </a:cubicBezTo>
                <a:cubicBezTo>
                  <a:pt x="1346" y="1612"/>
                  <a:pt x="1419" y="1576"/>
                  <a:pt x="1488" y="1536"/>
                </a:cubicBezTo>
                <a:cubicBezTo>
                  <a:pt x="1534" y="1510"/>
                  <a:pt x="1577" y="1472"/>
                  <a:pt x="1624" y="1448"/>
                </a:cubicBezTo>
                <a:cubicBezTo>
                  <a:pt x="1646" y="1437"/>
                  <a:pt x="1700" y="1414"/>
                  <a:pt x="1712" y="1408"/>
                </a:cubicBezTo>
                <a:cubicBezTo>
                  <a:pt x="1760" y="1384"/>
                  <a:pt x="1805" y="1343"/>
                  <a:pt x="1848" y="1312"/>
                </a:cubicBezTo>
                <a:cubicBezTo>
                  <a:pt x="1974" y="1222"/>
                  <a:pt x="2133" y="1133"/>
                  <a:pt x="2272" y="1064"/>
                </a:cubicBezTo>
                <a:cubicBezTo>
                  <a:pt x="2282" y="1059"/>
                  <a:pt x="2287" y="1047"/>
                  <a:pt x="2296" y="1040"/>
                </a:cubicBezTo>
                <a:cubicBezTo>
                  <a:pt x="2351" y="1001"/>
                  <a:pt x="2307" y="1046"/>
                  <a:pt x="2352" y="1008"/>
                </a:cubicBezTo>
                <a:cubicBezTo>
                  <a:pt x="2361" y="1001"/>
                  <a:pt x="2366" y="990"/>
                  <a:pt x="2376" y="984"/>
                </a:cubicBezTo>
                <a:cubicBezTo>
                  <a:pt x="2428" y="951"/>
                  <a:pt x="2491" y="934"/>
                  <a:pt x="2544" y="904"/>
                </a:cubicBezTo>
                <a:cubicBezTo>
                  <a:pt x="2608" y="868"/>
                  <a:pt x="2670" y="833"/>
                  <a:pt x="2736" y="800"/>
                </a:cubicBezTo>
                <a:cubicBezTo>
                  <a:pt x="2798" y="769"/>
                  <a:pt x="2844" y="713"/>
                  <a:pt x="2912" y="696"/>
                </a:cubicBezTo>
                <a:cubicBezTo>
                  <a:pt x="2969" y="658"/>
                  <a:pt x="2941" y="669"/>
                  <a:pt x="2992" y="656"/>
                </a:cubicBezTo>
                <a:cubicBezTo>
                  <a:pt x="3044" y="621"/>
                  <a:pt x="3105" y="598"/>
                  <a:pt x="3160" y="568"/>
                </a:cubicBezTo>
                <a:cubicBezTo>
                  <a:pt x="3199" y="546"/>
                  <a:pt x="3243" y="521"/>
                  <a:pt x="3280" y="496"/>
                </a:cubicBezTo>
                <a:cubicBezTo>
                  <a:pt x="3296" y="485"/>
                  <a:pt x="3310" y="470"/>
                  <a:pt x="3328" y="464"/>
                </a:cubicBezTo>
                <a:cubicBezTo>
                  <a:pt x="3370" y="450"/>
                  <a:pt x="3408" y="428"/>
                  <a:pt x="3448" y="408"/>
                </a:cubicBezTo>
                <a:cubicBezTo>
                  <a:pt x="3471" y="397"/>
                  <a:pt x="3499" y="398"/>
                  <a:pt x="3520" y="384"/>
                </a:cubicBezTo>
                <a:cubicBezTo>
                  <a:pt x="3544" y="368"/>
                  <a:pt x="3573" y="354"/>
                  <a:pt x="3600" y="344"/>
                </a:cubicBezTo>
                <a:cubicBezTo>
                  <a:pt x="3632" y="332"/>
                  <a:pt x="3675" y="331"/>
                  <a:pt x="3704" y="312"/>
                </a:cubicBezTo>
                <a:cubicBezTo>
                  <a:pt x="3796" y="251"/>
                  <a:pt x="3896" y="219"/>
                  <a:pt x="4000" y="184"/>
                </a:cubicBezTo>
                <a:cubicBezTo>
                  <a:pt x="4048" y="168"/>
                  <a:pt x="4083" y="147"/>
                  <a:pt x="4136" y="136"/>
                </a:cubicBezTo>
                <a:cubicBezTo>
                  <a:pt x="4273" y="109"/>
                  <a:pt x="4408" y="66"/>
                  <a:pt x="4544" y="32"/>
                </a:cubicBezTo>
                <a:cubicBezTo>
                  <a:pt x="4613" y="15"/>
                  <a:pt x="4565" y="26"/>
                  <a:pt x="4688" y="8"/>
                </a:cubicBezTo>
                <a:cubicBezTo>
                  <a:pt x="4707" y="5"/>
                  <a:pt x="4744" y="0"/>
                  <a:pt x="4744" y="0"/>
                </a:cubicBezTo>
                <a:cubicBezTo>
                  <a:pt x="4774" y="10"/>
                  <a:pt x="4760" y="12"/>
                  <a:pt x="4784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2479675" y="5004296"/>
            <a:ext cx="55975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2078038" y="478045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1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di </a:t>
            </a:r>
            <a:r>
              <a:rPr lang="en-US" dirty="0" err="1"/>
              <a:t>Distribuzione</a:t>
            </a:r>
            <a:r>
              <a:rPr lang="en-US" dirty="0"/>
              <a:t> </a:t>
            </a:r>
            <a:r>
              <a:rPr lang="en-US" dirty="0" err="1"/>
              <a:t>Cumulativa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 animBg="1"/>
      <p:bldP spid="81930" grpId="0" animBg="1"/>
      <p:bldP spid="81931" grpId="0"/>
      <p:bldP spid="81932" grpId="0"/>
      <p:bldP spid="81933" grpId="0" animBg="1"/>
      <p:bldP spid="81934" grpId="0" animBg="1"/>
      <p:bldP spid="819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40531" y="908720"/>
            <a:ext cx="8147050" cy="236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Le variabili aleatorie (v.a.) si classificano in base alle relative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v.a.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discreta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è costante a tratti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v.a.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continua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è continua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v.a.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mista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è in parte continua, in parte costante a tratti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aleatoria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0531" y="3356992"/>
            <a:ext cx="8147050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Esempio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Calcolare la CDF per l’esperimento lancio di un dado, su cui </a:t>
            </a:r>
            <a:r>
              <a:rPr lang="en-US" altLang="it-IT" sz="2400" dirty="0" err="1">
                <a:latin typeface="Calibri" charset="0"/>
                <a:ea typeface="Calibri" charset="0"/>
                <a:cs typeface="Calibri" charset="0"/>
              </a:rPr>
              <a:t>è</a:t>
            </a:r>
            <a:r>
              <a:rPr lang="en-US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it-IT" sz="2400" dirty="0" err="1">
                <a:latin typeface="Calibri" charset="0"/>
                <a:ea typeface="Calibri" charset="0"/>
                <a:cs typeface="Calibri" charset="0"/>
              </a:rPr>
              <a:t>stata</a:t>
            </a:r>
            <a:r>
              <a:rPr lang="en-US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it-IT" sz="2400" dirty="0" err="1">
                <a:latin typeface="Calibri" charset="0"/>
                <a:ea typeface="Calibri" charset="0"/>
                <a:cs typeface="Calibri" charset="0"/>
              </a:rPr>
              <a:t>definita</a:t>
            </a:r>
            <a:r>
              <a:rPr lang="en-US" altLang="it-IT" sz="2400" dirty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altLang="it-IT" sz="2400" dirty="0" err="1">
                <a:latin typeface="Calibri" charset="0"/>
                <a:ea typeface="Calibri" charset="0"/>
                <a:cs typeface="Calibri" charset="0"/>
              </a:rPr>
              <a:t>seguente</a:t>
            </a:r>
            <a:r>
              <a:rPr lang="en-US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it-IT" sz="2400" dirty="0" err="1">
                <a:latin typeface="Calibri" charset="0"/>
                <a:ea typeface="Calibri" charset="0"/>
                <a:cs typeface="Calibri" charset="0"/>
              </a:rPr>
              <a:t>v.a.</a:t>
            </a:r>
            <a:endParaRPr lang="en-US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01751" y="4161037"/>
            <a:ext cx="2678112" cy="144303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62400" y="2852936"/>
            <a:ext cx="59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i="1"/>
              <a:t>S</a:t>
            </a:r>
            <a:endParaRPr lang="it-IT" altLang="it-IT" sz="2400" i="1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643063" y="4299446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998663" y="4293096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370138" y="4293096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725738" y="4299446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079750" y="4293096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441700" y="4293096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360488" y="4520654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 i="1"/>
              <a:t>f</a:t>
            </a:r>
            <a:r>
              <a:rPr lang="en-US" altLang="it-IT" sz="2000" baseline="-25000"/>
              <a:t>1</a:t>
            </a:r>
            <a:endParaRPr lang="it-IT" altLang="it-IT" sz="2000" baseline="-250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20850" y="4512717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 i="1"/>
              <a:t>f</a:t>
            </a:r>
            <a:r>
              <a:rPr lang="en-US" altLang="it-IT" sz="2000" baseline="-25000"/>
              <a:t>2</a:t>
            </a:r>
            <a:endParaRPr lang="it-IT" altLang="it-IT" sz="2000" baseline="-2500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089150" y="4517479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 i="1" dirty="0"/>
              <a:t>f</a:t>
            </a:r>
            <a:r>
              <a:rPr lang="en-US" altLang="it-IT" sz="2000" baseline="-25000" dirty="0"/>
              <a:t>3</a:t>
            </a:r>
            <a:endParaRPr lang="it-IT" altLang="it-IT" sz="2000" baseline="-25000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449513" y="4517479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 i="1"/>
              <a:t>f</a:t>
            </a:r>
            <a:r>
              <a:rPr lang="en-US" altLang="it-IT" sz="2000" baseline="-25000"/>
              <a:t>4</a:t>
            </a:r>
            <a:endParaRPr lang="it-IT" altLang="it-IT" sz="2000" baseline="-2500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813050" y="4530179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 i="1"/>
              <a:t>f</a:t>
            </a:r>
            <a:r>
              <a:rPr lang="en-US" altLang="it-IT" sz="2000" baseline="-25000"/>
              <a:t>5</a:t>
            </a:r>
            <a:endParaRPr lang="it-IT" altLang="it-IT" sz="2000" baseline="-2500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173413" y="4530179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 i="1"/>
              <a:t>f</a:t>
            </a:r>
            <a:r>
              <a:rPr lang="en-US" altLang="it-IT" sz="2000" baseline="-25000"/>
              <a:t>6</a:t>
            </a:r>
            <a:endParaRPr lang="it-IT" altLang="it-IT" sz="2000" baseline="-2500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500188" y="6297811"/>
            <a:ext cx="666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308056" y="5886649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i="1"/>
              <a:t>x</a:t>
            </a:r>
            <a:endParaRPr lang="it-IT" altLang="it-IT" sz="2400" i="1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805113" y="6343849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1</a:t>
            </a:r>
            <a:endParaRPr lang="it-IT" altLang="it-IT" sz="2000" baseline="-2500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21075" y="6335911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2</a:t>
            </a:r>
            <a:endParaRPr lang="it-IT" altLang="it-IT" sz="2000" baseline="-2500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244975" y="6348611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3</a:t>
            </a:r>
            <a:endParaRPr lang="it-IT" altLang="it-IT" sz="2000" baseline="-2500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960938" y="6353374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4</a:t>
            </a:r>
            <a:endParaRPr lang="it-IT" altLang="it-IT" sz="2000" baseline="-2500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680075" y="6348611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5</a:t>
            </a:r>
            <a:endParaRPr lang="it-IT" altLang="it-IT" sz="2000" baseline="-2500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396038" y="6353374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6</a:t>
            </a:r>
            <a:endParaRPr lang="it-IT" altLang="it-IT" sz="2000" baseline="-2500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663697" y="4421683"/>
            <a:ext cx="1423991" cy="1876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073275" y="4348659"/>
            <a:ext cx="1738313" cy="1949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412998" y="4381996"/>
            <a:ext cx="2144715" cy="1915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822575" y="4381996"/>
            <a:ext cx="2473325" cy="1915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124198" y="4348659"/>
            <a:ext cx="2870201" cy="1949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482974" y="4381996"/>
            <a:ext cx="3222625" cy="1920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5" name="Object 33"/>
          <p:cNvGraphicFramePr>
            <a:graphicFrameLocks noChangeAspect="1"/>
          </p:cNvGraphicFramePr>
          <p:nvPr/>
        </p:nvGraphicFramePr>
        <p:xfrm>
          <a:off x="5994399" y="4382542"/>
          <a:ext cx="23050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400" imgH="546100" progId="Equation.3">
                  <p:embed/>
                </p:oleObj>
              </mc:Choice>
              <mc:Fallback>
                <p:oleObj name="Equation" r:id="rId3" imgW="2311400" imgH="546100" progId="Equation.3">
                  <p:embed/>
                  <p:pic>
                    <p:nvPicPr>
                      <p:cNvPr id="3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399" y="4382542"/>
                        <a:ext cx="230505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43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535236" y="5960640"/>
            <a:ext cx="7253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1314698" y="960015"/>
            <a:ext cx="0" cy="528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38473" y="5960640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0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35236" y="5960640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046536" y="581776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046536" y="5220865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043361" y="5220865"/>
            <a:ext cx="0" cy="73183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759323" y="4501728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478461" y="378894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202361" y="3061865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923086" y="234590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30636" y="5960640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1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478336" y="5960640"/>
            <a:ext cx="36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2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199061" y="596064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3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19786" y="596064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4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638923" y="5960640"/>
            <a:ext cx="36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5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359648" y="596064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6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646986" y="1645815"/>
            <a:ext cx="2141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1298823" y="522245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1324223" y="450331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>
            <a:off x="1319461" y="378576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1327398" y="1642640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>
            <a:off x="1324223" y="306821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1319461" y="2347490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395536" y="794915"/>
          <a:ext cx="7635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449" imgH="317225" progId="Equation.3">
                  <p:embed/>
                </p:oleObj>
              </mc:Choice>
              <mc:Fallback>
                <p:oleObj name="Equation" r:id="rId3" imgW="634449" imgH="317225" progId="Equation.3">
                  <p:embed/>
                  <p:pic>
                    <p:nvPicPr>
                      <p:cNvPr id="123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94915"/>
                        <a:ext cx="7635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7664698" y="6116215"/>
          <a:ext cx="247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646" imgH="190335" progId="Equation.3">
                  <p:embed/>
                </p:oleObj>
              </mc:Choice>
              <mc:Fallback>
                <p:oleObj name="Equation" r:id="rId5" imgW="177646" imgH="190335" progId="Equation.3">
                  <p:embed/>
                  <p:pic>
                    <p:nvPicPr>
                      <p:cNvPr id="123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698" y="6116215"/>
                        <a:ext cx="247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5575548" y="319045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Arial" charset="0"/>
              </a:rPr>
              <a:t>v.a. discreta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2759323" y="4503315"/>
            <a:ext cx="0" cy="73183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3478461" y="3785765"/>
            <a:ext cx="0" cy="73183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4203948" y="3053928"/>
            <a:ext cx="0" cy="7318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4919911" y="2347490"/>
            <a:ext cx="0" cy="73183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5623173" y="1615653"/>
            <a:ext cx="0" cy="7318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535236" y="1447378"/>
            <a:ext cx="738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Arial" charset="0"/>
              </a:rPr>
              <a:t>1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35236" y="215064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Arial" charset="0"/>
              </a:rPr>
              <a:t>5/6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514598" y="2866603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Arial" charset="0"/>
              </a:rPr>
              <a:t>4/6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517773" y="358732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Arial" charset="0"/>
              </a:rPr>
              <a:t>3/6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522536" y="430329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Arial" charset="0"/>
              </a:rPr>
              <a:t>2/6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527298" y="502242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Arial" charset="0"/>
              </a:rPr>
              <a:t>1/6</a:t>
            </a:r>
            <a:endParaRPr lang="it-IT" altLang="it-IT" sz="2000">
              <a:latin typeface="Arial" charset="0"/>
            </a:endParaRPr>
          </a:p>
        </p:txBody>
      </p:sp>
      <p:graphicFrame>
        <p:nvGraphicFramePr>
          <p:cNvPr id="94251" name="Object 43"/>
          <p:cNvGraphicFramePr>
            <a:graphicFrameLocks noChangeAspect="1"/>
          </p:cNvGraphicFramePr>
          <p:nvPr/>
        </p:nvGraphicFramePr>
        <p:xfrm>
          <a:off x="3559423" y="4263603"/>
          <a:ext cx="5027613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41900" imgH="1524000" progId="Equation.3">
                  <p:embed/>
                </p:oleObj>
              </mc:Choice>
              <mc:Fallback>
                <p:oleObj name="Equation" r:id="rId7" imgW="5041900" imgH="1524000" progId="Equation.3">
                  <p:embed/>
                  <p:pic>
                    <p:nvPicPr>
                      <p:cNvPr id="9425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423" y="4263603"/>
                        <a:ext cx="5027613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olo 4"/>
          <p:cNvSpPr txBox="1">
            <a:spLocks/>
          </p:cNvSpPr>
          <p:nvPr/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7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r>
              <a:rPr lang="en-US" kern="0"/>
              <a:t>Funzione di Distribuzione Cumulativa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224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12775" y="1042988"/>
            <a:ext cx="7281862" cy="11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Calcolare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CDF della variabile aleatoria associata all’istante in cui il treno arriva in stazione nell’intervallo temporale (0,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96875" y="2960688"/>
          <a:ext cx="2962275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9100" imgH="2006600" progId="Equation.3">
                  <p:embed/>
                </p:oleObj>
              </mc:Choice>
              <mc:Fallback>
                <p:oleObj name="Equation" r:id="rId3" imgW="2959100" imgH="2006600" progId="Equation.3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960688"/>
                        <a:ext cx="2962275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633663" y="5702300"/>
          <a:ext cx="1485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255" imgH="355446" progId="Equation.3">
                  <p:embed/>
                </p:oleObj>
              </mc:Choice>
              <mc:Fallback>
                <p:oleObj name="Equation" r:id="rId5" imgW="1485255" imgH="355446" progId="Equation.3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5702300"/>
                        <a:ext cx="1485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00613" y="5600700"/>
            <a:ext cx="2376487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v.a.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uniforme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043363" y="4400550"/>
            <a:ext cx="481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5260975" y="2312988"/>
            <a:ext cx="0" cy="2374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134225" y="3105150"/>
            <a:ext cx="1655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5260975" y="3105150"/>
            <a:ext cx="187325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5260975" y="310515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7134225" y="31051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900613" y="447198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0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845300" y="4471988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/>
              <a:t>T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900613" y="296068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</a:t>
            </a:r>
          </a:p>
        </p:txBody>
      </p:sp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4119563" y="2319338"/>
          <a:ext cx="7556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368300" progId="Equation.3">
                  <p:embed/>
                </p:oleObj>
              </mc:Choice>
              <mc:Fallback>
                <p:oleObj name="Equation" r:id="rId7" imgW="749300" imgH="368300" progId="Equation.3">
                  <p:embed/>
                  <p:pic>
                    <p:nvPicPr>
                      <p:cNvPr id="133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2319338"/>
                        <a:ext cx="7556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8501063" y="4471988"/>
          <a:ext cx="247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646" imgH="190335" progId="Equation.3">
                  <p:embed/>
                </p:oleObj>
              </mc:Choice>
              <mc:Fallback>
                <p:oleObj name="Equation" r:id="rId9" imgW="177646" imgH="190335" progId="Equation.3">
                  <p:embed/>
                  <p:pic>
                    <p:nvPicPr>
                      <p:cNvPr id="133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063" y="4471988"/>
                        <a:ext cx="2476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845300" y="2320925"/>
            <a:ext cx="2016125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v.a. continua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043363" y="4400550"/>
            <a:ext cx="12176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di </a:t>
            </a:r>
            <a:r>
              <a:rPr lang="en-US" dirty="0" err="1"/>
              <a:t>Distribuzione</a:t>
            </a:r>
            <a:r>
              <a:rPr lang="en-US" dirty="0"/>
              <a:t> </a:t>
            </a:r>
            <a:r>
              <a:rPr lang="en-US" dirty="0" err="1"/>
              <a:t>Cumulativa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6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9102" y="1035398"/>
            <a:ext cx="6984900" cy="11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, e supponiamo che sia generalmente derivabile in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La sua derivata prima è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funzione densità di probabilità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3219450" y="2460625"/>
          <a:ext cx="2105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723900" progId="Equation.3">
                  <p:embed/>
                </p:oleObj>
              </mc:Choice>
              <mc:Fallback>
                <p:oleObj name="Equation" r:id="rId3" imgW="2108200" imgH="723900" progId="Equation.3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460625"/>
                        <a:ext cx="2105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38138" y="3643313"/>
            <a:ext cx="4599565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Proprietà della pdf</a:t>
            </a: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2265362" y="4079138"/>
          <a:ext cx="464026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35500" imgH="1028700" progId="Equation.3">
                  <p:embed/>
                </p:oleObj>
              </mc:Choice>
              <mc:Fallback>
                <p:oleObj name="Equation" r:id="rId5" imgW="4635500" imgH="1028700" progId="Equation.3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2" y="4079138"/>
                        <a:ext cx="4640263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3168649" y="5186880"/>
          <a:ext cx="28336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32100" imgH="1028700" progId="Equation.3">
                  <p:embed/>
                </p:oleObj>
              </mc:Choice>
              <mc:Fallback>
                <p:oleObj name="Equation" r:id="rId7" imgW="2832100" imgH="1028700" progId="Equation.3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49" y="5186880"/>
                        <a:ext cx="283368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7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Definizione di Segnale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Classificazione di Segnali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Caratterizzazione sintetica dei Segnali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Durata Temporale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Esempi di Segnali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Potenza di un Segnale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Trasformata di Fourier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Filtri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Modulazione Analogica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Demodulazione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Variabile Aleatoria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PMF, CDF, PDF</a:t>
            </a: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Segnali Aleatori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000" dirty="0">
              <a:solidFill>
                <a:srgbClr val="33339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9450" y="5013176"/>
            <a:ext cx="2709863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9338" y="5013176"/>
            <a:ext cx="2789237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297238" y="2983781"/>
            <a:ext cx="257175" cy="1447800"/>
          </a:xfrm>
          <a:custGeom>
            <a:avLst/>
            <a:gdLst>
              <a:gd name="T0" fmla="*/ 0 w 162"/>
              <a:gd name="T1" fmla="*/ 2147483647 h 912"/>
              <a:gd name="T2" fmla="*/ 0 w 162"/>
              <a:gd name="T3" fmla="*/ 2147483647 h 912"/>
              <a:gd name="T4" fmla="*/ 2147483647 w 162"/>
              <a:gd name="T5" fmla="*/ 0 h 912"/>
              <a:gd name="T6" fmla="*/ 2147483647 w 162"/>
              <a:gd name="T7" fmla="*/ 2147483647 h 912"/>
              <a:gd name="T8" fmla="*/ 2147483647 w 162"/>
              <a:gd name="T9" fmla="*/ 2147483647 h 912"/>
              <a:gd name="T10" fmla="*/ 0 w 162"/>
              <a:gd name="T11" fmla="*/ 2147483647 h 9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" h="912">
                <a:moveTo>
                  <a:pt x="0" y="912"/>
                </a:moveTo>
                <a:lnTo>
                  <a:pt x="0" y="12"/>
                </a:lnTo>
                <a:lnTo>
                  <a:pt x="96" y="0"/>
                </a:lnTo>
                <a:lnTo>
                  <a:pt x="162" y="6"/>
                </a:lnTo>
                <a:lnTo>
                  <a:pt x="162" y="912"/>
                </a:lnTo>
                <a:lnTo>
                  <a:pt x="0" y="912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030413" y="3536231"/>
            <a:ext cx="266700" cy="904875"/>
          </a:xfrm>
          <a:custGeom>
            <a:avLst/>
            <a:gdLst>
              <a:gd name="T0" fmla="*/ 0 w 168"/>
              <a:gd name="T1" fmla="*/ 2147483647 h 570"/>
              <a:gd name="T2" fmla="*/ 0 w 168"/>
              <a:gd name="T3" fmla="*/ 2147483647 h 570"/>
              <a:gd name="T4" fmla="*/ 2147483647 w 168"/>
              <a:gd name="T5" fmla="*/ 0 h 570"/>
              <a:gd name="T6" fmla="*/ 2147483647 w 168"/>
              <a:gd name="T7" fmla="*/ 2147483647 h 570"/>
              <a:gd name="T8" fmla="*/ 0 w 168"/>
              <a:gd name="T9" fmla="*/ 2147483647 h 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" h="570">
                <a:moveTo>
                  <a:pt x="0" y="570"/>
                </a:moveTo>
                <a:lnTo>
                  <a:pt x="0" y="84"/>
                </a:lnTo>
                <a:lnTo>
                  <a:pt x="168" y="0"/>
                </a:lnTo>
                <a:lnTo>
                  <a:pt x="168" y="564"/>
                </a:lnTo>
                <a:lnTo>
                  <a:pt x="0" y="57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56657" y="836886"/>
          <a:ext cx="3740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500" imgH="368300" progId="Equation.3">
                  <p:embed/>
                </p:oleObj>
              </mc:Choice>
              <mc:Fallback>
                <p:oleObj name="Equation" r:id="rId3" imgW="3746500" imgH="3683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57" y="836886"/>
                        <a:ext cx="3740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19150" y="4436343"/>
            <a:ext cx="6335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538288" y="1988418"/>
            <a:ext cx="0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963613" y="2985368"/>
            <a:ext cx="5832475" cy="1235075"/>
          </a:xfrm>
          <a:custGeom>
            <a:avLst/>
            <a:gdLst>
              <a:gd name="T0" fmla="*/ 0 w 3674"/>
              <a:gd name="T1" fmla="*/ 2147483647 h 778"/>
              <a:gd name="T2" fmla="*/ 2147483647 w 3674"/>
              <a:gd name="T3" fmla="*/ 2147483647 h 778"/>
              <a:gd name="T4" fmla="*/ 2147483647 w 3674"/>
              <a:gd name="T5" fmla="*/ 2147483647 h 778"/>
              <a:gd name="T6" fmla="*/ 2147483647 w 3674"/>
              <a:gd name="T7" fmla="*/ 2147483647 h 778"/>
              <a:gd name="T8" fmla="*/ 2147483647 w 3674"/>
              <a:gd name="T9" fmla="*/ 2147483647 h 778"/>
              <a:gd name="T10" fmla="*/ 2147483647 w 3674"/>
              <a:gd name="T11" fmla="*/ 2147483647 h 778"/>
              <a:gd name="T12" fmla="*/ 2147483647 w 3674"/>
              <a:gd name="T13" fmla="*/ 2147483647 h 778"/>
              <a:gd name="T14" fmla="*/ 2147483647 w 3674"/>
              <a:gd name="T15" fmla="*/ 2147483647 h 778"/>
              <a:gd name="T16" fmla="*/ 2147483647 w 3674"/>
              <a:gd name="T17" fmla="*/ 2147483647 h 778"/>
              <a:gd name="T18" fmla="*/ 2147483647 w 3674"/>
              <a:gd name="T19" fmla="*/ 2147483647 h 7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74" h="778">
                <a:moveTo>
                  <a:pt x="0" y="642"/>
                </a:moveTo>
                <a:cubicBezTo>
                  <a:pt x="53" y="649"/>
                  <a:pt x="106" y="657"/>
                  <a:pt x="181" y="642"/>
                </a:cubicBezTo>
                <a:cubicBezTo>
                  <a:pt x="256" y="627"/>
                  <a:pt x="325" y="611"/>
                  <a:pt x="453" y="551"/>
                </a:cubicBezTo>
                <a:cubicBezTo>
                  <a:pt x="581" y="491"/>
                  <a:pt x="808" y="362"/>
                  <a:pt x="952" y="279"/>
                </a:cubicBezTo>
                <a:cubicBezTo>
                  <a:pt x="1096" y="196"/>
                  <a:pt x="1194" y="98"/>
                  <a:pt x="1315" y="53"/>
                </a:cubicBezTo>
                <a:cubicBezTo>
                  <a:pt x="1436" y="8"/>
                  <a:pt x="1550" y="0"/>
                  <a:pt x="1678" y="7"/>
                </a:cubicBezTo>
                <a:cubicBezTo>
                  <a:pt x="1806" y="14"/>
                  <a:pt x="1927" y="45"/>
                  <a:pt x="2086" y="98"/>
                </a:cubicBezTo>
                <a:cubicBezTo>
                  <a:pt x="2245" y="151"/>
                  <a:pt x="2456" y="242"/>
                  <a:pt x="2630" y="325"/>
                </a:cubicBezTo>
                <a:cubicBezTo>
                  <a:pt x="2804" y="408"/>
                  <a:pt x="2955" y="521"/>
                  <a:pt x="3129" y="597"/>
                </a:cubicBezTo>
                <a:cubicBezTo>
                  <a:pt x="3303" y="673"/>
                  <a:pt x="3488" y="725"/>
                  <a:pt x="3674" y="77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585788" y="1953493"/>
          <a:ext cx="7334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953493"/>
                        <a:ext cx="7334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6723063" y="4509368"/>
          <a:ext cx="247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646" imgH="190335" progId="Equation.3">
                  <p:embed/>
                </p:oleObj>
              </mc:Choice>
              <mc:Fallback>
                <p:oleObj name="Equation" r:id="rId7" imgW="177646" imgH="190335" progId="Equation.3">
                  <p:embed/>
                  <p:pic>
                    <p:nvPicPr>
                      <p:cNvPr id="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4509368"/>
                        <a:ext cx="247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1825625" y="1829668"/>
          <a:ext cx="2587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78100" imgH="368300" progId="Equation.3">
                  <p:embed/>
                </p:oleObj>
              </mc:Choice>
              <mc:Fallback>
                <p:oleObj name="Equation" r:id="rId9" imgW="2578100" imgH="36830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1829668"/>
                        <a:ext cx="2587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182813" y="2228131"/>
            <a:ext cx="67310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81000" y="1206773"/>
            <a:ext cx="6596063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purché </a:t>
            </a:r>
            <a:r>
              <a:rPr lang="it-IT" altLang="it-IT" sz="2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sia sufficientemente piccolo.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135188" y="4436343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1</a:t>
            </a:r>
            <a:r>
              <a:rPr lang="it-IT" altLang="it-IT" sz="2400"/>
              <a:t>+</a:t>
            </a:r>
            <a:r>
              <a:rPr lang="it-IT" altLang="it-IT" sz="2400">
                <a:latin typeface="Symbol" pitchFamily="18" charset="2"/>
              </a:rPr>
              <a:t>D</a:t>
            </a:r>
            <a:r>
              <a:rPr lang="it-IT" altLang="it-IT" sz="2400" i="1"/>
              <a:t>x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771650" y="443634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1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2030413" y="4393481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298700" y="439506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498850" y="4437931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2</a:t>
            </a:r>
            <a:r>
              <a:rPr lang="it-IT" altLang="it-IT" sz="2400"/>
              <a:t>+</a:t>
            </a:r>
            <a:r>
              <a:rPr lang="it-IT" altLang="it-IT" sz="2400">
                <a:latin typeface="Symbol" pitchFamily="18" charset="2"/>
              </a:rPr>
              <a:t>D</a:t>
            </a:r>
            <a:r>
              <a:rPr lang="it-IT" altLang="it-IT" sz="2400" i="1"/>
              <a:t>x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087688" y="4437931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  <a:r>
              <a:rPr lang="it-IT" altLang="it-IT" sz="2400" baseline="-25000"/>
              <a:t>2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8825" y="439506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567113" y="4396656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3043238" y="2305918"/>
          <a:ext cx="26527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600" imgH="368300" progId="Equation.3">
                  <p:embed/>
                </p:oleObj>
              </mc:Choice>
              <mc:Fallback>
                <p:oleObj name="Equation" r:id="rId11" imgW="2641600" imgH="368300" progId="Equation.3">
                  <p:embed/>
                  <p:pic>
                    <p:nvPicPr>
                      <p:cNvPr id="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305918"/>
                        <a:ext cx="26527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3440113" y="2744068"/>
            <a:ext cx="439737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79512" y="5446607"/>
            <a:ext cx="8964488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probabilità si “addensa” maggiormente in corrispondenza dei valori della variabile aleatoria che corrispondono ai valori più alti della pdf. </a:t>
            </a:r>
          </a:p>
        </p:txBody>
      </p:sp>
      <p:graphicFrame>
        <p:nvGraphicFramePr>
          <p:cNvPr id="29" name="Object 29"/>
          <p:cNvGraphicFramePr>
            <a:graphicFrameLocks noChangeAspect="1"/>
          </p:cNvGraphicFramePr>
          <p:nvPr/>
        </p:nvGraphicFramePr>
        <p:xfrm>
          <a:off x="2030413" y="5013176"/>
          <a:ext cx="5508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86400" imgH="368300" progId="Equation.3">
                  <p:embed/>
                </p:oleObj>
              </mc:Choice>
              <mc:Fallback>
                <p:oleObj name="Equation" r:id="rId13" imgW="5486400" imgH="368300" progId="Equation.3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013176"/>
                        <a:ext cx="5508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18964" y="951310"/>
          <a:ext cx="16573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700" imgH="368300" progId="Equation.3">
                  <p:embed/>
                </p:oleObj>
              </mc:Choice>
              <mc:Fallback>
                <p:oleObj name="Equation" r:id="rId3" imgW="1663700" imgH="368300" progId="Equation.3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64" y="951310"/>
                        <a:ext cx="16573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7489" y="921147"/>
            <a:ext cx="4040187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Variabile aleatoria uniforme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76176" y="3573860"/>
            <a:ext cx="640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084239" y="1557735"/>
            <a:ext cx="0" cy="2160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4532164" y="2276872"/>
            <a:ext cx="280987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658914" y="2278460"/>
            <a:ext cx="187325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2084239" y="2276872"/>
            <a:ext cx="2447925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32164" y="227846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23876" y="2133997"/>
            <a:ext cx="360363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1068239" y="1564085"/>
          <a:ext cx="744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368300" progId="Equation.3">
                  <p:embed/>
                </p:oleObj>
              </mc:Choice>
              <mc:Fallback>
                <p:oleObj name="Equation" r:id="rId5" imgW="749300" imgH="368300" progId="Equation.3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239" y="1564085"/>
                        <a:ext cx="744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7116614" y="3637360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203112" progId="Equation.3">
                  <p:embed/>
                </p:oleObj>
              </mc:Choice>
              <mc:Fallback>
                <p:oleObj name="Equation" r:id="rId7" imgW="190417" imgH="203112" progId="Equation.3">
                  <p:embed/>
                  <p:pic>
                    <p:nvPicPr>
                      <p:cNvPr id="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614" y="3637360"/>
                        <a:ext cx="1936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4371826" y="3610372"/>
          <a:ext cx="2778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400" imgH="368300" progId="Equation.3">
                  <p:embed/>
                </p:oleObj>
              </mc:Choice>
              <mc:Fallback>
                <p:oleObj name="Equation" r:id="rId9" imgW="279400" imgH="36830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826" y="3610372"/>
                        <a:ext cx="2778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2496989" y="3619897"/>
          <a:ext cx="254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90" imgH="368140" progId="Equation.3">
                  <p:embed/>
                </p:oleObj>
              </mc:Choice>
              <mc:Fallback>
                <p:oleObj name="Equation" r:id="rId11" imgW="253890" imgH="368140" progId="Equation.3">
                  <p:embed/>
                  <p:pic>
                    <p:nvPicPr>
                      <p:cNvPr id="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989" y="3619897"/>
                        <a:ext cx="254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715814" y="6139260"/>
            <a:ext cx="676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2084239" y="4123135"/>
            <a:ext cx="0" cy="237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2093764" y="5312172"/>
            <a:ext cx="56673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4532164" y="5313760"/>
            <a:ext cx="6350" cy="825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0" name="Object 21"/>
          <p:cNvGraphicFramePr>
            <a:graphicFrameLocks noChangeAspect="1"/>
          </p:cNvGraphicFramePr>
          <p:nvPr/>
        </p:nvGraphicFramePr>
        <p:xfrm>
          <a:off x="7130901" y="6259910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17" imgH="203112" progId="Equation.3">
                  <p:embed/>
                </p:oleObj>
              </mc:Choice>
              <mc:Fallback>
                <p:oleObj name="Equation" r:id="rId13" imgW="190417" imgH="203112" progId="Equation.3">
                  <p:embed/>
                  <p:pic>
                    <p:nvPicPr>
                      <p:cNvPr id="2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901" y="6259910"/>
                        <a:ext cx="1936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4"/>
          <p:cNvGraphicFramePr>
            <a:graphicFrameLocks noChangeAspect="1"/>
          </p:cNvGraphicFramePr>
          <p:nvPr/>
        </p:nvGraphicFramePr>
        <p:xfrm>
          <a:off x="1146026" y="4159647"/>
          <a:ext cx="7334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600" imgH="368300" progId="Equation.3">
                  <p:embed/>
                </p:oleObj>
              </mc:Choice>
              <mc:Fallback>
                <p:oleObj name="Equation" r:id="rId14" imgW="736600" imgH="368300" progId="Equation.3">
                  <p:embed/>
                  <p:pic>
                    <p:nvPicPr>
                      <p:cNvPr id="2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026" y="4159647"/>
                        <a:ext cx="7334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660501" y="5312172"/>
            <a:ext cx="0" cy="866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657326" y="5313760"/>
            <a:ext cx="18811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5" name="Object 27"/>
          <p:cNvGraphicFramePr>
            <a:graphicFrameLocks noChangeAspect="1"/>
          </p:cNvGraphicFramePr>
          <p:nvPr/>
        </p:nvGraphicFramePr>
        <p:xfrm>
          <a:off x="1096814" y="4907360"/>
          <a:ext cx="8715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586" imgH="672808" progId="Equation.3">
                  <p:embed/>
                </p:oleObj>
              </mc:Choice>
              <mc:Fallback>
                <p:oleObj name="Equation" r:id="rId16" imgW="723586" imgH="672808" progId="Equation.3">
                  <p:embed/>
                  <p:pic>
                    <p:nvPicPr>
                      <p:cNvPr id="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14" y="4907360"/>
                        <a:ext cx="8715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563414" y="6139260"/>
            <a:ext cx="20875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4538514" y="6139260"/>
            <a:ext cx="27209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577701" y="3573860"/>
            <a:ext cx="20875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10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68325" y="1049337"/>
          <a:ext cx="13652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368300" progId="Equation.3">
                  <p:embed/>
                </p:oleObj>
              </mc:Choice>
              <mc:Fallback>
                <p:oleObj name="Equation" r:id="rId3" imgW="1371600" imgH="368300" progId="Equation.3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049337"/>
                        <a:ext cx="13652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91138" y="1816100"/>
            <a:ext cx="295327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 esponenziale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835150" y="3933825"/>
            <a:ext cx="540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124075" y="1773238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138363" y="2378075"/>
            <a:ext cx="4800600" cy="1511300"/>
          </a:xfrm>
          <a:custGeom>
            <a:avLst/>
            <a:gdLst>
              <a:gd name="T0" fmla="*/ 0 w 2585"/>
              <a:gd name="T1" fmla="*/ 0 h 952"/>
              <a:gd name="T2" fmla="*/ 2147483647 w 2585"/>
              <a:gd name="T3" fmla="*/ 2147483647 h 952"/>
              <a:gd name="T4" fmla="*/ 2147483647 w 2585"/>
              <a:gd name="T5" fmla="*/ 2147483647 h 952"/>
              <a:gd name="T6" fmla="*/ 2147483647 w 2585"/>
              <a:gd name="T7" fmla="*/ 2147483647 h 952"/>
              <a:gd name="T8" fmla="*/ 2147483647 w 2585"/>
              <a:gd name="T9" fmla="*/ 2147483647 h 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5" h="952">
                <a:moveTo>
                  <a:pt x="0" y="0"/>
                </a:moveTo>
                <a:cubicBezTo>
                  <a:pt x="83" y="120"/>
                  <a:pt x="166" y="241"/>
                  <a:pt x="317" y="362"/>
                </a:cubicBezTo>
                <a:cubicBezTo>
                  <a:pt x="468" y="483"/>
                  <a:pt x="710" y="634"/>
                  <a:pt x="907" y="725"/>
                </a:cubicBezTo>
                <a:cubicBezTo>
                  <a:pt x="1104" y="816"/>
                  <a:pt x="1217" y="869"/>
                  <a:pt x="1497" y="907"/>
                </a:cubicBezTo>
                <a:cubicBezTo>
                  <a:pt x="1777" y="945"/>
                  <a:pt x="2181" y="948"/>
                  <a:pt x="2585" y="952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92275" y="2420938"/>
            <a:ext cx="4318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200150" y="1751013"/>
          <a:ext cx="733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751013"/>
                        <a:ext cx="7334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6940550" y="4068763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203112" progId="Equation.3">
                  <p:embed/>
                </p:oleObj>
              </mc:Choice>
              <mc:Fallback>
                <p:oleObj name="Equation" r:id="rId7" imgW="190417" imgH="203112" progId="Equation.3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4068763"/>
                        <a:ext cx="1936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208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 di </a:t>
            </a:r>
            <a:r>
              <a:rPr lang="en-US" dirty="0" err="1"/>
              <a:t>Probabilità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29867" y="863786"/>
          <a:ext cx="13176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227" imgH="393529" progId="Equation.3">
                  <p:embed/>
                </p:oleObj>
              </mc:Choice>
              <mc:Fallback>
                <p:oleObj name="Equation" r:id="rId3" imgW="1320227" imgH="393529" progId="Equation.3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67" y="863786"/>
                        <a:ext cx="13176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94472" y="1225128"/>
            <a:ext cx="18732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Rayleigh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500688" y="886197"/>
          <a:ext cx="25812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90800" imgH="838200" progId="Equation.3">
                  <p:embed/>
                </p:oleObj>
              </mc:Choice>
              <mc:Fallback>
                <p:oleObj name="Equation" r:id="rId5" imgW="2590800" imgH="83820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886197"/>
                        <a:ext cx="2581275" cy="835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16013" y="3046785"/>
            <a:ext cx="6119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692275" y="1341810"/>
            <a:ext cx="0" cy="2065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692275" y="1667247"/>
            <a:ext cx="2951163" cy="1379538"/>
          </a:xfrm>
          <a:custGeom>
            <a:avLst/>
            <a:gdLst>
              <a:gd name="T0" fmla="*/ 0 w 1859"/>
              <a:gd name="T1" fmla="*/ 2147483647 h 869"/>
              <a:gd name="T2" fmla="*/ 2147483647 w 1859"/>
              <a:gd name="T3" fmla="*/ 2147483647 h 869"/>
              <a:gd name="T4" fmla="*/ 2147483647 w 1859"/>
              <a:gd name="T5" fmla="*/ 2147483647 h 869"/>
              <a:gd name="T6" fmla="*/ 2147483647 w 1859"/>
              <a:gd name="T7" fmla="*/ 2147483647 h 869"/>
              <a:gd name="T8" fmla="*/ 2147483647 w 1859"/>
              <a:gd name="T9" fmla="*/ 2147483647 h 869"/>
              <a:gd name="T10" fmla="*/ 2147483647 w 1859"/>
              <a:gd name="T11" fmla="*/ 2147483647 h 869"/>
              <a:gd name="T12" fmla="*/ 2147483647 w 1859"/>
              <a:gd name="T13" fmla="*/ 2147483647 h 869"/>
              <a:gd name="T14" fmla="*/ 2147483647 w 1859"/>
              <a:gd name="T15" fmla="*/ 2147483647 h 869"/>
              <a:gd name="T16" fmla="*/ 2147483647 w 1859"/>
              <a:gd name="T17" fmla="*/ 2147483647 h 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59" h="869">
                <a:moveTo>
                  <a:pt x="0" y="869"/>
                </a:moveTo>
                <a:cubicBezTo>
                  <a:pt x="45" y="850"/>
                  <a:pt x="91" y="831"/>
                  <a:pt x="136" y="778"/>
                </a:cubicBezTo>
                <a:cubicBezTo>
                  <a:pt x="181" y="725"/>
                  <a:pt x="219" y="664"/>
                  <a:pt x="272" y="551"/>
                </a:cubicBezTo>
                <a:cubicBezTo>
                  <a:pt x="325" y="438"/>
                  <a:pt x="400" y="189"/>
                  <a:pt x="453" y="98"/>
                </a:cubicBezTo>
                <a:cubicBezTo>
                  <a:pt x="506" y="7"/>
                  <a:pt x="544" y="14"/>
                  <a:pt x="589" y="7"/>
                </a:cubicBezTo>
                <a:cubicBezTo>
                  <a:pt x="634" y="0"/>
                  <a:pt x="680" y="0"/>
                  <a:pt x="725" y="53"/>
                </a:cubicBezTo>
                <a:cubicBezTo>
                  <a:pt x="770" y="106"/>
                  <a:pt x="785" y="227"/>
                  <a:pt x="861" y="325"/>
                </a:cubicBezTo>
                <a:cubicBezTo>
                  <a:pt x="937" y="423"/>
                  <a:pt x="1013" y="559"/>
                  <a:pt x="1179" y="642"/>
                </a:cubicBezTo>
                <a:cubicBezTo>
                  <a:pt x="1345" y="725"/>
                  <a:pt x="1602" y="774"/>
                  <a:pt x="1859" y="82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700338" y="2956297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576513" y="3183310"/>
          <a:ext cx="244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183310"/>
                        <a:ext cx="244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734566" y="1535570"/>
          <a:ext cx="7334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600" imgH="368300" progId="Equation.3">
                  <p:embed/>
                </p:oleObj>
              </mc:Choice>
              <mc:Fallback>
                <p:oleObj name="Equation" r:id="rId9" imgW="736600" imgH="368300" progId="Equation.3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6" y="1535570"/>
                        <a:ext cx="7334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978650" y="3134097"/>
          <a:ext cx="19367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17" imgH="203112" progId="Equation.3">
                  <p:embed/>
                </p:oleObj>
              </mc:Choice>
              <mc:Fallback>
                <p:oleObj name="Equation" r:id="rId11" imgW="190417" imgH="203112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134097"/>
                        <a:ext cx="19367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35600" y="1943472"/>
            <a:ext cx="273685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Symbol" pitchFamily="2" charset="2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modale</a:t>
            </a: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429867" y="3555418"/>
          <a:ext cx="17335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39900" imgH="393700" progId="Equation.3">
                  <p:embed/>
                </p:oleObj>
              </mc:Choice>
              <mc:Fallback>
                <p:oleObj name="Equation" r:id="rId13" imgW="1739900" imgH="39370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67" y="3555418"/>
                        <a:ext cx="17335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5545138" y="4407719"/>
          <a:ext cx="2832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32100" imgH="889000" progId="Equation.3">
                  <p:embed/>
                </p:oleObj>
              </mc:Choice>
              <mc:Fallback>
                <p:oleObj name="Equation" r:id="rId15" imgW="2832100" imgH="889000" progId="Equation.3">
                  <p:embed/>
                  <p:pic>
                    <p:nvPicPr>
                      <p:cNvPr id="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4407719"/>
                        <a:ext cx="28321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257550" y="3596060"/>
            <a:ext cx="4176713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 Gaussiana o normale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93675" y="6230169"/>
            <a:ext cx="4884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692275" y="3933056"/>
            <a:ext cx="0" cy="256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900113" y="4358506"/>
            <a:ext cx="3889375" cy="1789113"/>
          </a:xfrm>
          <a:custGeom>
            <a:avLst/>
            <a:gdLst>
              <a:gd name="T0" fmla="*/ 0 w 2450"/>
              <a:gd name="T1" fmla="*/ 2147483647 h 583"/>
              <a:gd name="T2" fmla="*/ 2147483647 w 2450"/>
              <a:gd name="T3" fmla="*/ 2147483647 h 583"/>
              <a:gd name="T4" fmla="*/ 2147483647 w 2450"/>
              <a:gd name="T5" fmla="*/ 2147483647 h 583"/>
              <a:gd name="T6" fmla="*/ 2147483647 w 2450"/>
              <a:gd name="T7" fmla="*/ 2147483647 h 583"/>
              <a:gd name="T8" fmla="*/ 2147483647 w 2450"/>
              <a:gd name="T9" fmla="*/ 2147483647 h 583"/>
              <a:gd name="T10" fmla="*/ 2147483647 w 2450"/>
              <a:gd name="T11" fmla="*/ 2147483647 h 583"/>
              <a:gd name="T12" fmla="*/ 2147483647 w 2450"/>
              <a:gd name="T13" fmla="*/ 2147483647 h 583"/>
              <a:gd name="T14" fmla="*/ 2147483647 w 2450"/>
              <a:gd name="T15" fmla="*/ 2147483647 h 5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50" h="583">
                <a:moveTo>
                  <a:pt x="0" y="583"/>
                </a:moveTo>
                <a:cubicBezTo>
                  <a:pt x="95" y="582"/>
                  <a:pt x="190" y="582"/>
                  <a:pt x="318" y="537"/>
                </a:cubicBezTo>
                <a:cubicBezTo>
                  <a:pt x="446" y="492"/>
                  <a:pt x="643" y="386"/>
                  <a:pt x="771" y="311"/>
                </a:cubicBezTo>
                <a:cubicBezTo>
                  <a:pt x="899" y="236"/>
                  <a:pt x="998" y="129"/>
                  <a:pt x="1089" y="84"/>
                </a:cubicBezTo>
                <a:cubicBezTo>
                  <a:pt x="1180" y="39"/>
                  <a:pt x="1210" y="0"/>
                  <a:pt x="1316" y="38"/>
                </a:cubicBezTo>
                <a:cubicBezTo>
                  <a:pt x="1422" y="76"/>
                  <a:pt x="1573" y="228"/>
                  <a:pt x="1724" y="311"/>
                </a:cubicBezTo>
                <a:cubicBezTo>
                  <a:pt x="1875" y="394"/>
                  <a:pt x="2102" y="492"/>
                  <a:pt x="2223" y="537"/>
                </a:cubicBezTo>
                <a:cubicBezTo>
                  <a:pt x="2344" y="582"/>
                  <a:pt x="2397" y="582"/>
                  <a:pt x="2450" y="58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879725" y="4501381"/>
            <a:ext cx="0" cy="180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636838" y="6161906"/>
            <a:ext cx="481012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m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4954588" y="6311131"/>
          <a:ext cx="247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646" imgH="190335" progId="Equation.3">
                  <p:embed/>
                </p:oleObj>
              </mc:Choice>
              <mc:Fallback>
                <p:oleObj name="Equation" r:id="rId17" imgW="177646" imgH="190335" progId="Equation.3">
                  <p:embed/>
                  <p:pic>
                    <p:nvPicPr>
                      <p:cNvPr id="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6311131"/>
                        <a:ext cx="247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/>
        </p:nvGraphicFramePr>
        <p:xfrm>
          <a:off x="739775" y="4214416"/>
          <a:ext cx="733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600" imgH="368300" progId="Equation.3">
                  <p:embed/>
                </p:oleObj>
              </mc:Choice>
              <mc:Fallback>
                <p:oleObj name="Equation" r:id="rId19" imgW="736600" imgH="368300" progId="Equation.3">
                  <p:embed/>
                  <p:pic>
                    <p:nvPicPr>
                      <p:cNvPr id="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214416"/>
                        <a:ext cx="7334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402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 </a:t>
            </a:r>
            <a:r>
              <a:rPr lang="en-US" dirty="0" err="1"/>
              <a:t>Varianza</a:t>
            </a:r>
            <a:endParaRPr lang="en-US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187450" y="4267200"/>
            <a:ext cx="702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4500563" y="1387475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187450" y="2395538"/>
            <a:ext cx="6623050" cy="1871662"/>
            <a:chOff x="748" y="1055"/>
            <a:chExt cx="4172" cy="1179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748" y="1645"/>
              <a:ext cx="4172" cy="589"/>
              <a:chOff x="930" y="1344"/>
              <a:chExt cx="4172" cy="589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930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3016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105" y="1055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 i="1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it-IT" altLang="it-IT" sz="24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it-IT" altLang="it-IT" sz="2400" baseline="30000">
                  <a:solidFill>
                    <a:srgbClr val="FF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3560" y="1327"/>
              <a:ext cx="590" cy="6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266950" y="2395538"/>
            <a:ext cx="4465638" cy="1871662"/>
            <a:chOff x="1428" y="1055"/>
            <a:chExt cx="2813" cy="1179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1428" y="1418"/>
              <a:ext cx="2813" cy="816"/>
              <a:chOff x="930" y="1344"/>
              <a:chExt cx="4172" cy="589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930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flipH="1">
                <a:off x="3016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651" y="1055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 i="1">
                  <a:solidFill>
                    <a:schemeClr val="accent2"/>
                  </a:solidFill>
                  <a:latin typeface="Symbol" pitchFamily="18" charset="2"/>
                </a:rPr>
                <a:t>s</a:t>
              </a:r>
              <a:r>
                <a:rPr lang="it-IT" altLang="it-IT" sz="2400" baseline="-25000">
                  <a:solidFill>
                    <a:schemeClr val="accent2"/>
                  </a:solidFill>
                  <a:latin typeface="Symbol" pitchFamily="18" charset="2"/>
                </a:rPr>
                <a:t>2</a:t>
              </a:r>
              <a:r>
                <a:rPr lang="it-IT" altLang="it-IT" sz="2400" baseline="30000">
                  <a:solidFill>
                    <a:schemeClr val="accent2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3152" y="1328"/>
              <a:ext cx="544" cy="31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276600" y="1963738"/>
            <a:ext cx="2449513" cy="2303462"/>
            <a:chOff x="2064" y="783"/>
            <a:chExt cx="1543" cy="1451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064" y="783"/>
              <a:ext cx="1543" cy="1451"/>
              <a:chOff x="930" y="1344"/>
              <a:chExt cx="4172" cy="589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930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 flipH="1">
                <a:off x="3016" y="1344"/>
                <a:ext cx="2086" cy="589"/>
              </a:xfrm>
              <a:custGeom>
                <a:avLst/>
                <a:gdLst>
                  <a:gd name="T0" fmla="*/ 0 w 2086"/>
                  <a:gd name="T1" fmla="*/ 589 h 589"/>
                  <a:gd name="T2" fmla="*/ 1179 w 2086"/>
                  <a:gd name="T3" fmla="*/ 498 h 589"/>
                  <a:gd name="T4" fmla="*/ 1769 w 2086"/>
                  <a:gd name="T5" fmla="*/ 90 h 589"/>
                  <a:gd name="T6" fmla="*/ 2086 w 2086"/>
                  <a:gd name="T7" fmla="*/ 0 h 5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6" h="589">
                    <a:moveTo>
                      <a:pt x="0" y="589"/>
                    </a:moveTo>
                    <a:cubicBezTo>
                      <a:pt x="442" y="585"/>
                      <a:pt x="884" y="581"/>
                      <a:pt x="1179" y="498"/>
                    </a:cubicBezTo>
                    <a:cubicBezTo>
                      <a:pt x="1474" y="415"/>
                      <a:pt x="1618" y="173"/>
                      <a:pt x="1769" y="90"/>
                    </a:cubicBezTo>
                    <a:cubicBezTo>
                      <a:pt x="1920" y="7"/>
                      <a:pt x="2003" y="3"/>
                      <a:pt x="2086" y="0"/>
                    </a:cubicBezTo>
                  </a:path>
                </a:pathLst>
              </a:custGeom>
              <a:noFill/>
              <a:ln w="2857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198" y="1055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 i="1">
                  <a:solidFill>
                    <a:srgbClr val="009900"/>
                  </a:solidFill>
                  <a:latin typeface="Symbol" pitchFamily="18" charset="2"/>
                </a:rPr>
                <a:t>s</a:t>
              </a:r>
              <a:r>
                <a:rPr lang="it-IT" altLang="it-IT" sz="2400" baseline="-25000">
                  <a:solidFill>
                    <a:srgbClr val="009900"/>
                  </a:solidFill>
                  <a:latin typeface="Symbol" pitchFamily="18" charset="2"/>
                </a:rPr>
                <a:t>3</a:t>
              </a:r>
              <a:r>
                <a:rPr lang="it-IT" altLang="it-IT" sz="2400" baseline="30000">
                  <a:solidFill>
                    <a:srgbClr val="0099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3061" y="1282"/>
              <a:ext cx="182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853363" y="43402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x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72000" y="131445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f</a:t>
            </a:r>
            <a:r>
              <a:rPr lang="it-IT" altLang="it-IT" sz="2400" i="1" baseline="-25000">
                <a:cs typeface="Times New Roman" pitchFamily="18" charset="0"/>
              </a:rPr>
              <a:t>X</a:t>
            </a:r>
            <a:r>
              <a:rPr lang="it-IT" altLang="it-IT" sz="2400">
                <a:cs typeface="Times New Roman" pitchFamily="18" charset="0"/>
              </a:rPr>
              <a:t>(</a:t>
            </a:r>
            <a:r>
              <a:rPr lang="it-IT" altLang="it-IT" sz="2400" i="1">
                <a:cs typeface="Times New Roman" pitchFamily="18" charset="0"/>
              </a:rPr>
              <a:t>x</a:t>
            </a:r>
            <a:r>
              <a:rPr lang="it-IT" altLang="it-IT" sz="2400">
                <a:cs typeface="Times New Roman" pitchFamily="18" charset="0"/>
              </a:rPr>
              <a:t>)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549900" y="2468563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&lt;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269038" y="2468563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cs typeface="Times New Roman" pitchFamily="18" charset="0"/>
              </a:rPr>
              <a:t>&lt;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04824" y="4792510"/>
            <a:ext cx="8099619" cy="11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media (o valore atteso) è il baricentro della distribuzione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varianza è un indicatore della dispersione intorno al valore medio statistico</a:t>
            </a:r>
          </a:p>
        </p:txBody>
      </p:sp>
    </p:spTree>
    <p:extLst>
      <p:ext uri="{BB962C8B-B14F-4D97-AF65-F5344CB8AC3E}">
        <p14:creationId xmlns:p14="http://schemas.microsoft.com/office/powerpoint/2010/main" val="4087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2BCA73C-E311-D949-8771-7B366932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802675"/>
            <a:ext cx="7848550" cy="199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segnali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possono essere classificati in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segnali deterministici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e in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segnali aleatori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Un segnale si dice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se è perfettamente descritto da una funzione (es: generatore di forme d</a:t>
            </a:r>
            <a:r>
              <a:rPr lang="ja-JP" altLang="it-IT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altLang="ja-JP" dirty="0">
                <a:latin typeface="Calibri" panose="020F0502020204030204" pitchFamily="34" charset="0"/>
                <a:cs typeface="Calibri" panose="020F0502020204030204" pitchFamily="34" charset="0"/>
              </a:rPr>
              <a:t>onda). P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uò essere descritto in forma grafica, forma analitica, forma tabellare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90316C-F3ED-4349-8ECE-6459AFDB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Segnali Aleatori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9030A71-9865-0948-B60D-E4D510A5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45" y="2807884"/>
            <a:ext cx="8525909" cy="355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Un segnale si dice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aleatorio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se non è possibile conoscere a priori il valore assunto dal segnale in un certo istante. Non può essere descritto da una funzione precisa. Sono affetti da un certo grado di incertezza.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In molte situazioni l’assunzione deterministica dei segnali tempo-varianti non è valida (es: rumore termico, trasmissione di onde radio). L’utilizzo di funzioni aleatorie è più opportuna.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In particolare le funzioni aleatorie sono utili nella caratterizzazione delle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sorgenti di informazione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(voce, immagini)</a:t>
            </a:r>
          </a:p>
        </p:txBody>
      </p:sp>
    </p:spTree>
    <p:extLst>
      <p:ext uri="{BB962C8B-B14F-4D97-AF65-F5344CB8AC3E}">
        <p14:creationId xmlns:p14="http://schemas.microsoft.com/office/powerpoint/2010/main" val="21851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0FA9CC10-98C1-0A44-A888-C7674785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765175"/>
            <a:ext cx="7776542" cy="33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segnale aleatorio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è anche detto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aleatorio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stocastico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Può essere visto ad ogni istante di tempo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…,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per tutte le t appartenenti ad </a:t>
            </a:r>
            <a:r>
              <a:rPr lang="it-IT" alt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come una collezione di variabili aleatorie: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),…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)}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Ad ogni istante </a:t>
            </a:r>
            <a:r>
              <a:rPr lang="it-IT" alt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il comportamento del segnale può essere descritto mediante una variabile aleatoria.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A5FDCD-EA0A-484E-9DE5-2E566CD19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53" y="3628407"/>
            <a:ext cx="3038738" cy="11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4A101A3-BF5F-DA44-B008-B1F95245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83" y="4797152"/>
            <a:ext cx="8497887" cy="146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Il valore del cambio di domani non è noto. Non posso caratterizzarlo in maniera deterministica. È caratterizzato da un certo grado di incertezza (è aleatorio). È possibile descriverlo in termini statistici.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0AF9C1E-BDF6-6043-B380-128E2975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it-IT" dirty="0"/>
              <a:t>Segnali Aleatori</a:t>
            </a:r>
          </a:p>
        </p:txBody>
      </p:sp>
    </p:spTree>
    <p:extLst>
      <p:ext uri="{BB962C8B-B14F-4D97-AF65-F5344CB8AC3E}">
        <p14:creationId xmlns:p14="http://schemas.microsoft.com/office/powerpoint/2010/main" val="17274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7BF38F68-539C-EA4B-9DDE-60A64428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7" y="839579"/>
            <a:ext cx="8278813" cy="236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Es: rumore termico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Fissato un istante di tempo </a:t>
            </a:r>
            <a:r>
              <a:rPr lang="it-IT" altLang="it-IT" i="1" dirty="0">
                <a:latin typeface="+mj-lt"/>
              </a:rPr>
              <a:t>t</a:t>
            </a:r>
            <a:r>
              <a:rPr lang="it-IT" altLang="it-IT" baseline="-25000" dirty="0">
                <a:latin typeface="+mj-lt"/>
              </a:rPr>
              <a:t>1</a:t>
            </a:r>
            <a:r>
              <a:rPr lang="it-IT" altLang="it-IT" dirty="0">
                <a:latin typeface="+mj-lt"/>
              </a:rPr>
              <a:t>, il segnale </a:t>
            </a:r>
            <a:r>
              <a:rPr lang="it-IT" altLang="it-IT" i="1" dirty="0">
                <a:latin typeface="+mj-lt"/>
              </a:rPr>
              <a:t>X</a:t>
            </a:r>
            <a:r>
              <a:rPr lang="it-IT" altLang="it-IT" dirty="0">
                <a:latin typeface="+mj-lt"/>
              </a:rPr>
              <a:t>(</a:t>
            </a:r>
            <a:r>
              <a:rPr lang="it-IT" altLang="it-IT" i="1" dirty="0">
                <a:latin typeface="+mj-lt"/>
              </a:rPr>
              <a:t>t</a:t>
            </a:r>
            <a:r>
              <a:rPr lang="it-IT" altLang="it-IT" baseline="-25000" dirty="0">
                <a:latin typeface="+mj-lt"/>
              </a:rPr>
              <a:t>1</a:t>
            </a:r>
            <a:r>
              <a:rPr lang="it-IT" altLang="it-IT" dirty="0">
                <a:latin typeface="+mj-lt"/>
              </a:rPr>
              <a:t>) è una v.a. Gaussiana a media nulla e varianza unitaria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+mj-lt"/>
            </a:endParaRPr>
          </a:p>
        </p:txBody>
      </p:sp>
      <p:pic>
        <p:nvPicPr>
          <p:cNvPr id="29699" name="Immagine 1" descr="noise.png">
            <a:extLst>
              <a:ext uri="{FF2B5EF4-FFF2-40B4-BE49-F238E27FC236}">
                <a16:creationId xmlns:a16="http://schemas.microsoft.com/office/drawing/2014/main" id="{530311F6-A4C6-E04B-A290-3EBC11CE6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4194"/>
            <a:ext cx="6359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2" descr="istogramma.png">
            <a:extLst>
              <a:ext uri="{FF2B5EF4-FFF2-40B4-BE49-F238E27FC236}">
                <a16:creationId xmlns:a16="http://schemas.microsoft.com/office/drawing/2014/main" id="{C52BA6DC-73E1-9C47-9B92-96A644D61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r="9512" b="10445"/>
          <a:stretch>
            <a:fillRect/>
          </a:stretch>
        </p:blipFill>
        <p:spPr bwMode="auto">
          <a:xfrm rot="16200000">
            <a:off x="685801" y="2529631"/>
            <a:ext cx="2082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78A3A14A-ADA2-834B-B052-CE90D9FC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it-IT" dirty="0"/>
              <a:t>Segnali Aleatori</a:t>
            </a:r>
          </a:p>
        </p:txBody>
      </p:sp>
    </p:spTree>
    <p:extLst>
      <p:ext uri="{BB962C8B-B14F-4D97-AF65-F5344CB8AC3E}">
        <p14:creationId xmlns:p14="http://schemas.microsoft.com/office/powerpoint/2010/main" val="14292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7991475" cy="19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è un modello matematico che descrive la variazione di una o più grandezze in funzione di altre grandezze.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può essere descritto da una funzione di una o più variabili [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it-IT" altLang="it-IT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)].</a:t>
            </a: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635896" y="3046970"/>
          <a:ext cx="13922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3">
                  <p:embed/>
                </p:oleObj>
              </mc:Choice>
              <mc:Fallback>
                <p:oleObj name="Equation" r:id="rId2" imgW="736600" imgH="228600" progId="Equation.3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046970"/>
                        <a:ext cx="13922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409203" y="3729286"/>
            <a:ext cx="8280400" cy="23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Esempi di segnali: segnale acustico, segnale di un elettrocardiografo, il segnale radio, il segnale luminoso emesso da una televisione,…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elettrocardiogramma può essere schematizzato come un segnale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dove la variabile indipendente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rappresenta il tempo e la variabile dipendente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rappresenta la tensione. 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Definizione</a:t>
            </a:r>
            <a:r>
              <a:rPr lang="en-US" dirty="0"/>
              <a:t> di </a:t>
            </a:r>
            <a:r>
              <a:rPr lang="en-US" dirty="0" err="1"/>
              <a:t>Segnale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1" y="1182688"/>
            <a:ext cx="7670006" cy="4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possono essere classificati in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deterministici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aleatori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deterministico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se è perfettamente descritto da una funzione (es: generatore di forme d’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onda)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aleatorio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se non è possibile conoscere a priori il valore assunto dal segnale in un certo istante. Non può essere descritto da una funzione precisa (es: segnale raccolto da sensori geofisici). Sono affetti da un certo grado di incertezza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9" y="889000"/>
            <a:ext cx="7814468" cy="49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Una Classificazione dei Segnali può essere fatta in base ai valori assunti dalla variabile indipendente. 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 tempo continuo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il dominio della funzione ha la cardinalità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insieme dei numeri Reali. La variabile indipendente può assumere con continuità tutti i valori appartenenti ad un certo intervallo (es: elettrocardiogramma)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 tempo discreto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il dominio della funzione ha la cardinalità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insieme dei numeri interi. La variabile indipendente può assumere valori </a:t>
            </a:r>
            <a:r>
              <a:rPr lang="it-IT" altLang="ja-JP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interno di un insieme discreto (es: serie storica)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904732"/>
            <a:ext cx="7814467" cy="32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Una Classificazione dei Segnali può essere fatta anche in base ai valori assunti dalla variabile dipendente. 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ad ampiezza continua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la variabile dipendente varia in un insieme continuo. Possono assumere con continuità tutti i valori reali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interno di un intervallo (es: segnale acustico)</a:t>
            </a:r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ad ampiezza discreta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la variabile dipendente varia in un insieme discreto. Possono assumere i valori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interno di un insieme discreto (es: semaforo, segnali logici)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9388" y="4178400"/>
            <a:ext cx="8713787" cy="112280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Segnale a tempo continuo e ampiezza continua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Analogico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Un Segnale a tempo discreto e ampiezza discreta si dice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Numerico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(o Digitale).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79388" y="5376039"/>
            <a:ext cx="856932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passare da un Segnale Analogico ad uno Digitale occorre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Conversione A/D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7382668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può essere descritto completamente mediante una funzione.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alcuni casi è sufficiente una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descrizione sintetica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del segnale.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 principali parametri che vengono utilizzati per descrivere sinteticamente un segnale sono: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Durata Temporale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Energia e Potenza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Tali parametri permettono una ulteriore classificazione dei segnali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Caratterizzazione</a:t>
            </a:r>
            <a:r>
              <a:rPr lang="en-US" dirty="0"/>
              <a:t> </a:t>
            </a:r>
            <a:r>
              <a:rPr lang="en-US" dirty="0" err="1"/>
              <a:t>Sintetica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11189" y="1162050"/>
            <a:ext cx="7201172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temporale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 un segnale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(o </a:t>
            </a:r>
            <a:r>
              <a:rPr lang="it-IT" altLang="it-IT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)) è l</a:t>
            </a:r>
            <a:r>
              <a:rPr lang="ja-JP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intervallo di tempo in cui il segnale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(o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ja-JP" sz="24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)) assume valori </a:t>
            </a:r>
            <a:r>
              <a:rPr lang="it-IT" altLang="ja-JP" sz="24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 trascurabili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2776" y="2708275"/>
            <a:ext cx="7201172" cy="23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temporale</a:t>
            </a: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di un segnale permette di classificare i segnali in tre famiglie: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Segnali di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rigorosamente limitata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Segnali di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praticamente limitata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Segnali di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durata non limitata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Temporale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2225</Words>
  <Application>Microsoft Macintosh PowerPoint</Application>
  <PresentationFormat>Presentazione su schermo (4:3)</PresentationFormat>
  <Paragraphs>290</Paragraphs>
  <Slides>37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7" baseType="lpstr">
      <vt:lpstr>Arial</vt:lpstr>
      <vt:lpstr>Calibri</vt:lpstr>
      <vt:lpstr>Cambria Math</vt:lpstr>
      <vt:lpstr>Rockwell</vt:lpstr>
      <vt:lpstr>Symbol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Definizione di Segnale</vt:lpstr>
      <vt:lpstr>Classificazione dei Segnali</vt:lpstr>
      <vt:lpstr>Classificazione dei Segnali</vt:lpstr>
      <vt:lpstr>Classificazione dei Segnali</vt:lpstr>
      <vt:lpstr>Caratterizzazione Sintetica dei Segnali</vt:lpstr>
      <vt:lpstr>Durata Temporale</vt:lpstr>
      <vt:lpstr>Durata Temporale</vt:lpstr>
      <vt:lpstr>Durata Temporale</vt:lpstr>
      <vt:lpstr>Durata Temporale</vt:lpstr>
      <vt:lpstr>Durata Temporale</vt:lpstr>
      <vt:lpstr>Esempi di Segnale</vt:lpstr>
      <vt:lpstr>Potenza di un Segnale</vt:lpstr>
      <vt:lpstr>Trasformata di Fourier</vt:lpstr>
      <vt:lpstr>Filtri in Frequenza</vt:lpstr>
      <vt:lpstr>Modulazione Analogica</vt:lpstr>
      <vt:lpstr>Modulazione Analogica</vt:lpstr>
      <vt:lpstr>Modulazione Analogica</vt:lpstr>
      <vt:lpstr>Demodulazione Analogica</vt:lpstr>
      <vt:lpstr>Demodulazione Analogica</vt:lpstr>
      <vt:lpstr>Variabile Aleatoria</vt:lpstr>
      <vt:lpstr>Funzione di Distribuzione Cumulativa</vt:lpstr>
      <vt:lpstr>Funzione di Distribuzione Cumulativa</vt:lpstr>
      <vt:lpstr>Classificazione di una variabile aleatoria</vt:lpstr>
      <vt:lpstr>Presentazione standard di PowerPoint</vt:lpstr>
      <vt:lpstr>Funzione di Distribuzione Cumulativa</vt:lpstr>
      <vt:lpstr>Funzione Densità di Probabilità</vt:lpstr>
      <vt:lpstr>Funzione Densità di Probabilità</vt:lpstr>
      <vt:lpstr>Funzione Densità di Probabilità</vt:lpstr>
      <vt:lpstr>Funzione Densità di Probabilità</vt:lpstr>
      <vt:lpstr>Funzione Densità di Probabilità</vt:lpstr>
      <vt:lpstr>Media e Varianza</vt:lpstr>
      <vt:lpstr>Segnali Aleatori</vt:lpstr>
      <vt:lpstr>Segnali Aleatori</vt:lpstr>
      <vt:lpstr>Segnali Aleatori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96</cp:revision>
  <cp:lastPrinted>1601-01-01T00:00:00Z</cp:lastPrinted>
  <dcterms:created xsi:type="dcterms:W3CDTF">2014-02-26T18:00:47Z</dcterms:created>
  <dcterms:modified xsi:type="dcterms:W3CDTF">2023-01-23T10:54:20Z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