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F6E6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65F3A-5359-9E4D-BC36-3EA10CEB72C5}" v="422" dt="2023-01-02T12:57:05.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2"/>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7B87B-D6F9-0E4B-84C0-DDF21EC4D246}" type="doc">
      <dgm:prSet loTypeId="urn:microsoft.com/office/officeart/2005/8/layout/chevron2" loCatId="process" qsTypeId="urn:microsoft.com/office/officeart/2005/8/quickstyle/simple1" qsCatId="simple" csTypeId="urn:microsoft.com/office/officeart/2005/8/colors/accent4_2" csCatId="accent4" phldr="1"/>
      <dgm:spPr/>
      <dgm:t>
        <a:bodyPr/>
        <a:lstStyle/>
        <a:p>
          <a:endParaRPr lang="it-IT"/>
        </a:p>
      </dgm:t>
    </dgm:pt>
    <dgm:pt modelId="{EA6285D6-D813-6844-9878-775D3AB181EE}">
      <dgm:prSet/>
      <dgm:spPr/>
      <dgm:t>
        <a:bodyPr/>
        <a:lstStyle/>
        <a:p>
          <a:endParaRPr lang="it-IT" dirty="0"/>
        </a:p>
      </dgm:t>
    </dgm:pt>
    <dgm:pt modelId="{F16592E4-8363-0F49-9CD6-DEB75A0CA6B1}" type="parTrans" cxnId="{24AECDA1-0B44-B441-BB63-D8F2BA80B75E}">
      <dgm:prSet/>
      <dgm:spPr/>
      <dgm:t>
        <a:bodyPr/>
        <a:lstStyle/>
        <a:p>
          <a:endParaRPr lang="it-IT"/>
        </a:p>
      </dgm:t>
    </dgm:pt>
    <dgm:pt modelId="{8613D220-F62A-984D-AB7E-23A45F89AF80}" type="sibTrans" cxnId="{24AECDA1-0B44-B441-BB63-D8F2BA80B75E}">
      <dgm:prSet/>
      <dgm:spPr/>
      <dgm:t>
        <a:bodyPr/>
        <a:lstStyle/>
        <a:p>
          <a:endParaRPr lang="it-IT"/>
        </a:p>
      </dgm:t>
    </dgm:pt>
    <dgm:pt modelId="{DE45619E-59FA-4F4C-8E86-985B94D1E91A}">
      <dgm:prSet/>
      <dgm:spPr/>
      <dgm:t>
        <a:bodyPr/>
        <a:lstStyle/>
        <a:p>
          <a:endParaRPr lang="it-IT" dirty="0"/>
        </a:p>
      </dgm:t>
    </dgm:pt>
    <dgm:pt modelId="{EF5A9171-EC90-8E49-9C59-90155BE50F02}" type="parTrans" cxnId="{C722E31A-0295-3246-A459-638B0B610727}">
      <dgm:prSet/>
      <dgm:spPr/>
      <dgm:t>
        <a:bodyPr/>
        <a:lstStyle/>
        <a:p>
          <a:endParaRPr lang="it-IT"/>
        </a:p>
      </dgm:t>
    </dgm:pt>
    <dgm:pt modelId="{9B54A8F5-C1DF-7446-A2C0-B59018D54693}" type="sibTrans" cxnId="{C722E31A-0295-3246-A459-638B0B610727}">
      <dgm:prSet/>
      <dgm:spPr/>
      <dgm:t>
        <a:bodyPr/>
        <a:lstStyle/>
        <a:p>
          <a:endParaRPr lang="it-IT"/>
        </a:p>
      </dgm:t>
    </dgm:pt>
    <dgm:pt modelId="{886D8CF2-7D7D-BA4C-AA70-5039AA9908F9}">
      <dgm:prSet/>
      <dgm:spPr/>
      <dgm:t>
        <a:bodyPr/>
        <a:lstStyle/>
        <a:p>
          <a:r>
            <a:rPr lang="it-IT" dirty="0">
              <a:solidFill>
                <a:srgbClr val="002060"/>
              </a:solidFill>
              <a:latin typeface="Times New Roman" panose="02020603050405020304" pitchFamily="18" charset="0"/>
              <a:cs typeface="Times New Roman" panose="02020603050405020304" pitchFamily="18" charset="0"/>
            </a:rPr>
            <a:t>L’insegnante è implicato nella necessità di saper interpretare e affrontare la complessità e la multidimensionalità del gruppo, della classe, della relazione: il modo di entrare in rapporto con le richieste, le percezioni, la motivazione delle persone con cui egli interagisce nello spazio educativo determina sia la qualità della relazione stessa, sia gli esiti di apprendimento e partecipazione.</a:t>
          </a:r>
        </a:p>
      </dgm:t>
    </dgm:pt>
    <dgm:pt modelId="{D1979EDC-95CA-8341-B46A-387A279C3B11}" type="parTrans" cxnId="{C4A7A7A4-DAC6-DD49-B9ED-B7ED0A88375A}">
      <dgm:prSet/>
      <dgm:spPr/>
      <dgm:t>
        <a:bodyPr/>
        <a:lstStyle/>
        <a:p>
          <a:endParaRPr lang="it-IT"/>
        </a:p>
      </dgm:t>
    </dgm:pt>
    <dgm:pt modelId="{F5E0AB9B-792B-1841-A19E-F1DF2C5F5B3B}" type="sibTrans" cxnId="{C4A7A7A4-DAC6-DD49-B9ED-B7ED0A88375A}">
      <dgm:prSet/>
      <dgm:spPr/>
      <dgm:t>
        <a:bodyPr/>
        <a:lstStyle/>
        <a:p>
          <a:endParaRPr lang="it-IT"/>
        </a:p>
      </dgm:t>
    </dgm:pt>
    <dgm:pt modelId="{FD6CEF26-9EA4-D04C-A1E1-11C6B81DD0EA}">
      <dgm:prSet/>
      <dgm:spPr/>
      <dgm:t>
        <a:bodyPr/>
        <a:lstStyle/>
        <a:p>
          <a:r>
            <a:rPr lang="it-IT" dirty="0">
              <a:solidFill>
                <a:srgbClr val="002060"/>
              </a:solidFill>
              <a:latin typeface="Times New Roman" panose="02020603050405020304" pitchFamily="18" charset="0"/>
              <a:cs typeface="Times New Roman" panose="02020603050405020304" pitchFamily="18" charset="0"/>
            </a:rPr>
            <a:t>Appare urgente, dunque, progettare ed implementare a livello istituzionale nuove modalità formative fondate su processi di </a:t>
          </a:r>
          <a:r>
            <a:rPr lang="it-IT" b="1" dirty="0">
              <a:solidFill>
                <a:srgbClr val="002060"/>
              </a:solidFill>
              <a:latin typeface="Times New Roman" panose="02020603050405020304" pitchFamily="18" charset="0"/>
              <a:cs typeface="Times New Roman" panose="02020603050405020304" pitchFamily="18" charset="0"/>
            </a:rPr>
            <a:t>interazione-osservazione-riflessione-progettazione</a:t>
          </a:r>
          <a:r>
            <a:rPr lang="it-IT" dirty="0">
              <a:solidFill>
                <a:srgbClr val="002060"/>
              </a:solidFill>
              <a:latin typeface="Times New Roman" panose="02020603050405020304" pitchFamily="18" charset="0"/>
              <a:cs typeface="Times New Roman" panose="02020603050405020304" pitchFamily="18" charset="0"/>
            </a:rPr>
            <a:t> in cui gli insegnanti divengono </a:t>
          </a:r>
          <a:r>
            <a:rPr lang="it-IT" u="sng" dirty="0">
              <a:solidFill>
                <a:srgbClr val="002060"/>
              </a:solidFill>
              <a:latin typeface="Times New Roman" panose="02020603050405020304" pitchFamily="18" charset="0"/>
              <a:cs typeface="Times New Roman" panose="02020603050405020304" pitchFamily="18" charset="0"/>
            </a:rPr>
            <a:t>co-costruttori attivi </a:t>
          </a:r>
          <a:r>
            <a:rPr lang="it-IT" dirty="0">
              <a:solidFill>
                <a:srgbClr val="002060"/>
              </a:solidFill>
              <a:latin typeface="Times New Roman" panose="02020603050405020304" pitchFamily="18" charset="0"/>
              <a:cs typeface="Times New Roman" panose="02020603050405020304" pitchFamily="18" charset="0"/>
            </a:rPr>
            <a:t>del proprio sviluppo professionale.</a:t>
          </a:r>
        </a:p>
      </dgm:t>
    </dgm:pt>
    <dgm:pt modelId="{D3817A5A-B3FE-5146-8FAF-5A3A237616D7}" type="parTrans" cxnId="{0286CAA1-948E-A74C-A22D-22431DB35405}">
      <dgm:prSet/>
      <dgm:spPr/>
      <dgm:t>
        <a:bodyPr/>
        <a:lstStyle/>
        <a:p>
          <a:endParaRPr lang="it-IT"/>
        </a:p>
      </dgm:t>
    </dgm:pt>
    <dgm:pt modelId="{DCA346BD-F08B-3C4B-A834-92E747519AFA}" type="sibTrans" cxnId="{0286CAA1-948E-A74C-A22D-22431DB35405}">
      <dgm:prSet/>
      <dgm:spPr/>
      <dgm:t>
        <a:bodyPr/>
        <a:lstStyle/>
        <a:p>
          <a:endParaRPr lang="it-IT"/>
        </a:p>
      </dgm:t>
    </dgm:pt>
    <dgm:pt modelId="{010D4123-8DA5-8444-A937-311F09FF1352}" type="pres">
      <dgm:prSet presAssocID="{2287B87B-D6F9-0E4B-84C0-DDF21EC4D246}" presName="linearFlow" presStyleCnt="0">
        <dgm:presLayoutVars>
          <dgm:dir/>
          <dgm:animLvl val="lvl"/>
          <dgm:resizeHandles val="exact"/>
        </dgm:presLayoutVars>
      </dgm:prSet>
      <dgm:spPr/>
    </dgm:pt>
    <dgm:pt modelId="{F1285A78-5F57-CB4C-B94B-C17962A7A091}" type="pres">
      <dgm:prSet presAssocID="{EA6285D6-D813-6844-9878-775D3AB181EE}" presName="composite" presStyleCnt="0"/>
      <dgm:spPr/>
    </dgm:pt>
    <dgm:pt modelId="{73FA1675-61D3-034D-A1A7-C14898F53226}" type="pres">
      <dgm:prSet presAssocID="{EA6285D6-D813-6844-9878-775D3AB181EE}" presName="parentText" presStyleLbl="alignNode1" presStyleIdx="0" presStyleCnt="2">
        <dgm:presLayoutVars>
          <dgm:chMax val="1"/>
          <dgm:bulletEnabled val="1"/>
        </dgm:presLayoutVars>
      </dgm:prSet>
      <dgm:spPr/>
    </dgm:pt>
    <dgm:pt modelId="{E1A2A530-7A3D-C34F-B1DD-377B90BB6343}" type="pres">
      <dgm:prSet presAssocID="{EA6285D6-D813-6844-9878-775D3AB181EE}" presName="descendantText" presStyleLbl="alignAcc1" presStyleIdx="0" presStyleCnt="2">
        <dgm:presLayoutVars>
          <dgm:bulletEnabled val="1"/>
        </dgm:presLayoutVars>
      </dgm:prSet>
      <dgm:spPr/>
    </dgm:pt>
    <dgm:pt modelId="{117BCE24-2AB7-3C43-A127-5730B8963D03}" type="pres">
      <dgm:prSet presAssocID="{8613D220-F62A-984D-AB7E-23A45F89AF80}" presName="sp" presStyleCnt="0"/>
      <dgm:spPr/>
    </dgm:pt>
    <dgm:pt modelId="{7AEB0C51-1341-9F49-9A0D-38B042BC4729}" type="pres">
      <dgm:prSet presAssocID="{DE45619E-59FA-4F4C-8E86-985B94D1E91A}" presName="composite" presStyleCnt="0"/>
      <dgm:spPr/>
    </dgm:pt>
    <dgm:pt modelId="{D010642E-BD1A-FD4C-B0FD-302A256BC12C}" type="pres">
      <dgm:prSet presAssocID="{DE45619E-59FA-4F4C-8E86-985B94D1E91A}" presName="parentText" presStyleLbl="alignNode1" presStyleIdx="1" presStyleCnt="2">
        <dgm:presLayoutVars>
          <dgm:chMax val="1"/>
          <dgm:bulletEnabled val="1"/>
        </dgm:presLayoutVars>
      </dgm:prSet>
      <dgm:spPr/>
    </dgm:pt>
    <dgm:pt modelId="{9153FE6E-4E41-534B-8085-7D24F4FA41C0}" type="pres">
      <dgm:prSet presAssocID="{DE45619E-59FA-4F4C-8E86-985B94D1E91A}" presName="descendantText" presStyleLbl="alignAcc1" presStyleIdx="1" presStyleCnt="2">
        <dgm:presLayoutVars>
          <dgm:bulletEnabled val="1"/>
        </dgm:presLayoutVars>
      </dgm:prSet>
      <dgm:spPr/>
    </dgm:pt>
  </dgm:ptLst>
  <dgm:cxnLst>
    <dgm:cxn modelId="{565EDC1A-4723-E34D-BB6A-F02CD7FB2DC2}" type="presOf" srcId="{FD6CEF26-9EA4-D04C-A1E1-11C6B81DD0EA}" destId="{9153FE6E-4E41-534B-8085-7D24F4FA41C0}" srcOrd="0" destOrd="0" presId="urn:microsoft.com/office/officeart/2005/8/layout/chevron2"/>
    <dgm:cxn modelId="{C722E31A-0295-3246-A459-638B0B610727}" srcId="{2287B87B-D6F9-0E4B-84C0-DDF21EC4D246}" destId="{DE45619E-59FA-4F4C-8E86-985B94D1E91A}" srcOrd="1" destOrd="0" parTransId="{EF5A9171-EC90-8E49-9C59-90155BE50F02}" sibTransId="{9B54A8F5-C1DF-7446-A2C0-B59018D54693}"/>
    <dgm:cxn modelId="{C1B49561-88F1-2B45-A5DD-2487237B7DA9}" type="presOf" srcId="{DE45619E-59FA-4F4C-8E86-985B94D1E91A}" destId="{D010642E-BD1A-FD4C-B0FD-302A256BC12C}" srcOrd="0" destOrd="0" presId="urn:microsoft.com/office/officeart/2005/8/layout/chevron2"/>
    <dgm:cxn modelId="{BF557783-7D98-0842-8EE8-7F473ED7870D}" type="presOf" srcId="{2287B87B-D6F9-0E4B-84C0-DDF21EC4D246}" destId="{010D4123-8DA5-8444-A937-311F09FF1352}" srcOrd="0" destOrd="0" presId="urn:microsoft.com/office/officeart/2005/8/layout/chevron2"/>
    <dgm:cxn modelId="{0286CAA1-948E-A74C-A22D-22431DB35405}" srcId="{DE45619E-59FA-4F4C-8E86-985B94D1E91A}" destId="{FD6CEF26-9EA4-D04C-A1E1-11C6B81DD0EA}" srcOrd="0" destOrd="0" parTransId="{D3817A5A-B3FE-5146-8FAF-5A3A237616D7}" sibTransId="{DCA346BD-F08B-3C4B-A834-92E747519AFA}"/>
    <dgm:cxn modelId="{24AECDA1-0B44-B441-BB63-D8F2BA80B75E}" srcId="{2287B87B-D6F9-0E4B-84C0-DDF21EC4D246}" destId="{EA6285D6-D813-6844-9878-775D3AB181EE}" srcOrd="0" destOrd="0" parTransId="{F16592E4-8363-0F49-9CD6-DEB75A0CA6B1}" sibTransId="{8613D220-F62A-984D-AB7E-23A45F89AF80}"/>
    <dgm:cxn modelId="{C4A7A7A4-DAC6-DD49-B9ED-B7ED0A88375A}" srcId="{EA6285D6-D813-6844-9878-775D3AB181EE}" destId="{886D8CF2-7D7D-BA4C-AA70-5039AA9908F9}" srcOrd="0" destOrd="0" parTransId="{D1979EDC-95CA-8341-B46A-387A279C3B11}" sibTransId="{F5E0AB9B-792B-1841-A19E-F1DF2C5F5B3B}"/>
    <dgm:cxn modelId="{710BBDF1-2242-094C-82A5-9C0BDBF87A2C}" type="presOf" srcId="{EA6285D6-D813-6844-9878-775D3AB181EE}" destId="{73FA1675-61D3-034D-A1A7-C14898F53226}" srcOrd="0" destOrd="0" presId="urn:microsoft.com/office/officeart/2005/8/layout/chevron2"/>
    <dgm:cxn modelId="{A2A6F3F9-9E01-034C-926C-BBE685E2FC8D}" type="presOf" srcId="{886D8CF2-7D7D-BA4C-AA70-5039AA9908F9}" destId="{E1A2A530-7A3D-C34F-B1DD-377B90BB6343}" srcOrd="0" destOrd="0" presId="urn:microsoft.com/office/officeart/2005/8/layout/chevron2"/>
    <dgm:cxn modelId="{C65E3E1B-3E67-984D-8D73-532508CA1A8E}" type="presParOf" srcId="{010D4123-8DA5-8444-A937-311F09FF1352}" destId="{F1285A78-5F57-CB4C-B94B-C17962A7A091}" srcOrd="0" destOrd="0" presId="urn:microsoft.com/office/officeart/2005/8/layout/chevron2"/>
    <dgm:cxn modelId="{24BB3463-A2F9-1345-BDF4-127BC2128B57}" type="presParOf" srcId="{F1285A78-5F57-CB4C-B94B-C17962A7A091}" destId="{73FA1675-61D3-034D-A1A7-C14898F53226}" srcOrd="0" destOrd="0" presId="urn:microsoft.com/office/officeart/2005/8/layout/chevron2"/>
    <dgm:cxn modelId="{4E1033DF-A9F5-5649-9367-111B8B19A9F9}" type="presParOf" srcId="{F1285A78-5F57-CB4C-B94B-C17962A7A091}" destId="{E1A2A530-7A3D-C34F-B1DD-377B90BB6343}" srcOrd="1" destOrd="0" presId="urn:microsoft.com/office/officeart/2005/8/layout/chevron2"/>
    <dgm:cxn modelId="{1B28F7B3-5789-9944-B312-6B7A7CC1FF31}" type="presParOf" srcId="{010D4123-8DA5-8444-A937-311F09FF1352}" destId="{117BCE24-2AB7-3C43-A127-5730B8963D03}" srcOrd="1" destOrd="0" presId="urn:microsoft.com/office/officeart/2005/8/layout/chevron2"/>
    <dgm:cxn modelId="{DBA68BAE-B70E-C842-8762-4A25A0F7CB1A}" type="presParOf" srcId="{010D4123-8DA5-8444-A937-311F09FF1352}" destId="{7AEB0C51-1341-9F49-9A0D-38B042BC4729}" srcOrd="2" destOrd="0" presId="urn:microsoft.com/office/officeart/2005/8/layout/chevron2"/>
    <dgm:cxn modelId="{293B0595-F574-7B41-85BD-C8229B1702A2}" type="presParOf" srcId="{7AEB0C51-1341-9F49-9A0D-38B042BC4729}" destId="{D010642E-BD1A-FD4C-B0FD-302A256BC12C}" srcOrd="0" destOrd="0" presId="urn:microsoft.com/office/officeart/2005/8/layout/chevron2"/>
    <dgm:cxn modelId="{9C72D508-6F51-6248-A467-CA76AEDEEAE7}" type="presParOf" srcId="{7AEB0C51-1341-9F49-9A0D-38B042BC4729}" destId="{9153FE6E-4E41-534B-8085-7D24F4FA41C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87093D-2B35-8640-867D-8A5A027AD584}" type="doc">
      <dgm:prSet loTypeId="urn:microsoft.com/office/officeart/2005/8/layout/vProcess5" loCatId="hierarchy" qsTypeId="urn:microsoft.com/office/officeart/2005/8/quickstyle/simple1" qsCatId="simple" csTypeId="urn:microsoft.com/office/officeart/2005/8/colors/colorful1" csCatId="colorful" phldr="1"/>
      <dgm:spPr/>
      <dgm:t>
        <a:bodyPr/>
        <a:lstStyle/>
        <a:p>
          <a:endParaRPr lang="it-IT"/>
        </a:p>
      </dgm:t>
    </dgm:pt>
    <dgm:pt modelId="{B7698193-41D4-6046-8790-4E63FC685EE7}">
      <dgm:prSet phldrT="[Testo]"/>
      <dgm:spPr/>
      <dgm:t>
        <a:bodyPr/>
        <a:lstStyle/>
        <a:p>
          <a:r>
            <a:rPr lang="it-IT" b="0" i="0" dirty="0">
              <a:latin typeface="+mn-lt"/>
              <a:cs typeface="Times New Roman" panose="02020603050405020304" pitchFamily="18" charset="0"/>
            </a:rPr>
            <a:t>Ogni comportamento, per essere realmente compreso, non può essere semplicemente classificato a partire dall’uso inconsapevole delle proprie categorie di giudizio (sapere implicito), ma deve sempre essere considerato come la parte di un tutto complesso e originale</a:t>
          </a:r>
          <a:r>
            <a:rPr lang="it-IT" b="1" i="0" dirty="0">
              <a:latin typeface="+mn-lt"/>
              <a:cs typeface="Times New Roman" panose="02020603050405020304" pitchFamily="18" charset="0"/>
            </a:rPr>
            <a:t>: </a:t>
          </a:r>
          <a:r>
            <a:rPr lang="it-IT" b="1" i="0" u="sng" dirty="0">
              <a:latin typeface="+mn-lt"/>
              <a:cs typeface="Times New Roman" panose="02020603050405020304" pitchFamily="18" charset="0"/>
            </a:rPr>
            <a:t>il soggetto</a:t>
          </a:r>
          <a:r>
            <a:rPr lang="it-IT" b="0" i="0" dirty="0">
              <a:latin typeface="+mn-lt"/>
              <a:cs typeface="Times New Roman" panose="02020603050405020304" pitchFamily="18" charset="0"/>
            </a:rPr>
            <a:t>. </a:t>
          </a:r>
          <a:endParaRPr lang="it-IT" b="0" dirty="0">
            <a:latin typeface="+mn-lt"/>
          </a:endParaRPr>
        </a:p>
      </dgm:t>
    </dgm:pt>
    <dgm:pt modelId="{EE9E070D-7CD7-7342-BCDD-2D31B2E01C03}" type="parTrans" cxnId="{93F2DC1E-92EC-7043-946F-08D199F6700E}">
      <dgm:prSet/>
      <dgm:spPr/>
      <dgm:t>
        <a:bodyPr/>
        <a:lstStyle/>
        <a:p>
          <a:endParaRPr lang="it-IT"/>
        </a:p>
      </dgm:t>
    </dgm:pt>
    <dgm:pt modelId="{E7896993-B628-1A45-980E-2D3E888D7C7A}" type="sibTrans" cxnId="{93F2DC1E-92EC-7043-946F-08D199F6700E}">
      <dgm:prSet/>
      <dgm:spPr/>
      <dgm:t>
        <a:bodyPr/>
        <a:lstStyle/>
        <a:p>
          <a:endParaRPr lang="it-IT" dirty="0"/>
        </a:p>
      </dgm:t>
    </dgm:pt>
    <dgm:pt modelId="{4A3116AA-31FF-7D40-96B4-486C2833D472}">
      <dgm:prSet phldrT="[Testo]" phldr="1"/>
      <dgm:spPr/>
      <dgm:t>
        <a:bodyPr/>
        <a:lstStyle/>
        <a:p>
          <a:endParaRPr lang="it-IT" dirty="0"/>
        </a:p>
      </dgm:t>
    </dgm:pt>
    <dgm:pt modelId="{6BC2AD96-8613-C84C-AA92-8AB845EB8AD4}" type="parTrans" cxnId="{F72A0213-89A8-F84A-9D5D-32B03529E3ED}">
      <dgm:prSet/>
      <dgm:spPr/>
      <dgm:t>
        <a:bodyPr/>
        <a:lstStyle/>
        <a:p>
          <a:endParaRPr lang="it-IT"/>
        </a:p>
      </dgm:t>
    </dgm:pt>
    <dgm:pt modelId="{C9F03182-84C0-FC47-9C96-A5033E9D2FCA}" type="sibTrans" cxnId="{F72A0213-89A8-F84A-9D5D-32B03529E3ED}">
      <dgm:prSet/>
      <dgm:spPr/>
      <dgm:t>
        <a:bodyPr/>
        <a:lstStyle/>
        <a:p>
          <a:endParaRPr lang="it-IT"/>
        </a:p>
      </dgm:t>
    </dgm:pt>
    <dgm:pt modelId="{6676ABA8-EB31-5F4A-847B-DF01749A0564}">
      <dgm:prSet custT="1"/>
      <dgm:spPr/>
      <dgm:t>
        <a:bodyPr/>
        <a:lstStyle/>
        <a:p>
          <a:r>
            <a:rPr lang="it-IT" sz="1600" b="0" i="0" dirty="0">
              <a:latin typeface="+mn-lt"/>
              <a:cs typeface="Times New Roman" panose="02020603050405020304" pitchFamily="18" charset="0"/>
            </a:rPr>
            <a:t>La professione educativa necessita della scelta rischiosa di guardarsi dentro, la scelta di guardare al proprio ruolo in profondità, assumendo l’impegno di coltivare la propria interiorità per accogliere e sviluppare l’essere persona. </a:t>
          </a:r>
          <a:endParaRPr lang="it-IT" sz="1600" b="0" dirty="0">
            <a:latin typeface="+mn-lt"/>
          </a:endParaRPr>
        </a:p>
      </dgm:t>
    </dgm:pt>
    <dgm:pt modelId="{C5837045-375D-9A43-BA2A-54518302074C}" type="parTrans" cxnId="{3D410101-08B0-5848-B020-0F4FCB6D93A6}">
      <dgm:prSet/>
      <dgm:spPr/>
      <dgm:t>
        <a:bodyPr/>
        <a:lstStyle/>
        <a:p>
          <a:endParaRPr lang="it-IT"/>
        </a:p>
      </dgm:t>
    </dgm:pt>
    <dgm:pt modelId="{7557D8AC-E68F-6A43-8B39-02153EFF6956}" type="sibTrans" cxnId="{3D410101-08B0-5848-B020-0F4FCB6D93A6}">
      <dgm:prSet/>
      <dgm:spPr/>
      <dgm:t>
        <a:bodyPr/>
        <a:lstStyle/>
        <a:p>
          <a:endParaRPr lang="it-IT" dirty="0"/>
        </a:p>
      </dgm:t>
    </dgm:pt>
    <dgm:pt modelId="{9AB3F71F-35BB-F747-A6AA-9289CB670FB9}">
      <dgm:prSet custT="1"/>
      <dgm:spPr/>
      <dgm:t>
        <a:bodyPr/>
        <a:lstStyle/>
        <a:p>
          <a:r>
            <a:rPr lang="it-IT" sz="1600" b="0" i="0" dirty="0">
              <a:latin typeface="+mn-lt"/>
              <a:cs typeface="Times New Roman" panose="02020603050405020304" pitchFamily="18" charset="0"/>
            </a:rPr>
            <a:t>Ciò implica l’esercizio di un </a:t>
          </a:r>
          <a:r>
            <a:rPr lang="it-IT" sz="1600" b="1" i="0" u="sng" dirty="0">
              <a:latin typeface="+mn-lt"/>
              <a:cs typeface="Times New Roman" panose="02020603050405020304" pitchFamily="18" charset="0"/>
            </a:rPr>
            <a:t>sapere prassico.</a:t>
          </a:r>
          <a:endParaRPr lang="it-IT" sz="1600" b="1" u="sng" dirty="0">
            <a:latin typeface="+mn-lt"/>
          </a:endParaRPr>
        </a:p>
      </dgm:t>
    </dgm:pt>
    <dgm:pt modelId="{C4C8BB81-989A-A54F-892B-C05D4ADAF85E}" type="parTrans" cxnId="{20EA5DC1-E9AB-FD4F-8EE9-1E560B5E40A1}">
      <dgm:prSet/>
      <dgm:spPr/>
      <dgm:t>
        <a:bodyPr/>
        <a:lstStyle/>
        <a:p>
          <a:endParaRPr lang="it-IT"/>
        </a:p>
      </dgm:t>
    </dgm:pt>
    <dgm:pt modelId="{D609BDBA-1CB6-FA4C-B0CF-2D4724DB7FAB}" type="sibTrans" cxnId="{20EA5DC1-E9AB-FD4F-8EE9-1E560B5E40A1}">
      <dgm:prSet/>
      <dgm:spPr/>
      <dgm:t>
        <a:bodyPr/>
        <a:lstStyle/>
        <a:p>
          <a:endParaRPr lang="it-IT" dirty="0"/>
        </a:p>
      </dgm:t>
    </dgm:pt>
    <dgm:pt modelId="{CE532ACE-0A72-5942-9A58-4044885DD1B6}">
      <dgm:prSet/>
      <dgm:spPr/>
      <dgm:t>
        <a:bodyPr/>
        <a:lstStyle/>
        <a:p>
          <a:endParaRPr lang="it-IT" dirty="0"/>
        </a:p>
      </dgm:t>
    </dgm:pt>
    <dgm:pt modelId="{D9BD8A41-BD57-9F49-BF31-C5BD6E3ECA3C}" type="parTrans" cxnId="{302AC30E-98D5-F641-9C1A-22D79378CE65}">
      <dgm:prSet/>
      <dgm:spPr/>
      <dgm:t>
        <a:bodyPr/>
        <a:lstStyle/>
        <a:p>
          <a:endParaRPr lang="it-IT"/>
        </a:p>
      </dgm:t>
    </dgm:pt>
    <dgm:pt modelId="{BE8FDBD4-EFC5-B54B-A155-D846108AF70C}" type="sibTrans" cxnId="{302AC30E-98D5-F641-9C1A-22D79378CE65}">
      <dgm:prSet/>
      <dgm:spPr/>
      <dgm:t>
        <a:bodyPr/>
        <a:lstStyle/>
        <a:p>
          <a:endParaRPr lang="it-IT"/>
        </a:p>
      </dgm:t>
    </dgm:pt>
    <dgm:pt modelId="{B1C52B8D-21C0-2C4D-B978-F102DC5E4892}">
      <dgm:prSet custT="1"/>
      <dgm:spPr/>
      <dgm:t>
        <a:bodyPr/>
        <a:lstStyle/>
        <a:p>
          <a:r>
            <a:rPr lang="it-IT" sz="1600" i="0" dirty="0"/>
            <a:t>Il processo formativo ed auto-formativo su cui si imperna la costruzione di competenze adeguate alla complessità del contesto educativo si concentra sul </a:t>
          </a:r>
          <a:r>
            <a:rPr lang="it-IT" sz="1600" i="1" dirty="0"/>
            <a:t>disvelamento</a:t>
          </a:r>
          <a:r>
            <a:rPr lang="it-IT" sz="1600" i="0" dirty="0"/>
            <a:t> delle rappresentazioni di sé e della realtà.</a:t>
          </a:r>
        </a:p>
      </dgm:t>
    </dgm:pt>
    <dgm:pt modelId="{167F2F56-721F-B547-8D00-819E388A3DC1}" type="parTrans" cxnId="{6E166127-FDC4-6244-A580-C0FD141915D3}">
      <dgm:prSet/>
      <dgm:spPr/>
      <dgm:t>
        <a:bodyPr/>
        <a:lstStyle/>
        <a:p>
          <a:endParaRPr lang="it-IT"/>
        </a:p>
      </dgm:t>
    </dgm:pt>
    <dgm:pt modelId="{06CC01DE-F332-694E-BDCA-0F428F4D0172}" type="sibTrans" cxnId="{6E166127-FDC4-6244-A580-C0FD141915D3}">
      <dgm:prSet/>
      <dgm:spPr/>
      <dgm:t>
        <a:bodyPr/>
        <a:lstStyle/>
        <a:p>
          <a:endParaRPr lang="it-IT" dirty="0"/>
        </a:p>
      </dgm:t>
    </dgm:pt>
    <dgm:pt modelId="{1BB71A9E-6AAF-3C47-A9F7-28BBE3B4FB52}" type="pres">
      <dgm:prSet presAssocID="{3987093D-2B35-8640-867D-8A5A027AD584}" presName="outerComposite" presStyleCnt="0">
        <dgm:presLayoutVars>
          <dgm:chMax val="5"/>
          <dgm:dir/>
          <dgm:resizeHandles val="exact"/>
        </dgm:presLayoutVars>
      </dgm:prSet>
      <dgm:spPr/>
    </dgm:pt>
    <dgm:pt modelId="{B8B13C22-2BE6-524A-95D7-112E16003C16}" type="pres">
      <dgm:prSet presAssocID="{3987093D-2B35-8640-867D-8A5A027AD584}" presName="dummyMaxCanvas" presStyleCnt="0">
        <dgm:presLayoutVars/>
      </dgm:prSet>
      <dgm:spPr/>
    </dgm:pt>
    <dgm:pt modelId="{6E499060-3327-5040-9F79-632941CA61AD}" type="pres">
      <dgm:prSet presAssocID="{3987093D-2B35-8640-867D-8A5A027AD584}" presName="FiveNodes_1" presStyleLbl="node1" presStyleIdx="0" presStyleCnt="5">
        <dgm:presLayoutVars>
          <dgm:bulletEnabled val="1"/>
        </dgm:presLayoutVars>
      </dgm:prSet>
      <dgm:spPr/>
    </dgm:pt>
    <dgm:pt modelId="{C53251AF-BF3F-534A-9993-36E7B1A493DB}" type="pres">
      <dgm:prSet presAssocID="{3987093D-2B35-8640-867D-8A5A027AD584}" presName="FiveNodes_2" presStyleLbl="node1" presStyleIdx="1" presStyleCnt="5" custLinFactNeighborX="911" custLinFactNeighborY="-5600">
        <dgm:presLayoutVars>
          <dgm:bulletEnabled val="1"/>
        </dgm:presLayoutVars>
      </dgm:prSet>
      <dgm:spPr/>
    </dgm:pt>
    <dgm:pt modelId="{4A9D5040-FC04-BB4E-AA08-713AB8C57880}" type="pres">
      <dgm:prSet presAssocID="{3987093D-2B35-8640-867D-8A5A027AD584}" presName="FiveNodes_3" presStyleLbl="node1" presStyleIdx="2" presStyleCnt="5" custLinFactY="7624" custLinFactNeighborX="7159" custLinFactNeighborY="100000">
        <dgm:presLayoutVars>
          <dgm:bulletEnabled val="1"/>
        </dgm:presLayoutVars>
      </dgm:prSet>
      <dgm:spPr/>
    </dgm:pt>
    <dgm:pt modelId="{40F0390C-CA0E-7447-BF24-7864535A29F4}" type="pres">
      <dgm:prSet presAssocID="{3987093D-2B35-8640-867D-8A5A027AD584}" presName="FiveNodes_4" presStyleLbl="node1" presStyleIdx="3" presStyleCnt="5" custLinFactY="-18347" custLinFactNeighborX="-8089" custLinFactNeighborY="-100000">
        <dgm:presLayoutVars>
          <dgm:bulletEnabled val="1"/>
        </dgm:presLayoutVars>
      </dgm:prSet>
      <dgm:spPr/>
    </dgm:pt>
    <dgm:pt modelId="{26C73634-102F-F249-A785-D6D36A1FA974}" type="pres">
      <dgm:prSet presAssocID="{3987093D-2B35-8640-867D-8A5A027AD584}" presName="FiveNodes_5" presStyleLbl="node1" presStyleIdx="4" presStyleCnt="5" custLinFactNeighborX="-150" custLinFactNeighborY="-5425">
        <dgm:presLayoutVars>
          <dgm:bulletEnabled val="1"/>
        </dgm:presLayoutVars>
      </dgm:prSet>
      <dgm:spPr/>
    </dgm:pt>
    <dgm:pt modelId="{498F863A-F41C-E548-B5EB-E5D4BB85DABA}" type="pres">
      <dgm:prSet presAssocID="{3987093D-2B35-8640-867D-8A5A027AD584}" presName="FiveConn_1-2" presStyleLbl="fgAccFollowNode1" presStyleIdx="0" presStyleCnt="4">
        <dgm:presLayoutVars>
          <dgm:bulletEnabled val="1"/>
        </dgm:presLayoutVars>
      </dgm:prSet>
      <dgm:spPr/>
    </dgm:pt>
    <dgm:pt modelId="{9ADFCEEE-5D5D-E444-82FD-A9851A7B8DA0}" type="pres">
      <dgm:prSet presAssocID="{3987093D-2B35-8640-867D-8A5A027AD584}" presName="FiveConn_2-3" presStyleLbl="fgAccFollowNode1" presStyleIdx="1" presStyleCnt="4">
        <dgm:presLayoutVars>
          <dgm:bulletEnabled val="1"/>
        </dgm:presLayoutVars>
      </dgm:prSet>
      <dgm:spPr/>
    </dgm:pt>
    <dgm:pt modelId="{6624730C-F7F2-AF4D-983A-F424466C6824}" type="pres">
      <dgm:prSet presAssocID="{3987093D-2B35-8640-867D-8A5A027AD584}" presName="FiveConn_3-4" presStyleLbl="fgAccFollowNode1" presStyleIdx="2" presStyleCnt="4">
        <dgm:presLayoutVars>
          <dgm:bulletEnabled val="1"/>
        </dgm:presLayoutVars>
      </dgm:prSet>
      <dgm:spPr/>
    </dgm:pt>
    <dgm:pt modelId="{BA490736-6F79-DB4C-B0AF-85B360C63B1C}" type="pres">
      <dgm:prSet presAssocID="{3987093D-2B35-8640-867D-8A5A027AD584}" presName="FiveConn_4-5" presStyleLbl="fgAccFollowNode1" presStyleIdx="3" presStyleCnt="4">
        <dgm:presLayoutVars>
          <dgm:bulletEnabled val="1"/>
        </dgm:presLayoutVars>
      </dgm:prSet>
      <dgm:spPr/>
    </dgm:pt>
    <dgm:pt modelId="{80151EEC-35ED-4542-9361-9FC9D5F78511}" type="pres">
      <dgm:prSet presAssocID="{3987093D-2B35-8640-867D-8A5A027AD584}" presName="FiveNodes_1_text" presStyleLbl="node1" presStyleIdx="4" presStyleCnt="5">
        <dgm:presLayoutVars>
          <dgm:bulletEnabled val="1"/>
        </dgm:presLayoutVars>
      </dgm:prSet>
      <dgm:spPr/>
    </dgm:pt>
    <dgm:pt modelId="{F66D9733-4072-844E-ABFE-BC04CB9198EF}" type="pres">
      <dgm:prSet presAssocID="{3987093D-2B35-8640-867D-8A5A027AD584}" presName="FiveNodes_2_text" presStyleLbl="node1" presStyleIdx="4" presStyleCnt="5">
        <dgm:presLayoutVars>
          <dgm:bulletEnabled val="1"/>
        </dgm:presLayoutVars>
      </dgm:prSet>
      <dgm:spPr/>
    </dgm:pt>
    <dgm:pt modelId="{3A96550E-AEB8-C744-B2C4-3A4D8941D9A9}" type="pres">
      <dgm:prSet presAssocID="{3987093D-2B35-8640-867D-8A5A027AD584}" presName="FiveNodes_3_text" presStyleLbl="node1" presStyleIdx="4" presStyleCnt="5">
        <dgm:presLayoutVars>
          <dgm:bulletEnabled val="1"/>
        </dgm:presLayoutVars>
      </dgm:prSet>
      <dgm:spPr/>
    </dgm:pt>
    <dgm:pt modelId="{B598BE48-A3C4-9148-9701-84F39FB3FD2B}" type="pres">
      <dgm:prSet presAssocID="{3987093D-2B35-8640-867D-8A5A027AD584}" presName="FiveNodes_4_text" presStyleLbl="node1" presStyleIdx="4" presStyleCnt="5">
        <dgm:presLayoutVars>
          <dgm:bulletEnabled val="1"/>
        </dgm:presLayoutVars>
      </dgm:prSet>
      <dgm:spPr/>
    </dgm:pt>
    <dgm:pt modelId="{8E30784E-ABE3-CA42-AB87-A5A622A84E89}" type="pres">
      <dgm:prSet presAssocID="{3987093D-2B35-8640-867D-8A5A027AD584}" presName="FiveNodes_5_text" presStyleLbl="node1" presStyleIdx="4" presStyleCnt="5">
        <dgm:presLayoutVars>
          <dgm:bulletEnabled val="1"/>
        </dgm:presLayoutVars>
      </dgm:prSet>
      <dgm:spPr/>
    </dgm:pt>
  </dgm:ptLst>
  <dgm:cxnLst>
    <dgm:cxn modelId="{3D410101-08B0-5848-B020-0F4FCB6D93A6}" srcId="{3987093D-2B35-8640-867D-8A5A027AD584}" destId="{6676ABA8-EB31-5F4A-847B-DF01749A0564}" srcOrd="2" destOrd="0" parTransId="{C5837045-375D-9A43-BA2A-54518302074C}" sibTransId="{7557D8AC-E68F-6A43-8B39-02153EFF6956}"/>
    <dgm:cxn modelId="{F2B87202-CD77-2F44-BFA7-2962BC29B8D8}" type="presOf" srcId="{9AB3F71F-35BB-F747-A6AA-9289CB670FB9}" destId="{C53251AF-BF3F-534A-9993-36E7B1A493DB}" srcOrd="0" destOrd="0" presId="urn:microsoft.com/office/officeart/2005/8/layout/vProcess5"/>
    <dgm:cxn modelId="{A377740D-7DEB-E043-A6FB-8F0BBBCC164D}" type="presOf" srcId="{7557D8AC-E68F-6A43-8B39-02153EFF6956}" destId="{6624730C-F7F2-AF4D-983A-F424466C6824}" srcOrd="0" destOrd="0" presId="urn:microsoft.com/office/officeart/2005/8/layout/vProcess5"/>
    <dgm:cxn modelId="{302AC30E-98D5-F641-9C1A-22D79378CE65}" srcId="{3987093D-2B35-8640-867D-8A5A027AD584}" destId="{CE532ACE-0A72-5942-9A58-4044885DD1B6}" srcOrd="4" destOrd="0" parTransId="{D9BD8A41-BD57-9F49-BF31-C5BD6E3ECA3C}" sibTransId="{BE8FDBD4-EFC5-B54B-A155-D846108AF70C}"/>
    <dgm:cxn modelId="{F72A0213-89A8-F84A-9D5D-32B03529E3ED}" srcId="{3987093D-2B35-8640-867D-8A5A027AD584}" destId="{4A3116AA-31FF-7D40-96B4-486C2833D472}" srcOrd="5" destOrd="0" parTransId="{6BC2AD96-8613-C84C-AA92-8AB845EB8AD4}" sibTransId="{C9F03182-84C0-FC47-9C96-A5033E9D2FCA}"/>
    <dgm:cxn modelId="{93F2DC1E-92EC-7043-946F-08D199F6700E}" srcId="{3987093D-2B35-8640-867D-8A5A027AD584}" destId="{B7698193-41D4-6046-8790-4E63FC685EE7}" srcOrd="0" destOrd="0" parTransId="{EE9E070D-7CD7-7342-BCDD-2D31B2E01C03}" sibTransId="{E7896993-B628-1A45-980E-2D3E888D7C7A}"/>
    <dgm:cxn modelId="{6E166127-FDC4-6244-A580-C0FD141915D3}" srcId="{3987093D-2B35-8640-867D-8A5A027AD584}" destId="{B1C52B8D-21C0-2C4D-B978-F102DC5E4892}" srcOrd="3" destOrd="0" parTransId="{167F2F56-721F-B547-8D00-819E388A3DC1}" sibTransId="{06CC01DE-F332-694E-BDCA-0F428F4D0172}"/>
    <dgm:cxn modelId="{44A3532C-418D-0241-82A8-F3BC827DFB8C}" type="presOf" srcId="{06CC01DE-F332-694E-BDCA-0F428F4D0172}" destId="{BA490736-6F79-DB4C-B0AF-85B360C63B1C}" srcOrd="0" destOrd="0" presId="urn:microsoft.com/office/officeart/2005/8/layout/vProcess5"/>
    <dgm:cxn modelId="{A673BE3C-85B9-1D42-83C3-233037366738}" type="presOf" srcId="{D609BDBA-1CB6-FA4C-B0CF-2D4724DB7FAB}" destId="{9ADFCEEE-5D5D-E444-82FD-A9851A7B8DA0}" srcOrd="0" destOrd="0" presId="urn:microsoft.com/office/officeart/2005/8/layout/vProcess5"/>
    <dgm:cxn modelId="{DADAB65F-B674-C044-BD27-5CD0249FE865}" type="presOf" srcId="{B7698193-41D4-6046-8790-4E63FC685EE7}" destId="{80151EEC-35ED-4542-9361-9FC9D5F78511}" srcOrd="1" destOrd="0" presId="urn:microsoft.com/office/officeart/2005/8/layout/vProcess5"/>
    <dgm:cxn modelId="{CFE9F36D-A0A0-6446-BF6A-40C89445A6B0}" type="presOf" srcId="{CE532ACE-0A72-5942-9A58-4044885DD1B6}" destId="{26C73634-102F-F249-A785-D6D36A1FA974}" srcOrd="0" destOrd="0" presId="urn:microsoft.com/office/officeart/2005/8/layout/vProcess5"/>
    <dgm:cxn modelId="{F340DF74-32FB-E24C-AA39-EAC0D507B5D2}" type="presOf" srcId="{9AB3F71F-35BB-F747-A6AA-9289CB670FB9}" destId="{F66D9733-4072-844E-ABFE-BC04CB9198EF}" srcOrd="1" destOrd="0" presId="urn:microsoft.com/office/officeart/2005/8/layout/vProcess5"/>
    <dgm:cxn modelId="{11F19CA7-F1CC-E446-BEF7-F816162F6D39}" type="presOf" srcId="{B7698193-41D4-6046-8790-4E63FC685EE7}" destId="{6E499060-3327-5040-9F79-632941CA61AD}" srcOrd="0" destOrd="0" presId="urn:microsoft.com/office/officeart/2005/8/layout/vProcess5"/>
    <dgm:cxn modelId="{563223A8-F879-C744-812D-066175C2531E}" type="presOf" srcId="{6676ABA8-EB31-5F4A-847B-DF01749A0564}" destId="{3A96550E-AEB8-C744-B2C4-3A4D8941D9A9}" srcOrd="1" destOrd="0" presId="urn:microsoft.com/office/officeart/2005/8/layout/vProcess5"/>
    <dgm:cxn modelId="{FD6930AA-9D6E-6140-8CAC-8EC37A6340FC}" type="presOf" srcId="{B1C52B8D-21C0-2C4D-B978-F102DC5E4892}" destId="{40F0390C-CA0E-7447-BF24-7864535A29F4}" srcOrd="0" destOrd="0" presId="urn:microsoft.com/office/officeart/2005/8/layout/vProcess5"/>
    <dgm:cxn modelId="{F3EC83B6-0A7F-F841-AE82-70C688802F83}" type="presOf" srcId="{E7896993-B628-1A45-980E-2D3E888D7C7A}" destId="{498F863A-F41C-E548-B5EB-E5D4BB85DABA}" srcOrd="0" destOrd="0" presId="urn:microsoft.com/office/officeart/2005/8/layout/vProcess5"/>
    <dgm:cxn modelId="{52B625BB-44EF-DB49-BDD5-D288E9A851FB}" type="presOf" srcId="{3987093D-2B35-8640-867D-8A5A027AD584}" destId="{1BB71A9E-6AAF-3C47-A9F7-28BBE3B4FB52}" srcOrd="0" destOrd="0" presId="urn:microsoft.com/office/officeart/2005/8/layout/vProcess5"/>
    <dgm:cxn modelId="{20EA5DC1-E9AB-FD4F-8EE9-1E560B5E40A1}" srcId="{3987093D-2B35-8640-867D-8A5A027AD584}" destId="{9AB3F71F-35BB-F747-A6AA-9289CB670FB9}" srcOrd="1" destOrd="0" parTransId="{C4C8BB81-989A-A54F-892B-C05D4ADAF85E}" sibTransId="{D609BDBA-1CB6-FA4C-B0CF-2D4724DB7FAB}"/>
    <dgm:cxn modelId="{0D3202CE-76FF-D74A-A297-55506B2E2A20}" type="presOf" srcId="{CE532ACE-0A72-5942-9A58-4044885DD1B6}" destId="{8E30784E-ABE3-CA42-AB87-A5A622A84E89}" srcOrd="1" destOrd="0" presId="urn:microsoft.com/office/officeart/2005/8/layout/vProcess5"/>
    <dgm:cxn modelId="{100EC5E0-F278-604B-BA05-2F5B9735A0BE}" type="presOf" srcId="{B1C52B8D-21C0-2C4D-B978-F102DC5E4892}" destId="{B598BE48-A3C4-9148-9701-84F39FB3FD2B}" srcOrd="1" destOrd="0" presId="urn:microsoft.com/office/officeart/2005/8/layout/vProcess5"/>
    <dgm:cxn modelId="{4C6208F3-8028-1348-8A38-0EA5E0FFB454}" type="presOf" srcId="{6676ABA8-EB31-5F4A-847B-DF01749A0564}" destId="{4A9D5040-FC04-BB4E-AA08-713AB8C57880}" srcOrd="0" destOrd="0" presId="urn:microsoft.com/office/officeart/2005/8/layout/vProcess5"/>
    <dgm:cxn modelId="{0F2D461C-66CF-194C-A59F-FBEC549DC05C}" type="presParOf" srcId="{1BB71A9E-6AAF-3C47-A9F7-28BBE3B4FB52}" destId="{B8B13C22-2BE6-524A-95D7-112E16003C16}" srcOrd="0" destOrd="0" presId="urn:microsoft.com/office/officeart/2005/8/layout/vProcess5"/>
    <dgm:cxn modelId="{17106211-C55B-2045-B588-16CD1D1E8F16}" type="presParOf" srcId="{1BB71A9E-6AAF-3C47-A9F7-28BBE3B4FB52}" destId="{6E499060-3327-5040-9F79-632941CA61AD}" srcOrd="1" destOrd="0" presId="urn:microsoft.com/office/officeart/2005/8/layout/vProcess5"/>
    <dgm:cxn modelId="{9001BCA2-312A-D94F-A0DF-04C29103224D}" type="presParOf" srcId="{1BB71A9E-6AAF-3C47-A9F7-28BBE3B4FB52}" destId="{C53251AF-BF3F-534A-9993-36E7B1A493DB}" srcOrd="2" destOrd="0" presId="urn:microsoft.com/office/officeart/2005/8/layout/vProcess5"/>
    <dgm:cxn modelId="{B0B240F7-9D14-CA43-BDF4-510FFF55A347}" type="presParOf" srcId="{1BB71A9E-6AAF-3C47-A9F7-28BBE3B4FB52}" destId="{4A9D5040-FC04-BB4E-AA08-713AB8C57880}" srcOrd="3" destOrd="0" presId="urn:microsoft.com/office/officeart/2005/8/layout/vProcess5"/>
    <dgm:cxn modelId="{ECB99AE8-4A54-AC46-8EA8-05D69AAAE8D2}" type="presParOf" srcId="{1BB71A9E-6AAF-3C47-A9F7-28BBE3B4FB52}" destId="{40F0390C-CA0E-7447-BF24-7864535A29F4}" srcOrd="4" destOrd="0" presId="urn:microsoft.com/office/officeart/2005/8/layout/vProcess5"/>
    <dgm:cxn modelId="{C354888F-BFC3-AF4F-BC51-6335C0C58B61}" type="presParOf" srcId="{1BB71A9E-6AAF-3C47-A9F7-28BBE3B4FB52}" destId="{26C73634-102F-F249-A785-D6D36A1FA974}" srcOrd="5" destOrd="0" presId="urn:microsoft.com/office/officeart/2005/8/layout/vProcess5"/>
    <dgm:cxn modelId="{69280590-6437-7B45-9FC2-5E3DDB92CECF}" type="presParOf" srcId="{1BB71A9E-6AAF-3C47-A9F7-28BBE3B4FB52}" destId="{498F863A-F41C-E548-B5EB-E5D4BB85DABA}" srcOrd="6" destOrd="0" presId="urn:microsoft.com/office/officeart/2005/8/layout/vProcess5"/>
    <dgm:cxn modelId="{EDC754C9-46FC-234C-BD46-1C1DF2423609}" type="presParOf" srcId="{1BB71A9E-6AAF-3C47-A9F7-28BBE3B4FB52}" destId="{9ADFCEEE-5D5D-E444-82FD-A9851A7B8DA0}" srcOrd="7" destOrd="0" presId="urn:microsoft.com/office/officeart/2005/8/layout/vProcess5"/>
    <dgm:cxn modelId="{750E25D1-43A9-294F-AD93-8B59DFA900B2}" type="presParOf" srcId="{1BB71A9E-6AAF-3C47-A9F7-28BBE3B4FB52}" destId="{6624730C-F7F2-AF4D-983A-F424466C6824}" srcOrd="8" destOrd="0" presId="urn:microsoft.com/office/officeart/2005/8/layout/vProcess5"/>
    <dgm:cxn modelId="{5D0E0055-0BAB-2F4C-9EAE-9998E7A327F1}" type="presParOf" srcId="{1BB71A9E-6AAF-3C47-A9F7-28BBE3B4FB52}" destId="{BA490736-6F79-DB4C-B0AF-85B360C63B1C}" srcOrd="9" destOrd="0" presId="urn:microsoft.com/office/officeart/2005/8/layout/vProcess5"/>
    <dgm:cxn modelId="{FBC65EFB-541D-154E-B43B-B666026E77A7}" type="presParOf" srcId="{1BB71A9E-6AAF-3C47-A9F7-28BBE3B4FB52}" destId="{80151EEC-35ED-4542-9361-9FC9D5F78511}" srcOrd="10" destOrd="0" presId="urn:microsoft.com/office/officeart/2005/8/layout/vProcess5"/>
    <dgm:cxn modelId="{DFAD1587-F535-9844-BF4F-ED2DF83359B2}" type="presParOf" srcId="{1BB71A9E-6AAF-3C47-A9F7-28BBE3B4FB52}" destId="{F66D9733-4072-844E-ABFE-BC04CB9198EF}" srcOrd="11" destOrd="0" presId="urn:microsoft.com/office/officeart/2005/8/layout/vProcess5"/>
    <dgm:cxn modelId="{C58577E2-3904-8945-98FD-7891A47A6398}" type="presParOf" srcId="{1BB71A9E-6AAF-3C47-A9F7-28BBE3B4FB52}" destId="{3A96550E-AEB8-C744-B2C4-3A4D8941D9A9}" srcOrd="12" destOrd="0" presId="urn:microsoft.com/office/officeart/2005/8/layout/vProcess5"/>
    <dgm:cxn modelId="{C97603C1-9F95-5A49-9F0A-CD59D4FDE02A}" type="presParOf" srcId="{1BB71A9E-6AAF-3C47-A9F7-28BBE3B4FB52}" destId="{B598BE48-A3C4-9148-9701-84F39FB3FD2B}" srcOrd="13" destOrd="0" presId="urn:microsoft.com/office/officeart/2005/8/layout/vProcess5"/>
    <dgm:cxn modelId="{C8C54DA0-8262-D64D-92CA-59485D8ACDD8}" type="presParOf" srcId="{1BB71A9E-6AAF-3C47-A9F7-28BBE3B4FB52}" destId="{8E30784E-ABE3-CA42-AB87-A5A622A84E8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DC26AD-69E2-B54C-99B4-5A4E0C00D52D}" type="doc">
      <dgm:prSet loTypeId="urn:microsoft.com/office/officeart/2008/layout/VerticalCurvedList" loCatId="hierarchy" qsTypeId="urn:microsoft.com/office/officeart/2005/8/quickstyle/simple1" qsCatId="simple" csTypeId="urn:microsoft.com/office/officeart/2005/8/colors/colorful5" csCatId="colorful" phldr="1"/>
      <dgm:spPr/>
      <dgm:t>
        <a:bodyPr/>
        <a:lstStyle/>
        <a:p>
          <a:endParaRPr lang="it-IT"/>
        </a:p>
      </dgm:t>
    </dgm:pt>
    <dgm:pt modelId="{7F3DDA11-D403-654D-8CC2-20DD0082FAE4}">
      <dgm:prSet phldrT="[Testo]" custT="1"/>
      <dgm:spPr/>
      <dgm:t>
        <a:bodyPr/>
        <a:lstStyle/>
        <a:p>
          <a:r>
            <a:rPr lang="it-IT" sz="1800" i="0" dirty="0"/>
            <a:t>A un primo livello corrisponde la capacità di riconoscere le teorie presenti nel proprio orizzonte dei saperi come modello di descrizione e di interpretazione della realtà.</a:t>
          </a:r>
          <a:endParaRPr lang="it-IT" sz="1800" i="0" dirty="0">
            <a:latin typeface="Times New Roman" panose="02020603050405020304" pitchFamily="18" charset="0"/>
            <a:cs typeface="Times New Roman" panose="02020603050405020304" pitchFamily="18" charset="0"/>
          </a:endParaRPr>
        </a:p>
      </dgm:t>
    </dgm:pt>
    <dgm:pt modelId="{DFC8ED44-963D-BC4A-8C6E-966E015A15AA}" type="parTrans" cxnId="{8C44BC0D-8F55-5649-8A68-722A8450D237}">
      <dgm:prSet/>
      <dgm:spPr/>
      <dgm:t>
        <a:bodyPr/>
        <a:lstStyle/>
        <a:p>
          <a:endParaRPr lang="it-IT"/>
        </a:p>
      </dgm:t>
    </dgm:pt>
    <dgm:pt modelId="{4C813962-A018-8E40-B3C0-3CA380FE6D1D}" type="sibTrans" cxnId="{8C44BC0D-8F55-5649-8A68-722A8450D237}">
      <dgm:prSet/>
      <dgm:spPr/>
      <dgm:t>
        <a:bodyPr/>
        <a:lstStyle/>
        <a:p>
          <a:endParaRPr lang="it-IT"/>
        </a:p>
      </dgm:t>
    </dgm:pt>
    <dgm:pt modelId="{F74791DB-8A81-AD42-A6DE-1F4C635564A8}">
      <dgm:prSet phldrT="[Testo]" custT="1"/>
      <dgm:spPr/>
      <dgm:t>
        <a:bodyPr/>
        <a:lstStyle/>
        <a:p>
          <a:r>
            <a:rPr lang="it-IT" sz="1800" i="0" dirty="0">
              <a:latin typeface="+mn-lt"/>
              <a:cs typeface="Times New Roman" panose="02020603050405020304" pitchFamily="18" charset="0"/>
            </a:rPr>
            <a:t>A un secondo livello corrisponde la capacità di analisi e di de-costruzione del sistema di saperi.  </a:t>
          </a:r>
        </a:p>
      </dgm:t>
    </dgm:pt>
    <dgm:pt modelId="{F12D0934-A32C-F346-82F0-B8C896211CEC}" type="parTrans" cxnId="{C27DCE2D-A73D-8E43-BF18-77EA625CD803}">
      <dgm:prSet/>
      <dgm:spPr/>
      <dgm:t>
        <a:bodyPr/>
        <a:lstStyle/>
        <a:p>
          <a:endParaRPr lang="it-IT"/>
        </a:p>
      </dgm:t>
    </dgm:pt>
    <dgm:pt modelId="{14E45FAF-92C6-3949-8EC5-0F7FDB5AB6DB}" type="sibTrans" cxnId="{C27DCE2D-A73D-8E43-BF18-77EA625CD803}">
      <dgm:prSet/>
      <dgm:spPr/>
      <dgm:t>
        <a:bodyPr/>
        <a:lstStyle/>
        <a:p>
          <a:endParaRPr lang="it-IT"/>
        </a:p>
      </dgm:t>
    </dgm:pt>
    <dgm:pt modelId="{84FB4F07-E11F-3540-95B1-E12C07009B2A}">
      <dgm:prSet phldrT="[Testo]" custT="1"/>
      <dgm:spPr/>
      <dgm:t>
        <a:bodyPr/>
        <a:lstStyle/>
        <a:p>
          <a:r>
            <a:rPr lang="it-IT" sz="1800" i="0" dirty="0"/>
            <a:t>Al terzo livello di riflessione viene attivato un processo di ricostruzione della conoscenza che, da oggettiva ed acritica, diviene soggettiva, intersoggettiva e verificata.  </a:t>
          </a:r>
        </a:p>
      </dgm:t>
    </dgm:pt>
    <dgm:pt modelId="{58B55122-EBE1-F848-95DC-43B483E79FF1}" type="parTrans" cxnId="{AAF51F58-626D-6446-B479-EFD69826FE04}">
      <dgm:prSet/>
      <dgm:spPr/>
      <dgm:t>
        <a:bodyPr/>
        <a:lstStyle/>
        <a:p>
          <a:endParaRPr lang="it-IT"/>
        </a:p>
      </dgm:t>
    </dgm:pt>
    <dgm:pt modelId="{0CE05F84-DAA3-7B4D-A5B0-8EB63F8C8898}" type="sibTrans" cxnId="{AAF51F58-626D-6446-B479-EFD69826FE04}">
      <dgm:prSet/>
      <dgm:spPr/>
      <dgm:t>
        <a:bodyPr/>
        <a:lstStyle/>
        <a:p>
          <a:endParaRPr lang="it-IT"/>
        </a:p>
      </dgm:t>
    </dgm:pt>
    <dgm:pt modelId="{46C5A6A5-4D90-2147-B5DF-CBE4C927E4BE}" type="pres">
      <dgm:prSet presAssocID="{3EDC26AD-69E2-B54C-99B4-5A4E0C00D52D}" presName="Name0" presStyleCnt="0">
        <dgm:presLayoutVars>
          <dgm:chMax val="7"/>
          <dgm:chPref val="7"/>
          <dgm:dir/>
        </dgm:presLayoutVars>
      </dgm:prSet>
      <dgm:spPr/>
    </dgm:pt>
    <dgm:pt modelId="{8D8B5BB1-5769-BF4C-BA19-48276D115353}" type="pres">
      <dgm:prSet presAssocID="{3EDC26AD-69E2-B54C-99B4-5A4E0C00D52D}" presName="Name1" presStyleCnt="0"/>
      <dgm:spPr/>
    </dgm:pt>
    <dgm:pt modelId="{0D902892-E432-AE4D-A932-2CBD03F758DA}" type="pres">
      <dgm:prSet presAssocID="{3EDC26AD-69E2-B54C-99B4-5A4E0C00D52D}" presName="cycle" presStyleCnt="0"/>
      <dgm:spPr/>
    </dgm:pt>
    <dgm:pt modelId="{79F9587B-D69F-FB47-BB01-AC5E3478C2F6}" type="pres">
      <dgm:prSet presAssocID="{3EDC26AD-69E2-B54C-99B4-5A4E0C00D52D}" presName="srcNode" presStyleLbl="node1" presStyleIdx="0" presStyleCnt="3"/>
      <dgm:spPr/>
    </dgm:pt>
    <dgm:pt modelId="{F6714E58-1B49-CB41-A91C-C5DE460715B4}" type="pres">
      <dgm:prSet presAssocID="{3EDC26AD-69E2-B54C-99B4-5A4E0C00D52D}" presName="conn" presStyleLbl="parChTrans1D2" presStyleIdx="0" presStyleCnt="1"/>
      <dgm:spPr/>
    </dgm:pt>
    <dgm:pt modelId="{24E25263-E8AD-1E44-AE78-EA07DE5D9435}" type="pres">
      <dgm:prSet presAssocID="{3EDC26AD-69E2-B54C-99B4-5A4E0C00D52D}" presName="extraNode" presStyleLbl="node1" presStyleIdx="0" presStyleCnt="3"/>
      <dgm:spPr/>
    </dgm:pt>
    <dgm:pt modelId="{E6A0A2EE-966A-0B46-AE6C-8ABF8539C454}" type="pres">
      <dgm:prSet presAssocID="{3EDC26AD-69E2-B54C-99B4-5A4E0C00D52D}" presName="dstNode" presStyleLbl="node1" presStyleIdx="0" presStyleCnt="3"/>
      <dgm:spPr/>
    </dgm:pt>
    <dgm:pt modelId="{65C6BD67-FEFA-7F43-928B-4A72CA490E32}" type="pres">
      <dgm:prSet presAssocID="{7F3DDA11-D403-654D-8CC2-20DD0082FAE4}" presName="text_1" presStyleLbl="node1" presStyleIdx="0" presStyleCnt="3">
        <dgm:presLayoutVars>
          <dgm:bulletEnabled val="1"/>
        </dgm:presLayoutVars>
      </dgm:prSet>
      <dgm:spPr/>
    </dgm:pt>
    <dgm:pt modelId="{C34A5E2E-F17E-2245-9412-38CA04765F62}" type="pres">
      <dgm:prSet presAssocID="{7F3DDA11-D403-654D-8CC2-20DD0082FAE4}" presName="accent_1" presStyleCnt="0"/>
      <dgm:spPr/>
    </dgm:pt>
    <dgm:pt modelId="{D50BA9BE-EFEA-0E41-BD16-3AD2D86E15BA}" type="pres">
      <dgm:prSet presAssocID="{7F3DDA11-D403-654D-8CC2-20DD0082FAE4}" presName="accentRepeatNode" presStyleLbl="solidFgAcc1" presStyleIdx="0" presStyleCnt="3"/>
      <dgm:spPr/>
    </dgm:pt>
    <dgm:pt modelId="{1CE94874-BEC9-2D41-8141-303205CC6B4D}" type="pres">
      <dgm:prSet presAssocID="{F74791DB-8A81-AD42-A6DE-1F4C635564A8}" presName="text_2" presStyleLbl="node1" presStyleIdx="1" presStyleCnt="3">
        <dgm:presLayoutVars>
          <dgm:bulletEnabled val="1"/>
        </dgm:presLayoutVars>
      </dgm:prSet>
      <dgm:spPr/>
    </dgm:pt>
    <dgm:pt modelId="{24A437EE-CAC3-D64A-94D6-EBE579A250E5}" type="pres">
      <dgm:prSet presAssocID="{F74791DB-8A81-AD42-A6DE-1F4C635564A8}" presName="accent_2" presStyleCnt="0"/>
      <dgm:spPr/>
    </dgm:pt>
    <dgm:pt modelId="{7E2F50B5-0B6D-BD4F-BA2A-54A88BA1EE5C}" type="pres">
      <dgm:prSet presAssocID="{F74791DB-8A81-AD42-A6DE-1F4C635564A8}" presName="accentRepeatNode" presStyleLbl="solidFgAcc1" presStyleIdx="1" presStyleCnt="3"/>
      <dgm:spPr/>
    </dgm:pt>
    <dgm:pt modelId="{CE068BB7-056B-A14F-AD28-9E2583EFA913}" type="pres">
      <dgm:prSet presAssocID="{84FB4F07-E11F-3540-95B1-E12C07009B2A}" presName="text_3" presStyleLbl="node1" presStyleIdx="2" presStyleCnt="3">
        <dgm:presLayoutVars>
          <dgm:bulletEnabled val="1"/>
        </dgm:presLayoutVars>
      </dgm:prSet>
      <dgm:spPr/>
    </dgm:pt>
    <dgm:pt modelId="{8BA43C38-82BB-754C-90B0-5951F4A7E1ED}" type="pres">
      <dgm:prSet presAssocID="{84FB4F07-E11F-3540-95B1-E12C07009B2A}" presName="accent_3" presStyleCnt="0"/>
      <dgm:spPr/>
    </dgm:pt>
    <dgm:pt modelId="{FFD9D159-BD29-D64E-8DF1-6211323BFEBA}" type="pres">
      <dgm:prSet presAssocID="{84FB4F07-E11F-3540-95B1-E12C07009B2A}" presName="accentRepeatNode" presStyleLbl="solidFgAcc1" presStyleIdx="2" presStyleCnt="3"/>
      <dgm:spPr/>
    </dgm:pt>
  </dgm:ptLst>
  <dgm:cxnLst>
    <dgm:cxn modelId="{8C44BC0D-8F55-5649-8A68-722A8450D237}" srcId="{3EDC26AD-69E2-B54C-99B4-5A4E0C00D52D}" destId="{7F3DDA11-D403-654D-8CC2-20DD0082FAE4}" srcOrd="0" destOrd="0" parTransId="{DFC8ED44-963D-BC4A-8C6E-966E015A15AA}" sibTransId="{4C813962-A018-8E40-B3C0-3CA380FE6D1D}"/>
    <dgm:cxn modelId="{F6EFE315-89BE-9343-AFF1-22A5BF4DCD0B}" type="presOf" srcId="{84FB4F07-E11F-3540-95B1-E12C07009B2A}" destId="{CE068BB7-056B-A14F-AD28-9E2583EFA913}" srcOrd="0" destOrd="0" presId="urn:microsoft.com/office/officeart/2008/layout/VerticalCurvedList"/>
    <dgm:cxn modelId="{C27DCE2D-A73D-8E43-BF18-77EA625CD803}" srcId="{3EDC26AD-69E2-B54C-99B4-5A4E0C00D52D}" destId="{F74791DB-8A81-AD42-A6DE-1F4C635564A8}" srcOrd="1" destOrd="0" parTransId="{F12D0934-A32C-F346-82F0-B8C896211CEC}" sibTransId="{14E45FAF-92C6-3949-8EC5-0F7FDB5AB6DB}"/>
    <dgm:cxn modelId="{D7BE6734-0CEE-DF49-A27F-A88403A022F3}" type="presOf" srcId="{4C813962-A018-8E40-B3C0-3CA380FE6D1D}" destId="{F6714E58-1B49-CB41-A91C-C5DE460715B4}" srcOrd="0" destOrd="0" presId="urn:microsoft.com/office/officeart/2008/layout/VerticalCurvedList"/>
    <dgm:cxn modelId="{08681A6A-02B9-AE4D-89C3-91F10E19910C}" type="presOf" srcId="{7F3DDA11-D403-654D-8CC2-20DD0082FAE4}" destId="{65C6BD67-FEFA-7F43-928B-4A72CA490E32}" srcOrd="0" destOrd="0" presId="urn:microsoft.com/office/officeart/2008/layout/VerticalCurvedList"/>
    <dgm:cxn modelId="{AAF51F58-626D-6446-B479-EFD69826FE04}" srcId="{3EDC26AD-69E2-B54C-99B4-5A4E0C00D52D}" destId="{84FB4F07-E11F-3540-95B1-E12C07009B2A}" srcOrd="2" destOrd="0" parTransId="{58B55122-EBE1-F848-95DC-43B483E79FF1}" sibTransId="{0CE05F84-DAA3-7B4D-A5B0-8EB63F8C8898}"/>
    <dgm:cxn modelId="{6B0E5DA3-7C41-444A-892D-384FF699A2AA}" type="presOf" srcId="{F74791DB-8A81-AD42-A6DE-1F4C635564A8}" destId="{1CE94874-BEC9-2D41-8141-303205CC6B4D}" srcOrd="0" destOrd="0" presId="urn:microsoft.com/office/officeart/2008/layout/VerticalCurvedList"/>
    <dgm:cxn modelId="{DBBB91B0-8432-E94A-8A74-F55F62DDEE96}" type="presOf" srcId="{3EDC26AD-69E2-B54C-99B4-5A4E0C00D52D}" destId="{46C5A6A5-4D90-2147-B5DF-CBE4C927E4BE}" srcOrd="0" destOrd="0" presId="urn:microsoft.com/office/officeart/2008/layout/VerticalCurvedList"/>
    <dgm:cxn modelId="{434B5CDD-0009-374A-9A96-01D17D46B021}" type="presParOf" srcId="{46C5A6A5-4D90-2147-B5DF-CBE4C927E4BE}" destId="{8D8B5BB1-5769-BF4C-BA19-48276D115353}" srcOrd="0" destOrd="0" presId="urn:microsoft.com/office/officeart/2008/layout/VerticalCurvedList"/>
    <dgm:cxn modelId="{B1EE4F6B-86AE-9A40-A355-DD56F580CDE1}" type="presParOf" srcId="{8D8B5BB1-5769-BF4C-BA19-48276D115353}" destId="{0D902892-E432-AE4D-A932-2CBD03F758DA}" srcOrd="0" destOrd="0" presId="urn:microsoft.com/office/officeart/2008/layout/VerticalCurvedList"/>
    <dgm:cxn modelId="{06C091C4-E449-D94A-9A1B-889EFF441E30}" type="presParOf" srcId="{0D902892-E432-AE4D-A932-2CBD03F758DA}" destId="{79F9587B-D69F-FB47-BB01-AC5E3478C2F6}" srcOrd="0" destOrd="0" presId="urn:microsoft.com/office/officeart/2008/layout/VerticalCurvedList"/>
    <dgm:cxn modelId="{C7DB05D1-AEED-2D43-9CE4-48827FEA8AA4}" type="presParOf" srcId="{0D902892-E432-AE4D-A932-2CBD03F758DA}" destId="{F6714E58-1B49-CB41-A91C-C5DE460715B4}" srcOrd="1" destOrd="0" presId="urn:microsoft.com/office/officeart/2008/layout/VerticalCurvedList"/>
    <dgm:cxn modelId="{F2CC83E4-084E-1E4E-A9DF-6A9A9672F9CA}" type="presParOf" srcId="{0D902892-E432-AE4D-A932-2CBD03F758DA}" destId="{24E25263-E8AD-1E44-AE78-EA07DE5D9435}" srcOrd="2" destOrd="0" presId="urn:microsoft.com/office/officeart/2008/layout/VerticalCurvedList"/>
    <dgm:cxn modelId="{0E426FAA-4B4F-8643-96F3-E003A0CAC7D8}" type="presParOf" srcId="{0D902892-E432-AE4D-A932-2CBD03F758DA}" destId="{E6A0A2EE-966A-0B46-AE6C-8ABF8539C454}" srcOrd="3" destOrd="0" presId="urn:microsoft.com/office/officeart/2008/layout/VerticalCurvedList"/>
    <dgm:cxn modelId="{ED0CCBDB-3D2F-CC48-819F-947EB71B0FDB}" type="presParOf" srcId="{8D8B5BB1-5769-BF4C-BA19-48276D115353}" destId="{65C6BD67-FEFA-7F43-928B-4A72CA490E32}" srcOrd="1" destOrd="0" presId="urn:microsoft.com/office/officeart/2008/layout/VerticalCurvedList"/>
    <dgm:cxn modelId="{91B9791A-8348-404E-B6D2-95E76DF9A207}" type="presParOf" srcId="{8D8B5BB1-5769-BF4C-BA19-48276D115353}" destId="{C34A5E2E-F17E-2245-9412-38CA04765F62}" srcOrd="2" destOrd="0" presId="urn:microsoft.com/office/officeart/2008/layout/VerticalCurvedList"/>
    <dgm:cxn modelId="{7C2E14C6-C267-BA41-9BEB-BEF8E82C96A2}" type="presParOf" srcId="{C34A5E2E-F17E-2245-9412-38CA04765F62}" destId="{D50BA9BE-EFEA-0E41-BD16-3AD2D86E15BA}" srcOrd="0" destOrd="0" presId="urn:microsoft.com/office/officeart/2008/layout/VerticalCurvedList"/>
    <dgm:cxn modelId="{FDB49562-FD46-7944-B756-83228B57DC90}" type="presParOf" srcId="{8D8B5BB1-5769-BF4C-BA19-48276D115353}" destId="{1CE94874-BEC9-2D41-8141-303205CC6B4D}" srcOrd="3" destOrd="0" presId="urn:microsoft.com/office/officeart/2008/layout/VerticalCurvedList"/>
    <dgm:cxn modelId="{1E17A8BD-F501-6A46-B5A4-13D1D6D7B219}" type="presParOf" srcId="{8D8B5BB1-5769-BF4C-BA19-48276D115353}" destId="{24A437EE-CAC3-D64A-94D6-EBE579A250E5}" srcOrd="4" destOrd="0" presId="urn:microsoft.com/office/officeart/2008/layout/VerticalCurvedList"/>
    <dgm:cxn modelId="{10CF73C8-7223-8643-A60B-273560242FC3}" type="presParOf" srcId="{24A437EE-CAC3-D64A-94D6-EBE579A250E5}" destId="{7E2F50B5-0B6D-BD4F-BA2A-54A88BA1EE5C}" srcOrd="0" destOrd="0" presId="urn:microsoft.com/office/officeart/2008/layout/VerticalCurvedList"/>
    <dgm:cxn modelId="{86D926D4-11F5-3049-A961-C3DA00BBC0BE}" type="presParOf" srcId="{8D8B5BB1-5769-BF4C-BA19-48276D115353}" destId="{CE068BB7-056B-A14F-AD28-9E2583EFA913}" srcOrd="5" destOrd="0" presId="urn:microsoft.com/office/officeart/2008/layout/VerticalCurvedList"/>
    <dgm:cxn modelId="{9ACA8929-6DF2-E84E-83EB-E50CB6DD24BE}" type="presParOf" srcId="{8D8B5BB1-5769-BF4C-BA19-48276D115353}" destId="{8BA43C38-82BB-754C-90B0-5951F4A7E1ED}" srcOrd="6" destOrd="0" presId="urn:microsoft.com/office/officeart/2008/layout/VerticalCurvedList"/>
    <dgm:cxn modelId="{5DF328A3-E923-E64F-A628-C0D2BF64D900}" type="presParOf" srcId="{8BA43C38-82BB-754C-90B0-5951F4A7E1ED}" destId="{FFD9D159-BD29-D64E-8DF1-6211323BFEB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9C106F-8EE0-4994-82CB-F90A881F4D8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386ECD9-53D1-4110-8877-40F4AD037995}">
      <dgm:prSet/>
      <dgm:spPr/>
      <dgm:t>
        <a:bodyPr/>
        <a:lstStyle/>
        <a:p>
          <a:r>
            <a:rPr lang="it-IT" dirty="0">
              <a:solidFill>
                <a:srgbClr val="002060"/>
              </a:solidFill>
            </a:rPr>
            <a:t>La formazione professionale si qualifica come processo intenzionale che guida l’individuo nella costruzione del sé e del contesto di lavoro come rappresentazione intersoggettiva costruita attivamente e criticamente. </a:t>
          </a:r>
          <a:endParaRPr lang="en-US" dirty="0">
            <a:solidFill>
              <a:srgbClr val="002060"/>
            </a:solidFill>
          </a:endParaRPr>
        </a:p>
      </dgm:t>
    </dgm:pt>
    <dgm:pt modelId="{379C3ED1-74EB-4D6C-97CB-EE6BE931CB77}" type="parTrans" cxnId="{EDF8D4E9-4A87-46A7-A713-F30A630F6251}">
      <dgm:prSet/>
      <dgm:spPr/>
      <dgm:t>
        <a:bodyPr/>
        <a:lstStyle/>
        <a:p>
          <a:endParaRPr lang="en-US"/>
        </a:p>
      </dgm:t>
    </dgm:pt>
    <dgm:pt modelId="{52C3D82A-85DE-468A-AAA1-F7824B403149}" type="sibTrans" cxnId="{EDF8D4E9-4A87-46A7-A713-F30A630F6251}">
      <dgm:prSet/>
      <dgm:spPr/>
      <dgm:t>
        <a:bodyPr/>
        <a:lstStyle/>
        <a:p>
          <a:endParaRPr lang="en-US"/>
        </a:p>
      </dgm:t>
    </dgm:pt>
    <dgm:pt modelId="{3C612F92-290C-4595-8C81-BAB9B4C2A5DA}">
      <dgm:prSet/>
      <dgm:spPr/>
      <dgm:t>
        <a:bodyPr/>
        <a:lstStyle/>
        <a:p>
          <a:r>
            <a:rPr lang="it-IT" dirty="0">
              <a:solidFill>
                <a:srgbClr val="002060"/>
              </a:solidFill>
            </a:rPr>
            <a:t>La formazione alla competenza riflessiva non può, infatti, seguire ad una strategia didattica orientata solo sul trasferimento e l’interiorizzazione di conoscenza, ma deve maturare attraverso l’integrazione di modelli di conoscenza che prevedono l’esercizio d’uso del dubbio in situazione. </a:t>
          </a:r>
          <a:endParaRPr lang="en-US" dirty="0">
            <a:solidFill>
              <a:srgbClr val="002060"/>
            </a:solidFill>
          </a:endParaRPr>
        </a:p>
      </dgm:t>
    </dgm:pt>
    <dgm:pt modelId="{CB4B6177-A924-4692-96EC-7BDB2E53274A}" type="parTrans" cxnId="{CCAD11B5-831D-431B-BA36-239E1142611D}">
      <dgm:prSet/>
      <dgm:spPr/>
      <dgm:t>
        <a:bodyPr/>
        <a:lstStyle/>
        <a:p>
          <a:endParaRPr lang="en-US"/>
        </a:p>
      </dgm:t>
    </dgm:pt>
    <dgm:pt modelId="{96418452-D84D-43D7-B877-03117344A666}" type="sibTrans" cxnId="{CCAD11B5-831D-431B-BA36-239E1142611D}">
      <dgm:prSet/>
      <dgm:spPr/>
      <dgm:t>
        <a:bodyPr/>
        <a:lstStyle/>
        <a:p>
          <a:endParaRPr lang="en-US"/>
        </a:p>
      </dgm:t>
    </dgm:pt>
    <dgm:pt modelId="{7A5547D9-1E19-114D-8ABF-ADBD3F746C91}" type="pres">
      <dgm:prSet presAssocID="{C39C106F-8EE0-4994-82CB-F90A881F4D88}" presName="hierChild1" presStyleCnt="0">
        <dgm:presLayoutVars>
          <dgm:chPref val="1"/>
          <dgm:dir/>
          <dgm:animOne val="branch"/>
          <dgm:animLvl val="lvl"/>
          <dgm:resizeHandles/>
        </dgm:presLayoutVars>
      </dgm:prSet>
      <dgm:spPr/>
    </dgm:pt>
    <dgm:pt modelId="{4F31AD6B-5666-C240-B6B5-CAAD0FAFF621}" type="pres">
      <dgm:prSet presAssocID="{6386ECD9-53D1-4110-8877-40F4AD037995}" presName="hierRoot1" presStyleCnt="0"/>
      <dgm:spPr/>
    </dgm:pt>
    <dgm:pt modelId="{79001892-0BBC-A248-8E87-20FAD3F000AC}" type="pres">
      <dgm:prSet presAssocID="{6386ECD9-53D1-4110-8877-40F4AD037995}" presName="composite" presStyleCnt="0"/>
      <dgm:spPr/>
    </dgm:pt>
    <dgm:pt modelId="{5F0CBA83-B87D-BD47-B71F-E1C111E3A2DF}" type="pres">
      <dgm:prSet presAssocID="{6386ECD9-53D1-4110-8877-40F4AD037995}" presName="background" presStyleLbl="node0" presStyleIdx="0" presStyleCnt="2"/>
      <dgm:spPr/>
    </dgm:pt>
    <dgm:pt modelId="{11999037-2DF2-074E-89CB-F5C52C5A2CE7}" type="pres">
      <dgm:prSet presAssocID="{6386ECD9-53D1-4110-8877-40F4AD037995}" presName="text" presStyleLbl="fgAcc0" presStyleIdx="0" presStyleCnt="2">
        <dgm:presLayoutVars>
          <dgm:chPref val="3"/>
        </dgm:presLayoutVars>
      </dgm:prSet>
      <dgm:spPr/>
    </dgm:pt>
    <dgm:pt modelId="{642516F3-85AC-834F-AF80-B130D55C0BD1}" type="pres">
      <dgm:prSet presAssocID="{6386ECD9-53D1-4110-8877-40F4AD037995}" presName="hierChild2" presStyleCnt="0"/>
      <dgm:spPr/>
    </dgm:pt>
    <dgm:pt modelId="{1F55ADBF-5001-3F43-A24A-4A97B1618EC0}" type="pres">
      <dgm:prSet presAssocID="{3C612F92-290C-4595-8C81-BAB9B4C2A5DA}" presName="hierRoot1" presStyleCnt="0"/>
      <dgm:spPr/>
    </dgm:pt>
    <dgm:pt modelId="{B985AA45-1ACE-8241-89EE-0494F48F22AB}" type="pres">
      <dgm:prSet presAssocID="{3C612F92-290C-4595-8C81-BAB9B4C2A5DA}" presName="composite" presStyleCnt="0"/>
      <dgm:spPr/>
    </dgm:pt>
    <dgm:pt modelId="{DD4202AA-647D-EF4B-94CE-1E16B8E6F760}" type="pres">
      <dgm:prSet presAssocID="{3C612F92-290C-4595-8C81-BAB9B4C2A5DA}" presName="background" presStyleLbl="node0" presStyleIdx="1" presStyleCnt="2"/>
      <dgm:spPr/>
    </dgm:pt>
    <dgm:pt modelId="{77A6C0DA-9C7B-484B-AF03-416320A012F8}" type="pres">
      <dgm:prSet presAssocID="{3C612F92-290C-4595-8C81-BAB9B4C2A5DA}" presName="text" presStyleLbl="fgAcc0" presStyleIdx="1" presStyleCnt="2">
        <dgm:presLayoutVars>
          <dgm:chPref val="3"/>
        </dgm:presLayoutVars>
      </dgm:prSet>
      <dgm:spPr/>
    </dgm:pt>
    <dgm:pt modelId="{2F1A84F5-D60B-2640-A297-EBFD7611620E}" type="pres">
      <dgm:prSet presAssocID="{3C612F92-290C-4595-8C81-BAB9B4C2A5DA}" presName="hierChild2" presStyleCnt="0"/>
      <dgm:spPr/>
    </dgm:pt>
  </dgm:ptLst>
  <dgm:cxnLst>
    <dgm:cxn modelId="{667A7546-01EE-DC47-9A00-3751EEFC1018}" type="presOf" srcId="{6386ECD9-53D1-4110-8877-40F4AD037995}" destId="{11999037-2DF2-074E-89CB-F5C52C5A2CE7}" srcOrd="0" destOrd="0" presId="urn:microsoft.com/office/officeart/2005/8/layout/hierarchy1"/>
    <dgm:cxn modelId="{C5F68AA5-A089-774A-8602-4D2F25E98C16}" type="presOf" srcId="{C39C106F-8EE0-4994-82CB-F90A881F4D88}" destId="{7A5547D9-1E19-114D-8ABF-ADBD3F746C91}" srcOrd="0" destOrd="0" presId="urn:microsoft.com/office/officeart/2005/8/layout/hierarchy1"/>
    <dgm:cxn modelId="{CCAD11B5-831D-431B-BA36-239E1142611D}" srcId="{C39C106F-8EE0-4994-82CB-F90A881F4D88}" destId="{3C612F92-290C-4595-8C81-BAB9B4C2A5DA}" srcOrd="1" destOrd="0" parTransId="{CB4B6177-A924-4692-96EC-7BDB2E53274A}" sibTransId="{96418452-D84D-43D7-B877-03117344A666}"/>
    <dgm:cxn modelId="{DCCB0BC5-01D1-1E42-9A53-B829F2C88102}" type="presOf" srcId="{3C612F92-290C-4595-8C81-BAB9B4C2A5DA}" destId="{77A6C0DA-9C7B-484B-AF03-416320A012F8}" srcOrd="0" destOrd="0" presId="urn:microsoft.com/office/officeart/2005/8/layout/hierarchy1"/>
    <dgm:cxn modelId="{EDF8D4E9-4A87-46A7-A713-F30A630F6251}" srcId="{C39C106F-8EE0-4994-82CB-F90A881F4D88}" destId="{6386ECD9-53D1-4110-8877-40F4AD037995}" srcOrd="0" destOrd="0" parTransId="{379C3ED1-74EB-4D6C-97CB-EE6BE931CB77}" sibTransId="{52C3D82A-85DE-468A-AAA1-F7824B403149}"/>
    <dgm:cxn modelId="{B89B5286-75B3-4D4C-BC68-FB7741E5BF69}" type="presParOf" srcId="{7A5547D9-1E19-114D-8ABF-ADBD3F746C91}" destId="{4F31AD6B-5666-C240-B6B5-CAAD0FAFF621}" srcOrd="0" destOrd="0" presId="urn:microsoft.com/office/officeart/2005/8/layout/hierarchy1"/>
    <dgm:cxn modelId="{0DE5D5E0-EF80-CD40-B91D-CDD442ADB567}" type="presParOf" srcId="{4F31AD6B-5666-C240-B6B5-CAAD0FAFF621}" destId="{79001892-0BBC-A248-8E87-20FAD3F000AC}" srcOrd="0" destOrd="0" presId="urn:microsoft.com/office/officeart/2005/8/layout/hierarchy1"/>
    <dgm:cxn modelId="{793E848A-3B44-114A-B291-4580F3BA7029}" type="presParOf" srcId="{79001892-0BBC-A248-8E87-20FAD3F000AC}" destId="{5F0CBA83-B87D-BD47-B71F-E1C111E3A2DF}" srcOrd="0" destOrd="0" presId="urn:microsoft.com/office/officeart/2005/8/layout/hierarchy1"/>
    <dgm:cxn modelId="{5866E28F-CF35-4249-95F5-A78BCDB188C4}" type="presParOf" srcId="{79001892-0BBC-A248-8E87-20FAD3F000AC}" destId="{11999037-2DF2-074E-89CB-F5C52C5A2CE7}" srcOrd="1" destOrd="0" presId="urn:microsoft.com/office/officeart/2005/8/layout/hierarchy1"/>
    <dgm:cxn modelId="{0787AF6A-0E8D-4049-9BEF-E490A2DFD7B5}" type="presParOf" srcId="{4F31AD6B-5666-C240-B6B5-CAAD0FAFF621}" destId="{642516F3-85AC-834F-AF80-B130D55C0BD1}" srcOrd="1" destOrd="0" presId="urn:microsoft.com/office/officeart/2005/8/layout/hierarchy1"/>
    <dgm:cxn modelId="{6469B951-643A-D44C-84A6-1FA8425B6D58}" type="presParOf" srcId="{7A5547D9-1E19-114D-8ABF-ADBD3F746C91}" destId="{1F55ADBF-5001-3F43-A24A-4A97B1618EC0}" srcOrd="1" destOrd="0" presId="urn:microsoft.com/office/officeart/2005/8/layout/hierarchy1"/>
    <dgm:cxn modelId="{D621FD01-90F6-6E4D-B3DD-8F70364CF62A}" type="presParOf" srcId="{1F55ADBF-5001-3F43-A24A-4A97B1618EC0}" destId="{B985AA45-1ACE-8241-89EE-0494F48F22AB}" srcOrd="0" destOrd="0" presId="urn:microsoft.com/office/officeart/2005/8/layout/hierarchy1"/>
    <dgm:cxn modelId="{A7BEE4C0-4E65-2340-9562-729AF407FFC6}" type="presParOf" srcId="{B985AA45-1ACE-8241-89EE-0494F48F22AB}" destId="{DD4202AA-647D-EF4B-94CE-1E16B8E6F760}" srcOrd="0" destOrd="0" presId="urn:microsoft.com/office/officeart/2005/8/layout/hierarchy1"/>
    <dgm:cxn modelId="{F0EEFE11-277C-1944-8580-FFE8408ED5A3}" type="presParOf" srcId="{B985AA45-1ACE-8241-89EE-0494F48F22AB}" destId="{77A6C0DA-9C7B-484B-AF03-416320A012F8}" srcOrd="1" destOrd="0" presId="urn:microsoft.com/office/officeart/2005/8/layout/hierarchy1"/>
    <dgm:cxn modelId="{AF88253E-279D-1540-B750-526B32BE2ABB}" type="presParOf" srcId="{1F55ADBF-5001-3F43-A24A-4A97B1618EC0}" destId="{2F1A84F5-D60B-2640-A297-EBFD761162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A1675-61D3-034D-A1A7-C14898F53226}">
      <dsp:nvSpPr>
        <dsp:cNvPr id="0" name=""/>
        <dsp:cNvSpPr/>
      </dsp:nvSpPr>
      <dsp:spPr>
        <a:xfrm rot="5400000">
          <a:off x="-281439" y="284101"/>
          <a:ext cx="1876266" cy="1313386"/>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rot="-5400000">
        <a:off x="1" y="659354"/>
        <a:ext cx="1313386" cy="562880"/>
      </dsp:txXfrm>
    </dsp:sp>
    <dsp:sp modelId="{E1A2A530-7A3D-C34F-B1DD-377B90BB6343}">
      <dsp:nvSpPr>
        <dsp:cNvPr id="0" name=""/>
        <dsp:cNvSpPr/>
      </dsp:nvSpPr>
      <dsp:spPr>
        <a:xfrm rot="5400000">
          <a:off x="5304706" y="-3988658"/>
          <a:ext cx="1219573" cy="920221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it-IT" sz="1700" kern="1200" dirty="0">
              <a:solidFill>
                <a:srgbClr val="002060"/>
              </a:solidFill>
              <a:latin typeface="Times New Roman" panose="02020603050405020304" pitchFamily="18" charset="0"/>
              <a:cs typeface="Times New Roman" panose="02020603050405020304" pitchFamily="18" charset="0"/>
            </a:rPr>
            <a:t>L’insegnante è implicato nella necessità di saper interpretare e affrontare la complessità e la multidimensionalità del gruppo, della classe, della relazione: il modo di entrare in rapporto con le richieste, le percezioni, la motivazione delle persone con cui egli interagisce nello spazio educativo determina sia la qualità della relazione stessa, sia gli esiti di apprendimento e partecipazione.</a:t>
          </a:r>
        </a:p>
      </dsp:txBody>
      <dsp:txXfrm rot="-5400000">
        <a:off x="1313387" y="62196"/>
        <a:ext cx="9142678" cy="1100503"/>
      </dsp:txXfrm>
    </dsp:sp>
    <dsp:sp modelId="{D010642E-BD1A-FD4C-B0FD-302A256BC12C}">
      <dsp:nvSpPr>
        <dsp:cNvPr id="0" name=""/>
        <dsp:cNvSpPr/>
      </dsp:nvSpPr>
      <dsp:spPr>
        <a:xfrm rot="5400000">
          <a:off x="-281439" y="1870556"/>
          <a:ext cx="1876266" cy="1313386"/>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it-IT" sz="3600" kern="1200" dirty="0"/>
        </a:p>
      </dsp:txBody>
      <dsp:txXfrm rot="-5400000">
        <a:off x="1" y="2245809"/>
        <a:ext cx="1313386" cy="562880"/>
      </dsp:txXfrm>
    </dsp:sp>
    <dsp:sp modelId="{9153FE6E-4E41-534B-8085-7D24F4FA41C0}">
      <dsp:nvSpPr>
        <dsp:cNvPr id="0" name=""/>
        <dsp:cNvSpPr/>
      </dsp:nvSpPr>
      <dsp:spPr>
        <a:xfrm rot="5400000">
          <a:off x="5304706" y="-2402203"/>
          <a:ext cx="1219573" cy="9202213"/>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it-IT" sz="1700" kern="1200" dirty="0">
              <a:solidFill>
                <a:srgbClr val="002060"/>
              </a:solidFill>
              <a:latin typeface="Times New Roman" panose="02020603050405020304" pitchFamily="18" charset="0"/>
              <a:cs typeface="Times New Roman" panose="02020603050405020304" pitchFamily="18" charset="0"/>
            </a:rPr>
            <a:t>Appare urgente, dunque, progettare ed implementare a livello istituzionale nuove modalità formative fondate su processi di </a:t>
          </a:r>
          <a:r>
            <a:rPr lang="it-IT" sz="1700" b="1" kern="1200" dirty="0">
              <a:solidFill>
                <a:srgbClr val="002060"/>
              </a:solidFill>
              <a:latin typeface="Times New Roman" panose="02020603050405020304" pitchFamily="18" charset="0"/>
              <a:cs typeface="Times New Roman" panose="02020603050405020304" pitchFamily="18" charset="0"/>
            </a:rPr>
            <a:t>interazione-osservazione-riflessione-progettazione</a:t>
          </a:r>
          <a:r>
            <a:rPr lang="it-IT" sz="1700" kern="1200" dirty="0">
              <a:solidFill>
                <a:srgbClr val="002060"/>
              </a:solidFill>
              <a:latin typeface="Times New Roman" panose="02020603050405020304" pitchFamily="18" charset="0"/>
              <a:cs typeface="Times New Roman" panose="02020603050405020304" pitchFamily="18" charset="0"/>
            </a:rPr>
            <a:t> in cui gli insegnanti divengono </a:t>
          </a:r>
          <a:r>
            <a:rPr lang="it-IT" sz="1700" u="sng" kern="1200" dirty="0">
              <a:solidFill>
                <a:srgbClr val="002060"/>
              </a:solidFill>
              <a:latin typeface="Times New Roman" panose="02020603050405020304" pitchFamily="18" charset="0"/>
              <a:cs typeface="Times New Roman" panose="02020603050405020304" pitchFamily="18" charset="0"/>
            </a:rPr>
            <a:t>co-costruttori attivi </a:t>
          </a:r>
          <a:r>
            <a:rPr lang="it-IT" sz="1700" kern="1200" dirty="0">
              <a:solidFill>
                <a:srgbClr val="002060"/>
              </a:solidFill>
              <a:latin typeface="Times New Roman" panose="02020603050405020304" pitchFamily="18" charset="0"/>
              <a:cs typeface="Times New Roman" panose="02020603050405020304" pitchFamily="18" charset="0"/>
            </a:rPr>
            <a:t>del proprio sviluppo professionale.</a:t>
          </a:r>
        </a:p>
      </dsp:txBody>
      <dsp:txXfrm rot="-5400000">
        <a:off x="1313387" y="1648651"/>
        <a:ext cx="9142678" cy="1100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99060-3327-5040-9F79-632941CA61AD}">
      <dsp:nvSpPr>
        <dsp:cNvPr id="0" name=""/>
        <dsp:cNvSpPr/>
      </dsp:nvSpPr>
      <dsp:spPr>
        <a:xfrm>
          <a:off x="0" y="0"/>
          <a:ext cx="7065440" cy="97989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it-IT" sz="1400" b="0" i="0" kern="1200" dirty="0">
              <a:latin typeface="+mn-lt"/>
              <a:cs typeface="Times New Roman" panose="02020603050405020304" pitchFamily="18" charset="0"/>
            </a:rPr>
            <a:t>Ogni comportamento, per essere realmente compreso, non può essere semplicemente classificato a partire dall’uso inconsapevole delle proprie categorie di giudizio (sapere implicito), ma deve sempre essere considerato come la parte di un tutto complesso e originale</a:t>
          </a:r>
          <a:r>
            <a:rPr lang="it-IT" sz="1400" b="1" i="0" kern="1200" dirty="0">
              <a:latin typeface="+mn-lt"/>
              <a:cs typeface="Times New Roman" panose="02020603050405020304" pitchFamily="18" charset="0"/>
            </a:rPr>
            <a:t>: </a:t>
          </a:r>
          <a:r>
            <a:rPr lang="it-IT" sz="1400" b="1" i="0" u="sng" kern="1200" dirty="0">
              <a:latin typeface="+mn-lt"/>
              <a:cs typeface="Times New Roman" panose="02020603050405020304" pitchFamily="18" charset="0"/>
            </a:rPr>
            <a:t>il soggetto</a:t>
          </a:r>
          <a:r>
            <a:rPr lang="it-IT" sz="1400" b="0" i="0" kern="1200" dirty="0">
              <a:latin typeface="+mn-lt"/>
              <a:cs typeface="Times New Roman" panose="02020603050405020304" pitchFamily="18" charset="0"/>
            </a:rPr>
            <a:t>. </a:t>
          </a:r>
          <a:endParaRPr lang="it-IT" sz="1400" b="0" kern="1200" dirty="0">
            <a:latin typeface="+mn-lt"/>
          </a:endParaRPr>
        </a:p>
      </dsp:txBody>
      <dsp:txXfrm>
        <a:off x="28700" y="28700"/>
        <a:ext cx="5893408" cy="922496"/>
      </dsp:txXfrm>
    </dsp:sp>
    <dsp:sp modelId="{C53251AF-BF3F-534A-9993-36E7B1A493DB}">
      <dsp:nvSpPr>
        <dsp:cNvPr id="0" name=""/>
        <dsp:cNvSpPr/>
      </dsp:nvSpPr>
      <dsp:spPr>
        <a:xfrm>
          <a:off x="591980" y="1061119"/>
          <a:ext cx="7065440" cy="9798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0" i="0" kern="1200" dirty="0">
              <a:latin typeface="+mn-lt"/>
              <a:cs typeface="Times New Roman" panose="02020603050405020304" pitchFamily="18" charset="0"/>
            </a:rPr>
            <a:t>Ciò implica l’esercizio di un </a:t>
          </a:r>
          <a:r>
            <a:rPr lang="it-IT" sz="1600" b="1" i="0" u="sng" kern="1200" dirty="0">
              <a:latin typeface="+mn-lt"/>
              <a:cs typeface="Times New Roman" panose="02020603050405020304" pitchFamily="18" charset="0"/>
            </a:rPr>
            <a:t>sapere prassico.</a:t>
          </a:r>
          <a:endParaRPr lang="it-IT" sz="1600" b="1" u="sng" kern="1200" dirty="0">
            <a:latin typeface="+mn-lt"/>
          </a:endParaRPr>
        </a:p>
      </dsp:txBody>
      <dsp:txXfrm>
        <a:off x="620680" y="1089819"/>
        <a:ext cx="5843493" cy="922496"/>
      </dsp:txXfrm>
    </dsp:sp>
    <dsp:sp modelId="{4A9D5040-FC04-BB4E-AA08-713AB8C57880}">
      <dsp:nvSpPr>
        <dsp:cNvPr id="0" name=""/>
        <dsp:cNvSpPr/>
      </dsp:nvSpPr>
      <dsp:spPr>
        <a:xfrm>
          <a:off x="1561043" y="3286590"/>
          <a:ext cx="7065440" cy="97989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0" i="0" kern="1200" dirty="0">
              <a:latin typeface="+mn-lt"/>
              <a:cs typeface="Times New Roman" panose="02020603050405020304" pitchFamily="18" charset="0"/>
            </a:rPr>
            <a:t>La professione educativa necessita della scelta rischiosa di guardarsi dentro, la scelta di guardare al proprio ruolo in profondità, assumendo l’impegno di coltivare la propria interiorità per accogliere e sviluppare l’essere persona. </a:t>
          </a:r>
          <a:endParaRPr lang="it-IT" sz="1600" b="0" kern="1200" dirty="0">
            <a:latin typeface="+mn-lt"/>
          </a:endParaRPr>
        </a:p>
      </dsp:txBody>
      <dsp:txXfrm>
        <a:off x="1589743" y="3315290"/>
        <a:ext cx="5843493" cy="922496"/>
      </dsp:txXfrm>
    </dsp:sp>
    <dsp:sp modelId="{40F0390C-CA0E-7447-BF24-7864535A29F4}">
      <dsp:nvSpPr>
        <dsp:cNvPr id="0" name=""/>
        <dsp:cNvSpPr/>
      </dsp:nvSpPr>
      <dsp:spPr>
        <a:xfrm>
          <a:off x="1011318" y="2188301"/>
          <a:ext cx="7065440" cy="97989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i="0" kern="1200" dirty="0"/>
            <a:t>Il processo formativo ed auto-formativo su cui si imperna la costruzione di competenze adeguate alla complessità del contesto educativo si concentra sul </a:t>
          </a:r>
          <a:r>
            <a:rPr lang="it-IT" sz="1600" i="1" kern="1200" dirty="0"/>
            <a:t>disvelamento</a:t>
          </a:r>
          <a:r>
            <a:rPr lang="it-IT" sz="1600" i="0" kern="1200" dirty="0"/>
            <a:t> delle rappresentazioni di sé e della realtà.</a:t>
          </a:r>
        </a:p>
      </dsp:txBody>
      <dsp:txXfrm>
        <a:off x="1040018" y="2217001"/>
        <a:ext cx="5843493" cy="922496"/>
      </dsp:txXfrm>
    </dsp:sp>
    <dsp:sp modelId="{26C73634-102F-F249-A785-D6D36A1FA974}">
      <dsp:nvSpPr>
        <dsp:cNvPr id="0" name=""/>
        <dsp:cNvSpPr/>
      </dsp:nvSpPr>
      <dsp:spPr>
        <a:xfrm>
          <a:off x="2099858" y="4410814"/>
          <a:ext cx="7065440" cy="97989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it-IT" sz="1400" kern="1200" dirty="0"/>
        </a:p>
      </dsp:txBody>
      <dsp:txXfrm>
        <a:off x="2128558" y="4439514"/>
        <a:ext cx="5843493" cy="922496"/>
      </dsp:txXfrm>
    </dsp:sp>
    <dsp:sp modelId="{498F863A-F41C-E548-B5EB-E5D4BB85DABA}">
      <dsp:nvSpPr>
        <dsp:cNvPr id="0" name=""/>
        <dsp:cNvSpPr/>
      </dsp:nvSpPr>
      <dsp:spPr>
        <a:xfrm>
          <a:off x="6428507" y="715868"/>
          <a:ext cx="636932" cy="636932"/>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it-IT" sz="2900" kern="1200" dirty="0"/>
        </a:p>
      </dsp:txBody>
      <dsp:txXfrm>
        <a:off x="6571817" y="715868"/>
        <a:ext cx="350312" cy="479291"/>
      </dsp:txXfrm>
    </dsp:sp>
    <dsp:sp modelId="{9ADFCEEE-5D5D-E444-82FD-A9851A7B8DA0}">
      <dsp:nvSpPr>
        <dsp:cNvPr id="0" name=""/>
        <dsp:cNvSpPr/>
      </dsp:nvSpPr>
      <dsp:spPr>
        <a:xfrm>
          <a:off x="6956121" y="1831862"/>
          <a:ext cx="636932" cy="636932"/>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it-IT" sz="2900" kern="1200" dirty="0"/>
        </a:p>
      </dsp:txBody>
      <dsp:txXfrm>
        <a:off x="7099431" y="1831862"/>
        <a:ext cx="350312" cy="479291"/>
      </dsp:txXfrm>
    </dsp:sp>
    <dsp:sp modelId="{6624730C-F7F2-AF4D-983A-F424466C6824}">
      <dsp:nvSpPr>
        <dsp:cNvPr id="0" name=""/>
        <dsp:cNvSpPr/>
      </dsp:nvSpPr>
      <dsp:spPr>
        <a:xfrm>
          <a:off x="7483736" y="2931523"/>
          <a:ext cx="636932" cy="636932"/>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it-IT" sz="2900" kern="1200" dirty="0"/>
        </a:p>
      </dsp:txBody>
      <dsp:txXfrm>
        <a:off x="7627046" y="2931523"/>
        <a:ext cx="350312" cy="479291"/>
      </dsp:txXfrm>
    </dsp:sp>
    <dsp:sp modelId="{BA490736-6F79-DB4C-B0AF-85B360C63B1C}">
      <dsp:nvSpPr>
        <dsp:cNvPr id="0" name=""/>
        <dsp:cNvSpPr/>
      </dsp:nvSpPr>
      <dsp:spPr>
        <a:xfrm>
          <a:off x="8011350" y="4058405"/>
          <a:ext cx="636932" cy="636932"/>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it-IT" sz="2900" kern="1200" dirty="0"/>
        </a:p>
      </dsp:txBody>
      <dsp:txXfrm>
        <a:off x="8154660" y="4058405"/>
        <a:ext cx="350312" cy="4792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14E58-1B49-CB41-A91C-C5DE460715B4}">
      <dsp:nvSpPr>
        <dsp:cNvPr id="0" name=""/>
        <dsp:cNvSpPr/>
      </dsp:nvSpPr>
      <dsp:spPr>
        <a:xfrm>
          <a:off x="-4100644" y="-629353"/>
          <a:ext cx="4886346" cy="4886346"/>
        </a:xfrm>
        <a:prstGeom prst="blockArc">
          <a:avLst>
            <a:gd name="adj1" fmla="val 18900000"/>
            <a:gd name="adj2" fmla="val 2700000"/>
            <a:gd name="adj3" fmla="val 442"/>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C6BD67-FEFA-7F43-928B-4A72CA490E32}">
      <dsp:nvSpPr>
        <dsp:cNvPr id="0" name=""/>
        <dsp:cNvSpPr/>
      </dsp:nvSpPr>
      <dsp:spPr>
        <a:xfrm>
          <a:off x="505283" y="362763"/>
          <a:ext cx="9962022" cy="72552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5888" tIns="45720" rIns="45720" bIns="45720" numCol="1" spcCol="1270" anchor="ctr" anchorCtr="0">
          <a:noAutofit/>
        </a:bodyPr>
        <a:lstStyle/>
        <a:p>
          <a:pPr marL="0" lvl="0" indent="0" algn="l" defTabSz="800100">
            <a:lnSpc>
              <a:spcPct val="90000"/>
            </a:lnSpc>
            <a:spcBef>
              <a:spcPct val="0"/>
            </a:spcBef>
            <a:spcAft>
              <a:spcPct val="35000"/>
            </a:spcAft>
            <a:buNone/>
          </a:pPr>
          <a:r>
            <a:rPr lang="it-IT" sz="1800" i="0" kern="1200" dirty="0"/>
            <a:t>A un primo livello corrisponde la capacità di riconoscere le teorie presenti nel proprio orizzonte dei saperi come modello di descrizione e di interpretazione della realtà.</a:t>
          </a:r>
          <a:endParaRPr lang="it-IT" sz="1800" i="0" kern="1200" dirty="0">
            <a:latin typeface="Times New Roman" panose="02020603050405020304" pitchFamily="18" charset="0"/>
            <a:cs typeface="Times New Roman" panose="02020603050405020304" pitchFamily="18" charset="0"/>
          </a:endParaRPr>
        </a:p>
      </dsp:txBody>
      <dsp:txXfrm>
        <a:off x="505283" y="362763"/>
        <a:ext cx="9962022" cy="725527"/>
      </dsp:txXfrm>
    </dsp:sp>
    <dsp:sp modelId="{D50BA9BE-EFEA-0E41-BD16-3AD2D86E15BA}">
      <dsp:nvSpPr>
        <dsp:cNvPr id="0" name=""/>
        <dsp:cNvSpPr/>
      </dsp:nvSpPr>
      <dsp:spPr>
        <a:xfrm>
          <a:off x="51828" y="272072"/>
          <a:ext cx="906909" cy="906909"/>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E94874-BEC9-2D41-8141-303205CC6B4D}">
      <dsp:nvSpPr>
        <dsp:cNvPr id="0" name=""/>
        <dsp:cNvSpPr/>
      </dsp:nvSpPr>
      <dsp:spPr>
        <a:xfrm>
          <a:off x="769012" y="1451055"/>
          <a:ext cx="9698292" cy="725527"/>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5888" tIns="45720" rIns="45720" bIns="45720" numCol="1" spcCol="1270" anchor="ctr" anchorCtr="0">
          <a:noAutofit/>
        </a:bodyPr>
        <a:lstStyle/>
        <a:p>
          <a:pPr marL="0" lvl="0" indent="0" algn="l" defTabSz="800100">
            <a:lnSpc>
              <a:spcPct val="90000"/>
            </a:lnSpc>
            <a:spcBef>
              <a:spcPct val="0"/>
            </a:spcBef>
            <a:spcAft>
              <a:spcPct val="35000"/>
            </a:spcAft>
            <a:buNone/>
          </a:pPr>
          <a:r>
            <a:rPr lang="it-IT" sz="1800" i="0" kern="1200" dirty="0">
              <a:latin typeface="+mn-lt"/>
              <a:cs typeface="Times New Roman" panose="02020603050405020304" pitchFamily="18" charset="0"/>
            </a:rPr>
            <a:t>A un secondo livello corrisponde la capacità di analisi e di de-costruzione del sistema di saperi.  </a:t>
          </a:r>
        </a:p>
      </dsp:txBody>
      <dsp:txXfrm>
        <a:off x="769012" y="1451055"/>
        <a:ext cx="9698292" cy="725527"/>
      </dsp:txXfrm>
    </dsp:sp>
    <dsp:sp modelId="{7E2F50B5-0B6D-BD4F-BA2A-54A88BA1EE5C}">
      <dsp:nvSpPr>
        <dsp:cNvPr id="0" name=""/>
        <dsp:cNvSpPr/>
      </dsp:nvSpPr>
      <dsp:spPr>
        <a:xfrm>
          <a:off x="315557" y="1360364"/>
          <a:ext cx="906909" cy="906909"/>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068BB7-056B-A14F-AD28-9E2583EFA913}">
      <dsp:nvSpPr>
        <dsp:cNvPr id="0" name=""/>
        <dsp:cNvSpPr/>
      </dsp:nvSpPr>
      <dsp:spPr>
        <a:xfrm>
          <a:off x="505283" y="2539347"/>
          <a:ext cx="9962022" cy="725527"/>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5888" tIns="45720" rIns="45720" bIns="45720" numCol="1" spcCol="1270" anchor="ctr" anchorCtr="0">
          <a:noAutofit/>
        </a:bodyPr>
        <a:lstStyle/>
        <a:p>
          <a:pPr marL="0" lvl="0" indent="0" algn="l" defTabSz="800100">
            <a:lnSpc>
              <a:spcPct val="90000"/>
            </a:lnSpc>
            <a:spcBef>
              <a:spcPct val="0"/>
            </a:spcBef>
            <a:spcAft>
              <a:spcPct val="35000"/>
            </a:spcAft>
            <a:buNone/>
          </a:pPr>
          <a:r>
            <a:rPr lang="it-IT" sz="1800" i="0" kern="1200" dirty="0"/>
            <a:t>Al terzo livello di riflessione viene attivato un processo di ricostruzione della conoscenza che, da oggettiva ed acritica, diviene soggettiva, intersoggettiva e verificata.  </a:t>
          </a:r>
        </a:p>
      </dsp:txBody>
      <dsp:txXfrm>
        <a:off x="505283" y="2539347"/>
        <a:ext cx="9962022" cy="725527"/>
      </dsp:txXfrm>
    </dsp:sp>
    <dsp:sp modelId="{FFD9D159-BD29-D64E-8DF1-6211323BFEBA}">
      <dsp:nvSpPr>
        <dsp:cNvPr id="0" name=""/>
        <dsp:cNvSpPr/>
      </dsp:nvSpPr>
      <dsp:spPr>
        <a:xfrm>
          <a:off x="51828" y="2448656"/>
          <a:ext cx="906909" cy="906909"/>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CBA83-B87D-BD47-B71F-E1C111E3A2DF}">
      <dsp:nvSpPr>
        <dsp:cNvPr id="0" name=""/>
        <dsp:cNvSpPr/>
      </dsp:nvSpPr>
      <dsp:spPr>
        <a:xfrm>
          <a:off x="1589594" y="1293"/>
          <a:ext cx="3628402" cy="2304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999037-2DF2-074E-89CB-F5C52C5A2CE7}">
      <dsp:nvSpPr>
        <dsp:cNvPr id="0" name=""/>
        <dsp:cNvSpPr/>
      </dsp:nvSpPr>
      <dsp:spPr>
        <a:xfrm>
          <a:off x="1992750" y="384291"/>
          <a:ext cx="3628402" cy="2304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solidFill>
                <a:srgbClr val="002060"/>
              </a:solidFill>
            </a:rPr>
            <a:t>La formazione professionale si qualifica come processo intenzionale che guida l’individuo nella costruzione del sé e del contesto di lavoro come rappresentazione intersoggettiva costruita attivamente e criticamente. </a:t>
          </a:r>
          <a:endParaRPr lang="en-US" sz="1700" kern="1200" dirty="0">
            <a:solidFill>
              <a:srgbClr val="002060"/>
            </a:solidFill>
          </a:endParaRPr>
        </a:p>
      </dsp:txBody>
      <dsp:txXfrm>
        <a:off x="2060233" y="451774"/>
        <a:ext cx="3493436" cy="2169069"/>
      </dsp:txXfrm>
    </dsp:sp>
    <dsp:sp modelId="{DD4202AA-647D-EF4B-94CE-1E16B8E6F760}">
      <dsp:nvSpPr>
        <dsp:cNvPr id="0" name=""/>
        <dsp:cNvSpPr/>
      </dsp:nvSpPr>
      <dsp:spPr>
        <a:xfrm>
          <a:off x="6024308" y="1293"/>
          <a:ext cx="3628402" cy="2304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A6C0DA-9C7B-484B-AF03-416320A012F8}">
      <dsp:nvSpPr>
        <dsp:cNvPr id="0" name=""/>
        <dsp:cNvSpPr/>
      </dsp:nvSpPr>
      <dsp:spPr>
        <a:xfrm>
          <a:off x="6427464" y="384291"/>
          <a:ext cx="3628402" cy="23040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solidFill>
                <a:srgbClr val="002060"/>
              </a:solidFill>
            </a:rPr>
            <a:t>La formazione alla competenza riflessiva non può, infatti, seguire ad una strategia didattica orientata solo sul trasferimento e l’interiorizzazione di conoscenza, ma deve maturare attraverso l’integrazione di modelli di conoscenza che prevedono l’esercizio d’uso del dubbio in situazione. </a:t>
          </a:r>
          <a:endParaRPr lang="en-US" sz="1700" kern="1200" dirty="0">
            <a:solidFill>
              <a:srgbClr val="002060"/>
            </a:solidFill>
          </a:endParaRPr>
        </a:p>
      </dsp:txBody>
      <dsp:txXfrm>
        <a:off x="6494947" y="451774"/>
        <a:ext cx="3493436" cy="216906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13985B-E850-A2D3-A767-AAE061E99EB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F6420E3-4798-C06E-E419-065804E5AA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8658B8C-6D77-05D7-4E80-7643E967BE1E}"/>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75A2C6B4-D6CB-1F4C-D6B6-229BB9CFB887}"/>
              </a:ext>
            </a:extLst>
          </p:cNvPr>
          <p:cNvSpPr>
            <a:spLocks noGrp="1"/>
          </p:cNvSpPr>
          <p:nvPr>
            <p:ph type="ftr" sz="quarter" idx="11"/>
          </p:nvPr>
        </p:nvSpPr>
        <p:spPr/>
        <p:txBody>
          <a:bodyPr/>
          <a:lstStyle/>
          <a:p>
            <a:r>
              <a:rPr lang="en-US" dirty="0"/>
              <a:t>Sample Footer Text</a:t>
            </a:r>
          </a:p>
        </p:txBody>
      </p:sp>
      <p:sp>
        <p:nvSpPr>
          <p:cNvPr id="6" name="Segnaposto numero diapositiva 5">
            <a:extLst>
              <a:ext uri="{FF2B5EF4-FFF2-40B4-BE49-F238E27FC236}">
                <a16:creationId xmlns:a16="http://schemas.microsoft.com/office/drawing/2014/main" id="{945E286B-84C4-78A5-C5F1-91C64829D031}"/>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319140761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CE679-BAEE-3BEC-3F52-7061FCB6DA1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014E305-0180-86D4-BA88-A3A0ADBAF84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FBCC4F-39A2-198A-789F-F12675E16EF9}"/>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E001B421-E78F-56B7-C7AE-C20FF665BB83}"/>
              </a:ext>
            </a:extLst>
          </p:cNvPr>
          <p:cNvSpPr>
            <a:spLocks noGrp="1"/>
          </p:cNvSpPr>
          <p:nvPr>
            <p:ph type="ftr" sz="quarter" idx="11"/>
          </p:nvPr>
        </p:nvSpPr>
        <p:spPr/>
        <p:txBody>
          <a:bodyPr/>
          <a:lstStyle/>
          <a:p>
            <a:r>
              <a:rPr lang="en-US" dirty="0"/>
              <a:t>Sample Footer Text</a:t>
            </a:r>
          </a:p>
        </p:txBody>
      </p:sp>
      <p:sp>
        <p:nvSpPr>
          <p:cNvPr id="6" name="Segnaposto numero diapositiva 5">
            <a:extLst>
              <a:ext uri="{FF2B5EF4-FFF2-40B4-BE49-F238E27FC236}">
                <a16:creationId xmlns:a16="http://schemas.microsoft.com/office/drawing/2014/main" id="{E58AC509-AFF8-524B-A18C-D30BB8E58004}"/>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5114949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632B948-182F-F385-1D84-4FEADD138C2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840C70A-A930-B014-B88D-9DF9523EB4B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D150596-A9BE-B503-3CF7-489E7FBCBCD8}"/>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44A5B4C6-32EE-FC72-0595-14407269CE22}"/>
              </a:ext>
            </a:extLst>
          </p:cNvPr>
          <p:cNvSpPr>
            <a:spLocks noGrp="1"/>
          </p:cNvSpPr>
          <p:nvPr>
            <p:ph type="ftr" sz="quarter" idx="11"/>
          </p:nvPr>
        </p:nvSpPr>
        <p:spPr/>
        <p:txBody>
          <a:bodyPr/>
          <a:lstStyle/>
          <a:p>
            <a:r>
              <a:rPr lang="en-US" dirty="0"/>
              <a:t>Sample Footer Text</a:t>
            </a:r>
          </a:p>
        </p:txBody>
      </p:sp>
      <p:sp>
        <p:nvSpPr>
          <p:cNvPr id="6" name="Segnaposto numero diapositiva 5">
            <a:extLst>
              <a:ext uri="{FF2B5EF4-FFF2-40B4-BE49-F238E27FC236}">
                <a16:creationId xmlns:a16="http://schemas.microsoft.com/office/drawing/2014/main" id="{161F7B99-582F-FFE3-2B25-66F76D1293BA}"/>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9005171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7083A5-5D85-8CA8-D15D-19B9BC7730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3723AD-15A7-BB4E-B0DB-9BC67E9306C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7E495CF-4C07-84F1-C61D-68F73E80A51B}"/>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8370C577-CCFD-08B6-D9AE-2FD7B2DBC131}"/>
              </a:ext>
            </a:extLst>
          </p:cNvPr>
          <p:cNvSpPr>
            <a:spLocks noGrp="1"/>
          </p:cNvSpPr>
          <p:nvPr>
            <p:ph type="ftr" sz="quarter" idx="11"/>
          </p:nvPr>
        </p:nvSpPr>
        <p:spPr/>
        <p:txBody>
          <a:bodyPr/>
          <a:lstStyle/>
          <a:p>
            <a:r>
              <a:rPr lang="en-US" dirty="0"/>
              <a:t>Sample Footer Text</a:t>
            </a:r>
          </a:p>
        </p:txBody>
      </p:sp>
      <p:sp>
        <p:nvSpPr>
          <p:cNvPr id="6" name="Segnaposto numero diapositiva 5">
            <a:extLst>
              <a:ext uri="{FF2B5EF4-FFF2-40B4-BE49-F238E27FC236}">
                <a16:creationId xmlns:a16="http://schemas.microsoft.com/office/drawing/2014/main" id="{E401EC13-C585-F726-8B28-3092BC02FF15}"/>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38466775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CEE482-1445-7FFD-1E63-066193603A2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291FC23-D9EA-E9E4-676D-6AB82CA342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33981A1-84C4-159C-BB34-2E368BC406D0}"/>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143A2373-4712-84F3-F604-C501957B5256}"/>
              </a:ext>
            </a:extLst>
          </p:cNvPr>
          <p:cNvSpPr>
            <a:spLocks noGrp="1"/>
          </p:cNvSpPr>
          <p:nvPr>
            <p:ph type="ftr" sz="quarter" idx="11"/>
          </p:nvPr>
        </p:nvSpPr>
        <p:spPr/>
        <p:txBody>
          <a:bodyPr/>
          <a:lstStyle/>
          <a:p>
            <a:r>
              <a:rPr lang="en-US" dirty="0"/>
              <a:t>Sample Footer Text</a:t>
            </a:r>
          </a:p>
        </p:txBody>
      </p:sp>
      <p:sp>
        <p:nvSpPr>
          <p:cNvPr id="6" name="Segnaposto numero diapositiva 5">
            <a:extLst>
              <a:ext uri="{FF2B5EF4-FFF2-40B4-BE49-F238E27FC236}">
                <a16:creationId xmlns:a16="http://schemas.microsoft.com/office/drawing/2014/main" id="{E000C3F5-E684-5D7A-4C66-45785A2C1F16}"/>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53272892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679E8F-06F0-D6A3-4515-A842E700EB9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157CA22-DA0C-86D9-5DEE-A7596C4DC72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D7D860-FDF2-63E3-A760-3B0632EAFF7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D195D5B-D0E3-A0D3-EB5F-27F2051C24D2}"/>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6" name="Segnaposto piè di pagina 5">
            <a:extLst>
              <a:ext uri="{FF2B5EF4-FFF2-40B4-BE49-F238E27FC236}">
                <a16:creationId xmlns:a16="http://schemas.microsoft.com/office/drawing/2014/main" id="{B5081131-F80B-DC1E-E397-3B9D62272FAB}"/>
              </a:ext>
            </a:extLst>
          </p:cNvPr>
          <p:cNvSpPr>
            <a:spLocks noGrp="1"/>
          </p:cNvSpPr>
          <p:nvPr>
            <p:ph type="ftr" sz="quarter" idx="11"/>
          </p:nvPr>
        </p:nvSpPr>
        <p:spPr/>
        <p:txBody>
          <a:bodyPr/>
          <a:lstStyle/>
          <a:p>
            <a:r>
              <a:rPr lang="en-US" dirty="0"/>
              <a:t>Sample Footer Text</a:t>
            </a:r>
          </a:p>
        </p:txBody>
      </p:sp>
      <p:sp>
        <p:nvSpPr>
          <p:cNvPr id="7" name="Segnaposto numero diapositiva 6">
            <a:extLst>
              <a:ext uri="{FF2B5EF4-FFF2-40B4-BE49-F238E27FC236}">
                <a16:creationId xmlns:a16="http://schemas.microsoft.com/office/drawing/2014/main" id="{23CB8B69-8439-A96A-2735-43A1F2953DEA}"/>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41851757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A5B8CE-FC89-2E74-C5C4-CC272C07785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D028097-4CE6-6B45-70A4-B604D5476B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C499EE8-C793-B4B6-0914-0C08FA8A3EB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678E91A-6E36-E9FD-D924-D7116F3949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32B9BF2-64B5-0CDB-FE6F-DE1FBC66404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5D60F77-B182-8C48-7659-DB0322B09DD2}"/>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8" name="Segnaposto piè di pagina 7">
            <a:extLst>
              <a:ext uri="{FF2B5EF4-FFF2-40B4-BE49-F238E27FC236}">
                <a16:creationId xmlns:a16="http://schemas.microsoft.com/office/drawing/2014/main" id="{A48C9B8F-0EAC-EAFD-C34C-992B1C291AC5}"/>
              </a:ext>
            </a:extLst>
          </p:cNvPr>
          <p:cNvSpPr>
            <a:spLocks noGrp="1"/>
          </p:cNvSpPr>
          <p:nvPr>
            <p:ph type="ftr" sz="quarter" idx="11"/>
          </p:nvPr>
        </p:nvSpPr>
        <p:spPr/>
        <p:txBody>
          <a:bodyPr/>
          <a:lstStyle/>
          <a:p>
            <a:r>
              <a:rPr lang="en-US" dirty="0"/>
              <a:t>Sample Footer Text</a:t>
            </a:r>
          </a:p>
        </p:txBody>
      </p:sp>
      <p:sp>
        <p:nvSpPr>
          <p:cNvPr id="9" name="Segnaposto numero diapositiva 8">
            <a:extLst>
              <a:ext uri="{FF2B5EF4-FFF2-40B4-BE49-F238E27FC236}">
                <a16:creationId xmlns:a16="http://schemas.microsoft.com/office/drawing/2014/main" id="{47D2386D-BAA0-77F4-E36F-75ED4DDFAC19}"/>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33725382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56F65E-D8C6-8D2B-699C-5BE1D1C92E6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DF76BF2-0BF5-F311-7393-32ACDA8C9CB6}"/>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4" name="Segnaposto piè di pagina 3">
            <a:extLst>
              <a:ext uri="{FF2B5EF4-FFF2-40B4-BE49-F238E27FC236}">
                <a16:creationId xmlns:a16="http://schemas.microsoft.com/office/drawing/2014/main" id="{B6CF372E-DF28-9E31-1472-109926679E5F}"/>
              </a:ext>
            </a:extLst>
          </p:cNvPr>
          <p:cNvSpPr>
            <a:spLocks noGrp="1"/>
          </p:cNvSpPr>
          <p:nvPr>
            <p:ph type="ftr" sz="quarter" idx="11"/>
          </p:nvPr>
        </p:nvSpPr>
        <p:spPr/>
        <p:txBody>
          <a:bodyPr/>
          <a:lstStyle/>
          <a:p>
            <a:r>
              <a:rPr lang="en-US" dirty="0"/>
              <a:t>Sample Footer Text</a:t>
            </a:r>
          </a:p>
        </p:txBody>
      </p:sp>
      <p:sp>
        <p:nvSpPr>
          <p:cNvPr id="5" name="Segnaposto numero diapositiva 4">
            <a:extLst>
              <a:ext uri="{FF2B5EF4-FFF2-40B4-BE49-F238E27FC236}">
                <a16:creationId xmlns:a16="http://schemas.microsoft.com/office/drawing/2014/main" id="{10EEDDF5-6AAA-68C1-5BC2-0C809016B3A2}"/>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55132019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A2D600F-801E-ABC7-7D2F-7C8674861B8E}"/>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3" name="Segnaposto piè di pagina 2">
            <a:extLst>
              <a:ext uri="{FF2B5EF4-FFF2-40B4-BE49-F238E27FC236}">
                <a16:creationId xmlns:a16="http://schemas.microsoft.com/office/drawing/2014/main" id="{9C27FFAA-B998-64E7-4484-548D95DB9633}"/>
              </a:ext>
            </a:extLst>
          </p:cNvPr>
          <p:cNvSpPr>
            <a:spLocks noGrp="1"/>
          </p:cNvSpPr>
          <p:nvPr>
            <p:ph type="ftr" sz="quarter" idx="11"/>
          </p:nvPr>
        </p:nvSpPr>
        <p:spPr/>
        <p:txBody>
          <a:bodyPr/>
          <a:lstStyle/>
          <a:p>
            <a:r>
              <a:rPr lang="en-US" dirty="0"/>
              <a:t>Sample Footer Text</a:t>
            </a:r>
          </a:p>
        </p:txBody>
      </p:sp>
      <p:sp>
        <p:nvSpPr>
          <p:cNvPr id="4" name="Segnaposto numero diapositiva 3">
            <a:extLst>
              <a:ext uri="{FF2B5EF4-FFF2-40B4-BE49-F238E27FC236}">
                <a16:creationId xmlns:a16="http://schemas.microsoft.com/office/drawing/2014/main" id="{0C752D00-C866-3C24-0A54-B6FD52C96DCE}"/>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269686380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63ED7D-6C7F-566B-9AC0-7FDDE952D9F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459FBF-0C8E-7F11-C984-C93CDE8CEA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0A27DA3-A938-EF61-1BE4-2B5B287513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CCBDF43-3E39-4F0F-086A-9A8C39A93820}"/>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6" name="Segnaposto piè di pagina 5">
            <a:extLst>
              <a:ext uri="{FF2B5EF4-FFF2-40B4-BE49-F238E27FC236}">
                <a16:creationId xmlns:a16="http://schemas.microsoft.com/office/drawing/2014/main" id="{7F709E2E-4821-DF89-47D4-BA5F1807B9D4}"/>
              </a:ext>
            </a:extLst>
          </p:cNvPr>
          <p:cNvSpPr>
            <a:spLocks noGrp="1"/>
          </p:cNvSpPr>
          <p:nvPr>
            <p:ph type="ftr" sz="quarter" idx="11"/>
          </p:nvPr>
        </p:nvSpPr>
        <p:spPr/>
        <p:txBody>
          <a:bodyPr/>
          <a:lstStyle/>
          <a:p>
            <a:r>
              <a:rPr lang="en-US" dirty="0"/>
              <a:t>Sample Footer Text</a:t>
            </a:r>
          </a:p>
        </p:txBody>
      </p:sp>
      <p:sp>
        <p:nvSpPr>
          <p:cNvPr id="7" name="Segnaposto numero diapositiva 6">
            <a:extLst>
              <a:ext uri="{FF2B5EF4-FFF2-40B4-BE49-F238E27FC236}">
                <a16:creationId xmlns:a16="http://schemas.microsoft.com/office/drawing/2014/main" id="{0B10FE07-9F18-5DBB-5EBA-AE453C4E6538}"/>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401978064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45977E-3BAC-DAF0-4C62-B1895437FCC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A3C6F1F-3D17-1A2A-EA71-DACAC24DE8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id="{9B5AAC05-8441-1D30-FE3B-D946C4051E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DF9EB3-AFE8-ADE8-1FE6-F93061B019D4}"/>
              </a:ext>
            </a:extLst>
          </p:cNvPr>
          <p:cNvSpPr>
            <a:spLocks noGrp="1"/>
          </p:cNvSpPr>
          <p:nvPr>
            <p:ph type="dt" sz="half" idx="10"/>
          </p:nvPr>
        </p:nvSpPr>
        <p:spPr/>
        <p:txBody>
          <a:bodyPr/>
          <a:lstStyle/>
          <a:p>
            <a:fld id="{E8352ED3-3C46-4C9A-9738-67B2D875E7E2}" type="datetime2">
              <a:rPr lang="en-US" smtClean="0"/>
              <a:pPr/>
              <a:t>Tuesday, January 3, 2023</a:t>
            </a:fld>
            <a:endParaRPr lang="en-US" dirty="0"/>
          </a:p>
        </p:txBody>
      </p:sp>
      <p:sp>
        <p:nvSpPr>
          <p:cNvPr id="6" name="Segnaposto piè di pagina 5">
            <a:extLst>
              <a:ext uri="{FF2B5EF4-FFF2-40B4-BE49-F238E27FC236}">
                <a16:creationId xmlns:a16="http://schemas.microsoft.com/office/drawing/2014/main" id="{19521EB1-757F-2210-86A0-A1E2669D9E3C}"/>
              </a:ext>
            </a:extLst>
          </p:cNvPr>
          <p:cNvSpPr>
            <a:spLocks noGrp="1"/>
          </p:cNvSpPr>
          <p:nvPr>
            <p:ph type="ftr" sz="quarter" idx="11"/>
          </p:nvPr>
        </p:nvSpPr>
        <p:spPr/>
        <p:txBody>
          <a:bodyPr/>
          <a:lstStyle/>
          <a:p>
            <a:r>
              <a:rPr lang="en-US" dirty="0"/>
              <a:t>Sample Footer Text</a:t>
            </a:r>
          </a:p>
        </p:txBody>
      </p:sp>
      <p:sp>
        <p:nvSpPr>
          <p:cNvPr id="7" name="Segnaposto numero diapositiva 6">
            <a:extLst>
              <a:ext uri="{FF2B5EF4-FFF2-40B4-BE49-F238E27FC236}">
                <a16:creationId xmlns:a16="http://schemas.microsoft.com/office/drawing/2014/main" id="{AA5C7411-4925-6CE6-854B-F225FC46E188}"/>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27522979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8CE3D3D-D20B-58A5-6C0D-831EF7282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2D924EB-1B3F-B7C4-2917-4E7860328C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F775C8-D3B5-85A7-206C-3F11C86CC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52ED3-3C46-4C9A-9738-67B2D875E7E2}" type="datetime2">
              <a:rPr lang="en-US" smtClean="0"/>
              <a:pPr/>
              <a:t>Tuesday, January 3, 2023</a:t>
            </a:fld>
            <a:endParaRPr lang="en-US" dirty="0"/>
          </a:p>
        </p:txBody>
      </p:sp>
      <p:sp>
        <p:nvSpPr>
          <p:cNvPr id="5" name="Segnaposto piè di pagina 4">
            <a:extLst>
              <a:ext uri="{FF2B5EF4-FFF2-40B4-BE49-F238E27FC236}">
                <a16:creationId xmlns:a16="http://schemas.microsoft.com/office/drawing/2014/main" id="{BE5FB9F0-994B-C8EF-835C-016CEE6369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Sample Footer Text</a:t>
            </a:r>
          </a:p>
        </p:txBody>
      </p:sp>
      <p:sp>
        <p:nvSpPr>
          <p:cNvPr id="6" name="Segnaposto numero diapositiva 5">
            <a:extLst>
              <a:ext uri="{FF2B5EF4-FFF2-40B4-BE49-F238E27FC236}">
                <a16:creationId xmlns:a16="http://schemas.microsoft.com/office/drawing/2014/main" id="{16423D45-33E7-5214-DAF2-3EF3FEC4F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40203399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A1D4A9-105D-F3D2-2F57-906DDA33F5C0}"/>
              </a:ext>
            </a:extLst>
          </p:cNvPr>
          <p:cNvSpPr>
            <a:spLocks noGrp="1"/>
          </p:cNvSpPr>
          <p:nvPr>
            <p:ph type="ctrTitle"/>
          </p:nvPr>
        </p:nvSpPr>
        <p:spPr>
          <a:xfrm>
            <a:off x="5989319" y="185351"/>
            <a:ext cx="5626032" cy="3358518"/>
          </a:xfrm>
        </p:spPr>
        <p:txBody>
          <a:bodyPr anchor="b">
            <a:normAutofit/>
          </a:bodyPr>
          <a:lstStyle/>
          <a:p>
            <a:pPr indent="-384048" defTabSz="914400">
              <a:spcBef>
                <a:spcPct val="0"/>
              </a:spcBef>
              <a:spcAft>
                <a:spcPts val="200"/>
              </a:spcAft>
            </a:pPr>
            <a:r>
              <a:rPr lang="en-US" sz="3200" cap="all" dirty="0">
                <a:solidFill>
                  <a:srgbClr val="FFC000"/>
                </a:solidFill>
                <a:effectLst/>
                <a:latin typeface="Franklin Gothic Medium" panose="020B0603020102020204" pitchFamily="34" charset="0"/>
                <a:cs typeface="Times New Roman" panose="02020603050405020304" pitchFamily="18" charset="0"/>
              </a:rPr>
              <a:t>Formarsi all’insegnamento.</a:t>
            </a:r>
            <a:br>
              <a:rPr lang="en-US" sz="3200" cap="all" dirty="0">
                <a:solidFill>
                  <a:srgbClr val="FFC000"/>
                </a:solidFill>
                <a:effectLst/>
                <a:latin typeface="Franklin Gothic Medium" panose="020B0603020102020204" pitchFamily="34" charset="0"/>
                <a:cs typeface="Times New Roman" panose="02020603050405020304" pitchFamily="18" charset="0"/>
              </a:rPr>
            </a:br>
            <a:r>
              <a:rPr lang="en-US" sz="3200" cap="all" dirty="0">
                <a:solidFill>
                  <a:srgbClr val="FFC000"/>
                </a:solidFill>
                <a:effectLst/>
                <a:latin typeface="Franklin Gothic Medium" panose="020B0603020102020204" pitchFamily="34" charset="0"/>
                <a:cs typeface="Times New Roman" panose="02020603050405020304" pitchFamily="18" charset="0"/>
              </a:rPr>
              <a:t> La gestione critico-riflessiva della relazione educativa </a:t>
            </a:r>
            <a:br>
              <a:rPr lang="en-US" sz="2600" b="1" cap="all" dirty="0">
                <a:latin typeface="+mj-lt"/>
                <a:ea typeface="+mj-ea"/>
                <a:cs typeface="+mj-cs"/>
              </a:rPr>
            </a:br>
            <a:r>
              <a:rPr lang="en-US" sz="1200" i="1" dirty="0">
                <a:effectLst/>
                <a:latin typeface="+mj-lt"/>
                <a:ea typeface="+mj-ea"/>
                <a:cs typeface="+mj-cs"/>
              </a:rPr>
              <a:t>Francesco Lo Presti </a:t>
            </a:r>
            <a:br>
              <a:rPr lang="en-US" sz="2600" cap="all" dirty="0">
                <a:latin typeface="+mj-lt"/>
                <a:ea typeface="+mj-ea"/>
                <a:cs typeface="+mj-cs"/>
              </a:rPr>
            </a:br>
            <a:endParaRPr lang="it-IT" sz="2600" dirty="0"/>
          </a:p>
        </p:txBody>
      </p:sp>
      <p:pic>
        <p:nvPicPr>
          <p:cNvPr id="26" name="Picture 2">
            <a:extLst>
              <a:ext uri="{FF2B5EF4-FFF2-40B4-BE49-F238E27FC236}">
                <a16:creationId xmlns:a16="http://schemas.microsoft.com/office/drawing/2014/main" id="{E66B788C-0B3D-0338-E66C-A73207FE6071}"/>
              </a:ext>
            </a:extLst>
          </p:cNvPr>
          <p:cNvPicPr>
            <a:picLocks noChangeAspect="1"/>
          </p:cNvPicPr>
          <p:nvPr/>
        </p:nvPicPr>
        <p:blipFill rotWithShape="1">
          <a:blip r:embed="rId2"/>
          <a:srcRect l="4969" r="43631" b="1"/>
          <a:stretch/>
        </p:blipFill>
        <p:spPr>
          <a:xfrm>
            <a:off x="-6472" y="10"/>
            <a:ext cx="5486394" cy="6857982"/>
          </a:xfrm>
          <a:prstGeom prst="rect">
            <a:avLst/>
          </a:prstGeom>
        </p:spPr>
      </p:pic>
    </p:spTree>
    <p:extLst>
      <p:ext uri="{BB962C8B-B14F-4D97-AF65-F5344CB8AC3E}">
        <p14:creationId xmlns:p14="http://schemas.microsoft.com/office/powerpoint/2010/main" val="387023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A9D815D-B9B9-D3F2-7B8A-034E388B0D69}"/>
              </a:ext>
            </a:extLst>
          </p:cNvPr>
          <p:cNvSpPr txBox="1"/>
          <p:nvPr/>
        </p:nvSpPr>
        <p:spPr>
          <a:xfrm>
            <a:off x="609600" y="2378818"/>
            <a:ext cx="11130455" cy="923330"/>
          </a:xfrm>
          <a:prstGeom prst="rect">
            <a:avLst/>
          </a:prstGeom>
          <a:noFill/>
        </p:spPr>
        <p:txBody>
          <a:bodyPr wrap="square" rtlCol="0">
            <a:spAutoFit/>
          </a:bodyPr>
          <a:lstStyle/>
          <a:p>
            <a:r>
              <a:rPr lang="it-IT" sz="1800" dirty="0">
                <a:solidFill>
                  <a:srgbClr val="002060"/>
                </a:solidFill>
                <a:effectLst/>
                <a:latin typeface="Times New Roman" panose="02020603050405020304" pitchFamily="18" charset="0"/>
                <a:cs typeface="Times New Roman" panose="02020603050405020304" pitchFamily="18" charset="0"/>
              </a:rPr>
              <a:t>La </a:t>
            </a:r>
            <a:r>
              <a:rPr lang="it-IT" sz="1800" b="1" dirty="0">
                <a:solidFill>
                  <a:srgbClr val="002060"/>
                </a:solidFill>
                <a:effectLst/>
                <a:latin typeface="Times New Roman" panose="02020603050405020304" pitchFamily="18" charset="0"/>
                <a:cs typeface="Times New Roman" panose="02020603050405020304" pitchFamily="18" charset="0"/>
              </a:rPr>
              <a:t>riflessione </a:t>
            </a:r>
            <a:r>
              <a:rPr lang="it-IT" sz="1800" dirty="0">
                <a:solidFill>
                  <a:srgbClr val="002060"/>
                </a:solidFill>
                <a:effectLst/>
                <a:latin typeface="Times New Roman" panose="02020603050405020304" pitchFamily="18" charset="0"/>
                <a:cs typeface="Times New Roman" panose="02020603050405020304" pitchFamily="18" charset="0"/>
              </a:rPr>
              <a:t>consente di operare uno scarto tra la conoscenza personale e la conoscenza condivisa, oggettiva e impersonale, rendendo gli individui consapevoli del proprio ruolo attivo nella costruzione della realtà</a:t>
            </a:r>
            <a:r>
              <a:rPr lang="it-IT" sz="1800" i="1" dirty="0">
                <a:effectLst/>
                <a:latin typeface="Times"/>
              </a:rPr>
              <a:t>. </a:t>
            </a:r>
            <a:endParaRPr lang="it-IT" dirty="0"/>
          </a:p>
          <a:p>
            <a:endParaRPr lang="it-IT" dirty="0"/>
          </a:p>
        </p:txBody>
      </p:sp>
      <p:sp>
        <p:nvSpPr>
          <p:cNvPr id="5" name="CasellaDiTesto 4">
            <a:extLst>
              <a:ext uri="{FF2B5EF4-FFF2-40B4-BE49-F238E27FC236}">
                <a16:creationId xmlns:a16="http://schemas.microsoft.com/office/drawing/2014/main" id="{C4630D60-75F8-C128-F144-888E6BD46EAF}"/>
              </a:ext>
            </a:extLst>
          </p:cNvPr>
          <p:cNvSpPr txBox="1"/>
          <p:nvPr/>
        </p:nvSpPr>
        <p:spPr>
          <a:xfrm>
            <a:off x="388883" y="325821"/>
            <a:ext cx="8881241" cy="369332"/>
          </a:xfrm>
          <a:prstGeom prst="rect">
            <a:avLst/>
          </a:prstGeom>
          <a:noFill/>
        </p:spPr>
        <p:txBody>
          <a:bodyPr wrap="square" rtlCol="0">
            <a:spAutoFit/>
          </a:bodyPr>
          <a:lstStyle/>
          <a:p>
            <a:r>
              <a:rPr lang="it-IT" b="1" dirty="0">
                <a:solidFill>
                  <a:srgbClr val="FF9300"/>
                </a:solidFill>
              </a:rPr>
              <a:t>Per lo sviluppo di una professionalità docente competente:</a:t>
            </a:r>
          </a:p>
        </p:txBody>
      </p:sp>
      <p:sp>
        <p:nvSpPr>
          <p:cNvPr id="6" name="CasellaDiTesto 5">
            <a:extLst>
              <a:ext uri="{FF2B5EF4-FFF2-40B4-BE49-F238E27FC236}">
                <a16:creationId xmlns:a16="http://schemas.microsoft.com/office/drawing/2014/main" id="{8244BCFF-B30F-E228-72E3-5ECE6F40B234}"/>
              </a:ext>
            </a:extLst>
          </p:cNvPr>
          <p:cNvSpPr txBox="1"/>
          <p:nvPr/>
        </p:nvSpPr>
        <p:spPr>
          <a:xfrm>
            <a:off x="609600" y="893379"/>
            <a:ext cx="10783614" cy="646331"/>
          </a:xfrm>
          <a:prstGeom prst="rect">
            <a:avLst/>
          </a:prstGeom>
          <a:noFill/>
        </p:spPr>
        <p:txBody>
          <a:bodyPr wrap="square" rtlCol="0">
            <a:spAutoFit/>
          </a:bodyPr>
          <a:lstStyle/>
          <a:p>
            <a:pPr marL="285750" indent="-285750">
              <a:buFont typeface="Arial" panose="020B0604020202020204" pitchFamily="34" charset="0"/>
              <a:buChar char="•"/>
            </a:pPr>
            <a:r>
              <a:rPr lang="it-IT" dirty="0">
                <a:solidFill>
                  <a:srgbClr val="002060"/>
                </a:solidFill>
                <a:latin typeface="Times New Roman" panose="02020603050405020304" pitchFamily="18" charset="0"/>
                <a:cs typeface="Times New Roman" panose="02020603050405020304" pitchFamily="18" charset="0"/>
              </a:rPr>
              <a:t>si intende attivare la maturazione di una </a:t>
            </a:r>
            <a:r>
              <a:rPr lang="it-IT" b="1" dirty="0">
                <a:solidFill>
                  <a:srgbClr val="002060"/>
                </a:solidFill>
                <a:latin typeface="Times New Roman" panose="02020603050405020304" pitchFamily="18" charset="0"/>
                <a:cs typeface="Times New Roman" panose="02020603050405020304" pitchFamily="18" charset="0"/>
              </a:rPr>
              <a:t>attitudine riflessiva </a:t>
            </a:r>
            <a:r>
              <a:rPr lang="it-IT" dirty="0">
                <a:solidFill>
                  <a:srgbClr val="002060"/>
                </a:solidFill>
                <a:latin typeface="Times New Roman" panose="02020603050405020304" pitchFamily="18" charset="0"/>
                <a:cs typeface="Times New Roman" panose="02020603050405020304" pitchFamily="18" charset="0"/>
              </a:rPr>
              <a:t>che consente di osservare </a:t>
            </a:r>
            <a:r>
              <a:rPr lang="it-IT" sz="1800" dirty="0">
                <a:solidFill>
                  <a:srgbClr val="002060"/>
                </a:solidFill>
                <a:effectLst/>
                <a:latin typeface="Times New Roman" panose="02020603050405020304" pitchFamily="18" charset="0"/>
                <a:cs typeface="Times New Roman" panose="02020603050405020304" pitchFamily="18" charset="0"/>
              </a:rPr>
              <a:t>sistematicamente in modo obiettivo la logica tradizionale con cui abbiamo interpretato l’esperienza professionale. </a:t>
            </a:r>
            <a:endParaRPr lang="it-IT" dirty="0">
              <a:solidFill>
                <a:srgbClr val="002060"/>
              </a:solidFill>
              <a:latin typeface="Times New Roman" panose="02020603050405020304" pitchFamily="18" charset="0"/>
              <a:cs typeface="Times New Roman" panose="02020603050405020304" pitchFamily="18" charset="0"/>
            </a:endParaRPr>
          </a:p>
        </p:txBody>
      </p:sp>
      <p:sp>
        <p:nvSpPr>
          <p:cNvPr id="7" name="Freccia destra con strisce 6">
            <a:extLst>
              <a:ext uri="{FF2B5EF4-FFF2-40B4-BE49-F238E27FC236}">
                <a16:creationId xmlns:a16="http://schemas.microsoft.com/office/drawing/2014/main" id="{4456F6F7-900E-83E9-3EE0-F5C8F6AFB173}"/>
              </a:ext>
            </a:extLst>
          </p:cNvPr>
          <p:cNvSpPr/>
          <p:nvPr/>
        </p:nvSpPr>
        <p:spPr>
          <a:xfrm rot="5400000">
            <a:off x="4916240" y="1714871"/>
            <a:ext cx="662152" cy="488787"/>
          </a:xfrm>
          <a:prstGeom prst="strip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dirty="0">
              <a:solidFill>
                <a:srgbClr val="FF9300"/>
              </a:solidFill>
            </a:endParaRPr>
          </a:p>
        </p:txBody>
      </p:sp>
      <p:graphicFrame>
        <p:nvGraphicFramePr>
          <p:cNvPr id="9" name="CasellaDiTesto 3">
            <a:extLst>
              <a:ext uri="{FF2B5EF4-FFF2-40B4-BE49-F238E27FC236}">
                <a16:creationId xmlns:a16="http://schemas.microsoft.com/office/drawing/2014/main" id="{B4D1CE6E-6960-528B-438E-BD649C9C3464}"/>
              </a:ext>
            </a:extLst>
          </p:cNvPr>
          <p:cNvGraphicFramePr/>
          <p:nvPr>
            <p:extLst>
              <p:ext uri="{D42A27DB-BD31-4B8C-83A1-F6EECF244321}">
                <p14:modId xmlns:p14="http://schemas.microsoft.com/office/powerpoint/2010/main" val="570345787"/>
              </p:ext>
            </p:extLst>
          </p:nvPr>
        </p:nvGraphicFramePr>
        <p:xfrm>
          <a:off x="273269" y="3555853"/>
          <a:ext cx="11645462" cy="2689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3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CasellaDiTesto 12">
            <a:extLst>
              <a:ext uri="{FF2B5EF4-FFF2-40B4-BE49-F238E27FC236}">
                <a16:creationId xmlns:a16="http://schemas.microsoft.com/office/drawing/2014/main" id="{E40F842A-3A3D-7869-0A5C-1DF3051D003C}"/>
              </a:ext>
            </a:extLst>
          </p:cNvPr>
          <p:cNvSpPr txBox="1"/>
          <p:nvPr/>
        </p:nvSpPr>
        <p:spPr>
          <a:xfrm>
            <a:off x="393357" y="-233952"/>
            <a:ext cx="10515600" cy="1325563"/>
          </a:xfr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rgbClr val="FFC000"/>
                </a:solidFill>
                <a:latin typeface="Times New Roman" panose="02020603050405020304" pitchFamily="18" charset="0"/>
                <a:ea typeface="+mj-ea"/>
                <a:cs typeface="Times New Roman" panose="02020603050405020304" pitchFamily="18" charset="0"/>
              </a:rPr>
              <a:t>La professionalità degli insegnanti</a:t>
            </a:r>
          </a:p>
        </p:txBody>
      </p:sp>
      <p:sp>
        <p:nvSpPr>
          <p:cNvPr id="22" name="Arc 2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CasellaDiTesto 11">
            <a:extLst>
              <a:ext uri="{FF2B5EF4-FFF2-40B4-BE49-F238E27FC236}">
                <a16:creationId xmlns:a16="http://schemas.microsoft.com/office/drawing/2014/main" id="{25F6BEF7-1AC4-0670-D228-FB1446D59103}"/>
              </a:ext>
            </a:extLst>
          </p:cNvPr>
          <p:cNvSpPr txBox="1"/>
          <p:nvPr/>
        </p:nvSpPr>
        <p:spPr>
          <a:xfrm>
            <a:off x="260628" y="787284"/>
            <a:ext cx="10515600" cy="608656"/>
          </a:xfrm>
        </p:spPr>
        <p:txBody>
          <a:bodyPr vert="horz" lIns="91440" tIns="45720" rIns="91440" bIns="45720" rtlCol="0">
            <a:normAutofit/>
          </a:bodyPr>
          <a:lstStyle/>
          <a:p>
            <a:pPr>
              <a:lnSpc>
                <a:spcPct val="90000"/>
              </a:lnSpc>
              <a:spcAft>
                <a:spcPts val="600"/>
              </a:spcAft>
            </a:pPr>
            <a:r>
              <a:rPr lang="en-US" dirty="0">
                <a:solidFill>
                  <a:srgbClr val="002060"/>
                </a:solidFill>
                <a:latin typeface="Times New Roman" panose="02020603050405020304" pitchFamily="18" charset="0"/>
                <a:cs typeface="Times New Roman" panose="02020603050405020304" pitchFamily="18" charset="0"/>
              </a:rPr>
              <a:t>La </a:t>
            </a:r>
            <a:r>
              <a:rPr lang="en-US" b="1" dirty="0">
                <a:solidFill>
                  <a:srgbClr val="002060"/>
                </a:solidFill>
                <a:latin typeface="Times New Roman" panose="02020603050405020304" pitchFamily="18" charset="0"/>
                <a:cs typeface="Times New Roman" panose="02020603050405020304" pitchFamily="18" charset="0"/>
              </a:rPr>
              <a:t>formazione dei docenti </a:t>
            </a:r>
            <a:r>
              <a:rPr lang="en-US" dirty="0">
                <a:solidFill>
                  <a:srgbClr val="002060"/>
                </a:solidFill>
                <a:latin typeface="Times New Roman" panose="02020603050405020304" pitchFamily="18" charset="0"/>
                <a:cs typeface="Times New Roman" panose="02020603050405020304" pitchFamily="18" charset="0"/>
              </a:rPr>
              <a:t>è uno dei tasselli fondamentali nella costruzione di un sistema d’istruzione efficace.</a:t>
            </a:r>
          </a:p>
        </p:txBody>
      </p:sp>
      <p:cxnSp>
        <p:nvCxnSpPr>
          <p:cNvPr id="16" name="Connettore 2 15">
            <a:extLst>
              <a:ext uri="{FF2B5EF4-FFF2-40B4-BE49-F238E27FC236}">
                <a16:creationId xmlns:a16="http://schemas.microsoft.com/office/drawing/2014/main" id="{E30A628A-AA5C-B1A6-CE52-999C3875CDC0}"/>
              </a:ext>
            </a:extLst>
          </p:cNvPr>
          <p:cNvCxnSpPr/>
          <p:nvPr/>
        </p:nvCxnSpPr>
        <p:spPr>
          <a:xfrm>
            <a:off x="1624914" y="1128682"/>
            <a:ext cx="0" cy="811330"/>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9" name="Rettangolo con angoli arrotondati 18">
            <a:extLst>
              <a:ext uri="{FF2B5EF4-FFF2-40B4-BE49-F238E27FC236}">
                <a16:creationId xmlns:a16="http://schemas.microsoft.com/office/drawing/2014/main" id="{E2AC0642-003B-7D67-46DF-28142E17CAEB}"/>
              </a:ext>
            </a:extLst>
          </p:cNvPr>
          <p:cNvSpPr/>
          <p:nvPr/>
        </p:nvSpPr>
        <p:spPr>
          <a:xfrm>
            <a:off x="235914" y="2041196"/>
            <a:ext cx="2915060" cy="15650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dirty="0"/>
          </a:p>
        </p:txBody>
      </p:sp>
      <p:sp>
        <p:nvSpPr>
          <p:cNvPr id="21" name="CasellaDiTesto 20">
            <a:extLst>
              <a:ext uri="{FF2B5EF4-FFF2-40B4-BE49-F238E27FC236}">
                <a16:creationId xmlns:a16="http://schemas.microsoft.com/office/drawing/2014/main" id="{2592E504-E7A4-EC09-2928-4AB953F6E47A}"/>
              </a:ext>
            </a:extLst>
          </p:cNvPr>
          <p:cNvSpPr txBox="1"/>
          <p:nvPr/>
        </p:nvSpPr>
        <p:spPr>
          <a:xfrm>
            <a:off x="393358" y="2047237"/>
            <a:ext cx="2757616" cy="1569660"/>
          </a:xfrm>
          <a:prstGeom prst="rect">
            <a:avLst/>
          </a:prstGeom>
          <a:noFill/>
        </p:spPr>
        <p:txBody>
          <a:bodyPr wrap="square" rtlCol="0">
            <a:spAutoFit/>
          </a:bodyPr>
          <a:lstStyle/>
          <a:p>
            <a:r>
              <a:rPr lang="it-IT" sz="1600" dirty="0">
                <a:solidFill>
                  <a:srgbClr val="002060"/>
                </a:solidFill>
                <a:latin typeface="Times New Roman" panose="02020603050405020304" pitchFamily="18" charset="0"/>
                <a:cs typeface="Times New Roman" panose="02020603050405020304" pitchFamily="18" charset="0"/>
              </a:rPr>
              <a:t>occorrono insegnanti adeguatamente formati per poter rispondere ai bisogni complessi e plurali dei soggetti in formazione in epoca contemporanea</a:t>
            </a:r>
          </a:p>
        </p:txBody>
      </p:sp>
      <p:sp>
        <p:nvSpPr>
          <p:cNvPr id="24" name="Freccia curva 23">
            <a:extLst>
              <a:ext uri="{FF2B5EF4-FFF2-40B4-BE49-F238E27FC236}">
                <a16:creationId xmlns:a16="http://schemas.microsoft.com/office/drawing/2014/main" id="{5E7F685D-A2F1-0AD6-5245-E1362F398053}"/>
              </a:ext>
            </a:extLst>
          </p:cNvPr>
          <p:cNvSpPr/>
          <p:nvPr/>
        </p:nvSpPr>
        <p:spPr>
          <a:xfrm flipV="1">
            <a:off x="790615" y="3758842"/>
            <a:ext cx="1136127" cy="684025"/>
          </a:xfrm>
          <a:prstGeom prst="bentArrow">
            <a:avLst>
              <a:gd name="adj1" fmla="val 5399"/>
              <a:gd name="adj2" fmla="val 16451"/>
              <a:gd name="adj3" fmla="val 14253"/>
              <a:gd name="adj4" fmla="val 4685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dirty="0">
              <a:solidFill>
                <a:schemeClr val="tx1"/>
              </a:solidFill>
            </a:endParaRPr>
          </a:p>
        </p:txBody>
      </p:sp>
      <p:sp>
        <p:nvSpPr>
          <p:cNvPr id="25" name="Rettangolo con angoli arrotondati 24">
            <a:extLst>
              <a:ext uri="{FF2B5EF4-FFF2-40B4-BE49-F238E27FC236}">
                <a16:creationId xmlns:a16="http://schemas.microsoft.com/office/drawing/2014/main" id="{E231B1B9-8D2E-B3DA-DA67-037E99879438}"/>
              </a:ext>
            </a:extLst>
          </p:cNvPr>
          <p:cNvSpPr/>
          <p:nvPr/>
        </p:nvSpPr>
        <p:spPr>
          <a:xfrm>
            <a:off x="2044436" y="4025489"/>
            <a:ext cx="3016661" cy="142701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dirty="0"/>
          </a:p>
        </p:txBody>
      </p:sp>
      <p:sp>
        <p:nvSpPr>
          <p:cNvPr id="26" name="CasellaDiTesto 25">
            <a:extLst>
              <a:ext uri="{FF2B5EF4-FFF2-40B4-BE49-F238E27FC236}">
                <a16:creationId xmlns:a16="http://schemas.microsoft.com/office/drawing/2014/main" id="{8B9290CA-A461-9E31-4074-4F37C2C86DC5}"/>
              </a:ext>
            </a:extLst>
          </p:cNvPr>
          <p:cNvSpPr txBox="1"/>
          <p:nvPr/>
        </p:nvSpPr>
        <p:spPr>
          <a:xfrm>
            <a:off x="2189105" y="3954164"/>
            <a:ext cx="3147367" cy="1569660"/>
          </a:xfrm>
          <a:prstGeom prst="rect">
            <a:avLst/>
          </a:prstGeom>
          <a:noFill/>
        </p:spPr>
        <p:txBody>
          <a:bodyPr wrap="square" rtlCol="0">
            <a:spAutoFit/>
          </a:bodyPr>
          <a:lstStyle/>
          <a:p>
            <a:r>
              <a:rPr lang="it-IT" sz="1600" dirty="0">
                <a:solidFill>
                  <a:srgbClr val="002060"/>
                </a:solidFill>
                <a:effectLst/>
                <a:latin typeface="Times New Roman" panose="02020603050405020304" pitchFamily="18" charset="0"/>
                <a:cs typeface="Times New Roman" panose="02020603050405020304" pitchFamily="18" charset="0"/>
              </a:rPr>
              <a:t>l’inadeguatezza dei percorsi formativi dei docenti </a:t>
            </a:r>
            <a:r>
              <a:rPr lang="it-IT" sz="1600" dirty="0">
                <a:solidFill>
                  <a:srgbClr val="002060"/>
                </a:solidFill>
                <a:latin typeface="Times New Roman" panose="02020603050405020304" pitchFamily="18" charset="0"/>
                <a:cs typeface="Times New Roman" panose="02020603050405020304" pitchFamily="18" charset="0"/>
              </a:rPr>
              <a:t>riguarda il</a:t>
            </a:r>
            <a:r>
              <a:rPr lang="it-IT" sz="1600" dirty="0">
                <a:solidFill>
                  <a:srgbClr val="002060"/>
                </a:solidFill>
                <a:effectLst/>
                <a:latin typeface="Times New Roman" panose="02020603050405020304" pitchFamily="18" charset="0"/>
                <a:cs typeface="Times New Roman" panose="02020603050405020304" pitchFamily="18" charset="0"/>
              </a:rPr>
              <a:t> passaggio </a:t>
            </a:r>
            <a:r>
              <a:rPr lang="it-IT" sz="1600" b="1" dirty="0">
                <a:solidFill>
                  <a:srgbClr val="002060"/>
                </a:solidFill>
                <a:effectLst/>
                <a:latin typeface="Times New Roman" panose="02020603050405020304" pitchFamily="18" charset="0"/>
                <a:cs typeface="Times New Roman" panose="02020603050405020304" pitchFamily="18" charset="0"/>
              </a:rPr>
              <a:t>dalla formazione iniziale essenzialmente disciplinare </a:t>
            </a:r>
            <a:r>
              <a:rPr lang="it-IT" sz="1600" dirty="0">
                <a:solidFill>
                  <a:srgbClr val="002060"/>
                </a:solidFill>
                <a:effectLst/>
                <a:latin typeface="Times New Roman" panose="02020603050405020304" pitchFamily="18" charset="0"/>
                <a:cs typeface="Times New Roman" panose="02020603050405020304" pitchFamily="18" charset="0"/>
              </a:rPr>
              <a:t>all’inserimento nel </a:t>
            </a:r>
            <a:r>
              <a:rPr lang="it-IT" sz="1600" b="1" dirty="0">
                <a:solidFill>
                  <a:srgbClr val="002060"/>
                </a:solidFill>
                <a:effectLst/>
                <a:latin typeface="Times New Roman" panose="02020603050405020304" pitchFamily="18" charset="0"/>
                <a:cs typeface="Times New Roman" panose="02020603050405020304" pitchFamily="18" charset="0"/>
              </a:rPr>
              <a:t>contesto lavorativo concreto </a:t>
            </a:r>
            <a:endParaRPr lang="it-IT" sz="1600" b="1" dirty="0">
              <a:solidFill>
                <a:srgbClr val="002060"/>
              </a:solidFill>
              <a:latin typeface="Times New Roman" panose="02020603050405020304" pitchFamily="18" charset="0"/>
              <a:cs typeface="Times New Roman" panose="02020603050405020304" pitchFamily="18" charset="0"/>
            </a:endParaRPr>
          </a:p>
        </p:txBody>
      </p:sp>
      <p:sp>
        <p:nvSpPr>
          <p:cNvPr id="30" name="CasellaDiTesto 29">
            <a:extLst>
              <a:ext uri="{FF2B5EF4-FFF2-40B4-BE49-F238E27FC236}">
                <a16:creationId xmlns:a16="http://schemas.microsoft.com/office/drawing/2014/main" id="{B09EEC58-0B7C-7D3C-D458-8320BFCA1863}"/>
              </a:ext>
            </a:extLst>
          </p:cNvPr>
          <p:cNvSpPr txBox="1"/>
          <p:nvPr/>
        </p:nvSpPr>
        <p:spPr>
          <a:xfrm>
            <a:off x="5257991" y="1509072"/>
            <a:ext cx="6085770" cy="1754326"/>
          </a:xfrm>
          <a:prstGeom prst="rect">
            <a:avLst/>
          </a:prstGeom>
          <a:noFill/>
        </p:spPr>
        <p:txBody>
          <a:bodyPr wrap="square" rtlCol="0">
            <a:spAutoFit/>
          </a:bodyPr>
          <a:lstStyle/>
          <a:p>
            <a:pPr marL="285750" indent="-285750">
              <a:buFont typeface="Wingdings" pitchFamily="2" charset="2"/>
              <a:buChar char="Ø"/>
            </a:pPr>
            <a:r>
              <a:rPr lang="it-IT" dirty="0">
                <a:solidFill>
                  <a:srgbClr val="002060"/>
                </a:solidFill>
                <a:latin typeface="Times New Roman" panose="02020603050405020304" pitchFamily="18" charset="0"/>
                <a:cs typeface="Times New Roman" panose="02020603050405020304" pitchFamily="18" charset="0"/>
              </a:rPr>
              <a:t>L</a:t>
            </a:r>
            <a:r>
              <a:rPr lang="it-IT" dirty="0">
                <a:solidFill>
                  <a:srgbClr val="002060"/>
                </a:solidFill>
                <a:effectLst/>
                <a:latin typeface="Times New Roman" panose="02020603050405020304" pitchFamily="18" charset="0"/>
                <a:cs typeface="Times New Roman" panose="02020603050405020304" pitchFamily="18" charset="0"/>
              </a:rPr>
              <a:t>a </a:t>
            </a:r>
            <a:r>
              <a:rPr lang="it-IT" b="1" dirty="0">
                <a:solidFill>
                  <a:srgbClr val="002060"/>
                </a:solidFill>
                <a:effectLst/>
                <a:latin typeface="Times New Roman" panose="02020603050405020304" pitchFamily="18" charset="0"/>
                <a:cs typeface="Times New Roman" panose="02020603050405020304" pitchFamily="18" charset="0"/>
              </a:rPr>
              <a:t>formazione </a:t>
            </a:r>
            <a:r>
              <a:rPr lang="it-IT" dirty="0">
                <a:solidFill>
                  <a:srgbClr val="002060"/>
                </a:solidFill>
                <a:effectLst/>
                <a:latin typeface="Times New Roman" panose="02020603050405020304" pitchFamily="18" charset="0"/>
                <a:cs typeface="Times New Roman" panose="02020603050405020304" pitchFamily="18" charset="0"/>
              </a:rPr>
              <a:t>ricevuta non si mostra in grado di offrire modelli interpretativi e previsionali adeguati a una moltitudine di variabili di sistema (socio-cuturali,organizzative, relazionali, emozionali, cognitive). </a:t>
            </a:r>
            <a:endParaRPr lang="it-IT" dirty="0">
              <a:solidFill>
                <a:srgbClr val="002060"/>
              </a:solidFill>
              <a:latin typeface="Times New Roman" panose="02020603050405020304" pitchFamily="18" charset="0"/>
              <a:cs typeface="Times New Roman" panose="02020603050405020304" pitchFamily="18" charset="0"/>
            </a:endParaRPr>
          </a:p>
          <a:p>
            <a:pPr marL="285750" indent="-285750">
              <a:buFont typeface="Wingdings" pitchFamily="2" charset="2"/>
              <a:buChar char="Ø"/>
            </a:pPr>
            <a:endParaRPr lang="it-IT" dirty="0"/>
          </a:p>
          <a:p>
            <a:pPr marL="285750" indent="-285750">
              <a:buFont typeface="Wingdings" pitchFamily="2" charset="2"/>
              <a:buChar char="Ø"/>
            </a:pPr>
            <a:endParaRPr lang="it-IT" dirty="0"/>
          </a:p>
        </p:txBody>
      </p:sp>
      <p:sp>
        <p:nvSpPr>
          <p:cNvPr id="31" name="Freccia giù 30">
            <a:extLst>
              <a:ext uri="{FF2B5EF4-FFF2-40B4-BE49-F238E27FC236}">
                <a16:creationId xmlns:a16="http://schemas.microsoft.com/office/drawing/2014/main" id="{8872897A-4C78-FA96-3479-BBE276F79743}"/>
              </a:ext>
            </a:extLst>
          </p:cNvPr>
          <p:cNvSpPr/>
          <p:nvPr/>
        </p:nvSpPr>
        <p:spPr>
          <a:xfrm>
            <a:off x="7989380" y="2832067"/>
            <a:ext cx="311496" cy="605270"/>
          </a:xfrm>
          <a:prstGeom prst="downArrow">
            <a:avLst>
              <a:gd name="adj1" fmla="val 22692"/>
              <a:gd name="adj2" fmla="val 46586"/>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b="1" dirty="0">
              <a:ln w="22225">
                <a:solidFill>
                  <a:schemeClr val="accent2"/>
                </a:solidFill>
                <a:prstDash val="solid"/>
              </a:ln>
              <a:solidFill>
                <a:schemeClr val="accent2">
                  <a:lumMod val="40000"/>
                  <a:lumOff val="60000"/>
                </a:schemeClr>
              </a:solidFill>
            </a:endParaRPr>
          </a:p>
        </p:txBody>
      </p:sp>
      <p:sp>
        <p:nvSpPr>
          <p:cNvPr id="33" name="CasellaDiTesto 32">
            <a:extLst>
              <a:ext uri="{FF2B5EF4-FFF2-40B4-BE49-F238E27FC236}">
                <a16:creationId xmlns:a16="http://schemas.microsoft.com/office/drawing/2014/main" id="{2447BA76-C6A3-B46F-02AC-634683EF41A9}"/>
              </a:ext>
            </a:extLst>
          </p:cNvPr>
          <p:cNvSpPr txBox="1"/>
          <p:nvPr/>
        </p:nvSpPr>
        <p:spPr>
          <a:xfrm>
            <a:off x="6749805" y="3575062"/>
            <a:ext cx="3331532" cy="1877437"/>
          </a:xfrm>
          <a:prstGeom prst="rect">
            <a:avLst/>
          </a:prstGeom>
          <a:noFill/>
        </p:spPr>
        <p:txBody>
          <a:bodyPr wrap="square" rtlCol="0">
            <a:spAutoFit/>
          </a:bodyPr>
          <a:lstStyle/>
          <a:p>
            <a:pPr marL="285750" indent="-285750">
              <a:buFontTx/>
              <a:buChar char="-"/>
            </a:pPr>
            <a:r>
              <a:rPr lang="it-IT" sz="1600" dirty="0">
                <a:solidFill>
                  <a:srgbClr val="002060"/>
                </a:solidFill>
                <a:effectLst/>
                <a:latin typeface="Times New Roman" panose="02020603050405020304" pitchFamily="18" charset="0"/>
                <a:cs typeface="Times New Roman" panose="02020603050405020304" pitchFamily="18" charset="0"/>
              </a:rPr>
              <a:t>senso di incongruenza tra le conoscenze ed i saperi acquisiti rispetto alla situazione;</a:t>
            </a:r>
          </a:p>
          <a:p>
            <a:pPr marL="285750" indent="-285750">
              <a:buFontTx/>
              <a:buChar char="-"/>
            </a:pPr>
            <a:r>
              <a:rPr lang="it-IT" sz="1600" dirty="0">
                <a:solidFill>
                  <a:srgbClr val="002060"/>
                </a:solidFill>
                <a:effectLst/>
                <a:latin typeface="Times New Roman" panose="02020603050405020304" pitchFamily="18" charset="0"/>
                <a:cs typeface="Times New Roman" panose="02020603050405020304" pitchFamily="18" charset="0"/>
              </a:rPr>
              <a:t>effetti disorientanti e demotivanti ;</a:t>
            </a:r>
          </a:p>
          <a:p>
            <a:pPr marL="285750" indent="-285750">
              <a:buFontTx/>
              <a:buChar char="-"/>
            </a:pPr>
            <a:r>
              <a:rPr lang="it-IT" sz="1600" dirty="0">
                <a:solidFill>
                  <a:srgbClr val="002060"/>
                </a:solidFill>
                <a:effectLst/>
                <a:latin typeface="Times New Roman" panose="02020603050405020304" pitchFamily="18" charset="0"/>
                <a:cs typeface="Times New Roman" panose="02020603050405020304" pitchFamily="18" charset="0"/>
              </a:rPr>
              <a:t>burn-out ;</a:t>
            </a:r>
            <a:endParaRPr lang="it-IT" sz="1600" dirty="0">
              <a:solidFill>
                <a:srgbClr val="002060"/>
              </a:solidFill>
              <a:latin typeface="Times New Roman" panose="02020603050405020304" pitchFamily="18" charset="0"/>
              <a:cs typeface="Times New Roman" panose="02020603050405020304" pitchFamily="18" charset="0"/>
            </a:endParaRPr>
          </a:p>
          <a:p>
            <a:pPr marL="285750" indent="-285750">
              <a:buFontTx/>
              <a:buChar char="-"/>
            </a:pPr>
            <a:endParaRPr lang="it-IT" dirty="0"/>
          </a:p>
          <a:p>
            <a:endParaRPr lang="it-IT" dirty="0"/>
          </a:p>
        </p:txBody>
      </p:sp>
      <p:sp>
        <p:nvSpPr>
          <p:cNvPr id="34" name="CasellaDiTesto 33">
            <a:extLst>
              <a:ext uri="{FF2B5EF4-FFF2-40B4-BE49-F238E27FC236}">
                <a16:creationId xmlns:a16="http://schemas.microsoft.com/office/drawing/2014/main" id="{D132B294-34E5-E3E7-44D2-2E3AF73D257D}"/>
              </a:ext>
            </a:extLst>
          </p:cNvPr>
          <p:cNvSpPr txBox="1"/>
          <p:nvPr/>
        </p:nvSpPr>
        <p:spPr>
          <a:xfrm>
            <a:off x="5309500" y="5698597"/>
            <a:ext cx="6488239" cy="1200329"/>
          </a:xfrm>
          <a:prstGeom prst="rect">
            <a:avLst/>
          </a:prstGeom>
          <a:noFill/>
        </p:spPr>
        <p:txBody>
          <a:bodyPr wrap="square" rtlCol="0">
            <a:spAutoFit/>
          </a:bodyPr>
          <a:lstStyle/>
          <a:p>
            <a:r>
              <a:rPr lang="it-IT" dirty="0">
                <a:solidFill>
                  <a:srgbClr val="002060"/>
                </a:solidFill>
                <a:effectLst/>
                <a:latin typeface="Times New Roman" panose="02020603050405020304" pitchFamily="18" charset="0"/>
                <a:cs typeface="Times New Roman" panose="02020603050405020304" pitchFamily="18" charset="0"/>
              </a:rPr>
              <a:t>Si tende a privilegiare dimensioni tecnico-disciplinari, le quali, pur se essenziali nella formazione complessiva degli insegnanti, non tengono conto della difformità e variabilità dei contesti educativi.</a:t>
            </a:r>
            <a:endParaRPr lang="it-IT" dirty="0">
              <a:solidFill>
                <a:srgbClr val="002060"/>
              </a:solidFill>
              <a:latin typeface="Times New Roman" panose="02020603050405020304" pitchFamily="18" charset="0"/>
              <a:cs typeface="Times New Roman" panose="02020603050405020304" pitchFamily="18" charset="0"/>
            </a:endParaRPr>
          </a:p>
          <a:p>
            <a:endParaRPr lang="it-IT" dirty="0"/>
          </a:p>
        </p:txBody>
      </p:sp>
      <p:cxnSp>
        <p:nvCxnSpPr>
          <p:cNvPr id="35" name="Connettore 2 34">
            <a:extLst>
              <a:ext uri="{FF2B5EF4-FFF2-40B4-BE49-F238E27FC236}">
                <a16:creationId xmlns:a16="http://schemas.microsoft.com/office/drawing/2014/main" id="{55C8817F-AF19-55FF-4B82-228B7B1B8EB0}"/>
              </a:ext>
            </a:extLst>
          </p:cNvPr>
          <p:cNvCxnSpPr>
            <a:cxnSpLocks/>
          </p:cNvCxnSpPr>
          <p:nvPr/>
        </p:nvCxnSpPr>
        <p:spPr>
          <a:xfrm>
            <a:off x="8136516" y="4957758"/>
            <a:ext cx="0" cy="639668"/>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847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Diagramma 7">
            <a:extLst>
              <a:ext uri="{FF2B5EF4-FFF2-40B4-BE49-F238E27FC236}">
                <a16:creationId xmlns:a16="http://schemas.microsoft.com/office/drawing/2014/main" id="{9B88558E-2DEB-9C3D-235C-C1D224CFB26C}"/>
              </a:ext>
            </a:extLst>
          </p:cNvPr>
          <p:cNvGraphicFramePr/>
          <p:nvPr>
            <p:extLst>
              <p:ext uri="{D42A27DB-BD31-4B8C-83A1-F6EECF244321}">
                <p14:modId xmlns:p14="http://schemas.microsoft.com/office/powerpoint/2010/main" val="1600365347"/>
              </p:ext>
            </p:extLst>
          </p:nvPr>
        </p:nvGraphicFramePr>
        <p:xfrm>
          <a:off x="710551" y="1121278"/>
          <a:ext cx="10515600" cy="3468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sellaDiTesto 8">
            <a:extLst>
              <a:ext uri="{FF2B5EF4-FFF2-40B4-BE49-F238E27FC236}">
                <a16:creationId xmlns:a16="http://schemas.microsoft.com/office/drawing/2014/main" id="{5833DFCC-D226-2C32-2046-BEDD652B4D21}"/>
              </a:ext>
            </a:extLst>
          </p:cNvPr>
          <p:cNvSpPr txBox="1"/>
          <p:nvPr/>
        </p:nvSpPr>
        <p:spPr>
          <a:xfrm>
            <a:off x="1169582" y="5231219"/>
            <a:ext cx="10182694" cy="984885"/>
          </a:xfrm>
          <a:prstGeom prst="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marL="285750" indent="-285750">
              <a:buFont typeface="Wingdings" pitchFamily="2" charset="2"/>
              <a:buChar char="Ø"/>
            </a:pPr>
            <a:r>
              <a:rPr lang="it-IT" sz="2000" dirty="0">
                <a:solidFill>
                  <a:srgbClr val="002060"/>
                </a:solidFill>
                <a:latin typeface="Times New Roman" panose="02020603050405020304" pitchFamily="18" charset="0"/>
                <a:cs typeface="Times New Roman" panose="02020603050405020304" pitchFamily="18" charset="0"/>
              </a:rPr>
              <a:t>Sul versante metodologico si focalizza l’attenzione </a:t>
            </a:r>
            <a:r>
              <a:rPr lang="it-IT" sz="2000" u="sng" dirty="0">
                <a:solidFill>
                  <a:srgbClr val="002060"/>
                </a:solidFill>
                <a:latin typeface="Times New Roman" panose="02020603050405020304" pitchFamily="18" charset="0"/>
                <a:cs typeface="Times New Roman" panose="02020603050405020304" pitchFamily="18" charset="0"/>
              </a:rPr>
              <a:t>non</a:t>
            </a:r>
            <a:r>
              <a:rPr lang="it-IT" sz="2000" dirty="0">
                <a:solidFill>
                  <a:srgbClr val="002060"/>
                </a:solidFill>
                <a:latin typeface="Times New Roman" panose="02020603050405020304" pitchFamily="18" charset="0"/>
                <a:cs typeface="Times New Roman" panose="02020603050405020304" pitchFamily="18" charset="0"/>
              </a:rPr>
              <a:t> sul problema dell’alunno come dato oggettivo, ma sulla </a:t>
            </a:r>
            <a:r>
              <a:rPr lang="it-IT" sz="2000" b="1" dirty="0">
                <a:solidFill>
                  <a:srgbClr val="002060"/>
                </a:solidFill>
                <a:latin typeface="Times New Roman" panose="02020603050405020304" pitchFamily="18" charset="0"/>
                <a:cs typeface="Times New Roman" panose="02020603050405020304" pitchFamily="18" charset="0"/>
              </a:rPr>
              <a:t>soggettività del docente </a:t>
            </a:r>
            <a:r>
              <a:rPr lang="it-IT" sz="2000" dirty="0">
                <a:solidFill>
                  <a:srgbClr val="002060"/>
                </a:solidFill>
                <a:latin typeface="Times New Roman" panose="02020603050405020304" pitchFamily="18" charset="0"/>
                <a:cs typeface="Times New Roman" panose="02020603050405020304" pitchFamily="18" charset="0"/>
              </a:rPr>
              <a:t>che dialoga con la </a:t>
            </a:r>
            <a:r>
              <a:rPr lang="it-IT" sz="2000" b="1" dirty="0">
                <a:solidFill>
                  <a:srgbClr val="002060"/>
                </a:solidFill>
                <a:latin typeface="Times New Roman" panose="02020603050405020304" pitchFamily="18" charset="0"/>
                <a:cs typeface="Times New Roman" panose="02020603050405020304" pitchFamily="18" charset="0"/>
              </a:rPr>
              <a:t>soggettività dell’alunno</a:t>
            </a:r>
            <a:r>
              <a:rPr lang="it-IT" sz="2000" dirty="0">
                <a:solidFill>
                  <a:srgbClr val="002060"/>
                </a:solidFill>
                <a:latin typeface="Times New Roman" panose="02020603050405020304" pitchFamily="18"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356176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2">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Rectangle 1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olo 4">
            <a:extLst>
              <a:ext uri="{FF2B5EF4-FFF2-40B4-BE49-F238E27FC236}">
                <a16:creationId xmlns:a16="http://schemas.microsoft.com/office/drawing/2014/main" id="{3FB9BEF6-9F6A-082D-928B-6A68CB42C1CE}"/>
              </a:ext>
            </a:extLst>
          </p:cNvPr>
          <p:cNvSpPr>
            <a:spLocks noGrp="1"/>
          </p:cNvSpPr>
          <p:nvPr>
            <p:ph type="title"/>
          </p:nvPr>
        </p:nvSpPr>
        <p:spPr>
          <a:xfrm>
            <a:off x="1043631" y="809898"/>
            <a:ext cx="9942716" cy="1554480"/>
          </a:xfrm>
        </p:spPr>
        <p:txBody>
          <a:bodyPr anchor="ctr">
            <a:normAutofit/>
          </a:bodyPr>
          <a:lstStyle/>
          <a:p>
            <a:r>
              <a:rPr lang="it-IT" sz="3400" b="1" dirty="0">
                <a:solidFill>
                  <a:srgbClr val="FF9300"/>
                </a:solidFill>
                <a:effectLst/>
                <a:latin typeface="Times New Roman" panose="02020603050405020304" pitchFamily="18" charset="0"/>
                <a:cs typeface="Times New Roman" panose="02020603050405020304" pitchFamily="18" charset="0"/>
              </a:rPr>
              <a:t>Il ruolo del sapere implicito nell’agire professionale </a:t>
            </a:r>
            <a:br>
              <a:rPr lang="it-IT" sz="3400" dirty="0">
                <a:latin typeface="Times New Roman" panose="02020603050405020304" pitchFamily="18" charset="0"/>
                <a:cs typeface="Times New Roman" panose="02020603050405020304" pitchFamily="18" charset="0"/>
              </a:rPr>
            </a:br>
            <a:endParaRPr lang="it-IT" sz="3400" dirty="0">
              <a:latin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AEA170CB-62E2-2818-7DA5-E89E69CD31D4}"/>
              </a:ext>
            </a:extLst>
          </p:cNvPr>
          <p:cNvSpPr>
            <a:spLocks noGrp="1"/>
          </p:cNvSpPr>
          <p:nvPr>
            <p:ph idx="1"/>
          </p:nvPr>
        </p:nvSpPr>
        <p:spPr>
          <a:xfrm>
            <a:off x="1045028" y="3017522"/>
            <a:ext cx="10108525" cy="3124658"/>
          </a:xfrm>
        </p:spPr>
        <p:txBody>
          <a:bodyPr anchor="ctr">
            <a:normAutofit/>
          </a:bodyPr>
          <a:lstStyle/>
          <a:p>
            <a:r>
              <a:rPr lang="it-IT" sz="2400" dirty="0">
                <a:solidFill>
                  <a:srgbClr val="002060"/>
                </a:solidFill>
                <a:latin typeface="Times New Roman" panose="02020603050405020304" pitchFamily="18" charset="0"/>
                <a:cs typeface="Times New Roman" panose="02020603050405020304" pitchFamily="18" charset="0"/>
              </a:rPr>
              <a:t>il sapere implicito costituisce una sorta di filtro interpretativo che si esprime attraverso pregiudizi, convinzioni, credenze; </a:t>
            </a:r>
          </a:p>
          <a:p>
            <a:r>
              <a:rPr lang="it-IT" sz="2400" dirty="0">
                <a:solidFill>
                  <a:srgbClr val="002060"/>
                </a:solidFill>
                <a:latin typeface="Times New Roman" panose="02020603050405020304" pitchFamily="18" charset="0"/>
                <a:cs typeface="Times New Roman" panose="02020603050405020304" pitchFamily="18" charset="0"/>
              </a:rPr>
              <a:t>determina gli esiti delle interpretazioni e delle relazioni con l’altro;</a:t>
            </a:r>
          </a:p>
          <a:p>
            <a:r>
              <a:rPr lang="it-IT" sz="2400" dirty="0">
                <a:solidFill>
                  <a:srgbClr val="002060"/>
                </a:solidFill>
                <a:latin typeface="Times New Roman" panose="02020603050405020304" pitchFamily="18" charset="0"/>
                <a:cs typeface="Times New Roman" panose="02020603050405020304" pitchFamily="18" charset="0"/>
              </a:rPr>
              <a:t> è oggetto di fondamentale interesse per una formazione della professione docente rivolta alla maturazione di competenze riflessive ed autocritiche.</a:t>
            </a:r>
            <a:br>
              <a:rPr lang="it-IT" sz="2400" dirty="0">
                <a:solidFill>
                  <a:srgbClr val="002060"/>
                </a:solidFill>
                <a:latin typeface="Times New Roman" panose="02020603050405020304" pitchFamily="18" charset="0"/>
                <a:cs typeface="Times New Roman" panose="02020603050405020304" pitchFamily="18" charset="0"/>
              </a:rPr>
            </a:br>
            <a:endParaRPr lang="it-IT" sz="2400" dirty="0">
              <a:solidFill>
                <a:srgbClr val="002060"/>
              </a:solidFill>
              <a:latin typeface="Times New Roman" panose="02020603050405020304" pitchFamily="18" charset="0"/>
              <a:cs typeface="Times New Roman" panose="02020603050405020304" pitchFamily="18" charset="0"/>
            </a:endParaRPr>
          </a:p>
          <a:p>
            <a:endParaRPr lang="it-IT" sz="2400" dirty="0"/>
          </a:p>
        </p:txBody>
      </p:sp>
      <p:cxnSp>
        <p:nvCxnSpPr>
          <p:cNvPr id="23" name="Straight Connector 1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41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9" name="Rectangle 8">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asellaDiTesto 3">
            <a:extLst>
              <a:ext uri="{FF2B5EF4-FFF2-40B4-BE49-F238E27FC236}">
                <a16:creationId xmlns:a16="http://schemas.microsoft.com/office/drawing/2014/main" id="{5980ACF7-8592-D7FA-3076-8C764F08DB74}"/>
              </a:ext>
            </a:extLst>
          </p:cNvPr>
          <p:cNvSpPr txBox="1"/>
          <p:nvPr/>
        </p:nvSpPr>
        <p:spPr>
          <a:xfrm>
            <a:off x="633593" y="798189"/>
            <a:ext cx="6194287" cy="1292662"/>
          </a:xfrm>
          <a:prstGeom prst="rect">
            <a:avLst/>
          </a:prstGeom>
          <a:noFill/>
        </p:spPr>
        <p:txBody>
          <a:bodyPr wrap="square" rtlCol="0">
            <a:spAutoFit/>
          </a:bodyPr>
          <a:lstStyle/>
          <a:p>
            <a:r>
              <a:rPr lang="it-IT" sz="2000" dirty="0">
                <a:solidFill>
                  <a:srgbClr val="002060"/>
                </a:solidFill>
                <a:effectLst/>
                <a:latin typeface="Times New Roman" panose="02020603050405020304" pitchFamily="18" charset="0"/>
                <a:cs typeface="Times New Roman" panose="02020603050405020304" pitchFamily="18" charset="0"/>
              </a:rPr>
              <a:t>I modi in cui una persona conosce dipendono dalla sua storia personale, da ciò che egli ha vissuto e da come lo ha vissuto</a:t>
            </a:r>
            <a:r>
              <a:rPr lang="it-IT" sz="2000" i="1" dirty="0">
                <a:effectLst/>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endParaRPr lang="it-IT" dirty="0"/>
          </a:p>
        </p:txBody>
      </p:sp>
      <p:sp>
        <p:nvSpPr>
          <p:cNvPr id="7" name="CasellaDiTesto 6">
            <a:extLst>
              <a:ext uri="{FF2B5EF4-FFF2-40B4-BE49-F238E27FC236}">
                <a16:creationId xmlns:a16="http://schemas.microsoft.com/office/drawing/2014/main" id="{B9A975C2-C3EA-2B3A-BECC-99A1F4DFF0FC}"/>
              </a:ext>
            </a:extLst>
          </p:cNvPr>
          <p:cNvSpPr txBox="1"/>
          <p:nvPr/>
        </p:nvSpPr>
        <p:spPr>
          <a:xfrm>
            <a:off x="1012370" y="2673615"/>
            <a:ext cx="5837274" cy="2246769"/>
          </a:xfrm>
          <a:prstGeom prst="rect">
            <a:avLst/>
          </a:prstGeom>
          <a:noFill/>
        </p:spPr>
        <p:txBody>
          <a:bodyPr wrap="square" rtlCol="0">
            <a:spAutoFit/>
          </a:bodyPr>
          <a:lstStyle/>
          <a:p>
            <a:r>
              <a:rPr lang="it-IT" sz="2000" dirty="0">
                <a:solidFill>
                  <a:srgbClr val="002060"/>
                </a:solidFill>
                <a:latin typeface="Times New Roman" panose="02020603050405020304" pitchFamily="18" charset="0"/>
                <a:cs typeface="Times New Roman" panose="02020603050405020304" pitchFamily="18" charset="0"/>
              </a:rPr>
              <a:t>Il modo in cui entriamo in relazione con gli altri, il modo in cui ci comportiamo nei loro confronti sfugge  ad una analisi approfondita di ciò che essi realmente e profondamente sono; piuttosto, si è guidati da una presunta verità interpretativa di tipo classificatorio che, senza che ce ne rendiamo conto, ci suggerisce un punto di vista attraverso cui giudicarli. </a:t>
            </a:r>
          </a:p>
        </p:txBody>
      </p:sp>
      <p:sp>
        <p:nvSpPr>
          <p:cNvPr id="12" name="CasellaDiTesto 11">
            <a:extLst>
              <a:ext uri="{FF2B5EF4-FFF2-40B4-BE49-F238E27FC236}">
                <a16:creationId xmlns:a16="http://schemas.microsoft.com/office/drawing/2014/main" id="{54D3ADC4-915B-B339-8D0E-35E78FEDAC60}"/>
              </a:ext>
            </a:extLst>
          </p:cNvPr>
          <p:cNvSpPr txBox="1"/>
          <p:nvPr/>
        </p:nvSpPr>
        <p:spPr>
          <a:xfrm>
            <a:off x="7783117" y="521190"/>
            <a:ext cx="3285376" cy="1200329"/>
          </a:xfrm>
          <a:prstGeom prst="rect">
            <a:avLst/>
          </a:prstGeom>
          <a:noFill/>
        </p:spPr>
        <p:txBody>
          <a:bodyPr wrap="square" rtlCol="0">
            <a:spAutoFit/>
          </a:bodyPr>
          <a:lstStyle/>
          <a:p>
            <a:r>
              <a:rPr lang="it-IT" u="sng" dirty="0">
                <a:solidFill>
                  <a:srgbClr val="002060"/>
                </a:solidFill>
                <a:latin typeface="Times New Roman" panose="02020603050405020304" pitchFamily="18" charset="0"/>
                <a:cs typeface="Times New Roman" panose="02020603050405020304" pitchFamily="18" charset="0"/>
              </a:rPr>
              <a:t>Esempio:</a:t>
            </a:r>
          </a:p>
          <a:p>
            <a:endParaRPr lang="it-IT" dirty="0">
              <a:solidFill>
                <a:srgbClr val="002060"/>
              </a:solidFill>
              <a:latin typeface="Times New Roman" panose="02020603050405020304" pitchFamily="18" charset="0"/>
              <a:cs typeface="Times New Roman" panose="02020603050405020304" pitchFamily="18" charset="0"/>
            </a:endParaRPr>
          </a:p>
          <a:p>
            <a:r>
              <a:rPr lang="it-IT" dirty="0">
                <a:solidFill>
                  <a:srgbClr val="002060"/>
                </a:solidFill>
                <a:latin typeface="Times New Roman" panose="02020603050405020304" pitchFamily="18" charset="0"/>
                <a:cs typeface="Times New Roman" panose="02020603050405020304" pitchFamily="18" charset="0"/>
              </a:rPr>
              <a:t>reazione di un insegnante ad un alunno che esprime aggressività.</a:t>
            </a:r>
          </a:p>
        </p:txBody>
      </p:sp>
      <p:cxnSp>
        <p:nvCxnSpPr>
          <p:cNvPr id="16" name="Connettore 2 15">
            <a:extLst>
              <a:ext uri="{FF2B5EF4-FFF2-40B4-BE49-F238E27FC236}">
                <a16:creationId xmlns:a16="http://schemas.microsoft.com/office/drawing/2014/main" id="{30F9FC4D-5626-3DD2-1010-DBF821F5BACA}"/>
              </a:ext>
            </a:extLst>
          </p:cNvPr>
          <p:cNvCxnSpPr>
            <a:cxnSpLocks/>
          </p:cNvCxnSpPr>
          <p:nvPr/>
        </p:nvCxnSpPr>
        <p:spPr>
          <a:xfrm>
            <a:off x="9207795" y="1781551"/>
            <a:ext cx="0" cy="723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816A7AB0-91B0-2A2D-9597-0840E6E19195}"/>
              </a:ext>
            </a:extLst>
          </p:cNvPr>
          <p:cNvSpPr txBox="1"/>
          <p:nvPr/>
        </p:nvSpPr>
        <p:spPr>
          <a:xfrm>
            <a:off x="7783117" y="2673615"/>
            <a:ext cx="3721224" cy="3231654"/>
          </a:xfrm>
          <a:prstGeom prst="rect">
            <a:avLst/>
          </a:prstGeom>
          <a:noFill/>
        </p:spPr>
        <p:txBody>
          <a:bodyPr wrap="square" rtlCol="0">
            <a:spAutoFit/>
          </a:bodyPr>
          <a:lstStyle/>
          <a:p>
            <a:r>
              <a:rPr lang="it-IT" dirty="0">
                <a:solidFill>
                  <a:srgbClr val="002060"/>
                </a:solidFill>
                <a:latin typeface="Times New Roman" panose="02020603050405020304" pitchFamily="18" charset="0"/>
                <a:cs typeface="Times New Roman" panose="02020603050405020304" pitchFamily="18" charset="0"/>
              </a:rPr>
              <a:t>la relazione che l’insegnante produrrà nei confronti di tale alunno sarà condizionata da un </a:t>
            </a:r>
            <a:r>
              <a:rPr lang="it-IT" b="1" dirty="0">
                <a:solidFill>
                  <a:srgbClr val="002060"/>
                </a:solidFill>
                <a:latin typeface="Times New Roman" panose="02020603050405020304" pitchFamily="18" charset="0"/>
                <a:cs typeface="Times New Roman" panose="02020603050405020304" pitchFamily="18" charset="0"/>
              </a:rPr>
              <a:t>sapere implicito </a:t>
            </a:r>
            <a:r>
              <a:rPr lang="it-IT" dirty="0">
                <a:solidFill>
                  <a:srgbClr val="002060"/>
                </a:solidFill>
                <a:latin typeface="Times New Roman" panose="02020603050405020304" pitchFamily="18" charset="0"/>
                <a:cs typeface="Times New Roman" panose="02020603050405020304" pitchFamily="18" charset="0"/>
              </a:rPr>
              <a:t>e </a:t>
            </a:r>
            <a:r>
              <a:rPr lang="it-IT" b="1" dirty="0">
                <a:solidFill>
                  <a:srgbClr val="002060"/>
                </a:solidFill>
                <a:latin typeface="Times New Roman" panose="02020603050405020304" pitchFamily="18" charset="0"/>
                <a:cs typeface="Times New Roman" panose="02020603050405020304" pitchFamily="18" charset="0"/>
              </a:rPr>
              <a:t>personale</a:t>
            </a:r>
            <a:r>
              <a:rPr lang="it-IT" dirty="0">
                <a:solidFill>
                  <a:srgbClr val="002060"/>
                </a:solidFill>
                <a:latin typeface="Times New Roman" panose="02020603050405020304" pitchFamily="18" charset="0"/>
                <a:cs typeface="Times New Roman" panose="02020603050405020304" pitchFamily="18" charset="0"/>
              </a:rPr>
              <a:t> il quale, tenderà nel tempo a confermare se stesso, creando l’alunno ad immagine e somiglianza delle categorie interpretative del docente.</a:t>
            </a:r>
          </a:p>
          <a:p>
            <a:r>
              <a:rPr lang="it-IT" sz="800" i="1" dirty="0">
                <a:solidFill>
                  <a:srgbClr val="002060"/>
                </a:solidFill>
                <a:latin typeface="Times New Roman" panose="02020603050405020304" pitchFamily="18" charset="0"/>
                <a:cs typeface="Times New Roman" panose="02020603050405020304" pitchFamily="18" charset="0"/>
              </a:rPr>
              <a:t>(F. LO PRESTI, La responsabilità del disagio a scuola. Dimensioni tacite ed aspetta- tive nella relazione educativa)</a:t>
            </a:r>
            <a:br>
              <a:rPr lang="it-IT" sz="800" dirty="0">
                <a:solidFill>
                  <a:srgbClr val="002060"/>
                </a:solidFill>
                <a:latin typeface="Times New Roman" panose="02020603050405020304" pitchFamily="18" charset="0"/>
                <a:cs typeface="Times New Roman" panose="02020603050405020304" pitchFamily="18" charset="0"/>
              </a:rPr>
            </a:br>
            <a:endParaRPr lang="it-IT" sz="800" dirty="0">
              <a:solidFill>
                <a:srgbClr val="002060"/>
              </a:solidFill>
              <a:latin typeface="Times New Roman" panose="02020603050405020304" pitchFamily="18" charset="0"/>
              <a:cs typeface="Times New Roman" panose="02020603050405020304" pitchFamily="18" charset="0"/>
            </a:endParaRPr>
          </a:p>
          <a:p>
            <a:endParaRPr lang="it-IT" dirty="0">
              <a:solidFill>
                <a:srgbClr val="002060"/>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16152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5102C5B2-258B-76AA-EF16-169A9C8C5AFA}"/>
              </a:ext>
            </a:extLst>
          </p:cNvPr>
          <p:cNvSpPr txBox="1"/>
          <p:nvPr/>
        </p:nvSpPr>
        <p:spPr>
          <a:xfrm>
            <a:off x="4086226" y="157163"/>
            <a:ext cx="3243262" cy="1200329"/>
          </a:xfrm>
          <a:prstGeom prst="rect">
            <a:avLst/>
          </a:prstGeom>
          <a:solidFill>
            <a:schemeClr val="accent2"/>
          </a:solidFill>
        </p:spPr>
        <p:txBody>
          <a:bodyPr wrap="square" rtlCol="0">
            <a:spAutoFit/>
          </a:bodyPr>
          <a:lstStyle/>
          <a:p>
            <a:r>
              <a:rPr lang="it-IT" b="1" dirty="0">
                <a:solidFill>
                  <a:schemeClr val="bg1"/>
                </a:solidFill>
                <a:latin typeface="Times New Roman" panose="02020603050405020304" pitchFamily="18" charset="0"/>
                <a:cs typeface="Times New Roman" panose="02020603050405020304" pitchFamily="18" charset="0"/>
              </a:rPr>
              <a:t>reazione di un insegnante ad un alunno che esprime aggressività</a:t>
            </a:r>
          </a:p>
          <a:p>
            <a:endParaRPr lang="it-IT" dirty="0"/>
          </a:p>
        </p:txBody>
      </p:sp>
      <p:cxnSp>
        <p:nvCxnSpPr>
          <p:cNvPr id="10" name="Connettore 2 9">
            <a:extLst>
              <a:ext uri="{FF2B5EF4-FFF2-40B4-BE49-F238E27FC236}">
                <a16:creationId xmlns:a16="http://schemas.microsoft.com/office/drawing/2014/main" id="{C8D5C5E4-A271-69C3-9E22-D71DAA7589A2}"/>
              </a:ext>
            </a:extLst>
          </p:cNvPr>
          <p:cNvCxnSpPr>
            <a:cxnSpLocks/>
          </p:cNvCxnSpPr>
          <p:nvPr/>
        </p:nvCxnSpPr>
        <p:spPr>
          <a:xfrm flipH="1">
            <a:off x="2800352" y="500063"/>
            <a:ext cx="1142998" cy="35718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1" name="CasellaDiTesto 10">
            <a:extLst>
              <a:ext uri="{FF2B5EF4-FFF2-40B4-BE49-F238E27FC236}">
                <a16:creationId xmlns:a16="http://schemas.microsoft.com/office/drawing/2014/main" id="{1A913FF4-8ED5-13D3-605C-945D678BC805}"/>
              </a:ext>
            </a:extLst>
          </p:cNvPr>
          <p:cNvSpPr txBox="1"/>
          <p:nvPr/>
        </p:nvSpPr>
        <p:spPr>
          <a:xfrm>
            <a:off x="528636" y="1000121"/>
            <a:ext cx="2286001" cy="1491615"/>
          </a:xfrm>
          <a:prstGeom prst="rect">
            <a:avLst/>
          </a:prstGeom>
          <a:solidFill>
            <a:schemeClr val="accent5"/>
          </a:solidFill>
        </p:spPr>
        <p:txBody>
          <a:bodyPr wrap="square" rtlCol="0">
            <a:spAutoFit/>
          </a:bodyPr>
          <a:lstStyle/>
          <a:p>
            <a:r>
              <a:rPr lang="it-IT" b="1" dirty="0">
                <a:solidFill>
                  <a:schemeClr val="bg1"/>
                </a:solidFill>
                <a:latin typeface="Times New Roman" panose="02020603050405020304" pitchFamily="18" charset="0"/>
                <a:cs typeface="Times New Roman" panose="02020603050405020304" pitchFamily="18" charset="0"/>
              </a:rPr>
              <a:t>se ritiene che tali comportamenti siano la conseguenza di una provenienza sociale e culturale</a:t>
            </a:r>
          </a:p>
        </p:txBody>
      </p:sp>
      <p:cxnSp>
        <p:nvCxnSpPr>
          <p:cNvPr id="14" name="Connettore 2 13">
            <a:extLst>
              <a:ext uri="{FF2B5EF4-FFF2-40B4-BE49-F238E27FC236}">
                <a16:creationId xmlns:a16="http://schemas.microsoft.com/office/drawing/2014/main" id="{A20BC43E-5075-277C-398B-561F17E71344}"/>
              </a:ext>
            </a:extLst>
          </p:cNvPr>
          <p:cNvCxnSpPr/>
          <p:nvPr/>
        </p:nvCxnSpPr>
        <p:spPr>
          <a:xfrm>
            <a:off x="1471613" y="2557373"/>
            <a:ext cx="0" cy="6143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5" name="CasellaDiTesto 14">
            <a:extLst>
              <a:ext uri="{FF2B5EF4-FFF2-40B4-BE49-F238E27FC236}">
                <a16:creationId xmlns:a16="http://schemas.microsoft.com/office/drawing/2014/main" id="{810B0931-0741-1CF9-C27C-13DFB64B3954}"/>
              </a:ext>
            </a:extLst>
          </p:cNvPr>
          <p:cNvSpPr txBox="1"/>
          <p:nvPr/>
        </p:nvSpPr>
        <p:spPr>
          <a:xfrm>
            <a:off x="471485" y="3286121"/>
            <a:ext cx="2128838" cy="1200329"/>
          </a:xfrm>
          <a:prstGeom prst="rect">
            <a:avLst/>
          </a:prstGeom>
          <a:solidFill>
            <a:schemeClr val="accent5">
              <a:lumMod val="60000"/>
              <a:lumOff val="40000"/>
            </a:schemeClr>
          </a:solidFill>
        </p:spPr>
        <p:txBody>
          <a:bodyPr wrap="square" rtlCol="0">
            <a:spAutoFit/>
          </a:bodyPr>
          <a:lstStyle/>
          <a:p>
            <a:r>
              <a:rPr lang="it-IT" b="1" dirty="0">
                <a:solidFill>
                  <a:schemeClr val="bg1"/>
                </a:solidFill>
                <a:latin typeface="Times New Roman" panose="02020603050405020304" pitchFamily="18" charset="0"/>
                <a:cs typeface="Times New Roman" panose="02020603050405020304" pitchFamily="18" charset="0"/>
              </a:rPr>
              <a:t>produrrà inconsapevolmente valutazioni e giudizi classisti</a:t>
            </a:r>
          </a:p>
        </p:txBody>
      </p:sp>
      <p:cxnSp>
        <p:nvCxnSpPr>
          <p:cNvPr id="18" name="Connettore 2 17">
            <a:extLst>
              <a:ext uri="{FF2B5EF4-FFF2-40B4-BE49-F238E27FC236}">
                <a16:creationId xmlns:a16="http://schemas.microsoft.com/office/drawing/2014/main" id="{F1F6B938-8C44-181F-EA75-C2C4BDBE852D}"/>
              </a:ext>
            </a:extLst>
          </p:cNvPr>
          <p:cNvCxnSpPr>
            <a:cxnSpLocks/>
          </p:cNvCxnSpPr>
          <p:nvPr/>
        </p:nvCxnSpPr>
        <p:spPr>
          <a:xfrm>
            <a:off x="7472364" y="458688"/>
            <a:ext cx="1000124" cy="3985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0" name="CasellaDiTesto 19">
            <a:extLst>
              <a:ext uri="{FF2B5EF4-FFF2-40B4-BE49-F238E27FC236}">
                <a16:creationId xmlns:a16="http://schemas.microsoft.com/office/drawing/2014/main" id="{CC9467AC-FCE4-7239-40C7-1DF42B667ED9}"/>
              </a:ext>
            </a:extLst>
          </p:cNvPr>
          <p:cNvSpPr txBox="1"/>
          <p:nvPr/>
        </p:nvSpPr>
        <p:spPr>
          <a:xfrm>
            <a:off x="8672514" y="866176"/>
            <a:ext cx="3257550" cy="1200329"/>
          </a:xfrm>
          <a:prstGeom prst="rect">
            <a:avLst/>
          </a:prstGeom>
          <a:solidFill>
            <a:srgbClr val="92D050"/>
          </a:solidFill>
        </p:spPr>
        <p:txBody>
          <a:bodyPr wrap="square" rtlCol="0">
            <a:spAutoFit/>
          </a:bodyPr>
          <a:lstStyle/>
          <a:p>
            <a:r>
              <a:rPr lang="it-IT" b="1" dirty="0">
                <a:solidFill>
                  <a:schemeClr val="bg1"/>
                </a:solidFill>
                <a:latin typeface="Times New Roman" panose="02020603050405020304" pitchFamily="18" charset="0"/>
                <a:cs typeface="Times New Roman" panose="02020603050405020304" pitchFamily="18" charset="0"/>
              </a:rPr>
              <a:t>il comportamento aggressivo dell’alunno potrebbe trovare origine in cause molto più profonde, personali</a:t>
            </a:r>
          </a:p>
        </p:txBody>
      </p:sp>
      <p:sp>
        <p:nvSpPr>
          <p:cNvPr id="24" name="CasellaDiTesto 23">
            <a:extLst>
              <a:ext uri="{FF2B5EF4-FFF2-40B4-BE49-F238E27FC236}">
                <a16:creationId xmlns:a16="http://schemas.microsoft.com/office/drawing/2014/main" id="{F47AA505-E128-C487-6F60-2F70B5355DBF}"/>
              </a:ext>
            </a:extLst>
          </p:cNvPr>
          <p:cNvSpPr txBox="1"/>
          <p:nvPr/>
        </p:nvSpPr>
        <p:spPr>
          <a:xfrm>
            <a:off x="3186114" y="5409700"/>
            <a:ext cx="4717666" cy="369332"/>
          </a:xfrm>
          <a:prstGeom prst="rect">
            <a:avLst/>
          </a:prstGeom>
          <a:solidFill>
            <a:schemeClr val="accent2">
              <a:lumMod val="60000"/>
              <a:lumOff val="40000"/>
            </a:schemeClr>
          </a:solidFill>
        </p:spPr>
        <p:txBody>
          <a:bodyPr wrap="square" rtlCol="0">
            <a:spAutoFit/>
          </a:bodyPr>
          <a:lstStyle/>
          <a:p>
            <a:r>
              <a:rPr lang="it-IT" sz="1800" b="1" dirty="0">
                <a:solidFill>
                  <a:schemeClr val="bg1"/>
                </a:solidFill>
                <a:effectLst/>
                <a:latin typeface="Times New Roman" panose="02020603050405020304" pitchFamily="18" charset="0"/>
                <a:cs typeface="Times New Roman" panose="02020603050405020304" pitchFamily="18" charset="0"/>
              </a:rPr>
              <a:t>l’errore che non sappiamo di aver commesso</a:t>
            </a:r>
            <a:endParaRPr lang="it-IT" dirty="0"/>
          </a:p>
        </p:txBody>
      </p:sp>
      <p:sp>
        <p:nvSpPr>
          <p:cNvPr id="25" name="CasellaDiTesto 24">
            <a:extLst>
              <a:ext uri="{FF2B5EF4-FFF2-40B4-BE49-F238E27FC236}">
                <a16:creationId xmlns:a16="http://schemas.microsoft.com/office/drawing/2014/main" id="{D17F55E8-CAD9-43DF-7494-27A32B6DF430}"/>
              </a:ext>
            </a:extLst>
          </p:cNvPr>
          <p:cNvSpPr txBox="1"/>
          <p:nvPr/>
        </p:nvSpPr>
        <p:spPr>
          <a:xfrm>
            <a:off x="8772529" y="2916967"/>
            <a:ext cx="2947986" cy="1200329"/>
          </a:xfrm>
          <a:prstGeom prst="rect">
            <a:avLst/>
          </a:prstGeom>
          <a:solidFill>
            <a:schemeClr val="accent6">
              <a:lumMod val="60000"/>
              <a:lumOff val="40000"/>
            </a:schemeClr>
          </a:solidFill>
        </p:spPr>
        <p:txBody>
          <a:bodyPr wrap="square" rtlCol="0">
            <a:spAutoFit/>
          </a:bodyPr>
          <a:lstStyle/>
          <a:p>
            <a:r>
              <a:rPr lang="it-IT" b="1" dirty="0">
                <a:solidFill>
                  <a:schemeClr val="bg1"/>
                </a:solidFill>
              </a:rPr>
              <a:t>in ragione della dinamica descritta, diventano invisibili agli occhi dell’insegnante </a:t>
            </a:r>
          </a:p>
          <a:p>
            <a:endParaRPr lang="it-IT" dirty="0"/>
          </a:p>
        </p:txBody>
      </p:sp>
      <p:cxnSp>
        <p:nvCxnSpPr>
          <p:cNvPr id="28" name="Connettore 2 27">
            <a:extLst>
              <a:ext uri="{FF2B5EF4-FFF2-40B4-BE49-F238E27FC236}">
                <a16:creationId xmlns:a16="http://schemas.microsoft.com/office/drawing/2014/main" id="{43A6C171-C16B-99F2-C077-D2F3C8B6B549}"/>
              </a:ext>
            </a:extLst>
          </p:cNvPr>
          <p:cNvCxnSpPr/>
          <p:nvPr/>
        </p:nvCxnSpPr>
        <p:spPr>
          <a:xfrm>
            <a:off x="10186987" y="2184555"/>
            <a:ext cx="0" cy="61436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1" name="Connettore 2 30">
            <a:extLst>
              <a:ext uri="{FF2B5EF4-FFF2-40B4-BE49-F238E27FC236}">
                <a16:creationId xmlns:a16="http://schemas.microsoft.com/office/drawing/2014/main" id="{DBFCF15E-7E66-9CD5-3B4B-96EE9DC83A38}"/>
              </a:ext>
            </a:extLst>
          </p:cNvPr>
          <p:cNvCxnSpPr>
            <a:cxnSpLocks/>
          </p:cNvCxnSpPr>
          <p:nvPr/>
        </p:nvCxnSpPr>
        <p:spPr>
          <a:xfrm flipH="1">
            <a:off x="9258301" y="4273125"/>
            <a:ext cx="800099" cy="103674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Connettore 2 33">
            <a:extLst>
              <a:ext uri="{FF2B5EF4-FFF2-40B4-BE49-F238E27FC236}">
                <a16:creationId xmlns:a16="http://schemas.microsoft.com/office/drawing/2014/main" id="{48C01749-0E2E-88F2-3B0C-3BDA044F8EDB}"/>
              </a:ext>
            </a:extLst>
          </p:cNvPr>
          <p:cNvCxnSpPr/>
          <p:nvPr/>
        </p:nvCxnSpPr>
        <p:spPr>
          <a:xfrm>
            <a:off x="1471613" y="4657725"/>
            <a:ext cx="900112" cy="84278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Ovale 35">
            <a:extLst>
              <a:ext uri="{FF2B5EF4-FFF2-40B4-BE49-F238E27FC236}">
                <a16:creationId xmlns:a16="http://schemas.microsoft.com/office/drawing/2014/main" id="{94598DCD-C58D-D7FE-7B14-D2A7B82D6C26}"/>
              </a:ext>
            </a:extLst>
          </p:cNvPr>
          <p:cNvSpPr/>
          <p:nvPr/>
        </p:nvSpPr>
        <p:spPr>
          <a:xfrm>
            <a:off x="4086226" y="2798917"/>
            <a:ext cx="2846201" cy="108736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dirty="0"/>
          </a:p>
        </p:txBody>
      </p:sp>
      <p:sp>
        <p:nvSpPr>
          <p:cNvPr id="39" name="CasellaDiTesto 38">
            <a:extLst>
              <a:ext uri="{FF2B5EF4-FFF2-40B4-BE49-F238E27FC236}">
                <a16:creationId xmlns:a16="http://schemas.microsoft.com/office/drawing/2014/main" id="{8018D6DB-F96E-1FE3-59C9-65AC5B7577DA}"/>
              </a:ext>
            </a:extLst>
          </p:cNvPr>
          <p:cNvSpPr txBox="1"/>
          <p:nvPr/>
        </p:nvSpPr>
        <p:spPr>
          <a:xfrm>
            <a:off x="4213372" y="3139045"/>
            <a:ext cx="3765255" cy="369332"/>
          </a:xfrm>
          <a:prstGeom prst="rect">
            <a:avLst/>
          </a:prstGeom>
          <a:noFill/>
        </p:spPr>
        <p:txBody>
          <a:bodyPr wrap="square" rtlCol="0">
            <a:spAutoFit/>
          </a:bodyPr>
          <a:lstStyle/>
          <a:p>
            <a:r>
              <a:rPr lang="it-IT" u="sng" dirty="0">
                <a:solidFill>
                  <a:srgbClr val="002060"/>
                </a:solidFill>
                <a:cs typeface="Times New Roman" panose="02020603050405020304" pitchFamily="18" charset="0"/>
              </a:rPr>
              <a:t>grave errore professionale</a:t>
            </a:r>
          </a:p>
        </p:txBody>
      </p:sp>
      <p:cxnSp>
        <p:nvCxnSpPr>
          <p:cNvPr id="41" name="Connettore 2 40">
            <a:extLst>
              <a:ext uri="{FF2B5EF4-FFF2-40B4-BE49-F238E27FC236}">
                <a16:creationId xmlns:a16="http://schemas.microsoft.com/office/drawing/2014/main" id="{AEA3B351-CFEA-D6FA-C43C-05DBD58E3B14}"/>
              </a:ext>
            </a:extLst>
          </p:cNvPr>
          <p:cNvCxnSpPr/>
          <p:nvPr/>
        </p:nvCxnSpPr>
        <p:spPr>
          <a:xfrm>
            <a:off x="5507665" y="3965944"/>
            <a:ext cx="0" cy="1041991"/>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09166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3C2B4B93-896B-48FD-C515-DF2D03D4097B}"/>
              </a:ext>
            </a:extLst>
          </p:cNvPr>
          <p:cNvGraphicFramePr/>
          <p:nvPr>
            <p:extLst>
              <p:ext uri="{D42A27DB-BD31-4B8C-83A1-F6EECF244321}">
                <p14:modId xmlns:p14="http://schemas.microsoft.com/office/powerpoint/2010/main" val="610217980"/>
              </p:ext>
            </p:extLst>
          </p:nvPr>
        </p:nvGraphicFramePr>
        <p:xfrm>
          <a:off x="1265274" y="574158"/>
          <a:ext cx="9175897" cy="5443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B910A3DD-A402-620B-BD4E-F57C1A3684F1}"/>
              </a:ext>
            </a:extLst>
          </p:cNvPr>
          <p:cNvSpPr txBox="1"/>
          <p:nvPr/>
        </p:nvSpPr>
        <p:spPr>
          <a:xfrm>
            <a:off x="3561907" y="5156254"/>
            <a:ext cx="5497032" cy="861774"/>
          </a:xfrm>
          <a:prstGeom prst="rect">
            <a:avLst/>
          </a:prstGeom>
          <a:noFill/>
        </p:spPr>
        <p:txBody>
          <a:bodyPr wrap="square" rtlCol="0">
            <a:spAutoFit/>
          </a:bodyPr>
          <a:lstStyle/>
          <a:p>
            <a:r>
              <a:rPr lang="it-IT" sz="1600" dirty="0">
                <a:solidFill>
                  <a:schemeClr val="bg1"/>
                </a:solidFill>
              </a:rPr>
              <a:t>Questa prerogativa ridefinisce il ruolo dell’</a:t>
            </a:r>
            <a:r>
              <a:rPr lang="it-IT" sz="1600" u="sng" dirty="0">
                <a:solidFill>
                  <a:schemeClr val="bg1"/>
                </a:solidFill>
              </a:rPr>
              <a:t>insegnante</a:t>
            </a:r>
            <a:r>
              <a:rPr lang="it-IT" sz="1600" dirty="0">
                <a:solidFill>
                  <a:schemeClr val="bg1"/>
                </a:solidFill>
              </a:rPr>
              <a:t> come </a:t>
            </a:r>
            <a:r>
              <a:rPr lang="it-IT" sz="1600" b="1" dirty="0">
                <a:solidFill>
                  <a:schemeClr val="bg1"/>
                </a:solidFill>
              </a:rPr>
              <a:t>attore sociale </a:t>
            </a:r>
            <a:r>
              <a:rPr lang="it-IT" sz="1600" dirty="0">
                <a:solidFill>
                  <a:schemeClr val="bg1"/>
                </a:solidFill>
              </a:rPr>
              <a:t>della formazione e </a:t>
            </a:r>
            <a:r>
              <a:rPr lang="it-IT" sz="1600" b="1" dirty="0">
                <a:solidFill>
                  <a:schemeClr val="bg1"/>
                </a:solidFill>
              </a:rPr>
              <a:t>professionista riflessivo. </a:t>
            </a:r>
          </a:p>
          <a:p>
            <a:endParaRPr lang="it-IT" dirty="0"/>
          </a:p>
        </p:txBody>
      </p:sp>
    </p:spTree>
    <p:extLst>
      <p:ext uri="{BB962C8B-B14F-4D97-AF65-F5344CB8AC3E}">
        <p14:creationId xmlns:p14="http://schemas.microsoft.com/office/powerpoint/2010/main" val="153255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E464ACF-8903-1E01-2AD1-161C66F8D2C6}"/>
              </a:ext>
            </a:extLst>
          </p:cNvPr>
          <p:cNvSpPr txBox="1"/>
          <p:nvPr/>
        </p:nvSpPr>
        <p:spPr>
          <a:xfrm>
            <a:off x="3211033" y="95693"/>
            <a:ext cx="7995684" cy="400110"/>
          </a:xfrm>
          <a:prstGeom prst="rect">
            <a:avLst/>
          </a:prstGeom>
          <a:noFill/>
        </p:spPr>
        <p:txBody>
          <a:bodyPr wrap="square" rtlCol="0">
            <a:spAutoFit/>
          </a:bodyPr>
          <a:lstStyle/>
          <a:p>
            <a:r>
              <a:rPr lang="it-IT" sz="2000" u="sng" dirty="0">
                <a:solidFill>
                  <a:srgbClr val="FF9300"/>
                </a:solidFill>
              </a:rPr>
              <a:t>La formazione critico-riflessiva degli insegnanti</a:t>
            </a:r>
          </a:p>
        </p:txBody>
      </p:sp>
      <p:sp>
        <p:nvSpPr>
          <p:cNvPr id="3" name="CasellaDiTesto 2">
            <a:extLst>
              <a:ext uri="{FF2B5EF4-FFF2-40B4-BE49-F238E27FC236}">
                <a16:creationId xmlns:a16="http://schemas.microsoft.com/office/drawing/2014/main" id="{AC376059-267B-CE3A-D06B-AB0D07DE33BF}"/>
              </a:ext>
            </a:extLst>
          </p:cNvPr>
          <p:cNvSpPr txBox="1"/>
          <p:nvPr/>
        </p:nvSpPr>
        <p:spPr>
          <a:xfrm>
            <a:off x="361507" y="903767"/>
            <a:ext cx="6528391" cy="369332"/>
          </a:xfrm>
          <a:prstGeom prst="rect">
            <a:avLst/>
          </a:prstGeom>
          <a:noFill/>
        </p:spPr>
        <p:txBody>
          <a:bodyPr wrap="square" rtlCol="0">
            <a:spAutoFit/>
          </a:bodyPr>
          <a:lstStyle/>
          <a:p>
            <a:r>
              <a:rPr lang="it-IT" dirty="0">
                <a:solidFill>
                  <a:srgbClr val="002060"/>
                </a:solidFill>
                <a:latin typeface="Times New Roman" panose="02020603050405020304" pitchFamily="18" charset="0"/>
                <a:cs typeface="Times New Roman" panose="02020603050405020304" pitchFamily="18" charset="0"/>
              </a:rPr>
              <a:t>Lo scopo di una formazione docente di matrice </a:t>
            </a:r>
            <a:r>
              <a:rPr lang="it-IT" b="1" dirty="0">
                <a:solidFill>
                  <a:srgbClr val="002060"/>
                </a:solidFill>
                <a:latin typeface="Times New Roman" panose="02020603050405020304" pitchFamily="18" charset="0"/>
                <a:cs typeface="Times New Roman" panose="02020603050405020304" pitchFamily="18" charset="0"/>
              </a:rPr>
              <a:t>critico-riflessiva</a:t>
            </a:r>
            <a:r>
              <a:rPr lang="it-IT" dirty="0">
                <a:solidFill>
                  <a:srgbClr val="002060"/>
                </a:solidFill>
                <a:latin typeface="Times New Roman" panose="02020603050405020304" pitchFamily="18" charset="0"/>
                <a:cs typeface="Times New Roman" panose="02020603050405020304" pitchFamily="18" charset="0"/>
              </a:rPr>
              <a:t> è</a:t>
            </a:r>
          </a:p>
        </p:txBody>
      </p:sp>
      <p:cxnSp>
        <p:nvCxnSpPr>
          <p:cNvPr id="5" name="Connettore 2 4">
            <a:extLst>
              <a:ext uri="{FF2B5EF4-FFF2-40B4-BE49-F238E27FC236}">
                <a16:creationId xmlns:a16="http://schemas.microsoft.com/office/drawing/2014/main" id="{12DE0532-77A0-10CB-F78A-3AB4ABC31177}"/>
              </a:ext>
            </a:extLst>
          </p:cNvPr>
          <p:cNvCxnSpPr>
            <a:cxnSpLocks/>
          </p:cNvCxnSpPr>
          <p:nvPr/>
        </p:nvCxnSpPr>
        <p:spPr>
          <a:xfrm>
            <a:off x="6698512" y="1088433"/>
            <a:ext cx="723014"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9" name="CasellaDiTesto 8">
            <a:extLst>
              <a:ext uri="{FF2B5EF4-FFF2-40B4-BE49-F238E27FC236}">
                <a16:creationId xmlns:a16="http://schemas.microsoft.com/office/drawing/2014/main" id="{EEF5A075-8297-5571-22DF-564DA2A44067}"/>
              </a:ext>
            </a:extLst>
          </p:cNvPr>
          <p:cNvSpPr txBox="1"/>
          <p:nvPr/>
        </p:nvSpPr>
        <p:spPr>
          <a:xfrm>
            <a:off x="7857460" y="765267"/>
            <a:ext cx="3104707" cy="646331"/>
          </a:xfrm>
          <a:prstGeom prst="rect">
            <a:avLst/>
          </a:prstGeom>
          <a:noFill/>
        </p:spPr>
        <p:txBody>
          <a:bodyPr wrap="square" rtlCol="0">
            <a:spAutoFit/>
          </a:bodyPr>
          <a:lstStyle/>
          <a:p>
            <a:r>
              <a:rPr lang="it-IT" i="1" dirty="0">
                <a:solidFill>
                  <a:srgbClr val="002060"/>
                </a:solidFill>
              </a:rPr>
              <a:t>infrangere la separazione tra sapere esplicito ed implicito</a:t>
            </a:r>
          </a:p>
        </p:txBody>
      </p:sp>
      <p:sp>
        <p:nvSpPr>
          <p:cNvPr id="10" name="CasellaDiTesto 9">
            <a:extLst>
              <a:ext uri="{FF2B5EF4-FFF2-40B4-BE49-F238E27FC236}">
                <a16:creationId xmlns:a16="http://schemas.microsoft.com/office/drawing/2014/main" id="{F1D53398-E31E-0D6E-F0DD-5243626C50A7}"/>
              </a:ext>
            </a:extLst>
          </p:cNvPr>
          <p:cNvSpPr txBox="1"/>
          <p:nvPr/>
        </p:nvSpPr>
        <p:spPr>
          <a:xfrm>
            <a:off x="839972" y="1627884"/>
            <a:ext cx="6368903" cy="369332"/>
          </a:xfrm>
          <a:prstGeom prst="rect">
            <a:avLst/>
          </a:prstGeom>
          <a:noFill/>
        </p:spPr>
        <p:txBody>
          <a:bodyPr wrap="square" rtlCol="0">
            <a:spAutoFit/>
          </a:bodyPr>
          <a:lstStyle/>
          <a:p>
            <a:pPr marL="285750" indent="-285750">
              <a:buFont typeface="Wingdings" pitchFamily="2" charset="2"/>
              <a:buChar char="Ø"/>
            </a:pPr>
            <a:r>
              <a:rPr lang="it-IT" u="sng" dirty="0">
                <a:solidFill>
                  <a:srgbClr val="002060"/>
                </a:solidFill>
                <a:latin typeface="Times New Roman" panose="02020603050405020304" pitchFamily="18" charset="0"/>
                <a:cs typeface="Times New Roman" panose="02020603050405020304" pitchFamily="18" charset="0"/>
              </a:rPr>
              <a:t>agito efficace e consapevole</a:t>
            </a:r>
          </a:p>
        </p:txBody>
      </p:sp>
      <p:sp>
        <p:nvSpPr>
          <p:cNvPr id="13" name="CasellaDiTesto 12">
            <a:extLst>
              <a:ext uri="{FF2B5EF4-FFF2-40B4-BE49-F238E27FC236}">
                <a16:creationId xmlns:a16="http://schemas.microsoft.com/office/drawing/2014/main" id="{FACEE070-C88C-B06D-C454-8AF3F5B5D5D8}"/>
              </a:ext>
            </a:extLst>
          </p:cNvPr>
          <p:cNvSpPr txBox="1"/>
          <p:nvPr/>
        </p:nvSpPr>
        <p:spPr>
          <a:xfrm>
            <a:off x="4534465" y="1397051"/>
            <a:ext cx="3370735" cy="1200329"/>
          </a:xfrm>
          <a:prstGeom prst="rect">
            <a:avLst/>
          </a:prstGeom>
          <a:noFill/>
        </p:spPr>
        <p:txBody>
          <a:bodyPr wrap="square" rtlCol="0">
            <a:spAutoFit/>
          </a:bodyPr>
          <a:lstStyle/>
          <a:p>
            <a:r>
              <a:rPr lang="it-IT" dirty="0">
                <a:solidFill>
                  <a:srgbClr val="002060"/>
                </a:solidFill>
                <a:latin typeface="Times New Roman" panose="02020603050405020304" pitchFamily="18" charset="0"/>
                <a:cs typeface="Times New Roman" panose="02020603050405020304" pitchFamily="18" charset="0"/>
              </a:rPr>
              <a:t>attivare processi di de-costruzione del sapere implicito con l’obiettivo di ri-costruire una ratio dell’agire professionale</a:t>
            </a:r>
          </a:p>
        </p:txBody>
      </p:sp>
      <p:sp>
        <p:nvSpPr>
          <p:cNvPr id="14" name="Parentesi graffa aperta 13">
            <a:extLst>
              <a:ext uri="{FF2B5EF4-FFF2-40B4-BE49-F238E27FC236}">
                <a16:creationId xmlns:a16="http://schemas.microsoft.com/office/drawing/2014/main" id="{B1B44A0C-43A3-0597-B54C-01CD5CE65A0B}"/>
              </a:ext>
            </a:extLst>
          </p:cNvPr>
          <p:cNvSpPr/>
          <p:nvPr/>
        </p:nvSpPr>
        <p:spPr>
          <a:xfrm>
            <a:off x="4199860" y="1411598"/>
            <a:ext cx="425303" cy="1180168"/>
          </a:xfrm>
          <a:prstGeom prst="leftBrace">
            <a:avLst>
              <a:gd name="adj1" fmla="val 13333"/>
              <a:gd name="adj2" fmla="val 36838"/>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it-IT" dirty="0"/>
          </a:p>
        </p:txBody>
      </p:sp>
      <p:sp>
        <p:nvSpPr>
          <p:cNvPr id="15" name="CasellaDiTesto 14">
            <a:extLst>
              <a:ext uri="{FF2B5EF4-FFF2-40B4-BE49-F238E27FC236}">
                <a16:creationId xmlns:a16="http://schemas.microsoft.com/office/drawing/2014/main" id="{05B5FD63-405A-75FE-1366-03A894B029F8}"/>
              </a:ext>
            </a:extLst>
          </p:cNvPr>
          <p:cNvSpPr txBox="1"/>
          <p:nvPr/>
        </p:nvSpPr>
        <p:spPr>
          <a:xfrm>
            <a:off x="1730663" y="4214648"/>
            <a:ext cx="5784234" cy="923330"/>
          </a:xfrm>
          <a:prstGeom prst="rect">
            <a:avLst/>
          </a:prstGeom>
          <a:noFill/>
        </p:spPr>
        <p:txBody>
          <a:bodyPr wrap="square" rtlCol="0">
            <a:spAutoFit/>
          </a:bodyPr>
          <a:lstStyle/>
          <a:p>
            <a:r>
              <a:rPr lang="it-IT" sz="1800" dirty="0">
                <a:solidFill>
                  <a:srgbClr val="002060"/>
                </a:solidFill>
                <a:effectLst/>
                <a:latin typeface="Times New Roman" panose="02020603050405020304" pitchFamily="18" charset="0"/>
                <a:cs typeface="Times New Roman" panose="02020603050405020304" pitchFamily="18" charset="0"/>
              </a:rPr>
              <a:t>una postura nutrita dal dubbio alimenta la capacità di riflettere costantemente sul perché dei propri modi di agire </a:t>
            </a:r>
            <a:endParaRPr lang="it-IT" dirty="0">
              <a:solidFill>
                <a:srgbClr val="002060"/>
              </a:solidFill>
              <a:latin typeface="Times New Roman" panose="02020603050405020304" pitchFamily="18" charset="0"/>
              <a:cs typeface="Times New Roman" panose="02020603050405020304" pitchFamily="18" charset="0"/>
            </a:endParaRPr>
          </a:p>
          <a:p>
            <a:endParaRPr lang="it-IT" dirty="0"/>
          </a:p>
        </p:txBody>
      </p:sp>
      <p:sp>
        <p:nvSpPr>
          <p:cNvPr id="16" name="CasellaDiTesto 15">
            <a:extLst>
              <a:ext uri="{FF2B5EF4-FFF2-40B4-BE49-F238E27FC236}">
                <a16:creationId xmlns:a16="http://schemas.microsoft.com/office/drawing/2014/main" id="{0C378E2C-E818-B725-02CE-FF19342A727B}"/>
              </a:ext>
            </a:extLst>
          </p:cNvPr>
          <p:cNvSpPr txBox="1"/>
          <p:nvPr/>
        </p:nvSpPr>
        <p:spPr>
          <a:xfrm>
            <a:off x="451945" y="3113992"/>
            <a:ext cx="10289505" cy="369332"/>
          </a:xfrm>
          <a:prstGeom prst="rect">
            <a:avLst/>
          </a:prstGeom>
          <a:noFill/>
        </p:spPr>
        <p:txBody>
          <a:bodyPr wrap="square" rtlCol="0">
            <a:spAutoFit/>
          </a:bodyPr>
          <a:lstStyle/>
          <a:p>
            <a:r>
              <a:rPr lang="it-IT" sz="1800" dirty="0">
                <a:solidFill>
                  <a:srgbClr val="002060"/>
                </a:solidFill>
                <a:effectLst/>
                <a:latin typeface="Times"/>
              </a:rPr>
              <a:t>Essere insegnanti implica accogliere l’</a:t>
            </a:r>
            <a:r>
              <a:rPr lang="it-IT" sz="1800" b="1" dirty="0">
                <a:solidFill>
                  <a:srgbClr val="002060"/>
                </a:solidFill>
                <a:effectLst/>
                <a:latin typeface="Times"/>
              </a:rPr>
              <a:t>incertezza</a:t>
            </a:r>
            <a:r>
              <a:rPr lang="it-IT" sz="1800" dirty="0">
                <a:solidFill>
                  <a:srgbClr val="002060"/>
                </a:solidFill>
                <a:effectLst/>
                <a:latin typeface="Times"/>
              </a:rPr>
              <a:t> come elemento strutturale del proprio ambito professionale;</a:t>
            </a:r>
            <a:endParaRPr lang="it-IT" dirty="0">
              <a:solidFill>
                <a:srgbClr val="002060"/>
              </a:solidFill>
            </a:endParaRPr>
          </a:p>
        </p:txBody>
      </p:sp>
      <p:sp>
        <p:nvSpPr>
          <p:cNvPr id="17" name="Freccia giù 16">
            <a:extLst>
              <a:ext uri="{FF2B5EF4-FFF2-40B4-BE49-F238E27FC236}">
                <a16:creationId xmlns:a16="http://schemas.microsoft.com/office/drawing/2014/main" id="{BFF502A9-7F20-FCFF-C192-B647302AA999}"/>
              </a:ext>
            </a:extLst>
          </p:cNvPr>
          <p:cNvSpPr/>
          <p:nvPr/>
        </p:nvSpPr>
        <p:spPr>
          <a:xfrm>
            <a:off x="4367162" y="3483324"/>
            <a:ext cx="334605" cy="61571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dirty="0"/>
          </a:p>
        </p:txBody>
      </p:sp>
      <p:sp>
        <p:nvSpPr>
          <p:cNvPr id="19" name="CasellaDiTesto 18">
            <a:extLst>
              <a:ext uri="{FF2B5EF4-FFF2-40B4-BE49-F238E27FC236}">
                <a16:creationId xmlns:a16="http://schemas.microsoft.com/office/drawing/2014/main" id="{3A50E7D5-2C62-85A4-C81A-77A0774B818B}"/>
              </a:ext>
            </a:extLst>
          </p:cNvPr>
          <p:cNvSpPr txBox="1"/>
          <p:nvPr/>
        </p:nvSpPr>
        <p:spPr>
          <a:xfrm>
            <a:off x="704193" y="5517931"/>
            <a:ext cx="10257974" cy="984885"/>
          </a:xfrm>
          <a:prstGeom prst="rect">
            <a:avLst/>
          </a:prstGeom>
          <a:noFill/>
        </p:spPr>
        <p:txBody>
          <a:bodyPr wrap="square" rtlCol="0">
            <a:spAutoFit/>
          </a:bodyPr>
          <a:lstStyle/>
          <a:p>
            <a:pPr marL="342900" indent="-342900">
              <a:buFont typeface="Wingdings" pitchFamily="2" charset="2"/>
              <a:buChar char="Ø"/>
            </a:pPr>
            <a:r>
              <a:rPr lang="it-IT" sz="2000" dirty="0">
                <a:solidFill>
                  <a:srgbClr val="002060"/>
                </a:solidFill>
                <a:effectLst/>
                <a:latin typeface="Times New Roman" panose="02020603050405020304" pitchFamily="18" charset="0"/>
                <a:cs typeface="Times New Roman" panose="02020603050405020304" pitchFamily="18" charset="0"/>
              </a:rPr>
              <a:t>Questo costante esercizio di analisi e ri-discussione si traduce nell’essere in grado di ri-definire la propria professionalità. </a:t>
            </a:r>
            <a:endParaRPr lang="it-IT" sz="2000" dirty="0">
              <a:solidFill>
                <a:srgbClr val="002060"/>
              </a:solidFill>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03688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4F2B16-891C-F87A-C079-FCE8EA2CFCAF}"/>
              </a:ext>
            </a:extLst>
          </p:cNvPr>
          <p:cNvSpPr>
            <a:spLocks noGrp="1"/>
          </p:cNvSpPr>
          <p:nvPr>
            <p:ph type="title"/>
          </p:nvPr>
        </p:nvSpPr>
        <p:spPr>
          <a:xfrm>
            <a:off x="2810203" y="121817"/>
            <a:ext cx="6077607" cy="481579"/>
          </a:xfrm>
        </p:spPr>
        <p:txBody>
          <a:bodyPr>
            <a:normAutofit fontScale="90000"/>
          </a:bodyPr>
          <a:lstStyle/>
          <a:p>
            <a:r>
              <a:rPr lang="it-IT" sz="2000" b="1" dirty="0">
                <a:solidFill>
                  <a:srgbClr val="FF9300"/>
                </a:solidFill>
                <a:effectLst/>
                <a:latin typeface="Times"/>
              </a:rPr>
              <a:t>Il sé riflessivo per la gestione della relazione educativa </a:t>
            </a:r>
            <a:br>
              <a:rPr lang="it-IT" sz="2000" dirty="0"/>
            </a:br>
            <a:endParaRPr lang="it-IT" sz="2000" dirty="0"/>
          </a:p>
        </p:txBody>
      </p:sp>
      <p:sp>
        <p:nvSpPr>
          <p:cNvPr id="3" name="CasellaDiTesto 2">
            <a:extLst>
              <a:ext uri="{FF2B5EF4-FFF2-40B4-BE49-F238E27FC236}">
                <a16:creationId xmlns:a16="http://schemas.microsoft.com/office/drawing/2014/main" id="{3EEA28C8-640D-A11A-FF5C-38BB4C960D2D}"/>
              </a:ext>
            </a:extLst>
          </p:cNvPr>
          <p:cNvSpPr txBox="1"/>
          <p:nvPr/>
        </p:nvSpPr>
        <p:spPr>
          <a:xfrm>
            <a:off x="105104" y="5777096"/>
            <a:ext cx="11487807" cy="1200329"/>
          </a:xfrm>
          <a:prstGeom prst="rect">
            <a:avLst/>
          </a:prstGeom>
          <a:noFill/>
        </p:spPr>
        <p:txBody>
          <a:bodyPr wrap="square" rtlCol="0">
            <a:spAutoFit/>
          </a:bodyPr>
          <a:lstStyle/>
          <a:p>
            <a:pPr marL="285750" indent="-285750">
              <a:buFont typeface="Wingdings" pitchFamily="2" charset="2"/>
              <a:buChar char="Ø"/>
            </a:pPr>
            <a:r>
              <a:rPr lang="it-IT" sz="1800" dirty="0">
                <a:solidFill>
                  <a:srgbClr val="002060"/>
                </a:solidFill>
                <a:effectLst/>
                <a:latin typeface="Times New Roman" panose="02020603050405020304" pitchFamily="18" charset="0"/>
                <a:cs typeface="Times New Roman" panose="02020603050405020304" pitchFamily="18" charset="0"/>
              </a:rPr>
              <a:t>Lo sviluppo di un’attitudine critica come competenza professionale indirizza le pratiche educative in una prospettiva </a:t>
            </a:r>
            <a:r>
              <a:rPr lang="it-IT" sz="1800" b="1" dirty="0">
                <a:solidFill>
                  <a:srgbClr val="002060"/>
                </a:solidFill>
                <a:effectLst/>
                <a:latin typeface="Times New Roman" panose="02020603050405020304" pitchFamily="18" charset="0"/>
                <a:cs typeface="Times New Roman" panose="02020603050405020304" pitchFamily="18" charset="0"/>
              </a:rPr>
              <a:t>riflessiva e trasformativa</a:t>
            </a:r>
            <a:r>
              <a:rPr lang="it-IT" sz="1800" dirty="0">
                <a:solidFill>
                  <a:srgbClr val="002060"/>
                </a:solidFill>
                <a:effectLst/>
                <a:latin typeface="Times New Roman" panose="02020603050405020304" pitchFamily="18" charset="0"/>
                <a:cs typeface="Times New Roman" panose="02020603050405020304" pitchFamily="18" charset="0"/>
              </a:rPr>
              <a:t>.</a:t>
            </a:r>
            <a:endParaRPr lang="it-IT" dirty="0">
              <a:solidFill>
                <a:srgbClr val="002060"/>
              </a:solidFill>
              <a:latin typeface="Times New Roman" panose="02020603050405020304" pitchFamily="18" charset="0"/>
              <a:cs typeface="Times New Roman" panose="02020603050405020304" pitchFamily="18" charset="0"/>
            </a:endParaRPr>
          </a:p>
          <a:p>
            <a:pPr marL="285750" indent="-285750">
              <a:buFont typeface="Wingdings" pitchFamily="2" charset="2"/>
              <a:buChar char="Ø"/>
            </a:pPr>
            <a:endParaRPr lang="it-IT" dirty="0"/>
          </a:p>
          <a:p>
            <a:pPr marL="285750" indent="-285750">
              <a:buFont typeface="Wingdings" pitchFamily="2" charset="2"/>
              <a:buChar char="Ø"/>
            </a:pPr>
            <a:endParaRPr lang="it-IT" dirty="0"/>
          </a:p>
        </p:txBody>
      </p:sp>
      <p:graphicFrame>
        <p:nvGraphicFramePr>
          <p:cNvPr id="9" name="Diagramma 8">
            <a:extLst>
              <a:ext uri="{FF2B5EF4-FFF2-40B4-BE49-F238E27FC236}">
                <a16:creationId xmlns:a16="http://schemas.microsoft.com/office/drawing/2014/main" id="{58303AEA-E802-DE7E-3B4D-E51046A64C6A}"/>
              </a:ext>
            </a:extLst>
          </p:cNvPr>
          <p:cNvGraphicFramePr/>
          <p:nvPr>
            <p:extLst>
              <p:ext uri="{D42A27DB-BD31-4B8C-83A1-F6EECF244321}">
                <p14:modId xmlns:p14="http://schemas.microsoft.com/office/powerpoint/2010/main" val="428931273"/>
              </p:ext>
            </p:extLst>
          </p:nvPr>
        </p:nvGraphicFramePr>
        <p:xfrm>
          <a:off x="105104" y="1615180"/>
          <a:ext cx="10515600" cy="3627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asellaDiTesto 9">
            <a:extLst>
              <a:ext uri="{FF2B5EF4-FFF2-40B4-BE49-F238E27FC236}">
                <a16:creationId xmlns:a16="http://schemas.microsoft.com/office/drawing/2014/main" id="{DB996A2C-AC39-2DA2-1DEB-96073861EC42}"/>
              </a:ext>
            </a:extLst>
          </p:cNvPr>
          <p:cNvSpPr txBox="1"/>
          <p:nvPr/>
        </p:nvSpPr>
        <p:spPr>
          <a:xfrm>
            <a:off x="105104" y="725214"/>
            <a:ext cx="12086896" cy="646331"/>
          </a:xfrm>
          <a:prstGeom prst="rect">
            <a:avLst/>
          </a:prstGeom>
          <a:noFill/>
        </p:spPr>
        <p:txBody>
          <a:bodyPr wrap="square" rtlCol="0">
            <a:spAutoFit/>
          </a:bodyPr>
          <a:lstStyle/>
          <a:p>
            <a:pPr marL="285750" indent="-285750">
              <a:buFont typeface="Wingdings" pitchFamily="2" charset="2"/>
              <a:buChar char="Ø"/>
            </a:pPr>
            <a:r>
              <a:rPr lang="it-IT" sz="1800" dirty="0">
                <a:solidFill>
                  <a:srgbClr val="002060"/>
                </a:solidFill>
                <a:effectLst/>
                <a:latin typeface="Times New Roman" panose="02020603050405020304" pitchFamily="18" charset="0"/>
                <a:cs typeface="Times New Roman" panose="02020603050405020304" pitchFamily="18" charset="0"/>
              </a:rPr>
              <a:t>La costruzione di competenze relazionali, finalizzate a guidare la propria esperienza professionale nei contesti educativi, si realizza attraverso </a:t>
            </a:r>
            <a:r>
              <a:rPr lang="it-IT" sz="1800" b="1" dirty="0">
                <a:solidFill>
                  <a:srgbClr val="002060"/>
                </a:solidFill>
                <a:effectLst/>
                <a:latin typeface="Times New Roman" panose="02020603050405020304" pitchFamily="18" charset="0"/>
                <a:cs typeface="Times New Roman" panose="02020603050405020304" pitchFamily="18" charset="0"/>
              </a:rPr>
              <a:t>tre livelli di riflessione:</a:t>
            </a:r>
            <a:endParaRPr lang="it-IT" dirty="0"/>
          </a:p>
        </p:txBody>
      </p:sp>
    </p:spTree>
    <p:extLst>
      <p:ext uri="{BB962C8B-B14F-4D97-AF65-F5344CB8AC3E}">
        <p14:creationId xmlns:p14="http://schemas.microsoft.com/office/powerpoint/2010/main" val="3263041776"/>
      </p:ext>
    </p:extLst>
  </p:cSld>
  <p:clrMapOvr>
    <a:masterClrMapping/>
  </p:clrMapOvr>
</p:sld>
</file>

<file path=ppt/theme/theme1.xml><?xml version="1.0" encoding="utf-8"?>
<a:theme xmlns:a="http://schemas.openxmlformats.org/drawingml/2006/main" name="Tema di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TotalTime>
  <Words>1062</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10</vt:i4>
      </vt:variant>
    </vt:vector>
  </HeadingPairs>
  <TitlesOfParts>
    <vt:vector size="18" baseType="lpstr">
      <vt:lpstr>Arial</vt:lpstr>
      <vt:lpstr>Calibri</vt:lpstr>
      <vt:lpstr>Calibri Light</vt:lpstr>
      <vt:lpstr>Franklin Gothic Medium</vt:lpstr>
      <vt:lpstr>Times</vt:lpstr>
      <vt:lpstr>Times New Roman</vt:lpstr>
      <vt:lpstr>Wingdings</vt:lpstr>
      <vt:lpstr>Tema di Office 2013-2022</vt:lpstr>
      <vt:lpstr>Formarsi all’insegnamento.  La gestione critico-riflessiva della relazione educativa  Francesco Lo Presti  </vt:lpstr>
      <vt:lpstr>Presentazione standard di PowerPoint</vt:lpstr>
      <vt:lpstr>Presentazione standard di PowerPoint</vt:lpstr>
      <vt:lpstr>Il ruolo del sapere implicito nell’agire professionale  </vt:lpstr>
      <vt:lpstr>Presentazione standard di PowerPoint</vt:lpstr>
      <vt:lpstr>Presentazione standard di PowerPoint</vt:lpstr>
      <vt:lpstr>Presentazione standard di PowerPoint</vt:lpstr>
      <vt:lpstr>Presentazione standard di PowerPoint</vt:lpstr>
      <vt:lpstr>Il sé riflessivo per la gestione della relazione educativa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Formarsi all’insegnamento. La gestione critico-riflessiva della relazione educativa   Francesco Lo Presti</dc:title>
  <dc:creator>Serena Zizza</dc:creator>
  <cp:lastModifiedBy>Antonia Cunti</cp:lastModifiedBy>
  <cp:revision>3</cp:revision>
  <dcterms:created xsi:type="dcterms:W3CDTF">2023-01-01T19:01:53Z</dcterms:created>
  <dcterms:modified xsi:type="dcterms:W3CDTF">2023-01-03T17:12:47Z</dcterms:modified>
</cp:coreProperties>
</file>