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28C70-C588-6BBA-E3F0-14405DC544AB}" v="2625" dt="2023-01-06T19:43:32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 dinacci" userId="e4c4d0831835c2f1" providerId="LiveId" clId="{090B3F2C-B3EA-403A-89EC-7B908E92586E}"/>
    <pc:docChg chg="custSel modSld">
      <pc:chgData name="ada dinacci" userId="e4c4d0831835c2f1" providerId="LiveId" clId="{090B3F2C-B3EA-403A-89EC-7B908E92586E}" dt="2023-01-07T18:17:35.406" v="1" actId="313"/>
      <pc:docMkLst>
        <pc:docMk/>
      </pc:docMkLst>
      <pc:sldChg chg="modSp mod">
        <pc:chgData name="ada dinacci" userId="e4c4d0831835c2f1" providerId="LiveId" clId="{090B3F2C-B3EA-403A-89EC-7B908E92586E}" dt="2023-01-07T18:17:35.406" v="1" actId="313"/>
        <pc:sldMkLst>
          <pc:docMk/>
          <pc:sldMk cId="3304975808" sldId="256"/>
        </pc:sldMkLst>
        <pc:spChg chg="mod">
          <ac:chgData name="ada dinacci" userId="e4c4d0831835c2f1" providerId="LiveId" clId="{090B3F2C-B3EA-403A-89EC-7B908E92586E}" dt="2023-01-07T18:17:35.406" v="1" actId="313"/>
          <ac:spMkLst>
            <pc:docMk/>
            <pc:sldMk cId="3304975808" sldId="256"/>
            <ac:spMk id="2" creationId="{F902EA67-8D40-47B0-8645-7C17217AE1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02EA67-8D40-47B0-8645-7C17217AE1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000" dirty="0"/>
              <a:t>L’ETA’ ADULTA : TRA EDUCAZIONE DEGLI ALTRI E </a:t>
            </a:r>
            <a:r>
              <a:rPr lang="it-IT" sz="4000"/>
              <a:t>DI SE’ </a:t>
            </a:r>
            <a:r>
              <a:rPr lang="it-IT" sz="4000" dirty="0"/>
              <a:t>STESSI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33697D-C1CF-4A8A-A718-DDF1186E3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(di A. </a:t>
            </a:r>
            <a:r>
              <a:rPr lang="it-IT"/>
              <a:t>CUNTI)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4D3076B-7342-45C2-AA27-5A1032B9CEB4}"/>
              </a:ext>
            </a:extLst>
          </p:cNvPr>
          <p:cNvSpPr txBox="1"/>
          <p:nvPr/>
        </p:nvSpPr>
        <p:spPr>
          <a:xfrm>
            <a:off x="177339" y="330814"/>
            <a:ext cx="609600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dirty="0"/>
              <a:t>La Relazione Educativa</a:t>
            </a:r>
            <a:br>
              <a:rPr lang="it-IT" sz="4400" dirty="0"/>
            </a:br>
            <a:r>
              <a:rPr lang="it-IT" sz="4400" dirty="0"/>
              <a:t>Capitolo XI</a:t>
            </a:r>
            <a:br>
              <a:rPr lang="it-IT" sz="1800" dirty="0"/>
            </a:b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304975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29EBA8C-0162-6906-06F8-E74344EB3E66}"/>
              </a:ext>
            </a:extLst>
          </p:cNvPr>
          <p:cNvSpPr txBox="1"/>
          <p:nvPr/>
        </p:nvSpPr>
        <p:spPr>
          <a:xfrm>
            <a:off x="421104" y="802105"/>
            <a:ext cx="9885947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000" dirty="0"/>
              <a:t>EDUCAZIONE secondo un modello che mette al centro la forma-azione</a:t>
            </a:r>
            <a:endParaRPr lang="it-IT" dirty="0"/>
          </a:p>
        </p:txBody>
      </p:sp>
      <p:cxnSp>
        <p:nvCxnSpPr>
          <p:cNvPr id="3" name="Connettore curvo 2">
            <a:extLst>
              <a:ext uri="{FF2B5EF4-FFF2-40B4-BE49-F238E27FC236}">
                <a16:creationId xmlns:a16="http://schemas.microsoft.com/office/drawing/2014/main" id="{7471F4FE-97B1-A9AC-B7C4-BE932A7564AF}"/>
              </a:ext>
            </a:extLst>
          </p:cNvPr>
          <p:cNvCxnSpPr/>
          <p:nvPr/>
        </p:nvCxnSpPr>
        <p:spPr>
          <a:xfrm>
            <a:off x="5278468" y="1533165"/>
            <a:ext cx="914400" cy="914400"/>
          </a:xfrm>
          <a:prstGeom prst="curvedConnector3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CA79D12-E49F-304E-BCDE-5879C7E04D0A}"/>
              </a:ext>
            </a:extLst>
          </p:cNvPr>
          <p:cNvSpPr txBox="1"/>
          <p:nvPr/>
        </p:nvSpPr>
        <p:spPr>
          <a:xfrm>
            <a:off x="822157" y="2782018"/>
            <a:ext cx="9825789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dirty="0">
                <a:solidFill>
                  <a:schemeClr val="bg1"/>
                </a:solidFill>
              </a:rPr>
              <a:t>Le pratiche educative divengono pratiche di cura volte a sostenere, accompagnare il soggetto nella ricerca e realizzazione di quelle modalità di cura di sé attraverso cui egli possa esistere come meglio sente e vuole, e possa risvegliarsi per ricercare l'autenticità del suo essere (Mortari, 2006).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8C1DFCD1-9266-C6C6-0A7D-4F6C1AA45EDA}"/>
              </a:ext>
            </a:extLst>
          </p:cNvPr>
          <p:cNvSpPr/>
          <p:nvPr/>
        </p:nvSpPr>
        <p:spPr>
          <a:xfrm>
            <a:off x="1593272" y="4433454"/>
            <a:ext cx="8425132" cy="15527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i="1" dirty="0">
                <a:solidFill>
                  <a:srgbClr val="C00000"/>
                </a:solidFill>
              </a:rPr>
              <a:t>Soltanto se si ha cura di sé si può aver cura dell'altro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414380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258B13-2B72-6402-4006-2B0011D41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95" y="753228"/>
            <a:ext cx="10188887" cy="1080938"/>
          </a:xfrm>
        </p:spPr>
        <p:txBody>
          <a:bodyPr/>
          <a:lstStyle/>
          <a:p>
            <a:r>
              <a:rPr lang="it-IT" dirty="0"/>
              <a:t>11.1 L’educazione come un prendersi cura della </a:t>
            </a:r>
            <a:r>
              <a:rPr lang="it-IT" dirty="0" err="1"/>
              <a:t>formatività</a:t>
            </a:r>
            <a:r>
              <a:rPr lang="it-IT" dirty="0"/>
              <a:t> dell’altro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E02427-C760-1FE1-8534-DE92D3B3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5" y="2105891"/>
            <a:ext cx="11953701" cy="4616334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it-IT" dirty="0"/>
              <a:t>Lo spazio della formazione formale è profondamente intrecciato con altre dimensioni dell’esistenza umana, come quella lavorativa e familiare</a:t>
            </a:r>
          </a:p>
          <a:p>
            <a:pPr algn="just">
              <a:buFontTx/>
              <a:buChar char="-"/>
            </a:pPr>
            <a:r>
              <a:rPr lang="it-IT" dirty="0"/>
              <a:t>La condizione odierna dei sistemi di istruzione evidenzia uno </a:t>
            </a:r>
            <a:r>
              <a:rPr lang="it-IT" i="1" dirty="0"/>
              <a:t>scollamento </a:t>
            </a:r>
            <a:r>
              <a:rPr lang="it-IT" dirty="0"/>
              <a:t>tra </a:t>
            </a:r>
            <a:r>
              <a:rPr lang="it-IT" b="1" u="sng" dirty="0">
                <a:solidFill>
                  <a:schemeClr val="accent4">
                    <a:lumMod val="75000"/>
                  </a:schemeClr>
                </a:solidFill>
              </a:rPr>
              <a:t>l’ampiezza dei saperi </a:t>
            </a:r>
            <a:r>
              <a:rPr lang="it-IT" dirty="0"/>
              <a:t>ed una </a:t>
            </a:r>
            <a:r>
              <a:rPr lang="it-IT" b="1" u="sng" dirty="0">
                <a:solidFill>
                  <a:schemeClr val="accent4">
                    <a:lumMod val="75000"/>
                  </a:schemeClr>
                </a:solidFill>
              </a:rPr>
              <a:t>qualità della didattica </a:t>
            </a:r>
            <a:r>
              <a:rPr lang="it-IT" dirty="0"/>
              <a:t>che ne consenta un’acquisizione funzionale a processi di crescita contrassegnati da </a:t>
            </a:r>
            <a:r>
              <a:rPr lang="it-IT" i="1" dirty="0"/>
              <a:t>consapevolezza</a:t>
            </a:r>
            <a:r>
              <a:rPr lang="it-IT" dirty="0"/>
              <a:t> ed </a:t>
            </a:r>
            <a:r>
              <a:rPr lang="it-IT" i="1" dirty="0"/>
              <a:t>autonomia</a:t>
            </a:r>
          </a:p>
          <a:p>
            <a:pPr algn="just">
              <a:buFontTx/>
              <a:buChar char="-"/>
            </a:pPr>
            <a:r>
              <a:rPr lang="it-IT" dirty="0"/>
              <a:t>L’emersione della categoria della </a:t>
            </a:r>
            <a:r>
              <a:rPr lang="it-IT" b="1" i="1" dirty="0">
                <a:solidFill>
                  <a:srgbClr val="C00000"/>
                </a:solidFill>
              </a:rPr>
              <a:t>PLURALITA’ </a:t>
            </a:r>
            <a:r>
              <a:rPr lang="it-IT" dirty="0"/>
              <a:t>se da un lato consente al soggetto di determinarsi uno scenario di opportunità più ampio, dall’altro lo pone paradossalmente di fronte all’obbligo della scelta e al rischio di non riuscire a decidere</a:t>
            </a:r>
          </a:p>
          <a:p>
            <a:pPr algn="just">
              <a:buFontTx/>
              <a:buChar char="-"/>
            </a:pPr>
            <a:r>
              <a:rPr lang="it-IT" dirty="0"/>
              <a:t>I contesti sociali, pur essendo molto esigenti nei confronti del soggetto, non offrono sul piano educativo un supporto adeguato per costruire la </a:t>
            </a:r>
            <a:r>
              <a:rPr lang="it-IT" u="sng" dirty="0">
                <a:solidFill>
                  <a:schemeClr val="accent4">
                    <a:lumMod val="75000"/>
                  </a:schemeClr>
                </a:solidFill>
              </a:rPr>
              <a:t>capacità di decisione</a:t>
            </a:r>
          </a:p>
        </p:txBody>
      </p:sp>
    </p:spTree>
    <p:extLst>
      <p:ext uri="{BB962C8B-B14F-4D97-AF65-F5344CB8AC3E}">
        <p14:creationId xmlns:p14="http://schemas.microsoft.com/office/powerpoint/2010/main" val="84805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3A57A127-FF1E-9DC0-9E23-EB974D1A4BF5}"/>
              </a:ext>
            </a:extLst>
          </p:cNvPr>
          <p:cNvSpPr/>
          <p:nvPr/>
        </p:nvSpPr>
        <p:spPr>
          <a:xfrm>
            <a:off x="227214" y="102525"/>
            <a:ext cx="11571316" cy="1041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/>
              <a:t>Al cospetto di tale condizione, occorre operare sul piano educativo affinchè a fronte della molteplicità delle strade percorribili per definirsi sul piano personale e professionale corrisponda la capacità di compiere delle scelte, orientando l’azione in un senso o nell’altro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1C1B847E-322E-84F1-F73D-44A6D3D666C6}"/>
              </a:ext>
            </a:extLst>
          </p:cNvPr>
          <p:cNvSpPr/>
          <p:nvPr/>
        </p:nvSpPr>
        <p:spPr>
          <a:xfrm>
            <a:off x="227214" y="1266304"/>
            <a:ext cx="11571316" cy="1041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dirty="0"/>
              <a:t>Creare condizioni ottimali per supportare e alimentare la capacità di scelta è compito dell’</a:t>
            </a:r>
            <a:r>
              <a:rPr lang="it-IT" b="1" u="sng" dirty="0">
                <a:solidFill>
                  <a:schemeClr val="accent4">
                    <a:lumMod val="75000"/>
                  </a:schemeClr>
                </a:solidFill>
              </a:rPr>
              <a:t>insegnamento</a:t>
            </a:r>
            <a:r>
              <a:rPr lang="it-IT" b="1" u="sng" dirty="0"/>
              <a:t> </a:t>
            </a:r>
            <a:r>
              <a:rPr lang="it-IT" b="1" u="sng" dirty="0">
                <a:sym typeface="Wingdings" panose="05000000000000000000" pitchFamily="2" charset="2"/>
              </a:rPr>
              <a:t>impalcatura metodologica per lo sviluppo delle capacità di studio e i pensiero</a:t>
            </a:r>
            <a:endParaRPr lang="it-IT" b="1" u="sng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A06A258-10F0-D887-C8B8-95D73B5173C8}"/>
              </a:ext>
            </a:extLst>
          </p:cNvPr>
          <p:cNvSpPr/>
          <p:nvPr/>
        </p:nvSpPr>
        <p:spPr>
          <a:xfrm>
            <a:off x="227214" y="2745970"/>
            <a:ext cx="11640587" cy="25242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b="1" u="sng" dirty="0">
                <a:solidFill>
                  <a:srgbClr val="C00000"/>
                </a:solidFill>
              </a:rPr>
              <a:t>Orientamento educativo</a:t>
            </a:r>
            <a:r>
              <a:rPr lang="it-IT" sz="2000" b="1" u="sng" dirty="0">
                <a:solidFill>
                  <a:srgbClr val="C00000"/>
                </a:solidFill>
                <a:sym typeface="Wingdings" panose="05000000000000000000" pitchFamily="2" charset="2"/>
              </a:rPr>
              <a:t>:</a:t>
            </a:r>
          </a:p>
          <a:p>
            <a:r>
              <a:rPr lang="it-IT" dirty="0">
                <a:sym typeface="Wingdings" panose="05000000000000000000" pitchFamily="2" charset="2"/>
              </a:rPr>
              <a:t>processo educativo di maturazione di aspettative, aspirazioni, scelte strategiche che la persona compie in forma guidata</a:t>
            </a:r>
          </a:p>
          <a:p>
            <a:r>
              <a:rPr lang="it-IT" dirty="0">
                <a:sym typeface="Wingdings" panose="05000000000000000000" pitchFamily="2" charset="2"/>
              </a:rPr>
              <a:t>tale processo è comprensivo di dimensioni psicologiche, sociologiche e antropologiche che caratterizzano l’evoluzione e il cambiamento personali</a:t>
            </a:r>
          </a:p>
          <a:p>
            <a:r>
              <a:rPr lang="it-IT" dirty="0">
                <a:sym typeface="Wingdings" panose="05000000000000000000" pitchFamily="2" charset="2"/>
              </a:rPr>
              <a:t> lo specifico pedagogico si riferisce alla </a:t>
            </a:r>
            <a:r>
              <a:rPr lang="it-IT" b="1" dirty="0">
                <a:solidFill>
                  <a:srgbClr val="002060"/>
                </a:solidFill>
                <a:sym typeface="Wingdings" panose="05000000000000000000" pitchFamily="2" charset="2"/>
              </a:rPr>
              <a:t>dimensione orientativa all’interno della dinamica formativo-educativa e formativa e alla predisposizione, realizzazione e verifica di azioni volte allo sviluppo di capacità di </a:t>
            </a:r>
            <a:r>
              <a:rPr lang="it-IT" b="1" u="sng" dirty="0">
                <a:solidFill>
                  <a:srgbClr val="002060"/>
                </a:solidFill>
                <a:sym typeface="Wingdings" panose="05000000000000000000" pitchFamily="2" charset="2"/>
              </a:rPr>
              <a:t>interazione consapevole </a:t>
            </a:r>
            <a:r>
              <a:rPr lang="it-IT" b="1" dirty="0">
                <a:solidFill>
                  <a:srgbClr val="002060"/>
                </a:solidFill>
                <a:sym typeface="Wingdings" panose="05000000000000000000" pitchFamily="2" charset="2"/>
              </a:rPr>
              <a:t>del proprio rapporto con il conoscere e con i saperi sia personali che formali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6C2A1C63-3339-DD5D-3BCF-B8981D113650}"/>
              </a:ext>
            </a:extLst>
          </p:cNvPr>
          <p:cNvSpPr/>
          <p:nvPr/>
        </p:nvSpPr>
        <p:spPr>
          <a:xfrm>
            <a:off x="5514108" y="2308166"/>
            <a:ext cx="692728" cy="43780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97E3C342-5B19-E44D-3E8D-5D2E9802D624}"/>
              </a:ext>
            </a:extLst>
          </p:cNvPr>
          <p:cNvSpPr/>
          <p:nvPr/>
        </p:nvSpPr>
        <p:spPr>
          <a:xfrm>
            <a:off x="227214" y="5647112"/>
            <a:ext cx="11640587" cy="1108363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2060"/>
                </a:solidFill>
              </a:rPr>
              <a:t>I</a:t>
            </a:r>
            <a:r>
              <a:rPr lang="it-IT" dirty="0"/>
              <a:t> </a:t>
            </a:r>
            <a:r>
              <a:rPr lang="it-IT" dirty="0">
                <a:solidFill>
                  <a:srgbClr val="002060"/>
                </a:solidFill>
              </a:rPr>
              <a:t>luoghi di istruzione sono responsabili soprattutto delle </a:t>
            </a:r>
            <a:r>
              <a:rPr lang="it-IT" b="1" dirty="0">
                <a:solidFill>
                  <a:srgbClr val="002060"/>
                </a:solidFill>
              </a:rPr>
              <a:t>forme dell’apprendimento </a:t>
            </a:r>
            <a:r>
              <a:rPr lang="it-IT" dirty="0">
                <a:solidFill>
                  <a:srgbClr val="002060"/>
                </a:solidFill>
              </a:rPr>
              <a:t>e di come i processi formativi </a:t>
            </a:r>
            <a:r>
              <a:rPr lang="it-IT" b="1" dirty="0">
                <a:solidFill>
                  <a:srgbClr val="002060"/>
                </a:solidFill>
              </a:rPr>
              <a:t>modificano la disposizione a imparare</a:t>
            </a:r>
            <a:r>
              <a:rPr lang="it-IT" dirty="0">
                <a:solidFill>
                  <a:srgbClr val="002060"/>
                </a:solidFill>
              </a:rPr>
              <a:t> e la </a:t>
            </a:r>
            <a:r>
              <a:rPr lang="it-IT" b="1" dirty="0">
                <a:solidFill>
                  <a:srgbClr val="002060"/>
                </a:solidFill>
              </a:rPr>
              <a:t>concezione/percezione che l’individuo ha di sé come soggetto in grado di farlo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1FDD012C-F584-586F-65A3-CDAADCA555DE}"/>
              </a:ext>
            </a:extLst>
          </p:cNvPr>
          <p:cNvSpPr/>
          <p:nvPr/>
        </p:nvSpPr>
        <p:spPr>
          <a:xfrm>
            <a:off x="5641569" y="5270269"/>
            <a:ext cx="526473" cy="321427"/>
          </a:xfrm>
          <a:prstGeom prst="down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9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CC4E1376-7E35-E99D-4E51-DB3B8329CAF3}"/>
              </a:ext>
            </a:extLst>
          </p:cNvPr>
          <p:cNvSpPr/>
          <p:nvPr/>
        </p:nvSpPr>
        <p:spPr>
          <a:xfrm>
            <a:off x="487680" y="476596"/>
            <a:ext cx="9903229" cy="61403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l’educazione dovrebbe tendere a far sì che i soggetti divengano in grado di accogliere e far crescere una «guida dentro di sé»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in tal senso, è opportuno che la formazione guidata alimenti e contribuisca a strutturare, mediante impalcature cognitive ed emotive, un senso forte della formazione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20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il lavoro </a:t>
            </a:r>
            <a:r>
              <a:rPr lang="it-IT" sz="2000" b="1" u="sng" dirty="0">
                <a:solidFill>
                  <a:srgbClr val="002060"/>
                </a:solidFill>
                <a:sym typeface="Wingdings" panose="05000000000000000000" pitchFamily="2" charset="2"/>
              </a:rPr>
              <a:t>è educativo 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se apre a delle «</a:t>
            </a:r>
            <a:r>
              <a:rPr lang="it-IT" sz="2000" b="1" i="1" dirty="0">
                <a:solidFill>
                  <a:srgbClr val="002060"/>
                </a:solidFill>
                <a:sym typeface="Wingdings" panose="05000000000000000000" pitchFamily="2" charset="2"/>
              </a:rPr>
              <a:t>messe in forma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» ossia a una «</a:t>
            </a:r>
            <a:r>
              <a:rPr lang="it-IT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forma-azione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» come cammino percorso in modo consapevole per riuscire </a:t>
            </a:r>
            <a:r>
              <a:rPr lang="it-IT" sz="2000" b="1" i="1" u="sng" dirty="0">
                <a:solidFill>
                  <a:srgbClr val="002060"/>
                </a:solidFill>
                <a:sym typeface="Wingdings" panose="05000000000000000000" pitchFamily="2" charset="2"/>
              </a:rPr>
              <a:t>ad essere proprio quello che si vuole e poter volere proprio quello che si sente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it-IT" sz="2000" b="1" i="1" u="sng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la centralità dell’agire educativo consiste nell’attivazione di </a:t>
            </a:r>
            <a:r>
              <a:rPr lang="it-IT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processi autoriflessivi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, </a:t>
            </a:r>
            <a:r>
              <a:rPr lang="it-IT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di cura di sé e della propria storia</a:t>
            </a:r>
            <a:r>
              <a:rPr lang="it-IT" sz="2000" dirty="0">
                <a:solidFill>
                  <a:srgbClr val="002060"/>
                </a:solidFill>
                <a:sym typeface="Wingdings" panose="05000000000000000000" pitchFamily="2" charset="2"/>
              </a:rPr>
              <a:t> (Morin, 2001,2015) che restituiscono al soggetto nuove possibilità di esplorare il mondo e sé stesso e di apprendimento su quanto si è vissuto</a:t>
            </a:r>
            <a:endParaRPr lang="it-I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9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D88A96F6-3951-CAED-7ECE-340E475751B8}"/>
              </a:ext>
            </a:extLst>
          </p:cNvPr>
          <p:cNvSpPr/>
          <p:nvPr/>
        </p:nvSpPr>
        <p:spPr>
          <a:xfrm>
            <a:off x="135774" y="232756"/>
            <a:ext cx="10493433" cy="1285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002060"/>
                </a:solidFill>
              </a:rPr>
              <a:t>La crescita professionale degli educatori e dei docenti richiede una propensione alla formazione che si concretizzi nella capacità di interrogarsi di fronte alle situazioni problematiche, assumendo una </a:t>
            </a:r>
            <a:r>
              <a:rPr lang="it-IT" sz="2000" b="1" u="sng" dirty="0">
                <a:solidFill>
                  <a:srgbClr val="002060"/>
                </a:solidFill>
              </a:rPr>
              <a:t>postura riflessiva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A55C76B-0EBA-EBF5-B63A-F6941FB6D21E}"/>
              </a:ext>
            </a:extLst>
          </p:cNvPr>
          <p:cNvSpPr/>
          <p:nvPr/>
        </p:nvSpPr>
        <p:spPr>
          <a:xfrm>
            <a:off x="135774" y="1995051"/>
            <a:ext cx="10446327" cy="1557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Tale postura è da riferire:</a:t>
            </a:r>
          </a:p>
          <a:p>
            <a:r>
              <a:rPr lang="it-IT" dirty="0">
                <a:solidFill>
                  <a:srgbClr val="002060"/>
                </a:solidFill>
              </a:rPr>
              <a:t>-all’esplorazione e alla comprensione del proprio pensare e agire, al disvelamento delle idee implicite, alle motivazioni personali, alle scelte che si sono compiute</a:t>
            </a:r>
          </a:p>
          <a:p>
            <a:r>
              <a:rPr lang="it-IT" dirty="0">
                <a:solidFill>
                  <a:srgbClr val="002060"/>
                </a:solidFill>
              </a:rPr>
              <a:t> -alla capacità di sostare nell’incertezza e nel dubbio di fronte alle situazioni ancora indefinite, facendo spazio dentro di sé per accogliere l’altro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CE3BA1E3-1A41-8C6E-0548-1D160F0D0767}"/>
              </a:ext>
            </a:extLst>
          </p:cNvPr>
          <p:cNvSpPr/>
          <p:nvPr/>
        </p:nvSpPr>
        <p:spPr>
          <a:xfrm>
            <a:off x="135773" y="3934688"/>
            <a:ext cx="10446327" cy="12857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2060"/>
                </a:solidFill>
              </a:rPr>
              <a:t>focalizzare l’attenzione sul soggetto</a:t>
            </a:r>
            <a:r>
              <a:rPr lang="it-IT" dirty="0">
                <a:solidFill>
                  <a:srgbClr val="002060"/>
                </a:solidFill>
              </a:rPr>
              <a:t>:  valorizzarne i processi elaborativi e critici, accogliendone i filtri, gli schemi di significato e le intenzionalità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CC0B050-A798-6A6A-9B94-F8251FB3BAB6}"/>
              </a:ext>
            </a:extLst>
          </p:cNvPr>
          <p:cNvSpPr/>
          <p:nvPr/>
        </p:nvSpPr>
        <p:spPr>
          <a:xfrm>
            <a:off x="167639" y="5454528"/>
            <a:ext cx="11856721" cy="102800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L’educazione si prende cura della </a:t>
            </a:r>
            <a:r>
              <a:rPr lang="it-IT" dirty="0" err="1">
                <a:solidFill>
                  <a:srgbClr val="002060"/>
                </a:solidFill>
              </a:rPr>
              <a:t>formatività</a:t>
            </a:r>
            <a:r>
              <a:rPr lang="it-IT" dirty="0">
                <a:solidFill>
                  <a:srgbClr val="002060"/>
                </a:solidFill>
              </a:rPr>
              <a:t> del soggetto, della sua intenzionalità e della sua capacità di interpretare (Palmieri, 2000, p. 79) attraverso un’aperura all’altro che lo riconosca nella sua specificità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FF34835A-FA9F-89B2-E9E8-B2F61CBA0C35}"/>
              </a:ext>
            </a:extLst>
          </p:cNvPr>
          <p:cNvSpPr/>
          <p:nvPr/>
        </p:nvSpPr>
        <p:spPr>
          <a:xfrm>
            <a:off x="4882341" y="1521230"/>
            <a:ext cx="642851" cy="379615"/>
          </a:xfrm>
          <a:prstGeom prst="down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B44F49D2-58B4-6929-C519-618B46DA8F2F}"/>
              </a:ext>
            </a:extLst>
          </p:cNvPr>
          <p:cNvSpPr/>
          <p:nvPr/>
        </p:nvSpPr>
        <p:spPr>
          <a:xfrm>
            <a:off x="4882340" y="3566147"/>
            <a:ext cx="642851" cy="379615"/>
          </a:xfrm>
          <a:prstGeom prst="down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770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15E3C-2EC6-11C5-CC58-3D5652466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11.2 Prendersi cura di sé per consentire l'altrui crescita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FCA7FD-F516-0371-EEDA-4721C0C39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246" y="2336873"/>
            <a:ext cx="11339143" cy="420316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</a:rPr>
              <a:t>Il lavoro educativo è contrassegnato da una specificità di tipo soggettivistico: il professionista mentre educa esprime la propria esperienza educativa così com'è stata elaborata attraverso il vissuto personale che accompagna, orientandola, la sua decisionalità educativa professionale.</a:t>
            </a:r>
          </a:p>
          <a:p>
            <a:pPr marL="0" indent="0" algn="just">
              <a:buNone/>
            </a:pPr>
            <a:endParaRPr lang="it-IT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</a:rPr>
              <a:t>Il cambiamento professionale molto difficilmente può discendere da un arricchimento di conoscenze o magari dall'apprendimento di nuove tecniche, bensì richiede un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riposizionamento</a:t>
            </a:r>
            <a:r>
              <a:rPr lang="it-IT" b="1" dirty="0">
                <a:solidFill>
                  <a:srgbClr val="000000"/>
                </a:solidFill>
              </a:rPr>
              <a:t> </a:t>
            </a:r>
            <a:r>
              <a:rPr lang="it-IT" dirty="0">
                <a:solidFill>
                  <a:srgbClr val="000000"/>
                </a:solidFill>
              </a:rPr>
              <a:t>alla luce di ulteriori priorità, nuove forme di connessioni, modificazione delle prospettive di significato.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9F52B015-FCC6-7B52-4760-65735285D665}"/>
              </a:ext>
            </a:extLst>
          </p:cNvPr>
          <p:cNvSpPr/>
          <p:nvPr/>
        </p:nvSpPr>
        <p:spPr>
          <a:xfrm>
            <a:off x="5538568" y="3925018"/>
            <a:ext cx="704489" cy="57509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40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2956C-0B15-8B63-6F37-745A0CDB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Formazione di figure professionali di carattere educativo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E34E9E-320D-E8E3-06D8-31F327694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it-IT"/>
              <a:t>           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3E59C47-53F3-3809-F84B-87EE5CE805A5}"/>
              </a:ext>
            </a:extLst>
          </p:cNvPr>
          <p:cNvSpPr/>
          <p:nvPr/>
        </p:nvSpPr>
        <p:spPr>
          <a:xfrm>
            <a:off x="892629" y="2390749"/>
            <a:ext cx="3608716" cy="1092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EDUCAZIONE DEGLI ADULTI</a:t>
            </a: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40A9F321-FC76-667E-815F-FB157F42CC36}"/>
              </a:ext>
            </a:extLst>
          </p:cNvPr>
          <p:cNvSpPr/>
          <p:nvPr/>
        </p:nvSpPr>
        <p:spPr>
          <a:xfrm>
            <a:off x="4920754" y="2795368"/>
            <a:ext cx="1552754" cy="416943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F661FCF-960D-0AE6-A2B0-F9CDD3B62B4C}"/>
              </a:ext>
            </a:extLst>
          </p:cNvPr>
          <p:cNvSpPr/>
          <p:nvPr/>
        </p:nvSpPr>
        <p:spPr>
          <a:xfrm>
            <a:off x="6809938" y="2470851"/>
            <a:ext cx="4787660" cy="1006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Rinnovata capacità di riprogettare il proprio essere nel mondo (Demetrio, 2003)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E868AAE-DCC9-AFF0-199E-FFBE7A9EE6E4}"/>
              </a:ext>
            </a:extLst>
          </p:cNvPr>
          <p:cNvSpPr txBox="1"/>
          <p:nvPr/>
        </p:nvSpPr>
        <p:spPr>
          <a:xfrm>
            <a:off x="676969" y="3761938"/>
            <a:ext cx="10711542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b="1" dirty="0">
                <a:solidFill>
                  <a:schemeClr val="bg1"/>
                </a:solidFill>
              </a:rPr>
              <a:t>DIMENSIONI FORMATIVE </a:t>
            </a:r>
            <a:r>
              <a:rPr lang="it-IT" sz="2000" dirty="0">
                <a:solidFill>
                  <a:schemeClr val="bg1"/>
                </a:solidFill>
              </a:rPr>
              <a:t>chiamate in causa nei processi di crescita professionale con riferimento all'educare:</a:t>
            </a:r>
            <a:endParaRPr lang="it-IT" dirty="0">
              <a:solidFill>
                <a:schemeClr val="bg1"/>
              </a:solidFill>
            </a:endParaRP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</a:rPr>
              <a:t>APPRENDIMENTO</a:t>
            </a:r>
            <a:r>
              <a:rPr lang="it-IT" sz="2000" dirty="0">
                <a:solidFill>
                  <a:schemeClr val="bg1"/>
                </a:solidFill>
              </a:rPr>
              <a:t> : imparare nuovi contenuti e forme della relazione;</a:t>
            </a:r>
          </a:p>
          <a:p>
            <a:pPr marL="342900" indent="-342900" algn="just">
              <a:buFont typeface="Wingdings"/>
              <a:buChar char="Ø"/>
            </a:pPr>
            <a:endParaRPr lang="it-IT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2000" b="1" dirty="0">
                <a:solidFill>
                  <a:srgbClr val="002060"/>
                </a:solidFill>
              </a:rPr>
              <a:t>RIFLESSIONE</a:t>
            </a:r>
            <a:r>
              <a:rPr lang="it-IT" sz="2000" dirty="0">
                <a:solidFill>
                  <a:schemeClr val="bg1"/>
                </a:solidFill>
              </a:rPr>
              <a:t> : sui saperi e modalità di relazione/comunicazione;</a:t>
            </a:r>
          </a:p>
          <a:p>
            <a:pPr marL="342900" indent="-342900" algn="just">
              <a:buFont typeface="Wingdings"/>
              <a:buChar char="Ø"/>
            </a:pPr>
            <a:endParaRPr lang="it-IT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2000" b="1" dirty="0">
                <a:solidFill>
                  <a:schemeClr val="accent4">
                    <a:lumMod val="50000"/>
                  </a:schemeClr>
                </a:solidFill>
              </a:rPr>
              <a:t>SPERIMENTAZIONE </a:t>
            </a:r>
            <a:r>
              <a:rPr lang="it-IT" sz="2000" dirty="0">
                <a:solidFill>
                  <a:schemeClr val="bg1"/>
                </a:solidFill>
              </a:rPr>
              <a:t>: di sé stessi come persone e come educatori/operatori d'aiuto in un contesto protetto e guidato.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6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718438E-8B1A-AD55-9AB8-AA24F7897D14}"/>
              </a:ext>
            </a:extLst>
          </p:cNvPr>
          <p:cNvSpPr txBox="1"/>
          <p:nvPr/>
        </p:nvSpPr>
        <p:spPr>
          <a:xfrm>
            <a:off x="461210" y="922420"/>
            <a:ext cx="9865894" cy="55707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L'apprendimento che modifica è quello che predispone il soggetto a vedere cose nuove nell'universo che lo circonda, a dare loro un significato diverso e a collocare i nuovi contenuti in un orizzonte prospettico che orienti in maniera differente la spinta all'azione.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endParaRPr lang="it-IT" dirty="0">
              <a:solidFill>
                <a:schemeClr val="bg2">
                  <a:lumMod val="50000"/>
                </a:schemeClr>
              </a:solidFill>
            </a:endParaRPr>
          </a:p>
          <a:p>
            <a:pPr algn="just"/>
            <a:r>
              <a:rPr lang="it-IT" sz="2000" dirty="0">
                <a:solidFill>
                  <a:schemeClr val="bg2">
                    <a:lumMod val="50000"/>
                  </a:schemeClr>
                </a:solidFill>
              </a:rPr>
              <a:t>Questo tipo di apprendimento che non modifica semplicemente le nostre conoscenze, ma induce a "riposizionarci", a rivedere noi stessi nei processi di interazione, si connota come</a:t>
            </a:r>
            <a:r>
              <a:rPr lang="it-IT" sz="2000" b="1" i="1" dirty="0"/>
              <a:t> processo di tipo riflessivo</a:t>
            </a:r>
            <a:r>
              <a:rPr lang="it-IT" sz="2000" dirty="0"/>
              <a:t>.</a:t>
            </a:r>
          </a:p>
          <a:p>
            <a:pPr algn="just"/>
            <a:endParaRPr lang="it-IT" sz="2000" dirty="0"/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ctr"/>
            <a:r>
              <a:rPr lang="it-IT" sz="2000" b="1" dirty="0">
                <a:solidFill>
                  <a:schemeClr val="accent4">
                    <a:lumMod val="50000"/>
                  </a:schemeClr>
                </a:solidFill>
              </a:rPr>
              <a:t>Riflessività come atto di cura</a:t>
            </a:r>
          </a:p>
          <a:p>
            <a:pPr algn="ctr"/>
            <a:endParaRPr lang="it-IT" sz="2000" dirty="0"/>
          </a:p>
          <a:p>
            <a:pPr algn="ctr"/>
            <a:endParaRPr lang="it-IT" sz="2000" dirty="0"/>
          </a:p>
          <a:p>
            <a:pPr algn="just"/>
            <a:r>
              <a:rPr lang="it-IT" sz="2000" dirty="0"/>
              <a:t>Il lavoro formativo di tipo riflessivo, di indagine su di sé come persona e come formatore, rappresenta un processo di analisi identitaria, di svelamento di percorsi, di sue interruzioni, di scelte valoriali, di desideri e volontà di emancipazione.</a:t>
            </a: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F1E64FA3-FB9B-2E40-7E59-062C43E149D5}"/>
              </a:ext>
            </a:extLst>
          </p:cNvPr>
          <p:cNvSpPr/>
          <p:nvPr/>
        </p:nvSpPr>
        <p:spPr>
          <a:xfrm>
            <a:off x="5218981" y="3749842"/>
            <a:ext cx="474452" cy="445698"/>
          </a:xfrm>
          <a:prstGeom prst="down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49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8765FD4B-BBCB-8F33-4DD8-3A2CF4A4920C}"/>
              </a:ext>
            </a:extLst>
          </p:cNvPr>
          <p:cNvSpPr txBox="1">
            <a:spLocks/>
          </p:cNvSpPr>
          <p:nvPr/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/>
              <a:t>           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A2D0543-CF66-DB8C-E200-9585D36ECF25}"/>
              </a:ext>
            </a:extLst>
          </p:cNvPr>
          <p:cNvSpPr/>
          <p:nvPr/>
        </p:nvSpPr>
        <p:spPr>
          <a:xfrm>
            <a:off x="676969" y="1240560"/>
            <a:ext cx="3608716" cy="10926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Rappresentazioni sociali condivise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21D8202B-64BE-D444-779A-49C839F5253E}"/>
              </a:ext>
            </a:extLst>
          </p:cNvPr>
          <p:cNvSpPr/>
          <p:nvPr/>
        </p:nvSpPr>
        <p:spPr>
          <a:xfrm>
            <a:off x="4532565" y="1630802"/>
            <a:ext cx="618226" cy="40256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5EFE3C5-B33C-ABA4-2915-F08D2E2CA8AE}"/>
              </a:ext>
            </a:extLst>
          </p:cNvPr>
          <p:cNvSpPr/>
          <p:nvPr/>
        </p:nvSpPr>
        <p:spPr>
          <a:xfrm>
            <a:off x="5386579" y="1277530"/>
            <a:ext cx="4787660" cy="10064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"Apprendimento dei contesti di quei contesti" (Bateson, 1977)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24A5FC2-CC87-DDC9-EA53-BB1F2555A229}"/>
              </a:ext>
            </a:extLst>
          </p:cNvPr>
          <p:cNvSpPr txBox="1"/>
          <p:nvPr/>
        </p:nvSpPr>
        <p:spPr>
          <a:xfrm>
            <a:off x="533196" y="2784278"/>
            <a:ext cx="10855315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it-IT" sz="2000" b="1" dirty="0">
                <a:solidFill>
                  <a:schemeClr val="bg1"/>
                </a:solidFill>
              </a:rPr>
              <a:t>Formare gli educatori </a:t>
            </a:r>
            <a:r>
              <a:rPr lang="it-IT" sz="2000" dirty="0">
                <a:solidFill>
                  <a:schemeClr val="bg1"/>
                </a:solidFill>
              </a:rPr>
              <a:t>chiama due volte in causa il processo di strutturazione dell'identità attraverso: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2000" i="1" dirty="0">
                <a:solidFill>
                  <a:schemeClr val="accent5">
                    <a:lumMod val="75000"/>
                  </a:schemeClr>
                </a:solidFill>
              </a:rPr>
              <a:t>VISSUTI PERSONALI DI EDUCAZIONE</a:t>
            </a:r>
            <a:r>
              <a:rPr lang="it-IT" sz="2000" dirty="0">
                <a:solidFill>
                  <a:schemeClr val="bg1"/>
                </a:solidFill>
              </a:rPr>
              <a:t>: educazione vissuta sulla propria pelle nell'interazione con i familiari e altri adulti significativi;</a:t>
            </a:r>
          </a:p>
          <a:p>
            <a:pPr marL="342900" indent="-342900" algn="just">
              <a:buFont typeface="Wingdings"/>
              <a:buChar char="Ø"/>
            </a:pPr>
            <a:endParaRPr lang="it-IT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2000" i="1" dirty="0">
                <a:solidFill>
                  <a:srgbClr val="002060"/>
                </a:solidFill>
              </a:rPr>
              <a:t>FORMAZIONE CULTURALE E COGNITIVA</a:t>
            </a:r>
            <a:r>
              <a:rPr lang="it-IT" sz="2000" dirty="0">
                <a:solidFill>
                  <a:schemeClr val="bg1"/>
                </a:solidFill>
              </a:rPr>
              <a:t>: il sistema di conoscenze e di significati legati all'educazione.</a:t>
            </a:r>
          </a:p>
          <a:p>
            <a:pPr algn="just"/>
            <a:endParaRPr lang="it-IT" sz="2000" dirty="0">
              <a:solidFill>
                <a:schemeClr val="bg1"/>
              </a:solidFill>
            </a:endParaRPr>
          </a:p>
          <a:p>
            <a:pPr algn="just"/>
            <a:r>
              <a:rPr lang="it-IT" sz="2000" b="1" dirty="0">
                <a:solidFill>
                  <a:schemeClr val="accent4">
                    <a:lumMod val="50000"/>
                  </a:schemeClr>
                </a:solidFill>
              </a:rPr>
              <a:t>Si educa sempre e comunque </a:t>
            </a:r>
            <a:r>
              <a:rPr lang="it-IT" sz="2000" b="1" dirty="0">
                <a:solidFill>
                  <a:schemeClr val="bg1"/>
                </a:solidFill>
              </a:rPr>
              <a:t>ed è importante restare presenti a sé stessi e in ascolto di sé prima ancora dell'altro come educatori.</a:t>
            </a:r>
            <a:endParaRPr lang="it-IT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126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TM04033917[[fn=Berlino]]</Template>
  <TotalTime>115</TotalTime>
  <Words>1088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</vt:lpstr>
      <vt:lpstr>Berlino</vt:lpstr>
      <vt:lpstr>L’ETA’ ADULTA : TRA EDUCAZIONE DEGLI ALTRI E DI SE’ STESSI</vt:lpstr>
      <vt:lpstr>11.1 L’educazione come un prendersi cura della formatività dell’altro</vt:lpstr>
      <vt:lpstr>Presentazione standard di PowerPoint</vt:lpstr>
      <vt:lpstr>Presentazione standard di PowerPoint</vt:lpstr>
      <vt:lpstr>Presentazione standard di PowerPoint</vt:lpstr>
      <vt:lpstr>11.2 Prendersi cura di sé per consentire l'altrui crescita</vt:lpstr>
      <vt:lpstr>Formazione di figure professionali di carattere educativo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L’ETA’ ADULTA : TRA EDUCAZIONE DEGLI ALTRI E DI SE STESSI</dc:title>
  <dc:creator>ada dinacci</dc:creator>
  <cp:lastModifiedBy>ada dinacci</cp:lastModifiedBy>
  <cp:revision>287</cp:revision>
  <dcterms:created xsi:type="dcterms:W3CDTF">2022-02-18T16:50:31Z</dcterms:created>
  <dcterms:modified xsi:type="dcterms:W3CDTF">2023-01-07T18:17:39Z</dcterms:modified>
</cp:coreProperties>
</file>