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9" d="100"/>
          <a:sy n="69" d="100"/>
        </p:scale>
        <p:origin x="566"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 dinacci" userId="e4c4d0831835c2f1" providerId="LiveId" clId="{100E6FC6-F7FB-41DD-9BC5-CEEF21D997A6}"/>
    <pc:docChg chg="undo custSel addSld modSld">
      <pc:chgData name="ada dinacci" userId="e4c4d0831835c2f1" providerId="LiveId" clId="{100E6FC6-F7FB-41DD-9BC5-CEEF21D997A6}" dt="2023-01-04T23:46:38.405" v="3673" actId="20577"/>
      <pc:docMkLst>
        <pc:docMk/>
      </pc:docMkLst>
      <pc:sldChg chg="addSp delSp modSp mod">
        <pc:chgData name="ada dinacci" userId="e4c4d0831835c2f1" providerId="LiveId" clId="{100E6FC6-F7FB-41DD-9BC5-CEEF21D997A6}" dt="2022-02-18T16:41:26.689" v="190" actId="20577"/>
        <pc:sldMkLst>
          <pc:docMk/>
          <pc:sldMk cId="2845214485" sldId="256"/>
        </pc:sldMkLst>
        <pc:spChg chg="mod">
          <ac:chgData name="ada dinacci" userId="e4c4d0831835c2f1" providerId="LiveId" clId="{100E6FC6-F7FB-41DD-9BC5-CEEF21D997A6}" dt="2022-02-18T16:40:18.217" v="163" actId="6549"/>
          <ac:spMkLst>
            <pc:docMk/>
            <pc:sldMk cId="2845214485" sldId="256"/>
            <ac:spMk id="2" creationId="{2F802A80-06E8-4A53-9205-E553DEAFF54E}"/>
          </ac:spMkLst>
        </pc:spChg>
        <pc:spChg chg="mod">
          <ac:chgData name="ada dinacci" userId="e4c4d0831835c2f1" providerId="LiveId" clId="{100E6FC6-F7FB-41DD-9BC5-CEEF21D997A6}" dt="2022-02-18T16:41:26.689" v="190" actId="20577"/>
          <ac:spMkLst>
            <pc:docMk/>
            <pc:sldMk cId="2845214485" sldId="256"/>
            <ac:spMk id="3" creationId="{C98738F2-E44C-418E-8D5B-AD372AC8923B}"/>
          </ac:spMkLst>
        </pc:spChg>
        <pc:spChg chg="add del">
          <ac:chgData name="ada dinacci" userId="e4c4d0831835c2f1" providerId="LiveId" clId="{100E6FC6-F7FB-41DD-9BC5-CEEF21D997A6}" dt="2022-02-18T16:39:28.580" v="154" actId="22"/>
          <ac:spMkLst>
            <pc:docMk/>
            <pc:sldMk cId="2845214485" sldId="256"/>
            <ac:spMk id="5" creationId="{2998FFA5-E6E7-4B3B-A9C1-EFAD011A96F7}"/>
          </ac:spMkLst>
        </pc:spChg>
        <pc:spChg chg="add mod">
          <ac:chgData name="ada dinacci" userId="e4c4d0831835c2f1" providerId="LiveId" clId="{100E6FC6-F7FB-41DD-9BC5-CEEF21D997A6}" dt="2022-02-18T16:40:55.137" v="165" actId="255"/>
          <ac:spMkLst>
            <pc:docMk/>
            <pc:sldMk cId="2845214485" sldId="256"/>
            <ac:spMk id="7" creationId="{3BC0B91B-01FC-4C29-92D2-7F33C51D41D5}"/>
          </ac:spMkLst>
        </pc:spChg>
      </pc:sldChg>
      <pc:sldChg chg="modSp new mod">
        <pc:chgData name="ada dinacci" userId="e4c4d0831835c2f1" providerId="LiveId" clId="{100E6FC6-F7FB-41DD-9BC5-CEEF21D997A6}" dt="2023-01-04T22:54:06.038" v="2218" actId="114"/>
        <pc:sldMkLst>
          <pc:docMk/>
          <pc:sldMk cId="1824314881" sldId="257"/>
        </pc:sldMkLst>
        <pc:spChg chg="mod">
          <ac:chgData name="ada dinacci" userId="e4c4d0831835c2f1" providerId="LiveId" clId="{100E6FC6-F7FB-41DD-9BC5-CEEF21D997A6}" dt="2023-01-04T16:10:03.738" v="1262" actId="368"/>
          <ac:spMkLst>
            <pc:docMk/>
            <pc:sldMk cId="1824314881" sldId="257"/>
            <ac:spMk id="2" creationId="{C51C73C9-8ECC-6CF7-8E87-B616A6E52892}"/>
          </ac:spMkLst>
        </pc:spChg>
        <pc:spChg chg="mod">
          <ac:chgData name="ada dinacci" userId="e4c4d0831835c2f1" providerId="LiveId" clId="{100E6FC6-F7FB-41DD-9BC5-CEEF21D997A6}" dt="2023-01-04T22:54:06.038" v="2218" actId="114"/>
          <ac:spMkLst>
            <pc:docMk/>
            <pc:sldMk cId="1824314881" sldId="257"/>
            <ac:spMk id="3" creationId="{BDC31924-3695-B08F-33E4-6AD643889906}"/>
          </ac:spMkLst>
        </pc:spChg>
      </pc:sldChg>
      <pc:sldChg chg="addSp modSp new mod">
        <pc:chgData name="ada dinacci" userId="e4c4d0831835c2f1" providerId="LiveId" clId="{100E6FC6-F7FB-41DD-9BC5-CEEF21D997A6}" dt="2023-01-04T23:00:29.628" v="2306" actId="1076"/>
        <pc:sldMkLst>
          <pc:docMk/>
          <pc:sldMk cId="3708433408" sldId="258"/>
        </pc:sldMkLst>
        <pc:spChg chg="mod">
          <ac:chgData name="ada dinacci" userId="e4c4d0831835c2f1" providerId="LiveId" clId="{100E6FC6-F7FB-41DD-9BC5-CEEF21D997A6}" dt="2023-01-04T16:10:28.857" v="1267" actId="14100"/>
          <ac:spMkLst>
            <pc:docMk/>
            <pc:sldMk cId="3708433408" sldId="258"/>
            <ac:spMk id="2" creationId="{35D0BEED-0AA8-F4FC-4AB4-66ECC1310E2D}"/>
          </ac:spMkLst>
        </pc:spChg>
        <pc:spChg chg="mod">
          <ac:chgData name="ada dinacci" userId="e4c4d0831835c2f1" providerId="LiveId" clId="{100E6FC6-F7FB-41DD-9BC5-CEEF21D997A6}" dt="2023-01-04T22:59:50.392" v="2303" actId="114"/>
          <ac:spMkLst>
            <pc:docMk/>
            <pc:sldMk cId="3708433408" sldId="258"/>
            <ac:spMk id="3" creationId="{CE59E8B4-2EC5-B135-B460-31A77015A288}"/>
          </ac:spMkLst>
        </pc:spChg>
        <pc:spChg chg="add mod">
          <ac:chgData name="ada dinacci" userId="e4c4d0831835c2f1" providerId="LiveId" clId="{100E6FC6-F7FB-41DD-9BC5-CEEF21D997A6}" dt="2023-01-04T23:00:29.628" v="2306" actId="1076"/>
          <ac:spMkLst>
            <pc:docMk/>
            <pc:sldMk cId="3708433408" sldId="258"/>
            <ac:spMk id="4" creationId="{79914A6C-3DC4-B4FC-852E-6AE887BF5913}"/>
          </ac:spMkLst>
        </pc:spChg>
        <pc:spChg chg="add mod">
          <ac:chgData name="ada dinacci" userId="e4c4d0831835c2f1" providerId="LiveId" clId="{100E6FC6-F7FB-41DD-9BC5-CEEF21D997A6}" dt="2023-01-04T16:24:27.648" v="2195" actId="255"/>
          <ac:spMkLst>
            <pc:docMk/>
            <pc:sldMk cId="3708433408" sldId="258"/>
            <ac:spMk id="5" creationId="{48EB0C71-063D-68DF-4D68-E53CBBAB1CE5}"/>
          </ac:spMkLst>
        </pc:spChg>
        <pc:spChg chg="add mod">
          <ac:chgData name="ada dinacci" userId="e4c4d0831835c2f1" providerId="LiveId" clId="{100E6FC6-F7FB-41DD-9BC5-CEEF21D997A6}" dt="2023-01-04T16:26:01.356" v="2210" actId="14100"/>
          <ac:spMkLst>
            <pc:docMk/>
            <pc:sldMk cId="3708433408" sldId="258"/>
            <ac:spMk id="6" creationId="{ECFC2EAC-522E-F5E7-64AD-D6CEC277A904}"/>
          </ac:spMkLst>
        </pc:spChg>
        <pc:spChg chg="add mod">
          <ac:chgData name="ada dinacci" userId="e4c4d0831835c2f1" providerId="LiveId" clId="{100E6FC6-F7FB-41DD-9BC5-CEEF21D997A6}" dt="2023-01-04T23:00:23.946" v="2305" actId="1076"/>
          <ac:spMkLst>
            <pc:docMk/>
            <pc:sldMk cId="3708433408" sldId="258"/>
            <ac:spMk id="7" creationId="{28D333BB-30E1-84D6-BB9C-1C4BA2047BBF}"/>
          </ac:spMkLst>
        </pc:spChg>
      </pc:sldChg>
      <pc:sldChg chg="addSp delSp modSp new mod">
        <pc:chgData name="ada dinacci" userId="e4c4d0831835c2f1" providerId="LiveId" clId="{100E6FC6-F7FB-41DD-9BC5-CEEF21D997A6}" dt="2023-01-04T23:46:38.405" v="3673" actId="20577"/>
        <pc:sldMkLst>
          <pc:docMk/>
          <pc:sldMk cId="710120960" sldId="259"/>
        </pc:sldMkLst>
        <pc:spChg chg="mod">
          <ac:chgData name="ada dinacci" userId="e4c4d0831835c2f1" providerId="LiveId" clId="{100E6FC6-F7FB-41DD-9BC5-CEEF21D997A6}" dt="2023-01-04T23:00:56.877" v="2310" actId="14100"/>
          <ac:spMkLst>
            <pc:docMk/>
            <pc:sldMk cId="710120960" sldId="259"/>
            <ac:spMk id="2" creationId="{4243EB13-CE5B-3CD1-3492-13DEAA0036B7}"/>
          </ac:spMkLst>
        </pc:spChg>
        <pc:spChg chg="mod">
          <ac:chgData name="ada dinacci" userId="e4c4d0831835c2f1" providerId="LiveId" clId="{100E6FC6-F7FB-41DD-9BC5-CEEF21D997A6}" dt="2023-01-04T23:18:50.366" v="2892" actId="20577"/>
          <ac:spMkLst>
            <pc:docMk/>
            <pc:sldMk cId="710120960" sldId="259"/>
            <ac:spMk id="3" creationId="{7DB8F440-D626-98D8-4C05-7BCD16198DCA}"/>
          </ac:spMkLst>
        </pc:spChg>
        <pc:spChg chg="add del mod">
          <ac:chgData name="ada dinacci" userId="e4c4d0831835c2f1" providerId="LiveId" clId="{100E6FC6-F7FB-41DD-9BC5-CEEF21D997A6}" dt="2023-01-04T23:37:26.867" v="3332" actId="478"/>
          <ac:spMkLst>
            <pc:docMk/>
            <pc:sldMk cId="710120960" sldId="259"/>
            <ac:spMk id="4" creationId="{5D666519-4E03-B1F8-9FBB-AA36F747B85D}"/>
          </ac:spMkLst>
        </pc:spChg>
        <pc:spChg chg="add mod">
          <ac:chgData name="ada dinacci" userId="e4c4d0831835c2f1" providerId="LiveId" clId="{100E6FC6-F7FB-41DD-9BC5-CEEF21D997A6}" dt="2023-01-04T23:41:17.064" v="3394" actId="14100"/>
          <ac:spMkLst>
            <pc:docMk/>
            <pc:sldMk cId="710120960" sldId="259"/>
            <ac:spMk id="5" creationId="{32EF4990-8077-4CD5-1817-5B686BBF8E65}"/>
          </ac:spMkLst>
        </pc:spChg>
        <pc:spChg chg="add del mod">
          <ac:chgData name="ada dinacci" userId="e4c4d0831835c2f1" providerId="LiveId" clId="{100E6FC6-F7FB-41DD-9BC5-CEEF21D997A6}" dt="2023-01-04T23:38:10.357" v="3337" actId="478"/>
          <ac:spMkLst>
            <pc:docMk/>
            <pc:sldMk cId="710120960" sldId="259"/>
            <ac:spMk id="6" creationId="{105DE490-7EA4-48A4-8310-157012D14837}"/>
          </ac:spMkLst>
        </pc:spChg>
        <pc:spChg chg="add mod">
          <ac:chgData name="ada dinacci" userId="e4c4d0831835c2f1" providerId="LiveId" clId="{100E6FC6-F7FB-41DD-9BC5-CEEF21D997A6}" dt="2023-01-04T23:41:12.676" v="3393" actId="14100"/>
          <ac:spMkLst>
            <pc:docMk/>
            <pc:sldMk cId="710120960" sldId="259"/>
            <ac:spMk id="7" creationId="{62029C5A-C9FE-67F9-A77C-F3427DC3FA41}"/>
          </ac:spMkLst>
        </pc:spChg>
        <pc:spChg chg="add del mod">
          <ac:chgData name="ada dinacci" userId="e4c4d0831835c2f1" providerId="LiveId" clId="{100E6FC6-F7FB-41DD-9BC5-CEEF21D997A6}" dt="2023-01-04T23:35:24.068" v="3288" actId="478"/>
          <ac:spMkLst>
            <pc:docMk/>
            <pc:sldMk cId="710120960" sldId="259"/>
            <ac:spMk id="16" creationId="{7D17B098-D8B4-19A2-9FA4-CCB6798EB3FD}"/>
          </ac:spMkLst>
        </pc:spChg>
        <pc:spChg chg="add mod">
          <ac:chgData name="ada dinacci" userId="e4c4d0831835c2f1" providerId="LiveId" clId="{100E6FC6-F7FB-41DD-9BC5-CEEF21D997A6}" dt="2023-01-04T23:46:38.405" v="3673" actId="20577"/>
          <ac:spMkLst>
            <pc:docMk/>
            <pc:sldMk cId="710120960" sldId="259"/>
            <ac:spMk id="20" creationId="{647D433A-27CB-0DE4-50EC-AC830F428156}"/>
          </ac:spMkLst>
        </pc:spChg>
        <pc:spChg chg="add del mod">
          <ac:chgData name="ada dinacci" userId="e4c4d0831835c2f1" providerId="LiveId" clId="{100E6FC6-F7FB-41DD-9BC5-CEEF21D997A6}" dt="2023-01-04T23:35:26.918" v="3289" actId="478"/>
          <ac:spMkLst>
            <pc:docMk/>
            <pc:sldMk cId="710120960" sldId="259"/>
            <ac:spMk id="22" creationId="{1D7ECB55-4BCE-C67C-A741-DBDE7ABFEA87}"/>
          </ac:spMkLst>
        </pc:spChg>
        <pc:spChg chg="add mod">
          <ac:chgData name="ada dinacci" userId="e4c4d0831835c2f1" providerId="LiveId" clId="{100E6FC6-F7FB-41DD-9BC5-CEEF21D997A6}" dt="2023-01-04T23:43:41.075" v="3544" actId="14100"/>
          <ac:spMkLst>
            <pc:docMk/>
            <pc:sldMk cId="710120960" sldId="259"/>
            <ac:spMk id="28" creationId="{72487F8E-7F27-EFFB-6484-8372B322FBFA}"/>
          </ac:spMkLst>
        </pc:spChg>
        <pc:spChg chg="add mod">
          <ac:chgData name="ada dinacci" userId="e4c4d0831835c2f1" providerId="LiveId" clId="{100E6FC6-F7FB-41DD-9BC5-CEEF21D997A6}" dt="2023-01-04T23:43:45.190" v="3545" actId="1076"/>
          <ac:spMkLst>
            <pc:docMk/>
            <pc:sldMk cId="710120960" sldId="259"/>
            <ac:spMk id="29" creationId="{D0DD8A02-6E66-133C-64AC-47CC66098689}"/>
          </ac:spMkLst>
        </pc:spChg>
        <pc:cxnChg chg="add del">
          <ac:chgData name="ada dinacci" userId="e4c4d0831835c2f1" providerId="LiveId" clId="{100E6FC6-F7FB-41DD-9BC5-CEEF21D997A6}" dt="2023-01-04T23:17:00.715" v="2879" actId="478"/>
          <ac:cxnSpMkLst>
            <pc:docMk/>
            <pc:sldMk cId="710120960" sldId="259"/>
            <ac:cxnSpMk id="9" creationId="{A04960AD-61F3-82CD-6B74-EC65489CEA3B}"/>
          </ac:cxnSpMkLst>
        </pc:cxnChg>
        <pc:cxnChg chg="add mod">
          <ac:chgData name="ada dinacci" userId="e4c4d0831835c2f1" providerId="LiveId" clId="{100E6FC6-F7FB-41DD-9BC5-CEEF21D997A6}" dt="2023-01-04T23:38:21.181" v="3339" actId="1076"/>
          <ac:cxnSpMkLst>
            <pc:docMk/>
            <pc:sldMk cId="710120960" sldId="259"/>
            <ac:cxnSpMk id="11" creationId="{93BF8E6C-7DFA-A55B-6768-FCD5C237F94C}"/>
          </ac:cxnSpMkLst>
        </pc:cxnChg>
        <pc:cxnChg chg="add mod">
          <ac:chgData name="ada dinacci" userId="e4c4d0831835c2f1" providerId="LiveId" clId="{100E6FC6-F7FB-41DD-9BC5-CEEF21D997A6}" dt="2023-01-04T23:38:15.249" v="3338" actId="1076"/>
          <ac:cxnSpMkLst>
            <pc:docMk/>
            <pc:sldMk cId="710120960" sldId="259"/>
            <ac:cxnSpMk id="13" creationId="{2BE64FA3-C044-4B11-6A4B-4C5A15F7888E}"/>
          </ac:cxnSpMkLst>
        </pc:cxnChg>
      </pc:sldChg>
      <pc:sldChg chg="new">
        <pc:chgData name="ada dinacci" userId="e4c4d0831835c2f1" providerId="LiveId" clId="{100E6FC6-F7FB-41DD-9BC5-CEEF21D997A6}" dt="2023-01-04T15:45:58.858" v="194" actId="680"/>
        <pc:sldMkLst>
          <pc:docMk/>
          <pc:sldMk cId="2820436075" sldId="260"/>
        </pc:sldMkLst>
      </pc:sldChg>
      <pc:sldChg chg="new">
        <pc:chgData name="ada dinacci" userId="e4c4d0831835c2f1" providerId="LiveId" clId="{100E6FC6-F7FB-41DD-9BC5-CEEF21D997A6}" dt="2023-01-04T15:45:59.405" v="195" actId="680"/>
        <pc:sldMkLst>
          <pc:docMk/>
          <pc:sldMk cId="4245232454" sldId="261"/>
        </pc:sldMkLst>
      </pc:sldChg>
      <pc:sldChg chg="new">
        <pc:chgData name="ada dinacci" userId="e4c4d0831835c2f1" providerId="LiveId" clId="{100E6FC6-F7FB-41DD-9BC5-CEEF21D997A6}" dt="2023-01-04T15:45:59.866" v="196" actId="680"/>
        <pc:sldMkLst>
          <pc:docMk/>
          <pc:sldMk cId="2415349208" sldId="262"/>
        </pc:sldMkLst>
      </pc:sldChg>
      <pc:sldChg chg="new">
        <pc:chgData name="ada dinacci" userId="e4c4d0831835c2f1" providerId="LiveId" clId="{100E6FC6-F7FB-41DD-9BC5-CEEF21D997A6}" dt="2023-01-04T15:46:00.224" v="197" actId="680"/>
        <pc:sldMkLst>
          <pc:docMk/>
          <pc:sldMk cId="2378996977" sldId="263"/>
        </pc:sldMkLst>
      </pc:sldChg>
      <pc:sldChg chg="new">
        <pc:chgData name="ada dinacci" userId="e4c4d0831835c2f1" providerId="LiveId" clId="{100E6FC6-F7FB-41DD-9BC5-CEEF21D997A6}" dt="2023-01-04T15:46:00.475" v="198" actId="680"/>
        <pc:sldMkLst>
          <pc:docMk/>
          <pc:sldMk cId="479203796" sldId="264"/>
        </pc:sldMkLst>
      </pc:sldChg>
      <pc:sldChg chg="new">
        <pc:chgData name="ada dinacci" userId="e4c4d0831835c2f1" providerId="LiveId" clId="{100E6FC6-F7FB-41DD-9BC5-CEEF21D997A6}" dt="2023-01-04T15:46:00.794" v="199" actId="680"/>
        <pc:sldMkLst>
          <pc:docMk/>
          <pc:sldMk cId="3332065915" sldId="265"/>
        </pc:sldMkLst>
      </pc:sldChg>
      <pc:sldChg chg="new">
        <pc:chgData name="ada dinacci" userId="e4c4d0831835c2f1" providerId="LiveId" clId="{100E6FC6-F7FB-41DD-9BC5-CEEF21D997A6}" dt="2023-01-04T15:46:01.044" v="200" actId="680"/>
        <pc:sldMkLst>
          <pc:docMk/>
          <pc:sldMk cId="519501747"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8B77A-6B78-44C8-B0B3-AA7DA8C94E7C}" type="datetimeFigureOut">
              <a:rPr lang="it-IT" smtClean="0"/>
              <a:t>05/01/2023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8E0EC-C679-46A7-969E-158CEB5690A9}" type="slidenum">
              <a:rPr lang="it-IT" smtClean="0"/>
              <a:t>‹N›</a:t>
            </a:fld>
            <a:endParaRPr lang="it-IT"/>
          </a:p>
        </p:txBody>
      </p:sp>
    </p:spTree>
    <p:extLst>
      <p:ext uri="{BB962C8B-B14F-4D97-AF65-F5344CB8AC3E}">
        <p14:creationId xmlns:p14="http://schemas.microsoft.com/office/powerpoint/2010/main" val="100376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dirty="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dirty="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1/5/2023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dirty="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dirty="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1/5/2023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802A80-06E8-4A53-9205-E553DEAFF54E}"/>
              </a:ext>
            </a:extLst>
          </p:cNvPr>
          <p:cNvSpPr>
            <a:spLocks noGrp="1"/>
          </p:cNvSpPr>
          <p:nvPr>
            <p:ph type="ctrTitle"/>
          </p:nvPr>
        </p:nvSpPr>
        <p:spPr>
          <a:xfrm>
            <a:off x="680322" y="2676698"/>
            <a:ext cx="8275256" cy="1438837"/>
          </a:xfrm>
        </p:spPr>
        <p:txBody>
          <a:bodyPr/>
          <a:lstStyle/>
          <a:p>
            <a:br>
              <a:rPr lang="it-IT" dirty="0"/>
            </a:br>
            <a:r>
              <a:rPr lang="it-IT" sz="4400" dirty="0"/>
              <a:t>UNA SCUOLA A PIU’ VOLTI. TEMPIO, COMUNITA’ O AZIENDA?</a:t>
            </a:r>
          </a:p>
        </p:txBody>
      </p:sp>
      <p:sp>
        <p:nvSpPr>
          <p:cNvPr id="3" name="Sottotitolo 2">
            <a:extLst>
              <a:ext uri="{FF2B5EF4-FFF2-40B4-BE49-F238E27FC236}">
                <a16:creationId xmlns:a16="http://schemas.microsoft.com/office/drawing/2014/main" id="{C98738F2-E44C-418E-8D5B-AD372AC8923B}"/>
              </a:ext>
            </a:extLst>
          </p:cNvPr>
          <p:cNvSpPr>
            <a:spLocks noGrp="1"/>
          </p:cNvSpPr>
          <p:nvPr>
            <p:ph type="subTitle" idx="1"/>
          </p:nvPr>
        </p:nvSpPr>
        <p:spPr/>
        <p:txBody>
          <a:bodyPr/>
          <a:lstStyle/>
          <a:p>
            <a:r>
              <a:rPr lang="it-IT" dirty="0"/>
              <a:t>(di M. </a:t>
            </a:r>
            <a:r>
              <a:rPr lang="it-IT"/>
              <a:t>BALDACCI)</a:t>
            </a:r>
            <a:endParaRPr lang="it-IT" dirty="0"/>
          </a:p>
        </p:txBody>
      </p:sp>
      <p:sp>
        <p:nvSpPr>
          <p:cNvPr id="7" name="CasellaDiTesto 6">
            <a:extLst>
              <a:ext uri="{FF2B5EF4-FFF2-40B4-BE49-F238E27FC236}">
                <a16:creationId xmlns:a16="http://schemas.microsoft.com/office/drawing/2014/main" id="{3BC0B91B-01FC-4C29-92D2-7F33C51D41D5}"/>
              </a:ext>
            </a:extLst>
          </p:cNvPr>
          <p:cNvSpPr txBox="1"/>
          <p:nvPr/>
        </p:nvSpPr>
        <p:spPr>
          <a:xfrm>
            <a:off x="543098" y="352937"/>
            <a:ext cx="6096000" cy="1446550"/>
          </a:xfrm>
          <a:prstGeom prst="rect">
            <a:avLst/>
          </a:prstGeom>
          <a:noFill/>
        </p:spPr>
        <p:txBody>
          <a:bodyPr wrap="square">
            <a:spAutoFit/>
          </a:bodyPr>
          <a:lstStyle/>
          <a:p>
            <a:r>
              <a:rPr lang="it-IT" sz="4400" dirty="0"/>
              <a:t>La Relazione Educativa</a:t>
            </a:r>
            <a:br>
              <a:rPr lang="it-IT" sz="4400" dirty="0"/>
            </a:br>
            <a:r>
              <a:rPr lang="it-IT" sz="4400" dirty="0"/>
              <a:t>Capitolo VII</a:t>
            </a:r>
          </a:p>
        </p:txBody>
      </p:sp>
    </p:spTree>
    <p:extLst>
      <p:ext uri="{BB962C8B-B14F-4D97-AF65-F5344CB8AC3E}">
        <p14:creationId xmlns:p14="http://schemas.microsoft.com/office/powerpoint/2010/main" val="284521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81A85-3951-87F1-09F7-161372F59B8F}"/>
              </a:ext>
            </a:extLst>
          </p:cNvPr>
          <p:cNvSpPr>
            <a:spLocks noGrp="1"/>
          </p:cNvSpPr>
          <p:nvPr>
            <p:ph type="title"/>
          </p:nvPr>
        </p:nvSpPr>
        <p:spPr>
          <a:xfrm>
            <a:off x="166255" y="753228"/>
            <a:ext cx="10127927" cy="1080938"/>
          </a:xfrm>
        </p:spPr>
        <p:txBody>
          <a:bodyPr>
            <a:normAutofit fontScale="90000"/>
          </a:bodyPr>
          <a:lstStyle/>
          <a:p>
            <a:r>
              <a:rPr lang="it-IT" dirty="0"/>
              <a:t>UNA SCUOLA A PIU’ VOLTI. TEMPIO, COMUNITA’ O AZIENDA?</a:t>
            </a:r>
            <a:br>
              <a:rPr lang="it-IT" dirty="0"/>
            </a:br>
            <a:r>
              <a:rPr lang="it-IT" sz="2700" dirty="0">
                <a:solidFill>
                  <a:srgbClr val="FF0000"/>
                </a:solidFill>
              </a:rPr>
              <a:t>7.4 Il modello neoliberista: la scuola come azienda del capitale umano</a:t>
            </a:r>
            <a:endParaRPr lang="it-IT" sz="2700" dirty="0"/>
          </a:p>
        </p:txBody>
      </p:sp>
      <p:sp>
        <p:nvSpPr>
          <p:cNvPr id="3" name="Segnaposto contenuto 2">
            <a:extLst>
              <a:ext uri="{FF2B5EF4-FFF2-40B4-BE49-F238E27FC236}">
                <a16:creationId xmlns:a16="http://schemas.microsoft.com/office/drawing/2014/main" id="{FD6BC9C0-06C5-1E16-B45B-4D5C83AF3ACF}"/>
              </a:ext>
            </a:extLst>
          </p:cNvPr>
          <p:cNvSpPr>
            <a:spLocks noGrp="1"/>
          </p:cNvSpPr>
          <p:nvPr>
            <p:ph idx="1"/>
          </p:nvPr>
        </p:nvSpPr>
        <p:spPr>
          <a:xfrm>
            <a:off x="127462" y="2044930"/>
            <a:ext cx="11937075" cy="4710545"/>
          </a:xfrm>
        </p:spPr>
        <p:txBody>
          <a:bodyPr/>
          <a:lstStyle/>
          <a:p>
            <a:pPr>
              <a:buFont typeface="Wingdings" panose="05000000000000000000" pitchFamily="2" charset="2"/>
              <a:buChar char="à"/>
            </a:pPr>
            <a:r>
              <a:rPr lang="it-IT" sz="2800" dirty="0"/>
              <a:t>Metafora modello neoliberista</a:t>
            </a:r>
            <a:r>
              <a:rPr lang="it-IT" sz="2800" dirty="0">
                <a:sym typeface="Wingdings" panose="05000000000000000000" pitchFamily="2" charset="2"/>
              </a:rPr>
              <a:t> «</a:t>
            </a:r>
            <a:r>
              <a:rPr lang="it-IT" sz="2800" i="1" dirty="0"/>
              <a:t>scuola come azienda</a:t>
            </a:r>
            <a:r>
              <a:rPr lang="it-IT" sz="2800" dirty="0"/>
              <a:t>»: </a:t>
            </a:r>
            <a:r>
              <a:rPr lang="it-IT" dirty="0"/>
              <a:t>come le altre istituzioni pubbliche anch’essa deve darsi un’organizzazione efficiente per </a:t>
            </a:r>
            <a:r>
              <a:rPr lang="it-IT" i="1" dirty="0"/>
              <a:t>competere nel mercato della formazione</a:t>
            </a:r>
          </a:p>
          <a:p>
            <a:pPr>
              <a:buFont typeface="Wingdings" panose="05000000000000000000" pitchFamily="2" charset="2"/>
              <a:buChar char="à"/>
            </a:pPr>
            <a:r>
              <a:rPr lang="it-IT" dirty="0"/>
              <a:t> tale </a:t>
            </a:r>
            <a:r>
              <a:rPr lang="it-IT" i="1" dirty="0"/>
              <a:t>regime concorrenziale </a:t>
            </a:r>
            <a:r>
              <a:rPr lang="it-IT" dirty="0"/>
              <a:t>stimolerà la </a:t>
            </a:r>
            <a:r>
              <a:rPr lang="it-IT" i="1" dirty="0"/>
              <a:t>produttività</a:t>
            </a:r>
            <a:r>
              <a:rPr lang="it-IT" dirty="0"/>
              <a:t> della scuola, tendendo a migliorare la qualità dell’istruzione</a:t>
            </a:r>
          </a:p>
          <a:p>
            <a:pPr>
              <a:buFont typeface="Wingdings" panose="05000000000000000000" pitchFamily="2" charset="2"/>
              <a:buChar char="à"/>
            </a:pPr>
            <a:r>
              <a:rPr lang="it-IT" dirty="0"/>
              <a:t>un alto tenore della formazione è necessario perché la </a:t>
            </a:r>
            <a:r>
              <a:rPr lang="it-IT" i="1" dirty="0"/>
              <a:t>conoscenza</a:t>
            </a:r>
            <a:r>
              <a:rPr lang="it-IT" dirty="0"/>
              <a:t> il considerata il principale </a:t>
            </a:r>
            <a:r>
              <a:rPr lang="it-IT" i="1" dirty="0"/>
              <a:t>fattore della produzione</a:t>
            </a:r>
          </a:p>
          <a:p>
            <a:pPr>
              <a:buFont typeface="Wingdings" panose="05000000000000000000" pitchFamily="2" charset="2"/>
              <a:buChar char="à"/>
            </a:pPr>
            <a:r>
              <a:rPr lang="it-IT" dirty="0"/>
              <a:t>principio della </a:t>
            </a:r>
            <a:r>
              <a:rPr lang="it-IT" i="1" dirty="0"/>
              <a:t>produzione del capitale umano</a:t>
            </a:r>
            <a:r>
              <a:rPr lang="it-IT" dirty="0"/>
              <a:t>: formazione di produttori che possiedono le competenze necessarie pe </a:t>
            </a:r>
            <a:r>
              <a:rPr lang="it-IT" dirty="0" err="1"/>
              <a:t>ril</a:t>
            </a:r>
            <a:r>
              <a:rPr lang="it-IT" dirty="0"/>
              <a:t> funzionamento della macchina economica</a:t>
            </a:r>
          </a:p>
          <a:p>
            <a:pPr lvl="1">
              <a:buFont typeface="Wingdings" panose="05000000000000000000" pitchFamily="2" charset="2"/>
              <a:buChar char="à"/>
            </a:pPr>
            <a:endParaRPr lang="it-IT" dirty="0"/>
          </a:p>
        </p:txBody>
      </p:sp>
    </p:spTree>
    <p:extLst>
      <p:ext uri="{BB962C8B-B14F-4D97-AF65-F5344CB8AC3E}">
        <p14:creationId xmlns:p14="http://schemas.microsoft.com/office/powerpoint/2010/main" val="333206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B927A-B0EE-8D66-4A4A-A3A1767ED996}"/>
              </a:ext>
            </a:extLst>
          </p:cNvPr>
          <p:cNvSpPr>
            <a:spLocks noGrp="1"/>
          </p:cNvSpPr>
          <p:nvPr>
            <p:ph type="title"/>
          </p:nvPr>
        </p:nvSpPr>
        <p:spPr>
          <a:xfrm>
            <a:off x="94211" y="753228"/>
            <a:ext cx="10199971" cy="1080938"/>
          </a:xfrm>
        </p:spPr>
        <p:txBody>
          <a:bodyPr>
            <a:normAutofit fontScale="90000"/>
          </a:bodyPr>
          <a:lstStyle/>
          <a:p>
            <a:r>
              <a:rPr lang="it-IT" dirty="0"/>
              <a:t>UNA SCUOLA A PIU’ VOLTI. TEMPIO, COMUNITA’ O AZIENDA?</a:t>
            </a:r>
            <a:br>
              <a:rPr lang="it-IT" dirty="0"/>
            </a:br>
            <a:r>
              <a:rPr lang="it-IT" sz="2700" dirty="0">
                <a:solidFill>
                  <a:srgbClr val="FF0000"/>
                </a:solidFill>
              </a:rPr>
              <a:t>7.4 Il modello neoliberista: la scuola come azienda del capitale umano</a:t>
            </a:r>
            <a:endParaRPr lang="it-IT" sz="2700" dirty="0"/>
          </a:p>
        </p:txBody>
      </p:sp>
      <p:sp>
        <p:nvSpPr>
          <p:cNvPr id="3" name="Segnaposto contenuto 2">
            <a:extLst>
              <a:ext uri="{FF2B5EF4-FFF2-40B4-BE49-F238E27FC236}">
                <a16:creationId xmlns:a16="http://schemas.microsoft.com/office/drawing/2014/main" id="{CD87F60D-3E13-F20D-8C65-0C81E1E9C3A4}"/>
              </a:ext>
            </a:extLst>
          </p:cNvPr>
          <p:cNvSpPr>
            <a:spLocks noGrp="1"/>
          </p:cNvSpPr>
          <p:nvPr>
            <p:ph idx="1"/>
          </p:nvPr>
        </p:nvSpPr>
        <p:spPr>
          <a:xfrm>
            <a:off x="177339" y="2094807"/>
            <a:ext cx="11931534" cy="4588626"/>
          </a:xfrm>
        </p:spPr>
        <p:txBody>
          <a:bodyPr>
            <a:normAutofit/>
          </a:bodyPr>
          <a:lstStyle/>
          <a:p>
            <a:r>
              <a:rPr lang="it-IT" dirty="0">
                <a:sym typeface="Wingdings" panose="05000000000000000000" pitchFamily="2" charset="2"/>
              </a:rPr>
              <a:t> i</a:t>
            </a:r>
            <a:r>
              <a:rPr lang="it-IT" dirty="0"/>
              <a:t>l modello neoliberista è in radicale conflitto con quello democratico: il primo mira alla formazione di cittadini critici, il secondo alla formazione di produttori competenti</a:t>
            </a:r>
          </a:p>
          <a:p>
            <a:r>
              <a:rPr lang="it-IT" dirty="0">
                <a:sym typeface="Wingdings" panose="05000000000000000000" pitchFamily="2" charset="2"/>
              </a:rPr>
              <a:t>e</a:t>
            </a:r>
            <a:r>
              <a:rPr lang="it-IT" dirty="0"/>
              <a:t>sso torna ad una concezione naturalista e determinista, secondo la quale sono le doti naturali individuali a predeterminare gli esiti dell’istruzione</a:t>
            </a:r>
          </a:p>
          <a:p>
            <a:r>
              <a:rPr lang="it-IT" dirty="0">
                <a:sym typeface="Wingdings" panose="05000000000000000000" pitchFamily="2" charset="2"/>
              </a:rPr>
              <a:t></a:t>
            </a:r>
            <a:r>
              <a:rPr lang="it-IT" dirty="0"/>
              <a:t> le doti sono però considerate come qualitativamente differenti, per cui ciascuno può raggiungere una sua forma di eccellenza</a:t>
            </a:r>
            <a:r>
              <a:rPr lang="it-IT" dirty="0">
                <a:sym typeface="Wingdings" panose="05000000000000000000" pitchFamily="2" charset="2"/>
              </a:rPr>
              <a:t> IDEOLOGIA TECNOCRATICA «DELL’UOMO GIUSTO AL POSTO GIUSTO» (</a:t>
            </a:r>
            <a:r>
              <a:rPr lang="it-IT" i="1" dirty="0">
                <a:sym typeface="Wingdings" panose="05000000000000000000" pitchFamily="2" charset="2"/>
              </a:rPr>
              <a:t>Piani di studio personalizzati, </a:t>
            </a:r>
            <a:r>
              <a:rPr lang="it-IT" dirty="0">
                <a:sym typeface="Wingdings" panose="05000000000000000000" pitchFamily="2" charset="2"/>
              </a:rPr>
              <a:t>2001 applicazione pratica di tale idea)</a:t>
            </a:r>
          </a:p>
          <a:p>
            <a:r>
              <a:rPr lang="it-IT" dirty="0">
                <a:sym typeface="Wingdings" panose="05000000000000000000" pitchFamily="2" charset="2"/>
              </a:rPr>
              <a:t> il modello neoliberista considera il nesso insegnamento-apprendimento in maniera naturalista e determinista, esprimendo uno spirito anti-egualitario</a:t>
            </a:r>
          </a:p>
          <a:p>
            <a:r>
              <a:rPr lang="it-IT" dirty="0">
                <a:sym typeface="Wingdings" panose="05000000000000000000" pitchFamily="2" charset="2"/>
              </a:rPr>
              <a:t> la cultura è considerata come </a:t>
            </a:r>
            <a:r>
              <a:rPr lang="it-IT" i="1" dirty="0">
                <a:solidFill>
                  <a:srgbClr val="FF0000"/>
                </a:solidFill>
                <a:sym typeface="Wingdings" panose="05000000000000000000" pitchFamily="2" charset="2"/>
              </a:rPr>
              <a:t>capitale umano </a:t>
            </a:r>
            <a:r>
              <a:rPr lang="it-IT" dirty="0">
                <a:sym typeface="Wingdings" panose="05000000000000000000" pitchFamily="2" charset="2"/>
              </a:rPr>
              <a:t>e </a:t>
            </a:r>
            <a:r>
              <a:rPr lang="it-IT" i="1" dirty="0">
                <a:solidFill>
                  <a:srgbClr val="FF0000"/>
                </a:solidFill>
                <a:sym typeface="Wingdings" panose="05000000000000000000" pitchFamily="2" charset="2"/>
              </a:rPr>
              <a:t>merce per il mercato del lavoro</a:t>
            </a:r>
            <a:endParaRPr lang="it-IT" i="1" dirty="0">
              <a:solidFill>
                <a:srgbClr val="FF0000"/>
              </a:solidFill>
            </a:endParaRPr>
          </a:p>
        </p:txBody>
      </p:sp>
    </p:spTree>
    <p:extLst>
      <p:ext uri="{BB962C8B-B14F-4D97-AF65-F5344CB8AC3E}">
        <p14:creationId xmlns:p14="http://schemas.microsoft.com/office/powerpoint/2010/main" val="51950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2A3ED1-7104-0BB3-283E-A7D29BF85B15}"/>
              </a:ext>
            </a:extLst>
          </p:cNvPr>
          <p:cNvSpPr>
            <a:spLocks noGrp="1"/>
          </p:cNvSpPr>
          <p:nvPr>
            <p:ph type="title"/>
          </p:nvPr>
        </p:nvSpPr>
        <p:spPr>
          <a:xfrm>
            <a:off x="60960" y="648393"/>
            <a:ext cx="10307781" cy="1185773"/>
          </a:xfrm>
        </p:spPr>
        <p:txBody>
          <a:bodyPr>
            <a:normAutofit fontScale="90000"/>
          </a:bodyPr>
          <a:lstStyle/>
          <a:p>
            <a:r>
              <a:rPr lang="it-IT" dirty="0"/>
              <a:t>UNA SCUOLA A PIU’ VOLTI. TEMPIO, COMUNITA’ O AZIENDA?</a:t>
            </a:r>
            <a:br>
              <a:rPr lang="it-IT" dirty="0"/>
            </a:br>
            <a:r>
              <a:rPr lang="it-IT" sz="2700" dirty="0">
                <a:solidFill>
                  <a:srgbClr val="FF0000"/>
                </a:solidFill>
              </a:rPr>
              <a:t>7.5 Conclusioni</a:t>
            </a:r>
            <a:endParaRPr lang="it-IT" sz="2700" dirty="0"/>
          </a:p>
        </p:txBody>
      </p:sp>
      <p:sp>
        <p:nvSpPr>
          <p:cNvPr id="3" name="Segnaposto contenuto 2">
            <a:extLst>
              <a:ext uri="{FF2B5EF4-FFF2-40B4-BE49-F238E27FC236}">
                <a16:creationId xmlns:a16="http://schemas.microsoft.com/office/drawing/2014/main" id="{338941A8-2413-FD2B-3AE4-4D8B5DD1786F}"/>
              </a:ext>
            </a:extLst>
          </p:cNvPr>
          <p:cNvSpPr>
            <a:spLocks noGrp="1"/>
          </p:cNvSpPr>
          <p:nvPr>
            <p:ph idx="1"/>
          </p:nvPr>
        </p:nvSpPr>
        <p:spPr>
          <a:xfrm>
            <a:off x="60960" y="1956262"/>
            <a:ext cx="12131039" cy="4860174"/>
          </a:xfrm>
        </p:spPr>
        <p:txBody>
          <a:bodyPr/>
          <a:lstStyle/>
          <a:p>
            <a:r>
              <a:rPr lang="it-IT" sz="2800" dirty="0"/>
              <a:t>La situazione scolastica attuale è estremamente complessa</a:t>
            </a:r>
          </a:p>
          <a:p>
            <a:r>
              <a:rPr lang="it-IT" sz="2800" dirty="0"/>
              <a:t>In essa si sono presentati tre modelli di scuola differenti, che nel corso degli ultimi decenni si sono accavallati tra loro</a:t>
            </a:r>
          </a:p>
          <a:p>
            <a:r>
              <a:rPr lang="it-IT" sz="2800" dirty="0"/>
              <a:t>Nella scuola è in atto un conflitto egemonico da parte del modello liberista verso quelli precedenti</a:t>
            </a:r>
          </a:p>
          <a:p>
            <a:r>
              <a:rPr lang="it-IT" sz="2800" dirty="0"/>
              <a:t>Gli insegnanti si trovano di fronte ad una situazione complessa e conflittuale, che può portare a disorientamento e crisi d’identità professionale soprattutto nei neofiti</a:t>
            </a:r>
          </a:p>
          <a:p>
            <a:r>
              <a:rPr lang="it-IT" sz="2800" dirty="0"/>
              <a:t>La scuola a più volti rischia di trasformarsi in una scuola senza volto</a:t>
            </a:r>
          </a:p>
          <a:p>
            <a:endParaRPr lang="it-IT" dirty="0"/>
          </a:p>
          <a:p>
            <a:pPr marL="0" indent="0">
              <a:buNone/>
            </a:pPr>
            <a:endParaRPr lang="it-IT" dirty="0"/>
          </a:p>
        </p:txBody>
      </p:sp>
    </p:spTree>
    <p:extLst>
      <p:ext uri="{BB962C8B-B14F-4D97-AF65-F5344CB8AC3E}">
        <p14:creationId xmlns:p14="http://schemas.microsoft.com/office/powerpoint/2010/main" val="214354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1C73C9-8ECC-6CF7-8E87-B616A6E52892}"/>
              </a:ext>
            </a:extLst>
          </p:cNvPr>
          <p:cNvSpPr>
            <a:spLocks noGrp="1"/>
          </p:cNvSpPr>
          <p:nvPr>
            <p:ph type="title"/>
          </p:nvPr>
        </p:nvSpPr>
        <p:spPr>
          <a:xfrm>
            <a:off x="44335" y="753228"/>
            <a:ext cx="10249847" cy="1208576"/>
          </a:xfrm>
        </p:spPr>
        <p:txBody>
          <a:bodyPr>
            <a:normAutofit fontScale="90000"/>
          </a:bodyPr>
          <a:lstStyle/>
          <a:p>
            <a:r>
              <a:rPr lang="it-IT" sz="3200" dirty="0"/>
              <a:t>UNA SCUOLA A PIU’ VOLTI. TEMPIO, COMUNITA’ O AZIENDA?</a:t>
            </a:r>
            <a:br>
              <a:rPr lang="it-IT" sz="3200" dirty="0"/>
            </a:br>
            <a:r>
              <a:rPr lang="it-IT" sz="2700" dirty="0">
                <a:solidFill>
                  <a:srgbClr val="FF0000"/>
                </a:solidFill>
              </a:rPr>
              <a:t>7.1 Premessa: l’identità plurale e contradditoria della scuola</a:t>
            </a:r>
          </a:p>
        </p:txBody>
      </p:sp>
      <p:sp>
        <p:nvSpPr>
          <p:cNvPr id="3" name="Segnaposto contenuto 2">
            <a:extLst>
              <a:ext uri="{FF2B5EF4-FFF2-40B4-BE49-F238E27FC236}">
                <a16:creationId xmlns:a16="http://schemas.microsoft.com/office/drawing/2014/main" id="{BDC31924-3695-B08F-33E4-6AD643889906}"/>
              </a:ext>
            </a:extLst>
          </p:cNvPr>
          <p:cNvSpPr>
            <a:spLocks noGrp="1"/>
          </p:cNvSpPr>
          <p:nvPr>
            <p:ph idx="1"/>
          </p:nvPr>
        </p:nvSpPr>
        <p:spPr>
          <a:xfrm>
            <a:off x="1" y="1961804"/>
            <a:ext cx="12192000" cy="4896196"/>
          </a:xfrm>
        </p:spPr>
        <p:txBody>
          <a:bodyPr/>
          <a:lstStyle/>
          <a:p>
            <a:r>
              <a:rPr lang="it-IT" dirty="0"/>
              <a:t>Parlare di «</a:t>
            </a:r>
            <a:r>
              <a:rPr lang="it-IT" dirty="0">
                <a:solidFill>
                  <a:schemeClr val="accent4">
                    <a:lumMod val="75000"/>
                  </a:schemeClr>
                </a:solidFill>
              </a:rPr>
              <a:t>volto della scuola</a:t>
            </a:r>
            <a:r>
              <a:rPr lang="it-IT" dirty="0"/>
              <a:t>» rappresenta un modo per indicare il suo carattere o la sua essenza</a:t>
            </a:r>
          </a:p>
          <a:p>
            <a:r>
              <a:rPr lang="it-IT" dirty="0"/>
              <a:t>L’uso del pluralismo «</a:t>
            </a:r>
            <a:r>
              <a:rPr lang="it-IT" dirty="0">
                <a:solidFill>
                  <a:schemeClr val="accent4">
                    <a:lumMod val="75000"/>
                  </a:schemeClr>
                </a:solidFill>
              </a:rPr>
              <a:t>volti</a:t>
            </a:r>
            <a:r>
              <a:rPr lang="it-IT" dirty="0"/>
              <a:t>» suggerisce che il significato della scuola non sia racchiuso in un’essenza univoca, ma possa assumere </a:t>
            </a:r>
            <a:r>
              <a:rPr lang="it-IT" dirty="0">
                <a:solidFill>
                  <a:schemeClr val="accent4">
                    <a:lumMod val="75000"/>
                  </a:schemeClr>
                </a:solidFill>
              </a:rPr>
              <a:t>significati tra loro diversi</a:t>
            </a:r>
          </a:p>
          <a:p>
            <a:endParaRPr lang="it-IT" dirty="0">
              <a:solidFill>
                <a:schemeClr val="accent4">
                  <a:lumMod val="75000"/>
                </a:schemeClr>
              </a:solidFill>
            </a:endParaRPr>
          </a:p>
          <a:p>
            <a:r>
              <a:rPr lang="it-IT" dirty="0"/>
              <a:t>Tale pluralità di significati si distribuisce lungo </a:t>
            </a:r>
            <a:r>
              <a:rPr lang="it-IT" dirty="0">
                <a:solidFill>
                  <a:schemeClr val="accent4">
                    <a:lumMod val="75000"/>
                  </a:schemeClr>
                </a:solidFill>
              </a:rPr>
              <a:t>due assi</a:t>
            </a:r>
            <a:r>
              <a:rPr lang="it-IT" dirty="0"/>
              <a:t>:</a:t>
            </a:r>
          </a:p>
          <a:p>
            <a:r>
              <a:rPr lang="it-IT" b="1" u="sng" dirty="0">
                <a:solidFill>
                  <a:schemeClr val="accent4">
                    <a:lumMod val="75000"/>
                  </a:schemeClr>
                </a:solidFill>
                <a:sym typeface="Wingdings" panose="05000000000000000000" pitchFamily="2" charset="2"/>
              </a:rPr>
              <a:t> ASSE DIACRONICO</a:t>
            </a:r>
            <a:r>
              <a:rPr lang="it-IT" dirty="0">
                <a:sym typeface="Wingdings" panose="05000000000000000000" pitchFamily="2" charset="2"/>
              </a:rPr>
              <a:t>: il senso della scuola è legato ala sua </a:t>
            </a:r>
            <a:r>
              <a:rPr lang="it-IT" i="1" dirty="0">
                <a:sym typeface="Wingdings" panose="05000000000000000000" pitchFamily="2" charset="2"/>
              </a:rPr>
              <a:t>storicità</a:t>
            </a:r>
            <a:r>
              <a:rPr lang="it-IT" dirty="0">
                <a:sym typeface="Wingdings" panose="05000000000000000000" pitchFamily="2" charset="2"/>
              </a:rPr>
              <a:t>, ovvero al fatto che il suo senso non è legato ad un’essenza immutabile, ma si definisce e cambia storicamente insieme alle trasformazioni sociali</a:t>
            </a:r>
            <a:endParaRPr lang="it-IT" i="1" dirty="0">
              <a:sym typeface="Wingdings" panose="05000000000000000000" pitchFamily="2" charset="2"/>
            </a:endParaRPr>
          </a:p>
          <a:p>
            <a:r>
              <a:rPr lang="it-IT" b="1" u="sng" dirty="0">
                <a:solidFill>
                  <a:schemeClr val="accent4">
                    <a:lumMod val="75000"/>
                  </a:schemeClr>
                </a:solidFill>
                <a:sym typeface="Wingdings" panose="05000000000000000000" pitchFamily="2" charset="2"/>
              </a:rPr>
              <a:t> ASSE SINCRONICO</a:t>
            </a:r>
            <a:r>
              <a:rPr lang="it-IT" dirty="0">
                <a:sym typeface="Wingdings" panose="05000000000000000000" pitchFamily="2" charset="2"/>
              </a:rPr>
              <a:t>: il senso ed il significato della scuola sono caratterizzati dalla complessità e dalla coesistenza di </a:t>
            </a:r>
            <a:r>
              <a:rPr lang="it-IT" i="1" dirty="0">
                <a:sym typeface="Wingdings" panose="05000000000000000000" pitchFamily="2" charset="2"/>
              </a:rPr>
              <a:t>elementi contradditori </a:t>
            </a:r>
            <a:r>
              <a:rPr lang="it-IT" dirty="0">
                <a:sym typeface="Wingdings" panose="05000000000000000000" pitchFamily="2" charset="2"/>
              </a:rPr>
              <a:t>ed in opposizione tra loro</a:t>
            </a:r>
            <a:endParaRPr lang="it-IT" dirty="0"/>
          </a:p>
        </p:txBody>
      </p:sp>
    </p:spTree>
    <p:extLst>
      <p:ext uri="{BB962C8B-B14F-4D97-AF65-F5344CB8AC3E}">
        <p14:creationId xmlns:p14="http://schemas.microsoft.com/office/powerpoint/2010/main" val="182431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D0BEED-0AA8-F4FC-4AB4-66ECC1310E2D}"/>
              </a:ext>
            </a:extLst>
          </p:cNvPr>
          <p:cNvSpPr>
            <a:spLocks noGrp="1"/>
          </p:cNvSpPr>
          <p:nvPr>
            <p:ph type="title"/>
          </p:nvPr>
        </p:nvSpPr>
        <p:spPr>
          <a:xfrm>
            <a:off x="44335" y="753228"/>
            <a:ext cx="10249847" cy="1080938"/>
          </a:xfrm>
        </p:spPr>
        <p:txBody>
          <a:bodyPr>
            <a:normAutofit fontScale="90000"/>
          </a:bodyPr>
          <a:lstStyle/>
          <a:p>
            <a:r>
              <a:rPr lang="it-IT" dirty="0"/>
              <a:t>UNA SCUOLA A PIU’ VOLTI. TEMPIO, COMUNITA’ O AZIENDA?</a:t>
            </a:r>
            <a:br>
              <a:rPr lang="it-IT" sz="4000" dirty="0"/>
            </a:br>
            <a:r>
              <a:rPr lang="it-IT" sz="2700" dirty="0">
                <a:solidFill>
                  <a:srgbClr val="FF0000"/>
                </a:solidFill>
              </a:rPr>
              <a:t>7.1 Premessa: l’identità plurale e contradditoria della scuola</a:t>
            </a:r>
            <a:endParaRPr lang="it-IT" sz="2700" dirty="0"/>
          </a:p>
        </p:txBody>
      </p:sp>
      <p:sp>
        <p:nvSpPr>
          <p:cNvPr id="3" name="Segnaposto contenuto 2">
            <a:extLst>
              <a:ext uri="{FF2B5EF4-FFF2-40B4-BE49-F238E27FC236}">
                <a16:creationId xmlns:a16="http://schemas.microsoft.com/office/drawing/2014/main" id="{CE59E8B4-2EC5-B135-B460-31A77015A288}"/>
              </a:ext>
            </a:extLst>
          </p:cNvPr>
          <p:cNvSpPr>
            <a:spLocks noGrp="1"/>
          </p:cNvSpPr>
          <p:nvPr>
            <p:ph idx="1"/>
          </p:nvPr>
        </p:nvSpPr>
        <p:spPr>
          <a:xfrm>
            <a:off x="0" y="1995054"/>
            <a:ext cx="12191999" cy="4862945"/>
          </a:xfrm>
        </p:spPr>
        <p:txBody>
          <a:bodyPr/>
          <a:lstStyle/>
          <a:p>
            <a:r>
              <a:rPr lang="it-IT" dirty="0"/>
              <a:t>L’aumento della </a:t>
            </a:r>
            <a:r>
              <a:rPr lang="it-IT" i="1" dirty="0"/>
              <a:t>velocità della storia, </a:t>
            </a:r>
            <a:r>
              <a:rPr lang="it-IT" dirty="0"/>
              <a:t>iniziato negli anni Cinquanta nel secondo dopoguerra del Novecento</a:t>
            </a:r>
            <a:r>
              <a:rPr lang="it-IT" i="1" dirty="0"/>
              <a:t>, </a:t>
            </a:r>
            <a:r>
              <a:rPr lang="it-IT" dirty="0"/>
              <a:t>che caratterizza la nostra epoca ha contribuito ad un ulteriore accavallamento dei significati e dei cambiamenti legati alla scuola</a:t>
            </a:r>
          </a:p>
          <a:p>
            <a:endParaRPr lang="it-IT" dirty="0"/>
          </a:p>
          <a:p>
            <a:pPr marL="0" indent="0">
              <a:buNone/>
            </a:pPr>
            <a:endParaRPr lang="it-IT" dirty="0"/>
          </a:p>
          <a:p>
            <a:pPr marL="0" indent="0">
              <a:buNone/>
            </a:pPr>
            <a:endParaRPr lang="it-IT" dirty="0"/>
          </a:p>
          <a:p>
            <a:pPr marL="0" indent="0">
              <a:buNone/>
            </a:pPr>
            <a:r>
              <a:rPr lang="it-IT" b="1" u="sng" dirty="0">
                <a:solidFill>
                  <a:schemeClr val="accent4">
                    <a:lumMod val="75000"/>
                  </a:schemeClr>
                </a:solidFill>
              </a:rPr>
              <a:t>COMPRESENZA DI DIVERSE FASI E PROSPETTIVE</a:t>
            </a:r>
            <a:r>
              <a:rPr lang="it-IT" dirty="0"/>
              <a:t>:</a:t>
            </a:r>
          </a:p>
          <a:p>
            <a:pPr marL="0" indent="0">
              <a:buNone/>
            </a:pPr>
            <a:r>
              <a:rPr lang="it-IT" dirty="0"/>
              <a:t>            </a:t>
            </a:r>
            <a:endParaRPr lang="it-IT" sz="2800" b="1" dirty="0">
              <a:solidFill>
                <a:schemeClr val="accent4">
                  <a:lumMod val="75000"/>
                </a:schemeClr>
              </a:solidFill>
            </a:endParaRPr>
          </a:p>
        </p:txBody>
      </p:sp>
      <p:sp>
        <p:nvSpPr>
          <p:cNvPr id="4" name="Freccia in giù 3">
            <a:extLst>
              <a:ext uri="{FF2B5EF4-FFF2-40B4-BE49-F238E27FC236}">
                <a16:creationId xmlns:a16="http://schemas.microsoft.com/office/drawing/2014/main" id="{79914A6C-3DC4-B4FC-852E-6AE887BF5913}"/>
              </a:ext>
            </a:extLst>
          </p:cNvPr>
          <p:cNvSpPr/>
          <p:nvPr/>
        </p:nvSpPr>
        <p:spPr>
          <a:xfrm>
            <a:off x="5169258" y="3232955"/>
            <a:ext cx="1130531" cy="96981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con angoli arrotondati 4">
            <a:extLst>
              <a:ext uri="{FF2B5EF4-FFF2-40B4-BE49-F238E27FC236}">
                <a16:creationId xmlns:a16="http://schemas.microsoft.com/office/drawing/2014/main" id="{48EB0C71-063D-68DF-4D68-E53CBBAB1CE5}"/>
              </a:ext>
            </a:extLst>
          </p:cNvPr>
          <p:cNvSpPr/>
          <p:nvPr/>
        </p:nvSpPr>
        <p:spPr>
          <a:xfrm>
            <a:off x="7816733" y="3598025"/>
            <a:ext cx="4164677" cy="31519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n w="0"/>
                <a:solidFill>
                  <a:schemeClr val="accent4">
                    <a:lumMod val="75000"/>
                  </a:schemeClr>
                </a:solidFill>
                <a:effectLst>
                  <a:outerShdw blurRad="38100" dist="19050" dir="2700000" algn="tl" rotWithShape="0">
                    <a:schemeClr val="dk1">
                      <a:alpha val="40000"/>
                    </a:schemeClr>
                  </a:outerShdw>
                </a:effectLst>
              </a:rPr>
              <a:t>COMPLESSITA’</a:t>
            </a:r>
            <a:r>
              <a:rPr lang="it-IT" sz="2000" dirty="0">
                <a:ln w="0"/>
                <a:solidFill>
                  <a:schemeClr val="tx1"/>
                </a:solidFill>
                <a:effectLst>
                  <a:outerShdw blurRad="38100" dist="19050" dir="2700000" algn="tl" rotWithShape="0">
                    <a:schemeClr val="dk1">
                      <a:alpha val="40000"/>
                    </a:schemeClr>
                  </a:outerShdw>
                </a:effectLst>
              </a:rPr>
              <a:t> CARATTERIZZATA DA:</a:t>
            </a:r>
          </a:p>
          <a:p>
            <a:pPr algn="just"/>
            <a:r>
              <a:rPr lang="it-IT" sz="2000" dirty="0">
                <a:ln w="0"/>
                <a:solidFill>
                  <a:schemeClr val="tx1"/>
                </a:solidFill>
                <a:effectLst>
                  <a:outerShdw blurRad="38100" dist="19050" dir="2700000" algn="tl" rotWithShape="0">
                    <a:schemeClr val="dk1">
                      <a:alpha val="40000"/>
                    </a:schemeClr>
                  </a:outerShdw>
                </a:effectLst>
              </a:rPr>
              <a:t>COESISTENZA DI DIVERSI CARATTERI CHE INTERAGISCONO NELLA REALTA’ DELLA SCUOLA, SORTI IN MOMENTI DIFFERENTI E IN OPPOSIZIONE TRA LORO</a:t>
            </a:r>
          </a:p>
        </p:txBody>
      </p:sp>
      <p:sp>
        <p:nvSpPr>
          <p:cNvPr id="6" name="Freccia a destra 5">
            <a:extLst>
              <a:ext uri="{FF2B5EF4-FFF2-40B4-BE49-F238E27FC236}">
                <a16:creationId xmlns:a16="http://schemas.microsoft.com/office/drawing/2014/main" id="{ECFC2EAC-522E-F5E7-64AD-D6CEC277A904}"/>
              </a:ext>
            </a:extLst>
          </p:cNvPr>
          <p:cNvSpPr/>
          <p:nvPr/>
        </p:nvSpPr>
        <p:spPr>
          <a:xfrm>
            <a:off x="6578138" y="5056902"/>
            <a:ext cx="1126372" cy="11928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28D333BB-30E1-84D6-BB9C-1C4BA2047BBF}"/>
              </a:ext>
            </a:extLst>
          </p:cNvPr>
          <p:cNvSpPr/>
          <p:nvPr/>
        </p:nvSpPr>
        <p:spPr>
          <a:xfrm>
            <a:off x="814647" y="4958538"/>
            <a:ext cx="5508567" cy="14852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accent4">
                    <a:lumMod val="75000"/>
                  </a:schemeClr>
                </a:solidFill>
              </a:rPr>
              <a:t>METAFORA DEL QUADRO CUBISTA</a:t>
            </a:r>
            <a:endParaRPr lang="it-IT" sz="2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0843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43EB13-CE5B-3CD1-3492-13DEAA0036B7}"/>
              </a:ext>
            </a:extLst>
          </p:cNvPr>
          <p:cNvSpPr>
            <a:spLocks noGrp="1"/>
          </p:cNvSpPr>
          <p:nvPr>
            <p:ph type="title"/>
          </p:nvPr>
        </p:nvSpPr>
        <p:spPr>
          <a:xfrm>
            <a:off x="88669" y="753228"/>
            <a:ext cx="10205513" cy="1080938"/>
          </a:xfrm>
        </p:spPr>
        <p:txBody>
          <a:bodyPr>
            <a:normAutofit fontScale="90000"/>
          </a:bodyPr>
          <a:lstStyle/>
          <a:p>
            <a:r>
              <a:rPr lang="it-IT" dirty="0"/>
              <a:t>UNA SCUOLA A PIU’ VOLTI. TEMPIO, COMUNITA’ O AZIENDA?</a:t>
            </a:r>
            <a:br>
              <a:rPr lang="it-IT" sz="4800" dirty="0"/>
            </a:br>
            <a:r>
              <a:rPr lang="it-IT" sz="2700" dirty="0">
                <a:solidFill>
                  <a:srgbClr val="FF0000"/>
                </a:solidFill>
              </a:rPr>
              <a:t>7.1 Premessa: l’identità plurale e contradditoria della scuola</a:t>
            </a:r>
            <a:endParaRPr lang="it-IT" sz="2700" dirty="0"/>
          </a:p>
        </p:txBody>
      </p:sp>
      <p:sp>
        <p:nvSpPr>
          <p:cNvPr id="3" name="Segnaposto contenuto 2">
            <a:extLst>
              <a:ext uri="{FF2B5EF4-FFF2-40B4-BE49-F238E27FC236}">
                <a16:creationId xmlns:a16="http://schemas.microsoft.com/office/drawing/2014/main" id="{7DB8F440-D626-98D8-4C05-7BCD16198DCA}"/>
              </a:ext>
            </a:extLst>
          </p:cNvPr>
          <p:cNvSpPr>
            <a:spLocks noGrp="1"/>
          </p:cNvSpPr>
          <p:nvPr>
            <p:ph idx="1"/>
          </p:nvPr>
        </p:nvSpPr>
        <p:spPr>
          <a:xfrm>
            <a:off x="44335" y="1995054"/>
            <a:ext cx="12147665" cy="4862945"/>
          </a:xfrm>
        </p:spPr>
        <p:txBody>
          <a:bodyPr/>
          <a:lstStyle/>
          <a:p>
            <a:endParaRPr lang="it-IT" dirty="0"/>
          </a:p>
          <a:p>
            <a:endParaRPr lang="it-IT" dirty="0"/>
          </a:p>
          <a:p>
            <a:endParaRPr lang="it-IT" dirty="0"/>
          </a:p>
          <a:p>
            <a:endParaRPr lang="it-IT" dirty="0"/>
          </a:p>
          <a:p>
            <a:endParaRPr lang="it-IT" dirty="0"/>
          </a:p>
          <a:p>
            <a:endParaRPr lang="it-IT" i="1" dirty="0"/>
          </a:p>
          <a:p>
            <a:endParaRPr lang="it-IT" i="1" dirty="0"/>
          </a:p>
          <a:p>
            <a:endParaRPr lang="it-IT" i="1" dirty="0"/>
          </a:p>
        </p:txBody>
      </p:sp>
      <p:sp>
        <p:nvSpPr>
          <p:cNvPr id="5" name="Rettangolo 4">
            <a:extLst>
              <a:ext uri="{FF2B5EF4-FFF2-40B4-BE49-F238E27FC236}">
                <a16:creationId xmlns:a16="http://schemas.microsoft.com/office/drawing/2014/main" id="{32EF4990-8077-4CD5-1817-5B686BBF8E65}"/>
              </a:ext>
            </a:extLst>
          </p:cNvPr>
          <p:cNvSpPr/>
          <p:nvPr/>
        </p:nvSpPr>
        <p:spPr>
          <a:xfrm>
            <a:off x="44335" y="2098060"/>
            <a:ext cx="5065221" cy="93795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a:sym typeface="Wingdings" panose="05000000000000000000" pitchFamily="2" charset="2"/>
              </a:rPr>
              <a:t></a:t>
            </a:r>
            <a:r>
              <a:rPr lang="it-IT" sz="2000" dirty="0"/>
              <a:t>sviluppo economico-industriale</a:t>
            </a:r>
          </a:p>
          <a:p>
            <a:r>
              <a:rPr lang="it-IT" sz="2000" dirty="0">
                <a:sym typeface="Wingdings" panose="05000000000000000000" pitchFamily="2" charset="2"/>
              </a:rPr>
              <a:t></a:t>
            </a:r>
            <a:r>
              <a:rPr lang="it-IT" sz="2000" dirty="0"/>
              <a:t>marcato aumento del commercio internazionale</a:t>
            </a:r>
          </a:p>
        </p:txBody>
      </p:sp>
      <p:sp>
        <p:nvSpPr>
          <p:cNvPr id="7" name="Rettangolo 6">
            <a:extLst>
              <a:ext uri="{FF2B5EF4-FFF2-40B4-BE49-F238E27FC236}">
                <a16:creationId xmlns:a16="http://schemas.microsoft.com/office/drawing/2014/main" id="{62029C5A-C9FE-67F9-A77C-F3427DC3FA41}"/>
              </a:ext>
            </a:extLst>
          </p:cNvPr>
          <p:cNvSpPr/>
          <p:nvPr/>
        </p:nvSpPr>
        <p:spPr>
          <a:xfrm>
            <a:off x="6378635" y="2098060"/>
            <a:ext cx="5608318" cy="93102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p>
          <a:p>
            <a:r>
              <a:rPr lang="it-IT" dirty="0">
                <a:sym typeface="Wingdings" panose="05000000000000000000" pitchFamily="2" charset="2"/>
              </a:rPr>
              <a:t></a:t>
            </a:r>
            <a:r>
              <a:rPr lang="it-IT" sz="2000" dirty="0"/>
              <a:t>progressivo aumento delle </a:t>
            </a:r>
            <a:r>
              <a:rPr lang="it-IT" sz="2000" i="1" dirty="0"/>
              <a:t>interdipendenze globali </a:t>
            </a:r>
          </a:p>
          <a:p>
            <a:r>
              <a:rPr lang="it-IT" sz="2000" dirty="0">
                <a:sym typeface="Wingdings" panose="05000000000000000000" pitchFamily="2" charset="2"/>
              </a:rPr>
              <a:t></a:t>
            </a:r>
            <a:r>
              <a:rPr lang="it-IT" sz="2000" dirty="0"/>
              <a:t>rilevante trasformazione sociale</a:t>
            </a:r>
          </a:p>
          <a:p>
            <a:pPr algn="ctr"/>
            <a:endParaRPr lang="it-IT" dirty="0"/>
          </a:p>
        </p:txBody>
      </p:sp>
      <p:cxnSp>
        <p:nvCxnSpPr>
          <p:cNvPr id="11" name="Connettore 2 10">
            <a:extLst>
              <a:ext uri="{FF2B5EF4-FFF2-40B4-BE49-F238E27FC236}">
                <a16:creationId xmlns:a16="http://schemas.microsoft.com/office/drawing/2014/main" id="{93BF8E6C-7DFA-A55B-6768-FCD5C237F94C}"/>
              </a:ext>
            </a:extLst>
          </p:cNvPr>
          <p:cNvCxnSpPr>
            <a:cxnSpLocks/>
          </p:cNvCxnSpPr>
          <p:nvPr/>
        </p:nvCxnSpPr>
        <p:spPr>
          <a:xfrm flipH="1">
            <a:off x="7259782" y="3036013"/>
            <a:ext cx="620683" cy="4853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2BE64FA3-C044-4B11-6A4B-4C5A15F7888E}"/>
              </a:ext>
            </a:extLst>
          </p:cNvPr>
          <p:cNvCxnSpPr>
            <a:cxnSpLocks/>
          </p:cNvCxnSpPr>
          <p:nvPr/>
        </p:nvCxnSpPr>
        <p:spPr>
          <a:xfrm>
            <a:off x="4084324" y="3036013"/>
            <a:ext cx="847896" cy="4236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ttangolo 19">
            <a:extLst>
              <a:ext uri="{FF2B5EF4-FFF2-40B4-BE49-F238E27FC236}">
                <a16:creationId xmlns:a16="http://schemas.microsoft.com/office/drawing/2014/main" id="{647D433A-27CB-0DE4-50EC-AC830F428156}"/>
              </a:ext>
            </a:extLst>
          </p:cNvPr>
          <p:cNvSpPr/>
          <p:nvPr/>
        </p:nvSpPr>
        <p:spPr>
          <a:xfrm>
            <a:off x="0" y="4641934"/>
            <a:ext cx="12106100" cy="221606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Accavallarsi di </a:t>
            </a:r>
            <a:r>
              <a:rPr lang="it-IT" sz="2400" i="1" u="sng" dirty="0"/>
              <a:t>3 volti della scuola </a:t>
            </a:r>
            <a:r>
              <a:rPr lang="it-IT" sz="2400" dirty="0"/>
              <a:t>(che costituiscono 3 modelli </a:t>
            </a:r>
            <a:r>
              <a:rPr lang="it-IT" sz="2400"/>
              <a:t>con relativi scopi</a:t>
            </a:r>
            <a:r>
              <a:rPr lang="it-IT" sz="2400" dirty="0"/>
              <a:t>):</a:t>
            </a:r>
          </a:p>
          <a:p>
            <a:pPr marL="285750" indent="-285750">
              <a:buFont typeface="Wingdings" panose="05000000000000000000" pitchFamily="2" charset="2"/>
              <a:buChar char="à"/>
            </a:pPr>
            <a:r>
              <a:rPr lang="it-IT" sz="2000" b="1" i="1" dirty="0">
                <a:sym typeface="Wingdings" panose="05000000000000000000" pitchFamily="2" charset="2"/>
              </a:rPr>
              <a:t>Scuola tradizionale (secondo dopoguerra): metafora=tempio della cultura; formula=formazione spirituale</a:t>
            </a:r>
          </a:p>
          <a:p>
            <a:pPr marL="285750" indent="-285750">
              <a:buFont typeface="Wingdings" panose="05000000000000000000" pitchFamily="2" charset="2"/>
              <a:buChar char="à"/>
            </a:pPr>
            <a:r>
              <a:rPr lang="it-IT" sz="2000" b="1" i="1" dirty="0">
                <a:sym typeface="Wingdings" panose="05000000000000000000" pitchFamily="2" charset="2"/>
              </a:rPr>
              <a:t>Scuola democratica (anni Sessanta): metafora= comunità democratica; formula= laboratorio dell’intelligenza</a:t>
            </a:r>
          </a:p>
          <a:p>
            <a:pPr marL="285750" indent="-285750">
              <a:buFont typeface="Wingdings" panose="05000000000000000000" pitchFamily="2" charset="2"/>
              <a:buChar char="à"/>
            </a:pPr>
            <a:r>
              <a:rPr lang="it-IT" sz="2000" b="1" i="1" dirty="0">
                <a:sym typeface="Wingdings" panose="05000000000000000000" pitchFamily="2" charset="2"/>
              </a:rPr>
              <a:t>Scuola neoliberista (dagli anni Sessanta ad oggi): metafora= fabbrica del capitale umano; formula= formazione delle competenze</a:t>
            </a:r>
            <a:endParaRPr lang="it-IT" sz="2000" b="1" i="1" dirty="0"/>
          </a:p>
        </p:txBody>
      </p:sp>
      <p:sp>
        <p:nvSpPr>
          <p:cNvPr id="28" name="Rettangolo 27">
            <a:extLst>
              <a:ext uri="{FF2B5EF4-FFF2-40B4-BE49-F238E27FC236}">
                <a16:creationId xmlns:a16="http://schemas.microsoft.com/office/drawing/2014/main" id="{72487F8E-7F27-EFFB-6484-8372B322FBFA}"/>
              </a:ext>
            </a:extLst>
          </p:cNvPr>
          <p:cNvSpPr/>
          <p:nvPr/>
        </p:nvSpPr>
        <p:spPr>
          <a:xfrm>
            <a:off x="2621280" y="3592850"/>
            <a:ext cx="7065818" cy="48532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800" dirty="0">
                <a:ln w="0">
                  <a:solidFill>
                    <a:sysClr val="windowText" lastClr="000000"/>
                  </a:solidFill>
                </a:ln>
                <a:solidFill>
                  <a:sysClr val="windowText" lastClr="000000"/>
                </a:solidFill>
                <a:effectLst>
                  <a:outerShdw blurRad="38100" dist="25400" dir="5400000" algn="ctr" rotWithShape="0">
                    <a:srgbClr val="6E747A">
                      <a:alpha val="43000"/>
                    </a:srgbClr>
                  </a:outerShdw>
                </a:effectLst>
              </a:rPr>
              <a:t>Accelerazione dei ritmi della storia</a:t>
            </a:r>
          </a:p>
        </p:txBody>
      </p:sp>
      <p:sp>
        <p:nvSpPr>
          <p:cNvPr id="29" name="Freccia in giù 28">
            <a:extLst>
              <a:ext uri="{FF2B5EF4-FFF2-40B4-BE49-F238E27FC236}">
                <a16:creationId xmlns:a16="http://schemas.microsoft.com/office/drawing/2014/main" id="{D0DD8A02-6E66-133C-64AC-47CC66098689}"/>
              </a:ext>
            </a:extLst>
          </p:cNvPr>
          <p:cNvSpPr/>
          <p:nvPr/>
        </p:nvSpPr>
        <p:spPr>
          <a:xfrm>
            <a:off x="5808520" y="4063794"/>
            <a:ext cx="749530" cy="54405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1012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80396E-0451-B389-1022-42F395A13998}"/>
              </a:ext>
            </a:extLst>
          </p:cNvPr>
          <p:cNvSpPr>
            <a:spLocks noGrp="1"/>
          </p:cNvSpPr>
          <p:nvPr>
            <p:ph type="title"/>
          </p:nvPr>
        </p:nvSpPr>
        <p:spPr/>
        <p:txBody>
          <a:bodyPr>
            <a:normAutofit fontScale="90000"/>
          </a:bodyPr>
          <a:lstStyle/>
          <a:p>
            <a:r>
              <a:rPr lang="it-IT" dirty="0"/>
              <a:t>UNA SCUOLA A PIU’ VOLTI. TEMPIO, COMUNITA’ O AZIENDA?</a:t>
            </a:r>
            <a:br>
              <a:rPr lang="it-IT" sz="6000" dirty="0"/>
            </a:br>
            <a:r>
              <a:rPr lang="it-IT" sz="2700" dirty="0">
                <a:solidFill>
                  <a:srgbClr val="FF0000"/>
                </a:solidFill>
              </a:rPr>
              <a:t>7.2 Il modello tradizionale: la scuola come tempio della cultura</a:t>
            </a:r>
            <a:endParaRPr lang="it-IT" sz="2700" dirty="0"/>
          </a:p>
        </p:txBody>
      </p:sp>
      <p:sp>
        <p:nvSpPr>
          <p:cNvPr id="3" name="Segnaposto contenuto 2">
            <a:extLst>
              <a:ext uri="{FF2B5EF4-FFF2-40B4-BE49-F238E27FC236}">
                <a16:creationId xmlns:a16="http://schemas.microsoft.com/office/drawing/2014/main" id="{6EB36165-1135-4C7F-82C9-A27D62BBD6DA}"/>
              </a:ext>
            </a:extLst>
          </p:cNvPr>
          <p:cNvSpPr>
            <a:spLocks noGrp="1"/>
          </p:cNvSpPr>
          <p:nvPr>
            <p:ph idx="1"/>
          </p:nvPr>
        </p:nvSpPr>
        <p:spPr>
          <a:xfrm>
            <a:off x="221673" y="2999645"/>
            <a:ext cx="12191999" cy="4885114"/>
          </a:xfrm>
        </p:spPr>
        <p:txBody>
          <a:bodyPr/>
          <a:lstStyle/>
          <a:p>
            <a:pPr marL="0" indent="0">
              <a:buNone/>
            </a:pPr>
            <a:endParaRPr lang="it-IT" dirty="0"/>
          </a:p>
          <a:p>
            <a:pPr marL="0" indent="0">
              <a:buNone/>
            </a:pPr>
            <a:endParaRPr lang="it-IT" dirty="0">
              <a:sym typeface="Wingdings" panose="05000000000000000000" pitchFamily="2" charset="2"/>
            </a:endParaRPr>
          </a:p>
          <a:p>
            <a:pPr marL="0" indent="0">
              <a:buNone/>
            </a:pPr>
            <a:r>
              <a:rPr lang="it-IT" b="1" dirty="0">
                <a:sym typeface="Wingdings" panose="05000000000000000000" pitchFamily="2" charset="2"/>
              </a:rPr>
              <a:t>scuola considerata come «tempio della cultura»</a:t>
            </a:r>
          </a:p>
          <a:p>
            <a:pPr>
              <a:buFont typeface="Wingdings" panose="05000000000000000000" pitchFamily="2" charset="2"/>
              <a:buChar char="à"/>
            </a:pPr>
            <a:r>
              <a:rPr lang="it-IT" b="1" dirty="0">
                <a:sym typeface="Wingdings" panose="05000000000000000000" pitchFamily="2" charset="2"/>
              </a:rPr>
              <a:t>cultura considerata come «fuoco sacro» con valore unificante per la nazione</a:t>
            </a:r>
          </a:p>
          <a:p>
            <a:pPr>
              <a:buFont typeface="Wingdings" panose="05000000000000000000" pitchFamily="2" charset="2"/>
              <a:buChar char="à"/>
            </a:pPr>
            <a:r>
              <a:rPr lang="it-IT" b="1" dirty="0">
                <a:sym typeface="Wingdings" panose="05000000000000000000" pitchFamily="2" charset="2"/>
              </a:rPr>
              <a:t> insegnanti paragonati alle vestali o ai sacerdoti che devono tenere vivo il sacro fuoco della cultura*</a:t>
            </a:r>
          </a:p>
          <a:p>
            <a:pPr>
              <a:buFont typeface="Wingdings" panose="05000000000000000000" pitchFamily="2" charset="2"/>
              <a:buChar char="à"/>
            </a:pPr>
            <a:r>
              <a:rPr lang="it-IT" b="1" dirty="0">
                <a:sym typeface="Wingdings" panose="05000000000000000000" pitchFamily="2" charset="2"/>
              </a:rPr>
              <a:t> fuoco sacro della cultura nazionale rivolto ad alimentare solo la fiamma degli spiriti eletti, ovvero di coloro destinati a diventare la classe dirigente del paese</a:t>
            </a:r>
          </a:p>
          <a:p>
            <a:pPr>
              <a:buFont typeface="Wingdings" panose="05000000000000000000" pitchFamily="2" charset="2"/>
              <a:buChar char="à"/>
            </a:pPr>
            <a:endParaRPr lang="it-IT" dirty="0"/>
          </a:p>
        </p:txBody>
      </p:sp>
      <p:sp>
        <p:nvSpPr>
          <p:cNvPr id="4" name="Rettangolo 3">
            <a:extLst>
              <a:ext uri="{FF2B5EF4-FFF2-40B4-BE49-F238E27FC236}">
                <a16:creationId xmlns:a16="http://schemas.microsoft.com/office/drawing/2014/main" id="{121F2CA9-7581-D983-7F98-3CD03F1E0BB0}"/>
              </a:ext>
            </a:extLst>
          </p:cNvPr>
          <p:cNvSpPr/>
          <p:nvPr/>
        </p:nvSpPr>
        <p:spPr>
          <a:xfrm>
            <a:off x="127462" y="2094808"/>
            <a:ext cx="4660670" cy="764769"/>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a:t>MODELLO DELLA SCUOLA TRADIZIONALE</a:t>
            </a:r>
          </a:p>
        </p:txBody>
      </p:sp>
      <p:sp>
        <p:nvSpPr>
          <p:cNvPr id="5" name="Rettangolo 4">
            <a:extLst>
              <a:ext uri="{FF2B5EF4-FFF2-40B4-BE49-F238E27FC236}">
                <a16:creationId xmlns:a16="http://schemas.microsoft.com/office/drawing/2014/main" id="{FD3BC23D-B0AD-0C0C-D95F-4D6AE1AF0A19}"/>
              </a:ext>
            </a:extLst>
          </p:cNvPr>
          <p:cNvSpPr/>
          <p:nvPr/>
        </p:nvSpPr>
        <p:spPr>
          <a:xfrm>
            <a:off x="5857702" y="2093073"/>
            <a:ext cx="6018415" cy="170134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indent="0">
              <a:buNone/>
            </a:pPr>
            <a:r>
              <a:rPr lang="it-IT" sz="2400" dirty="0"/>
              <a:t>metafora di uno dei suoi principali esponenti, Giovanni Gentile: «</a:t>
            </a:r>
            <a:r>
              <a:rPr lang="it-IT" sz="2400" i="1" dirty="0">
                <a:solidFill>
                  <a:schemeClr val="accent5">
                    <a:lumMod val="75000"/>
                  </a:schemeClr>
                </a:solidFill>
              </a:rPr>
              <a:t>la scuola focolare della cultura e alimento dello spirito delle classi dirigenti</a:t>
            </a:r>
            <a:r>
              <a:rPr lang="it-IT" sz="2400" dirty="0"/>
              <a:t>»</a:t>
            </a:r>
          </a:p>
        </p:txBody>
      </p:sp>
      <p:sp>
        <p:nvSpPr>
          <p:cNvPr id="6" name="Freccia a destra 5">
            <a:extLst>
              <a:ext uri="{FF2B5EF4-FFF2-40B4-BE49-F238E27FC236}">
                <a16:creationId xmlns:a16="http://schemas.microsoft.com/office/drawing/2014/main" id="{27DB0FE3-9811-9020-4505-7983650DB992}"/>
              </a:ext>
            </a:extLst>
          </p:cNvPr>
          <p:cNvSpPr/>
          <p:nvPr/>
        </p:nvSpPr>
        <p:spPr>
          <a:xfrm>
            <a:off x="4788132" y="2234875"/>
            <a:ext cx="978408"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7BCE05F6-FBD8-5831-E261-EDE8CFE36864}"/>
              </a:ext>
            </a:extLst>
          </p:cNvPr>
          <p:cNvSpPr/>
          <p:nvPr/>
        </p:nvSpPr>
        <p:spPr>
          <a:xfrm>
            <a:off x="0" y="6384175"/>
            <a:ext cx="11920451" cy="360218"/>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Libro di critica a tale modello tradizionale : « </a:t>
            </a:r>
            <a:r>
              <a:rPr lang="it-IT" i="1" dirty="0"/>
              <a:t>Le vestali della classe media</a:t>
            </a:r>
            <a:r>
              <a:rPr lang="it-IT" dirty="0"/>
              <a:t>» (Barbagli, Dei, 1969)</a:t>
            </a:r>
          </a:p>
        </p:txBody>
      </p:sp>
    </p:spTree>
    <p:extLst>
      <p:ext uri="{BB962C8B-B14F-4D97-AF65-F5344CB8AC3E}">
        <p14:creationId xmlns:p14="http://schemas.microsoft.com/office/powerpoint/2010/main" val="282043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EB460-A73B-3D3F-C83D-F3147F393FF9}"/>
              </a:ext>
            </a:extLst>
          </p:cNvPr>
          <p:cNvSpPr>
            <a:spLocks noGrp="1"/>
          </p:cNvSpPr>
          <p:nvPr>
            <p:ph type="title"/>
          </p:nvPr>
        </p:nvSpPr>
        <p:spPr>
          <a:xfrm>
            <a:off x="55419" y="753228"/>
            <a:ext cx="10238764" cy="1080938"/>
          </a:xfrm>
        </p:spPr>
        <p:txBody>
          <a:bodyPr>
            <a:normAutofit fontScale="90000"/>
          </a:bodyPr>
          <a:lstStyle/>
          <a:p>
            <a:r>
              <a:rPr lang="it-IT" dirty="0"/>
              <a:t>UNA SCUOLA A PIU’ VOLTI. TEMPIO, COMUNITA’ O AZIENDA?</a:t>
            </a:r>
            <a:br>
              <a:rPr lang="it-IT" sz="7200" dirty="0"/>
            </a:br>
            <a:r>
              <a:rPr lang="it-IT" sz="2700" dirty="0">
                <a:solidFill>
                  <a:srgbClr val="FF0000"/>
                </a:solidFill>
              </a:rPr>
              <a:t>7.2 Il modello tradizionale: la scuola come tempio della cultura</a:t>
            </a:r>
            <a:endParaRPr lang="it-IT" sz="2700" dirty="0"/>
          </a:p>
        </p:txBody>
      </p:sp>
      <p:sp>
        <p:nvSpPr>
          <p:cNvPr id="3" name="Segnaposto contenuto 2">
            <a:extLst>
              <a:ext uri="{FF2B5EF4-FFF2-40B4-BE49-F238E27FC236}">
                <a16:creationId xmlns:a16="http://schemas.microsoft.com/office/drawing/2014/main" id="{3DDC9062-8A33-5D40-CF1C-4C208004D5B2}"/>
              </a:ext>
            </a:extLst>
          </p:cNvPr>
          <p:cNvSpPr>
            <a:spLocks noGrp="1"/>
          </p:cNvSpPr>
          <p:nvPr>
            <p:ph idx="1"/>
          </p:nvPr>
        </p:nvSpPr>
        <p:spPr>
          <a:xfrm>
            <a:off x="0" y="2061555"/>
            <a:ext cx="12191999" cy="4857405"/>
          </a:xfrm>
        </p:spPr>
        <p:txBody>
          <a:bodyPr>
            <a:normAutofit/>
          </a:bodyPr>
          <a:lstStyle/>
          <a:p>
            <a:r>
              <a:rPr lang="it-IT" sz="2000" b="1" dirty="0">
                <a:solidFill>
                  <a:srgbClr val="002060"/>
                </a:solidFill>
              </a:rPr>
              <a:t>ASPETTI CRITICI DEL MODELLO DI SCUOLA TRADIZIONALE</a:t>
            </a:r>
          </a:p>
        </p:txBody>
      </p:sp>
      <p:sp>
        <p:nvSpPr>
          <p:cNvPr id="9" name="Rettangolo 8">
            <a:extLst>
              <a:ext uri="{FF2B5EF4-FFF2-40B4-BE49-F238E27FC236}">
                <a16:creationId xmlns:a16="http://schemas.microsoft.com/office/drawing/2014/main" id="{6125E4B0-9E3A-F7F2-4B35-98410E70891D}"/>
              </a:ext>
            </a:extLst>
          </p:cNvPr>
          <p:cNvSpPr/>
          <p:nvPr/>
        </p:nvSpPr>
        <p:spPr>
          <a:xfrm>
            <a:off x="55419" y="2374582"/>
            <a:ext cx="12136580" cy="4483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sym typeface="Wingdings" panose="05000000000000000000" pitchFamily="2" charset="2"/>
              </a:rPr>
              <a:t></a:t>
            </a:r>
            <a:r>
              <a:rPr lang="it-IT" dirty="0"/>
              <a:t>Il modello di scuola tradizionale è internamente contraddittorio, dato che costituisce un progetto di istruzione che mira ad escludere dall’istruzione una parte dei suoi destinatari, ovvero le classi sociali meno abbienti</a:t>
            </a:r>
          </a:p>
          <a:p>
            <a:pPr algn="just"/>
            <a:r>
              <a:rPr lang="it-IT" dirty="0">
                <a:sym typeface="Wingdings" panose="05000000000000000000" pitchFamily="2" charset="2"/>
              </a:rPr>
              <a:t></a:t>
            </a:r>
            <a:r>
              <a:rPr lang="it-IT" dirty="0"/>
              <a:t>Tale modello ha in sé un’idea di </a:t>
            </a:r>
            <a:r>
              <a:rPr lang="it-IT" i="1" dirty="0"/>
              <a:t>selezione </a:t>
            </a:r>
            <a:r>
              <a:rPr lang="it-IT" dirty="0"/>
              <a:t>e </a:t>
            </a:r>
            <a:r>
              <a:rPr lang="it-IT" i="1" dirty="0"/>
              <a:t>separazione</a:t>
            </a:r>
            <a:r>
              <a:rPr lang="it-IT" dirty="0"/>
              <a:t> tra coloro che sono </a:t>
            </a:r>
            <a:r>
              <a:rPr lang="it-IT" i="1" dirty="0"/>
              <a:t>destinati</a:t>
            </a:r>
            <a:r>
              <a:rPr lang="it-IT" dirty="0"/>
              <a:t> a proseguire gli studi e coloro che sono </a:t>
            </a:r>
            <a:r>
              <a:rPr lang="it-IT" i="1" dirty="0"/>
              <a:t>destinati</a:t>
            </a:r>
            <a:r>
              <a:rPr lang="it-IT" dirty="0"/>
              <a:t> ad un precoce ingresso nel mondo del lavoro, tendendo quindi ad assicurare la </a:t>
            </a:r>
            <a:r>
              <a:rPr lang="it-IT" b="1" i="1" u="sng" dirty="0"/>
              <a:t>riproduzione della stratificazione sociale esistente</a:t>
            </a:r>
          </a:p>
          <a:p>
            <a:pPr marL="285750" indent="-285750" algn="just">
              <a:buFont typeface="Wingdings" panose="05000000000000000000" pitchFamily="2" charset="2"/>
              <a:buChar char="à"/>
            </a:pPr>
            <a:r>
              <a:rPr lang="it-IT" dirty="0">
                <a:sym typeface="Wingdings" panose="05000000000000000000" pitchFamily="2" charset="2"/>
              </a:rPr>
              <a:t>Secondo tale modello le capacità cognitive sono considerate delle doti naturali, capaci di predeterminare i livelli di apprendimento</a:t>
            </a:r>
          </a:p>
          <a:p>
            <a:pPr marL="285750" indent="-285750" algn="just">
              <a:buFont typeface="Wingdings" panose="05000000000000000000" pitchFamily="2" charset="2"/>
              <a:buChar char="à"/>
            </a:pPr>
            <a:r>
              <a:rPr lang="it-IT" dirty="0">
                <a:sym typeface="Wingdings" panose="05000000000000000000" pitchFamily="2" charset="2"/>
              </a:rPr>
              <a:t>La motivazione allo studio è considerata una propensione morale e un segno di una disposizione naturale verso la prosecuzione degli studi</a:t>
            </a:r>
          </a:p>
          <a:p>
            <a:pPr marL="285750" indent="-285750" algn="just">
              <a:buFont typeface="Wingdings" panose="05000000000000000000" pitchFamily="2" charset="2"/>
              <a:buChar char="à"/>
            </a:pPr>
            <a:r>
              <a:rPr lang="it-IT" dirty="0">
                <a:sym typeface="Wingdings" panose="05000000000000000000" pitchFamily="2" charset="2"/>
              </a:rPr>
              <a:t>I docenti considerano gli esiti scolastici come risultato delle capacità naturali e dell’impegno individuale</a:t>
            </a:r>
          </a:p>
          <a:p>
            <a:pPr marL="285750" indent="-285750" algn="just">
              <a:buFont typeface="Wingdings" panose="05000000000000000000" pitchFamily="2" charset="2"/>
              <a:buChar char="à"/>
            </a:pPr>
            <a:r>
              <a:rPr lang="it-IT" dirty="0">
                <a:sym typeface="Wingdings" panose="05000000000000000000" pitchFamily="2" charset="2"/>
              </a:rPr>
              <a:t>Gli alunni sono considerati responsabili dei propri insuccessi, e questi ultimi sono visti come il destino naturale di chi proviene da un ceto sociale poco abbiente</a:t>
            </a:r>
          </a:p>
          <a:p>
            <a:pPr marL="285750" indent="-285750" algn="just">
              <a:buFont typeface="Wingdings" panose="05000000000000000000" pitchFamily="2" charset="2"/>
              <a:buChar char="à"/>
            </a:pPr>
            <a:r>
              <a:rPr lang="it-IT" dirty="0">
                <a:sym typeface="Wingdings" panose="05000000000000000000" pitchFamily="2" charset="2"/>
              </a:rPr>
              <a:t>Tale modello è incline al nozionismo, ha una concezione depositaria e trasmissiva del sapere e una disposizione autoritaria del rapporto educativo</a:t>
            </a:r>
          </a:p>
          <a:p>
            <a:pPr marL="285750" indent="-285750" algn="just">
              <a:buFont typeface="Wingdings" panose="05000000000000000000" pitchFamily="2" charset="2"/>
              <a:buChar char="à"/>
            </a:pPr>
            <a:endParaRPr lang="it-IT" dirty="0">
              <a:sym typeface="Wingdings" panose="05000000000000000000" pitchFamily="2" charset="2"/>
            </a:endParaRPr>
          </a:p>
          <a:p>
            <a:endParaRPr lang="it-IT" b="1" i="1" u="sng" dirty="0"/>
          </a:p>
        </p:txBody>
      </p:sp>
    </p:spTree>
    <p:extLst>
      <p:ext uri="{BB962C8B-B14F-4D97-AF65-F5344CB8AC3E}">
        <p14:creationId xmlns:p14="http://schemas.microsoft.com/office/powerpoint/2010/main" val="424523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A02C20-DA36-65DA-FF2B-BDB8849D02B9}"/>
              </a:ext>
            </a:extLst>
          </p:cNvPr>
          <p:cNvSpPr>
            <a:spLocks noGrp="1"/>
          </p:cNvSpPr>
          <p:nvPr>
            <p:ph type="title"/>
          </p:nvPr>
        </p:nvSpPr>
        <p:spPr>
          <a:xfrm>
            <a:off x="1" y="753228"/>
            <a:ext cx="10294182" cy="1080938"/>
          </a:xfrm>
        </p:spPr>
        <p:txBody>
          <a:bodyPr>
            <a:normAutofit fontScale="90000"/>
          </a:bodyPr>
          <a:lstStyle/>
          <a:p>
            <a:r>
              <a:rPr lang="it-IT" dirty="0"/>
              <a:t>UNA SCUOLA A PIU’ VOLTI. TEMPIO, COMUNITA’ O AZIENDA?</a:t>
            </a:r>
            <a:br>
              <a:rPr lang="it-IT" dirty="0"/>
            </a:br>
            <a:r>
              <a:rPr lang="it-IT" sz="2700" dirty="0">
                <a:solidFill>
                  <a:srgbClr val="FF0000"/>
                </a:solidFill>
              </a:rPr>
              <a:t>7.3 Il modello democratico: la scuola come comunità educativa</a:t>
            </a:r>
            <a:endParaRPr lang="it-IT" sz="2700" dirty="0"/>
          </a:p>
        </p:txBody>
      </p:sp>
      <p:sp>
        <p:nvSpPr>
          <p:cNvPr id="3" name="Segnaposto contenuto 2">
            <a:extLst>
              <a:ext uri="{FF2B5EF4-FFF2-40B4-BE49-F238E27FC236}">
                <a16:creationId xmlns:a16="http://schemas.microsoft.com/office/drawing/2014/main" id="{252B4FA8-D344-80C4-F40A-8B8B35CA641C}"/>
              </a:ext>
            </a:extLst>
          </p:cNvPr>
          <p:cNvSpPr>
            <a:spLocks noGrp="1"/>
          </p:cNvSpPr>
          <p:nvPr>
            <p:ph idx="1"/>
          </p:nvPr>
        </p:nvSpPr>
        <p:spPr>
          <a:xfrm>
            <a:off x="0" y="1995055"/>
            <a:ext cx="12125497" cy="4788130"/>
          </a:xfrm>
        </p:spPr>
        <p:txBody>
          <a:bodyPr/>
          <a:lstStyle/>
          <a:p>
            <a:endParaRPr lang="it-IT" dirty="0"/>
          </a:p>
        </p:txBody>
      </p:sp>
      <p:sp>
        <p:nvSpPr>
          <p:cNvPr id="4" name="Rettangolo 3">
            <a:extLst>
              <a:ext uri="{FF2B5EF4-FFF2-40B4-BE49-F238E27FC236}">
                <a16:creationId xmlns:a16="http://schemas.microsoft.com/office/drawing/2014/main" id="{315CA99C-3CCC-B4D5-6B5A-775B8728CDC8}"/>
              </a:ext>
            </a:extLst>
          </p:cNvPr>
          <p:cNvSpPr/>
          <p:nvPr/>
        </p:nvSpPr>
        <p:spPr>
          <a:xfrm>
            <a:off x="66504" y="2050473"/>
            <a:ext cx="12031286" cy="2538152"/>
          </a:xfrm>
          <a:prstGeom prst="rect">
            <a:avLst/>
          </a:prstGeom>
          <a:solidFill>
            <a:schemeClr val="accent3">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it-IT" sz="2000" i="1" dirty="0">
                <a:solidFill>
                  <a:srgbClr val="002060"/>
                </a:solidFill>
              </a:rPr>
              <a:t>Riforma della scuola media</a:t>
            </a:r>
            <a:r>
              <a:rPr lang="it-IT" sz="2000" dirty="0">
                <a:solidFill>
                  <a:srgbClr val="002060"/>
                </a:solidFill>
              </a:rPr>
              <a:t> ,1962</a:t>
            </a:r>
            <a:r>
              <a:rPr lang="it-IT" dirty="0"/>
              <a:t>: primo momento della crisi del modello di scuola tradizionale, con tale riforma venne unificata la scuola media venne unificata  ed il sistema di selezione basato sulla biforcazione </a:t>
            </a:r>
            <a:r>
              <a:rPr lang="it-IT" dirty="0" err="1"/>
              <a:t>prococe</a:t>
            </a:r>
            <a:r>
              <a:rPr lang="it-IT" dirty="0"/>
              <a:t> dei binari scolastici venne abolito</a:t>
            </a:r>
          </a:p>
          <a:p>
            <a:r>
              <a:rPr lang="it-IT" dirty="0"/>
              <a:t>-Tuttavia nella scuola media di massa la </a:t>
            </a:r>
            <a:r>
              <a:rPr lang="it-IT" i="1" dirty="0"/>
              <a:t>selezione</a:t>
            </a:r>
            <a:r>
              <a:rPr lang="it-IT" dirty="0"/>
              <a:t> persiste divenendo esplicita attraverso una massiccia pratica di </a:t>
            </a:r>
            <a:r>
              <a:rPr lang="it-IT" i="1" dirty="0"/>
              <a:t>bocciature </a:t>
            </a:r>
            <a:r>
              <a:rPr lang="it-IT" dirty="0"/>
              <a:t>da parte degli insegnanti</a:t>
            </a:r>
          </a:p>
          <a:p>
            <a:r>
              <a:rPr lang="it-IT" dirty="0"/>
              <a:t>-Tale situazione sociale subisce una cruciale delegittimazione con la </a:t>
            </a:r>
            <a:r>
              <a:rPr lang="it-IT" i="1" dirty="0"/>
              <a:t>Lettera a una professoressa</a:t>
            </a:r>
            <a:r>
              <a:rPr lang="it-IT" dirty="0"/>
              <a:t> di don Milani (Scuola di </a:t>
            </a:r>
            <a:r>
              <a:rPr lang="it-IT" dirty="0" err="1"/>
              <a:t>Barbiana</a:t>
            </a:r>
            <a:r>
              <a:rPr lang="it-IT" dirty="0"/>
              <a:t>, 1967), che denuncia il carattere iniquo e classista della selezione scolastica, ponendo una forte </a:t>
            </a:r>
            <a:r>
              <a:rPr lang="it-IT" i="1" dirty="0"/>
              <a:t>istanza di democratizzazione </a:t>
            </a:r>
            <a:r>
              <a:rPr lang="it-IT" dirty="0"/>
              <a:t>della scuola</a:t>
            </a:r>
          </a:p>
          <a:p>
            <a:r>
              <a:rPr lang="it-IT" dirty="0"/>
              <a:t>-Tali temi vengono ripresi con la contestazione del Sessantotto, prolungandosi per tutto il corso degli anni Settanta</a:t>
            </a:r>
          </a:p>
        </p:txBody>
      </p:sp>
      <p:sp>
        <p:nvSpPr>
          <p:cNvPr id="5" name="Freccia in giù 4">
            <a:extLst>
              <a:ext uri="{FF2B5EF4-FFF2-40B4-BE49-F238E27FC236}">
                <a16:creationId xmlns:a16="http://schemas.microsoft.com/office/drawing/2014/main" id="{6DD7A0C1-4BB3-682A-80F1-9C5525553014}"/>
              </a:ext>
            </a:extLst>
          </p:cNvPr>
          <p:cNvSpPr/>
          <p:nvPr/>
        </p:nvSpPr>
        <p:spPr>
          <a:xfrm>
            <a:off x="1008609" y="4588625"/>
            <a:ext cx="1030779" cy="5431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B8FA4F5A-761A-5D89-307B-5C3B62EBE737}"/>
              </a:ext>
            </a:extLst>
          </p:cNvPr>
          <p:cNvSpPr/>
          <p:nvPr/>
        </p:nvSpPr>
        <p:spPr>
          <a:xfrm flipV="1">
            <a:off x="6096000" y="4893426"/>
            <a:ext cx="45719" cy="60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2D15DD31-52AD-3123-101F-AC44F2228620}"/>
              </a:ext>
            </a:extLst>
          </p:cNvPr>
          <p:cNvSpPr/>
          <p:nvPr/>
        </p:nvSpPr>
        <p:spPr>
          <a:xfrm>
            <a:off x="66503" y="5192685"/>
            <a:ext cx="11898282" cy="159050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it-IT" dirty="0">
                <a:sym typeface="Wingdings" panose="05000000000000000000" pitchFamily="2" charset="2"/>
              </a:rPr>
              <a:t></a:t>
            </a:r>
            <a:r>
              <a:rPr lang="it-IT" dirty="0"/>
              <a:t>Legge 24 settembre 1971, n. 820: istituzione del tempo pieno</a:t>
            </a:r>
          </a:p>
          <a:p>
            <a:endParaRPr lang="it-IT" dirty="0">
              <a:sym typeface="Wingdings" panose="05000000000000000000" pitchFamily="2" charset="2"/>
            </a:endParaRPr>
          </a:p>
          <a:p>
            <a:r>
              <a:rPr lang="it-IT" dirty="0">
                <a:sym typeface="Wingdings" panose="05000000000000000000" pitchFamily="2" charset="2"/>
              </a:rPr>
              <a:t></a:t>
            </a:r>
            <a:r>
              <a:rPr lang="it-IT" dirty="0"/>
              <a:t>Legge 4 agosto 1977, n. 517: abolizione dei voti (visti come strumenti di selezione) ed istituzione della programmazione e dell’individualizzazione (viste come necessarie per garantire il diritto all’apprendimento in una scuola di massa)</a:t>
            </a:r>
          </a:p>
        </p:txBody>
      </p:sp>
    </p:spTree>
    <p:extLst>
      <p:ext uri="{BB962C8B-B14F-4D97-AF65-F5344CB8AC3E}">
        <p14:creationId xmlns:p14="http://schemas.microsoft.com/office/powerpoint/2010/main" val="241534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A424C-B526-9742-B9C0-BAA00CD8E410}"/>
              </a:ext>
            </a:extLst>
          </p:cNvPr>
          <p:cNvSpPr>
            <a:spLocks noGrp="1"/>
          </p:cNvSpPr>
          <p:nvPr>
            <p:ph type="title"/>
          </p:nvPr>
        </p:nvSpPr>
        <p:spPr>
          <a:xfrm>
            <a:off x="44335" y="681644"/>
            <a:ext cx="10249847" cy="1280160"/>
          </a:xfrm>
        </p:spPr>
        <p:txBody>
          <a:bodyPr>
            <a:normAutofit fontScale="90000"/>
          </a:bodyPr>
          <a:lstStyle/>
          <a:p>
            <a:r>
              <a:rPr lang="it-IT" dirty="0"/>
              <a:t>UNA SCUOLA A PIU’ VOLTI. TEMPIO, COMUNITA’ O AZIENDA?</a:t>
            </a:r>
            <a:br>
              <a:rPr lang="it-IT" dirty="0"/>
            </a:br>
            <a:r>
              <a:rPr lang="it-IT" sz="2700" dirty="0">
                <a:solidFill>
                  <a:srgbClr val="FF0000"/>
                </a:solidFill>
              </a:rPr>
              <a:t>7.3</a:t>
            </a:r>
            <a:r>
              <a:rPr lang="it-IT" sz="3600" dirty="0">
                <a:solidFill>
                  <a:srgbClr val="FF0000"/>
                </a:solidFill>
              </a:rPr>
              <a:t> </a:t>
            </a:r>
            <a:r>
              <a:rPr lang="it-IT" sz="2700" dirty="0">
                <a:solidFill>
                  <a:srgbClr val="FF0000"/>
                </a:solidFill>
              </a:rPr>
              <a:t>Il modello democratico: la scuola come comunità educativa</a:t>
            </a:r>
            <a:endParaRPr lang="it-IT" sz="2700" dirty="0"/>
          </a:p>
        </p:txBody>
      </p:sp>
      <p:sp>
        <p:nvSpPr>
          <p:cNvPr id="3" name="Segnaposto contenuto 2">
            <a:extLst>
              <a:ext uri="{FF2B5EF4-FFF2-40B4-BE49-F238E27FC236}">
                <a16:creationId xmlns:a16="http://schemas.microsoft.com/office/drawing/2014/main" id="{78274481-50B2-C9E0-D2D5-D32ABB891707}"/>
              </a:ext>
            </a:extLst>
          </p:cNvPr>
          <p:cNvSpPr>
            <a:spLocks noGrp="1"/>
          </p:cNvSpPr>
          <p:nvPr>
            <p:ph idx="1"/>
          </p:nvPr>
        </p:nvSpPr>
        <p:spPr>
          <a:xfrm>
            <a:off x="1" y="2033846"/>
            <a:ext cx="12092246" cy="4824153"/>
          </a:xfrm>
        </p:spPr>
        <p:txBody>
          <a:bodyPr/>
          <a:lstStyle/>
          <a:p>
            <a:r>
              <a:rPr lang="it-IT" sz="2800" b="1" dirty="0">
                <a:solidFill>
                  <a:schemeClr val="accent4">
                    <a:lumMod val="75000"/>
                  </a:schemeClr>
                </a:solidFill>
              </a:rPr>
              <a:t>CARATTERISTICHE DEL MODELLO DELLA SCUOLA DEMOCRATICA</a:t>
            </a:r>
          </a:p>
          <a:p>
            <a:pPr marL="0" indent="0">
              <a:buNone/>
            </a:pPr>
            <a:endParaRPr lang="it-IT" dirty="0">
              <a:solidFill>
                <a:srgbClr val="002060"/>
              </a:solidFill>
              <a:sym typeface="Wingdings" panose="05000000000000000000" pitchFamily="2" charset="2"/>
            </a:endParaRPr>
          </a:p>
          <a:p>
            <a:pPr marL="0" indent="0">
              <a:buNone/>
            </a:pPr>
            <a:r>
              <a:rPr lang="it-IT" dirty="0">
                <a:solidFill>
                  <a:srgbClr val="002060"/>
                </a:solidFill>
                <a:sym typeface="Wingdings" panose="05000000000000000000" pitchFamily="2" charset="2"/>
              </a:rPr>
              <a:t> metafora della scuola come</a:t>
            </a:r>
            <a:r>
              <a:rPr lang="it-IT" i="1" dirty="0">
                <a:solidFill>
                  <a:srgbClr val="002060"/>
                </a:solidFill>
                <a:sym typeface="Wingdings" panose="05000000000000000000" pitchFamily="2" charset="2"/>
              </a:rPr>
              <a:t> </a:t>
            </a:r>
            <a:r>
              <a:rPr lang="it-IT" i="1" u="sng" dirty="0">
                <a:solidFill>
                  <a:srgbClr val="002060"/>
                </a:solidFill>
                <a:sym typeface="Wingdings" panose="05000000000000000000" pitchFamily="2" charset="2"/>
              </a:rPr>
              <a:t>comunità democratica</a:t>
            </a:r>
            <a:r>
              <a:rPr lang="it-IT" i="1" dirty="0">
                <a:solidFill>
                  <a:srgbClr val="002060"/>
                </a:solidFill>
                <a:sym typeface="Wingdings" panose="05000000000000000000" pitchFamily="2" charset="2"/>
              </a:rPr>
              <a:t>: </a:t>
            </a:r>
            <a:r>
              <a:rPr lang="it-IT" dirty="0">
                <a:solidFill>
                  <a:srgbClr val="002060"/>
                </a:solidFill>
                <a:sym typeface="Wingdings" panose="05000000000000000000" pitchFamily="2" charset="2"/>
              </a:rPr>
              <a:t>comunanza di significati e valori, garanzia di sviluppo individuale di tutti i suoi componenti, sentimenti di </a:t>
            </a:r>
            <a:r>
              <a:rPr lang="it-IT" dirty="0" err="1">
                <a:solidFill>
                  <a:srgbClr val="002060"/>
                </a:solidFill>
                <a:sym typeface="Wingdings" panose="05000000000000000000" pitchFamily="2" charset="2"/>
              </a:rPr>
              <a:t>soidarietà</a:t>
            </a:r>
            <a:r>
              <a:rPr lang="it-IT" dirty="0">
                <a:solidFill>
                  <a:srgbClr val="002060"/>
                </a:solidFill>
                <a:sym typeface="Wingdings" panose="05000000000000000000" pitchFamily="2" charset="2"/>
              </a:rPr>
              <a:t> sociale e cooperazione</a:t>
            </a:r>
          </a:p>
          <a:p>
            <a:endParaRPr lang="it-IT" dirty="0">
              <a:solidFill>
                <a:srgbClr val="002060"/>
              </a:solidFill>
              <a:sym typeface="Wingdings" panose="05000000000000000000" pitchFamily="2" charset="2"/>
            </a:endParaRPr>
          </a:p>
          <a:p>
            <a:pPr marL="0" indent="0">
              <a:buNone/>
            </a:pPr>
            <a:r>
              <a:rPr lang="it-IT" dirty="0">
                <a:solidFill>
                  <a:srgbClr val="002060"/>
                </a:solidFill>
                <a:sym typeface="Wingdings" panose="05000000000000000000" pitchFamily="2" charset="2"/>
              </a:rPr>
              <a:t> </a:t>
            </a:r>
            <a:r>
              <a:rPr lang="it-IT" i="1" u="sng" dirty="0">
                <a:solidFill>
                  <a:srgbClr val="002060"/>
                </a:solidFill>
                <a:sym typeface="Wingdings" panose="05000000000000000000" pitchFamily="2" charset="2"/>
              </a:rPr>
              <a:t>eguaglianza degli esiti formativi </a:t>
            </a:r>
            <a:r>
              <a:rPr lang="it-IT" dirty="0">
                <a:solidFill>
                  <a:srgbClr val="002060"/>
                </a:solidFill>
                <a:sym typeface="Wingdings" panose="05000000000000000000" pitchFamily="2" charset="2"/>
              </a:rPr>
              <a:t>rispetto alle conoscenza basilari e alle competenze culturali essenziali: la scuola è considerata come una </a:t>
            </a:r>
            <a:r>
              <a:rPr lang="it-IT" i="1" dirty="0">
                <a:solidFill>
                  <a:srgbClr val="002060"/>
                </a:solidFill>
                <a:sym typeface="Wingdings" panose="05000000000000000000" pitchFamily="2" charset="2"/>
              </a:rPr>
              <a:t>camera di compensazione </a:t>
            </a:r>
            <a:r>
              <a:rPr lang="it-IT" dirty="0">
                <a:solidFill>
                  <a:srgbClr val="002060"/>
                </a:solidFill>
                <a:sym typeface="Wingdings" panose="05000000000000000000" pitchFamily="2" charset="2"/>
              </a:rPr>
              <a:t>rispetto alle diseguaglianze socioculturali dei discenti, puntando sulla metodologia dell’individualizzazione(insegnamento delle conoscenze disciplinari fondamentali attraverso </a:t>
            </a:r>
            <a:r>
              <a:rPr lang="it-IT" i="1" dirty="0">
                <a:solidFill>
                  <a:srgbClr val="002060"/>
                </a:solidFill>
                <a:sym typeface="Wingdings" panose="05000000000000000000" pitchFamily="2" charset="2"/>
              </a:rPr>
              <a:t>unità didattiche individualizzate</a:t>
            </a:r>
            <a:r>
              <a:rPr lang="it-IT" dirty="0">
                <a:solidFill>
                  <a:srgbClr val="002060"/>
                </a:solidFill>
                <a:sym typeface="Wingdings" panose="05000000000000000000" pitchFamily="2" charset="2"/>
              </a:rPr>
              <a:t>)</a:t>
            </a:r>
          </a:p>
          <a:p>
            <a:endParaRPr lang="it-IT" dirty="0">
              <a:solidFill>
                <a:srgbClr val="002060"/>
              </a:solidFill>
              <a:sym typeface="Wingdings" panose="05000000000000000000" pitchFamily="2" charset="2"/>
            </a:endParaRPr>
          </a:p>
        </p:txBody>
      </p:sp>
    </p:spTree>
    <p:extLst>
      <p:ext uri="{BB962C8B-B14F-4D97-AF65-F5344CB8AC3E}">
        <p14:creationId xmlns:p14="http://schemas.microsoft.com/office/powerpoint/2010/main" val="2378996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57E749-B0EC-91F2-72C6-DA6C6FAAC026}"/>
              </a:ext>
            </a:extLst>
          </p:cNvPr>
          <p:cNvSpPr>
            <a:spLocks noGrp="1"/>
          </p:cNvSpPr>
          <p:nvPr>
            <p:ph type="title"/>
          </p:nvPr>
        </p:nvSpPr>
        <p:spPr>
          <a:xfrm>
            <a:off x="72045" y="753228"/>
            <a:ext cx="10379824" cy="1186408"/>
          </a:xfrm>
        </p:spPr>
        <p:txBody>
          <a:bodyPr>
            <a:normAutofit fontScale="90000"/>
          </a:bodyPr>
          <a:lstStyle/>
          <a:p>
            <a:r>
              <a:rPr lang="it-IT" dirty="0"/>
              <a:t>UNA SCUOLA A PIU’ VOLTI. TEMPIO, COMUNITA’ O AZIENDA?</a:t>
            </a:r>
            <a:br>
              <a:rPr lang="it-IT" dirty="0"/>
            </a:br>
            <a:r>
              <a:rPr lang="it-IT" sz="2700" dirty="0">
                <a:solidFill>
                  <a:srgbClr val="FF0000"/>
                </a:solidFill>
              </a:rPr>
              <a:t>7.4 Il modello neoliberista: la scuola come azienda del capitale umano</a:t>
            </a:r>
            <a:endParaRPr lang="it-IT" sz="2700" dirty="0"/>
          </a:p>
        </p:txBody>
      </p:sp>
      <p:sp>
        <p:nvSpPr>
          <p:cNvPr id="3" name="Segnaposto contenuto 2">
            <a:extLst>
              <a:ext uri="{FF2B5EF4-FFF2-40B4-BE49-F238E27FC236}">
                <a16:creationId xmlns:a16="http://schemas.microsoft.com/office/drawing/2014/main" id="{081073EB-1303-DB0B-34CD-46C96E7AAC8E}"/>
              </a:ext>
            </a:extLst>
          </p:cNvPr>
          <p:cNvSpPr>
            <a:spLocks noGrp="1"/>
          </p:cNvSpPr>
          <p:nvPr>
            <p:ph idx="1"/>
          </p:nvPr>
        </p:nvSpPr>
        <p:spPr>
          <a:xfrm>
            <a:off x="0" y="1995055"/>
            <a:ext cx="12191999" cy="4788130"/>
          </a:xfrm>
        </p:spPr>
        <p:txBody>
          <a:bodyPr/>
          <a:lstStyle/>
          <a:p>
            <a:endParaRPr lang="it-IT" dirty="0"/>
          </a:p>
        </p:txBody>
      </p:sp>
      <p:sp>
        <p:nvSpPr>
          <p:cNvPr id="4" name="Rettangolo 3">
            <a:extLst>
              <a:ext uri="{FF2B5EF4-FFF2-40B4-BE49-F238E27FC236}">
                <a16:creationId xmlns:a16="http://schemas.microsoft.com/office/drawing/2014/main" id="{3D4A4253-5CDD-1EF7-2D15-374B8CE36343}"/>
              </a:ext>
            </a:extLst>
          </p:cNvPr>
          <p:cNvSpPr/>
          <p:nvPr/>
        </p:nvSpPr>
        <p:spPr>
          <a:xfrm>
            <a:off x="72045" y="2072640"/>
            <a:ext cx="11604568" cy="107511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a:t>CARATTERISTICHE DEL NEOLIBERISMO</a:t>
            </a:r>
            <a:r>
              <a:rPr lang="it-IT" b="1" dirty="0"/>
              <a:t>: </a:t>
            </a:r>
            <a:r>
              <a:rPr lang="it-IT" sz="2000" dirty="0"/>
              <a:t>ideologia del capitalismo globalizzato, che sostiene la necessità di conformare il funzionamento di tutte le realtà sociali e di ogni istituzione pubblica al meccanismo del mercato concorrenziale, per garantire l’efficienza del sistema economico</a:t>
            </a:r>
          </a:p>
        </p:txBody>
      </p:sp>
      <p:sp>
        <p:nvSpPr>
          <p:cNvPr id="5" name="Rettangolo 4">
            <a:extLst>
              <a:ext uri="{FF2B5EF4-FFF2-40B4-BE49-F238E27FC236}">
                <a16:creationId xmlns:a16="http://schemas.microsoft.com/office/drawing/2014/main" id="{9905EAFE-AC34-8FC1-66E7-46DF5191E442}"/>
              </a:ext>
            </a:extLst>
          </p:cNvPr>
          <p:cNvSpPr/>
          <p:nvPr/>
        </p:nvSpPr>
        <p:spPr>
          <a:xfrm>
            <a:off x="72045" y="3147753"/>
            <a:ext cx="11604568" cy="156279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a:t>INFLUENZE DE NEOLIBERISMO SULL’ISTITUZIONE SCOLASTICA</a:t>
            </a:r>
            <a:r>
              <a:rPr lang="it-IT" dirty="0"/>
              <a:t>: </a:t>
            </a:r>
            <a:r>
              <a:rPr lang="it-IT" sz="2000" i="1" dirty="0"/>
              <a:t>A Nation At Risk, </a:t>
            </a:r>
            <a:r>
              <a:rPr lang="it-IT" sz="2000" dirty="0"/>
              <a:t>1983</a:t>
            </a:r>
            <a:r>
              <a:rPr lang="it-IT" sz="2000" dirty="0">
                <a:sym typeface="Wingdings" panose="05000000000000000000" pitchFamily="2" charset="2"/>
              </a:rPr>
              <a:t> il presidente Regan incarica una commissione di esperti per redigere un rapporto sulla qualità dell’istruzione, in cui si esprima una grave insoddisfazione per la caduta della qualità dell’istruzione del sistema americano, raccomandando di ripristinare misure volte a stimolare l’eccellenza attraverso la severità della valutazione</a:t>
            </a:r>
            <a:endParaRPr lang="it-IT" sz="2000" dirty="0"/>
          </a:p>
        </p:txBody>
      </p:sp>
      <p:sp>
        <p:nvSpPr>
          <p:cNvPr id="6" name="Rettangolo 5">
            <a:extLst>
              <a:ext uri="{FF2B5EF4-FFF2-40B4-BE49-F238E27FC236}">
                <a16:creationId xmlns:a16="http://schemas.microsoft.com/office/drawing/2014/main" id="{4A81C8C4-AC48-C8FA-C925-0A0BF201E3AE}"/>
              </a:ext>
            </a:extLst>
          </p:cNvPr>
          <p:cNvSpPr/>
          <p:nvPr/>
        </p:nvSpPr>
        <p:spPr>
          <a:xfrm>
            <a:off x="72045" y="4710545"/>
            <a:ext cx="11604568" cy="197288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Tale rapporto suscitò un ampio dibattito in tutto l’Occidente, spostando il focus dalle preoccupazioni per l’eguaglianza democratica al problema della </a:t>
            </a:r>
            <a:r>
              <a:rPr lang="it-IT" b="1" dirty="0"/>
              <a:t>qualità dell’istruzione</a:t>
            </a:r>
          </a:p>
          <a:p>
            <a:r>
              <a:rPr lang="it-IT" b="1" dirty="0">
                <a:sym typeface="Wingdings" panose="05000000000000000000" pitchFamily="2" charset="2"/>
              </a:rPr>
              <a:t> </a:t>
            </a:r>
            <a:r>
              <a:rPr lang="it-IT" b="1" i="1" dirty="0">
                <a:sym typeface="Wingdings" panose="05000000000000000000" pitchFamily="2" charset="2"/>
              </a:rPr>
              <a:t>La ricreazione è finita. Dibattito sulla qualità dell’istruzione </a:t>
            </a:r>
            <a:r>
              <a:rPr lang="it-IT" b="1" dirty="0">
                <a:sym typeface="Wingdings" panose="05000000000000000000" pitchFamily="2" charset="2"/>
              </a:rPr>
              <a:t>(Bottani, 1986): </a:t>
            </a:r>
            <a:r>
              <a:rPr lang="it-IT" dirty="0">
                <a:sym typeface="Wingdings" panose="05000000000000000000" pitchFamily="2" charset="2"/>
              </a:rPr>
              <a:t>testo esemplificativo in cui si sostiene il fallimento del tentativo realizzato dalle riforme scolastiche di realizzare maggior uguaglianza e democrazia nell’istituzione, che ha mantenuto un funzionamento legato a modi tradizionali senza riuscire a tutelare nemmeno la qualità dell’istruzione. Pertanto, occorre abbandonare quel riformismo e riuscire a conciliare equità e qualità </a:t>
            </a:r>
            <a:r>
              <a:rPr lang="it-IT" sz="2000" b="1" dirty="0">
                <a:solidFill>
                  <a:srgbClr val="FF0000"/>
                </a:solidFill>
                <a:sym typeface="Wingdings" panose="05000000000000000000" pitchFamily="2" charset="2"/>
              </a:rPr>
              <a:t>SI FA SPAZIO IL MODELLO NEOLIBERISTA</a:t>
            </a:r>
            <a:endParaRPr lang="it-IT" sz="2000" b="1" dirty="0">
              <a:solidFill>
                <a:srgbClr val="FF0000"/>
              </a:solidFill>
            </a:endParaRPr>
          </a:p>
        </p:txBody>
      </p:sp>
    </p:spTree>
    <p:extLst>
      <p:ext uri="{BB962C8B-B14F-4D97-AF65-F5344CB8AC3E}">
        <p14:creationId xmlns:p14="http://schemas.microsoft.com/office/powerpoint/2010/main" val="479203796"/>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TM04033917[[fn=Berlino]]</Template>
  <TotalTime>280</TotalTime>
  <Words>1636</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Trebuchet MS</vt:lpstr>
      <vt:lpstr>Wingdings</vt:lpstr>
      <vt:lpstr>Berlino</vt:lpstr>
      <vt:lpstr> UNA SCUOLA A PIU’ VOLTI. TEMPIO, COMUNITA’ O AZIENDA?</vt:lpstr>
      <vt:lpstr>UNA SCUOLA A PIU’ VOLTI. TEMPIO, COMUNITA’ O AZIENDA? 7.1 Premessa: l’identità plurale e contradditoria della scuola</vt:lpstr>
      <vt:lpstr>UNA SCUOLA A PIU’ VOLTI. TEMPIO, COMUNITA’ O AZIENDA? 7.1 Premessa: l’identità plurale e contradditoria della scuola</vt:lpstr>
      <vt:lpstr>UNA SCUOLA A PIU’ VOLTI. TEMPIO, COMUNITA’ O AZIENDA? 7.1 Premessa: l’identità plurale e contradditoria della scuola</vt:lpstr>
      <vt:lpstr>UNA SCUOLA A PIU’ VOLTI. TEMPIO, COMUNITA’ O AZIENDA? 7.2 Il modello tradizionale: la scuola come tempio della cultura</vt:lpstr>
      <vt:lpstr>UNA SCUOLA A PIU’ VOLTI. TEMPIO, COMUNITA’ O AZIENDA? 7.2 Il modello tradizionale: la scuola come tempio della cultura</vt:lpstr>
      <vt:lpstr>UNA SCUOLA A PIU’ VOLTI. TEMPIO, COMUNITA’ O AZIENDA? 7.3 Il modello democratico: la scuola come comunità educativa</vt:lpstr>
      <vt:lpstr>UNA SCUOLA A PIU’ VOLTI. TEMPIO, COMUNITA’ O AZIENDA? 7.3 Il modello democratico: la scuola come comunità educativa</vt:lpstr>
      <vt:lpstr>UNA SCUOLA A PIU’ VOLTI. TEMPIO, COMUNITA’ O AZIENDA? 7.4 Il modello neoliberista: la scuola come azienda del capitale umano</vt:lpstr>
      <vt:lpstr>UNA SCUOLA A PIU’ VOLTI. TEMPIO, COMUNITA’ O AZIENDA? 7.4 Il modello neoliberista: la scuola come azienda del capitale umano</vt:lpstr>
      <vt:lpstr>UNA SCUOLA A PIU’ VOLTI. TEMPIO, COMUNITA’ O AZIENDA? 7.4 Il modello neoliberista: la scuola come azienda del capitale umano</vt:lpstr>
      <vt:lpstr>UNA SCUOLA A PIU’ VOLTI. TEMPIO, COMUNITA’ O AZIENDA? 7.5 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ada dinacci</dc:creator>
  <cp:lastModifiedBy>ada dinacci</cp:lastModifiedBy>
  <cp:revision>28</cp:revision>
  <dcterms:created xsi:type="dcterms:W3CDTF">2022-02-18T16:35:49Z</dcterms:created>
  <dcterms:modified xsi:type="dcterms:W3CDTF">2023-01-05T19:36:28Z</dcterms:modified>
</cp:coreProperties>
</file>