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6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a dinacci" userId="e4c4d0831835c2f1" providerId="LiveId" clId="{605613D2-2B08-4A6E-BF22-0B25D4DC5638}"/>
    <pc:docChg chg="modSld">
      <pc:chgData name="ada dinacci" userId="e4c4d0831835c2f1" providerId="LiveId" clId="{605613D2-2B08-4A6E-BF22-0B25D4DC5638}" dt="2022-02-18T15:58:35.546" v="0" actId="255"/>
      <pc:docMkLst>
        <pc:docMk/>
      </pc:docMkLst>
      <pc:sldChg chg="modSp mod">
        <pc:chgData name="ada dinacci" userId="e4c4d0831835c2f1" providerId="LiveId" clId="{605613D2-2B08-4A6E-BF22-0B25D4DC5638}" dt="2022-02-18T15:58:35.546" v="0" actId="255"/>
        <pc:sldMkLst>
          <pc:docMk/>
          <pc:sldMk cId="299640133" sldId="256"/>
        </pc:sldMkLst>
        <pc:spChg chg="mod">
          <ac:chgData name="ada dinacci" userId="e4c4d0831835c2f1" providerId="LiveId" clId="{605613D2-2B08-4A6E-BF22-0B25D4DC5638}" dt="2022-02-18T15:58:35.546" v="0" actId="255"/>
          <ac:spMkLst>
            <pc:docMk/>
            <pc:sldMk cId="299640133" sldId="256"/>
            <ac:spMk id="2" creationId="{A0393FBF-0939-400D-9266-2C965B02E92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5/21/2022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5/21/2022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5/21/2022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5/21/2022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5/21/2022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5/21/2022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5/21/2022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5/21/2022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5/21/2022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5/21/2022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5/21/2022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5/21/2022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5/21/2022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5/21/2022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5/21/2022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5/21/2022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5/21/2022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5/21/2022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393FBF-0939-400D-9266-2C965B02E9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La Relazione Educativa </a:t>
            </a:r>
            <a:r>
              <a:rPr lang="it-IT" sz="4000" dirty="0"/>
              <a:t>Capitolo I</a:t>
            </a:r>
            <a:r>
              <a:rPr lang="it-IT" sz="4400" dirty="0"/>
              <a:t>:</a:t>
            </a:r>
            <a:br>
              <a:rPr lang="it-IT" dirty="0"/>
            </a:br>
            <a:r>
              <a:rPr lang="it-IT" dirty="0"/>
              <a:t>I MODI DELLA CURA EDUCATIVA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D92E913-B8EF-490F-8EA0-93BA16834F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(DI L. MORTARI)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640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9C74BB-D0E2-F12C-C545-56D8084F2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MODI DELLA CURA EDUCATIVA</a:t>
            </a:r>
            <a:br>
              <a:rPr lang="it-IT" dirty="0"/>
            </a:br>
            <a:r>
              <a:rPr lang="it-IT" sz="3600" dirty="0">
                <a:solidFill>
                  <a:srgbClr val="FF0000"/>
                </a:solidFill>
              </a:rPr>
              <a:t>1.2 I modi d’esserci della cura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BE5CDC-1318-D19E-4A57-A4CEA75F4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96240"/>
            <a:ext cx="11290006" cy="4559484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4. PRESENZIALITA’ AFFETTIVA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Qual è la condizione affettiva che caratterizza una buona cura?</a:t>
            </a:r>
            <a:r>
              <a:rPr lang="it-IT" b="1" dirty="0">
                <a:solidFill>
                  <a:srgbClr val="FF000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b="1" i="1" u="sng" dirty="0">
                <a:solidFill>
                  <a:srgbClr val="FFC000"/>
                </a:solidFill>
              </a:rPr>
              <a:t>Capacità di nutrire fiducia nell’altro: </a:t>
            </a:r>
            <a:r>
              <a:rPr lang="it-IT" dirty="0"/>
              <a:t>la fiducia rende capaci di saper attendere e dare tempo all’altro </a:t>
            </a:r>
            <a:r>
              <a:rPr lang="it-IT" dirty="0">
                <a:sym typeface="Wingdings" panose="05000000000000000000" pitchFamily="2" charset="2"/>
              </a:rPr>
              <a:t> 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RECIPROCITA’</a:t>
            </a:r>
          </a:p>
          <a:p>
            <a:pPr marL="0" indent="0">
              <a:buNone/>
            </a:pPr>
            <a:endParaRPr lang="it-IT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it-IT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dirty="0">
                <a:sym typeface="Wingdings" panose="05000000000000000000" pitchFamily="2" charset="2"/>
              </a:rPr>
              <a:t>chi riceve cura si sente investito di fiducia in sé e nell’altro stringendo importanti </a:t>
            </a:r>
            <a:r>
              <a:rPr lang="it-IT" b="1" dirty="0">
                <a:solidFill>
                  <a:srgbClr val="FFC000"/>
                </a:solidFill>
                <a:sym typeface="Wingdings" panose="05000000000000000000" pitchFamily="2" charset="2"/>
              </a:rPr>
              <a:t>legami relazionali </a:t>
            </a:r>
            <a:r>
              <a:rPr lang="it-IT" dirty="0">
                <a:sym typeface="Wingdings" panose="05000000000000000000" pitchFamily="2" charset="2"/>
              </a:rPr>
              <a:t>evitando la creazione di situazioni di «morbida dipendenza» in chi ha cura (</a:t>
            </a:r>
            <a:r>
              <a:rPr lang="it-IT" dirty="0" err="1">
                <a:sym typeface="Wingdings" panose="05000000000000000000" pitchFamily="2" charset="2"/>
              </a:rPr>
              <a:t>Mayeroff</a:t>
            </a:r>
            <a:r>
              <a:rPr lang="it-IT" dirty="0">
                <a:sym typeface="Wingdings" panose="05000000000000000000" pitchFamily="2" charset="2"/>
              </a:rPr>
              <a:t>, 1990 p. 28)</a:t>
            </a:r>
            <a:endParaRPr lang="it-IT" b="1" dirty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endParaRPr lang="it-IT" b="1" dirty="0"/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612E142C-3137-819F-2816-8CA5EE4EEF28}"/>
              </a:ext>
            </a:extLst>
          </p:cNvPr>
          <p:cNvSpPr/>
          <p:nvPr/>
        </p:nvSpPr>
        <p:spPr>
          <a:xfrm>
            <a:off x="4904510" y="3801687"/>
            <a:ext cx="1124989" cy="853440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6696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01C2E9-73B6-C1C5-DD53-DFFB6C0B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MODI DELLA CURA EDUCATIVA</a:t>
            </a:r>
            <a:br>
              <a:rPr lang="it-IT" dirty="0"/>
            </a:br>
            <a:r>
              <a:rPr lang="it-IT" sz="3600" dirty="0">
                <a:solidFill>
                  <a:srgbClr val="FF0000"/>
                </a:solidFill>
              </a:rPr>
              <a:t>1.2 I modi d’esserci della cura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DA9A0E-D607-8BE5-E8D9-4F94A2FB3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47548"/>
            <a:ext cx="11151461" cy="4710452"/>
          </a:xfrm>
        </p:spPr>
        <p:txBody>
          <a:bodyPr>
            <a:normAutofit lnSpcReduction="1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4. PRESENZIALITA’ AFFETTIVA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Qual è la condizione affettiva che caratterizza una buona cura?</a:t>
            </a:r>
            <a:r>
              <a:rPr lang="it-IT" b="1" dirty="0">
                <a:solidFill>
                  <a:srgbClr val="FF000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b="1" i="1" u="sng" dirty="0">
                <a:solidFill>
                  <a:srgbClr val="FFC000"/>
                </a:solidFill>
              </a:rPr>
              <a:t>Sentimento della tenerezza:</a:t>
            </a:r>
            <a:r>
              <a:rPr lang="it-IT" i="1" dirty="0">
                <a:solidFill>
                  <a:srgbClr val="FFC000"/>
                </a:solidFill>
              </a:rPr>
              <a:t> </a:t>
            </a:r>
            <a:r>
              <a:rPr lang="it-IT" dirty="0"/>
              <a:t>capacità di andare incontro all’altro sapendo ammorbidire le nostre durezze cognitive e le nostre rigidità emotive </a:t>
            </a:r>
            <a:r>
              <a:rPr lang="it-IT" dirty="0">
                <a:sym typeface="Wingdings" panose="05000000000000000000" pitchFamily="2" charset="2"/>
              </a:rPr>
              <a:t> costruzione di spazi relazionali in cui l’altro viene accolto nella sua alterità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b="1" i="1" u="sng" dirty="0">
                <a:solidFill>
                  <a:srgbClr val="FFC000"/>
                </a:solidFill>
                <a:sym typeface="Wingdings" panose="05000000000000000000" pitchFamily="2" charset="2"/>
              </a:rPr>
              <a:t>Empatia:</a:t>
            </a:r>
            <a:r>
              <a:rPr lang="it-IT" dirty="0">
                <a:sym typeface="Wingdings" panose="05000000000000000000" pitchFamily="2" charset="2"/>
              </a:rPr>
              <a:t> capacità di comprendere l’esperienza e la realtà dell’altro, cogliendo la qualità del suo vissuto, facendo posto dentro di sé a tale sentire estraneo. L’empatia è una </a:t>
            </a:r>
            <a:r>
              <a:rPr lang="it-IT" b="1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pratica relazionale che ha effetti trasformativi</a:t>
            </a:r>
            <a:r>
              <a:rPr lang="it-IT" dirty="0">
                <a:sym typeface="Wingdings" panose="05000000000000000000" pitchFamily="2" charset="2"/>
              </a:rPr>
              <a:t> su chi la percepisce </a:t>
            </a:r>
            <a:endParaRPr lang="it-IT" b="1" i="1" u="sng" dirty="0">
              <a:solidFill>
                <a:srgbClr val="FFC0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it-IT" b="1" i="1" u="sng" dirty="0">
              <a:solidFill>
                <a:srgbClr val="FFC0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b="1" i="1" dirty="0">
                <a:solidFill>
                  <a:srgbClr val="FFC000"/>
                </a:solidFill>
                <a:sym typeface="Wingdings" panose="05000000000000000000" pitchFamily="2" charset="2"/>
              </a:rPr>
              <a:t>                       </a:t>
            </a:r>
          </a:p>
          <a:p>
            <a:pPr marL="0" indent="0">
              <a:buNone/>
            </a:pPr>
            <a:r>
              <a:rPr lang="it-IT" b="1" i="1" dirty="0">
                <a:solidFill>
                  <a:srgbClr val="FFC000"/>
                </a:solidFill>
                <a:sym typeface="Wingdings" panose="05000000000000000000" pitchFamily="2" charset="2"/>
              </a:rPr>
              <a:t>                        </a:t>
            </a:r>
            <a:r>
              <a:rPr lang="it-IT" b="1" i="1" u="sng" dirty="0" err="1">
                <a:solidFill>
                  <a:srgbClr val="FFC000"/>
                </a:solidFill>
                <a:sym typeface="Wingdings" panose="05000000000000000000" pitchFamily="2" charset="2"/>
              </a:rPr>
              <a:t>Empatizzare</a:t>
            </a:r>
            <a:r>
              <a:rPr lang="it-IT" b="1" i="1" u="sng" dirty="0">
                <a:solidFill>
                  <a:srgbClr val="FFC000"/>
                </a:solidFill>
                <a:sym typeface="Wingdings" panose="05000000000000000000" pitchFamily="2" charset="2"/>
              </a:rPr>
              <a:t> = sentire insieme, co-sentire</a:t>
            </a:r>
            <a:endParaRPr lang="it-IT" b="1" i="1" u="sng" dirty="0">
              <a:solidFill>
                <a:srgbClr val="FFC000"/>
              </a:solidFill>
            </a:endParaRPr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C5E57A21-887C-680E-3296-2FF4B500D8DB}"/>
              </a:ext>
            </a:extLst>
          </p:cNvPr>
          <p:cNvSpPr/>
          <p:nvPr/>
        </p:nvSpPr>
        <p:spPr>
          <a:xfrm>
            <a:off x="5153891" y="5065221"/>
            <a:ext cx="1224742" cy="986443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0561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AF54BF-0386-B727-DA6D-3A7B7C68A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MODI DELLA CURA EDUCATIVA</a:t>
            </a:r>
            <a:br>
              <a:rPr lang="it-IT" dirty="0"/>
            </a:br>
            <a:r>
              <a:rPr lang="it-IT" sz="3600" dirty="0">
                <a:solidFill>
                  <a:srgbClr val="FF0000"/>
                </a:solidFill>
              </a:rPr>
              <a:t>1.2 I modi d’esserci della cura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7D02F0-B584-6B78-29DF-FAF588A8B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5. COMPETENZA TECNICA: </a:t>
            </a:r>
            <a:r>
              <a:rPr lang="it-IT" dirty="0"/>
              <a:t>è necessario che l’educatore inviti l’altro attraverso il </a:t>
            </a:r>
            <a:r>
              <a:rPr lang="it-IT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linguaggio</a:t>
            </a:r>
            <a:r>
              <a:rPr lang="it-IT" dirty="0"/>
              <a:t> a prendersi cura di sé, educandolo a pensare, ad interrogarsi sulle questioni significative per la sua esistenza.</a:t>
            </a:r>
          </a:p>
          <a:p>
            <a:pPr marL="0" indent="0">
              <a:buNone/>
            </a:pPr>
            <a:r>
              <a:rPr lang="it-IT" dirty="0"/>
              <a:t>L’altro è stimolato a porsi domande che non hanno risposte certe e definitive, ma aprono alla ricerca di direzioni di senso sempre nuove e inedite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AEE516C-3AC3-CC46-4ECA-E5218E026843}"/>
              </a:ext>
            </a:extLst>
          </p:cNvPr>
          <p:cNvSpPr/>
          <p:nvPr/>
        </p:nvSpPr>
        <p:spPr>
          <a:xfrm>
            <a:off x="3230880" y="4923386"/>
            <a:ext cx="4943302" cy="15155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Centralità di LINGUAGGIO, PENSIERO, DISCORSO</a:t>
            </a:r>
          </a:p>
        </p:txBody>
      </p:sp>
    </p:spTree>
    <p:extLst>
      <p:ext uri="{BB962C8B-B14F-4D97-AF65-F5344CB8AC3E}">
        <p14:creationId xmlns:p14="http://schemas.microsoft.com/office/powerpoint/2010/main" val="1754082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826D33-EC57-C87A-3765-64E717E9D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MODI DELLA CURA EDUCATIVA</a:t>
            </a:r>
            <a:br>
              <a:rPr lang="it-IT" dirty="0"/>
            </a:br>
            <a:r>
              <a:rPr lang="it-IT" sz="3600" dirty="0">
                <a:solidFill>
                  <a:srgbClr val="FF0000"/>
                </a:solidFill>
              </a:rPr>
              <a:t>1.3 Aver cura di sé per aver cura dell’altro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EE04BE-505A-92D8-00ED-DE17CA763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83" y="2120742"/>
            <a:ext cx="11406384" cy="4620880"/>
          </a:xfrm>
        </p:spPr>
        <p:txBody>
          <a:bodyPr>
            <a:normAutofit fontScale="92500" lnSpcReduction="1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Come si realizzano i modi d’esserci della cura?</a:t>
            </a:r>
          </a:p>
          <a:p>
            <a:pPr marL="0" indent="0">
              <a:buNone/>
            </a:pPr>
            <a:r>
              <a:rPr lang="it-IT" dirty="0"/>
              <a:t>È necessario tenere presenti le </a:t>
            </a:r>
            <a:r>
              <a:rPr lang="it-IT" b="1" i="1" u="sng" dirty="0">
                <a:solidFill>
                  <a:srgbClr val="FFFF00"/>
                </a:solidFill>
              </a:rPr>
              <a:t>«pratiche spirituali» </a:t>
            </a:r>
            <a:r>
              <a:rPr lang="it-IT" dirty="0">
                <a:sym typeface="Wingdings" panose="05000000000000000000" pitchFamily="2" charset="2"/>
              </a:rPr>
              <a:t> non da intendersi con significato religioso, ma come esercizi che consentono di mettere al centro il sentire e le esperienze proprie e dell’altro: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b="1" i="1" u="sng" dirty="0">
                <a:solidFill>
                  <a:srgbClr val="FFC000"/>
                </a:solidFill>
                <a:sym typeface="Wingdings" panose="05000000000000000000" pitchFamily="2" charset="2"/>
              </a:rPr>
              <a:t>Tecniche di concentrazione della mente:</a:t>
            </a:r>
            <a:r>
              <a:rPr lang="it-IT" b="1" i="1" dirty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it-IT" dirty="0">
                <a:sym typeface="Wingdings" panose="05000000000000000000" pitchFamily="2" charset="2"/>
              </a:rPr>
              <a:t>concentrarsi sulle questioni considerevoli e importanti per la propria esistenza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b="1" i="1" u="sng" dirty="0">
                <a:solidFill>
                  <a:srgbClr val="FFC000"/>
                </a:solidFill>
                <a:sym typeface="Wingdings" panose="05000000000000000000" pitchFamily="2" charset="2"/>
              </a:rPr>
              <a:t>Tecniche di alleggerimento:</a:t>
            </a:r>
            <a:r>
              <a:rPr lang="it-IT" b="1" i="1" dirty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it-IT" dirty="0">
                <a:sym typeface="Wingdings" panose="05000000000000000000" pitchFamily="2" charset="2"/>
              </a:rPr>
              <a:t>togliere dalla mente il superfluo, concentrandosi su pensieri, affetti e desideri fondamentali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b="1" i="1" u="sng" dirty="0">
                <a:solidFill>
                  <a:srgbClr val="FFC000"/>
                </a:solidFill>
                <a:sym typeface="Wingdings" panose="05000000000000000000" pitchFamily="2" charset="2"/>
              </a:rPr>
              <a:t>Tecniche di sottrazione:</a:t>
            </a:r>
            <a:r>
              <a:rPr lang="it-IT" b="1" i="1" dirty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it-IT" dirty="0">
                <a:sym typeface="Wingdings" panose="05000000000000000000" pitchFamily="2" charset="2"/>
              </a:rPr>
              <a:t>trovare il tempo per pensare e riflettere sottraendosi alla frenesia del fare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b="1" i="1" u="sng" dirty="0">
                <a:solidFill>
                  <a:srgbClr val="FFC000"/>
                </a:solidFill>
                <a:sym typeface="Wingdings" panose="05000000000000000000" pitchFamily="2" charset="2"/>
              </a:rPr>
              <a:t>Tecniche di distensione:</a:t>
            </a:r>
            <a:r>
              <a:rPr lang="it-IT" dirty="0">
                <a:sym typeface="Wingdings" panose="05000000000000000000" pitchFamily="2" charset="2"/>
              </a:rPr>
              <a:t> esercitarsi a depotenziare la forza di pensieri perturbanti e ansiogeni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b="1" i="1" u="sng" dirty="0">
                <a:solidFill>
                  <a:srgbClr val="FFC000"/>
                </a:solidFill>
                <a:sym typeface="Wingdings" panose="05000000000000000000" pitchFamily="2" charset="2"/>
              </a:rPr>
              <a:t>Tecniche di rammemorazione:</a:t>
            </a:r>
            <a:r>
              <a:rPr lang="it-IT" dirty="0">
                <a:sym typeface="Wingdings" panose="05000000000000000000" pitchFamily="2" charset="2"/>
              </a:rPr>
              <a:t> riportare alla memoria vissuti passati per comprenderli ed elaborarli in maniera riflessiva nel presente</a:t>
            </a:r>
            <a:endParaRPr lang="it-IT" dirty="0"/>
          </a:p>
          <a:p>
            <a:pPr>
              <a:buFont typeface="Wingdings" panose="05000000000000000000" pitchFamily="2" charset="2"/>
              <a:buChar char="v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7504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FF5249-5F7A-8778-86FD-A48E5F2FD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MODI DELLA CURA EDUCATIVA</a:t>
            </a:r>
            <a:br>
              <a:rPr lang="it-IT" dirty="0"/>
            </a:br>
            <a:r>
              <a:rPr lang="it-IT" sz="3600" dirty="0">
                <a:solidFill>
                  <a:srgbClr val="FF0000"/>
                </a:solidFill>
              </a:rPr>
              <a:t>1.3 Aver cura di sé per aver cura dell’altro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CE0131-D1A5-917C-0283-CFA251DEE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5" y="2028306"/>
            <a:ext cx="12047912" cy="45498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Per dare corpo ai principi delle pratiche spirituali è necessario coltivare delle </a:t>
            </a:r>
            <a:r>
              <a:rPr lang="it-IT" sz="2800" b="1" i="1" dirty="0">
                <a:solidFill>
                  <a:srgbClr val="FF0000"/>
                </a:solidFill>
              </a:rPr>
              <a:t>«posture cognitive»</a:t>
            </a:r>
            <a:r>
              <a:rPr lang="it-IT" dirty="0"/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b="1" i="1" u="sng" dirty="0">
                <a:solidFill>
                  <a:schemeClr val="accent4">
                    <a:lumMod val="75000"/>
                  </a:schemeClr>
                </a:solidFill>
              </a:rPr>
              <a:t>Prestare attenzione</a:t>
            </a:r>
            <a:r>
              <a:rPr lang="it-IT" dirty="0"/>
              <a:t>: essere capaci di concentrarsi sui propri vissuti e sulla vita della mente, mantenendo la coscienza vigile sui pensieri e sugli atti affettivi </a:t>
            </a:r>
            <a:r>
              <a:rPr lang="it-IT" dirty="0">
                <a:sym typeface="Wingdings" panose="05000000000000000000" pitchFamily="2" charset="2"/>
              </a:rPr>
              <a:t> «</a:t>
            </a:r>
            <a:r>
              <a:rPr lang="it-IT" i="1" dirty="0">
                <a:sym typeface="Wingdings" panose="05000000000000000000" pitchFamily="2" charset="2"/>
              </a:rPr>
              <a:t>avere nello sguardo, negli occhi della mente i propri vissuti</a:t>
            </a:r>
            <a:r>
              <a:rPr lang="it-IT" dirty="0">
                <a:sym typeface="Wingdings" panose="05000000000000000000" pitchFamily="2" charset="2"/>
              </a:rPr>
              <a:t>» (Husserl, 2002, p. 87)</a:t>
            </a:r>
            <a:endParaRPr lang="it-IT" dirty="0"/>
          </a:p>
          <a:p>
            <a:pPr>
              <a:buFont typeface="Wingdings" panose="05000000000000000000" pitchFamily="2" charset="2"/>
              <a:buChar char="v"/>
            </a:pPr>
            <a:r>
              <a:rPr lang="it-IT" b="1" i="1" u="sng" dirty="0">
                <a:solidFill>
                  <a:schemeClr val="accent4">
                    <a:lumMod val="75000"/>
                  </a:schemeClr>
                </a:solidFill>
              </a:rPr>
              <a:t>Fare silenzio interiore</a:t>
            </a:r>
            <a:r>
              <a:rPr lang="it-IT" dirty="0"/>
              <a:t>: fare vuoto, inteso come distogliere la propria attenzione da ciò che non è importante, </a:t>
            </a:r>
            <a:r>
              <a:rPr lang="it-IT"/>
              <a:t>ovvero «tacitare l’inessenziale»</a:t>
            </a:r>
            <a:endParaRPr lang="it-IT" dirty="0"/>
          </a:p>
          <a:p>
            <a:pPr>
              <a:buFont typeface="Wingdings" panose="05000000000000000000" pitchFamily="2" charset="2"/>
              <a:buChar char="v"/>
            </a:pPr>
            <a:r>
              <a:rPr lang="it-IT" b="1" i="1" u="sng" dirty="0">
                <a:solidFill>
                  <a:schemeClr val="accent4">
                    <a:lumMod val="75000"/>
                  </a:schemeClr>
                </a:solidFill>
              </a:rPr>
              <a:t>Concedersi tempo</a:t>
            </a:r>
            <a:r>
              <a:rPr lang="it-IT" dirty="0"/>
              <a:t>: trovare dei momenti da dedicare alla riflessione sui propri pensieri, le proprie pratiche e i propri vissuti emozionali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b="1" i="1" u="sng" dirty="0">
                <a:solidFill>
                  <a:schemeClr val="accent4">
                    <a:lumMod val="75000"/>
                  </a:schemeClr>
                </a:solidFill>
              </a:rPr>
              <a:t>Togliere via</a:t>
            </a:r>
            <a:r>
              <a:rPr lang="it-IT" dirty="0"/>
              <a:t>: andare all’essenza delle cose eliminando le rigidità metodologiche e concettuali che impediscono un accesso autentico all’esperienza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b="1" i="1" u="sng" dirty="0">
                <a:solidFill>
                  <a:schemeClr val="accent4">
                    <a:lumMod val="75000"/>
                  </a:schemeClr>
                </a:solidFill>
              </a:rPr>
              <a:t>Coltivare l’energia vitale</a:t>
            </a:r>
            <a:r>
              <a:rPr lang="it-IT" dirty="0"/>
              <a:t>: intesa come energia positiva indispensabile alla concretizzazione delle azioni importanti per il soggetto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b="1" i="1" u="sng" dirty="0">
                <a:solidFill>
                  <a:schemeClr val="accent4">
                    <a:lumMod val="75000"/>
                  </a:schemeClr>
                </a:solidFill>
              </a:rPr>
              <a:t>Scrivere il pensare</a:t>
            </a:r>
            <a:r>
              <a:rPr lang="it-IT" dirty="0"/>
              <a:t>: accompagnare il lavoro interiore con la scrittura, per imparare a descrivere adeguatamente la realtà interna, la qualità dell’esperienza e dei vissuti</a:t>
            </a:r>
          </a:p>
        </p:txBody>
      </p:sp>
    </p:spTree>
    <p:extLst>
      <p:ext uri="{BB962C8B-B14F-4D97-AF65-F5344CB8AC3E}">
        <p14:creationId xmlns:p14="http://schemas.microsoft.com/office/powerpoint/2010/main" val="1595552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61E7C4-40F2-44EC-6BB9-F572C0B4C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MODI DELLA CURA EDUCATIVA</a:t>
            </a:r>
            <a:br>
              <a:rPr lang="it-IT" dirty="0"/>
            </a:br>
            <a:r>
              <a:rPr lang="it-IT" sz="2400" dirty="0">
                <a:solidFill>
                  <a:srgbClr val="FF0000"/>
                </a:solidFill>
              </a:rPr>
              <a:t>1.1 Premessa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2D4891-EC6D-5E4A-A293-C60EA8E34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967346"/>
            <a:ext cx="10294182" cy="4890654"/>
          </a:xfrm>
        </p:spPr>
        <p:txBody>
          <a:bodyPr>
            <a:normAutofit/>
          </a:bodyPr>
          <a:lstStyle/>
          <a:p>
            <a:r>
              <a:rPr lang="it-IT" dirty="0"/>
              <a:t>L’atto vitale del venire al mondo non è qualcosa di compiuto, ma è solo l’inizio di un percorso di cura, poiché </a:t>
            </a:r>
            <a:r>
              <a:rPr lang="it-IT" dirty="0">
                <a:solidFill>
                  <a:srgbClr val="FF0000"/>
                </a:solidFill>
              </a:rPr>
              <a:t>nascere è essere chiamati alla cura della vita.</a:t>
            </a:r>
          </a:p>
          <a:p>
            <a:r>
              <a:rPr lang="it-IT" dirty="0">
                <a:solidFill>
                  <a:srgbClr val="FF0000"/>
                </a:solidFill>
              </a:rPr>
              <a:t>La cura è l’elemento essenziale della vita umana, </a:t>
            </a:r>
            <a:r>
              <a:rPr lang="it-IT" dirty="0"/>
              <a:t>tutti gli esseri umani hanno necessità di dare e ricevere cura </a:t>
            </a:r>
            <a:r>
              <a:rPr lang="it-IT" dirty="0">
                <a:sym typeface="Wingdings" panose="05000000000000000000" pitchFamily="2" charset="2"/>
              </a:rPr>
              <a:t> aver cura della vita risponde al desiderio di costruire una vita con un senso  possiamo definire la </a:t>
            </a:r>
            <a:r>
              <a:rPr lang="it-IT" dirty="0">
                <a:solidFill>
                  <a:srgbClr val="FF0000"/>
                </a:solidFill>
                <a:sym typeface="Wingdings" panose="05000000000000000000" pitchFamily="2" charset="2"/>
              </a:rPr>
              <a:t>cura come fabbrica dell’essere: la cura costituisce una risposta alla condizione umana di forte DIPENDENZA dagli altri. </a:t>
            </a:r>
            <a:endParaRPr lang="it-IT" dirty="0">
              <a:solidFill>
                <a:srgbClr val="FF0000"/>
              </a:solidFill>
            </a:endParaRPr>
          </a:p>
          <a:p>
            <a:r>
              <a:rPr lang="it-IT" dirty="0"/>
              <a:t>Ogni società interpreta in maniera differente in modi della cura, poiché </a:t>
            </a:r>
            <a:r>
              <a:rPr lang="it-IT" dirty="0">
                <a:solidFill>
                  <a:srgbClr val="FF0000"/>
                </a:solidFill>
              </a:rPr>
              <a:t>differenti sono le concezioni di ben-essere.</a:t>
            </a:r>
          </a:p>
          <a:p>
            <a:r>
              <a:rPr lang="it-IT" dirty="0">
                <a:solidFill>
                  <a:schemeClr val="tx1">
                    <a:lumMod val="95000"/>
                  </a:schemeClr>
                </a:solidFill>
              </a:rPr>
              <a:t>Ciò che siamo si costruisce in relazione ai </a:t>
            </a:r>
            <a:r>
              <a:rPr lang="it-IT" dirty="0">
                <a:solidFill>
                  <a:srgbClr val="002060"/>
                </a:solidFill>
              </a:rPr>
              <a:t>gesti di cura ricevuti </a:t>
            </a:r>
            <a:r>
              <a:rPr lang="it-IT" dirty="0">
                <a:solidFill>
                  <a:schemeClr val="tx1">
                    <a:lumMod val="95000"/>
                  </a:schemeClr>
                </a:solidFill>
              </a:rPr>
              <a:t>ed i gesti di cura a </a:t>
            </a:r>
            <a:r>
              <a:rPr lang="it-IT" dirty="0">
                <a:solidFill>
                  <a:srgbClr val="002060"/>
                </a:solidFill>
              </a:rPr>
              <a:t>mancati</a:t>
            </a:r>
            <a:r>
              <a:rPr lang="it-IT" dirty="0">
                <a:solidFill>
                  <a:schemeClr val="tx1">
                    <a:lumMod val="95000"/>
                  </a:schemeClr>
                </a:solidFill>
              </a:rPr>
              <a:t>                                         diventiamo quello che siamo in relazione a ciò di cui abbiamo cura.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1BCC200A-C3D1-4ED0-325D-89F973601DC7}"/>
              </a:ext>
            </a:extLst>
          </p:cNvPr>
          <p:cNvSpPr/>
          <p:nvPr/>
        </p:nvSpPr>
        <p:spPr>
          <a:xfrm>
            <a:off x="3696392" y="5958374"/>
            <a:ext cx="3003666" cy="44565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E allo stesso modo</a:t>
            </a:r>
          </a:p>
        </p:txBody>
      </p:sp>
    </p:spTree>
    <p:extLst>
      <p:ext uri="{BB962C8B-B14F-4D97-AF65-F5344CB8AC3E}">
        <p14:creationId xmlns:p14="http://schemas.microsoft.com/office/powerpoint/2010/main" val="3045720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404F4D-793B-68FA-AAFA-796BF1C6E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MODI DELLA CURA EDUCATIVA</a:t>
            </a:r>
            <a:br>
              <a:rPr lang="it-IT" dirty="0"/>
            </a:br>
            <a:r>
              <a:rPr lang="it-IT" sz="2400" dirty="0">
                <a:solidFill>
                  <a:srgbClr val="FF0000"/>
                </a:solidFill>
              </a:rPr>
              <a:t>1.1 Premessa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5B3019-FD9B-DA2B-A1ED-A344FB0DE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Heidegger (1976, p. 248) distingue due modi di interpretare la pratica di cura, interessanti dal punto di vista pedagogico: la cura come «</a:t>
            </a:r>
            <a:r>
              <a:rPr lang="it-IT" dirty="0">
                <a:solidFill>
                  <a:srgbClr val="FF0000"/>
                </a:solidFill>
              </a:rPr>
              <a:t>occuparsi di</a:t>
            </a:r>
            <a:r>
              <a:rPr lang="it-IT" dirty="0"/>
              <a:t>» e la cura come «</a:t>
            </a:r>
            <a:r>
              <a:rPr lang="it-IT" dirty="0">
                <a:solidFill>
                  <a:srgbClr val="FF0000"/>
                </a:solidFill>
              </a:rPr>
              <a:t>premura e devozione</a:t>
            </a:r>
            <a:r>
              <a:rPr lang="it-IT" dirty="0"/>
              <a:t>».</a:t>
            </a:r>
          </a:p>
          <a:p>
            <a:r>
              <a:rPr lang="it-IT" dirty="0">
                <a:solidFill>
                  <a:srgbClr val="FF0000"/>
                </a:solidFill>
              </a:rPr>
              <a:t>OCCUPARSI E PREOCCUPARSI </a:t>
            </a:r>
            <a:r>
              <a:rPr lang="it-IT" dirty="0"/>
              <a:t>della nostra vita consistono nel prendersi cura del nostro corpo, delle relazioni che ci connettono con gli altri, del mondo sociale </a:t>
            </a:r>
            <a:r>
              <a:rPr lang="it-IT" dirty="0">
                <a:sym typeface="Wingdings" panose="05000000000000000000" pitchFamily="2" charset="2"/>
              </a:rPr>
              <a:t> tale modo della cura è dell’ordine della </a:t>
            </a:r>
            <a:r>
              <a:rPr lang="it-IT" dirty="0">
                <a:solidFill>
                  <a:srgbClr val="FF0000"/>
                </a:solidFill>
                <a:sym typeface="Wingdings" panose="05000000000000000000" pitchFamily="2" charset="2"/>
              </a:rPr>
              <a:t>necessità</a:t>
            </a:r>
            <a:r>
              <a:rPr lang="it-IT" dirty="0">
                <a:sym typeface="Wingdings" panose="05000000000000000000" pitchFamily="2" charset="2"/>
              </a:rPr>
              <a:t> in quanto l’essere umano, essendo sempre ontologicamente mancante di qualcosa, dà forma all’esistenza attraverso la costruzione attiva di di idee, cose e relazioni </a:t>
            </a:r>
            <a:r>
              <a:rPr lang="it-IT" dirty="0">
                <a:solidFill>
                  <a:srgbClr val="92D050"/>
                </a:solidFill>
                <a:sym typeface="Wingdings" panose="05000000000000000000" pitchFamily="2" charset="2"/>
              </a:rPr>
              <a:t> strumenti con cui dar forma all’esistenza.</a:t>
            </a:r>
            <a:endParaRPr lang="it-IT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32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D790AC-6601-AC90-AC7A-DCBEB2A01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MODI DELLA CURA EDUCATIVA</a:t>
            </a:r>
            <a:br>
              <a:rPr lang="it-IT" dirty="0"/>
            </a:br>
            <a:r>
              <a:rPr lang="it-IT" sz="2400" dirty="0">
                <a:solidFill>
                  <a:srgbClr val="FF0000"/>
                </a:solidFill>
              </a:rPr>
              <a:t>1.1 Premessa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E1CEEB-CF59-474F-2440-6B378FD4E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198268" cy="4080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LA CURA COME PREMURA E DEVOZIONE: concetto della cura che costituisce il riferimento del discorso pedagogico</a:t>
            </a:r>
          </a:p>
          <a:p>
            <a:r>
              <a:rPr lang="it-IT" dirty="0"/>
              <a:t>È quell’aver cura dell’esistenza che scaturisce dalla dimensione del desiderio, prestando ascolto alla propria aspirazione a </a:t>
            </a:r>
            <a:r>
              <a:rPr lang="it-IT" b="1" dirty="0">
                <a:solidFill>
                  <a:srgbClr val="FFC000"/>
                </a:solidFill>
              </a:rPr>
              <a:t>divenire pienamente quello che si può essere, </a:t>
            </a:r>
            <a:r>
              <a:rPr lang="it-IT" dirty="0"/>
              <a:t>dando forma alla propria presenza nel mondo in maniera intenzionale.</a:t>
            </a:r>
          </a:p>
          <a:p>
            <a:r>
              <a:rPr lang="it-IT" dirty="0"/>
              <a:t>Tale forma dell’aver cura va oltre il prendersi cura di sé perché il compito del </a:t>
            </a:r>
            <a:r>
              <a:rPr lang="it-IT" dirty="0">
                <a:solidFill>
                  <a:srgbClr val="002060"/>
                </a:solidFill>
              </a:rPr>
              <a:t>sopravvivere</a:t>
            </a:r>
            <a:r>
              <a:rPr lang="it-IT" dirty="0"/>
              <a:t> ce lo impone </a:t>
            </a:r>
            <a:r>
              <a:rPr lang="it-IT" dirty="0">
                <a:sym typeface="Wingdings" panose="05000000000000000000" pitchFamily="2" charset="2"/>
              </a:rPr>
              <a:t> </a:t>
            </a:r>
            <a:r>
              <a:rPr lang="it-IT" b="1" i="1" dirty="0">
                <a:solidFill>
                  <a:srgbClr val="FF0000"/>
                </a:solidFill>
                <a:sym typeface="Wingdings" panose="05000000000000000000" pitchFamily="2" charset="2"/>
              </a:rPr>
              <a:t>aver cura come premura del dare compimento al proprio divenire possibile</a:t>
            </a:r>
          </a:p>
          <a:p>
            <a:r>
              <a:rPr lang="it-IT" dirty="0">
                <a:sym typeface="Wingdings" panose="05000000000000000000" pitchFamily="2" charset="2"/>
              </a:rPr>
              <a:t>La realizzazione delle proprie possibilità determina l’assunzione della responsabilità di dare concretezza ai propri progetti e azioni, occupandosi delle relazioni e della costruzione e formazione della propria identità.</a:t>
            </a:r>
          </a:p>
        </p:txBody>
      </p:sp>
    </p:spTree>
    <p:extLst>
      <p:ext uri="{BB962C8B-B14F-4D97-AF65-F5344CB8AC3E}">
        <p14:creationId xmlns:p14="http://schemas.microsoft.com/office/powerpoint/2010/main" val="2891249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EB5349-8860-1B09-3CD0-9714C4A40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MODI DELLA CURA EDUCATIVA</a:t>
            </a:r>
            <a:br>
              <a:rPr lang="it-IT" dirty="0"/>
            </a:br>
            <a:r>
              <a:rPr lang="it-IT" sz="2400" dirty="0">
                <a:solidFill>
                  <a:srgbClr val="FF0000"/>
                </a:solidFill>
              </a:rPr>
              <a:t>1.1 Premessa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048440-7568-6408-43A7-A8F68BFD2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921177" cy="3831171"/>
          </a:xfrm>
        </p:spPr>
        <p:txBody>
          <a:bodyPr>
            <a:normAutofit fontScale="85000" lnSpcReduction="20000"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È NECESSARIO CAPIRE QUALI SONO I MODI DELL’ESSERE CHE L’EDUCATORE E’ CHIAMATO A METTERE IN ATTO AL FINE DI REALIZZARE </a:t>
            </a:r>
            <a:r>
              <a:rPr lang="it-IT" sz="2800" b="1" u="sng" dirty="0">
                <a:solidFill>
                  <a:srgbClr val="FF0000"/>
                </a:solidFill>
              </a:rPr>
              <a:t>L’EDUCAZIONE COME CURA DELL’ALTRO</a:t>
            </a:r>
            <a:r>
              <a:rPr lang="it-IT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0E9DB5B-69AE-0AA4-09BA-BB419BDE5750}"/>
              </a:ext>
            </a:extLst>
          </p:cNvPr>
          <p:cNvSpPr/>
          <p:nvPr/>
        </p:nvSpPr>
        <p:spPr>
          <a:xfrm>
            <a:off x="680321" y="2336873"/>
            <a:ext cx="9613861" cy="1363287"/>
          </a:xfrm>
          <a:prstGeom prst="rect">
            <a:avLst/>
          </a:prstGeom>
          <a:solidFill>
            <a:schemeClr val="tx1"/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 CHE COSA CONSISTE UNA «GIUSTA CURA»?</a:t>
            </a:r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id="{559C4D48-0638-01B4-0DEF-C4F3752CE6DF}"/>
              </a:ext>
            </a:extLst>
          </p:cNvPr>
          <p:cNvSpPr/>
          <p:nvPr/>
        </p:nvSpPr>
        <p:spPr>
          <a:xfrm>
            <a:off x="4082399" y="3700160"/>
            <a:ext cx="2466109" cy="1198807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4571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E5C8BC-F426-35F1-F9CC-2B3F8A051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MODI DELLA CURA EDUCATIVA</a:t>
            </a:r>
            <a:br>
              <a:rPr lang="it-IT" dirty="0"/>
            </a:br>
            <a:r>
              <a:rPr lang="it-IT" sz="2400" dirty="0">
                <a:solidFill>
                  <a:srgbClr val="FF0000"/>
                </a:solidFill>
              </a:rPr>
              <a:t>1.2 I modi d’esserci della cura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A43350-1DAE-2EAA-D8A3-AB81785A7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728" y="2032073"/>
            <a:ext cx="9613861" cy="3599316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Chi ha cura deve saper modulare il suo esserci nei seguenti modi: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F49BBA8E-7C32-FEE1-3A52-D25DC8FF6197}"/>
              </a:ext>
            </a:extLst>
          </p:cNvPr>
          <p:cNvSpPr/>
          <p:nvPr/>
        </p:nvSpPr>
        <p:spPr>
          <a:xfrm>
            <a:off x="831273" y="2987040"/>
            <a:ext cx="1983971" cy="2604655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1.</a:t>
            </a:r>
          </a:p>
          <a:p>
            <a:pPr algn="ctr"/>
            <a:r>
              <a:rPr lang="it-IT" sz="2000" b="1" dirty="0"/>
              <a:t>RICETTIVITA’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3749BA50-C101-FF1F-E7DD-C7A488EEE69B}"/>
              </a:ext>
            </a:extLst>
          </p:cNvPr>
          <p:cNvSpPr/>
          <p:nvPr/>
        </p:nvSpPr>
        <p:spPr>
          <a:xfrm>
            <a:off x="2942705" y="2987040"/>
            <a:ext cx="1930065" cy="260465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2.</a:t>
            </a:r>
          </a:p>
          <a:p>
            <a:pPr algn="ctr"/>
            <a:r>
              <a:rPr lang="it-IT" b="1" dirty="0"/>
              <a:t>RESPONSIVITA’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67E2E3A4-F243-FD16-CF4B-7808616757CB}"/>
              </a:ext>
            </a:extLst>
          </p:cNvPr>
          <p:cNvSpPr/>
          <p:nvPr/>
        </p:nvSpPr>
        <p:spPr>
          <a:xfrm>
            <a:off x="5090413" y="2987039"/>
            <a:ext cx="1794039" cy="260465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3.</a:t>
            </a:r>
          </a:p>
          <a:p>
            <a:pPr algn="ctr"/>
            <a:r>
              <a:rPr lang="it-IT" b="1" dirty="0"/>
              <a:t>IMPEGNO COGNITIVO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83B19609-6FA4-5FB3-7201-0CECA7EE902F}"/>
              </a:ext>
            </a:extLst>
          </p:cNvPr>
          <p:cNvSpPr/>
          <p:nvPr/>
        </p:nvSpPr>
        <p:spPr>
          <a:xfrm>
            <a:off x="7147938" y="3014747"/>
            <a:ext cx="2057021" cy="260465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4.</a:t>
            </a:r>
          </a:p>
          <a:p>
            <a:pPr algn="ctr"/>
            <a:r>
              <a:rPr lang="it-IT" b="1" dirty="0"/>
              <a:t>PRESENZIALITA’ </a:t>
            </a:r>
          </a:p>
          <a:p>
            <a:pPr algn="ctr"/>
            <a:r>
              <a:rPr lang="it-IT" b="1" dirty="0"/>
              <a:t>AFFETTIVA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2138EC6B-58FA-9AAE-ED07-0B5FB0E25F48}"/>
              </a:ext>
            </a:extLst>
          </p:cNvPr>
          <p:cNvSpPr/>
          <p:nvPr/>
        </p:nvSpPr>
        <p:spPr>
          <a:xfrm>
            <a:off x="9375752" y="3014748"/>
            <a:ext cx="1984975" cy="257694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5. COMPETENZA TECNICA</a:t>
            </a:r>
          </a:p>
        </p:txBody>
      </p:sp>
    </p:spTree>
    <p:extLst>
      <p:ext uri="{BB962C8B-B14F-4D97-AF65-F5344CB8AC3E}">
        <p14:creationId xmlns:p14="http://schemas.microsoft.com/office/powerpoint/2010/main" val="2102839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3384E0-72E1-9F73-24C8-341191959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MODI DELLA CURA EDUCATIVA</a:t>
            </a:r>
            <a:br>
              <a:rPr lang="it-IT" dirty="0"/>
            </a:br>
            <a:r>
              <a:rPr lang="it-IT" sz="3600" dirty="0">
                <a:solidFill>
                  <a:srgbClr val="FF0000"/>
                </a:solidFill>
              </a:rPr>
              <a:t>1.2 I modi d’esserci della cura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0ACD90-7932-41E7-3835-BBC3C065E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295" y="2017223"/>
            <a:ext cx="11992493" cy="5070762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1.</a:t>
            </a:r>
            <a:r>
              <a:rPr lang="it-IT" b="1" dirty="0">
                <a:solidFill>
                  <a:srgbClr val="FF0000"/>
                </a:solidFill>
              </a:rPr>
              <a:t>RICETTIVITA’: </a:t>
            </a:r>
            <a:r>
              <a:rPr lang="it-IT" dirty="0"/>
              <a:t>capacità di dare spazio all’altro, lasciando che sia lui a interpellarci a partire da sé </a:t>
            </a:r>
            <a:r>
              <a:rPr lang="it-IT" dirty="0">
                <a:sym typeface="Wingdings" panose="05000000000000000000" pitchFamily="2" charset="2"/>
              </a:rPr>
              <a:t> essere capaci di «passività».</a:t>
            </a:r>
          </a:p>
          <a:p>
            <a:pPr marL="0" indent="0">
              <a:buNone/>
            </a:pPr>
            <a:r>
              <a:rPr lang="it-IT" dirty="0">
                <a:sym typeface="Wingdings" panose="05000000000000000000" pitchFamily="2" charset="2"/>
              </a:rPr>
              <a:t>Consente di cogliere la </a:t>
            </a:r>
            <a:r>
              <a:rPr lang="it-IT" b="1" dirty="0">
                <a:solidFill>
                  <a:schemeClr val="accent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presenza dell’altro</a:t>
            </a:r>
            <a:r>
              <a:rPr lang="it-IT" dirty="0">
                <a:sym typeface="Wingdings" panose="05000000000000000000" pitchFamily="2" charset="2"/>
              </a:rPr>
              <a:t>, senza interrogarsi sul suo vissuto né formulando ipotesi interpretative, ma invece mostrando attenzione sensibile per il suo modo particolare di essere.</a:t>
            </a:r>
          </a:p>
          <a:p>
            <a:pPr marL="0" indent="0">
              <a:buNone/>
            </a:pPr>
            <a:r>
              <a:rPr lang="it-IT" dirty="0">
                <a:sym typeface="Wingdings" panose="05000000000000000000" pitchFamily="2" charset="2"/>
              </a:rPr>
              <a:t>La ricettività si esprime in particolare nelle capacità di </a:t>
            </a:r>
            <a:r>
              <a:rPr lang="it-IT" b="1" dirty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ASCOLTO</a:t>
            </a:r>
            <a:r>
              <a:rPr lang="it-IT" dirty="0">
                <a:sym typeface="Wingdings" panose="05000000000000000000" pitchFamily="2" charset="2"/>
              </a:rPr>
              <a:t> e </a:t>
            </a:r>
            <a:r>
              <a:rPr lang="it-IT" b="1" dirty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ATTENZIONE</a:t>
            </a:r>
            <a:r>
              <a:rPr lang="it-IT" dirty="0">
                <a:sym typeface="Wingdings" panose="05000000000000000000" pitchFamily="2" charset="2"/>
              </a:rPr>
              <a:t>  non un’attenzione intellettualistica ma </a:t>
            </a:r>
            <a:r>
              <a:rPr lang="it-IT" b="1" i="1" dirty="0">
                <a:solidFill>
                  <a:srgbClr val="FFFF00"/>
                </a:solidFill>
                <a:sym typeface="Wingdings" panose="05000000000000000000" pitchFamily="2" charset="2"/>
              </a:rPr>
              <a:t>sensibile</a:t>
            </a:r>
            <a:r>
              <a:rPr lang="it-IT" dirty="0">
                <a:sym typeface="Wingdings" panose="05000000000000000000" pitchFamily="2" charset="2"/>
              </a:rPr>
              <a:t>, attenta ad ogni più piccolo particolare, mettendo tra parentesi il proprio sé, le proprie aspettative, i propri desideri.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DBEF34C2-C349-A5D3-0306-D5475AB5B772}"/>
              </a:ext>
            </a:extLst>
          </p:cNvPr>
          <p:cNvSpPr/>
          <p:nvPr/>
        </p:nvSpPr>
        <p:spPr>
          <a:xfrm>
            <a:off x="3251553" y="4998719"/>
            <a:ext cx="4471396" cy="179277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i="1" dirty="0">
                <a:solidFill>
                  <a:srgbClr val="FFFF00"/>
                </a:solidFill>
              </a:rPr>
              <a:t>Mettere l’altro al centro (UNICITA’ e SINGOLARITA’)</a:t>
            </a:r>
          </a:p>
        </p:txBody>
      </p:sp>
    </p:spTree>
    <p:extLst>
      <p:ext uri="{BB962C8B-B14F-4D97-AF65-F5344CB8AC3E}">
        <p14:creationId xmlns:p14="http://schemas.microsoft.com/office/powerpoint/2010/main" val="772285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E1C3CB-9081-EF14-E941-D742E46A1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MODI DELLA CURA EDUCATIVA</a:t>
            </a:r>
            <a:br>
              <a:rPr lang="it-IT" dirty="0"/>
            </a:br>
            <a:r>
              <a:rPr lang="it-IT" sz="3600" dirty="0">
                <a:solidFill>
                  <a:srgbClr val="FF0000"/>
                </a:solidFill>
              </a:rPr>
              <a:t>1.2 I modi d’esserci della cura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1DC205-7C03-2B99-050D-A5265B73D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4" y="2130828"/>
            <a:ext cx="12153206" cy="4727172"/>
          </a:xfrm>
        </p:spPr>
        <p:txBody>
          <a:bodyPr>
            <a:normAutofit lnSpcReduction="1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2. </a:t>
            </a:r>
            <a:r>
              <a:rPr lang="it-IT" b="1" dirty="0">
                <a:solidFill>
                  <a:srgbClr val="FF0000"/>
                </a:solidFill>
              </a:rPr>
              <a:t>RESPONSIVITA’: </a:t>
            </a:r>
            <a:r>
              <a:rPr lang="it-IT" dirty="0"/>
              <a:t>significa rispondere in modo adeguato e pronto agli appelli dell’altro; si manifesta quando, una volta compresa la direzione e le intenzioni dell’altro, si agisce prontamente per realizzare tutte le condizioni necessarie per la realizzazione del suo ben-essere </a:t>
            </a:r>
            <a:r>
              <a:rPr lang="it-IT" dirty="0">
                <a:sym typeface="Wingdings" panose="05000000000000000000" pitchFamily="2" charset="2"/>
              </a:rPr>
              <a:t> </a:t>
            </a:r>
            <a:r>
              <a:rPr lang="it-IT" b="1" i="1" dirty="0">
                <a:solidFill>
                  <a:schemeClr val="accent4"/>
                </a:solidFill>
                <a:sym typeface="Wingdings" panose="05000000000000000000" pitchFamily="2" charset="2"/>
              </a:rPr>
              <a:t>sollecitudine </a:t>
            </a:r>
            <a:r>
              <a:rPr lang="it-IT" dirty="0">
                <a:sym typeface="Wingdings" panose="05000000000000000000" pitchFamily="2" charset="2"/>
              </a:rPr>
              <a:t>= prontezza nel rispondere al bisogno dell’altro. L’altro e il suo percorso di crescita sono messi in primo piano e sostenuti avendo considerazione e rispetto di modi di essere e di pensare di ciascun individuo  </a:t>
            </a:r>
            <a:r>
              <a:rPr lang="it-IT" b="1" dirty="0">
                <a:solidFill>
                  <a:schemeClr val="accent4"/>
                </a:solidFill>
                <a:sym typeface="Wingdings" panose="05000000000000000000" pitchFamily="2" charset="2"/>
              </a:rPr>
              <a:t>presenza intensa ma non intrusiva</a:t>
            </a:r>
          </a:p>
          <a:p>
            <a:pPr marL="0" indent="0">
              <a:buNone/>
            </a:pPr>
            <a:endParaRPr lang="it-IT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it-IT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dirty="0">
                <a:sym typeface="Wingdings" panose="05000000000000000000" pitchFamily="2" charset="2"/>
              </a:rPr>
              <a:t>Questo tipo di aver cura è «</a:t>
            </a:r>
            <a:r>
              <a:rPr lang="it-IT" dirty="0">
                <a:solidFill>
                  <a:srgbClr val="FF0000"/>
                </a:solidFill>
                <a:sym typeface="Wingdings" panose="05000000000000000000" pitchFamily="2" charset="2"/>
              </a:rPr>
              <a:t>autentico</a:t>
            </a:r>
            <a:r>
              <a:rPr lang="it-IT" dirty="0">
                <a:sym typeface="Wingdings" panose="05000000000000000000" pitchFamily="2" charset="2"/>
              </a:rPr>
              <a:t>» (Heidegger) </a:t>
            </a:r>
            <a:r>
              <a:rPr lang="it-IT" b="1" i="1" u="sng" dirty="0">
                <a:solidFill>
                  <a:srgbClr val="FF0000"/>
                </a:solidFill>
                <a:sym typeface="Wingdings" panose="05000000000000000000" pitchFamily="2" charset="2"/>
              </a:rPr>
              <a:t>essere massimamente presenti nell’assenza di </a:t>
            </a:r>
            <a:r>
              <a:rPr lang="it-IT" b="1" i="1" u="sng" dirty="0" err="1">
                <a:solidFill>
                  <a:srgbClr val="FF0000"/>
                </a:solidFill>
                <a:sym typeface="Wingdings" panose="05000000000000000000" pitchFamily="2" charset="2"/>
              </a:rPr>
              <a:t>sè</a:t>
            </a:r>
            <a:endParaRPr lang="it-IT" b="1" i="1" u="sng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b="1" i="1" u="sng" dirty="0">
                <a:solidFill>
                  <a:srgbClr val="FF0000"/>
                </a:solidFill>
                <a:sym typeface="Wingdings" panose="05000000000000000000" pitchFamily="2" charset="2"/>
              </a:rPr>
              <a:t>VS </a:t>
            </a:r>
            <a:r>
              <a:rPr lang="it-IT" b="1" i="1" u="sng" dirty="0" err="1">
                <a:solidFill>
                  <a:srgbClr val="FF0000"/>
                </a:solidFill>
                <a:sym typeface="Wingdings" panose="05000000000000000000" pitchFamily="2" charset="2"/>
              </a:rPr>
              <a:t>Cura«inautentica</a:t>
            </a:r>
            <a:r>
              <a:rPr lang="it-IT" dirty="0">
                <a:solidFill>
                  <a:srgbClr val="FF0000"/>
                </a:solidFill>
                <a:sym typeface="Wingdings" panose="05000000000000000000" pitchFamily="2" charset="2"/>
              </a:rPr>
              <a:t>»</a:t>
            </a:r>
            <a:r>
              <a:rPr lang="it-IT" dirty="0">
                <a:sym typeface="Wingdings" panose="05000000000000000000" pitchFamily="2" charset="2"/>
              </a:rPr>
              <a:t> la forma di cura in cui un soggetto si sostituisce ad un altro (nelle scelte, nelle responsabilità, nei desideri) rendendolo dipendente da lui.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73E7F378-EBAC-2B66-5606-3F4623252FEE}"/>
              </a:ext>
            </a:extLst>
          </p:cNvPr>
          <p:cNvSpPr/>
          <p:nvPr/>
        </p:nvSpPr>
        <p:spPr>
          <a:xfrm>
            <a:off x="4854635" y="4256114"/>
            <a:ext cx="1346662" cy="91209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9963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3E131B-5722-57D6-787B-0A019EED3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MODI DELLA CURA EDUCATIVA</a:t>
            </a:r>
            <a:br>
              <a:rPr lang="it-IT" dirty="0"/>
            </a:br>
            <a:r>
              <a:rPr lang="it-IT" sz="3600" dirty="0">
                <a:solidFill>
                  <a:srgbClr val="FF0000"/>
                </a:solidFill>
              </a:rPr>
              <a:t>1.2 I modi d’esserci della cura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D8BEAC-A689-9225-AEDD-8578DD343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3. IMPEGNO COGNITIVO: </a:t>
            </a:r>
            <a:r>
              <a:rPr lang="it-IT" dirty="0"/>
              <a:t>chi è capace di cura sa pensare in profondità la situazione che si trova di fronte, mostrando sia </a:t>
            </a:r>
            <a:r>
              <a:rPr lang="it-IT" i="1" u="sng" dirty="0">
                <a:solidFill>
                  <a:srgbClr val="FF0000"/>
                </a:solidFill>
              </a:rPr>
              <a:t>attenzione affettiva </a:t>
            </a:r>
            <a:r>
              <a:rPr lang="it-IT" dirty="0"/>
              <a:t>che </a:t>
            </a:r>
            <a:r>
              <a:rPr lang="it-IT" i="1" u="sng" dirty="0">
                <a:solidFill>
                  <a:srgbClr val="FF0000"/>
                </a:solidFill>
              </a:rPr>
              <a:t>un’intelligenza dell’agire </a:t>
            </a:r>
            <a:r>
              <a:rPr lang="it-IT" dirty="0">
                <a:sym typeface="Wingdings" panose="05000000000000000000" pitchFamily="2" charset="2"/>
              </a:rPr>
              <a:t> </a:t>
            </a:r>
            <a:r>
              <a:rPr lang="it-IT" b="1" dirty="0">
                <a:solidFill>
                  <a:srgbClr val="92D050"/>
                </a:solidFill>
                <a:sym typeface="Wingdings" panose="05000000000000000000" pitchFamily="2" charset="2"/>
              </a:rPr>
              <a:t>valutazione contestuale della situazione</a:t>
            </a:r>
          </a:p>
          <a:p>
            <a:pPr marL="0" indent="0">
              <a:buNone/>
            </a:pPr>
            <a:r>
              <a:rPr lang="it-IT" dirty="0">
                <a:sym typeface="Wingdings" panose="05000000000000000000" pitchFamily="2" charset="2"/>
              </a:rPr>
              <a:t>L’azione di cura richiede un elevato tasso di </a:t>
            </a:r>
            <a:r>
              <a:rPr lang="it-IT" b="1" i="1" u="sng" dirty="0">
                <a:solidFill>
                  <a:srgbClr val="FF0000"/>
                </a:solidFill>
                <a:sym typeface="Wingdings" panose="05000000000000000000" pitchFamily="2" charset="2"/>
              </a:rPr>
              <a:t>riflessività</a:t>
            </a:r>
            <a:r>
              <a:rPr lang="it-IT" b="1" u="sng" dirty="0">
                <a:sym typeface="Wingdings" panose="05000000000000000000" pitchFamily="2" charset="2"/>
              </a:rPr>
              <a:t>,</a:t>
            </a:r>
            <a:r>
              <a:rPr lang="it-IT" dirty="0">
                <a:sym typeface="Wingdings" panose="05000000000000000000" pitchFamily="2" charset="2"/>
              </a:rPr>
              <a:t> necessaria     data l’unicità e la singolarità dell’altro e della sua esperienza.</a:t>
            </a:r>
          </a:p>
          <a:p>
            <a:pPr marL="0" indent="0">
              <a:buNone/>
            </a:pPr>
            <a:r>
              <a:rPr lang="it-IT" dirty="0">
                <a:sym typeface="Wingdings" panose="05000000000000000000" pitchFamily="2" charset="2"/>
              </a:rPr>
              <a:t>In questo senso ciò che qualifica una buona cura è </a:t>
            </a:r>
            <a:r>
              <a:rPr lang="it-IT" b="1" dirty="0">
                <a:solidFill>
                  <a:srgbClr val="FFFF00"/>
                </a:solidFill>
                <a:sym typeface="Wingdings" panose="05000000000000000000" pitchFamily="2" charset="2"/>
              </a:rPr>
              <a:t>una forma di continua e profonda autovalutazione</a:t>
            </a:r>
            <a:r>
              <a:rPr lang="it-IT" dirty="0">
                <a:sym typeface="Wingdings" panose="05000000000000000000" pitchFamily="2" charset="2"/>
              </a:rPr>
              <a:t>, finalizzata a verificare in che misura il proprio agire facilita autenticamente il benessere dell’altro.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496881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o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TM04033917[[fn=Berlino]]</Template>
  <TotalTime>408</TotalTime>
  <Words>1480</Words>
  <Application>Microsoft Office PowerPoint</Application>
  <PresentationFormat>Widescreen</PresentationFormat>
  <Paragraphs>89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</vt:lpstr>
      <vt:lpstr>Berlino</vt:lpstr>
      <vt:lpstr>La Relazione Educativa Capitolo I: I MODI DELLA CURA EDUCATIVA </vt:lpstr>
      <vt:lpstr>I MODI DELLA CURA EDUCATIVA 1.1 Premessa</vt:lpstr>
      <vt:lpstr>I MODI DELLA CURA EDUCATIVA 1.1 Premessa</vt:lpstr>
      <vt:lpstr>I MODI DELLA CURA EDUCATIVA 1.1 Premessa</vt:lpstr>
      <vt:lpstr>I MODI DELLA CURA EDUCATIVA 1.1 Premessa</vt:lpstr>
      <vt:lpstr>I MODI DELLA CURA EDUCATIVA 1.2 I modi d’esserci della cura</vt:lpstr>
      <vt:lpstr>I MODI DELLA CURA EDUCATIVA 1.2 I modi d’esserci della cura</vt:lpstr>
      <vt:lpstr>I MODI DELLA CURA EDUCATIVA 1.2 I modi d’esserci della cura</vt:lpstr>
      <vt:lpstr>I MODI DELLA CURA EDUCATIVA 1.2 I modi d’esserci della cura</vt:lpstr>
      <vt:lpstr>I MODI DELLA CURA EDUCATIVA 1.2 I modi d’esserci della cura</vt:lpstr>
      <vt:lpstr>I MODI DELLA CURA EDUCATIVA 1.2 I modi d’esserci della cura</vt:lpstr>
      <vt:lpstr>I MODI DELLA CURA EDUCATIVA 1.2 I modi d’esserci della cura</vt:lpstr>
      <vt:lpstr>I MODI DELLA CURA EDUCATIVA 1.3 Aver cura di sé per aver cura dell’altro</vt:lpstr>
      <vt:lpstr>I MODI DELLA CURA EDUCATIVA 1.3 Aver cura di sé per aver cura dell’altro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Relazione Educativa Capitolo I: I MODI DELLA CURA EDUCATIVA </dc:title>
  <dc:creator>ada dinacci</dc:creator>
  <cp:lastModifiedBy>ada dinacci</cp:lastModifiedBy>
  <cp:revision>9</cp:revision>
  <dcterms:created xsi:type="dcterms:W3CDTF">2022-02-18T15:52:23Z</dcterms:created>
  <dcterms:modified xsi:type="dcterms:W3CDTF">2022-05-21T23:37:59Z</dcterms:modified>
</cp:coreProperties>
</file>