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700F26-0539-67D1-8C31-45767A842CC4}" v="39" dt="2023-01-05T18:46:41.761"/>
    <p1510:client id="{BB48A190-D415-6EE9-4B7D-8D7FBBA8183B}" v="3883" dt="2023-01-05T22:29:03.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7" autoAdjust="0"/>
    <p:restoredTop sz="94660"/>
  </p:normalViewPr>
  <p:slideViewPr>
    <p:cSldViewPr snapToGrid="0">
      <p:cViewPr varScale="1">
        <p:scale>
          <a:sx n="72" d="100"/>
          <a:sy n="72" d="100"/>
        </p:scale>
        <p:origin x="-66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0282A3-0E66-4221-B49D-C9DF39723F55}" type="doc">
      <dgm:prSet loTypeId="urn:microsoft.com/office/officeart/2005/8/layout/process4" loCatId="process" qsTypeId="urn:microsoft.com/office/officeart/2005/8/quickstyle/simple5" qsCatId="simple" csTypeId="urn:microsoft.com/office/officeart/2005/8/colors/colorful2" csCatId="colorful"/>
      <dgm:spPr/>
      <dgm:t>
        <a:bodyPr/>
        <a:lstStyle/>
        <a:p>
          <a:endParaRPr lang="en-US"/>
        </a:p>
      </dgm:t>
    </dgm:pt>
    <dgm:pt modelId="{FA351A82-4271-443A-AE6A-79A886DD5E4A}">
      <dgm:prSet/>
      <dgm:spPr/>
      <dgm:t>
        <a:bodyPr/>
        <a:lstStyle/>
        <a:p>
          <a:r>
            <a:rPr lang="it-IT" dirty="0">
              <a:solidFill>
                <a:schemeClr val="bg1"/>
              </a:solidFill>
            </a:rPr>
            <a:t>Una forma di sofferenza importante per l'adolescente è costituita dalle sue relazioni con il </a:t>
          </a:r>
          <a:r>
            <a:rPr lang="it-IT" b="1" dirty="0">
              <a:solidFill>
                <a:schemeClr val="bg1"/>
              </a:solidFill>
            </a:rPr>
            <a:t>gruppo dei pari, </a:t>
          </a:r>
          <a:r>
            <a:rPr lang="it-IT" dirty="0">
              <a:solidFill>
                <a:schemeClr val="bg1"/>
              </a:solidFill>
            </a:rPr>
            <a:t>dimensione fondante delle interazioni umane nella comunità. Infatti, l'individuo può sperimentare emozioni positive come la diminuzione del vissuto di solitudine, l'occasione di costruire relazioni affettive, trasformative e creative, ma anche paura di essere esclusi, attaccati, o di dover lottare per non perdere le proprie idee o progetti nella competizione con gli altri membri del gruppo.</a:t>
          </a:r>
          <a:endParaRPr lang="en-US" dirty="0">
            <a:solidFill>
              <a:schemeClr val="bg1"/>
            </a:solidFill>
          </a:endParaRPr>
        </a:p>
      </dgm:t>
    </dgm:pt>
    <dgm:pt modelId="{B987D384-4FC7-44FD-BBD6-C49618D9A266}" type="parTrans" cxnId="{4E9D137E-9B61-4A2F-8A38-A91ACEDDA57C}">
      <dgm:prSet/>
      <dgm:spPr/>
      <dgm:t>
        <a:bodyPr/>
        <a:lstStyle/>
        <a:p>
          <a:endParaRPr lang="en-US"/>
        </a:p>
      </dgm:t>
    </dgm:pt>
    <dgm:pt modelId="{4B7E3AC4-F191-4775-9C38-17D9BC7A6A6B}" type="sibTrans" cxnId="{4E9D137E-9B61-4A2F-8A38-A91ACEDDA57C}">
      <dgm:prSet/>
      <dgm:spPr/>
      <dgm:t>
        <a:bodyPr/>
        <a:lstStyle/>
        <a:p>
          <a:endParaRPr lang="en-US"/>
        </a:p>
      </dgm:t>
    </dgm:pt>
    <dgm:pt modelId="{F374A1CA-BAB6-4328-B300-DE03E296E207}">
      <dgm:prSet/>
      <dgm:spPr/>
      <dgm:t>
        <a:bodyPr/>
        <a:lstStyle/>
        <a:p>
          <a:r>
            <a:rPr lang="it-IT" dirty="0">
              <a:solidFill>
                <a:schemeClr val="bg1"/>
              </a:solidFill>
            </a:rPr>
            <a:t>Gli adolescenti sono ingaggiati in un profondo lavoro mentale, teso a saggiare e costruire "la capacità di fidarsi e affidarsi, tollerando e gestendo la paura di essere traditi e delusi". </a:t>
          </a:r>
          <a:endParaRPr lang="en-US" dirty="0">
            <a:solidFill>
              <a:schemeClr val="bg1"/>
            </a:solidFill>
          </a:endParaRPr>
        </a:p>
      </dgm:t>
    </dgm:pt>
    <dgm:pt modelId="{9EC01E4A-458F-4CB3-85EE-78A62C4A6F11}" type="parTrans" cxnId="{0E5E2956-ED4C-4668-BCD0-E9326D79F978}">
      <dgm:prSet/>
      <dgm:spPr/>
      <dgm:t>
        <a:bodyPr/>
        <a:lstStyle/>
        <a:p>
          <a:endParaRPr lang="en-US"/>
        </a:p>
      </dgm:t>
    </dgm:pt>
    <dgm:pt modelId="{57DBDA82-8CEC-4758-AED0-6525478E0ADB}" type="sibTrans" cxnId="{0E5E2956-ED4C-4668-BCD0-E9326D79F978}">
      <dgm:prSet/>
      <dgm:spPr/>
      <dgm:t>
        <a:bodyPr/>
        <a:lstStyle/>
        <a:p>
          <a:endParaRPr lang="en-US"/>
        </a:p>
      </dgm:t>
    </dgm:pt>
    <dgm:pt modelId="{C60ED2F7-5763-4D9A-B3CF-6D2B3A483FDA}">
      <dgm:prSet/>
      <dgm:spPr/>
      <dgm:t>
        <a:bodyPr/>
        <a:lstStyle/>
        <a:p>
          <a:r>
            <a:rPr lang="it-IT" dirty="0">
              <a:solidFill>
                <a:schemeClr val="bg1"/>
              </a:solidFill>
            </a:rPr>
            <a:t>Il feedback e l'opinione dei pari acquisiscono sempre </a:t>
          </a:r>
          <a:r>
            <a:rPr lang="it-IT" dirty="0">
              <a:solidFill>
                <a:schemeClr val="bg1"/>
              </a:solidFill>
              <a:latin typeface="Trebuchet MS" panose="020B0603020202020204"/>
            </a:rPr>
            <a:t>più</a:t>
          </a:r>
          <a:r>
            <a:rPr lang="it-IT" dirty="0">
              <a:solidFill>
                <a:schemeClr val="bg1"/>
              </a:solidFill>
            </a:rPr>
            <a:t> peso.</a:t>
          </a:r>
          <a:endParaRPr lang="en-US" dirty="0">
            <a:solidFill>
              <a:schemeClr val="bg1"/>
            </a:solidFill>
          </a:endParaRPr>
        </a:p>
      </dgm:t>
    </dgm:pt>
    <dgm:pt modelId="{A37B72EE-EFBC-47CE-BBCB-334832AB5652}" type="parTrans" cxnId="{7DEA5829-31CB-4571-ADBA-61B2257AFFC5}">
      <dgm:prSet/>
      <dgm:spPr/>
      <dgm:t>
        <a:bodyPr/>
        <a:lstStyle/>
        <a:p>
          <a:endParaRPr lang="en-US"/>
        </a:p>
      </dgm:t>
    </dgm:pt>
    <dgm:pt modelId="{37349C34-48ED-4859-834C-FA0DCC61E556}" type="sibTrans" cxnId="{7DEA5829-31CB-4571-ADBA-61B2257AFFC5}">
      <dgm:prSet/>
      <dgm:spPr/>
      <dgm:t>
        <a:bodyPr/>
        <a:lstStyle/>
        <a:p>
          <a:endParaRPr lang="en-US"/>
        </a:p>
      </dgm:t>
    </dgm:pt>
    <dgm:pt modelId="{E5B3DF28-F0F9-46FB-BDD6-5BAB3E234437}" type="pres">
      <dgm:prSet presAssocID="{030282A3-0E66-4221-B49D-C9DF39723F55}" presName="Name0" presStyleCnt="0">
        <dgm:presLayoutVars>
          <dgm:dir/>
          <dgm:animLvl val="lvl"/>
          <dgm:resizeHandles val="exact"/>
        </dgm:presLayoutVars>
      </dgm:prSet>
      <dgm:spPr/>
      <dgm:t>
        <a:bodyPr/>
        <a:lstStyle/>
        <a:p>
          <a:endParaRPr lang="it-IT"/>
        </a:p>
      </dgm:t>
    </dgm:pt>
    <dgm:pt modelId="{05170735-FE7C-422D-9DDC-4567F2422F78}" type="pres">
      <dgm:prSet presAssocID="{C60ED2F7-5763-4D9A-B3CF-6D2B3A483FDA}" presName="boxAndChildren" presStyleCnt="0"/>
      <dgm:spPr/>
    </dgm:pt>
    <dgm:pt modelId="{7B815BB4-A725-4F32-96FF-19908C18D850}" type="pres">
      <dgm:prSet presAssocID="{C60ED2F7-5763-4D9A-B3CF-6D2B3A483FDA}" presName="parentTextBox" presStyleLbl="node1" presStyleIdx="0" presStyleCnt="3"/>
      <dgm:spPr/>
      <dgm:t>
        <a:bodyPr/>
        <a:lstStyle/>
        <a:p>
          <a:endParaRPr lang="it-IT"/>
        </a:p>
      </dgm:t>
    </dgm:pt>
    <dgm:pt modelId="{D4F5D45E-6BAE-4BFC-ACAA-DF32C3927256}" type="pres">
      <dgm:prSet presAssocID="{57DBDA82-8CEC-4758-AED0-6525478E0ADB}" presName="sp" presStyleCnt="0"/>
      <dgm:spPr/>
    </dgm:pt>
    <dgm:pt modelId="{2F1FC4AF-FA72-416D-A300-AFC601CE66C1}" type="pres">
      <dgm:prSet presAssocID="{F374A1CA-BAB6-4328-B300-DE03E296E207}" presName="arrowAndChildren" presStyleCnt="0"/>
      <dgm:spPr/>
    </dgm:pt>
    <dgm:pt modelId="{FF10835E-E5B3-4D19-9EE5-7DD3924DDC8F}" type="pres">
      <dgm:prSet presAssocID="{F374A1CA-BAB6-4328-B300-DE03E296E207}" presName="parentTextArrow" presStyleLbl="node1" presStyleIdx="1" presStyleCnt="3"/>
      <dgm:spPr/>
      <dgm:t>
        <a:bodyPr/>
        <a:lstStyle/>
        <a:p>
          <a:endParaRPr lang="it-IT"/>
        </a:p>
      </dgm:t>
    </dgm:pt>
    <dgm:pt modelId="{9BCFC2F4-96C1-42B9-BB71-C041D2D96BAB}" type="pres">
      <dgm:prSet presAssocID="{4B7E3AC4-F191-4775-9C38-17D9BC7A6A6B}" presName="sp" presStyleCnt="0"/>
      <dgm:spPr/>
    </dgm:pt>
    <dgm:pt modelId="{C9A33EC3-DB60-4C46-A050-527534416D87}" type="pres">
      <dgm:prSet presAssocID="{FA351A82-4271-443A-AE6A-79A886DD5E4A}" presName="arrowAndChildren" presStyleCnt="0"/>
      <dgm:spPr/>
    </dgm:pt>
    <dgm:pt modelId="{532A2462-984B-4D11-A743-CC0C4B88544D}" type="pres">
      <dgm:prSet presAssocID="{FA351A82-4271-443A-AE6A-79A886DD5E4A}" presName="parentTextArrow" presStyleLbl="node1" presStyleIdx="2" presStyleCnt="3"/>
      <dgm:spPr/>
      <dgm:t>
        <a:bodyPr/>
        <a:lstStyle/>
        <a:p>
          <a:endParaRPr lang="it-IT"/>
        </a:p>
      </dgm:t>
    </dgm:pt>
  </dgm:ptLst>
  <dgm:cxnLst>
    <dgm:cxn modelId="{AFC12D60-D08E-4E3B-B78F-58147C34FC9E}" type="presOf" srcId="{C60ED2F7-5763-4D9A-B3CF-6D2B3A483FDA}" destId="{7B815BB4-A725-4F32-96FF-19908C18D850}" srcOrd="0" destOrd="0" presId="urn:microsoft.com/office/officeart/2005/8/layout/process4"/>
    <dgm:cxn modelId="{EE2C91F4-B651-480B-8644-7268DF67D9C0}" type="presOf" srcId="{F374A1CA-BAB6-4328-B300-DE03E296E207}" destId="{FF10835E-E5B3-4D19-9EE5-7DD3924DDC8F}" srcOrd="0" destOrd="0" presId="urn:microsoft.com/office/officeart/2005/8/layout/process4"/>
    <dgm:cxn modelId="{0E5E2956-ED4C-4668-BCD0-E9326D79F978}" srcId="{030282A3-0E66-4221-B49D-C9DF39723F55}" destId="{F374A1CA-BAB6-4328-B300-DE03E296E207}" srcOrd="1" destOrd="0" parTransId="{9EC01E4A-458F-4CB3-85EE-78A62C4A6F11}" sibTransId="{57DBDA82-8CEC-4758-AED0-6525478E0ADB}"/>
    <dgm:cxn modelId="{7DEA5829-31CB-4571-ADBA-61B2257AFFC5}" srcId="{030282A3-0E66-4221-B49D-C9DF39723F55}" destId="{C60ED2F7-5763-4D9A-B3CF-6D2B3A483FDA}" srcOrd="2" destOrd="0" parTransId="{A37B72EE-EFBC-47CE-BBCB-334832AB5652}" sibTransId="{37349C34-48ED-4859-834C-FA0DCC61E556}"/>
    <dgm:cxn modelId="{C159A933-8072-4516-AD95-0B5365355138}" type="presOf" srcId="{030282A3-0E66-4221-B49D-C9DF39723F55}" destId="{E5B3DF28-F0F9-46FB-BDD6-5BAB3E234437}" srcOrd="0" destOrd="0" presId="urn:microsoft.com/office/officeart/2005/8/layout/process4"/>
    <dgm:cxn modelId="{3226AC70-A6D7-4582-9608-1DCD7A3287F4}" type="presOf" srcId="{FA351A82-4271-443A-AE6A-79A886DD5E4A}" destId="{532A2462-984B-4D11-A743-CC0C4B88544D}" srcOrd="0" destOrd="0" presId="urn:microsoft.com/office/officeart/2005/8/layout/process4"/>
    <dgm:cxn modelId="{4E9D137E-9B61-4A2F-8A38-A91ACEDDA57C}" srcId="{030282A3-0E66-4221-B49D-C9DF39723F55}" destId="{FA351A82-4271-443A-AE6A-79A886DD5E4A}" srcOrd="0" destOrd="0" parTransId="{B987D384-4FC7-44FD-BBD6-C49618D9A266}" sibTransId="{4B7E3AC4-F191-4775-9C38-17D9BC7A6A6B}"/>
    <dgm:cxn modelId="{F5A973BE-5DD2-447C-A47B-F54D87E59624}" type="presParOf" srcId="{E5B3DF28-F0F9-46FB-BDD6-5BAB3E234437}" destId="{05170735-FE7C-422D-9DDC-4567F2422F78}" srcOrd="0" destOrd="0" presId="urn:microsoft.com/office/officeart/2005/8/layout/process4"/>
    <dgm:cxn modelId="{4A04DFD3-2E62-49FF-863D-2DF1E9F56C7D}" type="presParOf" srcId="{05170735-FE7C-422D-9DDC-4567F2422F78}" destId="{7B815BB4-A725-4F32-96FF-19908C18D850}" srcOrd="0" destOrd="0" presId="urn:microsoft.com/office/officeart/2005/8/layout/process4"/>
    <dgm:cxn modelId="{5D38C25D-7049-40A9-9D04-E90E0FFEEB94}" type="presParOf" srcId="{E5B3DF28-F0F9-46FB-BDD6-5BAB3E234437}" destId="{D4F5D45E-6BAE-4BFC-ACAA-DF32C3927256}" srcOrd="1" destOrd="0" presId="urn:microsoft.com/office/officeart/2005/8/layout/process4"/>
    <dgm:cxn modelId="{FF4D42FD-17A2-43F7-A912-C144B526ABAE}" type="presParOf" srcId="{E5B3DF28-F0F9-46FB-BDD6-5BAB3E234437}" destId="{2F1FC4AF-FA72-416D-A300-AFC601CE66C1}" srcOrd="2" destOrd="0" presId="urn:microsoft.com/office/officeart/2005/8/layout/process4"/>
    <dgm:cxn modelId="{0E51FF88-8719-4DAE-98BC-B97C0FC44DF6}" type="presParOf" srcId="{2F1FC4AF-FA72-416D-A300-AFC601CE66C1}" destId="{FF10835E-E5B3-4D19-9EE5-7DD3924DDC8F}" srcOrd="0" destOrd="0" presId="urn:microsoft.com/office/officeart/2005/8/layout/process4"/>
    <dgm:cxn modelId="{24B578ED-C8E0-4B4E-8DA5-CD897B5824F1}" type="presParOf" srcId="{E5B3DF28-F0F9-46FB-BDD6-5BAB3E234437}" destId="{9BCFC2F4-96C1-42B9-BB71-C041D2D96BAB}" srcOrd="3" destOrd="0" presId="urn:microsoft.com/office/officeart/2005/8/layout/process4"/>
    <dgm:cxn modelId="{ECD9DA2A-A70F-4F52-91ED-0C540F26C023}" type="presParOf" srcId="{E5B3DF28-F0F9-46FB-BDD6-5BAB3E234437}" destId="{C9A33EC3-DB60-4C46-A050-527534416D87}" srcOrd="4" destOrd="0" presId="urn:microsoft.com/office/officeart/2005/8/layout/process4"/>
    <dgm:cxn modelId="{A4397FD0-4F8F-4EB5-9FFE-60EBB917127E}" type="presParOf" srcId="{C9A33EC3-DB60-4C46-A050-527534416D87}" destId="{532A2462-984B-4D11-A743-CC0C4B88544D}" srcOrd="0" destOrd="0" presId="urn:microsoft.com/office/officeart/2005/8/layout/process4"/>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815BB4-A725-4F32-96FF-19908C18D850}">
      <dsp:nvSpPr>
        <dsp:cNvPr id="0" name=""/>
        <dsp:cNvSpPr/>
      </dsp:nvSpPr>
      <dsp:spPr>
        <a:xfrm>
          <a:off x="0" y="2709054"/>
          <a:ext cx="10830641" cy="889172"/>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bg1"/>
              </a:solidFill>
            </a:rPr>
            <a:t>Il feedback e l'opinione dei pari acquisiscono sempre </a:t>
          </a:r>
          <a:r>
            <a:rPr lang="it-IT" sz="1300" kern="1200" dirty="0">
              <a:solidFill>
                <a:schemeClr val="bg1"/>
              </a:solidFill>
              <a:latin typeface="Trebuchet MS" panose="020B0603020202020204"/>
            </a:rPr>
            <a:t>più</a:t>
          </a:r>
          <a:r>
            <a:rPr lang="it-IT" sz="1300" kern="1200" dirty="0">
              <a:solidFill>
                <a:schemeClr val="bg1"/>
              </a:solidFill>
            </a:rPr>
            <a:t> peso.</a:t>
          </a:r>
          <a:endParaRPr lang="en-US" sz="1300" kern="1200" dirty="0">
            <a:solidFill>
              <a:schemeClr val="bg1"/>
            </a:solidFill>
          </a:endParaRPr>
        </a:p>
      </dsp:txBody>
      <dsp:txXfrm>
        <a:off x="0" y="2709054"/>
        <a:ext cx="10830641" cy="889172"/>
      </dsp:txXfrm>
    </dsp:sp>
    <dsp:sp modelId="{FF10835E-E5B3-4D19-9EE5-7DD3924DDC8F}">
      <dsp:nvSpPr>
        <dsp:cNvPr id="0" name=""/>
        <dsp:cNvSpPr/>
      </dsp:nvSpPr>
      <dsp:spPr>
        <a:xfrm rot="10800000">
          <a:off x="0" y="1354845"/>
          <a:ext cx="10830641" cy="1367546"/>
        </a:xfrm>
        <a:prstGeom prst="upArrowCallout">
          <a:avLst/>
        </a:prstGeom>
        <a:gradFill rotWithShape="0">
          <a:gsLst>
            <a:gs pos="0">
              <a:schemeClr val="accent2">
                <a:hueOff val="-2310045"/>
                <a:satOff val="-802"/>
                <a:lumOff val="294"/>
                <a:alphaOff val="0"/>
                <a:tint val="94000"/>
                <a:satMod val="103000"/>
                <a:lumMod val="102000"/>
              </a:schemeClr>
            </a:gs>
            <a:gs pos="50000">
              <a:schemeClr val="accent2">
                <a:hueOff val="-2310045"/>
                <a:satOff val="-802"/>
                <a:lumOff val="294"/>
                <a:alphaOff val="0"/>
                <a:shade val="100000"/>
                <a:satMod val="110000"/>
                <a:lumMod val="100000"/>
              </a:schemeClr>
            </a:gs>
            <a:gs pos="100000">
              <a:schemeClr val="accent2">
                <a:hueOff val="-2310045"/>
                <a:satOff val="-802"/>
                <a:lumOff val="29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bg1"/>
              </a:solidFill>
            </a:rPr>
            <a:t>Gli adolescenti sono ingaggiati in un profondo lavoro mentale, teso a saggiare e costruire "la capacità di fidarsi e affidarsi, tollerando e gestendo la paura di essere traditi e delusi". </a:t>
          </a:r>
          <a:endParaRPr lang="en-US" sz="1300" kern="1200" dirty="0">
            <a:solidFill>
              <a:schemeClr val="bg1"/>
            </a:solidFill>
          </a:endParaRPr>
        </a:p>
      </dsp:txBody>
      <dsp:txXfrm rot="10800000">
        <a:off x="0" y="1354845"/>
        <a:ext cx="10830641" cy="888590"/>
      </dsp:txXfrm>
    </dsp:sp>
    <dsp:sp modelId="{532A2462-984B-4D11-A743-CC0C4B88544D}">
      <dsp:nvSpPr>
        <dsp:cNvPr id="0" name=""/>
        <dsp:cNvSpPr/>
      </dsp:nvSpPr>
      <dsp:spPr>
        <a:xfrm rot="10800000">
          <a:off x="0" y="636"/>
          <a:ext cx="10830641" cy="1367546"/>
        </a:xfrm>
        <a:prstGeom prst="upArrowCallout">
          <a:avLst/>
        </a:prstGeom>
        <a:gradFill rotWithShape="0">
          <a:gsLst>
            <a:gs pos="0">
              <a:schemeClr val="accent2">
                <a:hueOff val="-4620091"/>
                <a:satOff val="-1603"/>
                <a:lumOff val="588"/>
                <a:alphaOff val="0"/>
                <a:tint val="94000"/>
                <a:satMod val="103000"/>
                <a:lumMod val="102000"/>
              </a:schemeClr>
            </a:gs>
            <a:gs pos="50000">
              <a:schemeClr val="accent2">
                <a:hueOff val="-4620091"/>
                <a:satOff val="-1603"/>
                <a:lumOff val="588"/>
                <a:alphaOff val="0"/>
                <a:shade val="100000"/>
                <a:satMod val="110000"/>
                <a:lumMod val="100000"/>
              </a:schemeClr>
            </a:gs>
            <a:gs pos="100000">
              <a:schemeClr val="accent2">
                <a:hueOff val="-4620091"/>
                <a:satOff val="-1603"/>
                <a:lumOff val="58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it-IT" sz="1300" kern="1200" dirty="0">
              <a:solidFill>
                <a:schemeClr val="bg1"/>
              </a:solidFill>
            </a:rPr>
            <a:t>Una forma di sofferenza importante per l'adolescente è costituita dalle sue relazioni con il </a:t>
          </a:r>
          <a:r>
            <a:rPr lang="it-IT" sz="1300" b="1" kern="1200" dirty="0">
              <a:solidFill>
                <a:schemeClr val="bg1"/>
              </a:solidFill>
            </a:rPr>
            <a:t>gruppo dei pari, </a:t>
          </a:r>
          <a:r>
            <a:rPr lang="it-IT" sz="1300" kern="1200" dirty="0">
              <a:solidFill>
                <a:schemeClr val="bg1"/>
              </a:solidFill>
            </a:rPr>
            <a:t>dimensione fondante delle interazioni umane nella comunità. Infatti, l'individuo può sperimentare emozioni positive come la diminuzione del vissuto di solitudine, l'occasione di costruire relazioni affettive, trasformative e creative, ma anche paura di essere esclusi, attaccati, o di dover lottare per non perdere le proprie idee o progetti nella competizione con gli altri membri del gruppo.</a:t>
          </a:r>
          <a:endParaRPr lang="en-US" sz="1300" kern="1200" dirty="0">
            <a:solidFill>
              <a:schemeClr val="bg1"/>
            </a:solidFill>
          </a:endParaRPr>
        </a:p>
      </dsp:txBody>
      <dsp:txXfrm rot="10800000">
        <a:off x="0" y="636"/>
        <a:ext cx="10830641" cy="8885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BD862E7-95FA-4FC4-9EC5-DDBFA8DC7417}" type="datetimeFigureOut">
              <a:rPr lang="en-US" dirty="0"/>
              <a:pPr/>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DB987F2-A784-4F72-BB57-0E9EACDE722E}" type="datetimeFigureOut">
              <a:rPr lang="en-US" dirty="0"/>
              <a:pPr/>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0BBD51E-4B19-444E-85C0-DBD7EB6263F4}" type="datetimeFigureOut">
              <a:rPr lang="en-US" dirty="0"/>
              <a:pPr/>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0D7255A-4AD5-4D3E-9A0A-689DA3BA976C}" type="datetimeFigureOut">
              <a:rPr lang="en-US" dirty="0"/>
              <a:pPr/>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3EE0AD15-87AC-45B2-9EE5-8D165AF83CD7}" type="datetimeFigureOut">
              <a:rPr lang="en-US" dirty="0"/>
              <a:pPr/>
              <a:t>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FCC40CCD-F0D6-4CC2-A4C8-2D7D0D875F02}" type="datetimeFigureOut">
              <a:rPr lang="en-US" dirty="0"/>
              <a:pPr/>
              <a:t>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pPr/>
              <a:t>1/7/2023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9A00F7B-89C5-4DF7-A309-6263220147D4}" type="datetimeFigureOut">
              <a:rPr lang="en-US" dirty="0"/>
              <a:pPr/>
              <a:t>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pPr/>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pPr/>
              <a:t>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pPr/>
              <a:t>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pPr/>
              <a:t>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CDCB01F-D966-4C62-B900-0BE008A90C98}" type="datetimeFigureOut">
              <a:rPr lang="en-US" dirty="0"/>
              <a:pPr/>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E73A0EA-7DC7-4964-BB97-B173EF3B859A}" type="datetimeFigureOut">
              <a:rPr lang="en-US" dirty="0"/>
              <a:pPr/>
              <a:t>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pPr/>
              <a:t>1/7/2023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CF96B66-8E9A-4E0A-8B6B-0BE9B88C0DD6}"/>
              </a:ext>
            </a:extLst>
          </p:cNvPr>
          <p:cNvSpPr>
            <a:spLocks noGrp="1"/>
          </p:cNvSpPr>
          <p:nvPr>
            <p:ph type="ctrTitle"/>
          </p:nvPr>
        </p:nvSpPr>
        <p:spPr>
          <a:xfrm>
            <a:off x="680322" y="2371899"/>
            <a:ext cx="8144134" cy="1529542"/>
          </a:xfrm>
        </p:spPr>
        <p:txBody>
          <a:bodyPr/>
          <a:lstStyle/>
          <a:p>
            <a:pPr algn="ctr"/>
            <a:r>
              <a:rPr lang="it-IT" sz="2400" dirty="0"/>
              <a:t>NELL’INQUIETUDINE DELL’ADOLESCENZA. UNA RIFLESSIONE SULLA CONDIZIONE PROBLEMATICA DELL’ADOLESCENZA E SULLA RELAZIONE EDUCATIVA</a:t>
            </a:r>
          </a:p>
        </p:txBody>
      </p:sp>
      <p:sp>
        <p:nvSpPr>
          <p:cNvPr id="3" name="Sottotitolo 2">
            <a:extLst>
              <a:ext uri="{FF2B5EF4-FFF2-40B4-BE49-F238E27FC236}">
                <a16:creationId xmlns="" xmlns:a16="http://schemas.microsoft.com/office/drawing/2014/main" id="{9B0B7C6A-FD73-4645-B752-C34CC2FE1A72}"/>
              </a:ext>
            </a:extLst>
          </p:cNvPr>
          <p:cNvSpPr>
            <a:spLocks noGrp="1"/>
          </p:cNvSpPr>
          <p:nvPr>
            <p:ph type="subTitle" idx="1"/>
          </p:nvPr>
        </p:nvSpPr>
        <p:spPr/>
        <p:txBody>
          <a:bodyPr/>
          <a:lstStyle/>
          <a:p>
            <a:r>
              <a:rPr lang="it-IT" dirty="0"/>
              <a:t>(di M. G. </a:t>
            </a:r>
            <a:r>
              <a:rPr lang="it-IT"/>
              <a:t>RIVA)</a:t>
            </a:r>
            <a:endParaRPr lang="it-IT" dirty="0"/>
          </a:p>
        </p:txBody>
      </p:sp>
      <p:sp>
        <p:nvSpPr>
          <p:cNvPr id="5" name="CasellaDiTesto 4">
            <a:extLst>
              <a:ext uri="{FF2B5EF4-FFF2-40B4-BE49-F238E27FC236}">
                <a16:creationId xmlns="" xmlns:a16="http://schemas.microsoft.com/office/drawing/2014/main" id="{F38BDD79-E9BB-4A60-9043-06AE7D421C21}"/>
              </a:ext>
            </a:extLst>
          </p:cNvPr>
          <p:cNvSpPr txBox="1"/>
          <p:nvPr/>
        </p:nvSpPr>
        <p:spPr>
          <a:xfrm>
            <a:off x="399011" y="452689"/>
            <a:ext cx="6096000" cy="1323439"/>
          </a:xfrm>
          <a:prstGeom prst="rect">
            <a:avLst/>
          </a:prstGeom>
          <a:noFill/>
        </p:spPr>
        <p:txBody>
          <a:bodyPr wrap="square">
            <a:spAutoFit/>
          </a:bodyPr>
          <a:lstStyle/>
          <a:p>
            <a:r>
              <a:rPr lang="it-IT" sz="4000" dirty="0"/>
              <a:t>La Relazione Educativa</a:t>
            </a:r>
            <a:br>
              <a:rPr lang="it-IT" sz="4000" dirty="0"/>
            </a:br>
            <a:r>
              <a:rPr lang="it-IT" sz="4000" dirty="0"/>
              <a:t>Capitolo XI</a:t>
            </a:r>
          </a:p>
        </p:txBody>
      </p:sp>
    </p:spTree>
    <p:extLst>
      <p:ext uri="{BB962C8B-B14F-4D97-AF65-F5344CB8AC3E}">
        <p14:creationId xmlns="" xmlns:p14="http://schemas.microsoft.com/office/powerpoint/2010/main" val="1301398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116" name="Picture 53">
            <a:extLst>
              <a:ext uri="{FF2B5EF4-FFF2-40B4-BE49-F238E27FC236}">
                <a16:creationId xmlns="" xmlns:a16="http://schemas.microsoft.com/office/drawing/2014/main" id="{C301CE94-074B-4D1C-B4F4-F78402CF78F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pic>
        <p:nvPicPr>
          <p:cNvPr id="117" name="Picture 55">
            <a:extLst>
              <a:ext uri="{FF2B5EF4-FFF2-40B4-BE49-F238E27FC236}">
                <a16:creationId xmlns="" xmlns:a16="http://schemas.microsoft.com/office/drawing/2014/main" id="{6C88302C-1F37-4C43-92E9-94C452751C64}"/>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8" name="Picture 57">
            <a:extLst>
              <a:ext uri="{FF2B5EF4-FFF2-40B4-BE49-F238E27FC236}">
                <a16:creationId xmlns="" xmlns:a16="http://schemas.microsoft.com/office/drawing/2014/main" id="{FC533643-7E50-49AA-AF90-63D300915D0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cstate="print">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19" name="Rectangle 59">
            <a:extLst>
              <a:ext uri="{FF2B5EF4-FFF2-40B4-BE49-F238E27FC236}">
                <a16:creationId xmlns="" xmlns:a16="http://schemas.microsoft.com/office/drawing/2014/main" id="{27FDF1C8-C78C-45B3-A712-01E2136530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Rectangle 61">
            <a:extLst>
              <a:ext uri="{FF2B5EF4-FFF2-40B4-BE49-F238E27FC236}">
                <a16:creationId xmlns="" xmlns:a16="http://schemas.microsoft.com/office/drawing/2014/main" id="{0F553C38-528A-4F4F-AFB8-D5ABBF25B8A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9" name="CasellaDiTesto 1">
            <a:extLst>
              <a:ext uri="{FF2B5EF4-FFF2-40B4-BE49-F238E27FC236}">
                <a16:creationId xmlns="" xmlns:a16="http://schemas.microsoft.com/office/drawing/2014/main" id="{5B59A2DA-D82F-4674-B2C3-E4B05E06CDBD}"/>
              </a:ext>
            </a:extLst>
          </p:cNvPr>
          <p:cNvGraphicFramePr/>
          <p:nvPr>
            <p:extLst>
              <p:ext uri="{D42A27DB-BD31-4B8C-83A1-F6EECF244321}">
                <p14:modId xmlns="" xmlns:p14="http://schemas.microsoft.com/office/powerpoint/2010/main" val="3630038646"/>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47" name="Rettangolo 146">
            <a:extLst>
              <a:ext uri="{FF2B5EF4-FFF2-40B4-BE49-F238E27FC236}">
                <a16:creationId xmlns="" xmlns:a16="http://schemas.microsoft.com/office/drawing/2014/main" id="{E42622C7-CD26-2A6C-F4E1-5D81ED853DB3}"/>
              </a:ext>
            </a:extLst>
          </p:cNvPr>
          <p:cNvSpPr/>
          <p:nvPr/>
        </p:nvSpPr>
        <p:spPr>
          <a:xfrm>
            <a:off x="438677" y="850604"/>
            <a:ext cx="4083170" cy="99203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800" b="1" dirty="0">
                <a:solidFill>
                  <a:schemeClr val="bg1"/>
                </a:solidFill>
              </a:rPr>
              <a:t>Paura del rifiuto  </a:t>
            </a:r>
            <a:endParaRPr lang="it-IT"/>
          </a:p>
          <a:p>
            <a:r>
              <a:rPr lang="it-IT" sz="2800" b="1" dirty="0">
                <a:solidFill>
                  <a:schemeClr val="bg1"/>
                </a:solidFill>
              </a:rPr>
              <a:t>Senso di inadeguatezza</a:t>
            </a:r>
          </a:p>
        </p:txBody>
      </p:sp>
    </p:spTree>
    <p:extLst>
      <p:ext uri="{BB962C8B-B14F-4D97-AF65-F5344CB8AC3E}">
        <p14:creationId xmlns="" xmlns:p14="http://schemas.microsoft.com/office/powerpoint/2010/main" val="1535386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FF01F19-EEEF-7C3D-7F36-2FCEBF7D78CD}"/>
              </a:ext>
            </a:extLst>
          </p:cNvPr>
          <p:cNvSpPr>
            <a:spLocks noGrp="1"/>
          </p:cNvSpPr>
          <p:nvPr>
            <p:ph type="title"/>
          </p:nvPr>
        </p:nvSpPr>
        <p:spPr/>
        <p:txBody>
          <a:bodyPr>
            <a:normAutofit fontScale="90000"/>
          </a:bodyPr>
          <a:lstStyle/>
          <a:p>
            <a:r>
              <a:rPr lang="it-IT" dirty="0" smtClean="0"/>
              <a:t>9.6 La </a:t>
            </a:r>
            <a:r>
              <a:rPr lang="it-IT" dirty="0"/>
              <a:t>responsabilità di essere guida: intenzionalità pedagogica e presenza non intrusiva.</a:t>
            </a:r>
          </a:p>
        </p:txBody>
      </p:sp>
      <p:sp>
        <p:nvSpPr>
          <p:cNvPr id="3" name="Segnaposto contenuto 2">
            <a:extLst>
              <a:ext uri="{FF2B5EF4-FFF2-40B4-BE49-F238E27FC236}">
                <a16:creationId xmlns="" xmlns:a16="http://schemas.microsoft.com/office/drawing/2014/main" id="{3754E3E2-9257-0A88-A85A-4FEB3081CB1B}"/>
              </a:ext>
            </a:extLst>
          </p:cNvPr>
          <p:cNvSpPr>
            <a:spLocks noGrp="1"/>
          </p:cNvSpPr>
          <p:nvPr>
            <p:ph idx="1"/>
          </p:nvPr>
        </p:nvSpPr>
        <p:spPr>
          <a:xfrm>
            <a:off x="680321" y="2336873"/>
            <a:ext cx="11137861" cy="3599316"/>
          </a:xfrm>
          <a:solidFill>
            <a:schemeClr val="accent1">
              <a:lumMod val="20000"/>
              <a:lumOff val="80000"/>
            </a:schemeClr>
          </a:solidFill>
        </p:spPr>
        <p:txBody>
          <a:bodyPr vert="horz" lIns="91440" tIns="45720" rIns="91440" bIns="45720" rtlCol="0" anchor="t">
            <a:normAutofit fontScale="92500" lnSpcReduction="10000"/>
          </a:bodyPr>
          <a:lstStyle/>
          <a:p>
            <a:pPr marL="0" indent="0" algn="just">
              <a:buNone/>
            </a:pPr>
            <a:endParaRPr lang="it-IT" dirty="0">
              <a:solidFill>
                <a:srgbClr val="002060"/>
              </a:solidFill>
            </a:endParaRPr>
          </a:p>
          <a:p>
            <a:pPr marL="0" indent="0" algn="just">
              <a:buNone/>
            </a:pPr>
            <a:r>
              <a:rPr lang="it-IT" dirty="0">
                <a:solidFill>
                  <a:srgbClr val="002060"/>
                </a:solidFill>
              </a:rPr>
              <a:t>Emerge la necessità di una funzione educativa adulta, dei genitori, della famiglia, delle agenzie formative, in generale di tutti gli adulti significativi e, sarebbe auspicabile, di tutta la società che si pensa e si struttura come</a:t>
            </a:r>
            <a:r>
              <a:rPr lang="it-IT" b="1" dirty="0">
                <a:solidFill>
                  <a:srgbClr val="002060"/>
                </a:solidFill>
              </a:rPr>
              <a:t> </a:t>
            </a:r>
            <a:r>
              <a:rPr lang="it-IT" b="1" dirty="0">
                <a:solidFill>
                  <a:schemeClr val="accent5">
                    <a:lumMod val="75000"/>
                  </a:schemeClr>
                </a:solidFill>
              </a:rPr>
              <a:t>società educante</a:t>
            </a:r>
            <a:r>
              <a:rPr lang="it-IT" b="1" dirty="0">
                <a:solidFill>
                  <a:srgbClr val="002060"/>
                </a:solidFill>
              </a:rPr>
              <a:t> </a:t>
            </a:r>
            <a:r>
              <a:rPr lang="it-IT" dirty="0">
                <a:solidFill>
                  <a:srgbClr val="002060"/>
                </a:solidFill>
              </a:rPr>
              <a:t>(Riva, 2016).</a:t>
            </a:r>
            <a:endParaRPr lang="it-IT"/>
          </a:p>
          <a:p>
            <a:pPr marL="0" indent="0">
              <a:buNone/>
            </a:pPr>
            <a:endParaRPr lang="it-IT" dirty="0">
              <a:solidFill>
                <a:srgbClr val="002060"/>
              </a:solidFill>
              <a:ea typeface="+mn-lt"/>
              <a:cs typeface="+mn-lt"/>
            </a:endParaRPr>
          </a:p>
          <a:p>
            <a:pPr marL="0" indent="0" algn="just">
              <a:buNone/>
            </a:pPr>
            <a:r>
              <a:rPr lang="it-IT" dirty="0">
                <a:solidFill>
                  <a:srgbClr val="002060"/>
                </a:solidFill>
                <a:ea typeface="+mn-lt"/>
                <a:cs typeface="+mn-lt"/>
              </a:rPr>
              <a:t>Gli adulti dovrebbero teoricamente smettere di aver paura di assumere il ruolo di guida e di autorevole accompagnamento […] prendendo su di sé pienamente il carico della responsabilità di orientare, indicare la strada, delineare scenari di futuro, far intravedere possibilità di percorsi e progetti, alimentare la dimensione della </a:t>
            </a:r>
            <a:r>
              <a:rPr lang="it-IT" dirty="0">
                <a:solidFill>
                  <a:schemeClr val="accent5">
                    <a:lumMod val="75000"/>
                  </a:schemeClr>
                </a:solidFill>
                <a:ea typeface="+mn-lt"/>
                <a:cs typeface="+mn-lt"/>
              </a:rPr>
              <a:t>progettualità esistenziale</a:t>
            </a:r>
            <a:r>
              <a:rPr lang="it-IT" dirty="0">
                <a:solidFill>
                  <a:srgbClr val="002060"/>
                </a:solidFill>
                <a:ea typeface="+mn-lt"/>
                <a:cs typeface="+mn-lt"/>
              </a:rPr>
              <a:t>.</a:t>
            </a:r>
            <a:endParaRPr lang="it-IT" dirty="0">
              <a:solidFill>
                <a:srgbClr val="002060"/>
              </a:solidFill>
            </a:endParaRPr>
          </a:p>
          <a:p>
            <a:pPr marL="0" indent="0">
              <a:buNone/>
            </a:pPr>
            <a:endParaRPr lang="it-IT" dirty="0">
              <a:solidFill>
                <a:schemeClr val="accent5"/>
              </a:solidFill>
            </a:endParaRPr>
          </a:p>
        </p:txBody>
      </p:sp>
      <p:pic>
        <p:nvPicPr>
          <p:cNvPr id="76" name="Elemento grafico 76" descr="Albero con radici con riempimento a tinta unita">
            <a:extLst>
              <a:ext uri="{FF2B5EF4-FFF2-40B4-BE49-F238E27FC236}">
                <a16:creationId xmlns="" xmlns:a16="http://schemas.microsoft.com/office/drawing/2014/main" id="{8172695B-D20B-607A-C792-39869351BEB8}"/>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5782574" y="3618781"/>
            <a:ext cx="612476" cy="655608"/>
          </a:xfrm>
          <a:prstGeom prst="rect">
            <a:avLst/>
          </a:prstGeom>
        </p:spPr>
      </p:pic>
    </p:spTree>
    <p:extLst>
      <p:ext uri="{BB962C8B-B14F-4D97-AF65-F5344CB8AC3E}">
        <p14:creationId xmlns="" xmlns:p14="http://schemas.microsoft.com/office/powerpoint/2010/main" val="396437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8600078-6A86-0C7D-153D-F49817AD6A4C}"/>
              </a:ext>
            </a:extLst>
          </p:cNvPr>
          <p:cNvSpPr>
            <a:spLocks noGrp="1"/>
          </p:cNvSpPr>
          <p:nvPr>
            <p:ph type="title"/>
          </p:nvPr>
        </p:nvSpPr>
        <p:spPr/>
        <p:txBody>
          <a:bodyPr>
            <a:normAutofit fontScale="90000"/>
          </a:bodyPr>
          <a:lstStyle/>
          <a:p>
            <a:pPr algn="ctr"/>
            <a:r>
              <a:rPr lang="it-IT" i="1" dirty="0" smtClean="0"/>
              <a:t>9.2 L'adolescenza </a:t>
            </a:r>
            <a:r>
              <a:rPr lang="it-IT" i="1" dirty="0"/>
              <a:t>come "postura esistenziale":</a:t>
            </a:r>
            <a:br>
              <a:rPr lang="it-IT" i="1" dirty="0"/>
            </a:br>
            <a:r>
              <a:rPr lang="it-IT" i="1" dirty="0"/>
              <a:t>soggetti alla ricerca del senso</a:t>
            </a:r>
          </a:p>
        </p:txBody>
      </p:sp>
      <p:sp>
        <p:nvSpPr>
          <p:cNvPr id="21" name="Segnaposto contenuto 20">
            <a:extLst>
              <a:ext uri="{FF2B5EF4-FFF2-40B4-BE49-F238E27FC236}">
                <a16:creationId xmlns="" xmlns:a16="http://schemas.microsoft.com/office/drawing/2014/main" id="{44FF6B83-225C-A75F-3472-09E51DDDF64B}"/>
              </a:ext>
            </a:extLst>
          </p:cNvPr>
          <p:cNvSpPr>
            <a:spLocks noGrp="1"/>
          </p:cNvSpPr>
          <p:nvPr>
            <p:ph idx="1"/>
          </p:nvPr>
        </p:nvSpPr>
        <p:spPr>
          <a:xfrm>
            <a:off x="392774" y="2437514"/>
            <a:ext cx="11468539" cy="4145655"/>
          </a:xfrm>
          <a:solidFill>
            <a:schemeClr val="accent1">
              <a:lumMod val="20000"/>
              <a:lumOff val="80000"/>
            </a:schemeClr>
          </a:solidFill>
        </p:spPr>
        <p:txBody>
          <a:bodyPr vert="horz" lIns="91440" tIns="45720" rIns="91440" bIns="45720" rtlCol="0" anchor="t">
            <a:normAutofit lnSpcReduction="10000"/>
          </a:bodyPr>
          <a:lstStyle/>
          <a:p>
            <a:pPr marL="0" indent="0" algn="just">
              <a:buNone/>
            </a:pPr>
            <a:r>
              <a:rPr lang="it-IT" dirty="0">
                <a:solidFill>
                  <a:schemeClr val="bg1"/>
                </a:solidFill>
              </a:rPr>
              <a:t>L'adolescenza viene spesso definita in senso negativo, come mancanza di piena identità, come disagio per la fine dell'infanzia, come età incompleta. Si sottolinea tuttavia, come sia riduttivo offrirne un'interpretazione in chiave generalmente identica e universale. </a:t>
            </a:r>
            <a:endParaRPr lang="it-IT">
              <a:solidFill>
                <a:schemeClr val="bg1"/>
              </a:solidFill>
            </a:endParaRPr>
          </a:p>
          <a:p>
            <a:pPr marL="0" indent="0" algn="just">
              <a:buNone/>
            </a:pPr>
            <a:endParaRPr lang="it-IT" dirty="0">
              <a:solidFill>
                <a:schemeClr val="bg1"/>
              </a:solidFill>
            </a:endParaRPr>
          </a:p>
          <a:p>
            <a:pPr marL="0" indent="0" algn="just">
              <a:buNone/>
            </a:pPr>
            <a:r>
              <a:rPr lang="it-IT" dirty="0">
                <a:solidFill>
                  <a:schemeClr val="bg1"/>
                </a:solidFill>
              </a:rPr>
              <a:t>"L'adolescenza è infatti anche una </a:t>
            </a:r>
            <a:r>
              <a:rPr lang="it-IT" b="1" i="1" dirty="0">
                <a:solidFill>
                  <a:schemeClr val="bg2"/>
                </a:solidFill>
              </a:rPr>
              <a:t>postura esistenziale </a:t>
            </a:r>
            <a:r>
              <a:rPr lang="it-IT" dirty="0">
                <a:solidFill>
                  <a:schemeClr val="bg1"/>
                </a:solidFill>
              </a:rPr>
              <a:t>oltre che una condizione psico-biologica dai tratti caratteristici. Proprio tale postura esistenziale è caratterizzata dalla ricerca di senso".</a:t>
            </a:r>
            <a:endParaRPr lang="it-IT">
              <a:solidFill>
                <a:schemeClr val="bg1"/>
              </a:solidFill>
            </a:endParaRPr>
          </a:p>
          <a:p>
            <a:pPr marL="0" indent="0" algn="just">
              <a:buNone/>
            </a:pPr>
            <a:endParaRPr lang="it-IT" dirty="0">
              <a:solidFill>
                <a:schemeClr val="bg1"/>
              </a:solidFill>
            </a:endParaRPr>
          </a:p>
          <a:p>
            <a:pPr marL="0" indent="0" algn="just">
              <a:buNone/>
            </a:pPr>
            <a:r>
              <a:rPr lang="it-IT" dirty="0">
                <a:solidFill>
                  <a:schemeClr val="bg1"/>
                </a:solidFill>
              </a:rPr>
              <a:t>L'educazione dovrebbe impegnarsi in una "formazione all'adolescenza quale valore permanente e pervasivo", cioè formare alla</a:t>
            </a:r>
            <a:r>
              <a:rPr lang="it-IT" dirty="0">
                <a:solidFill>
                  <a:schemeClr val="bg2"/>
                </a:solidFill>
              </a:rPr>
              <a:t> </a:t>
            </a:r>
            <a:r>
              <a:rPr lang="it-IT" b="1" dirty="0">
                <a:solidFill>
                  <a:schemeClr val="bg2"/>
                </a:solidFill>
              </a:rPr>
              <a:t>ricerca del senso </a:t>
            </a:r>
            <a:r>
              <a:rPr lang="it-IT" dirty="0">
                <a:solidFill>
                  <a:schemeClr val="bg1"/>
                </a:solidFill>
              </a:rPr>
              <a:t>(Secci, 2017).</a:t>
            </a:r>
          </a:p>
          <a:p>
            <a:pPr marL="0" indent="0" algn="just">
              <a:buNone/>
            </a:pPr>
            <a:endParaRPr lang="it-IT" dirty="0">
              <a:solidFill>
                <a:schemeClr val="bg1"/>
              </a:solidFill>
            </a:endParaRPr>
          </a:p>
          <a:p>
            <a:pPr marL="0" indent="0" algn="just">
              <a:buNone/>
            </a:pPr>
            <a:endParaRPr lang="it-IT" dirty="0">
              <a:solidFill>
                <a:schemeClr val="bg1"/>
              </a:solidFill>
            </a:endParaRPr>
          </a:p>
        </p:txBody>
      </p:sp>
    </p:spTree>
    <p:extLst>
      <p:ext uri="{BB962C8B-B14F-4D97-AF65-F5344CB8AC3E}">
        <p14:creationId xmlns="" xmlns:p14="http://schemas.microsoft.com/office/powerpoint/2010/main" val="360819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304" name="Picture 271">
            <a:extLst>
              <a:ext uri="{FF2B5EF4-FFF2-40B4-BE49-F238E27FC236}">
                <a16:creationId xmlns="" xmlns:a16="http://schemas.microsoft.com/office/drawing/2014/main" id="{9B9C2B48-3899-4B1D-B526-C35DFD16BC0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pic>
        <p:nvPicPr>
          <p:cNvPr id="305" name="Picture 273">
            <a:extLst>
              <a:ext uri="{FF2B5EF4-FFF2-40B4-BE49-F238E27FC236}">
                <a16:creationId xmlns="" xmlns:a16="http://schemas.microsoft.com/office/drawing/2014/main" id="{7B1BCBEC-C5E7-469F-92CF-05506BB6E22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306" name="Picture 275">
            <a:extLst>
              <a:ext uri="{FF2B5EF4-FFF2-40B4-BE49-F238E27FC236}">
                <a16:creationId xmlns="" xmlns:a16="http://schemas.microsoft.com/office/drawing/2014/main" id="{2A078177-9A72-44C2-BDC1-C1F346162BF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cstate="print">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307" name="Rectangle 277">
            <a:extLst>
              <a:ext uri="{FF2B5EF4-FFF2-40B4-BE49-F238E27FC236}">
                <a16:creationId xmlns="" xmlns:a16="http://schemas.microsoft.com/office/drawing/2014/main" id="{D1ECADA1-6568-4D5A-A631-CFD8768936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8" name="Rectangle 279">
            <a:extLst>
              <a:ext uri="{FF2B5EF4-FFF2-40B4-BE49-F238E27FC236}">
                <a16:creationId xmlns="" xmlns:a16="http://schemas.microsoft.com/office/drawing/2014/main" id="{681D3C41-CC87-4DF9-A716-CDF0E23D21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CasellaDiTesto 2">
            <a:extLst>
              <a:ext uri="{FF2B5EF4-FFF2-40B4-BE49-F238E27FC236}">
                <a16:creationId xmlns="" xmlns:a16="http://schemas.microsoft.com/office/drawing/2014/main" id="{E0F0BB82-0F03-F8FA-8CC5-4EFB30476523}"/>
              </a:ext>
            </a:extLst>
          </p:cNvPr>
          <p:cNvSpPr txBox="1"/>
          <p:nvPr/>
        </p:nvSpPr>
        <p:spPr>
          <a:xfrm>
            <a:off x="867227" y="2049326"/>
            <a:ext cx="6423211" cy="359931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algn="just" defTabSz="914400">
              <a:lnSpc>
                <a:spcPct val="90000"/>
              </a:lnSpc>
              <a:spcAft>
                <a:spcPts val="600"/>
              </a:spcAft>
              <a:buFont typeface="Arial" panose="020B0604020202020204" pitchFamily="34" charset="0"/>
              <a:buChar char="•"/>
            </a:pPr>
            <a:endParaRPr lang="en-US" sz="2400" b="1" dirty="0">
              <a:solidFill>
                <a:schemeClr val="bg1"/>
              </a:solidFill>
            </a:endParaRPr>
          </a:p>
          <a:p>
            <a:pPr algn="ctr" defTabSz="914400">
              <a:lnSpc>
                <a:spcPct val="90000"/>
              </a:lnSpc>
              <a:spcAft>
                <a:spcPts val="600"/>
              </a:spcAft>
            </a:pPr>
            <a:r>
              <a:rPr lang="en-US" sz="2400" b="1" dirty="0"/>
              <a:t>La </a:t>
            </a:r>
            <a:r>
              <a:rPr lang="en-US" sz="2400" b="1" dirty="0" err="1"/>
              <a:t>ricerca</a:t>
            </a:r>
            <a:r>
              <a:rPr lang="en-US" sz="2400" b="1" dirty="0"/>
              <a:t> del senso da </a:t>
            </a:r>
            <a:r>
              <a:rPr lang="en-US" sz="2400" b="1" dirty="0" err="1"/>
              <a:t>parte</a:t>
            </a:r>
            <a:r>
              <a:rPr lang="en-US" sz="2400" b="1" dirty="0"/>
              <a:t> </a:t>
            </a:r>
            <a:r>
              <a:rPr lang="en-US" sz="2400" b="1" dirty="0" err="1"/>
              <a:t>degli</a:t>
            </a:r>
            <a:r>
              <a:rPr lang="en-US" sz="2400" b="1" dirty="0"/>
              <a:t> </a:t>
            </a:r>
            <a:r>
              <a:rPr lang="en-US" sz="2400" b="1" dirty="0" err="1"/>
              <a:t>adolescenti</a:t>
            </a:r>
            <a:r>
              <a:rPr lang="en-US" sz="2400" b="1" dirty="0"/>
              <a:t> </a:t>
            </a:r>
            <a:r>
              <a:rPr lang="en-US" sz="2400" b="1" dirty="0" err="1"/>
              <a:t>va</a:t>
            </a:r>
            <a:r>
              <a:rPr lang="en-US" sz="2400" b="1" dirty="0"/>
              <a:t> poi </a:t>
            </a:r>
            <a:r>
              <a:rPr lang="en-US" sz="2400" b="1" dirty="0" err="1"/>
              <a:t>accompagnata</a:t>
            </a:r>
            <a:r>
              <a:rPr lang="en-US" sz="2400" b="1" dirty="0"/>
              <a:t> da un </a:t>
            </a:r>
            <a:r>
              <a:rPr lang="en-US" sz="2400" b="1" dirty="0" err="1">
                <a:solidFill>
                  <a:schemeClr val="accent5">
                    <a:lumMod val="75000"/>
                  </a:schemeClr>
                </a:solidFill>
              </a:rPr>
              <a:t>impegno</a:t>
            </a:r>
            <a:r>
              <a:rPr lang="en-US" sz="2400" b="1" dirty="0">
                <a:solidFill>
                  <a:schemeClr val="accent5">
                    <a:lumMod val="75000"/>
                  </a:schemeClr>
                </a:solidFill>
              </a:rPr>
              <a:t> </a:t>
            </a:r>
            <a:r>
              <a:rPr lang="en-US" sz="2400" b="1" dirty="0" err="1">
                <a:solidFill>
                  <a:schemeClr val="accent5">
                    <a:lumMod val="75000"/>
                  </a:schemeClr>
                </a:solidFill>
              </a:rPr>
              <a:t>educativo</a:t>
            </a:r>
            <a:r>
              <a:rPr lang="en-US" sz="2400" b="1" dirty="0">
                <a:solidFill>
                  <a:schemeClr val="accent5">
                    <a:lumMod val="75000"/>
                  </a:schemeClr>
                </a:solidFill>
              </a:rPr>
              <a:t> </a:t>
            </a:r>
            <a:r>
              <a:rPr lang="en-US" sz="2400" b="1" dirty="0" err="1"/>
              <a:t>importante</a:t>
            </a:r>
            <a:r>
              <a:rPr lang="en-US" sz="2400" b="1" dirty="0"/>
              <a:t>, da </a:t>
            </a:r>
            <a:r>
              <a:rPr lang="en-US" sz="2400" b="1" dirty="0" err="1"/>
              <a:t>rivalutare</a:t>
            </a:r>
            <a:r>
              <a:rPr lang="en-US" sz="2400" b="1" dirty="0"/>
              <a:t> </a:t>
            </a:r>
            <a:r>
              <a:rPr lang="en-US" sz="2400" b="1" dirty="0" err="1"/>
              <a:t>nella</a:t>
            </a:r>
            <a:r>
              <a:rPr lang="en-US" sz="2400" b="1" dirty="0"/>
              <a:t> </a:t>
            </a:r>
            <a:r>
              <a:rPr lang="en-US" sz="2400" b="1" dirty="0" err="1"/>
              <a:t>sua</a:t>
            </a:r>
            <a:r>
              <a:rPr lang="en-US" sz="2400" b="1" dirty="0"/>
              <a:t> </a:t>
            </a:r>
            <a:r>
              <a:rPr lang="en-US" sz="2400" b="1" dirty="0" err="1"/>
              <a:t>pienezza</a:t>
            </a:r>
            <a:r>
              <a:rPr lang="en-US" sz="2400" b="1" dirty="0"/>
              <a:t> da </a:t>
            </a:r>
            <a:r>
              <a:rPr lang="en-US" sz="2400" b="1" dirty="0" err="1"/>
              <a:t>parte</a:t>
            </a:r>
            <a:r>
              <a:rPr lang="en-US" sz="2400" b="1" dirty="0"/>
              <a:t> </a:t>
            </a:r>
            <a:r>
              <a:rPr lang="en-US" sz="2400" b="1" dirty="0" err="1"/>
              <a:t>degli</a:t>
            </a:r>
            <a:r>
              <a:rPr lang="en-US" sz="2400" b="1" dirty="0"/>
              <a:t> </a:t>
            </a:r>
            <a:r>
              <a:rPr lang="en-US" sz="2400" b="1" dirty="0" err="1"/>
              <a:t>adulti</a:t>
            </a:r>
            <a:r>
              <a:rPr lang="en-US" sz="2400" b="1" dirty="0"/>
              <a:t>, </a:t>
            </a:r>
            <a:r>
              <a:rPr lang="en-US" sz="2400" b="1" dirty="0" err="1"/>
              <a:t>che</a:t>
            </a:r>
            <a:r>
              <a:rPr lang="en-US" sz="2400" b="1" dirty="0"/>
              <a:t> </a:t>
            </a:r>
            <a:r>
              <a:rPr lang="en-US" sz="2400" b="1" dirty="0" err="1"/>
              <a:t>si</a:t>
            </a:r>
            <a:r>
              <a:rPr lang="en-US" sz="2400" b="1" dirty="0"/>
              <a:t> </a:t>
            </a:r>
            <a:r>
              <a:rPr lang="en-US" sz="2400" b="1" dirty="0" err="1"/>
              <a:t>devono</a:t>
            </a:r>
            <a:r>
              <a:rPr lang="en-US" sz="2400" b="1" dirty="0"/>
              <a:t> </a:t>
            </a:r>
            <a:r>
              <a:rPr lang="en-US" sz="2400" b="1" dirty="0" err="1"/>
              <a:t>incaricare</a:t>
            </a:r>
            <a:r>
              <a:rPr lang="en-US" sz="2400" b="1" dirty="0"/>
              <a:t> di </a:t>
            </a:r>
            <a:r>
              <a:rPr lang="en-US" sz="2400" b="1" dirty="0" err="1"/>
              <a:t>aiutare</a:t>
            </a:r>
            <a:r>
              <a:rPr lang="en-US" sz="2400" b="1" dirty="0"/>
              <a:t> </a:t>
            </a:r>
            <a:r>
              <a:rPr lang="en-US" sz="2400" b="1" dirty="0" err="1"/>
              <a:t>gli</a:t>
            </a:r>
            <a:r>
              <a:rPr lang="en-US" sz="2400" b="1" dirty="0"/>
              <a:t> </a:t>
            </a:r>
            <a:r>
              <a:rPr lang="en-US" sz="2400" b="1" dirty="0" err="1"/>
              <a:t>adolescenti</a:t>
            </a:r>
            <a:r>
              <a:rPr lang="en-US" sz="2400" b="1" dirty="0"/>
              <a:t> e  le </a:t>
            </a:r>
            <a:r>
              <a:rPr lang="en-US" sz="2400" b="1" dirty="0" err="1"/>
              <a:t>adolescenti</a:t>
            </a:r>
            <a:r>
              <a:rPr lang="en-US" sz="2400" b="1" dirty="0"/>
              <a:t> ad </a:t>
            </a:r>
            <a:r>
              <a:rPr lang="en-US" sz="2400" b="1" dirty="0" err="1"/>
              <a:t>interpretare</a:t>
            </a:r>
            <a:r>
              <a:rPr lang="en-US" sz="2400" b="1" dirty="0"/>
              <a:t> </a:t>
            </a:r>
            <a:r>
              <a:rPr lang="en-US" sz="2400" b="1" dirty="0" err="1"/>
              <a:t>i</a:t>
            </a:r>
            <a:r>
              <a:rPr lang="en-US" sz="2400" b="1" dirty="0"/>
              <a:t> </a:t>
            </a:r>
            <a:r>
              <a:rPr lang="en-US" sz="2400" b="1" dirty="0" err="1"/>
              <a:t>vissuti</a:t>
            </a:r>
            <a:r>
              <a:rPr lang="en-US" sz="2400" b="1" dirty="0"/>
              <a:t>, </a:t>
            </a:r>
            <a:r>
              <a:rPr lang="en-US" sz="2400" b="1" dirty="0" err="1"/>
              <a:t>gli</a:t>
            </a:r>
            <a:r>
              <a:rPr lang="en-US" sz="2400" b="1" dirty="0"/>
              <a:t> </a:t>
            </a:r>
            <a:r>
              <a:rPr lang="en-US" sz="2400" b="1" dirty="0" err="1"/>
              <a:t>stati</a:t>
            </a:r>
            <a:r>
              <a:rPr lang="en-US" sz="2400" b="1" dirty="0"/>
              <a:t> </a:t>
            </a:r>
            <a:r>
              <a:rPr lang="en-US" sz="2400" b="1" dirty="0" err="1"/>
              <a:t>d'animo</a:t>
            </a:r>
            <a:r>
              <a:rPr lang="en-US" sz="2400" b="1" dirty="0"/>
              <a:t>, </a:t>
            </a:r>
            <a:r>
              <a:rPr lang="en-US" sz="2400" b="1" dirty="0" err="1"/>
              <a:t>i</a:t>
            </a:r>
            <a:r>
              <a:rPr lang="en-US" sz="2400" b="1" dirty="0"/>
              <a:t> </a:t>
            </a:r>
            <a:r>
              <a:rPr lang="en-US" sz="2400" b="1" dirty="0" err="1"/>
              <a:t>pensieri</a:t>
            </a:r>
            <a:r>
              <a:rPr lang="en-US" sz="2400" b="1" dirty="0"/>
              <a:t> </a:t>
            </a:r>
            <a:r>
              <a:rPr lang="en-US" sz="2400" b="1" dirty="0" err="1"/>
              <a:t>confusi</a:t>
            </a:r>
            <a:r>
              <a:rPr lang="en-US" sz="2400" b="1" dirty="0"/>
              <a:t>, il </a:t>
            </a:r>
            <a:r>
              <a:rPr lang="en-US" sz="2400" b="1" dirty="0" err="1"/>
              <a:t>disorientamento</a:t>
            </a:r>
            <a:r>
              <a:rPr lang="en-US" sz="2400" b="1" dirty="0"/>
              <a:t> e lo </a:t>
            </a:r>
            <a:r>
              <a:rPr lang="en-US" sz="2400" b="1" dirty="0" err="1"/>
              <a:t>spaesamento</a:t>
            </a:r>
            <a:r>
              <a:rPr lang="en-US" sz="2400" b="1" dirty="0"/>
              <a:t>, per </a:t>
            </a:r>
            <a:r>
              <a:rPr lang="en-US" sz="2400" b="1" dirty="0" err="1"/>
              <a:t>svolgere</a:t>
            </a:r>
            <a:r>
              <a:rPr lang="en-US" sz="2400" b="1" dirty="0"/>
              <a:t> il </a:t>
            </a:r>
            <a:r>
              <a:rPr lang="en-US" sz="2400" b="1" dirty="0" err="1"/>
              <a:t>compito</a:t>
            </a:r>
            <a:r>
              <a:rPr lang="en-US" sz="2400" b="1" dirty="0"/>
              <a:t> </a:t>
            </a:r>
            <a:r>
              <a:rPr lang="en-US" sz="2400" b="1" dirty="0" err="1"/>
              <a:t>educativo</a:t>
            </a:r>
            <a:r>
              <a:rPr lang="en-US" sz="2400" b="1" dirty="0"/>
              <a:t> di </a:t>
            </a:r>
            <a:r>
              <a:rPr lang="en-US" sz="2400" b="1" i="1" dirty="0" err="1">
                <a:solidFill>
                  <a:schemeClr val="accent5">
                    <a:lumMod val="75000"/>
                  </a:schemeClr>
                </a:solidFill>
              </a:rPr>
              <a:t>sostenere</a:t>
            </a:r>
            <a:r>
              <a:rPr lang="en-US" sz="2400" b="1" i="1" dirty="0">
                <a:solidFill>
                  <a:schemeClr val="accent5">
                    <a:lumMod val="75000"/>
                  </a:schemeClr>
                </a:solidFill>
              </a:rPr>
              <a:t> </a:t>
            </a:r>
            <a:r>
              <a:rPr lang="en-US" sz="2400" b="1" i="1" dirty="0" err="1">
                <a:solidFill>
                  <a:schemeClr val="accent5">
                    <a:lumMod val="75000"/>
                  </a:schemeClr>
                </a:solidFill>
              </a:rPr>
              <a:t>nella</a:t>
            </a:r>
            <a:r>
              <a:rPr lang="en-US" sz="2400" b="1" i="1" dirty="0">
                <a:solidFill>
                  <a:schemeClr val="accent5">
                    <a:lumMod val="75000"/>
                  </a:schemeClr>
                </a:solidFill>
              </a:rPr>
              <a:t> </a:t>
            </a:r>
            <a:r>
              <a:rPr lang="en-US" sz="2400" b="1" i="1" dirty="0" err="1">
                <a:solidFill>
                  <a:schemeClr val="accent5">
                    <a:lumMod val="75000"/>
                  </a:schemeClr>
                </a:solidFill>
              </a:rPr>
              <a:t>crescita</a:t>
            </a:r>
            <a:r>
              <a:rPr lang="en-US" sz="2400" b="1" dirty="0">
                <a:solidFill>
                  <a:schemeClr val="accent5">
                    <a:lumMod val="75000"/>
                  </a:schemeClr>
                </a:solidFill>
              </a:rPr>
              <a:t>.</a:t>
            </a:r>
          </a:p>
          <a:p>
            <a:pPr indent="-228600" algn="ctr" defTabSz="914400">
              <a:lnSpc>
                <a:spcPct val="90000"/>
              </a:lnSpc>
              <a:spcAft>
                <a:spcPts val="600"/>
              </a:spcAft>
              <a:buFont typeface="Arial" panose="020B0604020202020204" pitchFamily="34" charset="0"/>
              <a:buChar char="•"/>
            </a:pPr>
            <a:endParaRPr lang="en-US" sz="2000" dirty="0">
              <a:solidFill>
                <a:schemeClr val="bg1"/>
              </a:solidFill>
            </a:endParaRPr>
          </a:p>
        </p:txBody>
      </p:sp>
      <p:pic>
        <p:nvPicPr>
          <p:cNvPr id="4" name="Immagine 4" descr="Immagine che contiene testo, lavagnabianca&#10;&#10;Descrizione generata automaticamente">
            <a:extLst>
              <a:ext uri="{FF2B5EF4-FFF2-40B4-BE49-F238E27FC236}">
                <a16:creationId xmlns="" xmlns:a16="http://schemas.microsoft.com/office/drawing/2014/main" id="{B9B5BE55-D92B-94CA-9ECC-2D94158837AC}"/>
              </a:ext>
            </a:extLst>
          </p:cNvPr>
          <p:cNvPicPr>
            <a:picLocks noChangeAspect="1"/>
          </p:cNvPicPr>
          <p:nvPr/>
        </p:nvPicPr>
        <p:blipFill>
          <a:blip r:embed="rId5"/>
          <a:stretch>
            <a:fillRect/>
          </a:stretch>
        </p:blipFill>
        <p:spPr>
          <a:xfrm>
            <a:off x="7637463" y="2718882"/>
            <a:ext cx="4065699" cy="2101454"/>
          </a:xfrm>
          <a:prstGeom prst="rect">
            <a:avLst/>
          </a:prstGeom>
          <a:ln>
            <a:noFill/>
          </a:ln>
          <a:effectLst>
            <a:outerShdw blurRad="76200" dist="63500" dir="5040000" algn="tl" rotWithShape="0">
              <a:srgbClr val="000000">
                <a:alpha val="41000"/>
              </a:srgbClr>
            </a:outerShdw>
          </a:effectLst>
        </p:spPr>
      </p:pic>
      <p:sp>
        <p:nvSpPr>
          <p:cNvPr id="2" name="CasellaDiTesto 1">
            <a:extLst>
              <a:ext uri="{FF2B5EF4-FFF2-40B4-BE49-F238E27FC236}">
                <a16:creationId xmlns="" xmlns:a16="http://schemas.microsoft.com/office/drawing/2014/main" id="{821AC52E-641F-FDD7-2B93-30602E380C47}"/>
              </a:ext>
            </a:extLst>
          </p:cNvPr>
          <p:cNvSpPr txBox="1"/>
          <p:nvPr/>
        </p:nvSpPr>
        <p:spPr>
          <a:xfrm>
            <a:off x="621631" y="842210"/>
            <a:ext cx="9384631" cy="1231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it-IT" sz="2800" i="1" dirty="0" smtClean="0">
                <a:ea typeface="+mn-lt"/>
                <a:cs typeface="+mn-lt"/>
              </a:rPr>
              <a:t>9.2 L'adolescenza </a:t>
            </a:r>
            <a:r>
              <a:rPr lang="it-IT" sz="2800" i="1" dirty="0">
                <a:ea typeface="+mn-lt"/>
                <a:cs typeface="+mn-lt"/>
              </a:rPr>
              <a:t>come "postura esistenziale":</a:t>
            </a:r>
            <a:br>
              <a:rPr lang="it-IT" sz="2800" i="1" dirty="0">
                <a:ea typeface="+mn-lt"/>
                <a:cs typeface="+mn-lt"/>
              </a:rPr>
            </a:br>
            <a:r>
              <a:rPr lang="it-IT" sz="2800" i="1" dirty="0">
                <a:ea typeface="+mn-lt"/>
                <a:cs typeface="+mn-lt"/>
              </a:rPr>
              <a:t>soggetti alla ricerca del senso</a:t>
            </a:r>
            <a:endParaRPr lang="it-IT" sz="2800" dirty="0">
              <a:ea typeface="+mn-lt"/>
              <a:cs typeface="+mn-lt"/>
            </a:endParaRPr>
          </a:p>
          <a:p>
            <a:pPr algn="l"/>
            <a:endParaRPr lang="it-IT" dirty="0"/>
          </a:p>
        </p:txBody>
      </p:sp>
    </p:spTree>
    <p:extLst>
      <p:ext uri="{BB962C8B-B14F-4D97-AF65-F5344CB8AC3E}">
        <p14:creationId xmlns="" xmlns:p14="http://schemas.microsoft.com/office/powerpoint/2010/main" val="112468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3" name="Rectangle 7">
            <a:extLst>
              <a:ext uri="{FF2B5EF4-FFF2-40B4-BE49-F238E27FC236}">
                <a16:creationId xmlns="" xmlns:a16="http://schemas.microsoft.com/office/drawing/2014/main" id="{4B0FA309-807F-4C17-98EF-A3BA7388E21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9">
            <a:extLst>
              <a:ext uri="{FF2B5EF4-FFF2-40B4-BE49-F238E27FC236}">
                <a16:creationId xmlns="" xmlns:a16="http://schemas.microsoft.com/office/drawing/2014/main" id="{2642A87B-CAE9-4F8F-B293-28388E45D9E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55" name="Rectangle 11">
            <a:extLst>
              <a:ext uri="{FF2B5EF4-FFF2-40B4-BE49-F238E27FC236}">
                <a16:creationId xmlns="" xmlns:a16="http://schemas.microsoft.com/office/drawing/2014/main" id="{C8FA1749-B91A-40E7-AD01-0B9C9C6AF7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13">
            <a:extLst>
              <a:ext uri="{FF2B5EF4-FFF2-40B4-BE49-F238E27FC236}">
                <a16:creationId xmlns="" xmlns:a16="http://schemas.microsoft.com/office/drawing/2014/main" id="{3B7A934F-FFF7-4353-83D3-4EF66E93EEF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cstate="print">
            <a:extLst>
              <a:ext uri="{28A0092B-C50C-407E-A947-70E740481C1C}">
                <a14:useLocalDpi xmlns="" xmlns:a14="http://schemas.microsoft.com/office/drawing/2010/main" val="0"/>
              </a:ext>
            </a:extLst>
          </a:blip>
          <a:stretch>
            <a:fillRect/>
          </a:stretch>
        </p:blipFill>
        <p:spPr>
          <a:xfrm>
            <a:off x="1" y="5006045"/>
            <a:ext cx="4965192" cy="144668"/>
          </a:xfrm>
          <a:prstGeom prst="rect">
            <a:avLst/>
          </a:prstGeom>
        </p:spPr>
      </p:pic>
      <p:sp>
        <p:nvSpPr>
          <p:cNvPr id="57" name="Rectangle 15">
            <a:extLst>
              <a:ext uri="{FF2B5EF4-FFF2-40B4-BE49-F238E27FC236}">
                <a16:creationId xmlns="" xmlns:a16="http://schemas.microsoft.com/office/drawing/2014/main" id="{700676C8-6DE8-47DD-9A23-D42063A12E1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 xmlns:a16="http://schemas.microsoft.com/office/drawing/2014/main" id="{7543480C-4E5C-8BFA-AD6B-47DB0FC42D58}"/>
              </a:ext>
            </a:extLst>
          </p:cNvPr>
          <p:cNvSpPr>
            <a:spLocks noGrp="1"/>
          </p:cNvSpPr>
          <p:nvPr>
            <p:ph type="title"/>
          </p:nvPr>
        </p:nvSpPr>
        <p:spPr>
          <a:xfrm>
            <a:off x="680321" y="2063262"/>
            <a:ext cx="3739279" cy="2661052"/>
          </a:xfrm>
        </p:spPr>
        <p:txBody>
          <a:bodyPr>
            <a:normAutofit/>
          </a:bodyPr>
          <a:lstStyle/>
          <a:p>
            <a:pPr algn="r"/>
            <a:r>
              <a:rPr lang="it-IT" sz="3700" dirty="0" smtClean="0">
                <a:solidFill>
                  <a:srgbClr val="FFFFFF"/>
                </a:solidFill>
              </a:rPr>
              <a:t>9.3 La </a:t>
            </a:r>
            <a:r>
              <a:rPr lang="it-IT" sz="3700" dirty="0">
                <a:solidFill>
                  <a:srgbClr val="FFFFFF"/>
                </a:solidFill>
              </a:rPr>
              <a:t>bolla che intrappola: da bambini "idoli" ad adolescenti delusi</a:t>
            </a:r>
          </a:p>
        </p:txBody>
      </p:sp>
      <p:sp>
        <p:nvSpPr>
          <p:cNvPr id="58" name="Segnaposto contenuto 2">
            <a:extLst>
              <a:ext uri="{FF2B5EF4-FFF2-40B4-BE49-F238E27FC236}">
                <a16:creationId xmlns="" xmlns:a16="http://schemas.microsoft.com/office/drawing/2014/main" id="{DA3BA31C-1370-E0CF-0AAA-0CE7651C5929}"/>
              </a:ext>
            </a:extLst>
          </p:cNvPr>
          <p:cNvSpPr>
            <a:spLocks noGrp="1"/>
          </p:cNvSpPr>
          <p:nvPr>
            <p:ph idx="1"/>
          </p:nvPr>
        </p:nvSpPr>
        <p:spPr>
          <a:xfrm>
            <a:off x="5287995" y="661106"/>
            <a:ext cx="6257362" cy="5503101"/>
          </a:xfrm>
        </p:spPr>
        <p:txBody>
          <a:bodyPr vert="horz" lIns="91440" tIns="45720" rIns="91440" bIns="45720" rtlCol="0" anchor="ctr">
            <a:noAutofit/>
          </a:bodyPr>
          <a:lstStyle/>
          <a:p>
            <a:r>
              <a:rPr lang="it-IT" sz="2000" dirty="0">
                <a:solidFill>
                  <a:srgbClr val="002060"/>
                </a:solidFill>
              </a:rPr>
              <a:t>L'adolescenza è forse la fase della vita che si ritrova a dover fronteggiare il maggior numero di compiti evolutivi, a partire da quello principale di individuarsi come soggetto distinto dal mondo familiare e dalla relazione affettiva con i genitori (Barone, 2019).</a:t>
            </a:r>
            <a:endParaRPr lang="it-IT"/>
          </a:p>
          <a:p>
            <a:endParaRPr lang="it-IT" sz="2000" dirty="0">
              <a:solidFill>
                <a:srgbClr val="002060"/>
              </a:solidFill>
            </a:endParaRPr>
          </a:p>
          <a:p>
            <a:r>
              <a:rPr lang="it-IT" sz="2000" dirty="0">
                <a:solidFill>
                  <a:srgbClr val="002060"/>
                </a:solidFill>
              </a:rPr>
              <a:t>Si abbandona progressivamente il mondo dell'infanzia, si inizia a </a:t>
            </a:r>
            <a:r>
              <a:rPr lang="it-IT" sz="2000" dirty="0" err="1">
                <a:solidFill>
                  <a:srgbClr val="002060"/>
                </a:solidFill>
              </a:rPr>
              <a:t>mentalizzare</a:t>
            </a:r>
            <a:r>
              <a:rPr lang="it-IT" sz="2000" dirty="0">
                <a:solidFill>
                  <a:srgbClr val="002060"/>
                </a:solidFill>
              </a:rPr>
              <a:t> il nuovo corpo puberale, e si lascia il porto sicuro degli affetti familiari per aprirsi al mondo esterno, al gruppo dei pari e in generale alla società, alle altre agenzie educative, non sempre pronte e disponibili ad accogliere e riconoscere l'adolescente; o almeno non nello stesso modo in cui era abituato in famiglia.</a:t>
            </a:r>
            <a:r>
              <a:rPr lang="it-IT" sz="2000" dirty="0">
                <a:solidFill>
                  <a:srgbClr val="FFFFFF"/>
                </a:solidFill>
              </a:rPr>
              <a:t> </a:t>
            </a:r>
          </a:p>
        </p:txBody>
      </p:sp>
    </p:spTree>
    <p:extLst>
      <p:ext uri="{BB962C8B-B14F-4D97-AF65-F5344CB8AC3E}">
        <p14:creationId xmlns="" xmlns:p14="http://schemas.microsoft.com/office/powerpoint/2010/main" val="137069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FB748A6-678A-767C-DF4E-4DF6E044DD3B}"/>
              </a:ext>
            </a:extLst>
          </p:cNvPr>
          <p:cNvSpPr>
            <a:spLocks noGrp="1"/>
          </p:cNvSpPr>
          <p:nvPr>
            <p:ph type="title"/>
          </p:nvPr>
        </p:nvSpPr>
        <p:spPr>
          <a:xfrm>
            <a:off x="579679" y="753228"/>
            <a:ext cx="9613861" cy="1080938"/>
          </a:xfrm>
        </p:spPr>
        <p:txBody>
          <a:bodyPr/>
          <a:lstStyle/>
          <a:p>
            <a:r>
              <a:rPr lang="it-IT" dirty="0" smtClean="0"/>
              <a:t>9.4 </a:t>
            </a:r>
            <a:r>
              <a:rPr lang="it-IT" dirty="0" smtClean="0"/>
              <a:t>Adolescenza</a:t>
            </a:r>
            <a:endParaRPr lang="it-IT" dirty="0"/>
          </a:p>
        </p:txBody>
      </p:sp>
      <p:pic>
        <p:nvPicPr>
          <p:cNvPr id="10" name="Immagine 10" descr="Immagine che contiene testo&#10;&#10;Descrizione generata automaticamente">
            <a:extLst>
              <a:ext uri="{FF2B5EF4-FFF2-40B4-BE49-F238E27FC236}">
                <a16:creationId xmlns="" xmlns:a16="http://schemas.microsoft.com/office/drawing/2014/main" id="{124C07E6-BFBE-2A80-88BE-3881FA26F6FF}"/>
              </a:ext>
            </a:extLst>
          </p:cNvPr>
          <p:cNvPicPr>
            <a:picLocks noGrp="1" noChangeAspect="1"/>
          </p:cNvPicPr>
          <p:nvPr>
            <p:ph idx="1"/>
          </p:nvPr>
        </p:nvPicPr>
        <p:blipFill>
          <a:blip r:embed="rId2"/>
          <a:stretch>
            <a:fillRect/>
          </a:stretch>
        </p:blipFill>
        <p:spPr>
          <a:xfrm>
            <a:off x="1053177" y="2336873"/>
            <a:ext cx="8321810" cy="4591353"/>
          </a:xfrm>
        </p:spPr>
      </p:pic>
    </p:spTree>
    <p:extLst>
      <p:ext uri="{BB962C8B-B14F-4D97-AF65-F5344CB8AC3E}">
        <p14:creationId xmlns="" xmlns:p14="http://schemas.microsoft.com/office/powerpoint/2010/main" val="1561642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 xmlns:a16="http://schemas.microsoft.com/office/drawing/2014/main" id="{F0FEF8C0-57BC-8190-5F84-468A7C728B83}"/>
              </a:ext>
            </a:extLst>
          </p:cNvPr>
          <p:cNvSpPr txBox="1"/>
          <p:nvPr/>
        </p:nvSpPr>
        <p:spPr>
          <a:xfrm>
            <a:off x="336697" y="652665"/>
            <a:ext cx="11306287" cy="64163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endParaRPr lang="it-IT" dirty="0">
              <a:ea typeface="+mn-lt"/>
              <a:cs typeface="+mn-lt"/>
            </a:endParaRPr>
          </a:p>
          <a:p>
            <a:pPr algn="ctr"/>
            <a:r>
              <a:rPr lang="it-IT" sz="2000" dirty="0">
                <a:ea typeface="+mn-lt"/>
                <a:cs typeface="+mn-lt"/>
              </a:rPr>
              <a:t>C'è un continuo altalenarsi tra aspettative ed illusioni che provoca una caduta narcisistica del senso di sé</a:t>
            </a:r>
            <a:endParaRPr lang="it-IT" sz="2000" dirty="0"/>
          </a:p>
          <a:p>
            <a:pPr algn="ctr"/>
            <a:endParaRPr lang="it-IT" sz="2000" dirty="0">
              <a:ea typeface="+mn-lt"/>
              <a:cs typeface="+mn-lt"/>
            </a:endParaRPr>
          </a:p>
          <a:p>
            <a:pPr algn="ctr"/>
            <a:endParaRPr lang="it-IT" sz="2000" dirty="0">
              <a:ea typeface="+mn-lt"/>
              <a:cs typeface="+mn-lt"/>
            </a:endParaRPr>
          </a:p>
          <a:p>
            <a:pPr algn="ctr"/>
            <a:endParaRPr lang="it-IT" sz="2000" dirty="0">
              <a:ea typeface="+mn-lt"/>
              <a:cs typeface="+mn-lt"/>
            </a:endParaRPr>
          </a:p>
          <a:p>
            <a:pPr algn="ctr"/>
            <a:endParaRPr lang="it-IT" sz="2000" dirty="0">
              <a:ea typeface="+mn-lt"/>
              <a:cs typeface="+mn-lt"/>
            </a:endParaRPr>
          </a:p>
          <a:p>
            <a:pPr algn="ctr"/>
            <a:r>
              <a:rPr lang="it-IT" sz="2000" dirty="0">
                <a:ea typeface="+mn-lt"/>
                <a:cs typeface="+mn-lt"/>
              </a:rPr>
              <a:t>Delusione inevitabile per il confronto tra immagine idealizzata ricevuta dalla famiglia e la realtà di trovarsi pari agli altri</a:t>
            </a:r>
            <a:endParaRPr lang="it-IT" sz="2000" dirty="0"/>
          </a:p>
          <a:p>
            <a:endParaRPr lang="it-IT" sz="2000" dirty="0"/>
          </a:p>
        </p:txBody>
      </p:sp>
      <p:sp>
        <p:nvSpPr>
          <p:cNvPr id="4" name="Freccia in giù 3">
            <a:extLst>
              <a:ext uri="{FF2B5EF4-FFF2-40B4-BE49-F238E27FC236}">
                <a16:creationId xmlns="" xmlns:a16="http://schemas.microsoft.com/office/drawing/2014/main" id="{B36F2E85-BEF9-5C03-EFE1-9EC320A4BBED}"/>
              </a:ext>
            </a:extLst>
          </p:cNvPr>
          <p:cNvSpPr/>
          <p:nvPr/>
        </p:nvSpPr>
        <p:spPr>
          <a:xfrm>
            <a:off x="5833864" y="4869577"/>
            <a:ext cx="531962" cy="503207"/>
          </a:xfrm>
          <a:prstGeom prst="down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 xmlns:a16="http://schemas.microsoft.com/office/drawing/2014/main" id="{B9F566AD-FC7C-DB4E-24C4-7F7E317548DA}"/>
              </a:ext>
            </a:extLst>
          </p:cNvPr>
          <p:cNvSpPr/>
          <p:nvPr/>
        </p:nvSpPr>
        <p:spPr>
          <a:xfrm>
            <a:off x="1103377" y="1346122"/>
            <a:ext cx="2300377" cy="1164566"/>
          </a:xfrm>
          <a:prstGeom prst="rect">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accent4">
                    <a:lumMod val="75000"/>
                  </a:schemeClr>
                </a:solidFill>
              </a:rPr>
              <a:t>METAFORA BOLLA INFANZIA</a:t>
            </a:r>
          </a:p>
        </p:txBody>
      </p:sp>
      <p:sp>
        <p:nvSpPr>
          <p:cNvPr id="6" name="Freccia a destra 5">
            <a:extLst>
              <a:ext uri="{FF2B5EF4-FFF2-40B4-BE49-F238E27FC236}">
                <a16:creationId xmlns="" xmlns:a16="http://schemas.microsoft.com/office/drawing/2014/main" id="{7137D173-B834-C624-9E3A-01480DF11A13}"/>
              </a:ext>
            </a:extLst>
          </p:cNvPr>
          <p:cNvSpPr/>
          <p:nvPr/>
        </p:nvSpPr>
        <p:spPr>
          <a:xfrm flipV="1">
            <a:off x="3951767" y="1592208"/>
            <a:ext cx="1078301" cy="460076"/>
          </a:xfrm>
          <a:prstGeom prst="right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 xmlns:a16="http://schemas.microsoft.com/office/drawing/2014/main" id="{ED593A82-3958-DC63-2A9E-5299E93A542D}"/>
              </a:ext>
            </a:extLst>
          </p:cNvPr>
          <p:cNvSpPr txBox="1"/>
          <p:nvPr/>
        </p:nvSpPr>
        <p:spPr>
          <a:xfrm>
            <a:off x="5369441" y="956930"/>
            <a:ext cx="5082897"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it-IT" sz="2000" dirty="0"/>
              <a:t>La bolla comincia ad entrare in crisi quando il bambino e poi il preadolescente e l'adolescente devono confrontarsi con le richieste della scuola, del mondo esterno, del gruppo dei pari, delle indicazioni degli altri adulti che vengono incontrati nei diversi ruoli educativi e istituzionali</a:t>
            </a:r>
            <a:endParaRPr lang="it-IT"/>
          </a:p>
        </p:txBody>
      </p:sp>
    </p:spTree>
    <p:extLst>
      <p:ext uri="{BB962C8B-B14F-4D97-AF65-F5344CB8AC3E}">
        <p14:creationId xmlns="" xmlns:p14="http://schemas.microsoft.com/office/powerpoint/2010/main" val="314236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 xmlns:a16="http://schemas.microsoft.com/office/drawing/2014/main" id="{1EB9D299-925E-7EEF-34C6-4E4E34C08DF5}"/>
              </a:ext>
            </a:extLst>
          </p:cNvPr>
          <p:cNvSpPr txBox="1"/>
          <p:nvPr/>
        </p:nvSpPr>
        <p:spPr>
          <a:xfrm>
            <a:off x="470028" y="355010"/>
            <a:ext cx="11197748" cy="6278642"/>
          </a:xfrm>
          <a:prstGeom prst="rect">
            <a:avLst/>
          </a:prstGeom>
          <a:solidFill>
            <a:schemeClr val="accent1">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it-IT" sz="2400" b="1" dirty="0">
                <a:solidFill>
                  <a:schemeClr val="accent4">
                    <a:lumMod val="75000"/>
                  </a:schemeClr>
                </a:solidFill>
                <a:ea typeface="+mn-lt"/>
                <a:cs typeface="+mn-lt"/>
              </a:rPr>
              <a:t>L'adolescenza non riguarda solo gli adolescenti.</a:t>
            </a:r>
            <a:endParaRPr lang="it-IT" sz="2400" dirty="0">
              <a:solidFill>
                <a:schemeClr val="accent4">
                  <a:lumMod val="75000"/>
                </a:schemeClr>
              </a:solidFill>
            </a:endParaRPr>
          </a:p>
          <a:p>
            <a:pPr algn="ctr"/>
            <a:endParaRPr lang="it-IT" sz="2400" b="1" dirty="0">
              <a:solidFill>
                <a:schemeClr val="accent4">
                  <a:lumMod val="75000"/>
                </a:schemeClr>
              </a:solidFill>
              <a:ea typeface="+mn-lt"/>
              <a:cs typeface="+mn-lt"/>
            </a:endParaRPr>
          </a:p>
          <a:p>
            <a:pPr algn="ctr"/>
            <a:r>
              <a:rPr lang="it-IT" sz="2400" b="1" dirty="0">
                <a:solidFill>
                  <a:schemeClr val="bg1"/>
                </a:solidFill>
                <a:ea typeface="+mn-lt"/>
                <a:cs typeface="+mn-lt"/>
              </a:rPr>
              <a:t> </a:t>
            </a:r>
            <a:r>
              <a:rPr lang="it-IT" sz="2400" dirty="0">
                <a:solidFill>
                  <a:schemeClr val="bg1"/>
                </a:solidFill>
                <a:ea typeface="+mn-lt"/>
                <a:cs typeface="+mn-lt"/>
              </a:rPr>
              <a:t>Essa al contrario, è un rito di passaggio che riguarda tutta la famiglia, proprio perché mentre cambiano i figli, stanno cambiando anche i genitori. Generalmente arriva in una fase della vita degli adulti in cui gli interessi cambiano, gli spazi si restringono per certi aspetti e si allargano per certi altri. Molto cambia anche nella loro vita. </a:t>
            </a:r>
            <a:endParaRPr lang="it-IT" sz="2400" dirty="0">
              <a:solidFill>
                <a:schemeClr val="bg1"/>
              </a:solidFill>
            </a:endParaRPr>
          </a:p>
          <a:p>
            <a:pPr algn="ctr"/>
            <a:endParaRPr lang="it-IT" sz="2400" dirty="0">
              <a:solidFill>
                <a:schemeClr val="bg1"/>
              </a:solidFill>
            </a:endParaRPr>
          </a:p>
          <a:p>
            <a:pPr algn="ctr"/>
            <a:endParaRPr lang="it-IT" sz="2400" dirty="0">
              <a:solidFill>
                <a:schemeClr val="bg1"/>
              </a:solidFill>
            </a:endParaRPr>
          </a:p>
          <a:p>
            <a:pPr algn="ctr"/>
            <a:r>
              <a:rPr lang="it-IT" sz="2400" dirty="0">
                <a:solidFill>
                  <a:schemeClr val="bg1"/>
                </a:solidFill>
                <a:ea typeface="+mn-lt"/>
                <a:cs typeface="+mn-lt"/>
              </a:rPr>
              <a:t>Lo spazio psichico e mentale in cui l'adolescente si trova, sembra caratterizzarsi da un lato per una maggiore chiarezza rispetto a ciò che si ha, a ciò che è familiare (ma di cui avverte una certa inadeguatezza) e dall’altro per il desiderio di sperimentarsi </a:t>
            </a:r>
            <a:r>
              <a:rPr lang="it-IT" sz="2400" dirty="0">
                <a:ea typeface="+mn-lt"/>
                <a:cs typeface="+mn-lt"/>
              </a:rPr>
              <a:t/>
            </a:r>
            <a:br>
              <a:rPr lang="it-IT" sz="2400" dirty="0">
                <a:ea typeface="+mn-lt"/>
                <a:cs typeface="+mn-lt"/>
              </a:rPr>
            </a:br>
            <a:r>
              <a:rPr lang="it-IT" sz="2400" b="1" dirty="0">
                <a:solidFill>
                  <a:schemeClr val="bg1"/>
                </a:solidFill>
                <a:ea typeface="+mn-lt"/>
                <a:cs typeface="+mn-lt"/>
              </a:rPr>
              <a:t>     </a:t>
            </a:r>
            <a:endParaRPr lang="it-IT" sz="2400" dirty="0">
              <a:solidFill>
                <a:schemeClr val="bg1"/>
              </a:solidFill>
              <a:ea typeface="+mn-lt"/>
              <a:cs typeface="+mn-lt"/>
            </a:endParaRPr>
          </a:p>
          <a:p>
            <a:pPr algn="ctr"/>
            <a:r>
              <a:rPr lang="it-IT" sz="2400" b="1" dirty="0">
                <a:ea typeface="+mn-lt"/>
                <a:cs typeface="+mn-lt"/>
              </a:rPr>
              <a:t/>
            </a:r>
            <a:br>
              <a:rPr lang="it-IT" sz="2400" b="1" dirty="0">
                <a:ea typeface="+mn-lt"/>
                <a:cs typeface="+mn-lt"/>
              </a:rPr>
            </a:br>
            <a:r>
              <a:rPr lang="it-IT" sz="2400" b="1" dirty="0">
                <a:solidFill>
                  <a:schemeClr val="bg1"/>
                </a:solidFill>
                <a:ea typeface="+mn-lt"/>
                <a:cs typeface="+mn-lt"/>
              </a:rPr>
              <a:t> esperienza di sospensione, di rinvio tra potenzialità e attualità, in attesa di</a:t>
            </a:r>
            <a:endParaRPr lang="it-IT" sz="2400" dirty="0">
              <a:solidFill>
                <a:schemeClr val="bg1"/>
              </a:solidFill>
              <a:ea typeface="+mn-lt"/>
              <a:cs typeface="+mn-lt"/>
            </a:endParaRPr>
          </a:p>
          <a:p>
            <a:endParaRPr lang="it-IT" dirty="0">
              <a:solidFill>
                <a:srgbClr val="FFFFFF"/>
              </a:solidFill>
              <a:ea typeface="+mn-lt"/>
              <a:cs typeface="+mn-lt"/>
            </a:endParaRPr>
          </a:p>
        </p:txBody>
      </p:sp>
      <p:sp>
        <p:nvSpPr>
          <p:cNvPr id="37" name="Freccia in giù 36">
            <a:extLst>
              <a:ext uri="{FF2B5EF4-FFF2-40B4-BE49-F238E27FC236}">
                <a16:creationId xmlns="" xmlns:a16="http://schemas.microsoft.com/office/drawing/2014/main" id="{E05489AC-8966-0EE1-FD13-1215E331AC91}"/>
              </a:ext>
            </a:extLst>
          </p:cNvPr>
          <p:cNvSpPr/>
          <p:nvPr/>
        </p:nvSpPr>
        <p:spPr>
          <a:xfrm>
            <a:off x="5836451" y="5264384"/>
            <a:ext cx="517584" cy="373810"/>
          </a:xfrm>
          <a:prstGeom prst="down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411162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28" name="Picture 7">
            <a:extLst>
              <a:ext uri="{FF2B5EF4-FFF2-40B4-BE49-F238E27FC236}">
                <a16:creationId xmlns="" xmlns:a16="http://schemas.microsoft.com/office/drawing/2014/main" id="{A97529DD-0019-4F2B-AAE6-A82A2FADB61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pic>
        <p:nvPicPr>
          <p:cNvPr id="29" name="Picture 9">
            <a:extLst>
              <a:ext uri="{FF2B5EF4-FFF2-40B4-BE49-F238E27FC236}">
                <a16:creationId xmlns="" xmlns:a16="http://schemas.microsoft.com/office/drawing/2014/main" id="{4A476453-89B8-4D0E-BDE0-0446B97F5FD2}"/>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30" name="Picture 11">
            <a:extLst>
              <a:ext uri="{FF2B5EF4-FFF2-40B4-BE49-F238E27FC236}">
                <a16:creationId xmlns="" xmlns:a16="http://schemas.microsoft.com/office/drawing/2014/main" id="{02B7E5A1-5C08-4455-A219-804981D6B260}"/>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cstate="print">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31" name="Rectangle 13">
            <a:extLst>
              <a:ext uri="{FF2B5EF4-FFF2-40B4-BE49-F238E27FC236}">
                <a16:creationId xmlns="" xmlns:a16="http://schemas.microsoft.com/office/drawing/2014/main" id="{6B19486B-DD4C-4473-9FF8-3E3FB1542E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5">
            <a:extLst>
              <a:ext uri="{FF2B5EF4-FFF2-40B4-BE49-F238E27FC236}">
                <a16:creationId xmlns="" xmlns:a16="http://schemas.microsoft.com/office/drawing/2014/main" id="{52CE1431-75FA-49CE-A7AC-42816EFBC5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3" name="Group 17">
            <a:extLst>
              <a:ext uri="{FF2B5EF4-FFF2-40B4-BE49-F238E27FC236}">
                <a16:creationId xmlns="" xmlns:a16="http://schemas.microsoft.com/office/drawing/2014/main" id="{F6BCB397-4790-4766-82B8-F6ED3BAAB00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3176" y="0"/>
            <a:ext cx="12192000" cy="6858001"/>
            <a:chOff x="-3176" y="0"/>
            <a:chExt cx="12192000" cy="6858001"/>
          </a:xfrm>
        </p:grpSpPr>
        <p:sp useBgFill="1">
          <p:nvSpPr>
            <p:cNvPr id="19" name="Rectangle 18">
              <a:extLst>
                <a:ext uri="{FF2B5EF4-FFF2-40B4-BE49-F238E27FC236}">
                  <a16:creationId xmlns="" xmlns:a16="http://schemas.microsoft.com/office/drawing/2014/main" id="{BDB66795-F5BA-4B6C-951C-11DBE9D24AA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19">
              <a:extLst>
                <a:ext uri="{FF2B5EF4-FFF2-40B4-BE49-F238E27FC236}">
                  <a16:creationId xmlns="" xmlns:a16="http://schemas.microsoft.com/office/drawing/2014/main" id="{12C790B8-181F-443B-9B01-D67B4B94ABA3}"/>
                </a:ext>
                <a:ext uri="{C183D7F6-B498-43B3-948B-1728B52AA6E4}">
                  <adec:decorative xmlns="" xmlns:adec="http://schemas.microsoft.com/office/drawing/2017/decorative" val="1"/>
                </a:ext>
              </a:extLst>
            </p:cNvPr>
            <p:cNvPicPr>
              <a:picLocks noChangeAspect="1"/>
            </p:cNvPicPr>
            <p:nvPr>
              <p:extLst>
                <p:ext uri="{386F3935-93C4-4BCD-93E2-E3B085C9AB24}">
                  <p16:designElem xmlns="" xmlns:p16="http://schemas.microsoft.com/office/powerpoint/2015/main" val="1"/>
                </p:ext>
              </p:extLst>
            </p:nvPr>
          </p:nvPicPr>
          <p:blipFill>
            <a:blip r:embed="rId2">
              <a:alphaModFix amt="10000"/>
              <a:extLst>
                <a:ext uri="{28A0092B-C50C-407E-A947-70E740481C1C}">
                  <a14:useLocalDpi xmlns="" xmlns:a14="http://schemas.microsoft.com/office/drawing/2010/main" val="0"/>
                </a:ext>
              </a:extLst>
            </a:blip>
            <a:stretch>
              <a:fillRect/>
            </a:stretch>
          </p:blipFill>
          <p:spPr>
            <a:xfrm>
              <a:off x="-3176" y="0"/>
              <a:ext cx="12192000" cy="6858000"/>
            </a:xfrm>
            <a:prstGeom prst="rect">
              <a:avLst/>
            </a:prstGeom>
          </p:spPr>
        </p:pic>
      </p:grpSp>
      <p:pic>
        <p:nvPicPr>
          <p:cNvPr id="3" name="Immagine 3" descr="Immagine che contiene testo&#10;&#10;Descrizione generata automaticamente">
            <a:extLst>
              <a:ext uri="{FF2B5EF4-FFF2-40B4-BE49-F238E27FC236}">
                <a16:creationId xmlns="" xmlns:a16="http://schemas.microsoft.com/office/drawing/2014/main" id="{1261AFDA-DE49-7665-44C8-9F2C5AEDCEF2}"/>
              </a:ext>
            </a:extLst>
          </p:cNvPr>
          <p:cNvPicPr>
            <a:picLocks noChangeAspect="1"/>
          </p:cNvPicPr>
          <p:nvPr/>
        </p:nvPicPr>
        <p:blipFill rotWithShape="1">
          <a:blip r:embed="rId5"/>
          <a:srcRect l="27566" r="27589" b="1"/>
          <a:stretch/>
        </p:blipFill>
        <p:spPr>
          <a:xfrm>
            <a:off x="7547810" y="10"/>
            <a:ext cx="4641013" cy="6856310"/>
          </a:xfrm>
          <a:prstGeom prst="rect">
            <a:avLst/>
          </a:prstGeom>
          <a:ln>
            <a:noFill/>
          </a:ln>
          <a:effectLst/>
        </p:spPr>
      </p:pic>
      <p:sp>
        <p:nvSpPr>
          <p:cNvPr id="35" name="Rectangle 21">
            <a:extLst>
              <a:ext uri="{FF2B5EF4-FFF2-40B4-BE49-F238E27FC236}">
                <a16:creationId xmlns="" xmlns:a16="http://schemas.microsoft.com/office/drawing/2014/main" id="{0917D5C4-7346-4128-A893-88F9031A32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6" name="Picture 23">
            <a:extLst>
              <a:ext uri="{FF2B5EF4-FFF2-40B4-BE49-F238E27FC236}">
                <a16:creationId xmlns="" xmlns:a16="http://schemas.microsoft.com/office/drawing/2014/main" id="{4EC06EAC-4D4E-4BEC-A580-543F5E0EDE94}"/>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 xmlns:a14="http://schemas.microsoft.com/office/drawing/2010/main" val="0"/>
              </a:ext>
            </a:extLst>
          </a:blip>
          <a:stretch>
            <a:fillRect/>
          </a:stretch>
        </p:blipFill>
        <p:spPr>
          <a:xfrm>
            <a:off x="2" y="1970240"/>
            <a:ext cx="7967048" cy="321164"/>
          </a:xfrm>
          <a:prstGeom prst="rect">
            <a:avLst/>
          </a:prstGeom>
        </p:spPr>
      </p:pic>
      <p:sp>
        <p:nvSpPr>
          <p:cNvPr id="2" name="CasellaDiTesto 1">
            <a:extLst>
              <a:ext uri="{FF2B5EF4-FFF2-40B4-BE49-F238E27FC236}">
                <a16:creationId xmlns="" xmlns:a16="http://schemas.microsoft.com/office/drawing/2014/main" id="{8F972056-57EC-FFC4-F256-4ADC223D6169}"/>
              </a:ext>
            </a:extLst>
          </p:cNvPr>
          <p:cNvSpPr txBox="1"/>
          <p:nvPr/>
        </p:nvSpPr>
        <p:spPr>
          <a:xfrm>
            <a:off x="680321" y="2336873"/>
            <a:ext cx="6423211" cy="359931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42900" indent="-342900" algn="just" defTabSz="914400">
              <a:lnSpc>
                <a:spcPct val="90000"/>
              </a:lnSpc>
              <a:spcAft>
                <a:spcPts val="600"/>
              </a:spcAft>
              <a:buFont typeface="Arial"/>
              <a:buChar char="•"/>
            </a:pPr>
            <a:r>
              <a:rPr lang="en-US" sz="2000" b="1" dirty="0" err="1"/>
              <a:t>L</a:t>
            </a:r>
            <a:r>
              <a:rPr lang="en-US" sz="2000" dirty="0" err="1"/>
              <a:t>'adolescenza</a:t>
            </a:r>
            <a:r>
              <a:rPr lang="en-US" sz="2000" dirty="0"/>
              <a:t> </a:t>
            </a:r>
            <a:r>
              <a:rPr lang="en-US" sz="2000" dirty="0" err="1"/>
              <a:t>allora</a:t>
            </a:r>
            <a:r>
              <a:rPr lang="en-US" sz="2000" dirty="0"/>
              <a:t> non </a:t>
            </a:r>
            <a:r>
              <a:rPr lang="en-US" sz="2000" dirty="0" err="1"/>
              <a:t>può</a:t>
            </a:r>
            <a:r>
              <a:rPr lang="en-US" sz="2000" dirty="0"/>
              <a:t> </a:t>
            </a:r>
            <a:r>
              <a:rPr lang="en-US" sz="2000" dirty="0" err="1"/>
              <a:t>essere</a:t>
            </a:r>
            <a:r>
              <a:rPr lang="en-US" sz="2000" dirty="0"/>
              <a:t> vista come </a:t>
            </a:r>
            <a:r>
              <a:rPr lang="en-US" sz="2000" dirty="0" err="1"/>
              <a:t>fase</a:t>
            </a:r>
            <a:r>
              <a:rPr lang="en-US" sz="2000" dirty="0"/>
              <a:t> di </a:t>
            </a:r>
            <a:r>
              <a:rPr lang="en-US" sz="2000" dirty="0" err="1"/>
              <a:t>transito</a:t>
            </a:r>
            <a:r>
              <a:rPr lang="en-US" sz="2000" dirty="0"/>
              <a:t> </a:t>
            </a:r>
            <a:r>
              <a:rPr lang="en-US" sz="2000" dirty="0" err="1"/>
              <a:t>tra</a:t>
            </a:r>
            <a:r>
              <a:rPr lang="en-US" sz="2000" dirty="0"/>
              <a:t> </a:t>
            </a:r>
            <a:r>
              <a:rPr lang="en-US" sz="2000" dirty="0" err="1"/>
              <a:t>infanzia</a:t>
            </a:r>
            <a:r>
              <a:rPr lang="en-US" sz="2000" dirty="0"/>
              <a:t> e vita </a:t>
            </a:r>
            <a:r>
              <a:rPr lang="en-US" sz="2000" dirty="0" err="1"/>
              <a:t>adulta</a:t>
            </a:r>
            <a:r>
              <a:rPr lang="en-US" sz="2000" dirty="0"/>
              <a:t>, con la meta ultima </a:t>
            </a:r>
            <a:r>
              <a:rPr lang="en-US" sz="2000" dirty="0" err="1"/>
              <a:t>della</a:t>
            </a:r>
            <a:r>
              <a:rPr lang="en-US" sz="2000" dirty="0"/>
              <a:t> </a:t>
            </a:r>
            <a:r>
              <a:rPr lang="en-US" sz="2000" dirty="0" err="1"/>
              <a:t>maturità</a:t>
            </a:r>
            <a:r>
              <a:rPr lang="en-US" sz="2000" dirty="0"/>
              <a:t>, ma come un </a:t>
            </a:r>
            <a:r>
              <a:rPr lang="en-US" sz="2000" dirty="0" err="1"/>
              <a:t>periodo</a:t>
            </a:r>
            <a:r>
              <a:rPr lang="en-US" sz="2000" dirty="0"/>
              <a:t> del </a:t>
            </a:r>
            <a:r>
              <a:rPr lang="en-US" sz="2000" dirty="0" err="1"/>
              <a:t>ciclo</a:t>
            </a:r>
            <a:r>
              <a:rPr lang="en-US" sz="2000" dirty="0"/>
              <a:t> </a:t>
            </a:r>
            <a:r>
              <a:rPr lang="en-US" sz="2000" dirty="0" err="1"/>
              <a:t>vitale</a:t>
            </a:r>
            <a:r>
              <a:rPr lang="en-US" sz="2000" dirty="0"/>
              <a:t> in cui </a:t>
            </a:r>
            <a:r>
              <a:rPr lang="en-US" sz="2000" dirty="0" err="1"/>
              <a:t>avvengono</a:t>
            </a:r>
            <a:r>
              <a:rPr lang="en-US" sz="2000" dirty="0"/>
              <a:t> </a:t>
            </a:r>
            <a:r>
              <a:rPr lang="en-US" sz="2000" dirty="0" err="1"/>
              <a:t>processi</a:t>
            </a:r>
            <a:r>
              <a:rPr lang="en-US" sz="2000" dirty="0"/>
              <a:t> </a:t>
            </a:r>
            <a:r>
              <a:rPr lang="en-US" sz="2000" dirty="0" err="1"/>
              <a:t>specifici</a:t>
            </a:r>
            <a:r>
              <a:rPr lang="en-US" sz="2000" dirty="0"/>
              <a:t> di </a:t>
            </a:r>
            <a:r>
              <a:rPr lang="en-US" sz="2000" dirty="0" err="1">
                <a:solidFill>
                  <a:schemeClr val="accent4">
                    <a:lumMod val="75000"/>
                  </a:schemeClr>
                </a:solidFill>
              </a:rPr>
              <a:t>trasformazione</a:t>
            </a:r>
            <a:r>
              <a:rPr lang="en-US" sz="2000" dirty="0"/>
              <a:t> </a:t>
            </a:r>
            <a:r>
              <a:rPr lang="en-US" sz="2000" dirty="0" err="1"/>
              <a:t>che</a:t>
            </a:r>
            <a:r>
              <a:rPr lang="en-US" sz="2000" dirty="0"/>
              <a:t> </a:t>
            </a:r>
            <a:r>
              <a:rPr lang="en-US" sz="2000" dirty="0" err="1"/>
              <a:t>investono</a:t>
            </a:r>
            <a:r>
              <a:rPr lang="en-US" sz="2000" dirty="0"/>
              <a:t> la </a:t>
            </a:r>
            <a:r>
              <a:rPr lang="en-US" sz="2000" dirty="0" err="1"/>
              <a:t>dimensione</a:t>
            </a:r>
            <a:r>
              <a:rPr lang="en-US" sz="2000" dirty="0"/>
              <a:t> </a:t>
            </a:r>
            <a:r>
              <a:rPr lang="en-US" sz="2000" dirty="0" err="1"/>
              <a:t>mentale</a:t>
            </a:r>
            <a:r>
              <a:rPr lang="en-US" sz="2000" dirty="0"/>
              <a:t> e </a:t>
            </a:r>
            <a:r>
              <a:rPr lang="en-US" sz="2000" dirty="0" err="1"/>
              <a:t>corporea</a:t>
            </a:r>
            <a:r>
              <a:rPr lang="en-US" sz="2000" dirty="0"/>
              <a:t>, le </a:t>
            </a:r>
            <a:r>
              <a:rPr lang="en-US" sz="2000" dirty="0" err="1"/>
              <a:t>relazioni</a:t>
            </a:r>
            <a:r>
              <a:rPr lang="en-US" sz="2000" dirty="0"/>
              <a:t> con </a:t>
            </a:r>
            <a:r>
              <a:rPr lang="en-US" sz="2000" dirty="0" err="1"/>
              <a:t>gli</a:t>
            </a:r>
            <a:r>
              <a:rPr lang="en-US" sz="2000" dirty="0"/>
              <a:t> </a:t>
            </a:r>
            <a:r>
              <a:rPr lang="en-US" sz="2000" dirty="0" err="1"/>
              <a:t>altri</a:t>
            </a:r>
            <a:r>
              <a:rPr lang="en-US" sz="2000" dirty="0"/>
              <a:t> e con il mondo.</a:t>
            </a:r>
            <a:endParaRPr lang="it-IT"/>
          </a:p>
          <a:p>
            <a:pPr algn="just" defTabSz="914400">
              <a:lnSpc>
                <a:spcPct val="90000"/>
              </a:lnSpc>
              <a:spcAft>
                <a:spcPts val="600"/>
              </a:spcAft>
            </a:pPr>
            <a:endParaRPr lang="en-US" sz="2000" dirty="0"/>
          </a:p>
          <a:p>
            <a:pPr indent="-228600" algn="just" defTabSz="914400">
              <a:lnSpc>
                <a:spcPct val="90000"/>
              </a:lnSpc>
              <a:spcAft>
                <a:spcPts val="600"/>
              </a:spcAft>
              <a:buFont typeface="Arial" panose="020B0604020202020204" pitchFamily="34" charset="0"/>
              <a:buChar char="•"/>
            </a:pPr>
            <a:endParaRPr lang="en-US" sz="2000" dirty="0"/>
          </a:p>
          <a:p>
            <a:pPr marL="342900" indent="-342900" algn="just" defTabSz="914400">
              <a:lnSpc>
                <a:spcPct val="90000"/>
              </a:lnSpc>
              <a:spcAft>
                <a:spcPts val="600"/>
              </a:spcAft>
              <a:buFont typeface="Arial"/>
              <a:buChar char="•"/>
            </a:pPr>
            <a:r>
              <a:rPr lang="en-US" sz="2000" dirty="0"/>
              <a:t>Non ci </a:t>
            </a:r>
            <a:r>
              <a:rPr lang="en-US" sz="2000" dirty="0" err="1"/>
              <a:t>sono</a:t>
            </a:r>
            <a:r>
              <a:rPr lang="en-US" sz="2000" dirty="0"/>
              <a:t> </a:t>
            </a:r>
            <a:r>
              <a:rPr lang="en-US" sz="2000" dirty="0" err="1"/>
              <a:t>fasi</a:t>
            </a:r>
            <a:r>
              <a:rPr lang="en-US" sz="2000" dirty="0"/>
              <a:t> da </a:t>
            </a:r>
            <a:r>
              <a:rPr lang="en-US" sz="2000" dirty="0" err="1"/>
              <a:t>superare</a:t>
            </a:r>
            <a:r>
              <a:rPr lang="en-US" sz="2000" dirty="0"/>
              <a:t>, ma </a:t>
            </a:r>
            <a:r>
              <a:rPr lang="en-US" sz="2000" dirty="0" err="1"/>
              <a:t>elementi</a:t>
            </a:r>
            <a:r>
              <a:rPr lang="en-US" sz="2000" dirty="0"/>
              <a:t> </a:t>
            </a:r>
            <a:r>
              <a:rPr lang="en-US" sz="2000" dirty="0" err="1"/>
              <a:t>interni</a:t>
            </a:r>
            <a:r>
              <a:rPr lang="en-US" sz="2000" dirty="0"/>
              <a:t> </a:t>
            </a:r>
            <a:r>
              <a:rPr lang="en-US" sz="2000" dirty="0" err="1"/>
              <a:t>che</a:t>
            </a:r>
            <a:r>
              <a:rPr lang="en-US" sz="2000" dirty="0"/>
              <a:t> </a:t>
            </a:r>
            <a:r>
              <a:rPr lang="en-US" sz="2000" dirty="0" err="1"/>
              <a:t>maturano</a:t>
            </a:r>
            <a:r>
              <a:rPr lang="en-US" sz="2000" dirty="0"/>
              <a:t> in </a:t>
            </a:r>
            <a:r>
              <a:rPr lang="en-US" sz="2000" dirty="0" err="1"/>
              <a:t>sequenza</a:t>
            </a:r>
            <a:r>
              <a:rPr lang="en-US" sz="2000" dirty="0"/>
              <a:t> e </a:t>
            </a:r>
            <a:r>
              <a:rPr lang="en-US" sz="2000" dirty="0" err="1"/>
              <a:t>sono</a:t>
            </a:r>
            <a:r>
              <a:rPr lang="en-US" sz="2000" dirty="0"/>
              <a:t> </a:t>
            </a:r>
            <a:r>
              <a:rPr lang="en-US" sz="2000" dirty="0" err="1"/>
              <a:t>tuttavia</a:t>
            </a:r>
            <a:r>
              <a:rPr lang="en-US" sz="2000" dirty="0"/>
              <a:t> in </a:t>
            </a:r>
            <a:r>
              <a:rPr lang="en-US" sz="2000" dirty="0" err="1"/>
              <a:t>permanenza</a:t>
            </a:r>
            <a:r>
              <a:rPr lang="en-US" sz="2000" dirty="0"/>
              <a:t> </a:t>
            </a:r>
            <a:r>
              <a:rPr lang="en-US" sz="2000" dirty="0" err="1"/>
              <a:t>resenti</a:t>
            </a:r>
            <a:r>
              <a:rPr lang="en-US" sz="2000" dirty="0"/>
              <a:t>, in continua </a:t>
            </a:r>
            <a:r>
              <a:rPr lang="en-US" sz="2000" dirty="0" err="1"/>
              <a:t>interazione</a:t>
            </a:r>
            <a:r>
              <a:rPr lang="en-US" sz="2000" dirty="0"/>
              <a:t> </a:t>
            </a:r>
            <a:r>
              <a:rPr lang="en-US" sz="2000" dirty="0" err="1"/>
              <a:t>tra</a:t>
            </a:r>
            <a:r>
              <a:rPr lang="en-US" sz="2000" dirty="0"/>
              <a:t> </a:t>
            </a:r>
            <a:r>
              <a:rPr lang="en-US" sz="2000" dirty="0" err="1"/>
              <a:t>loro</a:t>
            </a:r>
            <a:r>
              <a:rPr lang="en-US" sz="2000" dirty="0"/>
              <a:t>. </a:t>
            </a:r>
          </a:p>
        </p:txBody>
      </p:sp>
    </p:spTree>
    <p:extLst>
      <p:ext uri="{BB962C8B-B14F-4D97-AF65-F5344CB8AC3E}">
        <p14:creationId xmlns="" xmlns:p14="http://schemas.microsoft.com/office/powerpoint/2010/main" val="1767422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8BBF99D-5411-54BE-0B26-B5021D51F7CB}"/>
              </a:ext>
            </a:extLst>
          </p:cNvPr>
          <p:cNvSpPr>
            <a:spLocks noGrp="1"/>
          </p:cNvSpPr>
          <p:nvPr>
            <p:ph type="title"/>
          </p:nvPr>
        </p:nvSpPr>
        <p:spPr/>
        <p:txBody>
          <a:bodyPr/>
          <a:lstStyle/>
          <a:p>
            <a:r>
              <a:rPr lang="it-IT" dirty="0" smtClean="0"/>
              <a:t>9.5 La </a:t>
            </a:r>
            <a:r>
              <a:rPr lang="it-IT" dirty="0"/>
              <a:t>necessità di inciampare</a:t>
            </a:r>
          </a:p>
        </p:txBody>
      </p:sp>
      <p:sp>
        <p:nvSpPr>
          <p:cNvPr id="3" name="Segnaposto contenuto 2">
            <a:extLst>
              <a:ext uri="{FF2B5EF4-FFF2-40B4-BE49-F238E27FC236}">
                <a16:creationId xmlns="" xmlns:a16="http://schemas.microsoft.com/office/drawing/2014/main" id="{746BAA12-8F4C-8498-CCFE-B09D2CF1A5BD}"/>
              </a:ext>
            </a:extLst>
          </p:cNvPr>
          <p:cNvSpPr>
            <a:spLocks noGrp="1"/>
          </p:cNvSpPr>
          <p:nvPr>
            <p:ph idx="1"/>
          </p:nvPr>
        </p:nvSpPr>
        <p:spPr>
          <a:xfrm>
            <a:off x="148359" y="3242647"/>
            <a:ext cx="11655446" cy="3570560"/>
          </a:xfrm>
        </p:spPr>
        <p:txBody>
          <a:bodyPr vert="horz" lIns="91440" tIns="45720" rIns="91440" bIns="45720" rtlCol="0" anchor="t">
            <a:normAutofit/>
          </a:bodyPr>
          <a:lstStyle/>
          <a:p>
            <a:pPr marL="0" indent="0" algn="just">
              <a:buNone/>
            </a:pPr>
            <a:r>
              <a:rPr lang="it-IT" dirty="0"/>
              <a:t>L</a:t>
            </a:r>
            <a:r>
              <a:rPr lang="it-IT" sz="2000" dirty="0"/>
              <a:t>'azione adulta va direzionata verso un'educazione sentimentale che supporti l' adolescente nella sua fatica di rappresentarsi e </a:t>
            </a:r>
            <a:r>
              <a:rPr lang="it-IT" sz="2000" dirty="0" err="1"/>
              <a:t>mentalizzare</a:t>
            </a:r>
            <a:r>
              <a:rPr lang="it-IT" sz="2000" dirty="0"/>
              <a:t> il proprio dolore. "Funzione di questa età della vita è imparare a soffrire" (Secci, 2017), apprendendo a sentirlo, a starci a contatto, a interpretarlo e contenerlo.</a:t>
            </a:r>
            <a:endParaRPr lang="it-IT" sz="2000"/>
          </a:p>
          <a:p>
            <a:pPr marL="0" indent="0" algn="just">
              <a:buNone/>
            </a:pPr>
            <a:endParaRPr lang="it-IT" sz="2000" dirty="0"/>
          </a:p>
          <a:p>
            <a:pPr marL="0" indent="0" algn="just">
              <a:buNone/>
            </a:pPr>
            <a:r>
              <a:rPr lang="it-IT" sz="2000" dirty="0"/>
              <a:t>L'adolescente ha paura di crescere, ha difficoltà a individuare i propri stati emotivi, sta imparando a destreggiarsi tra lo spaesamento e le fragilità, che ancora non gli permettono di definire chiaramente la sua identità individuale e sociale.</a:t>
            </a:r>
            <a:endParaRPr lang="it-IT" sz="2000"/>
          </a:p>
          <a:p>
            <a:pPr marL="0" indent="0" algn="just">
              <a:buNone/>
            </a:pPr>
            <a:endParaRPr lang="it-IT" sz="2000" dirty="0"/>
          </a:p>
          <a:p>
            <a:pPr marL="0" indent="0" algn="just">
              <a:buNone/>
            </a:pPr>
            <a:r>
              <a:rPr lang="it-IT" sz="2000" dirty="0"/>
              <a:t>Il dolore invece è semplicemente il contrappunto dell'esistenza.</a:t>
            </a:r>
          </a:p>
        </p:txBody>
      </p:sp>
      <p:sp>
        <p:nvSpPr>
          <p:cNvPr id="4" name="Rettangolo 3">
            <a:extLst>
              <a:ext uri="{FF2B5EF4-FFF2-40B4-BE49-F238E27FC236}">
                <a16:creationId xmlns="" xmlns:a16="http://schemas.microsoft.com/office/drawing/2014/main" id="{D1868D79-FE50-6BE3-C94B-C3D87E98B2E7}"/>
              </a:ext>
            </a:extLst>
          </p:cNvPr>
          <p:cNvSpPr/>
          <p:nvPr/>
        </p:nvSpPr>
        <p:spPr>
          <a:xfrm>
            <a:off x="779720" y="2250557"/>
            <a:ext cx="10725509" cy="73324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bg1"/>
                </a:solidFill>
                <a:ea typeface="+mn-lt"/>
                <a:cs typeface="+mn-lt"/>
              </a:rPr>
              <a:t>Nel corso degli anni abbiamo tolto ogni "inciampo alla crescita. E ci siamo dimenticati che invece </a:t>
            </a:r>
            <a:r>
              <a:rPr lang="it-IT">
                <a:solidFill>
                  <a:schemeClr val="bg1"/>
                </a:solidFill>
                <a:ea typeface="+mn-lt"/>
                <a:cs typeface="+mn-lt"/>
              </a:rPr>
              <a:t>si </a:t>
            </a:r>
            <a:r>
              <a:rPr lang="it-IT" smtClean="0">
                <a:solidFill>
                  <a:schemeClr val="bg1"/>
                </a:solidFill>
                <a:ea typeface="+mn-lt"/>
                <a:cs typeface="+mn-lt"/>
              </a:rPr>
              <a:t>cresce </a:t>
            </a:r>
            <a:r>
              <a:rPr lang="it-IT" dirty="0">
                <a:solidFill>
                  <a:schemeClr val="bg1"/>
                </a:solidFill>
                <a:ea typeface="+mn-lt"/>
                <a:cs typeface="+mn-lt"/>
              </a:rPr>
              <a:t>inciampando (Spena, 2020).</a:t>
            </a:r>
            <a:endParaRPr lang="it-IT" dirty="0">
              <a:solidFill>
                <a:schemeClr val="bg1"/>
              </a:solidFill>
            </a:endParaRPr>
          </a:p>
        </p:txBody>
      </p:sp>
    </p:spTree>
    <p:extLst>
      <p:ext uri="{BB962C8B-B14F-4D97-AF65-F5344CB8AC3E}">
        <p14:creationId xmlns="" xmlns:p14="http://schemas.microsoft.com/office/powerpoint/2010/main" val="2389402964"/>
      </p:ext>
    </p:extLst>
  </p:cSld>
  <p:clrMapOvr>
    <a:masterClrMapping/>
  </p:clrMapOvr>
</p:sld>
</file>

<file path=ppt/theme/theme1.xml><?xml version="1.0" encoding="utf-8"?>
<a:theme xmlns:a="http://schemas.openxmlformats.org/drawingml/2006/main" name="Berlino">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TM04033917[[fn=Berlino]]</Template>
  <TotalTime>54</TotalTime>
  <Words>697</Words>
  <Application>Microsoft Office PowerPoint</Application>
  <PresentationFormat>Personalizzato</PresentationFormat>
  <Paragraphs>65</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Berlino</vt:lpstr>
      <vt:lpstr>NELL’INQUIETUDINE DELL’ADOLESCENZA. UNA RIFLESSIONE SULLA CONDIZIONE PROBLEMATICA DELL’ADOLESCENZA E SULLA RELAZIONE EDUCATIVA</vt:lpstr>
      <vt:lpstr>9.2 L'adolescenza come "postura esistenziale": soggetti alla ricerca del senso</vt:lpstr>
      <vt:lpstr>Diapositiva 3</vt:lpstr>
      <vt:lpstr>9.3 La bolla che intrappola: da bambini "idoli" ad adolescenti delusi</vt:lpstr>
      <vt:lpstr>9.4 Adolescenza</vt:lpstr>
      <vt:lpstr>Diapositiva 6</vt:lpstr>
      <vt:lpstr>Diapositiva 7</vt:lpstr>
      <vt:lpstr>Diapositiva 8</vt:lpstr>
      <vt:lpstr>9.5 La necessità di inciampare</vt:lpstr>
      <vt:lpstr>Diapositiva 10</vt:lpstr>
      <vt:lpstr>9.6 La responsabilità di essere guida: intenzionalità pedagogica e presenza non intrusiva.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NELL’INQUIETUDINE DELL’ADOLESCENZA. UNA RIFLESSIONE SULLA CONDIZIONE PROBLEMATICA DELL’ADOLESCENZA E SULLA RELAZIONE EDUCATIVA</dc:title>
  <dc:creator>ada dinacci</dc:creator>
  <cp:lastModifiedBy>Ludo</cp:lastModifiedBy>
  <cp:revision>695</cp:revision>
  <dcterms:created xsi:type="dcterms:W3CDTF">2022-02-18T16:43:15Z</dcterms:created>
  <dcterms:modified xsi:type="dcterms:W3CDTF">2023-01-07T18:41:45Z</dcterms:modified>
</cp:coreProperties>
</file>