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01EB0D-EDA8-EC7E-E4DB-0F449B8D6CFE}" v="5253" dt="2023-01-06T17:22:02.3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8E6F95-CDB2-4439-85E8-1CC08F6E65A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F55C66C-6D1E-41C6-AED0-BC2034078B21}">
      <dgm:prSet/>
      <dgm:spPr/>
      <dgm:t>
        <a:bodyPr/>
        <a:lstStyle/>
        <a:p>
          <a:r>
            <a:rPr lang="it-IT" dirty="0"/>
            <a:t>Con il termine </a:t>
          </a:r>
          <a:r>
            <a:rPr lang="it-IT" b="1" u="sng" dirty="0">
              <a:solidFill>
                <a:schemeClr val="accent5">
                  <a:lumMod val="75000"/>
                </a:schemeClr>
              </a:solidFill>
            </a:rPr>
            <a:t>devianza</a:t>
          </a:r>
          <a:r>
            <a:rPr lang="it-IT" dirty="0"/>
            <a:t> si intende descrivere un comportamento che si discosta dalle aspettative di normalità collaudate da una data società. Il comportamento deviante è relativo all'azione di alcuni ed è storicizzato</a:t>
          </a:r>
          <a:r>
            <a:rPr lang="it-IT" dirty="0">
              <a:latin typeface="Trebuchet MS" panose="020B0603020202020204"/>
            </a:rPr>
            <a:t>.</a:t>
          </a:r>
          <a:endParaRPr lang="en-US" dirty="0"/>
        </a:p>
      </dgm:t>
    </dgm:pt>
    <dgm:pt modelId="{62DE1639-7EF7-4335-86F1-643C38242CCD}" type="parTrans" cxnId="{32359224-389D-4F23-BC44-07808987714D}">
      <dgm:prSet/>
      <dgm:spPr/>
      <dgm:t>
        <a:bodyPr/>
        <a:lstStyle/>
        <a:p>
          <a:endParaRPr lang="en-US"/>
        </a:p>
      </dgm:t>
    </dgm:pt>
    <dgm:pt modelId="{B92D4D5B-A567-4760-8415-BB21DD6E7A98}" type="sibTrans" cxnId="{32359224-389D-4F23-BC44-07808987714D}">
      <dgm:prSet/>
      <dgm:spPr/>
      <dgm:t>
        <a:bodyPr/>
        <a:lstStyle/>
        <a:p>
          <a:endParaRPr lang="en-US"/>
        </a:p>
      </dgm:t>
    </dgm:pt>
    <dgm:pt modelId="{AD545085-4A35-450E-93CA-30ED9CD5FDAB}">
      <dgm:prSet/>
      <dgm:spPr/>
      <dgm:t>
        <a:bodyPr/>
        <a:lstStyle/>
        <a:p>
          <a:r>
            <a:rPr lang="it-IT" dirty="0"/>
            <a:t>La </a:t>
          </a:r>
          <a:r>
            <a:rPr lang="it-IT" u="sng" dirty="0">
              <a:solidFill>
                <a:schemeClr val="bg2">
                  <a:lumMod val="50000"/>
                </a:schemeClr>
              </a:solidFill>
            </a:rPr>
            <a:t>marginalità</a:t>
          </a:r>
          <a:r>
            <a:rPr lang="it-IT" dirty="0"/>
            <a:t> è uno status sociale nel quale un soggetto viene collocato a causa dei suoi comportamenti devianti o a causa dei pregiudizi sociali che le sue particolari caratteristiche o condizioni scatenano nella collettività</a:t>
          </a:r>
          <a:r>
            <a:rPr lang="it-IT" dirty="0">
              <a:latin typeface="Trebuchet MS" panose="020B0603020202020204"/>
            </a:rPr>
            <a:t>.</a:t>
          </a:r>
          <a:endParaRPr lang="en-US" dirty="0"/>
        </a:p>
      </dgm:t>
    </dgm:pt>
    <dgm:pt modelId="{3AD477F0-D020-4714-86D9-DFB6A4A006F4}" type="parTrans" cxnId="{D6D8AB74-4540-4D6E-BA17-BFAAD8763F99}">
      <dgm:prSet/>
      <dgm:spPr/>
      <dgm:t>
        <a:bodyPr/>
        <a:lstStyle/>
        <a:p>
          <a:endParaRPr lang="en-US"/>
        </a:p>
      </dgm:t>
    </dgm:pt>
    <dgm:pt modelId="{4D748A9C-6FA6-4252-8BF3-0054427344A5}" type="sibTrans" cxnId="{D6D8AB74-4540-4D6E-BA17-BFAAD8763F99}">
      <dgm:prSet/>
      <dgm:spPr/>
      <dgm:t>
        <a:bodyPr/>
        <a:lstStyle/>
        <a:p>
          <a:endParaRPr lang="en-US"/>
        </a:p>
      </dgm:t>
    </dgm:pt>
    <dgm:pt modelId="{E8A1B839-9D84-427F-9F69-D90900E76C03}">
      <dgm:prSet/>
      <dgm:spPr/>
      <dgm:t>
        <a:bodyPr/>
        <a:lstStyle/>
        <a:p>
          <a:r>
            <a:rPr lang="it-IT" dirty="0"/>
            <a:t>Il </a:t>
          </a:r>
          <a:r>
            <a:rPr lang="it-IT" b="1" u="sng" dirty="0">
              <a:solidFill>
                <a:schemeClr val="accent4">
                  <a:lumMod val="75000"/>
                </a:schemeClr>
              </a:solidFill>
            </a:rPr>
            <a:t>disagio</a:t>
          </a:r>
          <a:r>
            <a:rPr lang="it-IT" dirty="0"/>
            <a:t> è la fatica a trovare un ecosistema integrato tra il Sé e l’ambiente circostante che salvaguardi la propria identità senza porre squilibri nel funzionamento del sistema e delle relazioni interpersonali</a:t>
          </a:r>
          <a:r>
            <a:rPr lang="it-IT" dirty="0">
              <a:latin typeface="Trebuchet MS" panose="020B0603020202020204"/>
            </a:rPr>
            <a:t>.</a:t>
          </a:r>
          <a:endParaRPr lang="en-US" dirty="0"/>
        </a:p>
      </dgm:t>
    </dgm:pt>
    <dgm:pt modelId="{47F3D470-6D02-49EF-997A-F85F70508379}" type="parTrans" cxnId="{F415E703-C7F6-4097-9460-0AFE0E1658D7}">
      <dgm:prSet/>
      <dgm:spPr/>
      <dgm:t>
        <a:bodyPr/>
        <a:lstStyle/>
        <a:p>
          <a:endParaRPr lang="en-US"/>
        </a:p>
      </dgm:t>
    </dgm:pt>
    <dgm:pt modelId="{5D4FAFA7-56C6-413A-9A57-A6CEA38B8C55}" type="sibTrans" cxnId="{F415E703-C7F6-4097-9460-0AFE0E1658D7}">
      <dgm:prSet/>
      <dgm:spPr/>
      <dgm:t>
        <a:bodyPr/>
        <a:lstStyle/>
        <a:p>
          <a:endParaRPr lang="en-US"/>
        </a:p>
      </dgm:t>
    </dgm:pt>
    <dgm:pt modelId="{D972CAC5-4E65-48C8-B336-6B0640057210}">
      <dgm:prSet/>
      <dgm:spPr/>
      <dgm:t>
        <a:bodyPr/>
        <a:lstStyle/>
        <a:p>
          <a:r>
            <a:rPr lang="it-IT" dirty="0"/>
            <a:t>I comportamenti disadattivi degli adolescenti sono frutto di conflitti e contraddizioni nonché esito di omologazione alla "cultura" del gruppo.</a:t>
          </a:r>
          <a:endParaRPr lang="en-US" dirty="0"/>
        </a:p>
      </dgm:t>
    </dgm:pt>
    <dgm:pt modelId="{9ED31504-9F6B-468C-8BE5-87385B59752B}" type="parTrans" cxnId="{9FBF7105-10BA-4D59-B128-3ACE741E673D}">
      <dgm:prSet/>
      <dgm:spPr/>
      <dgm:t>
        <a:bodyPr/>
        <a:lstStyle/>
        <a:p>
          <a:endParaRPr lang="en-US"/>
        </a:p>
      </dgm:t>
    </dgm:pt>
    <dgm:pt modelId="{9EADAFA8-B479-425C-8E5F-9F3EDFF4B255}" type="sibTrans" cxnId="{9FBF7105-10BA-4D59-B128-3ACE741E673D}">
      <dgm:prSet/>
      <dgm:spPr/>
      <dgm:t>
        <a:bodyPr/>
        <a:lstStyle/>
        <a:p>
          <a:endParaRPr lang="en-US"/>
        </a:p>
      </dgm:t>
    </dgm:pt>
    <dgm:pt modelId="{896AFC3A-B7D2-48BB-B758-1466749DCC3F}" type="pres">
      <dgm:prSet presAssocID="{D18E6F95-CDB2-4439-85E8-1CC08F6E65A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D0759431-9C2C-4A05-A618-6F374A4B8EA3}" type="pres">
      <dgm:prSet presAssocID="{3F55C66C-6D1E-41C6-AED0-BC2034078B21}" presName="thickLine" presStyleLbl="alignNode1" presStyleIdx="0" presStyleCnt="4"/>
      <dgm:spPr/>
    </dgm:pt>
    <dgm:pt modelId="{16B19F40-F460-42E5-90BF-C8E98624E6A4}" type="pres">
      <dgm:prSet presAssocID="{3F55C66C-6D1E-41C6-AED0-BC2034078B21}" presName="horz1" presStyleCnt="0"/>
      <dgm:spPr/>
    </dgm:pt>
    <dgm:pt modelId="{AA8B2FC4-D7C5-4AF8-8679-9796677FA9A2}" type="pres">
      <dgm:prSet presAssocID="{3F55C66C-6D1E-41C6-AED0-BC2034078B21}" presName="tx1" presStyleLbl="revTx" presStyleIdx="0" presStyleCnt="4"/>
      <dgm:spPr/>
      <dgm:t>
        <a:bodyPr/>
        <a:lstStyle/>
        <a:p>
          <a:endParaRPr lang="it-IT"/>
        </a:p>
      </dgm:t>
    </dgm:pt>
    <dgm:pt modelId="{0DFC4854-3C7D-4810-A723-3A93796F57E7}" type="pres">
      <dgm:prSet presAssocID="{3F55C66C-6D1E-41C6-AED0-BC2034078B21}" presName="vert1" presStyleCnt="0"/>
      <dgm:spPr/>
    </dgm:pt>
    <dgm:pt modelId="{164D04A4-A35C-4C2D-A699-7342004FAA6D}" type="pres">
      <dgm:prSet presAssocID="{AD545085-4A35-450E-93CA-30ED9CD5FDAB}" presName="thickLine" presStyleLbl="alignNode1" presStyleIdx="1" presStyleCnt="4"/>
      <dgm:spPr/>
    </dgm:pt>
    <dgm:pt modelId="{9C1D8001-3BA8-4132-8C97-4DF1DF0F2DA1}" type="pres">
      <dgm:prSet presAssocID="{AD545085-4A35-450E-93CA-30ED9CD5FDAB}" presName="horz1" presStyleCnt="0"/>
      <dgm:spPr/>
    </dgm:pt>
    <dgm:pt modelId="{1805EE6A-3778-4407-B089-2AD9CCFD1CE1}" type="pres">
      <dgm:prSet presAssocID="{AD545085-4A35-450E-93CA-30ED9CD5FDAB}" presName="tx1" presStyleLbl="revTx" presStyleIdx="1" presStyleCnt="4"/>
      <dgm:spPr/>
      <dgm:t>
        <a:bodyPr/>
        <a:lstStyle/>
        <a:p>
          <a:endParaRPr lang="it-IT"/>
        </a:p>
      </dgm:t>
    </dgm:pt>
    <dgm:pt modelId="{D85ED210-83AB-4EAF-BBD7-91B55AF83686}" type="pres">
      <dgm:prSet presAssocID="{AD545085-4A35-450E-93CA-30ED9CD5FDAB}" presName="vert1" presStyleCnt="0"/>
      <dgm:spPr/>
    </dgm:pt>
    <dgm:pt modelId="{072141A6-7607-426B-8676-4A3E0789DCA5}" type="pres">
      <dgm:prSet presAssocID="{E8A1B839-9D84-427F-9F69-D90900E76C03}" presName="thickLine" presStyleLbl="alignNode1" presStyleIdx="2" presStyleCnt="4"/>
      <dgm:spPr/>
    </dgm:pt>
    <dgm:pt modelId="{CF9E5E6C-4BAD-4602-9DA0-291721469B64}" type="pres">
      <dgm:prSet presAssocID="{E8A1B839-9D84-427F-9F69-D90900E76C03}" presName="horz1" presStyleCnt="0"/>
      <dgm:spPr/>
    </dgm:pt>
    <dgm:pt modelId="{C219FD49-54AE-4D63-8D15-8C82CB1BA05C}" type="pres">
      <dgm:prSet presAssocID="{E8A1B839-9D84-427F-9F69-D90900E76C03}" presName="tx1" presStyleLbl="revTx" presStyleIdx="2" presStyleCnt="4"/>
      <dgm:spPr/>
      <dgm:t>
        <a:bodyPr/>
        <a:lstStyle/>
        <a:p>
          <a:endParaRPr lang="it-IT"/>
        </a:p>
      </dgm:t>
    </dgm:pt>
    <dgm:pt modelId="{7E6DF069-2D2E-4108-9490-1191958CF480}" type="pres">
      <dgm:prSet presAssocID="{E8A1B839-9D84-427F-9F69-D90900E76C03}" presName="vert1" presStyleCnt="0"/>
      <dgm:spPr/>
    </dgm:pt>
    <dgm:pt modelId="{D0834E17-068A-4F9A-AB31-28957FDABF78}" type="pres">
      <dgm:prSet presAssocID="{D972CAC5-4E65-48C8-B336-6B0640057210}" presName="thickLine" presStyleLbl="alignNode1" presStyleIdx="3" presStyleCnt="4"/>
      <dgm:spPr/>
    </dgm:pt>
    <dgm:pt modelId="{040BA2B5-E1A4-4B10-9126-2B589716BEC0}" type="pres">
      <dgm:prSet presAssocID="{D972CAC5-4E65-48C8-B336-6B0640057210}" presName="horz1" presStyleCnt="0"/>
      <dgm:spPr/>
    </dgm:pt>
    <dgm:pt modelId="{7F06AAA4-66DB-4988-B656-E5E41A22986B}" type="pres">
      <dgm:prSet presAssocID="{D972CAC5-4E65-48C8-B336-6B0640057210}" presName="tx1" presStyleLbl="revTx" presStyleIdx="3" presStyleCnt="4"/>
      <dgm:spPr/>
      <dgm:t>
        <a:bodyPr/>
        <a:lstStyle/>
        <a:p>
          <a:endParaRPr lang="it-IT"/>
        </a:p>
      </dgm:t>
    </dgm:pt>
    <dgm:pt modelId="{71261EF8-3CF9-42F8-B781-FC8C393F3AC4}" type="pres">
      <dgm:prSet presAssocID="{D972CAC5-4E65-48C8-B336-6B0640057210}" presName="vert1" presStyleCnt="0"/>
      <dgm:spPr/>
    </dgm:pt>
  </dgm:ptLst>
  <dgm:cxnLst>
    <dgm:cxn modelId="{32359224-389D-4F23-BC44-07808987714D}" srcId="{D18E6F95-CDB2-4439-85E8-1CC08F6E65A2}" destId="{3F55C66C-6D1E-41C6-AED0-BC2034078B21}" srcOrd="0" destOrd="0" parTransId="{62DE1639-7EF7-4335-86F1-643C38242CCD}" sibTransId="{B92D4D5B-A567-4760-8415-BB21DD6E7A98}"/>
    <dgm:cxn modelId="{1774F7A9-4790-45C3-A69B-FE957316AD99}" type="presOf" srcId="{3F55C66C-6D1E-41C6-AED0-BC2034078B21}" destId="{AA8B2FC4-D7C5-4AF8-8679-9796677FA9A2}" srcOrd="0" destOrd="0" presId="urn:microsoft.com/office/officeart/2008/layout/LinedList"/>
    <dgm:cxn modelId="{214DA516-1535-4BEE-8FCE-48BA1DD2178D}" type="presOf" srcId="{D972CAC5-4E65-48C8-B336-6B0640057210}" destId="{7F06AAA4-66DB-4988-B656-E5E41A22986B}" srcOrd="0" destOrd="0" presId="urn:microsoft.com/office/officeart/2008/layout/LinedList"/>
    <dgm:cxn modelId="{9FBF7105-10BA-4D59-B128-3ACE741E673D}" srcId="{D18E6F95-CDB2-4439-85E8-1CC08F6E65A2}" destId="{D972CAC5-4E65-48C8-B336-6B0640057210}" srcOrd="3" destOrd="0" parTransId="{9ED31504-9F6B-468C-8BE5-87385B59752B}" sibTransId="{9EADAFA8-B479-425C-8E5F-9F3EDFF4B255}"/>
    <dgm:cxn modelId="{8C62574C-5C5C-4D1B-B317-4327ABD397A6}" type="presOf" srcId="{E8A1B839-9D84-427F-9F69-D90900E76C03}" destId="{C219FD49-54AE-4D63-8D15-8C82CB1BA05C}" srcOrd="0" destOrd="0" presId="urn:microsoft.com/office/officeart/2008/layout/LinedList"/>
    <dgm:cxn modelId="{FAEE30A6-5E3F-44AC-8F9A-743CF7464465}" type="presOf" srcId="{D18E6F95-CDB2-4439-85E8-1CC08F6E65A2}" destId="{896AFC3A-B7D2-48BB-B758-1466749DCC3F}" srcOrd="0" destOrd="0" presId="urn:microsoft.com/office/officeart/2008/layout/LinedList"/>
    <dgm:cxn modelId="{F415E703-C7F6-4097-9460-0AFE0E1658D7}" srcId="{D18E6F95-CDB2-4439-85E8-1CC08F6E65A2}" destId="{E8A1B839-9D84-427F-9F69-D90900E76C03}" srcOrd="2" destOrd="0" parTransId="{47F3D470-6D02-49EF-997A-F85F70508379}" sibTransId="{5D4FAFA7-56C6-413A-9A57-A6CEA38B8C55}"/>
    <dgm:cxn modelId="{F113D070-E698-4AA1-8856-F1C2BC118E8E}" type="presOf" srcId="{AD545085-4A35-450E-93CA-30ED9CD5FDAB}" destId="{1805EE6A-3778-4407-B089-2AD9CCFD1CE1}" srcOrd="0" destOrd="0" presId="urn:microsoft.com/office/officeart/2008/layout/LinedList"/>
    <dgm:cxn modelId="{D6D8AB74-4540-4D6E-BA17-BFAAD8763F99}" srcId="{D18E6F95-CDB2-4439-85E8-1CC08F6E65A2}" destId="{AD545085-4A35-450E-93CA-30ED9CD5FDAB}" srcOrd="1" destOrd="0" parTransId="{3AD477F0-D020-4714-86D9-DFB6A4A006F4}" sibTransId="{4D748A9C-6FA6-4252-8BF3-0054427344A5}"/>
    <dgm:cxn modelId="{3ED54879-64C0-4265-94DE-EA116702545C}" type="presParOf" srcId="{896AFC3A-B7D2-48BB-B758-1466749DCC3F}" destId="{D0759431-9C2C-4A05-A618-6F374A4B8EA3}" srcOrd="0" destOrd="0" presId="urn:microsoft.com/office/officeart/2008/layout/LinedList"/>
    <dgm:cxn modelId="{732AFF1F-D1A0-4641-BCF8-C077348946F3}" type="presParOf" srcId="{896AFC3A-B7D2-48BB-B758-1466749DCC3F}" destId="{16B19F40-F460-42E5-90BF-C8E98624E6A4}" srcOrd="1" destOrd="0" presId="urn:microsoft.com/office/officeart/2008/layout/LinedList"/>
    <dgm:cxn modelId="{0E865FC1-B670-4D94-A078-013E06D8E6A1}" type="presParOf" srcId="{16B19F40-F460-42E5-90BF-C8E98624E6A4}" destId="{AA8B2FC4-D7C5-4AF8-8679-9796677FA9A2}" srcOrd="0" destOrd="0" presId="urn:microsoft.com/office/officeart/2008/layout/LinedList"/>
    <dgm:cxn modelId="{DCAA6742-96F4-4DAB-A6DF-7B76645D4C16}" type="presParOf" srcId="{16B19F40-F460-42E5-90BF-C8E98624E6A4}" destId="{0DFC4854-3C7D-4810-A723-3A93796F57E7}" srcOrd="1" destOrd="0" presId="urn:microsoft.com/office/officeart/2008/layout/LinedList"/>
    <dgm:cxn modelId="{DE838C0C-1CBF-4D53-A4F3-7644898E4974}" type="presParOf" srcId="{896AFC3A-B7D2-48BB-B758-1466749DCC3F}" destId="{164D04A4-A35C-4C2D-A699-7342004FAA6D}" srcOrd="2" destOrd="0" presId="urn:microsoft.com/office/officeart/2008/layout/LinedList"/>
    <dgm:cxn modelId="{21629271-1E14-4F84-8EFA-3AD7D38E1393}" type="presParOf" srcId="{896AFC3A-B7D2-48BB-B758-1466749DCC3F}" destId="{9C1D8001-3BA8-4132-8C97-4DF1DF0F2DA1}" srcOrd="3" destOrd="0" presId="urn:microsoft.com/office/officeart/2008/layout/LinedList"/>
    <dgm:cxn modelId="{AEF6FBF0-DA32-4DF3-A975-A95C7518AB1B}" type="presParOf" srcId="{9C1D8001-3BA8-4132-8C97-4DF1DF0F2DA1}" destId="{1805EE6A-3778-4407-B089-2AD9CCFD1CE1}" srcOrd="0" destOrd="0" presId="urn:microsoft.com/office/officeart/2008/layout/LinedList"/>
    <dgm:cxn modelId="{9365E55E-2B69-423E-BB0A-C4C6EB1CE53B}" type="presParOf" srcId="{9C1D8001-3BA8-4132-8C97-4DF1DF0F2DA1}" destId="{D85ED210-83AB-4EAF-BBD7-91B55AF83686}" srcOrd="1" destOrd="0" presId="urn:microsoft.com/office/officeart/2008/layout/LinedList"/>
    <dgm:cxn modelId="{312BE09E-58DB-4410-8CCB-3320E20D7925}" type="presParOf" srcId="{896AFC3A-B7D2-48BB-B758-1466749DCC3F}" destId="{072141A6-7607-426B-8676-4A3E0789DCA5}" srcOrd="4" destOrd="0" presId="urn:microsoft.com/office/officeart/2008/layout/LinedList"/>
    <dgm:cxn modelId="{62AEFFE5-C196-473B-A5EA-DFE263ABABCA}" type="presParOf" srcId="{896AFC3A-B7D2-48BB-B758-1466749DCC3F}" destId="{CF9E5E6C-4BAD-4602-9DA0-291721469B64}" srcOrd="5" destOrd="0" presId="urn:microsoft.com/office/officeart/2008/layout/LinedList"/>
    <dgm:cxn modelId="{8B538CCF-5F7F-4236-9B99-486B5E0765F8}" type="presParOf" srcId="{CF9E5E6C-4BAD-4602-9DA0-291721469B64}" destId="{C219FD49-54AE-4D63-8D15-8C82CB1BA05C}" srcOrd="0" destOrd="0" presId="urn:microsoft.com/office/officeart/2008/layout/LinedList"/>
    <dgm:cxn modelId="{68D64B81-7DEF-4E76-96AA-3A95041D2DAA}" type="presParOf" srcId="{CF9E5E6C-4BAD-4602-9DA0-291721469B64}" destId="{7E6DF069-2D2E-4108-9490-1191958CF480}" srcOrd="1" destOrd="0" presId="urn:microsoft.com/office/officeart/2008/layout/LinedList"/>
    <dgm:cxn modelId="{E6AA1224-A2D0-4B99-84F4-5FFB19B40306}" type="presParOf" srcId="{896AFC3A-B7D2-48BB-B758-1466749DCC3F}" destId="{D0834E17-068A-4F9A-AB31-28957FDABF78}" srcOrd="6" destOrd="0" presId="urn:microsoft.com/office/officeart/2008/layout/LinedList"/>
    <dgm:cxn modelId="{36E26B2D-6223-4B42-994D-C9C42D39071C}" type="presParOf" srcId="{896AFC3A-B7D2-48BB-B758-1466749DCC3F}" destId="{040BA2B5-E1A4-4B10-9126-2B589716BEC0}" srcOrd="7" destOrd="0" presId="urn:microsoft.com/office/officeart/2008/layout/LinedList"/>
    <dgm:cxn modelId="{F5624A8A-E9F8-4E14-BA85-38215D3D652C}" type="presParOf" srcId="{040BA2B5-E1A4-4B10-9126-2B589716BEC0}" destId="{7F06AAA4-66DB-4988-B656-E5E41A22986B}" srcOrd="0" destOrd="0" presId="urn:microsoft.com/office/officeart/2008/layout/LinedList"/>
    <dgm:cxn modelId="{1688AC0B-60A0-40A4-AED4-0C5F6C7FA0AA}" type="presParOf" srcId="{040BA2B5-E1A4-4B10-9126-2B589716BEC0}" destId="{71261EF8-3CF9-42F8-B781-FC8C393F3AC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EADBB9-EC83-4CBA-B90E-F21F90ACB64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1502BC0-40AF-4711-9E33-C7A5026446D7}">
      <dgm:prSet/>
      <dgm:spPr/>
      <dgm:t>
        <a:bodyPr/>
        <a:lstStyle/>
        <a:p>
          <a:r>
            <a:rPr lang="it-IT" dirty="0">
              <a:solidFill>
                <a:schemeClr val="accent5">
                  <a:lumMod val="50000"/>
                </a:schemeClr>
              </a:solidFill>
            </a:rPr>
            <a:t>La sfida, le dissocialità provocatorie tipiche degli adolescenti sono viste, d'altra parte, come qualcosa di necessario per potersi affrancare dall'immagine idealizzata dei genitori e sperimentare nuovi e personali modelli di identità.</a:t>
          </a:r>
          <a:endParaRPr lang="en-US" dirty="0">
            <a:solidFill>
              <a:schemeClr val="accent5">
                <a:lumMod val="50000"/>
              </a:schemeClr>
            </a:solidFill>
          </a:endParaRPr>
        </a:p>
      </dgm:t>
    </dgm:pt>
    <dgm:pt modelId="{C38F4FA1-25A9-4320-BDDB-8514086CA238}" type="parTrans" cxnId="{8B76E85D-E9BB-4DC8-B14A-A2C80F129FCA}">
      <dgm:prSet/>
      <dgm:spPr/>
      <dgm:t>
        <a:bodyPr/>
        <a:lstStyle/>
        <a:p>
          <a:endParaRPr lang="en-US"/>
        </a:p>
      </dgm:t>
    </dgm:pt>
    <dgm:pt modelId="{3AF79B9E-2A49-4B35-BCD2-9493EECF08B9}" type="sibTrans" cxnId="{8B76E85D-E9BB-4DC8-B14A-A2C80F129FCA}">
      <dgm:prSet/>
      <dgm:spPr/>
      <dgm:t>
        <a:bodyPr/>
        <a:lstStyle/>
        <a:p>
          <a:endParaRPr lang="en-US"/>
        </a:p>
      </dgm:t>
    </dgm:pt>
    <dgm:pt modelId="{C055AC34-E33A-4A4B-A9B3-3BB7781EA83E}">
      <dgm:prSet/>
      <dgm:spPr/>
      <dgm:t>
        <a:bodyPr/>
        <a:lstStyle/>
        <a:p>
          <a:r>
            <a:rPr lang="it-IT" dirty="0">
              <a:solidFill>
                <a:schemeClr val="accent5">
                  <a:lumMod val="50000"/>
                </a:schemeClr>
              </a:solidFill>
            </a:rPr>
            <a:t>L'adolescenza ha il senso di permettere, in un successivo momento, un'adesione alle regole sociali, sia pure non in senso conformista, ma resa possibile dal comprenderle e dal condividerle a propria volta, e non dal timore di ritorsioni, punizioni e abbandoni da parte dell'adulto.</a:t>
          </a:r>
          <a:endParaRPr lang="en-US" dirty="0">
            <a:solidFill>
              <a:schemeClr val="accent5">
                <a:lumMod val="50000"/>
              </a:schemeClr>
            </a:solidFill>
          </a:endParaRPr>
        </a:p>
      </dgm:t>
    </dgm:pt>
    <dgm:pt modelId="{B2DA8E6F-FB5A-41A7-AF3F-2A1A83716F1B}" type="parTrans" cxnId="{91514E6F-2573-4728-B55B-A8B8CF9CC352}">
      <dgm:prSet/>
      <dgm:spPr/>
      <dgm:t>
        <a:bodyPr/>
        <a:lstStyle/>
        <a:p>
          <a:endParaRPr lang="en-US"/>
        </a:p>
      </dgm:t>
    </dgm:pt>
    <dgm:pt modelId="{2C3C820E-36BC-4C04-93CE-F5932A0EA452}" type="sibTrans" cxnId="{91514E6F-2573-4728-B55B-A8B8CF9CC352}">
      <dgm:prSet/>
      <dgm:spPr/>
      <dgm:t>
        <a:bodyPr/>
        <a:lstStyle/>
        <a:p>
          <a:endParaRPr lang="en-US"/>
        </a:p>
      </dgm:t>
    </dgm:pt>
    <dgm:pt modelId="{119E5779-C8EC-4B1B-82A0-D8A6490B755D}" type="pres">
      <dgm:prSet presAssocID="{06EADBB9-EC83-4CBA-B90E-F21F90ACB6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79A89B9-CADE-4154-878F-FF8222A00DA9}" type="pres">
      <dgm:prSet presAssocID="{61502BC0-40AF-4711-9E33-C7A5026446D7}" presName="parTxOnly" presStyleLbl="node1" presStyleIdx="0" presStyleCnt="2">
        <dgm:presLayoutVars>
          <dgm:chMax val="0"/>
          <dgm:chPref val="0"/>
          <dgm:bulletEnabled val="1"/>
        </dgm:presLayoutVars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endParaRPr lang="it-IT"/>
        </a:p>
      </dgm:t>
    </dgm:pt>
    <dgm:pt modelId="{B299107B-48AD-4172-9BB2-F2BCF3DD9202}" type="pres">
      <dgm:prSet presAssocID="{3AF79B9E-2A49-4B35-BCD2-9493EECF08B9}" presName="parTxOnlySpace" presStyleCnt="0"/>
      <dgm:spPr/>
    </dgm:pt>
    <dgm:pt modelId="{4F1A81D2-A660-4703-9FAB-10D271AB6B1C}" type="pres">
      <dgm:prSet presAssocID="{C055AC34-E33A-4A4B-A9B3-3BB7781EA83E}" presName="parTxOnly" presStyleLbl="node1" presStyleIdx="1" presStyleCnt="2">
        <dgm:presLayoutVars>
          <dgm:chMax val="0"/>
          <dgm:chPref val="0"/>
          <dgm:bulletEnabled val="1"/>
        </dgm:presLayoutVars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endParaRPr lang="it-IT"/>
        </a:p>
      </dgm:t>
    </dgm:pt>
  </dgm:ptLst>
  <dgm:cxnLst>
    <dgm:cxn modelId="{91514E6F-2573-4728-B55B-A8B8CF9CC352}" srcId="{06EADBB9-EC83-4CBA-B90E-F21F90ACB647}" destId="{C055AC34-E33A-4A4B-A9B3-3BB7781EA83E}" srcOrd="1" destOrd="0" parTransId="{B2DA8E6F-FB5A-41A7-AF3F-2A1A83716F1B}" sibTransId="{2C3C820E-36BC-4C04-93CE-F5932A0EA452}"/>
    <dgm:cxn modelId="{76A731D0-57C6-4FD5-A272-355A2E847E0A}" type="presOf" srcId="{C055AC34-E33A-4A4B-A9B3-3BB7781EA83E}" destId="{4F1A81D2-A660-4703-9FAB-10D271AB6B1C}" srcOrd="0" destOrd="0" presId="urn:microsoft.com/office/officeart/2005/8/layout/chevron1"/>
    <dgm:cxn modelId="{8B76E85D-E9BB-4DC8-B14A-A2C80F129FCA}" srcId="{06EADBB9-EC83-4CBA-B90E-F21F90ACB647}" destId="{61502BC0-40AF-4711-9E33-C7A5026446D7}" srcOrd="0" destOrd="0" parTransId="{C38F4FA1-25A9-4320-BDDB-8514086CA238}" sibTransId="{3AF79B9E-2A49-4B35-BCD2-9493EECF08B9}"/>
    <dgm:cxn modelId="{980E7990-BC5F-495E-BB4F-34FB31723C55}" type="presOf" srcId="{61502BC0-40AF-4711-9E33-C7A5026446D7}" destId="{379A89B9-CADE-4154-878F-FF8222A00DA9}" srcOrd="0" destOrd="0" presId="urn:microsoft.com/office/officeart/2005/8/layout/chevron1"/>
    <dgm:cxn modelId="{607F8FAF-98AF-4E12-AB14-42F59B8B99C0}" type="presOf" srcId="{06EADBB9-EC83-4CBA-B90E-F21F90ACB647}" destId="{119E5779-C8EC-4B1B-82A0-D8A6490B755D}" srcOrd="0" destOrd="0" presId="urn:microsoft.com/office/officeart/2005/8/layout/chevron1"/>
    <dgm:cxn modelId="{847D7957-992F-40DD-A0B9-494B6FDB9023}" type="presParOf" srcId="{119E5779-C8EC-4B1B-82A0-D8A6490B755D}" destId="{379A89B9-CADE-4154-878F-FF8222A00DA9}" srcOrd="0" destOrd="0" presId="urn:microsoft.com/office/officeart/2005/8/layout/chevron1"/>
    <dgm:cxn modelId="{AEFBEDAE-4BBD-4C02-805F-D52159165320}" type="presParOf" srcId="{119E5779-C8EC-4B1B-82A0-D8A6490B755D}" destId="{B299107B-48AD-4172-9BB2-F2BCF3DD9202}" srcOrd="1" destOrd="0" presId="urn:microsoft.com/office/officeart/2005/8/layout/chevron1"/>
    <dgm:cxn modelId="{F9AB8E88-9F68-430D-994C-E30174484270}" type="presParOf" srcId="{119E5779-C8EC-4B1B-82A0-D8A6490B755D}" destId="{4F1A81D2-A660-4703-9FAB-10D271AB6B1C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759431-9C2C-4A05-A618-6F374A4B8EA3}">
      <dsp:nvSpPr>
        <dsp:cNvPr id="0" name=""/>
        <dsp:cNvSpPr/>
      </dsp:nvSpPr>
      <dsp:spPr>
        <a:xfrm>
          <a:off x="0" y="0"/>
          <a:ext cx="101466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8B2FC4-D7C5-4AF8-8679-9796677FA9A2}">
      <dsp:nvSpPr>
        <dsp:cNvPr id="0" name=""/>
        <dsp:cNvSpPr/>
      </dsp:nvSpPr>
      <dsp:spPr>
        <a:xfrm>
          <a:off x="0" y="0"/>
          <a:ext cx="10146631" cy="1477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Con il termine </a:t>
          </a:r>
          <a:r>
            <a:rPr lang="it-IT" sz="2400" b="1" u="sng" kern="1200" dirty="0">
              <a:solidFill>
                <a:schemeClr val="accent5">
                  <a:lumMod val="75000"/>
                </a:schemeClr>
              </a:solidFill>
            </a:rPr>
            <a:t>devianza</a:t>
          </a:r>
          <a:r>
            <a:rPr lang="it-IT" sz="2400" kern="1200" dirty="0"/>
            <a:t> si intende descrivere un comportamento che si discosta dalle aspettative di normalità collaudate da una data società. Il comportamento deviante è relativo all'azione di alcuni ed è storicizzato</a:t>
          </a:r>
          <a:r>
            <a:rPr lang="it-IT" sz="2400" kern="1200" dirty="0">
              <a:latin typeface="Trebuchet MS" panose="020B0603020202020204"/>
            </a:rPr>
            <a:t>.</a:t>
          </a:r>
          <a:endParaRPr lang="en-US" sz="2400" kern="1200" dirty="0"/>
        </a:p>
      </dsp:txBody>
      <dsp:txXfrm>
        <a:off x="0" y="0"/>
        <a:ext cx="10146631" cy="1477327"/>
      </dsp:txXfrm>
    </dsp:sp>
    <dsp:sp modelId="{164D04A4-A35C-4C2D-A699-7342004FAA6D}">
      <dsp:nvSpPr>
        <dsp:cNvPr id="0" name=""/>
        <dsp:cNvSpPr/>
      </dsp:nvSpPr>
      <dsp:spPr>
        <a:xfrm>
          <a:off x="0" y="1477327"/>
          <a:ext cx="101466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05EE6A-3778-4407-B089-2AD9CCFD1CE1}">
      <dsp:nvSpPr>
        <dsp:cNvPr id="0" name=""/>
        <dsp:cNvSpPr/>
      </dsp:nvSpPr>
      <dsp:spPr>
        <a:xfrm>
          <a:off x="0" y="1477327"/>
          <a:ext cx="10146631" cy="1477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La </a:t>
          </a:r>
          <a:r>
            <a:rPr lang="it-IT" sz="2400" u="sng" kern="1200" dirty="0">
              <a:solidFill>
                <a:schemeClr val="bg2">
                  <a:lumMod val="50000"/>
                </a:schemeClr>
              </a:solidFill>
            </a:rPr>
            <a:t>marginalità</a:t>
          </a:r>
          <a:r>
            <a:rPr lang="it-IT" sz="2400" kern="1200" dirty="0"/>
            <a:t> è uno status sociale nel quale un soggetto viene collocato a causa dei suoi comportamenti devianti o a causa dei pregiudizi sociali che le sue particolari caratteristiche o condizioni scatenano nella collettività</a:t>
          </a:r>
          <a:r>
            <a:rPr lang="it-IT" sz="2400" kern="1200" dirty="0">
              <a:latin typeface="Trebuchet MS" panose="020B0603020202020204"/>
            </a:rPr>
            <a:t>.</a:t>
          </a:r>
          <a:endParaRPr lang="en-US" sz="2400" kern="1200" dirty="0"/>
        </a:p>
      </dsp:txBody>
      <dsp:txXfrm>
        <a:off x="0" y="1477327"/>
        <a:ext cx="10146631" cy="1477327"/>
      </dsp:txXfrm>
    </dsp:sp>
    <dsp:sp modelId="{072141A6-7607-426B-8676-4A3E0789DCA5}">
      <dsp:nvSpPr>
        <dsp:cNvPr id="0" name=""/>
        <dsp:cNvSpPr/>
      </dsp:nvSpPr>
      <dsp:spPr>
        <a:xfrm>
          <a:off x="0" y="2954655"/>
          <a:ext cx="101466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19FD49-54AE-4D63-8D15-8C82CB1BA05C}">
      <dsp:nvSpPr>
        <dsp:cNvPr id="0" name=""/>
        <dsp:cNvSpPr/>
      </dsp:nvSpPr>
      <dsp:spPr>
        <a:xfrm>
          <a:off x="0" y="2954655"/>
          <a:ext cx="10146631" cy="1477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Il </a:t>
          </a:r>
          <a:r>
            <a:rPr lang="it-IT" sz="2400" b="1" u="sng" kern="1200" dirty="0">
              <a:solidFill>
                <a:schemeClr val="accent4">
                  <a:lumMod val="75000"/>
                </a:schemeClr>
              </a:solidFill>
            </a:rPr>
            <a:t>disagio</a:t>
          </a:r>
          <a:r>
            <a:rPr lang="it-IT" sz="2400" kern="1200" dirty="0"/>
            <a:t> è la fatica a trovare un ecosistema integrato tra il Sé e l’ambiente circostante che salvaguardi la propria identità senza porre squilibri nel funzionamento del sistema e delle relazioni interpersonali</a:t>
          </a:r>
          <a:r>
            <a:rPr lang="it-IT" sz="2400" kern="1200" dirty="0">
              <a:latin typeface="Trebuchet MS" panose="020B0603020202020204"/>
            </a:rPr>
            <a:t>.</a:t>
          </a:r>
          <a:endParaRPr lang="en-US" sz="2400" kern="1200" dirty="0"/>
        </a:p>
      </dsp:txBody>
      <dsp:txXfrm>
        <a:off x="0" y="2954655"/>
        <a:ext cx="10146631" cy="1477327"/>
      </dsp:txXfrm>
    </dsp:sp>
    <dsp:sp modelId="{D0834E17-068A-4F9A-AB31-28957FDABF78}">
      <dsp:nvSpPr>
        <dsp:cNvPr id="0" name=""/>
        <dsp:cNvSpPr/>
      </dsp:nvSpPr>
      <dsp:spPr>
        <a:xfrm>
          <a:off x="0" y="4431982"/>
          <a:ext cx="101466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06AAA4-66DB-4988-B656-E5E41A22986B}">
      <dsp:nvSpPr>
        <dsp:cNvPr id="0" name=""/>
        <dsp:cNvSpPr/>
      </dsp:nvSpPr>
      <dsp:spPr>
        <a:xfrm>
          <a:off x="0" y="4431982"/>
          <a:ext cx="10146631" cy="1477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I comportamenti disadattivi degli adolescenti sono frutto di conflitti e contraddizioni nonché esito di omologazione alla "cultura" del gruppo.</a:t>
          </a:r>
          <a:endParaRPr lang="en-US" sz="2400" kern="1200" dirty="0"/>
        </a:p>
      </dsp:txBody>
      <dsp:txXfrm>
        <a:off x="0" y="4431982"/>
        <a:ext cx="10146631" cy="14773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9A89B9-CADE-4154-878F-FF8222A00DA9}">
      <dsp:nvSpPr>
        <dsp:cNvPr id="0" name=""/>
        <dsp:cNvSpPr/>
      </dsp:nvSpPr>
      <dsp:spPr>
        <a:xfrm>
          <a:off x="9245" y="694274"/>
          <a:ext cx="5526917" cy="2210766"/>
        </a:xfrm>
        <a:prstGeom prst="chevron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accent5">
                  <a:lumMod val="50000"/>
                </a:schemeClr>
              </a:solidFill>
            </a:rPr>
            <a:t>La sfida, le dissocialità provocatorie tipiche degli adolescenti sono viste, d'altra parte, come qualcosa di necessario per potersi affrancare dall'immagine idealizzata dei genitori e sperimentare nuovi e personali modelli di identità.</a:t>
          </a:r>
          <a:endParaRPr lang="en-US" sz="16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1114628" y="694274"/>
        <a:ext cx="3316151" cy="2210766"/>
      </dsp:txXfrm>
    </dsp:sp>
    <dsp:sp modelId="{4F1A81D2-A660-4703-9FAB-10D271AB6B1C}">
      <dsp:nvSpPr>
        <dsp:cNvPr id="0" name=""/>
        <dsp:cNvSpPr/>
      </dsp:nvSpPr>
      <dsp:spPr>
        <a:xfrm>
          <a:off x="4983471" y="694274"/>
          <a:ext cx="5526917" cy="2210766"/>
        </a:xfrm>
        <a:prstGeom prst="chevron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accent5">
                  <a:lumMod val="50000"/>
                </a:schemeClr>
              </a:solidFill>
            </a:rPr>
            <a:t>L'adolescenza ha il senso di permettere, in un successivo momento, un'adesione alle regole sociali, sia pure non in senso conformista, ma resa possibile dal comprenderle e dal condividerle a propria volta, e non dal timore di ritorsioni, punizioni e abbandoni da parte dell'adulto.</a:t>
          </a:r>
          <a:endParaRPr lang="en-US" sz="16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6088854" y="694274"/>
        <a:ext cx="3316151" cy="2210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pPr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pPr/>
              <a:t>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pPr/>
              <a:t>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pPr/>
              <a:t>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pPr/>
              <a:t>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pPr/>
              <a:t>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pPr/>
              <a:t>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pPr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pPr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pPr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pPr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pPr/>
              <a:t>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pPr/>
              <a:t>1/7/2023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pPr/>
              <a:t>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pPr/>
              <a:t>1/7/2023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pPr/>
              <a:t>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pPr/>
              <a:t>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pPr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7D45281-5D27-4E33-9573-95B4E0DAB3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745382"/>
            <a:ext cx="8144134" cy="1367236"/>
          </a:xfrm>
        </p:spPr>
        <p:txBody>
          <a:bodyPr/>
          <a:lstStyle/>
          <a:p>
            <a:r>
              <a:rPr lang="it-IT" dirty="0"/>
              <a:t/>
            </a:r>
            <a:br>
              <a:rPr lang="it-IT" dirty="0"/>
            </a:br>
            <a:r>
              <a:rPr lang="it-IT" sz="3600" dirty="0"/>
              <a:t>ATTRAVERSARE IL DISADATTAMENTO, LA DEVIANZA, LA MARGINALITA’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337E3527-C7DA-482D-92CE-C11396DC04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(di M. A. GALANTI)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2E904E4E-1C30-43E5-BFCC-E78CDC16DE13}"/>
              </a:ext>
            </a:extLst>
          </p:cNvPr>
          <p:cNvSpPr txBox="1"/>
          <p:nvPr/>
        </p:nvSpPr>
        <p:spPr>
          <a:xfrm>
            <a:off x="498764" y="286388"/>
            <a:ext cx="6096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4400" dirty="0"/>
              <a:t>La Relazione Educativa </a:t>
            </a:r>
            <a:r>
              <a:rPr lang="it-IT" sz="3600" dirty="0"/>
              <a:t>Capitolo IV</a:t>
            </a:r>
          </a:p>
        </p:txBody>
      </p:sp>
    </p:spTree>
    <p:extLst>
      <p:ext uri="{BB962C8B-B14F-4D97-AF65-F5344CB8AC3E}">
        <p14:creationId xmlns:p14="http://schemas.microsoft.com/office/powerpoint/2010/main" xmlns="" val="2762332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CD1AC0D-C980-2732-DAFB-942ECC652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4.1 Tra </a:t>
            </a:r>
            <a:r>
              <a:rPr lang="it-IT" dirty="0"/>
              <a:t>disadattamento e devianza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0B26736-8DE9-C9ED-2CF9-A98208A19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950955" cy="417441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buNone/>
            </a:pPr>
            <a:r>
              <a:rPr lang="it-IT" dirty="0">
                <a:solidFill>
                  <a:schemeClr val="accent5">
                    <a:lumMod val="75000"/>
                  </a:schemeClr>
                </a:solidFill>
                <a:ea typeface="+mn-lt"/>
                <a:cs typeface="+mn-lt"/>
              </a:rPr>
              <a:t>Disadattamento</a:t>
            </a:r>
            <a:r>
              <a:rPr lang="it-IT" dirty="0">
                <a:ea typeface="+mn-lt"/>
                <a:cs typeface="+mn-lt"/>
              </a:rPr>
              <a:t> : </a:t>
            </a:r>
            <a:r>
              <a:rPr lang="it-IT" b="1" u="sng" dirty="0">
                <a:ea typeface="+mn-lt"/>
                <a:cs typeface="+mn-lt"/>
              </a:rPr>
              <a:t>può</a:t>
            </a:r>
            <a:r>
              <a:rPr lang="it-IT" dirty="0">
                <a:ea typeface="+mn-lt"/>
                <a:cs typeface="+mn-lt"/>
              </a:rPr>
              <a:t> essere conseguenza della devianza o della marginalità ma di fatto implica una non realizzazione di sé rispetto al contesto</a:t>
            </a:r>
            <a:endParaRPr lang="it-IT" dirty="0"/>
          </a:p>
          <a:p>
            <a:pPr marL="0" indent="0">
              <a:buNone/>
            </a:pPr>
            <a:endParaRPr lang="it-IT" dirty="0">
              <a:ea typeface="+mn-lt"/>
              <a:cs typeface="+mn-lt"/>
            </a:endParaRPr>
          </a:p>
          <a:p>
            <a:pPr marL="0" indent="0">
              <a:buNone/>
            </a:pPr>
            <a:endParaRPr lang="it-IT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ea typeface="+mn-lt"/>
                <a:cs typeface="+mn-lt"/>
              </a:rPr>
              <a:t>Dimensione                                                            </a:t>
            </a:r>
            <a:r>
              <a:rPr lang="it-IT" b="1" dirty="0">
                <a:solidFill>
                  <a:schemeClr val="accent5">
                    <a:lumMod val="50000"/>
                  </a:schemeClr>
                </a:solidFill>
                <a:ea typeface="+mn-lt"/>
                <a:cs typeface="+mn-lt"/>
              </a:rPr>
              <a:t> Dimensione</a:t>
            </a:r>
            <a:r>
              <a:rPr lang="it-IT" b="1" dirty="0">
                <a:solidFill>
                  <a:schemeClr val="accent4">
                    <a:lumMod val="75000"/>
                  </a:schemeClr>
                </a:solidFill>
                <a:ea typeface="+mn-lt"/>
                <a:cs typeface="+mn-lt"/>
              </a:rPr>
              <a:t> </a:t>
            </a:r>
            <a:endParaRPr lang="it-IT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ea typeface="+mn-lt"/>
                <a:cs typeface="+mn-lt"/>
              </a:rPr>
              <a:t>individuale                                                              </a:t>
            </a:r>
            <a:r>
              <a:rPr lang="it-IT" b="1" dirty="0">
                <a:solidFill>
                  <a:schemeClr val="accent5">
                    <a:lumMod val="50000"/>
                  </a:schemeClr>
                </a:solidFill>
                <a:ea typeface="+mn-lt"/>
                <a:cs typeface="+mn-lt"/>
              </a:rPr>
              <a:t>familiare/sociale</a:t>
            </a:r>
          </a:p>
          <a:p>
            <a:pPr marL="0" indent="0">
              <a:buNone/>
            </a:pPr>
            <a:endParaRPr lang="it-IT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it-IT" dirty="0"/>
              <a:t>La definizione di disadattamento comprende un campo semantico molto più ampio rispetto a quello della devianza, poiché circoscrive tutti gli aspetti di non realizzazione di sé  da parte di un soggetto, con riferimento al suo rapporto con gli altri e con sé stesso.</a:t>
            </a:r>
          </a:p>
        </p:txBody>
      </p:sp>
      <p:cxnSp>
        <p:nvCxnSpPr>
          <p:cNvPr id="4" name="Connettore 2 3">
            <a:extLst>
              <a:ext uri="{FF2B5EF4-FFF2-40B4-BE49-F238E27FC236}">
                <a16:creationId xmlns:a16="http://schemas.microsoft.com/office/drawing/2014/main" xmlns="" id="{A269E0CE-1CB6-3386-302F-D7C9C1BA48EA}"/>
              </a:ext>
            </a:extLst>
          </p:cNvPr>
          <p:cNvCxnSpPr/>
          <p:nvPr/>
        </p:nvCxnSpPr>
        <p:spPr>
          <a:xfrm flipH="1">
            <a:off x="3404558" y="3201837"/>
            <a:ext cx="595223" cy="483080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2 4">
            <a:extLst>
              <a:ext uri="{FF2B5EF4-FFF2-40B4-BE49-F238E27FC236}">
                <a16:creationId xmlns:a16="http://schemas.microsoft.com/office/drawing/2014/main" xmlns="" id="{729A6410-A09A-1C72-77AF-752AC67143AA}"/>
              </a:ext>
            </a:extLst>
          </p:cNvPr>
          <p:cNvCxnSpPr/>
          <p:nvPr/>
        </p:nvCxnSpPr>
        <p:spPr>
          <a:xfrm>
            <a:off x="7018127" y="3200939"/>
            <a:ext cx="569344" cy="468702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89487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450C9674-6DF6-FC1A-6730-A350AD2DFC11}"/>
              </a:ext>
            </a:extLst>
          </p:cNvPr>
          <p:cNvSpPr txBox="1"/>
          <p:nvPr/>
        </p:nvSpPr>
        <p:spPr>
          <a:xfrm>
            <a:off x="256338" y="501805"/>
            <a:ext cx="10269990" cy="62478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endParaRPr lang="it-IT" sz="2000">
              <a:solidFill>
                <a:schemeClr val="bg1"/>
              </a:solidFill>
            </a:endParaRPr>
          </a:p>
          <a:p>
            <a:pPr algn="just"/>
            <a:endParaRPr lang="it-IT" sz="2000" dirty="0">
              <a:solidFill>
                <a:schemeClr val="bg1"/>
              </a:solidFill>
            </a:endParaRPr>
          </a:p>
          <a:p>
            <a:pPr algn="just"/>
            <a:r>
              <a:rPr lang="it-IT" sz="2000" b="1" dirty="0">
                <a:solidFill>
                  <a:schemeClr val="accent5">
                    <a:lumMod val="75000"/>
                  </a:schemeClr>
                </a:solidFill>
              </a:rPr>
              <a:t>DISADATTAMENTO</a:t>
            </a:r>
            <a:r>
              <a:rPr lang="it-IT" sz="2000" dirty="0">
                <a:solidFill>
                  <a:schemeClr val="bg1"/>
                </a:solidFill>
              </a:rPr>
              <a:t> : provoca difficoltà sia nella costruzione della personalità, in particolare per la criticità nella gestione dei conflitti e delle emozioni, soprattutto quelle considerate negative come la rabbia e l'aggressività, sia per l'insuccesso scolastico o lavorativo.</a:t>
            </a:r>
            <a:endParaRPr lang="it-IT">
              <a:solidFill>
                <a:schemeClr val="bg1"/>
              </a:solidFill>
            </a:endParaRPr>
          </a:p>
          <a:p>
            <a:pPr algn="just"/>
            <a:endParaRPr lang="it-IT" sz="2000" dirty="0">
              <a:solidFill>
                <a:schemeClr val="bg1"/>
              </a:solidFill>
            </a:endParaRPr>
          </a:p>
          <a:p>
            <a:pPr algn="just"/>
            <a:r>
              <a:rPr lang="it-IT" sz="2000" dirty="0">
                <a:solidFill>
                  <a:schemeClr val="bg1"/>
                </a:solidFill>
              </a:rPr>
              <a:t>Può essere ricondotto a : </a:t>
            </a:r>
          </a:p>
          <a:p>
            <a:pPr algn="just"/>
            <a:endParaRPr lang="it-IT" sz="2000" dirty="0">
              <a:solidFill>
                <a:schemeClr val="bg1"/>
              </a:solidFill>
            </a:endParaRPr>
          </a:p>
          <a:p>
            <a:pPr marL="285750" indent="-285750" algn="just">
              <a:buFont typeface="Wingdings"/>
              <a:buChar char="Ø"/>
            </a:pPr>
            <a:r>
              <a:rPr lang="it-IT" sz="2000" b="1" dirty="0">
                <a:solidFill>
                  <a:schemeClr val="accent4">
                    <a:lumMod val="75000"/>
                  </a:schemeClr>
                </a:solidFill>
              </a:rPr>
              <a:t>Dimensioni individuali</a:t>
            </a:r>
            <a:r>
              <a:rPr lang="it-IT" sz="2000" dirty="0">
                <a:solidFill>
                  <a:schemeClr val="bg1"/>
                </a:solidFill>
              </a:rPr>
              <a:t> : ad esempio un anomalo sviluppo organico, psichico o psicofisico;</a:t>
            </a:r>
          </a:p>
          <a:p>
            <a:pPr algn="just"/>
            <a:endParaRPr lang="it-IT" sz="2000" dirty="0">
              <a:solidFill>
                <a:schemeClr val="bg1"/>
              </a:solidFill>
            </a:endParaRPr>
          </a:p>
          <a:p>
            <a:pPr marL="285750" indent="-285750" algn="just">
              <a:buFont typeface="Wingdings"/>
              <a:buChar char="Ø"/>
            </a:pPr>
            <a:r>
              <a:rPr lang="it-IT" sz="2000" b="1" dirty="0">
                <a:solidFill>
                  <a:schemeClr val="accent4">
                    <a:lumMod val="75000"/>
                  </a:schemeClr>
                </a:solidFill>
              </a:rPr>
              <a:t>Criticità  nelle dinamiche dell'ambiente familiare e/o di quello sociale</a:t>
            </a:r>
            <a:r>
              <a:rPr lang="it-IT" sz="2000" dirty="0">
                <a:solidFill>
                  <a:schemeClr val="bg1"/>
                </a:solidFill>
              </a:rPr>
              <a:t> di appartenenza, tra le quali anche il fare parte di gruppi in condizioni di minorità;</a:t>
            </a:r>
          </a:p>
          <a:p>
            <a:pPr marL="285750" indent="-285750" algn="just">
              <a:buFont typeface="Wingdings"/>
              <a:buChar char="Ø"/>
            </a:pPr>
            <a:endParaRPr lang="it-IT" sz="2000" dirty="0">
              <a:solidFill>
                <a:schemeClr val="bg1"/>
              </a:solidFill>
            </a:endParaRPr>
          </a:p>
          <a:p>
            <a:pPr marL="285750" indent="-285750" algn="just">
              <a:buFont typeface="Wingdings"/>
              <a:buChar char="Ø"/>
            </a:pPr>
            <a:r>
              <a:rPr lang="it-IT" sz="2000" b="1" dirty="0">
                <a:solidFill>
                  <a:schemeClr val="accent4">
                    <a:lumMod val="75000"/>
                  </a:schemeClr>
                </a:solidFill>
              </a:rPr>
              <a:t> A entrambe le variabili.</a:t>
            </a:r>
            <a:endParaRPr lang="it-IT" b="1" dirty="0">
              <a:solidFill>
                <a:schemeClr val="accent4">
                  <a:lumMod val="75000"/>
                </a:schemeClr>
              </a:solidFill>
            </a:endParaRPr>
          </a:p>
          <a:p>
            <a:pPr marL="285750" indent="-285750" algn="just">
              <a:buFont typeface="Wingdings"/>
              <a:buChar char="Ø"/>
            </a:pPr>
            <a:endParaRPr lang="it-IT" sz="2000" dirty="0">
              <a:solidFill>
                <a:schemeClr val="bg1"/>
              </a:solidFill>
            </a:endParaRPr>
          </a:p>
          <a:p>
            <a:pPr algn="just"/>
            <a:endParaRPr lang="it-IT" sz="2000" dirty="0">
              <a:solidFill>
                <a:schemeClr val="bg1"/>
              </a:solidFill>
            </a:endParaRPr>
          </a:p>
          <a:p>
            <a:pPr algn="just"/>
            <a:r>
              <a:rPr lang="it-IT" sz="2000" dirty="0">
                <a:solidFill>
                  <a:schemeClr val="bg1"/>
                </a:solidFill>
              </a:rPr>
              <a:t>Secondo l'intensità delle sue manifestazioni, il disadattamento può andare da una semeiotica di disagio a veri e propri comportamenti antisociali e delinquenziali.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5857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97529DD-0019-4F2B-AAE6-A82A2FADB6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A476453-89B8-4D0E-BDE0-0446B97F5F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2B7E5A1-5C08-4455-A219-804981D6B2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B19486B-DD4C-4473-9FF8-3E3FB1542E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2CE1431-75FA-49CE-A7AC-42816EFBC5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xmlns="" id="{84F2EC7C-E163-43C8-95E1-D68C83433A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ersone che si tengono le mani">
            <a:extLst>
              <a:ext uri="{FF2B5EF4-FFF2-40B4-BE49-F238E27FC236}">
                <a16:creationId xmlns:a16="http://schemas.microsoft.com/office/drawing/2014/main" xmlns="" id="{B2233E58-C2F6-16CE-8F06-99235FB65C2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 amt="15000"/>
            <a:grayscl/>
          </a:blip>
          <a:srcRect t="21573" r="9085" b="1811"/>
          <a:stretch/>
        </p:blipFill>
        <p:spPr>
          <a:xfrm>
            <a:off x="-608749" y="753227"/>
            <a:ext cx="12192000" cy="685800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57E9ED38-2B6B-4DE5-852E-9C04BC33F7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B7708FB3-3153-4642-9643-178CEC5EC2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FEDB5B53-2430-4E88-8159-E988DB380D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660614B3-AE58-4129-BD79-6512D61E3E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3C442C88-76FF-5BCC-ECC1-B76D9044B1CD}"/>
              </a:ext>
            </a:extLst>
          </p:cNvPr>
          <p:cNvSpPr txBox="1"/>
          <p:nvPr/>
        </p:nvSpPr>
        <p:spPr>
          <a:xfrm>
            <a:off x="680321" y="2293741"/>
            <a:ext cx="9613861" cy="388389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2500" lnSpcReduction="10000"/>
          </a:bodyPr>
          <a:lstStyle/>
          <a:p>
            <a:pPr indent="-228600" algn="just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Un </a:t>
            </a:r>
            <a:r>
              <a:rPr lang="en-US" sz="2000" dirty="0" err="1"/>
              <a:t>buon</a:t>
            </a:r>
            <a:r>
              <a:rPr lang="en-US" sz="2000" dirty="0"/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</a:rPr>
              <a:t>adattamento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</a:rPr>
              <a:t>sociale</a:t>
            </a:r>
            <a:r>
              <a:rPr lang="en-US" sz="2000" dirty="0"/>
              <a:t> non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identifica</a:t>
            </a:r>
            <a:r>
              <a:rPr lang="en-US" sz="2000" dirty="0"/>
              <a:t> con la </a:t>
            </a:r>
            <a:r>
              <a:rPr lang="en-US" sz="2000" dirty="0" err="1"/>
              <a:t>capacità</a:t>
            </a:r>
            <a:r>
              <a:rPr lang="en-US" sz="2000" dirty="0"/>
              <a:t> di </a:t>
            </a:r>
            <a:r>
              <a:rPr lang="en-US" sz="2000" dirty="0" err="1"/>
              <a:t>adeguarsi</a:t>
            </a:r>
            <a:r>
              <a:rPr lang="en-US" sz="2000" dirty="0"/>
              <a:t> </a:t>
            </a:r>
            <a:r>
              <a:rPr lang="en-US" sz="2000" dirty="0" err="1"/>
              <a:t>passivamente</a:t>
            </a:r>
            <a:r>
              <a:rPr lang="en-US" sz="2000" dirty="0"/>
              <a:t> e </a:t>
            </a:r>
            <a:r>
              <a:rPr lang="en-US" sz="2000" dirty="0" err="1"/>
              <a:t>conformisticamente</a:t>
            </a:r>
            <a:r>
              <a:rPr lang="en-US" sz="2000" dirty="0"/>
              <a:t> alle </a:t>
            </a:r>
            <a:r>
              <a:rPr lang="en-US" sz="2000" dirty="0" err="1"/>
              <a:t>aspettative</a:t>
            </a:r>
            <a:r>
              <a:rPr lang="en-US" sz="2000" dirty="0"/>
              <a:t> </a:t>
            </a:r>
            <a:r>
              <a:rPr lang="en-US" sz="2000" dirty="0" err="1"/>
              <a:t>altrui</a:t>
            </a:r>
            <a:r>
              <a:rPr lang="en-US" sz="2000" dirty="0"/>
              <a:t> per </a:t>
            </a:r>
            <a:r>
              <a:rPr lang="en-US" sz="2000" dirty="0" err="1"/>
              <a:t>ottenere</a:t>
            </a:r>
            <a:r>
              <a:rPr lang="en-US" sz="2000" dirty="0"/>
              <a:t> </a:t>
            </a:r>
            <a:r>
              <a:rPr lang="en-US" sz="2000" dirty="0" err="1"/>
              <a:t>conferme</a:t>
            </a:r>
            <a:r>
              <a:rPr lang="en-US" sz="2000" dirty="0"/>
              <a:t> e </a:t>
            </a:r>
            <a:r>
              <a:rPr lang="en-US" sz="2000" dirty="0" err="1"/>
              <a:t>accettazione</a:t>
            </a:r>
            <a:r>
              <a:rPr lang="en-US" sz="2000" dirty="0"/>
              <a:t>, ma con </a:t>
            </a:r>
            <a:r>
              <a:rPr lang="en-US" sz="2000" dirty="0" err="1"/>
              <a:t>l'equilibrio</a:t>
            </a:r>
            <a:r>
              <a:rPr lang="en-US" sz="2000" dirty="0"/>
              <a:t> </a:t>
            </a:r>
            <a:r>
              <a:rPr lang="en-US" sz="2000" dirty="0" err="1"/>
              <a:t>dinamico</a:t>
            </a:r>
            <a:r>
              <a:rPr lang="en-US" sz="2000" dirty="0"/>
              <a:t> </a:t>
            </a:r>
            <a:r>
              <a:rPr lang="en-US" sz="2000" dirty="0" err="1"/>
              <a:t>che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</a:t>
            </a:r>
            <a:r>
              <a:rPr lang="en-US" sz="2000" dirty="0" err="1"/>
              <a:t>riesce</a:t>
            </a:r>
            <a:r>
              <a:rPr lang="en-US" sz="2000" dirty="0"/>
              <a:t> a </a:t>
            </a:r>
            <a:r>
              <a:rPr lang="en-US" sz="2000" dirty="0" err="1"/>
              <a:t>creare</a:t>
            </a:r>
            <a:r>
              <a:rPr lang="en-US" sz="2000" dirty="0"/>
              <a:t> </a:t>
            </a:r>
            <a:r>
              <a:rPr lang="en-US" sz="2000" dirty="0" err="1"/>
              <a:t>tra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propri</a:t>
            </a:r>
            <a:r>
              <a:rPr lang="en-US" sz="2000" dirty="0"/>
              <a:t> </a:t>
            </a:r>
            <a:r>
              <a:rPr lang="en-US" sz="2000" dirty="0" err="1"/>
              <a:t>bisogni</a:t>
            </a:r>
            <a:r>
              <a:rPr lang="en-US" sz="2000" dirty="0"/>
              <a:t> di </a:t>
            </a:r>
            <a:r>
              <a:rPr lang="en-US" sz="2000" dirty="0" err="1"/>
              <a:t>realizzazione</a:t>
            </a:r>
            <a:r>
              <a:rPr lang="en-US" sz="2000" dirty="0"/>
              <a:t> e </a:t>
            </a:r>
            <a:r>
              <a:rPr lang="en-US" sz="2000" dirty="0" err="1"/>
              <a:t>quelli</a:t>
            </a:r>
            <a:r>
              <a:rPr lang="en-US" sz="2000" dirty="0"/>
              <a:t> </a:t>
            </a:r>
            <a:r>
              <a:rPr lang="en-US" sz="2000" dirty="0" err="1"/>
              <a:t>relativi</a:t>
            </a:r>
            <a:r>
              <a:rPr lang="en-US" sz="2000" dirty="0"/>
              <a:t> al </a:t>
            </a:r>
            <a:r>
              <a:rPr lang="en-US" sz="2000" dirty="0" err="1"/>
              <a:t>sentirsi</a:t>
            </a:r>
            <a:r>
              <a:rPr lang="en-US" sz="2000" dirty="0"/>
              <a:t> </a:t>
            </a:r>
            <a:r>
              <a:rPr lang="en-US" sz="2000" dirty="0" err="1"/>
              <a:t>amati</a:t>
            </a:r>
            <a:r>
              <a:rPr lang="en-US" sz="2000" dirty="0"/>
              <a:t> e </a:t>
            </a:r>
            <a:r>
              <a:rPr lang="en-US" sz="2000" dirty="0" err="1"/>
              <a:t>accettati</a:t>
            </a:r>
            <a:r>
              <a:rPr lang="en-US" sz="2000" dirty="0"/>
              <a:t>.</a:t>
            </a:r>
            <a:endParaRPr lang="it-IT" sz="2000"/>
          </a:p>
          <a:p>
            <a:pPr indent="-228600" algn="just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just" defTabSz="914400"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  <a:p>
            <a:pPr indent="-228600" algn="just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L'importanza</a:t>
            </a:r>
            <a:r>
              <a:rPr lang="en-US" sz="2000" dirty="0"/>
              <a:t> </a:t>
            </a:r>
            <a:r>
              <a:rPr lang="en-US" sz="2000" dirty="0" err="1"/>
              <a:t>dell'intelligenza</a:t>
            </a:r>
            <a:r>
              <a:rPr lang="en-US" sz="2000" dirty="0"/>
              <a:t> in termini di </a:t>
            </a:r>
            <a:r>
              <a:rPr lang="en-US" sz="2000" dirty="0" err="1"/>
              <a:t>adattamento</a:t>
            </a:r>
            <a:r>
              <a:rPr lang="en-US" sz="2000" dirty="0"/>
              <a:t> è </a:t>
            </a:r>
            <a:r>
              <a:rPr lang="en-US" sz="2000" dirty="0" err="1"/>
              <a:t>stata</a:t>
            </a:r>
            <a:r>
              <a:rPr lang="en-US" sz="2000" dirty="0"/>
              <a:t> </a:t>
            </a:r>
            <a:r>
              <a:rPr lang="en-US" sz="2000" dirty="0" err="1"/>
              <a:t>rivelata</a:t>
            </a:r>
            <a:r>
              <a:rPr lang="en-US" sz="2000" dirty="0"/>
              <a:t> da Howard Gardner con la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</a:rPr>
              <a:t>teoria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</a:rPr>
              <a:t>delle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50000"/>
                  </a:schemeClr>
                </a:solidFill>
              </a:rPr>
              <a:t>intelligenze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multiple</a:t>
            </a:r>
            <a:r>
              <a:rPr lang="en-US" sz="2000" dirty="0"/>
              <a:t>.</a:t>
            </a:r>
          </a:p>
          <a:p>
            <a:pPr indent="-228600" algn="just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just" defTabSz="914400">
              <a:buFont typeface="Arial" panose="020B0604020202020204" pitchFamily="34" charset="0"/>
              <a:buChar char="•"/>
            </a:pPr>
            <a:r>
              <a:rPr lang="en-US" sz="2000" dirty="0">
                <a:ea typeface="+mn-lt"/>
                <a:cs typeface="+mn-lt"/>
              </a:rPr>
              <a:t>Gardner : </a:t>
            </a:r>
            <a:r>
              <a:rPr lang="en-US" sz="2000" dirty="0" err="1">
                <a:ea typeface="+mn-lt"/>
                <a:cs typeface="+mn-lt"/>
              </a:rPr>
              <a:t>Ogni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individuo</a:t>
            </a:r>
            <a:r>
              <a:rPr lang="en-US" sz="2000" dirty="0">
                <a:ea typeface="+mn-lt"/>
                <a:cs typeface="+mn-lt"/>
              </a:rPr>
              <a:t> ha un </a:t>
            </a:r>
            <a:r>
              <a:rPr lang="en-US" sz="2000" dirty="0" err="1">
                <a:ea typeface="+mn-lt"/>
                <a:cs typeface="+mn-lt"/>
              </a:rPr>
              <a:t>potenziale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intellettivo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i="1" dirty="0" err="1">
                <a:ea typeface="+mn-lt"/>
                <a:cs typeface="+mn-lt"/>
              </a:rPr>
              <a:t>quantitativamente</a:t>
            </a:r>
            <a:r>
              <a:rPr lang="en-US" sz="2000" dirty="0">
                <a:ea typeface="+mn-lt"/>
                <a:cs typeface="+mn-lt"/>
              </a:rPr>
              <a:t> e </a:t>
            </a:r>
            <a:r>
              <a:rPr lang="en-US" sz="2000" i="1" dirty="0" err="1">
                <a:ea typeface="+mn-lt"/>
                <a:cs typeface="+mn-lt"/>
              </a:rPr>
              <a:t>qualitativamente</a:t>
            </a:r>
            <a:r>
              <a:rPr lang="en-US" sz="2000" i="1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differenziabile</a:t>
            </a:r>
            <a:r>
              <a:rPr lang="en-US" sz="2000" dirty="0">
                <a:ea typeface="+mn-lt"/>
                <a:cs typeface="+mn-lt"/>
              </a:rPr>
              <a:t>; </a:t>
            </a:r>
            <a:r>
              <a:rPr lang="en-US" sz="2000" dirty="0" err="1">
                <a:ea typeface="+mn-lt"/>
                <a:cs typeface="+mn-lt"/>
              </a:rPr>
              <a:t>usa</a:t>
            </a:r>
            <a:r>
              <a:rPr lang="en-US" sz="2000" dirty="0">
                <a:ea typeface="+mn-lt"/>
                <a:cs typeface="+mn-lt"/>
              </a:rPr>
              <a:t> in modo </a:t>
            </a:r>
            <a:r>
              <a:rPr lang="en-US" sz="2000" dirty="0" err="1">
                <a:ea typeface="+mn-lt"/>
                <a:cs typeface="+mn-lt"/>
              </a:rPr>
              <a:t>prevalente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una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i="1" dirty="0" err="1">
                <a:ea typeface="+mn-lt"/>
                <a:cs typeface="+mn-lt"/>
              </a:rPr>
              <a:t>intelligenza</a:t>
            </a:r>
            <a:r>
              <a:rPr lang="en-US" sz="2000" dirty="0">
                <a:ea typeface="+mn-lt"/>
                <a:cs typeface="+mn-lt"/>
              </a:rPr>
              <a:t> o </a:t>
            </a:r>
            <a:r>
              <a:rPr lang="en-US" sz="2000" dirty="0" err="1">
                <a:ea typeface="+mn-lt"/>
                <a:cs typeface="+mn-lt"/>
              </a:rPr>
              <a:t>una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combinazione</a:t>
            </a:r>
            <a:r>
              <a:rPr lang="en-US" sz="2000" dirty="0">
                <a:ea typeface="+mn-lt"/>
                <a:cs typeface="+mn-lt"/>
              </a:rPr>
              <a:t> di </a:t>
            </a:r>
            <a:r>
              <a:rPr lang="en-US" sz="2000" dirty="0" err="1">
                <a:ea typeface="+mn-lt"/>
                <a:cs typeface="+mn-lt"/>
              </a:rPr>
              <a:t>più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intelligenze</a:t>
            </a:r>
            <a:r>
              <a:rPr lang="en-US" sz="2000" dirty="0">
                <a:ea typeface="+mn-lt"/>
                <a:cs typeface="+mn-lt"/>
              </a:rPr>
              <a:t>;  </a:t>
            </a:r>
            <a:r>
              <a:rPr lang="en-US" sz="2000" dirty="0" err="1">
                <a:ea typeface="+mn-lt"/>
                <a:cs typeface="+mn-lt"/>
              </a:rPr>
              <a:t>seleziona</a:t>
            </a:r>
            <a:r>
              <a:rPr lang="en-US" sz="2000" dirty="0">
                <a:ea typeface="+mn-lt"/>
                <a:cs typeface="+mn-lt"/>
              </a:rPr>
              <a:t> e </a:t>
            </a:r>
            <a:r>
              <a:rPr lang="en-US" sz="2000" dirty="0" err="1">
                <a:ea typeface="+mn-lt"/>
                <a:cs typeface="+mn-lt"/>
              </a:rPr>
              <a:t>organizza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gli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stimoli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ambientali</a:t>
            </a:r>
            <a:r>
              <a:rPr lang="en-US" sz="2000" dirty="0">
                <a:ea typeface="+mn-lt"/>
                <a:cs typeface="+mn-lt"/>
              </a:rPr>
              <a:t> secondo procedure </a:t>
            </a:r>
            <a:r>
              <a:rPr lang="en-US" sz="2000" dirty="0" err="1">
                <a:ea typeface="+mn-lt"/>
                <a:cs typeface="+mn-lt"/>
              </a:rPr>
              <a:t>specifiche</a:t>
            </a:r>
            <a:r>
              <a:rPr lang="en-US" sz="2000" dirty="0">
                <a:ea typeface="+mn-lt"/>
                <a:cs typeface="+mn-lt"/>
              </a:rPr>
              <a:t> e </a:t>
            </a:r>
            <a:r>
              <a:rPr lang="en-US" sz="2000" dirty="0" err="1">
                <a:ea typeface="+mn-lt"/>
                <a:cs typeface="+mn-lt"/>
              </a:rPr>
              <a:t>differenziate</a:t>
            </a:r>
            <a:r>
              <a:rPr lang="en-US" sz="2000" dirty="0">
                <a:ea typeface="+mn-lt"/>
                <a:cs typeface="+mn-lt"/>
              </a:rPr>
              <a:t>.</a:t>
            </a:r>
            <a:endParaRPr lang="en-US" sz="2000" dirty="0" err="1"/>
          </a:p>
          <a:p>
            <a:pPr algn="just" defTabSz="914400"/>
            <a:endParaRPr lang="en-US" sz="2000" dirty="0">
              <a:solidFill>
                <a:srgbClr val="FFFFFF"/>
              </a:solidFill>
            </a:endParaRPr>
          </a:p>
          <a:p>
            <a:pPr indent="-228600" algn="just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>
              <a:solidFill>
                <a:srgbClr val="002060"/>
              </a:solidFill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xmlns="" id="{CBAEE980-6822-D0C6-A49D-AD20071CE1A9}"/>
              </a:ext>
            </a:extLst>
          </p:cNvPr>
          <p:cNvSpPr/>
          <p:nvPr/>
        </p:nvSpPr>
        <p:spPr>
          <a:xfrm>
            <a:off x="782052" y="5755104"/>
            <a:ext cx="9503433" cy="819509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bg1"/>
                </a:solidFill>
                <a:ea typeface="+mn-lt"/>
                <a:cs typeface="+mn-lt"/>
              </a:rPr>
              <a:t>Damasio</a:t>
            </a:r>
            <a:r>
              <a:rPr lang="it-IT" dirty="0">
                <a:solidFill>
                  <a:schemeClr val="bg1"/>
                </a:solidFill>
                <a:ea typeface="+mn-lt"/>
                <a:cs typeface="+mn-lt"/>
              </a:rPr>
              <a:t> :  l'intelligenza emozionale rende possibile operare delle scelte </a:t>
            </a:r>
            <a:endParaRPr lang="it-IT">
              <a:solidFill>
                <a:schemeClr val="bg1"/>
              </a:solidFill>
            </a:endParaRP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100674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asellaDiTesto 1">
            <a:extLst>
              <a:ext uri="{FF2B5EF4-FFF2-40B4-BE49-F238E27FC236}">
                <a16:creationId xmlns:a16="http://schemas.microsoft.com/office/drawing/2014/main" xmlns="" id="{BCF96855-B150-53C2-433C-69E64F80F3DC}"/>
              </a:ext>
            </a:extLst>
          </p:cNvPr>
          <p:cNvGraphicFramePr/>
          <p:nvPr/>
        </p:nvGraphicFramePr>
        <p:xfrm>
          <a:off x="320841" y="501315"/>
          <a:ext cx="10146631" cy="5909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56482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9CCCE98-88FC-60EA-03FB-EF34E572B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4.2 Il </a:t>
            </a:r>
            <a:r>
              <a:rPr lang="it-IT" dirty="0"/>
              <a:t>fisiologico disadattamento adolescenziale e la prevenzione educativa</a:t>
            </a:r>
          </a:p>
        </p:txBody>
      </p:sp>
      <p:graphicFrame>
        <p:nvGraphicFramePr>
          <p:cNvPr id="8" name="Segnaposto contenuto 2">
            <a:extLst>
              <a:ext uri="{FF2B5EF4-FFF2-40B4-BE49-F238E27FC236}">
                <a16:creationId xmlns:a16="http://schemas.microsoft.com/office/drawing/2014/main" xmlns="" id="{70C2A576-F602-B44E-E868-498F260853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40410952"/>
              </p:ext>
            </p:extLst>
          </p:nvPr>
        </p:nvGraphicFramePr>
        <p:xfrm>
          <a:off x="1097264" y="1632382"/>
          <a:ext cx="10519634" cy="3599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ttangolo 3">
            <a:extLst>
              <a:ext uri="{FF2B5EF4-FFF2-40B4-BE49-F238E27FC236}">
                <a16:creationId xmlns:a16="http://schemas.microsoft.com/office/drawing/2014/main" xmlns="" id="{161FE537-AED2-CFB1-9A7A-FEC0172520C3}"/>
              </a:ext>
            </a:extLst>
          </p:cNvPr>
          <p:cNvSpPr/>
          <p:nvPr/>
        </p:nvSpPr>
        <p:spPr>
          <a:xfrm>
            <a:off x="161901" y="5114901"/>
            <a:ext cx="11602527" cy="99203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831319"/>
              </a:solidFill>
            </a:endParaRPr>
          </a:p>
          <a:p>
            <a:pPr algn="ctr"/>
            <a:r>
              <a:rPr lang="it-IT" dirty="0">
                <a:solidFill>
                  <a:srgbClr val="831319"/>
                </a:solidFill>
              </a:rPr>
              <a:t>Da un punto di vista educativo gli aspetti di prevenzione devono riguardare i fattori di protezione e in particolare l' intelligenza emozionale.</a:t>
            </a:r>
            <a:endParaRPr lang="it-IT">
              <a:solidFill>
                <a:srgbClr val="831319"/>
              </a:solidFill>
              <a:ea typeface="+mn-lt"/>
              <a:cs typeface="+mn-lt"/>
            </a:endParaRPr>
          </a:p>
          <a:p>
            <a:pPr algn="ctr"/>
            <a:endParaRPr lang="it-IT" dirty="0">
              <a:solidFill>
                <a:srgbClr val="8313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7694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28">
            <a:extLst>
              <a:ext uri="{FF2B5EF4-FFF2-40B4-BE49-F238E27FC236}">
                <a16:creationId xmlns:a16="http://schemas.microsoft.com/office/drawing/2014/main" xmlns="" id="{A97529DD-0019-4F2B-AAE6-A82A2FADB6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4" name="Picture 30">
            <a:extLst>
              <a:ext uri="{FF2B5EF4-FFF2-40B4-BE49-F238E27FC236}">
                <a16:creationId xmlns:a16="http://schemas.microsoft.com/office/drawing/2014/main" xmlns="" id="{4A476453-89B8-4D0E-BDE0-0446B97F5F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46" name="Picture 32">
            <a:extLst>
              <a:ext uri="{FF2B5EF4-FFF2-40B4-BE49-F238E27FC236}">
                <a16:creationId xmlns:a16="http://schemas.microsoft.com/office/drawing/2014/main" xmlns="" id="{02B7E5A1-5C08-4455-A219-804981D6B2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47" name="Rectangle 34">
            <a:extLst>
              <a:ext uri="{FF2B5EF4-FFF2-40B4-BE49-F238E27FC236}">
                <a16:creationId xmlns:a16="http://schemas.microsoft.com/office/drawing/2014/main" xmlns="" id="{6B19486B-DD4C-4473-9FF8-3E3FB1542E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" name="Rectangle 36">
            <a:extLst>
              <a:ext uri="{FF2B5EF4-FFF2-40B4-BE49-F238E27FC236}">
                <a16:creationId xmlns:a16="http://schemas.microsoft.com/office/drawing/2014/main" xmlns="" id="{52CE1431-75FA-49CE-A7AC-42816EFBC5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E7E11A8B-D353-4867-842B-40B7BABC9E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F0C50D17-020B-418B-BE67-DC7DEA17D2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xmlns="" id="{3E9D5520-887C-4E25-9F91-49EBA2FB3F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pic>
        <p:nvPicPr>
          <p:cNvPr id="4" name="Picture 3" descr="Grande gruppo di paracadutisti a mezz'aria">
            <a:extLst>
              <a:ext uri="{FF2B5EF4-FFF2-40B4-BE49-F238E27FC236}">
                <a16:creationId xmlns:a16="http://schemas.microsoft.com/office/drawing/2014/main" xmlns="" id="{AE8045E9-4B61-5076-6E1F-23B5709FF13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0878" r="20028" b="2"/>
          <a:stretch/>
        </p:blipFill>
        <p:spPr>
          <a:xfrm>
            <a:off x="6096000" y="10"/>
            <a:ext cx="6092823" cy="6856310"/>
          </a:xfrm>
          <a:prstGeom prst="rect">
            <a:avLst/>
          </a:prstGeom>
          <a:ln>
            <a:noFill/>
          </a:ln>
          <a:effectLst/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C2E52CAC-158C-4DC7-AA1C-F582FFF73C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xmlns="" id="{83211ECD-2CC2-43D9-A32B-E8669250EF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3B6EA76F-A32A-C805-5979-8643250BB2E9}"/>
              </a:ext>
            </a:extLst>
          </p:cNvPr>
          <p:cNvSpPr txBox="1"/>
          <p:nvPr/>
        </p:nvSpPr>
        <p:spPr>
          <a:xfrm>
            <a:off x="680322" y="2336873"/>
            <a:ext cx="5041628" cy="3599316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/>
              <a:t>Le azioni dissociali e disadattive, in fondo nascono dalla difficoltà di accettare i propri limiti e l'imperfezione che riguarda anche noi stessi, oltre alle nostre relazioni, possiamo attraversare senza danni gli insuccessi, le frustrazioni e le delusioni riuscendo, anzi, a fortificarci proprio tramite questo tipo di esperienze. 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/>
              <a:t>Non esistono in realtà emozioni negative o positive, ma tutte sono connotate da ambivalenza di senso e il solo censurarle, l'incapacità di maneggiarle o di guardarle negli occhi, può generare condizioni di disadattamento.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xmlns="" val="2012770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6E6A1429-00B9-AA36-5EF3-A88AC216A96E}"/>
              </a:ext>
            </a:extLst>
          </p:cNvPr>
          <p:cNvSpPr txBox="1"/>
          <p:nvPr/>
        </p:nvSpPr>
        <p:spPr>
          <a:xfrm>
            <a:off x="641684" y="895557"/>
            <a:ext cx="9752766" cy="53245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it-IT" sz="2000" dirty="0">
                <a:solidFill>
                  <a:schemeClr val="bg1"/>
                </a:solidFill>
              </a:rPr>
              <a:t>In ambito scolastico si può affrontare il tema delle emozioni considerate come negative anche attraverso la proiezione di film che rappresentino situazioni nelle quali sono in ballo tensioni distruttive.</a:t>
            </a:r>
          </a:p>
          <a:p>
            <a:pPr algn="just"/>
            <a:endParaRPr lang="it-IT" sz="2000" dirty="0">
              <a:solidFill>
                <a:schemeClr val="bg1"/>
              </a:solidFill>
            </a:endParaRPr>
          </a:p>
          <a:p>
            <a:pPr algn="just"/>
            <a:endParaRPr lang="it-IT" sz="2000" dirty="0">
              <a:solidFill>
                <a:schemeClr val="bg1"/>
              </a:solidFill>
            </a:endParaRPr>
          </a:p>
          <a:p>
            <a:pPr algn="just"/>
            <a:r>
              <a:rPr lang="it-IT" sz="2000" dirty="0">
                <a:solidFill>
                  <a:schemeClr val="bg1"/>
                </a:solidFill>
              </a:rPr>
              <a:t>A questo scopo si potrebbero preferire discipline a carattere espressivo quali la letteratura, l'arte e la musica, capaci anche di allentare le tensioni emotive accumulate, e attività come la scrittura di sé e l'elaborazione di diari iconografici.</a:t>
            </a:r>
          </a:p>
          <a:p>
            <a:pPr algn="just"/>
            <a:endParaRPr lang="it-IT" sz="2000" dirty="0">
              <a:solidFill>
                <a:schemeClr val="bg1"/>
              </a:solidFill>
            </a:endParaRPr>
          </a:p>
          <a:p>
            <a:pPr algn="just"/>
            <a:endParaRPr lang="it-IT" sz="2000" dirty="0">
              <a:solidFill>
                <a:schemeClr val="bg1"/>
              </a:solidFill>
            </a:endParaRPr>
          </a:p>
          <a:p>
            <a:pPr algn="just"/>
            <a:endParaRPr lang="it-IT" sz="2000" dirty="0">
              <a:solidFill>
                <a:schemeClr val="bg1"/>
              </a:solidFill>
            </a:endParaRPr>
          </a:p>
          <a:p>
            <a:pPr algn="just"/>
            <a:endParaRPr lang="it-IT" sz="2000" dirty="0">
              <a:solidFill>
                <a:schemeClr val="bg1"/>
              </a:solidFill>
            </a:endParaRPr>
          </a:p>
          <a:p>
            <a:pPr algn="just"/>
            <a:endParaRPr lang="it-IT" sz="2000" b="1" dirty="0">
              <a:solidFill>
                <a:schemeClr val="bg1"/>
              </a:solidFill>
            </a:endParaRPr>
          </a:p>
          <a:p>
            <a:pPr algn="just"/>
            <a:r>
              <a:rPr lang="it-IT" sz="2000" b="1" dirty="0">
                <a:solidFill>
                  <a:schemeClr val="accent5">
                    <a:lumMod val="75000"/>
                  </a:schemeClr>
                </a:solidFill>
              </a:rPr>
              <a:t>L'educazione</a:t>
            </a:r>
            <a:r>
              <a:rPr lang="it-IT" sz="2000" dirty="0">
                <a:solidFill>
                  <a:schemeClr val="bg1"/>
                </a:solidFill>
              </a:rPr>
              <a:t>, in fondo non è altro che il processo tramite il quale un individuo impara a trasformarsi in senso adattivo, ma non per adeguarsi passivamente alle attese ambientali, quanto per acquisire una sempre maggiore autonomia critica autoriflessiva e relazionale.</a:t>
            </a:r>
          </a:p>
        </p:txBody>
      </p:sp>
    </p:spTree>
    <p:extLst>
      <p:ext uri="{BB962C8B-B14F-4D97-AF65-F5344CB8AC3E}">
        <p14:creationId xmlns:p14="http://schemas.microsoft.com/office/powerpoint/2010/main" xmlns="" val="1665794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00887984-1EEC-552D-E0E0-4A0022308E80}"/>
              </a:ext>
            </a:extLst>
          </p:cNvPr>
          <p:cNvSpPr txBox="1"/>
          <p:nvPr/>
        </p:nvSpPr>
        <p:spPr>
          <a:xfrm>
            <a:off x="601579" y="661736"/>
            <a:ext cx="9545052" cy="233910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it-IT" dirty="0"/>
              <a:t>Perché non si realizzano derive disadattive, dovrebbe essere sollecitata la capacità di raggiungere un soddisfacente equilibrio tra l'adeguarsi, rinunciando a qualcosa di sé stessi, dei propri bisogni immediati e dei propri desideri, nello stesso tempo senza tradirsi troppo; cioè cercando di realizzare il più possibile le proprie legittime aspirazioni.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dirty="0"/>
              <a:t>Tale equilibrio non dovrebbe essere inteso come un obiettivo da raggiungere una volta per tutte, ma come un processo </a:t>
            </a:r>
            <a:r>
              <a:rPr lang="it-IT" sz="2000" dirty="0"/>
              <a:t>dinamico</a:t>
            </a:r>
            <a:r>
              <a:rPr lang="it-IT" dirty="0"/>
              <a:t>, in continua trasformazione e ridefinizione.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xmlns="" id="{5BB15505-C4AB-05B0-BDF4-6B87729347B1}"/>
              </a:ext>
            </a:extLst>
          </p:cNvPr>
          <p:cNvSpPr/>
          <p:nvPr/>
        </p:nvSpPr>
        <p:spPr>
          <a:xfrm>
            <a:off x="1114624" y="3305656"/>
            <a:ext cx="8942716" cy="299049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Educare</a:t>
            </a:r>
            <a:r>
              <a:rPr lang="it-IT" dirty="0">
                <a:solidFill>
                  <a:schemeClr val="bg1"/>
                </a:solidFill>
              </a:rPr>
              <a:t> qualcuno perché impari a raggiungerlo, però, non può prescindere dall'educare contemporaneamente, anche se stessi, poiché l'educazione si realizza sempre in</a:t>
            </a:r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 modo bidirezionale</a:t>
            </a:r>
            <a:r>
              <a:rPr lang="it-IT" dirty="0">
                <a:solidFill>
                  <a:schemeClr val="bg1"/>
                </a:solidFill>
              </a:rPr>
              <a:t>, attraverso riverberi riflessivi ed emozionali tra tutti i soggetti coinvolti, sia pure nella diversità dei ruoli di ciascuno.</a:t>
            </a:r>
          </a:p>
        </p:txBody>
      </p:sp>
    </p:spTree>
    <p:extLst>
      <p:ext uri="{BB962C8B-B14F-4D97-AF65-F5344CB8AC3E}">
        <p14:creationId xmlns:p14="http://schemas.microsoft.com/office/powerpoint/2010/main" xmlns="" val="231590164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o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TM04033917[[fn=Berlino]]</Template>
  <TotalTime>10</TotalTime>
  <Words>604</Words>
  <Application>Microsoft Office PowerPoint</Application>
  <PresentationFormat>Personalizzato</PresentationFormat>
  <Paragraphs>61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Berlino</vt:lpstr>
      <vt:lpstr> ATTRAVERSARE IL DISADATTAMENTO, LA DEVIANZA, LA MARGINALITA’</vt:lpstr>
      <vt:lpstr>4.1 Tra disadattamento e devianza</vt:lpstr>
      <vt:lpstr>Diapositiva 3</vt:lpstr>
      <vt:lpstr>Diapositiva 4</vt:lpstr>
      <vt:lpstr>Diapositiva 5</vt:lpstr>
      <vt:lpstr>4.2 Il fisiologico disadattamento adolescenziale e la prevenzione educativa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ATTRAVERSARE IL DISADATTAMENTO, LA DEVIANZA, LA MARGINALITA’</dc:title>
  <dc:creator>ada dinacci</dc:creator>
  <cp:lastModifiedBy>Ludo</cp:lastModifiedBy>
  <cp:revision>435</cp:revision>
  <dcterms:created xsi:type="dcterms:W3CDTF">2022-02-18T16:24:08Z</dcterms:created>
  <dcterms:modified xsi:type="dcterms:W3CDTF">2023-01-07T18:38:15Z</dcterms:modified>
</cp:coreProperties>
</file>