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9" d="100"/>
          <a:sy n="69" d="100"/>
        </p:scale>
        <p:origin x="566"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 dinacci" userId="e4c4d0831835c2f1" providerId="LiveId" clId="{C53EEB76-8EE4-469B-B313-BFDCC519CC0F}"/>
    <pc:docChg chg="modSld">
      <pc:chgData name="ada dinacci" userId="e4c4d0831835c2f1" providerId="LiveId" clId="{C53EEB76-8EE4-469B-B313-BFDCC519CC0F}" dt="2022-02-18T17:13:56.402" v="15" actId="1076"/>
      <pc:docMkLst>
        <pc:docMk/>
      </pc:docMkLst>
      <pc:sldChg chg="addSp modSp mod">
        <pc:chgData name="ada dinacci" userId="e4c4d0831835c2f1" providerId="LiveId" clId="{C53EEB76-8EE4-469B-B313-BFDCC519CC0F}" dt="2022-02-18T17:13:56.402" v="15" actId="1076"/>
        <pc:sldMkLst>
          <pc:docMk/>
          <pc:sldMk cId="3422569201" sldId="256"/>
        </pc:sldMkLst>
        <pc:spChg chg="mod">
          <ac:chgData name="ada dinacci" userId="e4c4d0831835c2f1" providerId="LiveId" clId="{C53EEB76-8EE4-469B-B313-BFDCC519CC0F}" dt="2022-02-18T17:07:45.146" v="2" actId="6549"/>
          <ac:spMkLst>
            <pc:docMk/>
            <pc:sldMk cId="3422569201" sldId="256"/>
            <ac:spMk id="2" creationId="{B46B206F-2552-4F2E-A3DF-22E34A5FA731}"/>
          </ac:spMkLst>
        </pc:spChg>
        <pc:spChg chg="mod">
          <ac:chgData name="ada dinacci" userId="e4c4d0831835c2f1" providerId="LiveId" clId="{C53EEB76-8EE4-469B-B313-BFDCC519CC0F}" dt="2022-02-18T17:11:39.748" v="14" actId="20577"/>
          <ac:spMkLst>
            <pc:docMk/>
            <pc:sldMk cId="3422569201" sldId="256"/>
            <ac:spMk id="3" creationId="{613FB0AB-9BA9-4E74-9988-2D2684C7407F}"/>
          </ac:spMkLst>
        </pc:spChg>
        <pc:spChg chg="add mod">
          <ac:chgData name="ada dinacci" userId="e4c4d0831835c2f1" providerId="LiveId" clId="{C53EEB76-8EE4-469B-B313-BFDCC519CC0F}" dt="2022-02-18T17:13:56.402" v="15" actId="1076"/>
          <ac:spMkLst>
            <pc:docMk/>
            <pc:sldMk cId="3422569201" sldId="256"/>
            <ac:spMk id="5" creationId="{8F7DF4B2-903B-4B8F-A9E9-CA26A8BA9DF0}"/>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BD862E7-95FA-4FC4-9EC5-DDBFA8DC7417}"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DB987F2-A784-4F72-BB57-0E9EACDE722E}"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0BBD51E-4B19-444E-85C0-DBD7EB6263F4}"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0D7255A-4AD5-4D3E-9A0A-689DA3BA976C}"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3EE0AD15-87AC-45B2-9EE5-8D165AF83CD7}" type="datetimeFigureOut">
              <a:rPr lang="en-US" dirty="0"/>
              <a:t>5/25/2022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FCC40CCD-F0D6-4CC2-A4C8-2D7D0D875F02}" type="datetimeFigureOut">
              <a:rPr lang="en-US" dirty="0"/>
              <a:t>5/25/2022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5/25/2022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9A00F7B-89C5-4DF7-A309-6263220147D4}" type="datetimeFigureOut">
              <a:rPr lang="en-US" dirty="0"/>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5/25/2022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5/25/2022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5/25/2022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CDCB01F-D966-4C62-B900-0BE008A90C98}"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E73A0EA-7DC7-4964-BB97-B173EF3B859A}" type="datetimeFigureOut">
              <a:rPr lang="en-US" dirty="0"/>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5/25/2022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6B206F-2552-4F2E-A3DF-22E34A5FA731}"/>
              </a:ext>
            </a:extLst>
          </p:cNvPr>
          <p:cNvSpPr>
            <a:spLocks noGrp="1"/>
          </p:cNvSpPr>
          <p:nvPr>
            <p:ph type="ctrTitle"/>
          </p:nvPr>
        </p:nvSpPr>
        <p:spPr/>
        <p:txBody>
          <a:bodyPr/>
          <a:lstStyle/>
          <a:p>
            <a:r>
              <a:rPr lang="it-IT" sz="1050" dirty="0"/>
              <a:t>:</a:t>
            </a:r>
            <a:br>
              <a:rPr lang="it-IT" sz="1050" dirty="0"/>
            </a:br>
            <a:r>
              <a:rPr lang="it-IT" sz="4800" dirty="0"/>
              <a:t>LA DIMENSIONE DEL SOSTEGNO IN EDUCAZIONE</a:t>
            </a:r>
          </a:p>
        </p:txBody>
      </p:sp>
      <p:sp>
        <p:nvSpPr>
          <p:cNvPr id="3" name="Sottotitolo 2">
            <a:extLst>
              <a:ext uri="{FF2B5EF4-FFF2-40B4-BE49-F238E27FC236}">
                <a16:creationId xmlns:a16="http://schemas.microsoft.com/office/drawing/2014/main" id="{613FB0AB-9BA9-4E74-9988-2D2684C7407F}"/>
              </a:ext>
            </a:extLst>
          </p:cNvPr>
          <p:cNvSpPr>
            <a:spLocks noGrp="1"/>
          </p:cNvSpPr>
          <p:nvPr>
            <p:ph type="subTitle" idx="1"/>
          </p:nvPr>
        </p:nvSpPr>
        <p:spPr/>
        <p:txBody>
          <a:bodyPr/>
          <a:lstStyle/>
          <a:p>
            <a:r>
              <a:rPr lang="it-IT" dirty="0"/>
              <a:t>(di M. STRIANO)</a:t>
            </a:r>
          </a:p>
        </p:txBody>
      </p:sp>
      <p:sp>
        <p:nvSpPr>
          <p:cNvPr id="5" name="CasellaDiTesto 4">
            <a:extLst>
              <a:ext uri="{FF2B5EF4-FFF2-40B4-BE49-F238E27FC236}">
                <a16:creationId xmlns:a16="http://schemas.microsoft.com/office/drawing/2014/main" id="{8F7DF4B2-903B-4B8F-A9E9-CA26A8BA9DF0}"/>
              </a:ext>
            </a:extLst>
          </p:cNvPr>
          <p:cNvSpPr txBox="1"/>
          <p:nvPr/>
        </p:nvSpPr>
        <p:spPr>
          <a:xfrm>
            <a:off x="116378" y="86883"/>
            <a:ext cx="6096000" cy="1446550"/>
          </a:xfrm>
          <a:prstGeom prst="rect">
            <a:avLst/>
          </a:prstGeom>
          <a:noFill/>
        </p:spPr>
        <p:txBody>
          <a:bodyPr wrap="square">
            <a:spAutoFit/>
          </a:bodyPr>
          <a:lstStyle/>
          <a:p>
            <a:r>
              <a:rPr lang="it-IT" sz="4400" dirty="0"/>
              <a:t>La Relazione Educativa</a:t>
            </a:r>
          </a:p>
          <a:p>
            <a:r>
              <a:rPr lang="it-IT" sz="4400" dirty="0"/>
              <a:t>Capitolo II</a:t>
            </a:r>
          </a:p>
        </p:txBody>
      </p:sp>
    </p:spTree>
    <p:extLst>
      <p:ext uri="{BB962C8B-B14F-4D97-AF65-F5344CB8AC3E}">
        <p14:creationId xmlns:p14="http://schemas.microsoft.com/office/powerpoint/2010/main" val="3422569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32C620-62CD-E5D3-278A-DAB3397BED9B}"/>
              </a:ext>
            </a:extLst>
          </p:cNvPr>
          <p:cNvSpPr>
            <a:spLocks noGrp="1"/>
          </p:cNvSpPr>
          <p:nvPr>
            <p:ph type="title"/>
          </p:nvPr>
        </p:nvSpPr>
        <p:spPr>
          <a:xfrm>
            <a:off x="591652" y="780937"/>
            <a:ext cx="9613861" cy="1080938"/>
          </a:xfrm>
        </p:spPr>
        <p:txBody>
          <a:bodyPr>
            <a:normAutofit fontScale="90000"/>
          </a:bodyPr>
          <a:lstStyle/>
          <a:p>
            <a:r>
              <a:rPr lang="it-IT" sz="3600" dirty="0"/>
              <a:t>LA DIMENSIONE DEL SOSTEGNO IN EDUCAZIONE</a:t>
            </a:r>
            <a:br>
              <a:rPr lang="it-IT" sz="3600" dirty="0"/>
            </a:br>
            <a:r>
              <a:rPr lang="it-IT" sz="2800" dirty="0">
                <a:solidFill>
                  <a:srgbClr val="FF0000"/>
                </a:solidFill>
              </a:rPr>
              <a:t>2.3 Dal sostegno allo </a:t>
            </a:r>
            <a:r>
              <a:rPr lang="it-IT" sz="2800" i="1" dirty="0">
                <a:solidFill>
                  <a:srgbClr val="FF0000"/>
                </a:solidFill>
              </a:rPr>
              <a:t>scaffolding</a:t>
            </a:r>
            <a:endParaRPr lang="it-IT" i="1" dirty="0"/>
          </a:p>
        </p:txBody>
      </p:sp>
      <p:sp>
        <p:nvSpPr>
          <p:cNvPr id="3" name="Segnaposto contenuto 2">
            <a:extLst>
              <a:ext uri="{FF2B5EF4-FFF2-40B4-BE49-F238E27FC236}">
                <a16:creationId xmlns:a16="http://schemas.microsoft.com/office/drawing/2014/main" id="{45002DCE-12F6-166D-77FC-1431242DE6DE}"/>
              </a:ext>
            </a:extLst>
          </p:cNvPr>
          <p:cNvSpPr>
            <a:spLocks noGrp="1"/>
          </p:cNvSpPr>
          <p:nvPr>
            <p:ph idx="1"/>
          </p:nvPr>
        </p:nvSpPr>
        <p:spPr>
          <a:xfrm>
            <a:off x="1" y="2006138"/>
            <a:ext cx="12192000" cy="4851861"/>
          </a:xfrm>
        </p:spPr>
        <p:txBody>
          <a:bodyPr>
            <a:normAutofit/>
          </a:bodyPr>
          <a:lstStyle/>
          <a:p>
            <a:r>
              <a:rPr lang="it-IT" dirty="0"/>
              <a:t>Importanza della dimensione educativa dello </a:t>
            </a:r>
            <a:r>
              <a:rPr lang="it-IT" b="1" i="1" u="sng" dirty="0">
                <a:solidFill>
                  <a:schemeClr val="accent4">
                    <a:lumMod val="75000"/>
                  </a:schemeClr>
                </a:solidFill>
              </a:rPr>
              <a:t>SCAFFOLDING</a:t>
            </a:r>
            <a:r>
              <a:rPr lang="it-IT" i="1" dirty="0">
                <a:solidFill>
                  <a:schemeClr val="accent4">
                    <a:lumMod val="75000"/>
                  </a:schemeClr>
                </a:solidFill>
              </a:rPr>
              <a:t> =impalcatura  </a:t>
            </a:r>
            <a:r>
              <a:rPr lang="it-IT" i="1" dirty="0"/>
              <a:t>(prefigurata in un articolo di Wood, Bruner e Ross, sul «Journal of Child </a:t>
            </a:r>
            <a:r>
              <a:rPr lang="it-IT" i="1" dirty="0" err="1"/>
              <a:t>Psychology</a:t>
            </a:r>
            <a:r>
              <a:rPr lang="it-IT" i="1" dirty="0"/>
              <a:t> and </a:t>
            </a:r>
            <a:r>
              <a:rPr lang="it-IT" i="1" dirty="0" err="1"/>
              <a:t>Psychiatry</a:t>
            </a:r>
            <a:r>
              <a:rPr lang="it-IT" i="1" dirty="0"/>
              <a:t>, 1976)</a:t>
            </a:r>
          </a:p>
          <a:p>
            <a:endParaRPr lang="it-IT" i="1" dirty="0"/>
          </a:p>
          <a:p>
            <a:endParaRPr lang="it-IT" i="1" dirty="0"/>
          </a:p>
          <a:p>
            <a:endParaRPr lang="it-IT" i="1" dirty="0"/>
          </a:p>
          <a:p>
            <a:r>
              <a:rPr lang="it-IT" dirty="0"/>
              <a:t>Prospettiva in cui si valorizza la </a:t>
            </a:r>
            <a:r>
              <a:rPr lang="it-IT" dirty="0">
                <a:solidFill>
                  <a:srgbClr val="FF0000"/>
                </a:solidFill>
              </a:rPr>
              <a:t>ZONA DI SVILUPPO PROSSIMALE </a:t>
            </a:r>
            <a:r>
              <a:rPr lang="it-IT" dirty="0"/>
              <a:t>(Vygotskij, 1990) </a:t>
            </a:r>
            <a:r>
              <a:rPr lang="it-IT" dirty="0">
                <a:sym typeface="Wingdings" panose="05000000000000000000" pitchFamily="2" charset="2"/>
              </a:rPr>
              <a:t> zona in cui si evidenzia un margine di discrepanza tra ciò che uno studente sa già fare eseguendo un compito da solo (capacità intra-individuale), e quanto riesce a fare con accanto un adulto o un altro studente più competente di lui (capacità inter-individuale) </a:t>
            </a:r>
            <a:r>
              <a:rPr lang="it-IT" b="1" i="1" u="sng" dirty="0">
                <a:solidFill>
                  <a:srgbClr val="FF0000"/>
                </a:solidFill>
                <a:sym typeface="Wingdings" panose="05000000000000000000" pitchFamily="2" charset="2"/>
              </a:rPr>
              <a:t>POTENZIALITA’, POSSIBILITA’</a:t>
            </a:r>
            <a:endParaRPr lang="it-IT" b="1" i="1" u="sng" dirty="0">
              <a:solidFill>
                <a:srgbClr val="FF0000"/>
              </a:solidFill>
            </a:endParaRPr>
          </a:p>
        </p:txBody>
      </p:sp>
      <p:sp>
        <p:nvSpPr>
          <p:cNvPr id="4" name="Freccia in giù 3">
            <a:extLst>
              <a:ext uri="{FF2B5EF4-FFF2-40B4-BE49-F238E27FC236}">
                <a16:creationId xmlns:a16="http://schemas.microsoft.com/office/drawing/2014/main" id="{64FD1562-4069-C6D2-29C8-3AF74E07CDE5}"/>
              </a:ext>
            </a:extLst>
          </p:cNvPr>
          <p:cNvSpPr/>
          <p:nvPr/>
        </p:nvSpPr>
        <p:spPr>
          <a:xfrm>
            <a:off x="3962400" y="3074323"/>
            <a:ext cx="1191491" cy="1185949"/>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56297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8C2397-AF1A-9C6A-D6AB-F58A6AAA34A1}"/>
              </a:ext>
            </a:extLst>
          </p:cNvPr>
          <p:cNvSpPr>
            <a:spLocks noGrp="1"/>
          </p:cNvSpPr>
          <p:nvPr>
            <p:ph type="title"/>
          </p:nvPr>
        </p:nvSpPr>
        <p:spPr/>
        <p:txBody>
          <a:bodyPr>
            <a:normAutofit fontScale="90000"/>
          </a:bodyPr>
          <a:lstStyle/>
          <a:p>
            <a:r>
              <a:rPr lang="it-IT" sz="3600" dirty="0"/>
              <a:t>LA DIMENSIONE DEL SOSTEGNO IN EDUCAZIONE</a:t>
            </a:r>
            <a:br>
              <a:rPr lang="it-IT" sz="3600" dirty="0"/>
            </a:br>
            <a:r>
              <a:rPr lang="it-IT" sz="2800" dirty="0">
                <a:solidFill>
                  <a:srgbClr val="FF0000"/>
                </a:solidFill>
              </a:rPr>
              <a:t>2.3 Dal sostegno allo </a:t>
            </a:r>
            <a:r>
              <a:rPr lang="it-IT" sz="2800" i="1" dirty="0">
                <a:solidFill>
                  <a:srgbClr val="FF0000"/>
                </a:solidFill>
              </a:rPr>
              <a:t>scaffolding</a:t>
            </a:r>
            <a:endParaRPr lang="it-IT" dirty="0"/>
          </a:p>
        </p:txBody>
      </p:sp>
      <p:sp>
        <p:nvSpPr>
          <p:cNvPr id="3" name="Segnaposto contenuto 2">
            <a:extLst>
              <a:ext uri="{FF2B5EF4-FFF2-40B4-BE49-F238E27FC236}">
                <a16:creationId xmlns:a16="http://schemas.microsoft.com/office/drawing/2014/main" id="{9FD11D9E-E79C-8966-D50F-893F31A20F6F}"/>
              </a:ext>
            </a:extLst>
          </p:cNvPr>
          <p:cNvSpPr>
            <a:spLocks noGrp="1"/>
          </p:cNvSpPr>
          <p:nvPr>
            <p:ph idx="1"/>
          </p:nvPr>
        </p:nvSpPr>
        <p:spPr>
          <a:xfrm>
            <a:off x="-44335" y="1939636"/>
            <a:ext cx="12197542" cy="4918364"/>
          </a:xfrm>
        </p:spPr>
        <p:txBody>
          <a:bodyPr/>
          <a:lstStyle/>
          <a:p>
            <a:endParaRPr lang="it-IT" dirty="0"/>
          </a:p>
          <a:p>
            <a:r>
              <a:rPr lang="it-IT" dirty="0"/>
              <a:t>Letta secondo tale approccio, la dimensione del sostegno si configura come </a:t>
            </a:r>
            <a:r>
              <a:rPr lang="it-IT" dirty="0">
                <a:solidFill>
                  <a:srgbClr val="FF0000"/>
                </a:solidFill>
              </a:rPr>
              <a:t>FLUIDA, DINAMICA, EVOLUTIVA</a:t>
            </a:r>
            <a:r>
              <a:rPr lang="it-IT" dirty="0"/>
              <a:t>, prefigurando prospetticamente la progressiva </a:t>
            </a:r>
            <a:r>
              <a:rPr lang="it-IT" dirty="0">
                <a:solidFill>
                  <a:srgbClr val="FF0000"/>
                </a:solidFill>
              </a:rPr>
              <a:t>DISSOLUZIONE DEGLI INTERVENTI DI SOSTEGNO,</a:t>
            </a:r>
            <a:r>
              <a:rPr lang="it-IT" dirty="0"/>
              <a:t> intesi come azioni che costituiscono un’impalcatura forte i cui lo studente è ingabbiato.</a:t>
            </a:r>
          </a:p>
          <a:p>
            <a:endParaRPr lang="it-IT" dirty="0"/>
          </a:p>
          <a:p>
            <a:r>
              <a:rPr lang="it-IT" dirty="0"/>
              <a:t>A tali azioni si sostituiscono </a:t>
            </a:r>
            <a:r>
              <a:rPr lang="it-IT" dirty="0">
                <a:solidFill>
                  <a:srgbClr val="FF0000"/>
                </a:solidFill>
              </a:rPr>
              <a:t>INTERVENTI DI INCORAGGIAMENTO, AZIONI DI MONITORAGGIO E DI OSSERVAZIONE</a:t>
            </a:r>
            <a:r>
              <a:rPr lang="it-IT" dirty="0"/>
              <a:t>, finalizzate a registrare i progressivi avanzamenti e a mettere a fuoco </a:t>
            </a:r>
            <a:r>
              <a:rPr lang="it-IT" dirty="0">
                <a:solidFill>
                  <a:srgbClr val="FF0000"/>
                </a:solidFill>
              </a:rPr>
              <a:t>RISORSE E POTENZIALITA’, </a:t>
            </a:r>
            <a:r>
              <a:rPr lang="it-IT" dirty="0"/>
              <a:t>creando per lo studente uno spazio di azione sempre più ampio in cui potersi esprimere. </a:t>
            </a:r>
          </a:p>
        </p:txBody>
      </p:sp>
    </p:spTree>
    <p:extLst>
      <p:ext uri="{BB962C8B-B14F-4D97-AF65-F5344CB8AC3E}">
        <p14:creationId xmlns:p14="http://schemas.microsoft.com/office/powerpoint/2010/main" val="2521239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B750D8-1E63-D149-C28F-0AC7577886DD}"/>
              </a:ext>
            </a:extLst>
          </p:cNvPr>
          <p:cNvSpPr>
            <a:spLocks noGrp="1"/>
          </p:cNvSpPr>
          <p:nvPr>
            <p:ph type="title"/>
          </p:nvPr>
        </p:nvSpPr>
        <p:spPr>
          <a:xfrm>
            <a:off x="566021" y="633213"/>
            <a:ext cx="9613861" cy="1080938"/>
          </a:xfrm>
        </p:spPr>
        <p:txBody>
          <a:bodyPr>
            <a:normAutofit fontScale="90000"/>
          </a:bodyPr>
          <a:lstStyle/>
          <a:p>
            <a:r>
              <a:rPr lang="it-IT" sz="4000" dirty="0"/>
              <a:t>LA </a:t>
            </a:r>
            <a:r>
              <a:rPr lang="it-IT" sz="3600" dirty="0"/>
              <a:t>DIMENSIONE DEL SOSTEGNO IN EDUCAZIONE</a:t>
            </a:r>
            <a:br>
              <a:rPr lang="it-IT" sz="3600" dirty="0"/>
            </a:br>
            <a:r>
              <a:rPr lang="it-IT" sz="2700" dirty="0">
                <a:solidFill>
                  <a:srgbClr val="FF0000"/>
                </a:solidFill>
              </a:rPr>
              <a:t>2.1 Il sostegno come forma di intervento nella logica dell’integrazione</a:t>
            </a:r>
          </a:p>
        </p:txBody>
      </p:sp>
      <p:sp>
        <p:nvSpPr>
          <p:cNvPr id="3" name="Segnaposto contenuto 2">
            <a:extLst>
              <a:ext uri="{FF2B5EF4-FFF2-40B4-BE49-F238E27FC236}">
                <a16:creationId xmlns:a16="http://schemas.microsoft.com/office/drawing/2014/main" id="{01BE4F27-9B57-C86A-2573-9C02E4226338}"/>
              </a:ext>
            </a:extLst>
          </p:cNvPr>
          <p:cNvSpPr>
            <a:spLocks noGrp="1"/>
          </p:cNvSpPr>
          <p:nvPr>
            <p:ph idx="1"/>
          </p:nvPr>
        </p:nvSpPr>
        <p:spPr>
          <a:xfrm>
            <a:off x="1" y="1943100"/>
            <a:ext cx="12192000" cy="5154930"/>
          </a:xfrm>
        </p:spPr>
        <p:txBody>
          <a:bodyPr>
            <a:normAutofit/>
          </a:bodyPr>
          <a:lstStyle/>
          <a:p>
            <a:r>
              <a:rPr lang="it-IT" dirty="0"/>
              <a:t>Definiamo il termine </a:t>
            </a:r>
            <a:r>
              <a:rPr lang="it-IT" dirty="0">
                <a:solidFill>
                  <a:srgbClr val="FF0000"/>
                </a:solidFill>
              </a:rPr>
              <a:t>SOSTEGNO</a:t>
            </a:r>
            <a:r>
              <a:rPr lang="it-IT" dirty="0"/>
              <a:t>… </a:t>
            </a:r>
            <a:r>
              <a:rPr lang="it-IT" dirty="0">
                <a:solidFill>
                  <a:srgbClr val="FF0000"/>
                </a:solidFill>
              </a:rPr>
              <a:t>  </a:t>
            </a:r>
          </a:p>
          <a:p>
            <a:endParaRPr lang="it-IT" dirty="0">
              <a:solidFill>
                <a:srgbClr val="FF0000"/>
              </a:solidFill>
            </a:endParaRPr>
          </a:p>
          <a:p>
            <a:r>
              <a:rPr lang="it-IT" dirty="0">
                <a:solidFill>
                  <a:srgbClr val="FF0000"/>
                </a:solidFill>
              </a:rPr>
              <a:t> in generale: </a:t>
            </a:r>
            <a:r>
              <a:rPr lang="it-IT" dirty="0"/>
              <a:t>elemento o struttura con una funzione portante, in assenza della quale una costruzione non reggerebbe.</a:t>
            </a:r>
          </a:p>
          <a:p>
            <a:r>
              <a:rPr lang="it-IT" dirty="0">
                <a:solidFill>
                  <a:srgbClr val="FF0000"/>
                </a:solidFill>
              </a:rPr>
              <a:t>secondo l’ottica dei contesti educativi formali: </a:t>
            </a:r>
            <a:r>
              <a:rPr lang="it-IT" dirty="0"/>
              <a:t>insieme di azioni ed interventi che vanno a sostenere un singolo alunno appartenente ad una categoria riconosciuta come particolarmente fragile, attraverso forme sistematiche di affiancamento, osservazione, supporto, tutorato                          </a:t>
            </a:r>
            <a:r>
              <a:rPr lang="it-IT" sz="2000" dirty="0">
                <a:solidFill>
                  <a:srgbClr val="FF0000"/>
                </a:solidFill>
              </a:rPr>
              <a:t>legge del 4 agosto 1977., n. 517,                   </a:t>
            </a:r>
          </a:p>
          <a:p>
            <a:r>
              <a:rPr lang="it-IT" sz="2000" dirty="0">
                <a:solidFill>
                  <a:srgbClr val="FF0000"/>
                </a:solidFill>
              </a:rPr>
              <a:t>                                                                                         «forme di integrazione e sostegno a favore                      </a:t>
            </a:r>
          </a:p>
          <a:p>
            <a:r>
              <a:rPr lang="it-IT" sz="2000" dirty="0">
                <a:solidFill>
                  <a:srgbClr val="FF0000"/>
                </a:solidFill>
              </a:rPr>
              <a:t>                                                                                           degli alunni portatori di handicaps»   </a:t>
            </a:r>
            <a:r>
              <a:rPr lang="it-IT" sz="2000" dirty="0"/>
              <a:t>  </a:t>
            </a:r>
          </a:p>
          <a:p>
            <a:endParaRPr lang="it-IT" dirty="0"/>
          </a:p>
          <a:p>
            <a:endParaRPr lang="it-IT" dirty="0"/>
          </a:p>
        </p:txBody>
      </p:sp>
      <p:sp>
        <p:nvSpPr>
          <p:cNvPr id="4" name="Freccia in giù 3">
            <a:extLst>
              <a:ext uri="{FF2B5EF4-FFF2-40B4-BE49-F238E27FC236}">
                <a16:creationId xmlns:a16="http://schemas.microsoft.com/office/drawing/2014/main" id="{B4598787-2B0B-7A8E-7CED-F859266C725A}"/>
              </a:ext>
            </a:extLst>
          </p:cNvPr>
          <p:cNvSpPr/>
          <p:nvPr/>
        </p:nvSpPr>
        <p:spPr>
          <a:xfrm>
            <a:off x="3273656" y="2396317"/>
            <a:ext cx="991985" cy="58189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E8DB4C30-2BCD-1E07-7930-5917BCDA666B}"/>
              </a:ext>
            </a:extLst>
          </p:cNvPr>
          <p:cNvSpPr/>
          <p:nvPr/>
        </p:nvSpPr>
        <p:spPr>
          <a:xfrm>
            <a:off x="3534121" y="5133169"/>
            <a:ext cx="731520" cy="64008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a16="http://schemas.microsoft.com/office/drawing/2014/main" id="{0DEAA8CF-32B7-2B9F-FA9F-0EFC7625DAD2}"/>
              </a:ext>
            </a:extLst>
          </p:cNvPr>
          <p:cNvSpPr/>
          <p:nvPr/>
        </p:nvSpPr>
        <p:spPr>
          <a:xfrm>
            <a:off x="154305" y="6104772"/>
            <a:ext cx="10761345" cy="708660"/>
          </a:xfrm>
          <a:prstGeom prst="roundRect">
            <a:avLst/>
          </a:prstGeom>
          <a:solidFill>
            <a:schemeClr val="tx2"/>
          </a:solidFill>
        </p:spPr>
        <p:style>
          <a:lnRef idx="2">
            <a:schemeClr val="accent6"/>
          </a:lnRef>
          <a:fillRef idx="1">
            <a:schemeClr val="lt1"/>
          </a:fillRef>
          <a:effectRef idx="0">
            <a:schemeClr val="accent6"/>
          </a:effectRef>
          <a:fontRef idx="minor">
            <a:schemeClr val="dk1"/>
          </a:fontRef>
        </p:style>
        <p:txBody>
          <a:bodyPr rtlCol="0" anchor="ctr"/>
          <a:lstStyle/>
          <a:p>
            <a:r>
              <a:rPr lang="it-IT" b="1" i="1" u="sng" dirty="0">
                <a:solidFill>
                  <a:schemeClr val="accent2">
                    <a:lumMod val="75000"/>
                  </a:schemeClr>
                </a:solidFill>
              </a:rPr>
              <a:t>COSTRUZIONE DI UN’IMPALCATURA  CHE OFFRE INDICAZIONI, GUIDE OPERATIVE, STRUMENTI E MODALITA’ DI LAVORO, PREFIGURANDO E PREVENENDO EVENTUALI FALLIMENTI                                       </a:t>
            </a:r>
          </a:p>
        </p:txBody>
      </p:sp>
      <p:sp>
        <p:nvSpPr>
          <p:cNvPr id="9" name="Freccia a destra 8">
            <a:extLst>
              <a:ext uri="{FF2B5EF4-FFF2-40B4-BE49-F238E27FC236}">
                <a16:creationId xmlns:a16="http://schemas.microsoft.com/office/drawing/2014/main" id="{38D1A5EB-525D-2688-DFB4-082067DFBEDA}"/>
              </a:ext>
            </a:extLst>
          </p:cNvPr>
          <p:cNvSpPr/>
          <p:nvPr/>
        </p:nvSpPr>
        <p:spPr>
          <a:xfrm>
            <a:off x="5006340" y="4716124"/>
            <a:ext cx="1771650" cy="554355"/>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C000"/>
              </a:solidFill>
            </a:endParaRPr>
          </a:p>
        </p:txBody>
      </p:sp>
    </p:spTree>
    <p:extLst>
      <p:ext uri="{BB962C8B-B14F-4D97-AF65-F5344CB8AC3E}">
        <p14:creationId xmlns:p14="http://schemas.microsoft.com/office/powerpoint/2010/main" val="3631823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4A41A8-14A2-E4A0-EC3F-9069C6A7FDE8}"/>
              </a:ext>
            </a:extLst>
          </p:cNvPr>
          <p:cNvSpPr>
            <a:spLocks noGrp="1"/>
          </p:cNvSpPr>
          <p:nvPr>
            <p:ph type="title"/>
          </p:nvPr>
        </p:nvSpPr>
        <p:spPr>
          <a:xfrm>
            <a:off x="383141" y="736083"/>
            <a:ext cx="9613861" cy="1080938"/>
          </a:xfrm>
        </p:spPr>
        <p:txBody>
          <a:bodyPr>
            <a:normAutofit fontScale="90000"/>
          </a:bodyPr>
          <a:lstStyle/>
          <a:p>
            <a:r>
              <a:rPr lang="it-IT" dirty="0"/>
              <a:t>LA DIMENSIONE DEL SOSTEGNO IN EDUCAZIONE</a:t>
            </a:r>
            <a:br>
              <a:rPr lang="it-IT" sz="4400" dirty="0"/>
            </a:br>
            <a:r>
              <a:rPr lang="it-IT" sz="2700" dirty="0">
                <a:solidFill>
                  <a:srgbClr val="FF0000"/>
                </a:solidFill>
              </a:rPr>
              <a:t>2.1 Il sostegno come forma di intervento nella logica dell’integrazione</a:t>
            </a:r>
            <a:endParaRPr lang="it-IT" sz="2700" dirty="0"/>
          </a:p>
        </p:txBody>
      </p:sp>
      <p:sp>
        <p:nvSpPr>
          <p:cNvPr id="3" name="Segnaposto contenuto 2">
            <a:extLst>
              <a:ext uri="{FF2B5EF4-FFF2-40B4-BE49-F238E27FC236}">
                <a16:creationId xmlns:a16="http://schemas.microsoft.com/office/drawing/2014/main" id="{2CAB36DE-B754-9E80-F374-63AD8BCC0633}"/>
              </a:ext>
            </a:extLst>
          </p:cNvPr>
          <p:cNvSpPr>
            <a:spLocks noGrp="1"/>
          </p:cNvSpPr>
          <p:nvPr>
            <p:ph idx="1"/>
          </p:nvPr>
        </p:nvSpPr>
        <p:spPr>
          <a:xfrm>
            <a:off x="-57150" y="2091689"/>
            <a:ext cx="12249149" cy="4852035"/>
          </a:xfrm>
        </p:spPr>
        <p:txBody>
          <a:bodyPr>
            <a:normAutofit/>
          </a:bodyPr>
          <a:lstStyle/>
          <a:p>
            <a:r>
              <a:rPr lang="it-IT" dirty="0">
                <a:solidFill>
                  <a:srgbClr val="FF0000"/>
                </a:solidFill>
              </a:rPr>
              <a:t>CRITICITA’ DI TALE DEFINIZIONE DI SOSTEGNO</a:t>
            </a:r>
            <a:r>
              <a:rPr lang="it-IT" dirty="0"/>
              <a:t>: fornisce una rappresentazione dello studente come colui che è così fragile da </a:t>
            </a:r>
            <a:r>
              <a:rPr lang="it-IT" dirty="0">
                <a:solidFill>
                  <a:srgbClr val="FF0000"/>
                </a:solidFill>
              </a:rPr>
              <a:t>aver costantemente bisogno </a:t>
            </a:r>
            <a:r>
              <a:rPr lang="it-IT" dirty="0"/>
              <a:t>di un’impalcatura che lo sorregga e gli impedisca di cadere </a:t>
            </a:r>
            <a:r>
              <a:rPr lang="it-IT" dirty="0">
                <a:sym typeface="Wingdings" panose="05000000000000000000" pitchFamily="2" charset="2"/>
              </a:rPr>
              <a:t> </a:t>
            </a:r>
            <a:r>
              <a:rPr lang="it-IT" dirty="0">
                <a:solidFill>
                  <a:srgbClr val="FFFF00"/>
                </a:solidFill>
                <a:sym typeface="Wingdings" panose="05000000000000000000" pitchFamily="2" charset="2"/>
              </a:rPr>
              <a:t>assenza di </a:t>
            </a:r>
            <a:r>
              <a:rPr lang="it-IT" b="1" i="1" u="sng" dirty="0">
                <a:solidFill>
                  <a:srgbClr val="FFFF00"/>
                </a:solidFill>
                <a:sym typeface="Wingdings" panose="05000000000000000000" pitchFamily="2" charset="2"/>
              </a:rPr>
              <a:t>sollecitazioni sfidanti che mettano il soggetto alla prova</a:t>
            </a:r>
            <a:r>
              <a:rPr lang="it-IT" dirty="0">
                <a:solidFill>
                  <a:srgbClr val="FFFF00"/>
                </a:solidFill>
                <a:sym typeface="Wingdings" panose="05000000000000000000" pitchFamily="2" charset="2"/>
              </a:rPr>
              <a:t> </a:t>
            </a:r>
            <a:r>
              <a:rPr lang="it-IT" dirty="0">
                <a:solidFill>
                  <a:schemeClr val="accent4">
                    <a:lumMod val="75000"/>
                  </a:schemeClr>
                </a:solidFill>
                <a:sym typeface="Wingdings" panose="05000000000000000000" pitchFamily="2" charset="2"/>
              </a:rPr>
              <a:t>affiancamento costante</a:t>
            </a:r>
          </a:p>
          <a:p>
            <a:endParaRPr lang="it-IT" dirty="0">
              <a:solidFill>
                <a:srgbClr val="FFFF00"/>
              </a:solidFill>
              <a:sym typeface="Wingdings" panose="05000000000000000000" pitchFamily="2" charset="2"/>
            </a:endParaRPr>
          </a:p>
          <a:p>
            <a:endParaRPr lang="it-IT" dirty="0">
              <a:solidFill>
                <a:srgbClr val="FFFF00"/>
              </a:solidFill>
              <a:sym typeface="Wingdings" panose="05000000000000000000" pitchFamily="2" charset="2"/>
            </a:endParaRPr>
          </a:p>
          <a:p>
            <a:r>
              <a:rPr lang="it-IT" dirty="0">
                <a:solidFill>
                  <a:srgbClr val="FFFF00"/>
                </a:solidFill>
                <a:sym typeface="Wingdings" panose="05000000000000000000" pitchFamily="2" charset="2"/>
              </a:rPr>
              <a:t>Tale logica del sostegno </a:t>
            </a:r>
            <a:r>
              <a:rPr lang="it-IT" dirty="0">
                <a:solidFill>
                  <a:schemeClr val="accent4">
                    <a:lumMod val="75000"/>
                  </a:schemeClr>
                </a:solidFill>
                <a:sym typeface="Wingdings" panose="05000000000000000000" pitchFamily="2" charset="2"/>
              </a:rPr>
              <a:t>esclude la progettualità educativa </a:t>
            </a:r>
            <a:r>
              <a:rPr lang="it-IT" dirty="0">
                <a:solidFill>
                  <a:srgbClr val="FFFF00"/>
                </a:solidFill>
                <a:sym typeface="Wingdings" panose="05000000000000000000" pitchFamily="2" charset="2"/>
              </a:rPr>
              <a:t>e l’ideazione pedagogica: non c’è movimento di crescita ma si insiste, attraverso interventi mirati, nel tentativo di evitare che il soggetto sperimenti disorientamento, imprevisti, fallimenti </a:t>
            </a:r>
            <a:r>
              <a:rPr lang="it-IT" b="1" i="1" u="sng" dirty="0">
                <a:solidFill>
                  <a:srgbClr val="92D050"/>
                </a:solidFill>
                <a:sym typeface="Wingdings" panose="05000000000000000000" pitchFamily="2" charset="2"/>
              </a:rPr>
              <a:t>FALSA CONVINZIONE= PROTEGGERE/ TUTELARE IL SOGGETTO FRAGILE, che non è  in condizione di cavarsela da solo, rispondendo autonomamente alle richieste scolastiche e contestuali.</a:t>
            </a:r>
            <a:endParaRPr lang="it-IT" b="1" i="1" u="sng" dirty="0">
              <a:solidFill>
                <a:srgbClr val="92D050"/>
              </a:solidFill>
            </a:endParaRPr>
          </a:p>
        </p:txBody>
      </p:sp>
      <p:sp>
        <p:nvSpPr>
          <p:cNvPr id="4" name="Freccia in giù 3">
            <a:extLst>
              <a:ext uri="{FF2B5EF4-FFF2-40B4-BE49-F238E27FC236}">
                <a16:creationId xmlns:a16="http://schemas.microsoft.com/office/drawing/2014/main" id="{31D61978-48AE-C47B-E9E3-E1D28D553C83}"/>
              </a:ext>
            </a:extLst>
          </p:cNvPr>
          <p:cNvSpPr/>
          <p:nvPr/>
        </p:nvSpPr>
        <p:spPr>
          <a:xfrm>
            <a:off x="3629025" y="3480435"/>
            <a:ext cx="1783080" cy="978408"/>
          </a:xfrm>
          <a:prstGeom prst="down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15322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868A95-6943-DD90-3446-1D879374351D}"/>
              </a:ext>
            </a:extLst>
          </p:cNvPr>
          <p:cNvSpPr>
            <a:spLocks noGrp="1"/>
          </p:cNvSpPr>
          <p:nvPr>
            <p:ph type="title"/>
          </p:nvPr>
        </p:nvSpPr>
        <p:spPr/>
        <p:txBody>
          <a:bodyPr>
            <a:normAutofit fontScale="90000"/>
          </a:bodyPr>
          <a:lstStyle/>
          <a:p>
            <a:r>
              <a:rPr lang="it-IT" dirty="0"/>
              <a:t>LA DIMENSIONE DEL SOSTEGNO IN EDUCAZIONE</a:t>
            </a:r>
            <a:br>
              <a:rPr lang="it-IT" sz="5400" dirty="0"/>
            </a:br>
            <a:r>
              <a:rPr lang="it-IT" sz="3600" dirty="0">
                <a:solidFill>
                  <a:srgbClr val="FF0000"/>
                </a:solidFill>
              </a:rPr>
              <a:t>2.1 Il sostegno come forma di intervento nella logica dell’integrazione</a:t>
            </a:r>
            <a:endParaRPr lang="it-IT" dirty="0"/>
          </a:p>
        </p:txBody>
      </p:sp>
      <p:sp>
        <p:nvSpPr>
          <p:cNvPr id="3" name="Segnaposto contenuto 2">
            <a:extLst>
              <a:ext uri="{FF2B5EF4-FFF2-40B4-BE49-F238E27FC236}">
                <a16:creationId xmlns:a16="http://schemas.microsoft.com/office/drawing/2014/main" id="{6563BC93-EAB8-5779-CEE7-B82EDC928770}"/>
              </a:ext>
            </a:extLst>
          </p:cNvPr>
          <p:cNvSpPr>
            <a:spLocks noGrp="1"/>
          </p:cNvSpPr>
          <p:nvPr>
            <p:ph idx="1"/>
          </p:nvPr>
        </p:nvSpPr>
        <p:spPr>
          <a:xfrm>
            <a:off x="-45720" y="1977390"/>
            <a:ext cx="12281535" cy="4880609"/>
          </a:xfrm>
        </p:spPr>
        <p:txBody>
          <a:bodyPr>
            <a:normAutofit/>
          </a:bodyPr>
          <a:lstStyle/>
          <a:p>
            <a:endParaRPr lang="it-IT" dirty="0">
              <a:solidFill>
                <a:srgbClr val="FF0000"/>
              </a:solidFill>
            </a:endParaRPr>
          </a:p>
          <a:p>
            <a:r>
              <a:rPr lang="it-IT" dirty="0">
                <a:solidFill>
                  <a:srgbClr val="FF0000"/>
                </a:solidFill>
              </a:rPr>
              <a:t>ULTERIORI CRITICITA’ DI TALE DEFINIZIONE DI SOSTEGNO</a:t>
            </a:r>
            <a:r>
              <a:rPr lang="it-IT" dirty="0"/>
              <a:t>:</a:t>
            </a:r>
          </a:p>
          <a:p>
            <a:endParaRPr lang="it-IT" dirty="0"/>
          </a:p>
          <a:p>
            <a:r>
              <a:rPr lang="it-IT" dirty="0"/>
              <a:t>Veicola una rappresentazione della </a:t>
            </a:r>
            <a:r>
              <a:rPr lang="it-IT" dirty="0">
                <a:solidFill>
                  <a:schemeClr val="accent4">
                    <a:lumMod val="75000"/>
                  </a:schemeClr>
                </a:solidFill>
              </a:rPr>
              <a:t>disabilità</a:t>
            </a:r>
            <a:r>
              <a:rPr lang="it-IT" dirty="0"/>
              <a:t> come </a:t>
            </a:r>
            <a:r>
              <a:rPr lang="it-IT" dirty="0">
                <a:solidFill>
                  <a:schemeClr val="accent4">
                    <a:lumMod val="75000"/>
                  </a:schemeClr>
                </a:solidFill>
              </a:rPr>
              <a:t>inadeguatezza e fragilità;</a:t>
            </a:r>
          </a:p>
          <a:p>
            <a:endParaRPr lang="it-IT" dirty="0">
              <a:solidFill>
                <a:schemeClr val="accent4">
                  <a:lumMod val="75000"/>
                </a:schemeClr>
              </a:solidFill>
            </a:endParaRPr>
          </a:p>
          <a:p>
            <a:r>
              <a:rPr lang="it-IT" dirty="0"/>
              <a:t>L’alunno è considerato come </a:t>
            </a:r>
            <a:r>
              <a:rPr lang="it-IT" dirty="0">
                <a:solidFill>
                  <a:schemeClr val="accent4">
                    <a:lumMod val="75000"/>
                  </a:schemeClr>
                </a:solidFill>
              </a:rPr>
              <a:t>dipendente dalla figura dell'insegnante di sostegno</a:t>
            </a:r>
            <a:r>
              <a:rPr lang="it-IT" dirty="0"/>
              <a:t>, in assenza del quale la sua crescita all’interno del sistema educativo è fortemente condizionata dalla presenza o assenza di misure di supporto;</a:t>
            </a:r>
          </a:p>
          <a:p>
            <a:endParaRPr lang="it-IT" dirty="0"/>
          </a:p>
          <a:p>
            <a:r>
              <a:rPr lang="it-IT" dirty="0"/>
              <a:t>Episodi numerosi di dirigenti che suggeriscono alle famiglie di non mandar i figli a scuola in assenza dell’insegante di sostegno («nessuno può occuparsi di loro»)</a:t>
            </a:r>
          </a:p>
        </p:txBody>
      </p:sp>
    </p:spTree>
    <p:extLst>
      <p:ext uri="{BB962C8B-B14F-4D97-AF65-F5344CB8AC3E}">
        <p14:creationId xmlns:p14="http://schemas.microsoft.com/office/powerpoint/2010/main" val="2784304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71A239-DC8C-CA5E-11F2-2018D1E7EBA7}"/>
              </a:ext>
            </a:extLst>
          </p:cNvPr>
          <p:cNvSpPr>
            <a:spLocks noGrp="1"/>
          </p:cNvSpPr>
          <p:nvPr>
            <p:ph type="title"/>
          </p:nvPr>
        </p:nvSpPr>
        <p:spPr>
          <a:xfrm>
            <a:off x="83127" y="753228"/>
            <a:ext cx="10211055" cy="1130990"/>
          </a:xfrm>
        </p:spPr>
        <p:txBody>
          <a:bodyPr>
            <a:normAutofit fontScale="90000"/>
          </a:bodyPr>
          <a:lstStyle/>
          <a:p>
            <a:r>
              <a:rPr lang="it-IT" dirty="0"/>
              <a:t>LA DIMENSIONE DEL SOSTEGNO IN EDUCAZIONE</a:t>
            </a:r>
            <a:br>
              <a:rPr lang="it-IT" sz="5400" dirty="0"/>
            </a:br>
            <a:r>
              <a:rPr lang="it-IT" sz="3600" dirty="0">
                <a:solidFill>
                  <a:srgbClr val="FF0000"/>
                </a:solidFill>
              </a:rPr>
              <a:t>2.1 Il sostegno come forma di intervento nella logica dell’integrazione</a:t>
            </a:r>
            <a:endParaRPr lang="it-IT" dirty="0"/>
          </a:p>
        </p:txBody>
      </p:sp>
      <p:sp>
        <p:nvSpPr>
          <p:cNvPr id="3" name="Segnaposto contenuto 2">
            <a:extLst>
              <a:ext uri="{FF2B5EF4-FFF2-40B4-BE49-F238E27FC236}">
                <a16:creationId xmlns:a16="http://schemas.microsoft.com/office/drawing/2014/main" id="{1495107D-91DB-F02A-6BFE-694E342D94DC}"/>
              </a:ext>
            </a:extLst>
          </p:cNvPr>
          <p:cNvSpPr>
            <a:spLocks noGrp="1"/>
          </p:cNvSpPr>
          <p:nvPr>
            <p:ph idx="1"/>
          </p:nvPr>
        </p:nvSpPr>
        <p:spPr>
          <a:xfrm>
            <a:off x="0" y="1828800"/>
            <a:ext cx="12191999" cy="5148349"/>
          </a:xfrm>
        </p:spPr>
        <p:txBody>
          <a:bodyPr>
            <a:normAutofit lnSpcReduction="10000"/>
          </a:bodyPr>
          <a:lstStyle/>
          <a:p>
            <a:endParaRPr lang="it-IT" dirty="0">
              <a:solidFill>
                <a:schemeClr val="accent4">
                  <a:lumMod val="75000"/>
                </a:schemeClr>
              </a:solidFill>
            </a:endParaRPr>
          </a:p>
          <a:p>
            <a:endParaRPr lang="it-IT" dirty="0">
              <a:solidFill>
                <a:schemeClr val="accent4">
                  <a:lumMod val="75000"/>
                </a:schemeClr>
              </a:solidFill>
            </a:endParaRPr>
          </a:p>
          <a:p>
            <a:endParaRPr lang="it-IT" dirty="0">
              <a:solidFill>
                <a:schemeClr val="accent4">
                  <a:lumMod val="75000"/>
                </a:schemeClr>
              </a:solidFill>
            </a:endParaRPr>
          </a:p>
          <a:p>
            <a:endParaRPr lang="it-IT" dirty="0">
              <a:solidFill>
                <a:schemeClr val="accent4">
                  <a:lumMod val="75000"/>
                </a:schemeClr>
              </a:solidFill>
            </a:endParaRPr>
          </a:p>
          <a:p>
            <a:endParaRPr lang="it-IT" dirty="0">
              <a:solidFill>
                <a:schemeClr val="accent4">
                  <a:lumMod val="75000"/>
                </a:schemeClr>
              </a:solidFill>
            </a:endParaRPr>
          </a:p>
          <a:p>
            <a:pPr marL="0" indent="0">
              <a:buNone/>
            </a:pPr>
            <a:r>
              <a:rPr lang="it-IT" dirty="0">
                <a:solidFill>
                  <a:schemeClr val="accent4">
                    <a:lumMod val="75000"/>
                  </a:schemeClr>
                </a:solidFill>
              </a:rPr>
              <a:t>Essa si iscrive all’interno di un paradigma di tipo INTEGRATIVO, che prevede due modi di intendere l’integrazione:</a:t>
            </a:r>
          </a:p>
          <a:p>
            <a:r>
              <a:rPr lang="it-IT" dirty="0">
                <a:solidFill>
                  <a:schemeClr val="accent4">
                    <a:lumMod val="75000"/>
                  </a:schemeClr>
                </a:solidFill>
              </a:rPr>
              <a:t>1) facilitazione dell’ingresso dei «disabili» nel mondo degli «abili» attraverso azioni dedicate, che escludono la possibilità che il mondo in cui entrano sia anche il loro mondo (trasformazione della realtà secondo le criticità del soggetto)</a:t>
            </a:r>
          </a:p>
          <a:p>
            <a:r>
              <a:rPr lang="it-IT" dirty="0">
                <a:solidFill>
                  <a:schemeClr val="accent4">
                    <a:lumMod val="75000"/>
                  </a:schemeClr>
                </a:solidFill>
              </a:rPr>
              <a:t>2)logica dell’inclusione: integrazione sinergica di tutti i membri della società in un contesto che è di tutti, e che muta in funzione dell’espressione delle piene potenzialità di ciascuno.</a:t>
            </a:r>
          </a:p>
        </p:txBody>
      </p:sp>
      <p:sp>
        <p:nvSpPr>
          <p:cNvPr id="4" name="Freccia in giù 3">
            <a:extLst>
              <a:ext uri="{FF2B5EF4-FFF2-40B4-BE49-F238E27FC236}">
                <a16:creationId xmlns:a16="http://schemas.microsoft.com/office/drawing/2014/main" id="{DFBB9CD1-A3B9-7716-735D-861C37E3ECD7}"/>
              </a:ext>
            </a:extLst>
          </p:cNvPr>
          <p:cNvSpPr/>
          <p:nvPr/>
        </p:nvSpPr>
        <p:spPr>
          <a:xfrm>
            <a:off x="3828137" y="3429000"/>
            <a:ext cx="1902104" cy="566651"/>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con angoli arrotondati 4">
            <a:extLst>
              <a:ext uri="{FF2B5EF4-FFF2-40B4-BE49-F238E27FC236}">
                <a16:creationId xmlns:a16="http://schemas.microsoft.com/office/drawing/2014/main" id="{03F56A5E-5CCF-E00B-A954-CA80398032E4}"/>
              </a:ext>
            </a:extLst>
          </p:cNvPr>
          <p:cNvSpPr/>
          <p:nvPr/>
        </p:nvSpPr>
        <p:spPr>
          <a:xfrm>
            <a:off x="-60960" y="2094807"/>
            <a:ext cx="12252959" cy="1334193"/>
          </a:xfrm>
          <a:prstGeom prst="round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r>
              <a:rPr lang="it-IT" sz="2400" dirty="0">
                <a:ln w="22225">
                  <a:solidFill>
                    <a:schemeClr val="accent2"/>
                  </a:solidFill>
                  <a:prstDash val="solid"/>
                </a:ln>
                <a:solidFill>
                  <a:schemeClr val="accent2">
                    <a:lumMod val="40000"/>
                    <a:lumOff val="60000"/>
                  </a:schemeClr>
                </a:solidFill>
              </a:rPr>
              <a:t>Tale visione della dimensione del sostegno è andata di pari passo con la rappresentazione delle funzioni dell’insegnante di sostegno come </a:t>
            </a:r>
            <a:r>
              <a:rPr lang="it-IT" sz="2400" dirty="0">
                <a:ln w="22225">
                  <a:solidFill>
                    <a:schemeClr val="accent2"/>
                  </a:solidFill>
                  <a:prstDash val="solid"/>
                </a:ln>
                <a:solidFill>
                  <a:schemeClr val="accent4">
                    <a:lumMod val="75000"/>
                  </a:schemeClr>
                </a:solidFill>
              </a:rPr>
              <a:t>UNA SORTA DI TUTORE DI UN SOGGETTO NON IN CONDIZIONI DI INTENDERE E DI VOLERE, NON DISPONIBILE AD ALCUNA FORMA DI DIALOGO EDUCATIVO O STIMOLO DI APPRENDIMENTO</a:t>
            </a:r>
          </a:p>
        </p:txBody>
      </p:sp>
    </p:spTree>
    <p:extLst>
      <p:ext uri="{BB962C8B-B14F-4D97-AF65-F5344CB8AC3E}">
        <p14:creationId xmlns:p14="http://schemas.microsoft.com/office/powerpoint/2010/main" val="4187579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EE4BDD-82DE-705A-E461-2541D4A6647E}"/>
              </a:ext>
            </a:extLst>
          </p:cNvPr>
          <p:cNvSpPr>
            <a:spLocks noGrp="1"/>
          </p:cNvSpPr>
          <p:nvPr>
            <p:ph type="title"/>
          </p:nvPr>
        </p:nvSpPr>
        <p:spPr/>
        <p:txBody>
          <a:bodyPr>
            <a:normAutofit fontScale="90000"/>
          </a:bodyPr>
          <a:lstStyle/>
          <a:p>
            <a:r>
              <a:rPr lang="it-IT" dirty="0"/>
              <a:t>LA DIMENSIONE DEL SOSTEGNO IN EDUCAZIONE</a:t>
            </a:r>
            <a:br>
              <a:rPr lang="it-IT" sz="5400" dirty="0"/>
            </a:br>
            <a:r>
              <a:rPr lang="it-IT" sz="3600" dirty="0">
                <a:solidFill>
                  <a:srgbClr val="FF0000"/>
                </a:solidFill>
              </a:rPr>
              <a:t>2.1 Il sostegno come forma di intervento nella logica dell’integrazione</a:t>
            </a:r>
            <a:endParaRPr lang="it-IT" dirty="0"/>
          </a:p>
        </p:txBody>
      </p:sp>
      <p:sp>
        <p:nvSpPr>
          <p:cNvPr id="3" name="Segnaposto contenuto 2">
            <a:extLst>
              <a:ext uri="{FF2B5EF4-FFF2-40B4-BE49-F238E27FC236}">
                <a16:creationId xmlns:a16="http://schemas.microsoft.com/office/drawing/2014/main" id="{1380BB0A-90C6-0CF7-8529-02A6DB23BACF}"/>
              </a:ext>
            </a:extLst>
          </p:cNvPr>
          <p:cNvSpPr>
            <a:spLocks noGrp="1"/>
          </p:cNvSpPr>
          <p:nvPr>
            <p:ph idx="1"/>
          </p:nvPr>
        </p:nvSpPr>
        <p:spPr>
          <a:xfrm>
            <a:off x="1" y="2000596"/>
            <a:ext cx="12192000" cy="5020888"/>
          </a:xfrm>
        </p:spPr>
        <p:txBody>
          <a:bodyPr>
            <a:normAutofit/>
          </a:bodyPr>
          <a:lstStyle/>
          <a:p>
            <a:pPr marL="0" indent="0">
              <a:buNone/>
            </a:pPr>
            <a:r>
              <a:rPr lang="it-IT" dirty="0"/>
              <a:t>Il paradigma dell’integrazione è </a:t>
            </a:r>
            <a:r>
              <a:rPr lang="it-IT" dirty="0">
                <a:solidFill>
                  <a:schemeClr val="accent4">
                    <a:lumMod val="75000"/>
                  </a:schemeClr>
                </a:solidFill>
              </a:rPr>
              <a:t>STATICO</a:t>
            </a:r>
            <a:r>
              <a:rPr lang="it-IT" dirty="0"/>
              <a:t> e non prevede alcun processo di crescita e di mutamento:</a:t>
            </a:r>
          </a:p>
          <a:p>
            <a:endParaRPr lang="it-IT" dirty="0"/>
          </a:p>
          <a:p>
            <a:pPr>
              <a:buFont typeface="Wingdings" panose="05000000000000000000" pitchFamily="2" charset="2"/>
              <a:buChar char="v"/>
            </a:pPr>
            <a:r>
              <a:rPr lang="it-IT" dirty="0">
                <a:solidFill>
                  <a:schemeClr val="accent4">
                    <a:lumMod val="75000"/>
                  </a:schemeClr>
                </a:solidFill>
              </a:rPr>
              <a:t>ALUNNO</a:t>
            </a:r>
            <a:r>
              <a:rPr lang="it-IT" dirty="0"/>
              <a:t>: cristallizzazione dell’identità di «portatore di handicap», che non rende visibile la sua identità di persona in crescita, le potenzialità e le peculiarità;</a:t>
            </a:r>
          </a:p>
          <a:p>
            <a:pPr>
              <a:buFont typeface="Wingdings" panose="05000000000000000000" pitchFamily="2" charset="2"/>
              <a:buChar char="v"/>
            </a:pPr>
            <a:r>
              <a:rPr lang="it-IT" dirty="0">
                <a:solidFill>
                  <a:schemeClr val="accent4">
                    <a:lumMod val="75000"/>
                  </a:schemeClr>
                </a:solidFill>
              </a:rPr>
              <a:t>SISTEMA EDUCATIVO</a:t>
            </a:r>
            <a:r>
              <a:rPr lang="it-IT" dirty="0"/>
              <a:t>:  cristallizzazione in modalità standardizzate, dispositivi, soluzioni individuate per la gestione della </a:t>
            </a:r>
            <a:r>
              <a:rPr lang="it-IT" dirty="0">
                <a:solidFill>
                  <a:schemeClr val="accent4"/>
                </a:solidFill>
              </a:rPr>
              <a:t>problematica presenza </a:t>
            </a:r>
            <a:r>
              <a:rPr lang="it-IT" dirty="0"/>
              <a:t>di alunni che devono essere accolti </a:t>
            </a:r>
            <a:r>
              <a:rPr lang="it-IT" u="sng" dirty="0"/>
              <a:t>in un contesto originariamente non predisposto a farlo</a:t>
            </a:r>
            <a:r>
              <a:rPr lang="it-IT" dirty="0"/>
              <a:t>;</a:t>
            </a:r>
          </a:p>
          <a:p>
            <a:pPr>
              <a:buFont typeface="Wingdings" panose="05000000000000000000" pitchFamily="2" charset="2"/>
              <a:buChar char="v"/>
            </a:pPr>
            <a:r>
              <a:rPr lang="it-IT" dirty="0">
                <a:solidFill>
                  <a:schemeClr val="accent4">
                    <a:lumMod val="75000"/>
                  </a:schemeClr>
                </a:solidFill>
              </a:rPr>
              <a:t>INSEGNANTE DI SOSTEGNO</a:t>
            </a:r>
            <a:r>
              <a:rPr lang="it-IT" dirty="0"/>
              <a:t>:  ruolo ancorato alla presenza/assenza di singoli alunni, che non viene altrimenti riconosciuto come risorsa specializzata a servizio dell’intero sistema-scuola</a:t>
            </a:r>
          </a:p>
        </p:txBody>
      </p:sp>
    </p:spTree>
    <p:extLst>
      <p:ext uri="{BB962C8B-B14F-4D97-AF65-F5344CB8AC3E}">
        <p14:creationId xmlns:p14="http://schemas.microsoft.com/office/powerpoint/2010/main" val="3677978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FDE7AB-7E9F-4740-7B29-DBDB8521D2FA}"/>
              </a:ext>
            </a:extLst>
          </p:cNvPr>
          <p:cNvSpPr>
            <a:spLocks noGrp="1"/>
          </p:cNvSpPr>
          <p:nvPr>
            <p:ph type="title"/>
          </p:nvPr>
        </p:nvSpPr>
        <p:spPr/>
        <p:txBody>
          <a:bodyPr>
            <a:normAutofit fontScale="90000"/>
          </a:bodyPr>
          <a:lstStyle/>
          <a:p>
            <a:r>
              <a:rPr lang="it-IT" sz="4000" dirty="0"/>
              <a:t>LA DIMENSIONE DEL SOSTEGNO IN EDUCAZIONE</a:t>
            </a:r>
            <a:br>
              <a:rPr lang="it-IT" sz="4000" dirty="0"/>
            </a:br>
            <a:r>
              <a:rPr lang="it-IT" sz="3100" dirty="0">
                <a:solidFill>
                  <a:srgbClr val="FF0000"/>
                </a:solidFill>
              </a:rPr>
              <a:t>2.2 Oltre il paradigma del sostegno</a:t>
            </a:r>
          </a:p>
        </p:txBody>
      </p:sp>
      <p:sp>
        <p:nvSpPr>
          <p:cNvPr id="3" name="Segnaposto contenuto 2">
            <a:extLst>
              <a:ext uri="{FF2B5EF4-FFF2-40B4-BE49-F238E27FC236}">
                <a16:creationId xmlns:a16="http://schemas.microsoft.com/office/drawing/2014/main" id="{DB5610E9-34DF-AE32-745D-87C07833BBA6}"/>
              </a:ext>
            </a:extLst>
          </p:cNvPr>
          <p:cNvSpPr>
            <a:spLocks noGrp="1"/>
          </p:cNvSpPr>
          <p:nvPr>
            <p:ph idx="1"/>
          </p:nvPr>
        </p:nvSpPr>
        <p:spPr>
          <a:xfrm>
            <a:off x="1" y="1978428"/>
            <a:ext cx="12192000" cy="4879571"/>
          </a:xfrm>
        </p:spPr>
        <p:txBody>
          <a:bodyPr>
            <a:normAutofit/>
          </a:bodyPr>
          <a:lstStyle/>
          <a:p>
            <a:r>
              <a:rPr lang="it-IT" dirty="0"/>
              <a:t>A partire dagli anni ‘90 il </a:t>
            </a:r>
            <a:r>
              <a:rPr lang="it-IT" dirty="0">
                <a:solidFill>
                  <a:srgbClr val="FF0000"/>
                </a:solidFill>
              </a:rPr>
              <a:t>paradigma del sostegno è stato messo profondamente in discussione</a:t>
            </a:r>
            <a:r>
              <a:rPr lang="it-IT" dirty="0">
                <a:sym typeface="Wingdings" panose="05000000000000000000" pitchFamily="2" charset="2"/>
              </a:rPr>
              <a:t> Relazione «</a:t>
            </a:r>
            <a:r>
              <a:rPr lang="it-IT" i="1" dirty="0">
                <a:solidFill>
                  <a:schemeClr val="accent4"/>
                </a:solidFill>
                <a:sym typeface="Wingdings" panose="05000000000000000000" pitchFamily="2" charset="2"/>
              </a:rPr>
              <a:t>Orientamenti generali per una nuova politica dell’integrazione</a:t>
            </a:r>
            <a:r>
              <a:rPr lang="it-IT" dirty="0">
                <a:sym typeface="Wingdings" panose="05000000000000000000" pitchFamily="2" charset="2"/>
              </a:rPr>
              <a:t>» o «</a:t>
            </a:r>
            <a:r>
              <a:rPr lang="it-IT" i="1" dirty="0">
                <a:sym typeface="Wingdings" panose="05000000000000000000" pitchFamily="2" charset="2"/>
              </a:rPr>
              <a:t>Documento Berlinguer</a:t>
            </a:r>
            <a:r>
              <a:rPr lang="it-IT" dirty="0">
                <a:sym typeface="Wingdings" panose="05000000000000000000" pitchFamily="2" charset="2"/>
              </a:rPr>
              <a:t>», presentata dal Ministro della Pubblica Istruzione Luigi Berlinguer alla VII </a:t>
            </a:r>
            <a:r>
              <a:rPr lang="it-IT" dirty="0" err="1">
                <a:sym typeface="Wingdings" panose="05000000000000000000" pitchFamily="2" charset="2"/>
              </a:rPr>
              <a:t>ComMissione</a:t>
            </a:r>
            <a:r>
              <a:rPr lang="it-IT" dirty="0">
                <a:sym typeface="Wingdings" panose="05000000000000000000" pitchFamily="2" charset="2"/>
              </a:rPr>
              <a:t> della Camera, 3 febbraio 1999</a:t>
            </a:r>
          </a:p>
          <a:p>
            <a:r>
              <a:rPr lang="it-IT" dirty="0">
                <a:sym typeface="Wingdings" panose="05000000000000000000" pitchFamily="2" charset="2"/>
              </a:rPr>
              <a:t>Nel documento si identificava la tendenza a richiedere «sempre più ore i sostegno» da parte di famiglie e dirigenti scolastici come </a:t>
            </a:r>
            <a:r>
              <a:rPr lang="it-IT" dirty="0">
                <a:solidFill>
                  <a:srgbClr val="FF0000"/>
                </a:solidFill>
                <a:sym typeface="Wingdings" panose="05000000000000000000" pitchFamily="2" charset="2"/>
              </a:rPr>
              <a:t>indicatore negativo</a:t>
            </a:r>
            <a:r>
              <a:rPr lang="it-IT" dirty="0">
                <a:sym typeface="Wingdings" panose="05000000000000000000" pitchFamily="2" charset="2"/>
              </a:rPr>
              <a:t> docente specializzato come «unico tutore»/ «solitudine della coppia sostegno-alunno handicappato» , delega completa all’insegnante di sostegno, «</a:t>
            </a:r>
            <a:r>
              <a:rPr lang="it-IT" b="1" i="1" u="sng" dirty="0">
                <a:solidFill>
                  <a:srgbClr val="FF0000"/>
                </a:solidFill>
                <a:sym typeface="Wingdings" panose="05000000000000000000" pitchFamily="2" charset="2"/>
              </a:rPr>
              <a:t>implicazioni negative sul piano dell’autonomia, della socializzazione e della vita relazionale, oltre che dell’apprendimento»</a:t>
            </a:r>
          </a:p>
          <a:p>
            <a:r>
              <a:rPr lang="it-IT" dirty="0">
                <a:sym typeface="Wingdings" panose="05000000000000000000" pitchFamily="2" charset="2"/>
              </a:rPr>
              <a:t>A partire da queste considerazioni, dalla fine degli anni ‘90 la dimensione del sostegno viene progressivamente </a:t>
            </a:r>
            <a:r>
              <a:rPr lang="it-IT" dirty="0">
                <a:solidFill>
                  <a:srgbClr val="FF0000"/>
                </a:solidFill>
                <a:sym typeface="Wingdings" panose="05000000000000000000" pitchFamily="2" charset="2"/>
              </a:rPr>
              <a:t>sganciata da un PATTERN RELAZIONALE DI TIPO DIADICO</a:t>
            </a:r>
            <a:r>
              <a:rPr lang="it-IT" dirty="0">
                <a:sym typeface="Wingdings" panose="05000000000000000000" pitchFamily="2" charset="2"/>
              </a:rPr>
              <a:t>, venendo estesa all’intero sistema classe e alla scuola nella sua interezza.</a:t>
            </a:r>
            <a:endParaRPr lang="it-IT" dirty="0"/>
          </a:p>
        </p:txBody>
      </p:sp>
    </p:spTree>
    <p:extLst>
      <p:ext uri="{BB962C8B-B14F-4D97-AF65-F5344CB8AC3E}">
        <p14:creationId xmlns:p14="http://schemas.microsoft.com/office/powerpoint/2010/main" val="4273141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573A53-AF3B-3CB2-3CC4-F233D35568A5}"/>
              </a:ext>
            </a:extLst>
          </p:cNvPr>
          <p:cNvSpPr>
            <a:spLocks noGrp="1"/>
          </p:cNvSpPr>
          <p:nvPr>
            <p:ph type="title"/>
          </p:nvPr>
        </p:nvSpPr>
        <p:spPr>
          <a:xfrm>
            <a:off x="536234" y="692268"/>
            <a:ext cx="9613861" cy="1080938"/>
          </a:xfrm>
        </p:spPr>
        <p:txBody>
          <a:bodyPr>
            <a:normAutofit fontScale="90000"/>
          </a:bodyPr>
          <a:lstStyle/>
          <a:p>
            <a:r>
              <a:rPr lang="it-IT" sz="3600" dirty="0"/>
              <a:t>LA DIMENSIONE DEL SOSTEGNO IN EDUCAZIONE</a:t>
            </a:r>
            <a:br>
              <a:rPr lang="it-IT" sz="3600" dirty="0"/>
            </a:br>
            <a:r>
              <a:rPr lang="it-IT" sz="2800" dirty="0">
                <a:solidFill>
                  <a:srgbClr val="FF0000"/>
                </a:solidFill>
              </a:rPr>
              <a:t>2.2 Oltre il paradigma del sostegno</a:t>
            </a:r>
            <a:endParaRPr lang="it-IT" dirty="0"/>
          </a:p>
        </p:txBody>
      </p:sp>
      <p:sp>
        <p:nvSpPr>
          <p:cNvPr id="3" name="Segnaposto contenuto 2">
            <a:extLst>
              <a:ext uri="{FF2B5EF4-FFF2-40B4-BE49-F238E27FC236}">
                <a16:creationId xmlns:a16="http://schemas.microsoft.com/office/drawing/2014/main" id="{9E97C3C1-D9C0-B4E4-00E0-F91C20E44207}"/>
              </a:ext>
            </a:extLst>
          </p:cNvPr>
          <p:cNvSpPr>
            <a:spLocks noGrp="1"/>
          </p:cNvSpPr>
          <p:nvPr>
            <p:ph idx="1"/>
          </p:nvPr>
        </p:nvSpPr>
        <p:spPr>
          <a:xfrm>
            <a:off x="38793" y="1972888"/>
            <a:ext cx="12114414" cy="492667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it-IT" dirty="0"/>
              <a:t>Nella nuova prospettiva introdotta, l’insegnante di sostegno sostiene non più il singolo, ma </a:t>
            </a:r>
            <a:r>
              <a:rPr lang="it-IT" dirty="0">
                <a:solidFill>
                  <a:srgbClr val="FF0000"/>
                </a:solidFill>
              </a:rPr>
              <a:t>l’intera classe</a:t>
            </a:r>
            <a:r>
              <a:rPr lang="it-IT" dirty="0"/>
              <a:t>, intervenendo con azioni e scelte mirate a sostenere i processi di apprendimento e facilitare le dinamiche relazionali all’interno del gruppo di pari.</a:t>
            </a:r>
          </a:p>
          <a:p>
            <a:pPr marL="0" indent="0">
              <a:buNone/>
            </a:pPr>
            <a:endParaRPr lang="it-IT" dirty="0"/>
          </a:p>
          <a:p>
            <a:pPr marL="0" indent="0">
              <a:buNone/>
            </a:pPr>
            <a:r>
              <a:rPr lang="it-IT" dirty="0"/>
              <a:t>Si esce fuori dalla dimensione del sostegno come </a:t>
            </a:r>
            <a:r>
              <a:rPr lang="it-IT" dirty="0">
                <a:solidFill>
                  <a:srgbClr val="FF0000"/>
                </a:solidFill>
              </a:rPr>
              <a:t>impalcatura che ingabbia e inquadra la persona</a:t>
            </a:r>
            <a:r>
              <a:rPr lang="it-IT" dirty="0"/>
              <a:t>, limitandone le possibilità e le azioni allo scopo di prevenirne i fallimenti e di accompagnare i processi di apprendimento prefigurandone gli esisti nei termini di «obiettivi più o meno raggiunti».</a:t>
            </a:r>
          </a:p>
          <a:p>
            <a:endParaRPr lang="it-IT" dirty="0"/>
          </a:p>
          <a:p>
            <a:r>
              <a:rPr lang="it-IT" dirty="0"/>
              <a:t> </a:t>
            </a:r>
          </a:p>
        </p:txBody>
      </p:sp>
      <p:sp>
        <p:nvSpPr>
          <p:cNvPr id="4" name="Freccia in giù 3">
            <a:extLst>
              <a:ext uri="{FF2B5EF4-FFF2-40B4-BE49-F238E27FC236}">
                <a16:creationId xmlns:a16="http://schemas.microsoft.com/office/drawing/2014/main" id="{49F3CD76-9112-10BE-1CEE-49FD741130F8}"/>
              </a:ext>
            </a:extLst>
          </p:cNvPr>
          <p:cNvSpPr/>
          <p:nvPr/>
        </p:nvSpPr>
        <p:spPr>
          <a:xfrm>
            <a:off x="4527666" y="3227673"/>
            <a:ext cx="1163782" cy="679309"/>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con angoli arrotondati 4">
            <a:extLst>
              <a:ext uri="{FF2B5EF4-FFF2-40B4-BE49-F238E27FC236}">
                <a16:creationId xmlns:a16="http://schemas.microsoft.com/office/drawing/2014/main" id="{A607EF7A-1854-E978-DD53-3C72A996994B}"/>
              </a:ext>
            </a:extLst>
          </p:cNvPr>
          <p:cNvSpPr/>
          <p:nvPr/>
        </p:nvSpPr>
        <p:spPr>
          <a:xfrm>
            <a:off x="0" y="5347855"/>
            <a:ext cx="12114414" cy="151014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a:ln w="22225">
                  <a:solidFill>
                    <a:schemeClr val="accent2"/>
                  </a:solidFill>
                  <a:prstDash val="solid"/>
                </a:ln>
                <a:solidFill>
                  <a:schemeClr val="accent2">
                    <a:lumMod val="40000"/>
                    <a:lumOff val="60000"/>
                  </a:schemeClr>
                </a:solidFill>
              </a:rPr>
              <a:t>PASSAGGIO:  DALL’OFFRIRE RISORSE E STRUMENTI PER APPRENDERE </a:t>
            </a:r>
            <a:r>
              <a:rPr lang="it-IT" b="1" dirty="0">
                <a:ln w="22225">
                  <a:solidFill>
                    <a:schemeClr val="accent2"/>
                  </a:solidFill>
                  <a:prstDash val="solid"/>
                </a:ln>
                <a:solidFill>
                  <a:schemeClr val="accent2">
                    <a:lumMod val="40000"/>
                    <a:lumOff val="60000"/>
                  </a:schemeClr>
                </a:solidFill>
                <a:sym typeface="Wingdings" panose="05000000000000000000" pitchFamily="2" charset="2"/>
              </a:rPr>
              <a:t></a:t>
            </a:r>
            <a:r>
              <a:rPr lang="it-IT" b="1" dirty="0">
                <a:ln w="22225">
                  <a:solidFill>
                    <a:schemeClr val="accent2"/>
                  </a:solidFill>
                  <a:prstDash val="solid"/>
                </a:ln>
                <a:solidFill>
                  <a:schemeClr val="accent2">
                    <a:lumMod val="40000"/>
                    <a:lumOff val="60000"/>
                  </a:schemeClr>
                </a:solidFill>
              </a:rPr>
              <a:t> A LAVORARE SUL CONTESTO</a:t>
            </a:r>
            <a:r>
              <a:rPr lang="it-IT" b="1" dirty="0">
                <a:ln w="22225">
                  <a:solidFill>
                    <a:schemeClr val="accent2"/>
                  </a:solidFill>
                  <a:prstDash val="solid"/>
                </a:ln>
                <a:solidFill>
                  <a:schemeClr val="accent2">
                    <a:lumMod val="40000"/>
                    <a:lumOff val="60000"/>
                  </a:schemeClr>
                </a:solidFill>
                <a:sym typeface="Wingdings" panose="05000000000000000000" pitchFamily="2" charset="2"/>
              </a:rPr>
              <a:t>: RIMOZIONE DELLE CONDIZIONI CHE OSTACOLANO UN APPRENDIMENTO AUTONOMO E UNA PIENA PARTECIPAZIONE</a:t>
            </a:r>
            <a:r>
              <a:rPr lang="it-IT" sz="2400" b="1" dirty="0">
                <a:ln w="22225">
                  <a:solidFill>
                    <a:schemeClr val="accent2"/>
                  </a:solidFill>
                  <a:prstDash val="solid"/>
                </a:ln>
                <a:solidFill>
                  <a:schemeClr val="accent2">
                    <a:lumMod val="40000"/>
                    <a:lumOff val="60000"/>
                  </a:schemeClr>
                </a:solidFill>
                <a:sym typeface="Wingdings" panose="05000000000000000000" pitchFamily="2" charset="2"/>
              </a:rPr>
              <a:t>.</a:t>
            </a:r>
            <a:endParaRPr lang="it-IT" sz="2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953777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9AEE73-403F-E915-0E2D-747ADCF090B9}"/>
              </a:ext>
            </a:extLst>
          </p:cNvPr>
          <p:cNvSpPr>
            <a:spLocks noGrp="1"/>
          </p:cNvSpPr>
          <p:nvPr>
            <p:ph type="title"/>
          </p:nvPr>
        </p:nvSpPr>
        <p:spPr/>
        <p:txBody>
          <a:bodyPr>
            <a:normAutofit fontScale="90000"/>
          </a:bodyPr>
          <a:lstStyle/>
          <a:p>
            <a:r>
              <a:rPr lang="it-IT" sz="3600" dirty="0"/>
              <a:t>LA DIMENSIONE DEL SOSTEGNO IN EDUCAZIONE</a:t>
            </a:r>
            <a:br>
              <a:rPr lang="it-IT" sz="3600" dirty="0"/>
            </a:br>
            <a:r>
              <a:rPr lang="it-IT" sz="2800" dirty="0">
                <a:solidFill>
                  <a:srgbClr val="FF0000"/>
                </a:solidFill>
              </a:rPr>
              <a:t>2.2 Oltre il paradigma del sostegno</a:t>
            </a:r>
            <a:endParaRPr lang="it-IT" dirty="0"/>
          </a:p>
        </p:txBody>
      </p:sp>
      <p:sp>
        <p:nvSpPr>
          <p:cNvPr id="3" name="Segnaposto contenuto 2">
            <a:extLst>
              <a:ext uri="{FF2B5EF4-FFF2-40B4-BE49-F238E27FC236}">
                <a16:creationId xmlns:a16="http://schemas.microsoft.com/office/drawing/2014/main" id="{691CC6F4-8739-56A2-B1AA-AF6E4440F23B}"/>
              </a:ext>
            </a:extLst>
          </p:cNvPr>
          <p:cNvSpPr>
            <a:spLocks noGrp="1"/>
          </p:cNvSpPr>
          <p:nvPr>
            <p:ph idx="1"/>
          </p:nvPr>
        </p:nvSpPr>
        <p:spPr>
          <a:xfrm>
            <a:off x="1" y="2061556"/>
            <a:ext cx="12192000" cy="4796444"/>
          </a:xfrm>
        </p:spPr>
        <p:txBody>
          <a:bodyPr/>
          <a:lstStyle/>
          <a:p>
            <a:r>
              <a:rPr lang="it-IT" dirty="0"/>
              <a:t>CENTRALITA’ DELL’IDEA DELLA </a:t>
            </a:r>
            <a:r>
              <a:rPr lang="it-IT" dirty="0">
                <a:solidFill>
                  <a:srgbClr val="FF0000"/>
                </a:solidFill>
              </a:rPr>
              <a:t>PERSONALIZZAZIONE</a:t>
            </a:r>
            <a:r>
              <a:rPr lang="it-IT" dirty="0"/>
              <a:t> all’interno del processo educativo e di apprendimento (Baldacci, 2006) </a:t>
            </a:r>
          </a:p>
          <a:p>
            <a:endParaRPr lang="it-IT" dirty="0"/>
          </a:p>
          <a:p>
            <a:endParaRPr lang="it-IT" dirty="0"/>
          </a:p>
          <a:p>
            <a:endParaRPr lang="it-IT" dirty="0"/>
          </a:p>
          <a:p>
            <a:r>
              <a:rPr lang="it-IT" dirty="0"/>
              <a:t> </a:t>
            </a:r>
            <a:endParaRPr lang="it-IT" dirty="0">
              <a:solidFill>
                <a:srgbClr val="FF0000"/>
              </a:solidFill>
            </a:endParaRPr>
          </a:p>
        </p:txBody>
      </p:sp>
      <p:sp>
        <p:nvSpPr>
          <p:cNvPr id="4" name="Freccia in giù 3">
            <a:extLst>
              <a:ext uri="{FF2B5EF4-FFF2-40B4-BE49-F238E27FC236}">
                <a16:creationId xmlns:a16="http://schemas.microsoft.com/office/drawing/2014/main" id="{2611C90C-993F-C1A6-4AA3-978E0262E2EA}"/>
              </a:ext>
            </a:extLst>
          </p:cNvPr>
          <p:cNvSpPr/>
          <p:nvPr/>
        </p:nvSpPr>
        <p:spPr>
          <a:xfrm>
            <a:off x="4844401" y="2582488"/>
            <a:ext cx="2110581" cy="1723506"/>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a:extLst>
              <a:ext uri="{FF2B5EF4-FFF2-40B4-BE49-F238E27FC236}">
                <a16:creationId xmlns:a16="http://schemas.microsoft.com/office/drawing/2014/main" id="{9A9E193D-1220-9EEC-C29A-ECD865CA49F7}"/>
              </a:ext>
            </a:extLst>
          </p:cNvPr>
          <p:cNvSpPr/>
          <p:nvPr/>
        </p:nvSpPr>
        <p:spPr>
          <a:xfrm>
            <a:off x="0" y="4383578"/>
            <a:ext cx="12192000" cy="2144684"/>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it-IT" sz="2800" dirty="0"/>
              <a:t>utilizzo di strategie didattiche finalizzate a garantire ad ogni studente una </a:t>
            </a:r>
            <a:r>
              <a:rPr lang="it-IT" sz="2800" dirty="0">
                <a:solidFill>
                  <a:schemeClr val="accent4">
                    <a:lumMod val="75000"/>
                  </a:schemeClr>
                </a:solidFill>
              </a:rPr>
              <a:t>PROPRIA FORMA DI ECCELLENZA COGNITIVA</a:t>
            </a:r>
            <a:r>
              <a:rPr lang="it-IT" sz="2800" dirty="0"/>
              <a:t>, attraverso  possibilità elettive di coltivare le proprie potenzialità intellettive</a:t>
            </a:r>
            <a:r>
              <a:rPr lang="it-IT" sz="2800" dirty="0">
                <a:sym typeface="Wingdings" panose="05000000000000000000" pitchFamily="2" charset="2"/>
              </a:rPr>
              <a:t> </a:t>
            </a:r>
            <a:r>
              <a:rPr lang="it-IT" sz="2800" dirty="0">
                <a:solidFill>
                  <a:srgbClr val="FF0000"/>
                </a:solidFill>
                <a:sym typeface="Wingdings" panose="05000000000000000000" pitchFamily="2" charset="2"/>
              </a:rPr>
              <a:t>OGNUNO SVILUPPA I PROPRI PERSONALI TALENTI</a:t>
            </a:r>
            <a:endParaRPr lang="it-IT" sz="2800" dirty="0"/>
          </a:p>
        </p:txBody>
      </p:sp>
    </p:spTree>
    <p:extLst>
      <p:ext uri="{BB962C8B-B14F-4D97-AF65-F5344CB8AC3E}">
        <p14:creationId xmlns:p14="http://schemas.microsoft.com/office/powerpoint/2010/main" val="3011890333"/>
      </p:ext>
    </p:extLst>
  </p:cSld>
  <p:clrMapOvr>
    <a:masterClrMapping/>
  </p:clrMapOvr>
</p:sld>
</file>

<file path=ppt/theme/theme1.xml><?xml version="1.0" encoding="utf-8"?>
<a:theme xmlns:a="http://schemas.openxmlformats.org/drawingml/2006/main" name="Berlino">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TM04033917[[fn=Berlino]]</Template>
  <TotalTime>703</TotalTime>
  <Words>1229</Words>
  <Application>Microsoft Office PowerPoint</Application>
  <PresentationFormat>Widescreen</PresentationFormat>
  <Paragraphs>71</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Trebuchet MS</vt:lpstr>
      <vt:lpstr>Wingdings</vt:lpstr>
      <vt:lpstr>Berlino</vt:lpstr>
      <vt:lpstr>: LA DIMENSIONE DEL SOSTEGNO IN EDUCAZIONE</vt:lpstr>
      <vt:lpstr>LA DIMENSIONE DEL SOSTEGNO IN EDUCAZIONE 2.1 Il sostegno come forma di intervento nella logica dell’integrazione</vt:lpstr>
      <vt:lpstr>LA DIMENSIONE DEL SOSTEGNO IN EDUCAZIONE 2.1 Il sostegno come forma di intervento nella logica dell’integrazione</vt:lpstr>
      <vt:lpstr>LA DIMENSIONE DEL SOSTEGNO IN EDUCAZIONE 2.1 Il sostegno come forma di intervento nella logica dell’integrazione</vt:lpstr>
      <vt:lpstr>LA DIMENSIONE DEL SOSTEGNO IN EDUCAZIONE 2.1 Il sostegno come forma di intervento nella logica dell’integrazione</vt:lpstr>
      <vt:lpstr>LA DIMENSIONE DEL SOSTEGNO IN EDUCAZIONE 2.1 Il sostegno come forma di intervento nella logica dell’integrazione</vt:lpstr>
      <vt:lpstr>LA DIMENSIONE DEL SOSTEGNO IN EDUCAZIONE 2.2 Oltre il paradigma del sostegno</vt:lpstr>
      <vt:lpstr>LA DIMENSIONE DEL SOSTEGNO IN EDUCAZIONE 2.2 Oltre il paradigma del sostegno</vt:lpstr>
      <vt:lpstr>LA DIMENSIONE DEL SOSTEGNO IN EDUCAZIONE 2.2 Oltre il paradigma del sostegno</vt:lpstr>
      <vt:lpstr>LA DIMENSIONE DEL SOSTEGNO IN EDUCAZIONE 2.3 Dal sostegno allo scaffolding</vt:lpstr>
      <vt:lpstr>LA DIMENSIONE DEL SOSTEGNO IN EDUCAZIONE 2.3 Dal sostegno allo scaffolding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Relazione Educativa Capitolo II: LA DIMENSIONE DEL SOSTEGNO IN EDUCAZIONE</dc:title>
  <dc:creator>ada dinacci</dc:creator>
  <cp:lastModifiedBy>ada dinacci</cp:lastModifiedBy>
  <cp:revision>5</cp:revision>
  <dcterms:created xsi:type="dcterms:W3CDTF">2022-02-18T15:59:11Z</dcterms:created>
  <dcterms:modified xsi:type="dcterms:W3CDTF">2022-05-26T09:10:54Z</dcterms:modified>
</cp:coreProperties>
</file>