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 dinacci" userId="e4c4d0831835c2f1" providerId="LiveId" clId="{6514F9EA-4E03-414D-B930-C68B4B846F19}"/>
    <pc:docChg chg="custSel modSld">
      <pc:chgData name="ada dinacci" userId="e4c4d0831835c2f1" providerId="LiveId" clId="{6514F9EA-4E03-414D-B930-C68B4B846F19}" dt="2023-01-04T15:45:19.985" v="1143" actId="207"/>
      <pc:docMkLst>
        <pc:docMk/>
      </pc:docMkLst>
      <pc:sldChg chg="addSp delSp modSp mod">
        <pc:chgData name="ada dinacci" userId="e4c4d0831835c2f1" providerId="LiveId" clId="{6514F9EA-4E03-414D-B930-C68B4B846F19}" dt="2023-01-04T15:45:19.985" v="1143" actId="207"/>
        <pc:sldMkLst>
          <pc:docMk/>
          <pc:sldMk cId="7635982" sldId="266"/>
        </pc:sldMkLst>
        <pc:spChg chg="mod">
          <ac:chgData name="ada dinacci" userId="e4c4d0831835c2f1" providerId="LiveId" clId="{6514F9EA-4E03-414D-B930-C68B4B846F19}" dt="2023-01-04T15:45:19.985" v="1143" actId="207"/>
          <ac:spMkLst>
            <pc:docMk/>
            <pc:sldMk cId="7635982" sldId="266"/>
            <ac:spMk id="3" creationId="{4F2A5100-D5C4-5391-8809-91CE7298668F}"/>
          </ac:spMkLst>
        </pc:spChg>
        <pc:spChg chg="add del mod">
          <ac:chgData name="ada dinacci" userId="e4c4d0831835c2f1" providerId="LiveId" clId="{6514F9EA-4E03-414D-B930-C68B4B846F19}" dt="2023-01-04T15:31:58.409" v="222" actId="478"/>
          <ac:spMkLst>
            <pc:docMk/>
            <pc:sldMk cId="7635982" sldId="266"/>
            <ac:spMk id="4" creationId="{67D898CE-EB22-2427-3D10-3B8E38BF66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AF1D7-FF7C-4410-BF49-61BF5834F5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RELAZIONE EDUCATIVA E RUOLO DEL DIALOGO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96D591-3449-47A0-A4F9-A6364F571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( di F. CAMBI)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C79B1A-E436-4A8E-BB7E-C75E4488102A}"/>
              </a:ext>
            </a:extLst>
          </p:cNvPr>
          <p:cNvSpPr txBox="1"/>
          <p:nvPr/>
        </p:nvSpPr>
        <p:spPr>
          <a:xfrm>
            <a:off x="607110" y="52466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5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EED528-F0C5-4631-90ED-5150C6E9FDAB}"/>
              </a:ext>
            </a:extLst>
          </p:cNvPr>
          <p:cNvSpPr txBox="1"/>
          <p:nvPr/>
        </p:nvSpPr>
        <p:spPr>
          <a:xfrm>
            <a:off x="210589" y="253183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000" dirty="0"/>
              <a:t>La Relazione Educativa Capitolo III</a:t>
            </a:r>
            <a:br>
              <a:rPr lang="it-IT" sz="4000" dirty="0"/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60553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D6DD99-C6C4-3CF3-0646-075B4376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RELAZIONE EDUCATIVA E RUOLO DEL DIALOGO</a:t>
            </a:r>
            <a:br>
              <a:rPr lang="it-IT" sz="6000" dirty="0"/>
            </a:br>
            <a:r>
              <a:rPr lang="it-IT" sz="2400" dirty="0">
                <a:solidFill>
                  <a:srgbClr val="FF0000"/>
                </a:solidFill>
              </a:rPr>
              <a:t>3.7  Il dialogo nella formazione personale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A4F1FC-2766-91F6-0D32-77AFAB30D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7012"/>
            <a:ext cx="12192001" cy="3957760"/>
          </a:xfrm>
        </p:spPr>
        <p:txBody>
          <a:bodyPr/>
          <a:lstStyle/>
          <a:p>
            <a:pPr algn="ctr"/>
            <a:r>
              <a:rPr lang="it-IT" dirty="0"/>
              <a:t>L’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incontro</a:t>
            </a:r>
            <a:r>
              <a:rPr lang="it-IT" dirty="0"/>
              <a:t> e il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dialogo</a:t>
            </a:r>
            <a:r>
              <a:rPr lang="it-IT" dirty="0"/>
              <a:t> rappresentano due dimensioni fondamentali di tutto il processo formativo</a:t>
            </a:r>
          </a:p>
          <a:p>
            <a:pPr algn="ctr"/>
            <a:endParaRPr lang="it-IT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dirty="0">
                <a:sym typeface="Wingdings" panose="05000000000000000000" pitchFamily="2" charset="2"/>
              </a:rPr>
              <a:t>stimoli alla riflessività, all’apertura al nuovo e al cambiamento, di cui sono elementi fondamentali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D3050CA2-B878-3915-6038-8C7BC90A4F65}"/>
              </a:ext>
            </a:extLst>
          </p:cNvPr>
          <p:cNvSpPr/>
          <p:nvPr/>
        </p:nvSpPr>
        <p:spPr>
          <a:xfrm>
            <a:off x="5763488" y="2959153"/>
            <a:ext cx="953193" cy="8536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1713C6-FC28-8ED3-E2B8-1EA005E76204}"/>
              </a:ext>
            </a:extLst>
          </p:cNvPr>
          <p:cNvCxnSpPr/>
          <p:nvPr/>
        </p:nvCxnSpPr>
        <p:spPr>
          <a:xfrm flipH="1">
            <a:off x="3323704" y="4558838"/>
            <a:ext cx="1817716" cy="526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7BEAD7A4-6375-9723-56BE-41A71031E055}"/>
              </a:ext>
            </a:extLst>
          </p:cNvPr>
          <p:cNvCxnSpPr>
            <a:cxnSpLocks/>
          </p:cNvCxnSpPr>
          <p:nvPr/>
        </p:nvCxnSpPr>
        <p:spPr>
          <a:xfrm flipH="1">
            <a:off x="5181597" y="4528128"/>
            <a:ext cx="360223" cy="1114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5DC7FDA-0580-4200-B251-A56F6BBD706C}"/>
              </a:ext>
            </a:extLst>
          </p:cNvPr>
          <p:cNvCxnSpPr>
            <a:cxnSpLocks/>
          </p:cNvCxnSpPr>
          <p:nvPr/>
        </p:nvCxnSpPr>
        <p:spPr>
          <a:xfrm>
            <a:off x="7181502" y="4389387"/>
            <a:ext cx="1368831" cy="8977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4B221F3F-B6BD-60EB-DB8D-B1D6161F7D70}"/>
              </a:ext>
            </a:extLst>
          </p:cNvPr>
          <p:cNvCxnSpPr>
            <a:cxnSpLocks/>
          </p:cNvCxnSpPr>
          <p:nvPr/>
        </p:nvCxnSpPr>
        <p:spPr>
          <a:xfrm>
            <a:off x="6568448" y="4528128"/>
            <a:ext cx="590199" cy="10474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085FBF54-8E4B-456D-3D92-51E2C9F4BF29}"/>
              </a:ext>
            </a:extLst>
          </p:cNvPr>
          <p:cNvSpPr/>
          <p:nvPr/>
        </p:nvSpPr>
        <p:spPr>
          <a:xfrm>
            <a:off x="960180" y="4788130"/>
            <a:ext cx="2345512" cy="10474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DOCENTI-MAESTRI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B93AB1CB-39B2-8D7A-8156-2789EAC565BF}"/>
              </a:ext>
            </a:extLst>
          </p:cNvPr>
          <p:cNvSpPr/>
          <p:nvPr/>
        </p:nvSpPr>
        <p:spPr>
          <a:xfrm>
            <a:off x="3417976" y="5581070"/>
            <a:ext cx="2345512" cy="104740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LUOGHI-EVENTI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52635124-CF52-3437-2BB6-9A2E7645A4BD}"/>
              </a:ext>
            </a:extLst>
          </p:cNvPr>
          <p:cNvSpPr/>
          <p:nvPr/>
        </p:nvSpPr>
        <p:spPr>
          <a:xfrm>
            <a:off x="6096000" y="5600008"/>
            <a:ext cx="2345512" cy="104740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ESPERIENZE-AMICIZIE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4C079A6F-0984-F1A8-FC80-56BD915B0D6F}"/>
              </a:ext>
            </a:extLst>
          </p:cNvPr>
          <p:cNvSpPr/>
          <p:nvPr/>
        </p:nvSpPr>
        <p:spPr>
          <a:xfrm>
            <a:off x="8573188" y="4984865"/>
            <a:ext cx="2345512" cy="104740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«COSE»: libri, viaggi, film</a:t>
            </a:r>
          </a:p>
        </p:txBody>
      </p:sp>
    </p:spTree>
    <p:extLst>
      <p:ext uri="{BB962C8B-B14F-4D97-AF65-F5344CB8AC3E}">
        <p14:creationId xmlns:p14="http://schemas.microsoft.com/office/powerpoint/2010/main" val="117482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1034C-4AFE-C80B-2775-36A839AF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RELAZIONE EDUCATIVA E RUOLO DEL DIALOGO</a:t>
            </a:r>
            <a:br>
              <a:rPr lang="it-IT" sz="8000" dirty="0"/>
            </a:br>
            <a:r>
              <a:rPr lang="it-IT" sz="2400" dirty="0">
                <a:solidFill>
                  <a:srgbClr val="FF0000"/>
                </a:solidFill>
              </a:rPr>
              <a:t>3.8 Il dialogo nella società multiculturale d’oggi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2A5100-D5C4-5391-8809-91CE7298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6262"/>
            <a:ext cx="12192000" cy="4901738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dialogo</a:t>
            </a:r>
            <a:r>
              <a:rPr lang="it-IT" dirty="0"/>
              <a:t> rappresenta una pratica fondamentale per vivere ed agire nella società democratica attuale, caratterizzata da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multiculturalità</a:t>
            </a:r>
            <a:r>
              <a:rPr lang="it-IT" dirty="0"/>
              <a:t> 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pluralismo </a:t>
            </a:r>
            <a:r>
              <a:rPr lang="it-IT" dirty="0"/>
              <a:t>poiché facilita: 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 l’incontro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l’apertura mentale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lo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scambio 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l’ascolto reciproco 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il confronto aperto 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lo stare insieme e la condivisione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l’abitare uno spazio comune</a:t>
            </a:r>
          </a:p>
          <a:p>
            <a:pPr algn="just"/>
            <a:r>
              <a:rPr lang="it-IT" dirty="0">
                <a:sym typeface="Wingdings" panose="05000000000000000000" pitchFamily="2" charset="2"/>
              </a:rPr>
              <a:t>Il dialogo rappresenta così il fine e il metodo della costruzione di una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società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interculturale</a:t>
            </a:r>
            <a:r>
              <a:rPr lang="it-IT" dirty="0">
                <a:sym typeface="Wingdings" panose="05000000000000000000" pitchFamily="2" charset="2"/>
              </a:rPr>
              <a:t>, caratterizzata dall’apertura e dal rispetto delle alterità degli altri</a:t>
            </a:r>
          </a:p>
        </p:txBody>
      </p:sp>
    </p:spTree>
    <p:extLst>
      <p:ext uri="{BB962C8B-B14F-4D97-AF65-F5344CB8AC3E}">
        <p14:creationId xmlns:p14="http://schemas.microsoft.com/office/powerpoint/2010/main" val="76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D90623-CBA6-59EA-3027-772723DC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RELAZIONE EDUCATIVA E RUOLO DEL DIALOGO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3.1 La relazione educativa ieri 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A72987-0531-A350-4122-BFDD421C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45178"/>
            <a:ext cx="12020204" cy="491282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L’atto di educare è un agire che si eredita dal proprio sistema culturale di appartenenza, ed è fatto da un insieme di linguaggi, saperi e procedure                 </a:t>
            </a:r>
          </a:p>
          <a:p>
            <a:r>
              <a:rPr lang="it-IT" dirty="0"/>
              <a:t>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SOCIETA’ TRADIZIONALE</a:t>
            </a:r>
            <a:r>
              <a:rPr lang="it-IT" dirty="0"/>
              <a:t>: ruolo centrale della </a:t>
            </a:r>
            <a:r>
              <a:rPr lang="it-IT" b="1" dirty="0">
                <a:solidFill>
                  <a:srgbClr val="FFC000"/>
                </a:solidFill>
              </a:rPr>
              <a:t>famiglia</a:t>
            </a:r>
            <a:r>
              <a:rPr lang="it-IT" b="1" dirty="0"/>
              <a:t>, </a:t>
            </a:r>
            <a:r>
              <a:rPr lang="it-IT" dirty="0"/>
              <a:t>del rapporto tra genitori e figli spesso caratterizzato da modalità distaccate ed autoritarie </a:t>
            </a: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SOCIETA’ MODERNA</a:t>
            </a:r>
            <a:r>
              <a:rPr lang="it-IT" dirty="0"/>
              <a:t>: nuova modo di considerare l’infanzia che promuove </a:t>
            </a:r>
            <a:r>
              <a:rPr lang="it-IT" dirty="0">
                <a:solidFill>
                  <a:schemeClr val="accent4"/>
                </a:solidFill>
              </a:rPr>
              <a:t>affettività e tutela del bambino</a:t>
            </a:r>
            <a:r>
              <a:rPr lang="it-IT" dirty="0">
                <a:sym typeface="Wingdings" panose="05000000000000000000" pitchFamily="2" charset="2"/>
              </a:rPr>
              <a:t> cambiamento della relazione genitori-figli nella direzione di un rapporto di </a:t>
            </a:r>
            <a:r>
              <a:rPr lang="it-IT" i="1" u="sng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cura riflessiva</a:t>
            </a: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1800-1900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:</a:t>
            </a:r>
            <a:r>
              <a:rPr lang="it-IT" dirty="0">
                <a:sym typeface="Wingdings" panose="05000000000000000000" pitchFamily="2" charset="2"/>
              </a:rPr>
              <a:t> sviluppo delle scienze umane (psicologia, sociologia, pedagogia, medicina) e focus sullo studio approfondito del mondo dell’infanzia</a:t>
            </a: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PANORAMA ATTUALE: </a:t>
            </a:r>
            <a:r>
              <a:rPr lang="it-IT" dirty="0">
                <a:sym typeface="Wingdings" panose="05000000000000000000" pitchFamily="2" charset="2"/>
              </a:rPr>
              <a:t>crescita vertiginosa delle scienze umane, attenzione rivolta alla </a:t>
            </a: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relazione educativa</a:t>
            </a:r>
            <a:r>
              <a:rPr lang="it-IT" dirty="0">
                <a:sym typeface="Wingdings" panose="05000000000000000000" pitchFamily="2" charset="2"/>
              </a:rPr>
              <a:t>, studiata nelle sue differenti dinamiche ed articolazioni nelle istituzioni formative</a:t>
            </a:r>
            <a:endParaRPr lang="it-IT" b="1" i="1" u="sng" dirty="0">
              <a:solidFill>
                <a:schemeClr val="accent4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5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02ADFD-C482-81A0-5D8F-FB7851F3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636850"/>
            <a:ext cx="9613861" cy="1080938"/>
          </a:xfrm>
        </p:spPr>
        <p:txBody>
          <a:bodyPr/>
          <a:lstStyle/>
          <a:p>
            <a:r>
              <a:rPr lang="it-IT" sz="3200" dirty="0"/>
              <a:t>RELAZIONE EDUCATIVA E RUOLO DEL DIALOGO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3.2 Breve itinerario storico tra le posizioni esemplari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CD3494-C2F8-DA36-3867-3403FE92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95054"/>
            <a:ext cx="12191999" cy="4862945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Origini del metodo del dialogo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it-IT" dirty="0">
                <a:solidFill>
                  <a:srgbClr val="FFC000"/>
                </a:solidFill>
              </a:rPr>
              <a:t>Socrate</a:t>
            </a:r>
            <a:r>
              <a:rPr lang="it-IT" dirty="0"/>
              <a:t> ed il metodo della </a:t>
            </a:r>
            <a:r>
              <a:rPr lang="it-IT" i="1" dirty="0">
                <a:solidFill>
                  <a:srgbClr val="FFC000"/>
                </a:solidFill>
              </a:rPr>
              <a:t>maieutica</a:t>
            </a:r>
            <a:r>
              <a:rPr lang="it-IT" dirty="0">
                <a:sym typeface="Wingdings" panose="05000000000000000000" pitchFamily="2" charset="2"/>
              </a:rPr>
              <a:t> dialogo come rapporto dialettico tra maestro e allievo: il maestro è colui che guida l’allievo verso la conoscenza di se stesso, rispettando la libertà dell’allievo 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i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MODERNITA’: </a:t>
            </a:r>
            <a:r>
              <a:rPr lang="it-IT" dirty="0">
                <a:sym typeface="Wingdings" panose="05000000000000000000" pitchFamily="2" charset="2"/>
              </a:rPr>
              <a:t>il rapporto educativo è caratterizzato da una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MAGGIORE CENTRALITA’ DELL’IO E DELLA SUA LIBERTA’:</a:t>
            </a: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/>
                </a:solidFill>
                <a:sym typeface="Wingdings" panose="05000000000000000000" pitchFamily="2" charset="2"/>
              </a:rPr>
              <a:t>-modelli filosofici: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Cartesio, «</a:t>
            </a:r>
            <a:r>
              <a:rPr lang="it-IT" i="1" dirty="0">
                <a:sym typeface="Wingdings" panose="05000000000000000000" pitchFamily="2" charset="2"/>
              </a:rPr>
              <a:t>cogito ergo sum»; </a:t>
            </a:r>
            <a:r>
              <a:rPr lang="it-IT" dirty="0">
                <a:sym typeface="Wingdings" panose="05000000000000000000" pitchFamily="2" charset="2"/>
              </a:rPr>
              <a:t>Rousseau</a:t>
            </a:r>
            <a:r>
              <a:rPr lang="it-IT" i="1" dirty="0">
                <a:sym typeface="Wingdings" panose="05000000000000000000" pitchFamily="2" charset="2"/>
              </a:rPr>
              <a:t>, </a:t>
            </a:r>
            <a:r>
              <a:rPr lang="it-IT" dirty="0">
                <a:sym typeface="Wingdings" panose="05000000000000000000" pitchFamily="2" charset="2"/>
              </a:rPr>
              <a:t>valorizzazione dell’infanzia; Kant, principio della libertà morale e del «</a:t>
            </a:r>
            <a:r>
              <a:rPr lang="it-IT" i="1" dirty="0">
                <a:sym typeface="Wingdings" panose="05000000000000000000" pitchFamily="2" charset="2"/>
              </a:rPr>
              <a:t>sapere </a:t>
            </a:r>
            <a:r>
              <a:rPr lang="it-IT" i="1" dirty="0" err="1">
                <a:sym typeface="Wingdings" panose="05000000000000000000" pitchFamily="2" charset="2"/>
              </a:rPr>
              <a:t>aude</a:t>
            </a:r>
            <a:r>
              <a:rPr lang="it-IT" dirty="0">
                <a:sym typeface="Wingdings" panose="05000000000000000000" pitchFamily="2" charset="2"/>
              </a:rPr>
              <a:t>»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/>
                </a:solidFill>
                <a:sym typeface="Wingdings" panose="05000000000000000000" pitchFamily="2" charset="2"/>
              </a:rPr>
              <a:t>-</a:t>
            </a:r>
            <a:r>
              <a:rPr lang="it-IT" b="1" dirty="0">
                <a:solidFill>
                  <a:schemeClr val="accent4"/>
                </a:solidFill>
                <a:sym typeface="Wingdings" panose="05000000000000000000" pitchFamily="2" charset="2"/>
              </a:rPr>
              <a:t>scienze umane</a:t>
            </a:r>
            <a:r>
              <a:rPr lang="it-IT" dirty="0">
                <a:sym typeface="Wingdings" panose="05000000000000000000" pitchFamily="2" charset="2"/>
              </a:rPr>
              <a:t>: sviluppo di un’immagine sempre più matura della natura e dei diritti dell’infanzia «secolo dell’infanzia», sviluppo di un nuovo modello di rapporto educativo sempre più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orientato alla cura</a:t>
            </a:r>
            <a:r>
              <a:rPr lang="it-IT" dirty="0">
                <a:sym typeface="Wingdings" panose="05000000000000000000" pitchFamily="2" charset="2"/>
              </a:rPr>
              <a:t>, intesa come dimensione centrale e motore del fare-educazione attraverso le dimensioni dell’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ASCOLTO ATTIVO </a:t>
            </a:r>
            <a:r>
              <a:rPr lang="it-IT" dirty="0">
                <a:sym typeface="Wingdings" panose="05000000000000000000" pitchFamily="2" charset="2"/>
              </a:rPr>
              <a:t>e del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DIALOGO</a:t>
            </a:r>
          </a:p>
          <a:p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6CF6729A-940D-D9AD-9BF6-6D7713C0E029}"/>
              </a:ext>
            </a:extLst>
          </p:cNvPr>
          <p:cNvSpPr/>
          <p:nvPr/>
        </p:nvSpPr>
        <p:spPr>
          <a:xfrm>
            <a:off x="4356720" y="2937448"/>
            <a:ext cx="1341120" cy="8531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9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037A7-4E19-6E27-21F8-F692C78E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RELAZIONE EDUCATIVA E RUOLO DEL DIALOGO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3.3 La centralità attuale della cultura del dialogo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D614DB-428B-0AC1-CEFE-E1DFA2019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95055"/>
            <a:ext cx="12191999" cy="492113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sz="2800" b="1" dirty="0">
                <a:solidFill>
                  <a:schemeClr val="accent4">
                    <a:lumMod val="75000"/>
                  </a:schemeClr>
                </a:solidFill>
              </a:rPr>
              <a:t>CHE COS’E’ IL DIALOGO?</a:t>
            </a:r>
          </a:p>
          <a:p>
            <a:pPr algn="ctr"/>
            <a:r>
              <a:rPr lang="it-IT" dirty="0"/>
              <a:t>                 </a:t>
            </a:r>
          </a:p>
          <a:p>
            <a:endParaRPr lang="it-IT" i="1" dirty="0"/>
          </a:p>
          <a:p>
            <a:r>
              <a:rPr lang="it-IT" sz="2800" b="1" i="1" dirty="0">
                <a:solidFill>
                  <a:schemeClr val="accent4">
                    <a:lumMod val="75000"/>
                  </a:schemeClr>
                </a:solidFill>
              </a:rPr>
              <a:t>dia-logos</a:t>
            </a:r>
            <a:r>
              <a:rPr lang="it-IT" i="1" dirty="0"/>
              <a:t>: </a:t>
            </a:r>
            <a:r>
              <a:rPr lang="it-IT" dirty="0"/>
              <a:t>confronto tra idee, soggetti, credenze per conquistare insieme delle prospettive comuni condivise</a:t>
            </a:r>
          </a:p>
          <a:p>
            <a:pPr algn="just"/>
            <a:r>
              <a:rPr lang="it-IT" dirty="0"/>
              <a:t>per abitare la  dimensione del dialogo è essenziale abbandonare ogni dogmatismo, prestando ascolto e dando valore alle posizioni differenti ed aprendosi all’incontro inteso come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riconoscimento dell’altro</a:t>
            </a:r>
            <a:r>
              <a:rPr lang="it-IT" dirty="0"/>
              <a:t>,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superamento del conflitto </a:t>
            </a:r>
            <a:r>
              <a:rPr lang="it-IT" dirty="0"/>
              <a:t>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costruzione di un’intesa costruttiva</a:t>
            </a:r>
          </a:p>
          <a:p>
            <a:pPr algn="just"/>
            <a:endParaRPr lang="it-IT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stare nel dialogo non è semplice, poiché spesso si incorre in resistenze e chiusure                           </a:t>
            </a:r>
          </a:p>
          <a:p>
            <a:pPr algn="just"/>
            <a:r>
              <a:rPr lang="it-IT" dirty="0"/>
              <a:t>necessaria una 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</a:rPr>
              <a:t>formazione-al-dialogo</a:t>
            </a:r>
            <a:r>
              <a:rPr lang="it-IT" dirty="0"/>
              <a:t> in tutte le istituzioni educative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B433CF91-EC2A-6155-E18C-15E31F7393DE}"/>
              </a:ext>
            </a:extLst>
          </p:cNvPr>
          <p:cNvSpPr/>
          <p:nvPr/>
        </p:nvSpPr>
        <p:spPr>
          <a:xfrm>
            <a:off x="5669721" y="2383498"/>
            <a:ext cx="852553" cy="7384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3DE10C14-86DF-2C67-5C6C-F4C33A373174}"/>
              </a:ext>
            </a:extLst>
          </p:cNvPr>
          <p:cNvSpPr/>
          <p:nvPr/>
        </p:nvSpPr>
        <p:spPr>
          <a:xfrm>
            <a:off x="5683576" y="4328161"/>
            <a:ext cx="852553" cy="738448"/>
          </a:xfrm>
          <a:prstGeom prst="downArrow">
            <a:avLst>
              <a:gd name="adj1" fmla="val 50000"/>
              <a:gd name="adj2" fmla="val 48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8386FCC8-17F6-3757-E170-F7E99639292C}"/>
              </a:ext>
            </a:extLst>
          </p:cNvPr>
          <p:cNvSpPr/>
          <p:nvPr/>
        </p:nvSpPr>
        <p:spPr>
          <a:xfrm>
            <a:off x="1975655" y="5141940"/>
            <a:ext cx="8240683" cy="6262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DIALOGO COME PRINCIPIO FORMATIVO E REGOLA DELLA FORMAZIONE</a:t>
            </a:r>
          </a:p>
        </p:txBody>
      </p:sp>
    </p:spTree>
    <p:extLst>
      <p:ext uri="{BB962C8B-B14F-4D97-AF65-F5344CB8AC3E}">
        <p14:creationId xmlns:p14="http://schemas.microsoft.com/office/powerpoint/2010/main" val="129013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03716-FEBE-F92B-67D8-21BB05312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RELAZIONE EDUCATIVA E RUOLO DEL DIALOGO</a:t>
            </a:r>
            <a:br>
              <a:rPr lang="it-IT" sz="3200" dirty="0"/>
            </a:br>
            <a:r>
              <a:rPr lang="it-IT" sz="2400" dirty="0">
                <a:solidFill>
                  <a:srgbClr val="FF0000"/>
                </a:solidFill>
              </a:rPr>
              <a:t>3.4 Teorie del dialogo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7AE198-E4CB-80FC-7550-F2BC1F342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513"/>
            <a:ext cx="12191999" cy="3946676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La filosofia in particolare ha riflettuto a fondo intorno al dialogo, indicandolo come </a:t>
            </a:r>
            <a:r>
              <a:rPr lang="it-IT" dirty="0">
                <a:solidFill>
                  <a:schemeClr val="accent4"/>
                </a:solidFill>
              </a:rPr>
              <a:t>aspetto chiave </a:t>
            </a:r>
            <a:r>
              <a:rPr lang="it-IT" dirty="0"/>
              <a:t>dell’</a:t>
            </a:r>
            <a:r>
              <a:rPr lang="it-IT" i="1" dirty="0"/>
              <a:t>humanitas</a:t>
            </a:r>
            <a:r>
              <a:rPr lang="it-IT" dirty="0"/>
              <a:t> dell’uomo</a:t>
            </a:r>
            <a:r>
              <a:rPr lang="it-IT" dirty="0">
                <a:sym typeface="Wingdings" panose="05000000000000000000" pitchFamily="2" charset="2"/>
              </a:rPr>
              <a:t> apertura del soggetto all’alterità e al confronto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Struttura del dialogo</a:t>
            </a:r>
            <a:r>
              <a:rPr lang="it-IT" dirty="0">
                <a:sym typeface="Wingdings" panose="05000000000000000000" pitchFamily="2" charset="2"/>
              </a:rPr>
              <a:t>: incontro e scambio nel confronto di prospettive che partono dal SENSO COMUNE e si innalzano alla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RIFLESSIVITA’</a:t>
            </a:r>
            <a:r>
              <a:rPr lang="it-IT" dirty="0">
                <a:sym typeface="Wingdings" panose="05000000000000000000" pitchFamily="2" charset="2"/>
              </a:rPr>
              <a:t> e ad una maggiore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UNIVERSALITA’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EB82980E-EF9C-588B-0B8E-647A3F09FBA3}"/>
              </a:ext>
            </a:extLst>
          </p:cNvPr>
          <p:cNvSpPr/>
          <p:nvPr/>
        </p:nvSpPr>
        <p:spPr>
          <a:xfrm>
            <a:off x="156253" y="5138344"/>
            <a:ext cx="2320811" cy="95319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APERTURA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8BC7ECD-C390-8073-42CA-B47DE1FA38B2}"/>
              </a:ext>
            </a:extLst>
          </p:cNvPr>
          <p:cNvSpPr/>
          <p:nvPr/>
        </p:nvSpPr>
        <p:spPr>
          <a:xfrm>
            <a:off x="2770991" y="5173738"/>
            <a:ext cx="2261063" cy="97535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ASCOLTO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1A3523F-E372-7457-E0C8-227085360CC9}"/>
              </a:ext>
            </a:extLst>
          </p:cNvPr>
          <p:cNvSpPr/>
          <p:nvPr/>
        </p:nvSpPr>
        <p:spPr>
          <a:xfrm>
            <a:off x="5212165" y="5190363"/>
            <a:ext cx="2021553" cy="9677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CONFRONTO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5E1DC757-FC93-4DBD-478E-F5DAA38D19A0}"/>
              </a:ext>
            </a:extLst>
          </p:cNvPr>
          <p:cNvSpPr/>
          <p:nvPr/>
        </p:nvSpPr>
        <p:spPr>
          <a:xfrm>
            <a:off x="10139274" y="5256865"/>
            <a:ext cx="2052725" cy="94210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CONDIVISIONE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669681E-E16B-1A0A-E877-C09FA1788F65}"/>
              </a:ext>
            </a:extLst>
          </p:cNvPr>
          <p:cNvSpPr/>
          <p:nvPr/>
        </p:nvSpPr>
        <p:spPr>
          <a:xfrm>
            <a:off x="7464525" y="5206988"/>
            <a:ext cx="2443942" cy="9421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ARGOMENTAZIONE</a:t>
            </a:r>
          </a:p>
        </p:txBody>
      </p:sp>
    </p:spTree>
    <p:extLst>
      <p:ext uri="{BB962C8B-B14F-4D97-AF65-F5344CB8AC3E}">
        <p14:creationId xmlns:p14="http://schemas.microsoft.com/office/powerpoint/2010/main" val="383353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633F9-6AAE-AE0F-590D-7CD9F4AA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RELAZIONE EDUCATIVA E RUOLO DEL DIALOGO</a:t>
            </a:r>
            <a:br>
              <a:rPr lang="it-IT" sz="3600" dirty="0"/>
            </a:br>
            <a:r>
              <a:rPr lang="it-IT" sz="2400" dirty="0">
                <a:solidFill>
                  <a:srgbClr val="FF0000"/>
                </a:solidFill>
              </a:rPr>
              <a:t>3.5 Vivere il dialogo in educazione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775FE-33F2-F97E-833F-AA9E42265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3970"/>
            <a:ext cx="12191999" cy="4874029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Il dialogo è sempre formativo in quanto:</a:t>
            </a:r>
          </a:p>
          <a:p>
            <a:r>
              <a:rPr lang="it-IT" dirty="0">
                <a:sym typeface="Wingdings" panose="05000000000000000000" pitchFamily="2" charset="2"/>
              </a:rPr>
              <a:t> apre il soggetto ad un altro io, ad un’altra visione dei problemi e rende l’io stesso più ricco e più dinamico</a:t>
            </a:r>
          </a:p>
          <a:p>
            <a:r>
              <a:rPr lang="it-IT" dirty="0">
                <a:sym typeface="Wingdings" panose="05000000000000000000" pitchFamily="2" charset="2"/>
              </a:rPr>
              <a:t> l’incontro dialogico stimola e spiazza allo stesso tempo, arricchendo l’umanità dell’io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Sul piano psicologico: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 crea disponibilità e comunicazione empatica, aspetti centrali della formazione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Sul piano educativo</a:t>
            </a:r>
            <a:r>
              <a:rPr lang="it-IT" dirty="0">
                <a:sym typeface="Wingdings" panose="05000000000000000000" pitchFamily="2" charset="2"/>
              </a:rPr>
              <a:t>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è un dispositivo che spinge l’io e l’altro allo sviluppo, attraverso il superamento di punti di vista troppo sicuri, incertezze, atteggiamenti di rifiuto o sospetto verso l’altro</a:t>
            </a:r>
          </a:p>
        </p:txBody>
      </p:sp>
    </p:spTree>
    <p:extLst>
      <p:ext uri="{BB962C8B-B14F-4D97-AF65-F5344CB8AC3E}">
        <p14:creationId xmlns:p14="http://schemas.microsoft.com/office/powerpoint/2010/main" val="210384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17434-2CB0-9203-2D7E-E4E9B171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RELAZIONE EDUCATIVA E RUOLO DEL DIALOGO</a:t>
            </a:r>
            <a:br>
              <a:rPr lang="it-IT" sz="4000" dirty="0"/>
            </a:br>
            <a:r>
              <a:rPr lang="it-IT" sz="2800" dirty="0">
                <a:solidFill>
                  <a:srgbClr val="FF0000"/>
                </a:solidFill>
              </a:rPr>
              <a:t>3.5 Vivere il dialogo in educazione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6955B9-E8E4-1F7A-FA8F-0D08C0EE7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72886"/>
            <a:ext cx="12192000" cy="48851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Per essere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EDUCATIVO</a:t>
            </a:r>
            <a:r>
              <a:rPr lang="it-IT" dirty="0"/>
              <a:t>, il dialogo deve configurarsi secondo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sette dispositivi/fattori essenziali</a:t>
            </a:r>
            <a:r>
              <a:rPr lang="it-IT" dirty="0"/>
              <a:t>, che ogni «buon educatore» deve saper calare nelle specificità plurali e le dinamiche di ogni rapporto educativo:</a:t>
            </a:r>
          </a:p>
          <a:p>
            <a:pPr algn="just"/>
            <a:r>
              <a:rPr lang="it-IT" dirty="0">
                <a:solidFill>
                  <a:srgbClr val="FFC000"/>
                </a:solidFill>
                <a:sym typeface="Wingdings" panose="05000000000000000000" pitchFamily="2" charset="2"/>
              </a:rPr>
              <a:t> 1. LA RELAZIONE IO-COL-TU:</a:t>
            </a:r>
            <a:r>
              <a:rPr lang="it-IT" dirty="0">
                <a:sym typeface="Wingdings" panose="05000000000000000000" pitchFamily="2" charset="2"/>
              </a:rPr>
              <a:t> relazione diretta tra soggetti che si riconoscono, si ascoltano e si accolgono reciprocamente, instaurando uno scambio attivo ed un incontro profondo</a:t>
            </a:r>
          </a:p>
          <a:p>
            <a:pPr algn="just"/>
            <a:r>
              <a:rPr lang="it-IT" dirty="0">
                <a:solidFill>
                  <a:srgbClr val="FFC000"/>
                </a:solidFill>
                <a:sym typeface="Wingdings" panose="05000000000000000000" pitchFamily="2" charset="2"/>
              </a:rPr>
              <a:t> 2. LA PROSSEMICA FISICA E PSICOLOGICA:</a:t>
            </a:r>
            <a:r>
              <a:rPr lang="it-IT" dirty="0">
                <a:sym typeface="Wingdings" panose="05000000000000000000" pitchFamily="2" charset="2"/>
              </a:rPr>
              <a:t> la creazione di vicinanza, che apre ad un comunicare che crea ascolto autentico, che lascia un segno forte nel rapporto reciproco</a:t>
            </a:r>
          </a:p>
          <a:p>
            <a:pPr algn="just"/>
            <a:r>
              <a:rPr lang="it-IT" dirty="0">
                <a:solidFill>
                  <a:srgbClr val="FFC000"/>
                </a:solidFill>
                <a:sym typeface="Wingdings" panose="05000000000000000000" pitchFamily="2" charset="2"/>
              </a:rPr>
              <a:t> 3. LA CURA/AIUTO/SOSTEGNO: </a:t>
            </a:r>
            <a:r>
              <a:rPr lang="it-IT" dirty="0">
                <a:sym typeface="Wingdings" panose="05000000000000000000" pitchFamily="2" charset="2"/>
              </a:rPr>
              <a:t>l’adulto è l’animatore consapevole di questa prassi formativa, guidando il dialogo e accompagnando il soggetto alla costruzione di un dialogo </a:t>
            </a:r>
            <a:r>
              <a:rPr lang="it-IT" i="1" dirty="0">
                <a:sym typeface="Wingdings" panose="05000000000000000000" pitchFamily="2" charset="2"/>
              </a:rPr>
              <a:t>interiore</a:t>
            </a:r>
          </a:p>
          <a:p>
            <a:pPr algn="just"/>
            <a:r>
              <a:rPr lang="it-IT" dirty="0">
                <a:solidFill>
                  <a:srgbClr val="FFC000"/>
                </a:solidFill>
                <a:sym typeface="Wingdings" panose="05000000000000000000" pitchFamily="2" charset="2"/>
              </a:rPr>
              <a:t> 4. CREARE L’EFFETTO EMPATIA: </a:t>
            </a:r>
            <a:r>
              <a:rPr lang="it-IT" dirty="0">
                <a:sym typeface="Wingdings" panose="05000000000000000000" pitchFamily="2" charset="2"/>
              </a:rPr>
              <a:t>attraverso la prossemica e la cura, nel minore si favorisce la partecipazione autentica e l’affidamento, </a:t>
            </a:r>
          </a:p>
        </p:txBody>
      </p:sp>
    </p:spTree>
    <p:extLst>
      <p:ext uri="{BB962C8B-B14F-4D97-AF65-F5344CB8AC3E}">
        <p14:creationId xmlns:p14="http://schemas.microsoft.com/office/powerpoint/2010/main" val="373318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76D8E-0B24-2699-B235-459F1427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RELAZIONE EDUCATIVA E RUOLO DEL DIALOGO</a:t>
            </a:r>
            <a:br>
              <a:rPr lang="it-IT" sz="4000" dirty="0"/>
            </a:br>
            <a:r>
              <a:rPr lang="it-IT" sz="2400" dirty="0">
                <a:solidFill>
                  <a:srgbClr val="FF0000"/>
                </a:solidFill>
              </a:rPr>
              <a:t>3.5 Vivere il dialogo in educazione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A81C7-1F0B-3DF1-00D6-3FC18D257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3970"/>
            <a:ext cx="12192000" cy="4874029"/>
          </a:xfrm>
        </p:spPr>
        <p:txBody>
          <a:bodyPr/>
          <a:lstStyle/>
          <a:p>
            <a:r>
              <a:rPr lang="it-IT" dirty="0">
                <a:solidFill>
                  <a:schemeClr val="accent4"/>
                </a:solidFill>
                <a:sym typeface="Wingdings" panose="05000000000000000000" pitchFamily="2" charset="2"/>
              </a:rPr>
              <a:t> 5. L A VERBALIZZAZIONE DEL DIALOGO: </a:t>
            </a:r>
            <a:r>
              <a:rPr lang="it-IT" dirty="0">
                <a:sym typeface="Wingdings" panose="05000000000000000000" pitchFamily="2" charset="2"/>
              </a:rPr>
              <a:t>attraverso il parlare-insieme ed il reciproco ascoltarsi si favorisce lo sviluppo di un ascolto attivo creando un clima di fiducia e condivisione</a:t>
            </a:r>
          </a:p>
          <a:p>
            <a:r>
              <a:rPr lang="it-IT" dirty="0">
                <a:solidFill>
                  <a:schemeClr val="accent4"/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>
                <a:solidFill>
                  <a:schemeClr val="accent4"/>
                </a:solidFill>
                <a:sym typeface="Wingdings" panose="05000000000000000000" pitchFamily="2" charset="2"/>
              </a:rPr>
              <a:t>6. VIVERE LO SCAMBIO: </a:t>
            </a:r>
            <a:r>
              <a:rPr lang="it-IT" dirty="0">
                <a:sym typeface="Wingdings" panose="05000000000000000000" pitchFamily="2" charset="2"/>
              </a:rPr>
              <a:t>creazione di uno spazio condiviso di parole, gesti ed atteggiamenti, che arricchiscono ciascun soggetto </a:t>
            </a:r>
          </a:p>
          <a:p>
            <a:r>
              <a:rPr lang="it-IT" dirty="0">
                <a:solidFill>
                  <a:schemeClr val="accent4"/>
                </a:solidFill>
                <a:sym typeface="Wingdings" panose="05000000000000000000" pitchFamily="2" charset="2"/>
              </a:rPr>
              <a:t> 7. IL FARE COMUNITA’ CON E DENTRO IL DIALOGO: </a:t>
            </a:r>
            <a:r>
              <a:rPr lang="it-IT" dirty="0">
                <a:sym typeface="Wingdings" panose="05000000000000000000" pitchFamily="2" charset="2"/>
              </a:rPr>
              <a:t>creazione </a:t>
            </a:r>
            <a:r>
              <a:rPr lang="it-IT" i="1" dirty="0">
                <a:sym typeface="Wingdings" panose="05000000000000000000" pitchFamily="2" charset="2"/>
              </a:rPr>
              <a:t>in </a:t>
            </a:r>
            <a:r>
              <a:rPr lang="it-IT" i="1" dirty="0" err="1">
                <a:sym typeface="Wingdings" panose="05000000000000000000" pitchFamily="2" charset="2"/>
              </a:rPr>
              <a:t>nuce</a:t>
            </a:r>
            <a:r>
              <a:rPr lang="it-IT" i="1" dirty="0"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di un modello di convivenza democratica, attraverso uno stare insieme che favorisce la connessione emotiva, sociale e comunicativa</a:t>
            </a:r>
            <a:endParaRPr lang="it-IT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EC457-A98F-B3CD-3356-909393E2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RELAZIONE EDUCATIVA E RUOLO DEL DIALOGO</a:t>
            </a:r>
            <a:br>
              <a:rPr lang="it-IT" sz="4400" dirty="0"/>
            </a:br>
            <a:r>
              <a:rPr lang="it-IT" sz="2400" dirty="0">
                <a:solidFill>
                  <a:srgbClr val="FF0000"/>
                </a:solidFill>
              </a:rPr>
              <a:t>3.6  Il dialogo nelle diverse istituzioni educative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5677E2-0E54-B208-99E5-AC1AF2F6A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78428"/>
            <a:ext cx="12191999" cy="4879571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Il dialogo educativo, pur restando fermo nei suoi aspetti generali e fondanti, si sviluppa in modi diversi nelle varie agenzie di formazione, disposte tra </a:t>
            </a:r>
            <a:r>
              <a:rPr lang="it-IT" sz="2000" dirty="0">
                <a:solidFill>
                  <a:srgbClr val="FFC000"/>
                </a:solidFill>
              </a:rPr>
              <a:t>famiglia</a:t>
            </a:r>
            <a:r>
              <a:rPr lang="it-IT" sz="2000" dirty="0"/>
              <a:t>,</a:t>
            </a:r>
            <a:r>
              <a:rPr lang="it-IT" sz="2000" dirty="0">
                <a:solidFill>
                  <a:srgbClr val="FFC000"/>
                </a:solidFill>
              </a:rPr>
              <a:t> scuola</a:t>
            </a:r>
            <a:r>
              <a:rPr lang="it-IT" sz="2000" dirty="0"/>
              <a:t>, </a:t>
            </a:r>
            <a:r>
              <a:rPr lang="it-IT" sz="2000" dirty="0">
                <a:solidFill>
                  <a:srgbClr val="FFC000"/>
                </a:solidFill>
              </a:rPr>
              <a:t>associazionismo</a:t>
            </a:r>
            <a:r>
              <a:rPr lang="it-IT" sz="2000" dirty="0"/>
              <a:t> e </a:t>
            </a:r>
            <a:r>
              <a:rPr lang="it-IT" sz="2000" dirty="0">
                <a:solidFill>
                  <a:srgbClr val="FFC000"/>
                </a:solidFill>
              </a:rPr>
              <a:t>comunità educative</a:t>
            </a:r>
          </a:p>
          <a:p>
            <a:pPr algn="just"/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 </a:t>
            </a:r>
            <a:r>
              <a:rPr lang="it-IT" sz="2000" b="1" dirty="0">
                <a:solidFill>
                  <a:srgbClr val="FFC000"/>
                </a:solidFill>
                <a:sym typeface="Wingdings" panose="05000000000000000000" pitchFamily="2" charset="2"/>
              </a:rPr>
              <a:t>nella famiglia</a:t>
            </a:r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: </a:t>
            </a:r>
            <a:r>
              <a:rPr lang="it-IT" sz="2000" dirty="0">
                <a:sym typeface="Wingdings" panose="05000000000000000000" pitchFamily="2" charset="2"/>
              </a:rPr>
              <a:t>al centro è la prossemica più fisica e psicologicamente più intima, declinata anche nelle dimensioni del sostegno e dell’ascolto attivo</a:t>
            </a:r>
          </a:p>
          <a:p>
            <a:pPr algn="just"/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 </a:t>
            </a:r>
            <a:r>
              <a:rPr lang="it-IT" sz="2000" b="1" dirty="0">
                <a:solidFill>
                  <a:srgbClr val="FFC000"/>
                </a:solidFill>
                <a:sym typeface="Wingdings" panose="05000000000000000000" pitchFamily="2" charset="2"/>
              </a:rPr>
              <a:t>nella scuola</a:t>
            </a:r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: </a:t>
            </a:r>
            <a:r>
              <a:rPr lang="it-IT" sz="2000" dirty="0">
                <a:sym typeface="Wingdings" panose="05000000000000000000" pitchFamily="2" charset="2"/>
              </a:rPr>
              <a:t>al centro è l’incoraggiamento, declinato nelle dimensioni della cura e del sostegno che favoriscono il dialogo come via di comunicazione trasversale e </a:t>
            </a:r>
            <a:r>
              <a:rPr lang="it-IT" sz="2000" dirty="0" err="1">
                <a:sym typeface="Wingdings" panose="05000000000000000000" pitchFamily="2" charset="2"/>
              </a:rPr>
              <a:t>e</a:t>
            </a:r>
            <a:r>
              <a:rPr lang="it-IT" sz="2000" dirty="0">
                <a:sym typeface="Wingdings" panose="05000000000000000000" pitchFamily="2" charset="2"/>
              </a:rPr>
              <a:t> permanente</a:t>
            </a:r>
          </a:p>
          <a:p>
            <a:pPr algn="just"/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 </a:t>
            </a:r>
            <a:r>
              <a:rPr lang="it-IT" sz="2000" b="1" dirty="0">
                <a:solidFill>
                  <a:srgbClr val="FFC000"/>
                </a:solidFill>
                <a:sym typeface="Wingdings" panose="05000000000000000000" pitchFamily="2" charset="2"/>
              </a:rPr>
              <a:t>nella associazioni (sportive, musicali): </a:t>
            </a:r>
            <a:r>
              <a:rPr lang="it-IT" sz="2000" dirty="0">
                <a:sym typeface="Wingdings" panose="05000000000000000000" pitchFamily="2" charset="2"/>
              </a:rPr>
              <a:t>al centro è l’incoraggiamento declinato nelle dimensioni di sostegno e consiglio, per favorire spirito comune ed impegno condiviso</a:t>
            </a:r>
            <a:endParaRPr lang="it-IT" sz="2000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algn="just"/>
            <a:r>
              <a:rPr lang="it-IT" sz="2000" b="1" dirty="0">
                <a:solidFill>
                  <a:srgbClr val="FFC000"/>
                </a:solidFill>
                <a:sym typeface="Wingdings" panose="05000000000000000000" pitchFamily="2" charset="2"/>
              </a:rPr>
              <a:t> nelle comunità educative</a:t>
            </a:r>
            <a:r>
              <a:rPr lang="it-IT" sz="2000" dirty="0">
                <a:solidFill>
                  <a:srgbClr val="FFC000"/>
                </a:solidFill>
                <a:sym typeface="Wingdings" panose="05000000000000000000" pitchFamily="2" charset="2"/>
              </a:rPr>
              <a:t>: </a:t>
            </a:r>
            <a:r>
              <a:rPr lang="it-IT" sz="2000" dirty="0">
                <a:sym typeface="Wingdings" panose="05000000000000000000" pitchFamily="2" charset="2"/>
              </a:rPr>
              <a:t>al centro è la dimensione della cura, declinata nelle </a:t>
            </a:r>
            <a:r>
              <a:rPr lang="it-IT" sz="2000" dirty="0" err="1">
                <a:sym typeface="Wingdings" panose="05000000000000000000" pitchFamily="2" charset="2"/>
              </a:rPr>
              <a:t>dimansioni</a:t>
            </a:r>
            <a:r>
              <a:rPr lang="it-IT" sz="2000" dirty="0">
                <a:sym typeface="Wingdings" panose="05000000000000000000" pitchFamily="2" charset="2"/>
              </a:rPr>
              <a:t> di prossemica, di sostegno e di dialogo</a:t>
            </a:r>
          </a:p>
          <a:p>
            <a:pPr marL="0" indent="0" algn="just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algn="just"/>
            <a:endParaRPr lang="it-IT" dirty="0">
              <a:sym typeface="Wingdings" panose="05000000000000000000" pitchFamily="2" charset="2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D4A04C4-5A8C-3692-9F40-A9169F5CB84F}"/>
              </a:ext>
            </a:extLst>
          </p:cNvPr>
          <p:cNvSpPr/>
          <p:nvPr/>
        </p:nvSpPr>
        <p:spPr>
          <a:xfrm>
            <a:off x="343593" y="5438368"/>
            <a:ext cx="11028217" cy="133280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E’ fondamentale che gli educatori mantengano una </a:t>
            </a:r>
            <a:r>
              <a:rPr lang="it-IT" sz="2400" b="1" dirty="0"/>
              <a:t>coscienza vigile </a:t>
            </a:r>
            <a:r>
              <a:rPr lang="it-IT" sz="2400" dirty="0"/>
              <a:t>sul proprio ruolo ed un </a:t>
            </a:r>
            <a:r>
              <a:rPr lang="it-IT" sz="2400" b="1" dirty="0"/>
              <a:t>atteggiamento mentale riflessivo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5250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303</TotalTime>
  <Words>1176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</vt:lpstr>
      <vt:lpstr>Berlino</vt:lpstr>
      <vt:lpstr>RELAZIONE EDUCATIVA E RUOLO DEL DIALOGO</vt:lpstr>
      <vt:lpstr>RELAZIONE EDUCATIVA E RUOLO DEL DIALOGO 3.1 La relazione educativa ieri e oggi</vt:lpstr>
      <vt:lpstr>RELAZIONE EDUCATIVA E RUOLO DEL DIALOGO 3.2 Breve itinerario storico tra le posizioni esemplari</vt:lpstr>
      <vt:lpstr>RELAZIONE EDUCATIVA E RUOLO DEL DIALOGO 3.3 La centralità attuale della cultura del dialogo</vt:lpstr>
      <vt:lpstr>RELAZIONE EDUCATIVA E RUOLO DEL DIALOGO 3.4 Teorie del dialogo</vt:lpstr>
      <vt:lpstr>RELAZIONE EDUCATIVA E RUOLO DEL DIALOGO 3.5 Vivere il dialogo in educazione</vt:lpstr>
      <vt:lpstr>RELAZIONE EDUCATIVA E RUOLO DEL DIALOGO 3.5 Vivere il dialogo in educazione</vt:lpstr>
      <vt:lpstr>RELAZIONE EDUCATIVA E RUOLO DEL DIALOGO 3.5 Vivere il dialogo in educazione</vt:lpstr>
      <vt:lpstr>RELAZIONE EDUCATIVA E RUOLO DEL DIALOGO 3.6  Il dialogo nelle diverse istituzioni educative</vt:lpstr>
      <vt:lpstr>RELAZIONE EDUCATIVA E RUOLO DEL DIALOGO 3.7  Il dialogo nella formazione personale</vt:lpstr>
      <vt:lpstr>RELAZIONE EDUCATIVA E RUOLO DEL DIALOGO 3.8 Il dialogo nella società multiculturale d’oggi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Relazione Educativa Capitolo III: RELAZIONE EDUCATIVA E RUOLO DEL DIALOGO</dc:title>
  <dc:creator>ada dinacci</dc:creator>
  <cp:lastModifiedBy>ada dinacci</cp:lastModifiedBy>
  <cp:revision>4</cp:revision>
  <dcterms:created xsi:type="dcterms:W3CDTF">2022-02-18T16:15:48Z</dcterms:created>
  <dcterms:modified xsi:type="dcterms:W3CDTF">2023-01-04T15:45:33Z</dcterms:modified>
</cp:coreProperties>
</file>