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Aiutami a scegliere. l’orientamento nella relazione educativa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Seconda parte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Costrutti e modelli di orientamento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informazione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diagnosi</a:t>
            </a:r>
            <a:r>
              <a:rPr lang="it-IT" dirty="0"/>
              <a:t> attitudinale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Orientamento come </a:t>
            </a:r>
            <a:r>
              <a:rPr lang="it-IT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counselling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formazione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14486"/>
          </a:xfrm>
        </p:spPr>
        <p:txBody>
          <a:bodyPr/>
          <a:lstStyle/>
          <a:p>
            <a:pPr algn="ctr">
              <a:buNone/>
            </a:pPr>
            <a:r>
              <a:rPr lang="it-IT" dirty="0"/>
              <a:t>Modello centrato sull’</a:t>
            </a:r>
            <a:r>
              <a:rPr lang="it-IT" b="1" dirty="0">
                <a:solidFill>
                  <a:schemeClr val="accent2"/>
                </a:solidFill>
              </a:rPr>
              <a:t>oggetto</a:t>
            </a:r>
            <a:r>
              <a:rPr lang="it-IT" dirty="0"/>
              <a:t> (l’informazione)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48" y="3568487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privilegia </a:t>
            </a:r>
            <a:r>
              <a:rPr lang="it-IT" sz="2800" b="1" dirty="0">
                <a:solidFill>
                  <a:schemeClr val="accent2"/>
                </a:solidFill>
              </a:rPr>
              <a:t>processi di adattamento </a:t>
            </a:r>
            <a:r>
              <a:rPr lang="it-IT" sz="2800" dirty="0"/>
              <a:t>degli individui alle realtà socio-culturali ed economiche</a:t>
            </a:r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just"/>
            <a:r>
              <a:rPr lang="it-IT" sz="2000" u="sng" dirty="0"/>
              <a:t>SUL VERSANTE DELLE PRATICHE</a:t>
            </a:r>
            <a:r>
              <a:rPr lang="it-IT" sz="2000" dirty="0"/>
              <a:t>: attività informative finalizzate a offrire un quadro generale sulle opportunità formative e lavorative e, di conseguenza, a indirizzare le scelte in funzione di processi di </a:t>
            </a:r>
            <a:r>
              <a:rPr lang="it-IT" sz="2000" i="1" dirty="0" err="1"/>
              <a:t>matching</a:t>
            </a:r>
            <a:r>
              <a:rPr lang="it-IT" sz="2000" i="1" dirty="0"/>
              <a:t> tra individuo e ambiente, tra domanda e offerta</a:t>
            </a:r>
            <a:endParaRPr lang="it-IT" sz="2000" dirty="0"/>
          </a:p>
        </p:txBody>
      </p:sp>
      <p:sp>
        <p:nvSpPr>
          <p:cNvPr id="5" name="Freccia in giù 4"/>
          <p:cNvSpPr/>
          <p:nvPr/>
        </p:nvSpPr>
        <p:spPr>
          <a:xfrm>
            <a:off x="3929058" y="2357430"/>
            <a:ext cx="857256" cy="6429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diagnosi</a:t>
            </a:r>
            <a:r>
              <a:rPr lang="it-IT" dirty="0"/>
              <a:t> attitudinale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/>
              <a:t>Modello che descrive la scelta come espressione degli </a:t>
            </a:r>
            <a:r>
              <a:rPr lang="it-IT" sz="2400" b="1" dirty="0">
                <a:solidFill>
                  <a:schemeClr val="accent2"/>
                </a:solidFill>
              </a:rPr>
              <a:t>aspetti di personalità</a:t>
            </a:r>
            <a:r>
              <a:rPr lang="it-IT" sz="2400" dirty="0"/>
              <a:t> dell’individuo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3929058" y="2571744"/>
            <a:ext cx="857256" cy="6429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42910" y="3500438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ripone l’attenzione sulla </a:t>
            </a:r>
            <a:r>
              <a:rPr lang="it-IT" sz="2000" b="1" dirty="0">
                <a:solidFill>
                  <a:schemeClr val="accent2"/>
                </a:solidFill>
              </a:rPr>
              <a:t>corrispondenza tra aspetti di personalità/attitudini e il mondo del lavoro</a:t>
            </a:r>
            <a:r>
              <a:rPr lang="it-IT" sz="2000" dirty="0"/>
              <a:t> e, quindi, sulla prevedibilità di successo delle caratteristiche psicologiche di un individuo in uno specifico ambito di azione professionale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u="sng" dirty="0"/>
              <a:t>SUL VERSANTE DELLE PRATICHE</a:t>
            </a:r>
            <a:r>
              <a:rPr lang="it-IT" sz="2000" dirty="0"/>
              <a:t>: uso di strumenti diagnostici finalizzati a mettere in connessione le inclinazioni personali dei soggetti con specifici indirizzi formativi e disciplinari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Orientamento come </a:t>
            </a:r>
            <a:r>
              <a:rPr lang="it-IT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counselling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/>
              <a:t>Modello centrato sulla </a:t>
            </a:r>
            <a:r>
              <a:rPr lang="it-IT" sz="2800" b="1" dirty="0">
                <a:solidFill>
                  <a:schemeClr val="accent2"/>
                </a:solidFill>
              </a:rPr>
              <a:t>costruzione del progetto di vita </a:t>
            </a:r>
            <a:r>
              <a:rPr lang="it-IT" sz="2800" dirty="0"/>
              <a:t>attraverso l’attività di </a:t>
            </a:r>
            <a:r>
              <a:rPr lang="it-IT" sz="2800" dirty="0" err="1"/>
              <a:t>counselling</a:t>
            </a:r>
            <a:endParaRPr lang="it-IT" sz="2800" dirty="0"/>
          </a:p>
          <a:p>
            <a:pPr algn="ctr">
              <a:buNone/>
            </a:pP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571472" y="3500438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Sollecitare il soggetto al cambiamento e a una progettualità in divenire rappresenta la direzione che il </a:t>
            </a:r>
            <a:r>
              <a:rPr lang="it-IT" sz="2000" dirty="0" err="1"/>
              <a:t>counselling</a:t>
            </a:r>
            <a:r>
              <a:rPr lang="it-IT" sz="2000" dirty="0"/>
              <a:t> orientativo privilegia nel suo intervento (il tratto distintivo è la </a:t>
            </a:r>
            <a:r>
              <a:rPr lang="it-IT" sz="2000" b="1" dirty="0">
                <a:solidFill>
                  <a:schemeClr val="accent2"/>
                </a:solidFill>
              </a:rPr>
              <a:t>dimensione relazionale</a:t>
            </a:r>
            <a:r>
              <a:rPr lang="it-IT" sz="2000" dirty="0"/>
              <a:t>)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u="sng" dirty="0"/>
              <a:t>SUL VERSANTE DELLE PRATICHE: </a:t>
            </a:r>
            <a:r>
              <a:rPr lang="it-IT" sz="2000" dirty="0"/>
              <a:t>si configura come accompagnamento nell’acquisizione di un atteggiamento critico-riflessivo rivolto su di sé e inteso come dimensione educativa permanente (</a:t>
            </a:r>
            <a:r>
              <a:rPr lang="it-IT" sz="2000" dirty="0" err="1"/>
              <a:t>Cunti</a:t>
            </a:r>
            <a:r>
              <a:rPr lang="it-IT" sz="2000" dirty="0"/>
              <a:t>, Priore e </a:t>
            </a:r>
            <a:r>
              <a:rPr lang="it-IT" sz="2000" dirty="0" err="1"/>
              <a:t>Bellantonio</a:t>
            </a:r>
            <a:r>
              <a:rPr lang="it-IT" sz="2000" dirty="0"/>
              <a:t>, 2015).</a:t>
            </a:r>
          </a:p>
          <a:p>
            <a:pPr algn="just"/>
            <a:r>
              <a:rPr lang="it-IT" sz="2000" dirty="0"/>
              <a:t>Es. di consulenza in ambito pedagogico: </a:t>
            </a:r>
            <a:r>
              <a:rPr lang="it-IT" sz="2000" i="1" dirty="0"/>
              <a:t>Bilancio di competenze</a:t>
            </a:r>
            <a:endParaRPr lang="it-IT" sz="2000" dirty="0"/>
          </a:p>
        </p:txBody>
      </p:sp>
      <p:sp>
        <p:nvSpPr>
          <p:cNvPr id="5" name="Freccia in giù 4"/>
          <p:cNvSpPr/>
          <p:nvPr/>
        </p:nvSpPr>
        <p:spPr>
          <a:xfrm>
            <a:off x="4000496" y="2643182"/>
            <a:ext cx="857256" cy="6429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71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/>
              <a:t>Modello incentrato sulla </a:t>
            </a:r>
            <a:r>
              <a:rPr lang="it-IT" sz="2400" b="1" dirty="0">
                <a:solidFill>
                  <a:schemeClr val="accent2"/>
                </a:solidFill>
              </a:rPr>
              <a:t>costruzione della conoscenza </a:t>
            </a:r>
            <a:r>
              <a:rPr lang="it-IT" sz="2400" dirty="0"/>
              <a:t>intesa come processo di assunzione di una forma </a:t>
            </a:r>
            <a:r>
              <a:rPr lang="it-IT" sz="2400" dirty="0" err="1"/>
              <a:t>identitaria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357158" y="3571876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fonda le sue radici nel valore che le </a:t>
            </a:r>
            <a:r>
              <a:rPr lang="it-IT" sz="2000" b="1" dirty="0">
                <a:solidFill>
                  <a:schemeClr val="accent2"/>
                </a:solidFill>
              </a:rPr>
              <a:t>esperienze di formazione </a:t>
            </a:r>
            <a:r>
              <a:rPr lang="it-IT" sz="2000" dirty="0"/>
              <a:t>assumono nella progettazione esistenziale (prospettiva di orientamento </a:t>
            </a:r>
            <a:r>
              <a:rPr lang="it-IT" sz="2000" i="1" dirty="0" err="1">
                <a:solidFill>
                  <a:schemeClr val="accent2"/>
                </a:solidFill>
              </a:rPr>
              <a:t>diacronico-formativo</a:t>
            </a:r>
            <a:r>
              <a:rPr lang="it-IT" sz="2000" i="1" dirty="0"/>
              <a:t> e </a:t>
            </a:r>
            <a:r>
              <a:rPr lang="it-IT" sz="2000" i="1" dirty="0" err="1">
                <a:solidFill>
                  <a:schemeClr val="accent2"/>
                </a:solidFill>
              </a:rPr>
              <a:t>lifelong</a:t>
            </a:r>
            <a:r>
              <a:rPr lang="it-IT" sz="2000" i="1" dirty="0"/>
              <a:t>)</a:t>
            </a:r>
          </a:p>
          <a:p>
            <a:pPr algn="just"/>
            <a:endParaRPr lang="it-IT" sz="2000" i="1" dirty="0"/>
          </a:p>
          <a:p>
            <a:pPr algn="just"/>
            <a:r>
              <a:rPr lang="it-IT" sz="2000" u="sng" dirty="0"/>
              <a:t>SUL VERSANTE DELLE PRATICHE:</a:t>
            </a:r>
            <a:r>
              <a:rPr lang="it-IT" sz="2000" i="1" dirty="0"/>
              <a:t> </a:t>
            </a:r>
            <a:r>
              <a:rPr lang="it-IT" sz="2000" dirty="0"/>
              <a:t>costruzione di pratiche educative da realizzare all’interno dei contesti della formazione formale in maniera coerente e integrata con le dimensioni didattiche; “lo scopo dell’orientamento attiene al creare contesti, relazioni e organizzazioni in grado di stimolare e far crescere istanze, desideri e strategie, oltre che capacità, per orientarsi e per delineare percorsi di sviluppo del proprio pensare, sentire e agire” (</a:t>
            </a:r>
            <a:r>
              <a:rPr lang="it-IT" sz="2000" dirty="0" err="1"/>
              <a:t>Cunti</a:t>
            </a:r>
            <a:r>
              <a:rPr lang="it-IT" sz="2000" dirty="0"/>
              <a:t>, 2018b, p. 449).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4214810" y="2643182"/>
            <a:ext cx="857256" cy="6429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Orientamento come </a:t>
            </a:r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formazione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408890" cy="28575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000" dirty="0"/>
              <a:t>intendere l’orientamento come formazione equivale alla sfida, attiva per tutti i livelli di istruzione e di formazione, di consentire a ciascuno di acquisire gli strumenti culturali necessari per “riuscire a cavarsela nel mondo, sia nella scuola che dopo la scuola” </a:t>
            </a:r>
            <a:r>
              <a:rPr lang="it-IT" sz="2000" dirty="0" err="1"/>
              <a:t>Bruner</a:t>
            </a:r>
            <a:r>
              <a:rPr lang="it-IT" sz="2000" dirty="0"/>
              <a:t> (2002, p. 52)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endParaRPr lang="it-IT" sz="2000" b="1" dirty="0"/>
          </a:p>
          <a:p>
            <a:pPr algn="just">
              <a:buNone/>
            </a:pPr>
            <a:endParaRPr lang="it-IT" sz="2000" b="1" dirty="0"/>
          </a:p>
          <a:p>
            <a:pPr algn="just">
              <a:buNone/>
            </a:pPr>
            <a:r>
              <a:rPr lang="it-IT" sz="2000" b="1" dirty="0"/>
              <a:t>Strumenti e pratiche trasformative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0034" y="4714884"/>
            <a:ext cx="2500330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CAMBIAMENTO</a:t>
            </a:r>
            <a:r>
              <a:rPr lang="it-IT" dirty="0"/>
              <a:t> come pratica dell’identità</a:t>
            </a:r>
          </a:p>
        </p:txBody>
      </p:sp>
      <p:sp>
        <p:nvSpPr>
          <p:cNvPr id="8" name="Rettangolo 7"/>
          <p:cNvSpPr/>
          <p:nvPr/>
        </p:nvSpPr>
        <p:spPr>
          <a:xfrm>
            <a:off x="4214810" y="4286256"/>
            <a:ext cx="4357718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Narrare il cambiamento e riflettere attraverso il tempo</a:t>
            </a:r>
          </a:p>
          <a:p>
            <a:pPr algn="ctr"/>
            <a:r>
              <a:rPr lang="it-IT" dirty="0"/>
              <a:t> (strumento: la linea del tempo)</a:t>
            </a:r>
          </a:p>
        </p:txBody>
      </p:sp>
      <p:sp>
        <p:nvSpPr>
          <p:cNvPr id="9" name="Rettangolo 8"/>
          <p:cNvSpPr/>
          <p:nvPr/>
        </p:nvSpPr>
        <p:spPr>
          <a:xfrm>
            <a:off x="4286248" y="5500702"/>
            <a:ext cx="4286280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Linguaggio metaforico e immagini del futuro (strumento: la metafora)</a:t>
            </a:r>
          </a:p>
        </p:txBody>
      </p:sp>
      <p:cxnSp>
        <p:nvCxnSpPr>
          <p:cNvPr id="11" name="Connettore 1 10"/>
          <p:cNvCxnSpPr>
            <a:stCxn id="7" idx="3"/>
            <a:endCxn id="8" idx="1"/>
          </p:cNvCxnSpPr>
          <p:nvPr/>
        </p:nvCxnSpPr>
        <p:spPr>
          <a:xfrm flipV="1">
            <a:off x="3000364" y="4714884"/>
            <a:ext cx="1214446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3"/>
            <a:endCxn id="9" idx="1"/>
          </p:cNvCxnSpPr>
          <p:nvPr/>
        </p:nvCxnSpPr>
        <p:spPr>
          <a:xfrm>
            <a:off x="3000364" y="5250669"/>
            <a:ext cx="1285884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6143668" cy="257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6572264" y="1500174"/>
            <a:ext cx="2286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/>
              <a:t>Esempio di linea del tempo realizzata da uno studente della secondaria di II grado</a:t>
            </a:r>
            <a:endParaRPr lang="it-IT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286124"/>
            <a:ext cx="5049876" cy="325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tangolo 6"/>
          <p:cNvSpPr/>
          <p:nvPr/>
        </p:nvSpPr>
        <p:spPr>
          <a:xfrm>
            <a:off x="6000760" y="3934430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/>
              <a:t>Esempio di metafora del futuro</a:t>
            </a:r>
            <a:endParaRPr lang="it-IT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492</Words>
  <Application>Microsoft Office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Tw Cen MT</vt:lpstr>
      <vt:lpstr>Wingdings</vt:lpstr>
      <vt:lpstr>Wingdings 2</vt:lpstr>
      <vt:lpstr>Luna</vt:lpstr>
      <vt:lpstr>Aiutami a scegliere. l’orientamento nella relazione educativa</vt:lpstr>
      <vt:lpstr>Costrutti e modelli di orientamento</vt:lpstr>
      <vt:lpstr>Orientamento come informazione</vt:lpstr>
      <vt:lpstr>Orientamento come diagnosi attitudinale </vt:lpstr>
      <vt:lpstr>Orientamento come counselling</vt:lpstr>
      <vt:lpstr>Orientamento come formazione</vt:lpstr>
      <vt:lpstr>Orientamento come formazione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Aiutami a scegliere. l’orientamento nella relazione educativa</dc:title>
  <dc:creator>ALESSANDRA</dc:creator>
  <cp:lastModifiedBy>Antonia Cunti</cp:lastModifiedBy>
  <cp:revision>6</cp:revision>
  <dcterms:created xsi:type="dcterms:W3CDTF">2021-01-24T08:31:43Z</dcterms:created>
  <dcterms:modified xsi:type="dcterms:W3CDTF">2022-11-12T10:31:35Z</dcterms:modified>
</cp:coreProperties>
</file>