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3"/>
  </p:notesMasterIdLst>
  <p:sldIdLst>
    <p:sldId id="256" r:id="rId2"/>
    <p:sldId id="257" r:id="rId3"/>
    <p:sldId id="275" r:id="rId4"/>
    <p:sldId id="258" r:id="rId5"/>
    <p:sldId id="306" r:id="rId6"/>
    <p:sldId id="307" r:id="rId7"/>
    <p:sldId id="308" r:id="rId8"/>
    <p:sldId id="265" r:id="rId9"/>
    <p:sldId id="293" r:id="rId10"/>
    <p:sldId id="300" r:id="rId11"/>
    <p:sldId id="320" r:id="rId12"/>
    <p:sldId id="309" r:id="rId13"/>
    <p:sldId id="310" r:id="rId14"/>
    <p:sldId id="312" r:id="rId15"/>
    <p:sldId id="313" r:id="rId16"/>
    <p:sldId id="311" r:id="rId17"/>
    <p:sldId id="286" r:id="rId18"/>
    <p:sldId id="287" r:id="rId19"/>
    <p:sldId id="314" r:id="rId20"/>
    <p:sldId id="315" r:id="rId21"/>
    <p:sldId id="284" r:id="rId22"/>
    <p:sldId id="264" r:id="rId23"/>
    <p:sldId id="268" r:id="rId24"/>
    <p:sldId id="318" r:id="rId25"/>
    <p:sldId id="263" r:id="rId26"/>
    <p:sldId id="321" r:id="rId27"/>
    <p:sldId id="266" r:id="rId28"/>
    <p:sldId id="322" r:id="rId29"/>
    <p:sldId id="323" r:id="rId30"/>
    <p:sldId id="261" r:id="rId31"/>
    <p:sldId id="259" r:id="rId32"/>
    <p:sldId id="273" r:id="rId33"/>
    <p:sldId id="267" r:id="rId34"/>
    <p:sldId id="270" r:id="rId35"/>
    <p:sldId id="285" r:id="rId36"/>
    <p:sldId id="274" r:id="rId37"/>
    <p:sldId id="283" r:id="rId38"/>
    <p:sldId id="324" r:id="rId39"/>
    <p:sldId id="325" r:id="rId40"/>
    <p:sldId id="326" r:id="rId41"/>
    <p:sldId id="299" r:id="rId42"/>
  </p:sldIdLst>
  <p:sldSz cx="12192000" cy="6858000"/>
  <p:notesSz cx="6670675" cy="9858375"/>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9193"/>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82"/>
    <p:restoredTop sz="95033" autoAdjust="0"/>
  </p:normalViewPr>
  <p:slideViewPr>
    <p:cSldViewPr snapToGrid="0" snapToObjects="1">
      <p:cViewPr varScale="1">
        <p:scale>
          <a:sx n="75" d="100"/>
          <a:sy n="75" d="100"/>
        </p:scale>
        <p:origin x="797" y="5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35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272655-582D-4A04-89BC-C91901614D99}" type="doc">
      <dgm:prSet loTypeId="urn:microsoft.com/office/officeart/2005/8/layout/arrow2" loCatId="process" qsTypeId="urn:microsoft.com/office/officeart/2005/8/quickstyle/simple1" qsCatId="simple" csTypeId="urn:microsoft.com/office/officeart/2005/8/colors/accent2_1" csCatId="accent2" phldr="1"/>
      <dgm:spPr/>
      <dgm:t>
        <a:bodyPr/>
        <a:lstStyle/>
        <a:p>
          <a:endParaRPr lang="it-IT"/>
        </a:p>
      </dgm:t>
    </dgm:pt>
    <dgm:pt modelId="{62B6977D-2EF2-4F86-85BB-254BB314928F}">
      <dgm:prSet phldrT="[Testo]"/>
      <dgm:spPr/>
      <dgm:t>
        <a:bodyPr/>
        <a:lstStyle/>
        <a:p>
          <a:r>
            <a:rPr lang="it-IT" dirty="0" err="1"/>
            <a:t>Initial</a:t>
          </a:r>
          <a:r>
            <a:rPr lang="it-IT" dirty="0"/>
            <a:t> </a:t>
          </a:r>
          <a:r>
            <a:rPr lang="it-IT" dirty="0" err="1"/>
            <a:t>equilibrium</a:t>
          </a:r>
          <a:endParaRPr lang="it-IT" dirty="0"/>
        </a:p>
      </dgm:t>
    </dgm:pt>
    <dgm:pt modelId="{25F21CF2-4925-4C06-8D65-F6502DD41427}" type="parTrans" cxnId="{58408405-9436-4061-99CA-414C029CD4E0}">
      <dgm:prSet/>
      <dgm:spPr/>
      <dgm:t>
        <a:bodyPr/>
        <a:lstStyle/>
        <a:p>
          <a:endParaRPr lang="it-IT"/>
        </a:p>
      </dgm:t>
    </dgm:pt>
    <dgm:pt modelId="{C1D88230-D523-4BF9-B7E0-7FDD9120CFEC}" type="sibTrans" cxnId="{58408405-9436-4061-99CA-414C029CD4E0}">
      <dgm:prSet/>
      <dgm:spPr/>
      <dgm:t>
        <a:bodyPr/>
        <a:lstStyle/>
        <a:p>
          <a:endParaRPr lang="it-IT"/>
        </a:p>
      </dgm:t>
    </dgm:pt>
    <dgm:pt modelId="{36084BB9-AE74-4A25-87C1-8217F8ABE80A}">
      <dgm:prSet phldrT="[Testo]"/>
      <dgm:spPr/>
      <dgm:t>
        <a:bodyPr/>
        <a:lstStyle/>
        <a:p>
          <a:r>
            <a:rPr lang="it-IT" dirty="0" err="1"/>
            <a:t>Innovation</a:t>
          </a:r>
          <a:endParaRPr lang="it-IT" dirty="0"/>
        </a:p>
      </dgm:t>
    </dgm:pt>
    <dgm:pt modelId="{F229D7C4-31C4-4BBC-AD69-178BA6A6BAC2}" type="parTrans" cxnId="{91816D84-1FE3-48B4-B049-7F2EA96E11E9}">
      <dgm:prSet/>
      <dgm:spPr/>
      <dgm:t>
        <a:bodyPr/>
        <a:lstStyle/>
        <a:p>
          <a:endParaRPr lang="it-IT"/>
        </a:p>
      </dgm:t>
    </dgm:pt>
    <dgm:pt modelId="{9E172577-390A-4212-AC27-461457A7FDDD}" type="sibTrans" cxnId="{91816D84-1FE3-48B4-B049-7F2EA96E11E9}">
      <dgm:prSet/>
      <dgm:spPr/>
      <dgm:t>
        <a:bodyPr/>
        <a:lstStyle/>
        <a:p>
          <a:endParaRPr lang="it-IT"/>
        </a:p>
      </dgm:t>
    </dgm:pt>
    <dgm:pt modelId="{C393E712-CCCC-4DDC-84D1-0D0308059982}">
      <dgm:prSet phldrT="[Testo]"/>
      <dgm:spPr/>
      <dgm:t>
        <a:bodyPr/>
        <a:lstStyle/>
        <a:p>
          <a:r>
            <a:rPr lang="it-IT" dirty="0" err="1"/>
            <a:t>Renewed</a:t>
          </a:r>
          <a:r>
            <a:rPr lang="it-IT" dirty="0"/>
            <a:t> </a:t>
          </a:r>
          <a:r>
            <a:rPr lang="it-IT" dirty="0" err="1"/>
            <a:t>equilibrium</a:t>
          </a:r>
          <a:r>
            <a:rPr lang="it-IT" dirty="0"/>
            <a:t> </a:t>
          </a:r>
          <a:r>
            <a:rPr lang="it-IT" dirty="0" err="1"/>
            <a:t>through</a:t>
          </a:r>
          <a:r>
            <a:rPr lang="it-IT" dirty="0"/>
            <a:t> creative </a:t>
          </a:r>
          <a:r>
            <a:rPr lang="it-IT" dirty="0" err="1"/>
            <a:t>destruction</a:t>
          </a:r>
          <a:endParaRPr lang="it-IT" dirty="0"/>
        </a:p>
      </dgm:t>
    </dgm:pt>
    <dgm:pt modelId="{210434A7-E766-47E0-8C57-AABBAD8DD46D}" type="parTrans" cxnId="{04A9BF60-F47D-4E66-AFCF-9BFABE40A8C8}">
      <dgm:prSet/>
      <dgm:spPr/>
      <dgm:t>
        <a:bodyPr/>
        <a:lstStyle/>
        <a:p>
          <a:endParaRPr lang="it-IT"/>
        </a:p>
      </dgm:t>
    </dgm:pt>
    <dgm:pt modelId="{09C8FFA1-1640-4F8B-BE4A-9E07CFBBA159}" type="sibTrans" cxnId="{04A9BF60-F47D-4E66-AFCF-9BFABE40A8C8}">
      <dgm:prSet/>
      <dgm:spPr/>
      <dgm:t>
        <a:bodyPr/>
        <a:lstStyle/>
        <a:p>
          <a:endParaRPr lang="it-IT"/>
        </a:p>
      </dgm:t>
    </dgm:pt>
    <dgm:pt modelId="{281BA3E7-84A3-4555-B936-3494CEE9FD22}" type="pres">
      <dgm:prSet presAssocID="{44272655-582D-4A04-89BC-C91901614D99}" presName="arrowDiagram" presStyleCnt="0">
        <dgm:presLayoutVars>
          <dgm:chMax val="5"/>
          <dgm:dir/>
          <dgm:resizeHandles val="exact"/>
        </dgm:presLayoutVars>
      </dgm:prSet>
      <dgm:spPr/>
    </dgm:pt>
    <dgm:pt modelId="{3D665931-472D-4F06-9404-5BDF0FBE5F39}" type="pres">
      <dgm:prSet presAssocID="{44272655-582D-4A04-89BC-C91901614D99}" presName="arrow" presStyleLbl="bgShp" presStyleIdx="0" presStyleCnt="1"/>
      <dgm:spPr/>
    </dgm:pt>
    <dgm:pt modelId="{7078A19E-E5C0-4FFE-9042-92812399CA60}" type="pres">
      <dgm:prSet presAssocID="{44272655-582D-4A04-89BC-C91901614D99}" presName="arrowDiagram3" presStyleCnt="0"/>
      <dgm:spPr/>
    </dgm:pt>
    <dgm:pt modelId="{2E6E0837-797B-413E-BD86-F8938272A78F}" type="pres">
      <dgm:prSet presAssocID="{62B6977D-2EF2-4F86-85BB-254BB314928F}" presName="bullet3a" presStyleLbl="node1" presStyleIdx="0" presStyleCnt="3"/>
      <dgm:spPr/>
    </dgm:pt>
    <dgm:pt modelId="{BBCEFCF0-E3A0-4717-9EF0-B88255175B88}" type="pres">
      <dgm:prSet presAssocID="{62B6977D-2EF2-4F86-85BB-254BB314928F}" presName="textBox3a" presStyleLbl="revTx" presStyleIdx="0" presStyleCnt="3">
        <dgm:presLayoutVars>
          <dgm:bulletEnabled val="1"/>
        </dgm:presLayoutVars>
      </dgm:prSet>
      <dgm:spPr/>
    </dgm:pt>
    <dgm:pt modelId="{815F5F5A-D482-4229-9FE2-F62A9604D5C6}" type="pres">
      <dgm:prSet presAssocID="{36084BB9-AE74-4A25-87C1-8217F8ABE80A}" presName="bullet3b" presStyleLbl="node1" presStyleIdx="1" presStyleCnt="3"/>
      <dgm:spPr/>
    </dgm:pt>
    <dgm:pt modelId="{811612CC-CB1A-4DBC-8CE6-A44397EFFDFE}" type="pres">
      <dgm:prSet presAssocID="{36084BB9-AE74-4A25-87C1-8217F8ABE80A}" presName="textBox3b" presStyleLbl="revTx" presStyleIdx="1" presStyleCnt="3">
        <dgm:presLayoutVars>
          <dgm:bulletEnabled val="1"/>
        </dgm:presLayoutVars>
      </dgm:prSet>
      <dgm:spPr/>
    </dgm:pt>
    <dgm:pt modelId="{52BDB003-1476-49CC-A9D2-BB4125942A8D}" type="pres">
      <dgm:prSet presAssocID="{C393E712-CCCC-4DDC-84D1-0D0308059982}" presName="bullet3c" presStyleLbl="node1" presStyleIdx="2" presStyleCnt="3"/>
      <dgm:spPr/>
    </dgm:pt>
    <dgm:pt modelId="{84D4B6EF-A8AD-40BA-B2BC-CC778CE18CAA}" type="pres">
      <dgm:prSet presAssocID="{C393E712-CCCC-4DDC-84D1-0D0308059982}" presName="textBox3c" presStyleLbl="revTx" presStyleIdx="2" presStyleCnt="3">
        <dgm:presLayoutVars>
          <dgm:bulletEnabled val="1"/>
        </dgm:presLayoutVars>
      </dgm:prSet>
      <dgm:spPr/>
    </dgm:pt>
  </dgm:ptLst>
  <dgm:cxnLst>
    <dgm:cxn modelId="{44952201-8206-4956-BF4A-D81637176C0A}" type="presOf" srcId="{C393E712-CCCC-4DDC-84D1-0D0308059982}" destId="{84D4B6EF-A8AD-40BA-B2BC-CC778CE18CAA}" srcOrd="0" destOrd="0" presId="urn:microsoft.com/office/officeart/2005/8/layout/arrow2"/>
    <dgm:cxn modelId="{58408405-9436-4061-99CA-414C029CD4E0}" srcId="{44272655-582D-4A04-89BC-C91901614D99}" destId="{62B6977D-2EF2-4F86-85BB-254BB314928F}" srcOrd="0" destOrd="0" parTransId="{25F21CF2-4925-4C06-8D65-F6502DD41427}" sibTransId="{C1D88230-D523-4BF9-B7E0-7FDD9120CFEC}"/>
    <dgm:cxn modelId="{04A9BF60-F47D-4E66-AFCF-9BFABE40A8C8}" srcId="{44272655-582D-4A04-89BC-C91901614D99}" destId="{C393E712-CCCC-4DDC-84D1-0D0308059982}" srcOrd="2" destOrd="0" parTransId="{210434A7-E766-47E0-8C57-AABBAD8DD46D}" sibTransId="{09C8FFA1-1640-4F8B-BE4A-9E07CFBBA159}"/>
    <dgm:cxn modelId="{C93A4968-3464-4343-A1BF-213DCBB01285}" type="presOf" srcId="{62B6977D-2EF2-4F86-85BB-254BB314928F}" destId="{BBCEFCF0-E3A0-4717-9EF0-B88255175B88}" srcOrd="0" destOrd="0" presId="urn:microsoft.com/office/officeart/2005/8/layout/arrow2"/>
    <dgm:cxn modelId="{B6481C81-0917-4EC3-ACC6-34ABAC2C5032}" type="presOf" srcId="{44272655-582D-4A04-89BC-C91901614D99}" destId="{281BA3E7-84A3-4555-B936-3494CEE9FD22}" srcOrd="0" destOrd="0" presId="urn:microsoft.com/office/officeart/2005/8/layout/arrow2"/>
    <dgm:cxn modelId="{91816D84-1FE3-48B4-B049-7F2EA96E11E9}" srcId="{44272655-582D-4A04-89BC-C91901614D99}" destId="{36084BB9-AE74-4A25-87C1-8217F8ABE80A}" srcOrd="1" destOrd="0" parTransId="{F229D7C4-31C4-4BBC-AD69-178BA6A6BAC2}" sibTransId="{9E172577-390A-4212-AC27-461457A7FDDD}"/>
    <dgm:cxn modelId="{596633D7-E4CE-4CD7-ACA1-621969EB1CC7}" type="presOf" srcId="{36084BB9-AE74-4A25-87C1-8217F8ABE80A}" destId="{811612CC-CB1A-4DBC-8CE6-A44397EFFDFE}" srcOrd="0" destOrd="0" presId="urn:microsoft.com/office/officeart/2005/8/layout/arrow2"/>
    <dgm:cxn modelId="{0BA3E680-C339-40C4-8E5E-99FDF36B7B82}" type="presParOf" srcId="{281BA3E7-84A3-4555-B936-3494CEE9FD22}" destId="{3D665931-472D-4F06-9404-5BDF0FBE5F39}" srcOrd="0" destOrd="0" presId="urn:microsoft.com/office/officeart/2005/8/layout/arrow2"/>
    <dgm:cxn modelId="{4CE76D15-E0B1-4BA1-8402-331CDB82C541}" type="presParOf" srcId="{281BA3E7-84A3-4555-B936-3494CEE9FD22}" destId="{7078A19E-E5C0-4FFE-9042-92812399CA60}" srcOrd="1" destOrd="0" presId="urn:microsoft.com/office/officeart/2005/8/layout/arrow2"/>
    <dgm:cxn modelId="{6B924EE1-FAA8-45FB-81ED-D694F55EC05F}" type="presParOf" srcId="{7078A19E-E5C0-4FFE-9042-92812399CA60}" destId="{2E6E0837-797B-413E-BD86-F8938272A78F}" srcOrd="0" destOrd="0" presId="urn:microsoft.com/office/officeart/2005/8/layout/arrow2"/>
    <dgm:cxn modelId="{6D6DC13E-7A9F-4A31-BA30-42A2D99AD655}" type="presParOf" srcId="{7078A19E-E5C0-4FFE-9042-92812399CA60}" destId="{BBCEFCF0-E3A0-4717-9EF0-B88255175B88}" srcOrd="1" destOrd="0" presId="urn:microsoft.com/office/officeart/2005/8/layout/arrow2"/>
    <dgm:cxn modelId="{FDB77074-AE42-4141-B8FA-55F603DF2E20}" type="presParOf" srcId="{7078A19E-E5C0-4FFE-9042-92812399CA60}" destId="{815F5F5A-D482-4229-9FE2-F62A9604D5C6}" srcOrd="2" destOrd="0" presId="urn:microsoft.com/office/officeart/2005/8/layout/arrow2"/>
    <dgm:cxn modelId="{71A0E5DA-3BAD-441E-B771-37A699A1ADFC}" type="presParOf" srcId="{7078A19E-E5C0-4FFE-9042-92812399CA60}" destId="{811612CC-CB1A-4DBC-8CE6-A44397EFFDFE}" srcOrd="3" destOrd="0" presId="urn:microsoft.com/office/officeart/2005/8/layout/arrow2"/>
    <dgm:cxn modelId="{7253A330-B4BD-4305-9E01-2087FC26BC61}" type="presParOf" srcId="{7078A19E-E5C0-4FFE-9042-92812399CA60}" destId="{52BDB003-1476-49CC-A9D2-BB4125942A8D}" srcOrd="4" destOrd="0" presId="urn:microsoft.com/office/officeart/2005/8/layout/arrow2"/>
    <dgm:cxn modelId="{5454449D-CAAA-405E-A90C-53E1703F68BD}" type="presParOf" srcId="{7078A19E-E5C0-4FFE-9042-92812399CA60}" destId="{84D4B6EF-A8AD-40BA-B2BC-CC778CE18CAA}"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272655-582D-4A04-89BC-C91901614D99}" type="doc">
      <dgm:prSet loTypeId="urn:microsoft.com/office/officeart/2005/8/layout/arrow2" loCatId="process" qsTypeId="urn:microsoft.com/office/officeart/2005/8/quickstyle/simple1" qsCatId="simple" csTypeId="urn:microsoft.com/office/officeart/2005/8/colors/accent2_1" csCatId="accent2" phldr="1"/>
      <dgm:spPr/>
      <dgm:t>
        <a:bodyPr/>
        <a:lstStyle/>
        <a:p>
          <a:endParaRPr lang="it-IT"/>
        </a:p>
      </dgm:t>
    </dgm:pt>
    <dgm:pt modelId="{62B6977D-2EF2-4F86-85BB-254BB314928F}">
      <dgm:prSet phldrT="[Testo]"/>
      <dgm:spPr/>
      <dgm:t>
        <a:bodyPr/>
        <a:lstStyle/>
        <a:p>
          <a:r>
            <a:rPr lang="it-IT" dirty="0" err="1"/>
            <a:t>Initial</a:t>
          </a:r>
          <a:r>
            <a:rPr lang="it-IT" dirty="0"/>
            <a:t> </a:t>
          </a:r>
          <a:r>
            <a:rPr lang="it-IT" dirty="0" err="1"/>
            <a:t>equilibrium</a:t>
          </a:r>
          <a:endParaRPr lang="it-IT" dirty="0"/>
        </a:p>
      </dgm:t>
    </dgm:pt>
    <dgm:pt modelId="{25F21CF2-4925-4C06-8D65-F6502DD41427}" type="parTrans" cxnId="{58408405-9436-4061-99CA-414C029CD4E0}">
      <dgm:prSet/>
      <dgm:spPr/>
      <dgm:t>
        <a:bodyPr/>
        <a:lstStyle/>
        <a:p>
          <a:endParaRPr lang="it-IT"/>
        </a:p>
      </dgm:t>
    </dgm:pt>
    <dgm:pt modelId="{C1D88230-D523-4BF9-B7E0-7FDD9120CFEC}" type="sibTrans" cxnId="{58408405-9436-4061-99CA-414C029CD4E0}">
      <dgm:prSet/>
      <dgm:spPr/>
      <dgm:t>
        <a:bodyPr/>
        <a:lstStyle/>
        <a:p>
          <a:endParaRPr lang="it-IT"/>
        </a:p>
      </dgm:t>
    </dgm:pt>
    <dgm:pt modelId="{36084BB9-AE74-4A25-87C1-8217F8ABE80A}">
      <dgm:prSet phldrT="[Testo]"/>
      <dgm:spPr/>
      <dgm:t>
        <a:bodyPr/>
        <a:lstStyle/>
        <a:p>
          <a:r>
            <a:rPr lang="it-IT" dirty="0" err="1"/>
            <a:t>Innovation</a:t>
          </a:r>
          <a:endParaRPr lang="it-IT" dirty="0"/>
        </a:p>
      </dgm:t>
    </dgm:pt>
    <dgm:pt modelId="{F229D7C4-31C4-4BBC-AD69-178BA6A6BAC2}" type="parTrans" cxnId="{91816D84-1FE3-48B4-B049-7F2EA96E11E9}">
      <dgm:prSet/>
      <dgm:spPr/>
      <dgm:t>
        <a:bodyPr/>
        <a:lstStyle/>
        <a:p>
          <a:endParaRPr lang="it-IT"/>
        </a:p>
      </dgm:t>
    </dgm:pt>
    <dgm:pt modelId="{9E172577-390A-4212-AC27-461457A7FDDD}" type="sibTrans" cxnId="{91816D84-1FE3-48B4-B049-7F2EA96E11E9}">
      <dgm:prSet/>
      <dgm:spPr/>
      <dgm:t>
        <a:bodyPr/>
        <a:lstStyle/>
        <a:p>
          <a:endParaRPr lang="it-IT"/>
        </a:p>
      </dgm:t>
    </dgm:pt>
    <dgm:pt modelId="{C393E712-CCCC-4DDC-84D1-0D0308059982}">
      <dgm:prSet phldrT="[Testo]"/>
      <dgm:spPr/>
      <dgm:t>
        <a:bodyPr/>
        <a:lstStyle/>
        <a:p>
          <a:r>
            <a:rPr lang="it-IT" dirty="0" err="1"/>
            <a:t>Renewed</a:t>
          </a:r>
          <a:r>
            <a:rPr lang="it-IT" dirty="0"/>
            <a:t> </a:t>
          </a:r>
          <a:r>
            <a:rPr lang="it-IT" dirty="0" err="1"/>
            <a:t>equilibrium</a:t>
          </a:r>
          <a:r>
            <a:rPr lang="it-IT" dirty="0"/>
            <a:t> </a:t>
          </a:r>
          <a:r>
            <a:rPr lang="it-IT" dirty="0" err="1"/>
            <a:t>through</a:t>
          </a:r>
          <a:r>
            <a:rPr lang="it-IT" dirty="0"/>
            <a:t> creative </a:t>
          </a:r>
          <a:r>
            <a:rPr lang="it-IT" dirty="0" err="1"/>
            <a:t>destruction</a:t>
          </a:r>
          <a:endParaRPr lang="it-IT" dirty="0"/>
        </a:p>
      </dgm:t>
    </dgm:pt>
    <dgm:pt modelId="{210434A7-E766-47E0-8C57-AABBAD8DD46D}" type="parTrans" cxnId="{04A9BF60-F47D-4E66-AFCF-9BFABE40A8C8}">
      <dgm:prSet/>
      <dgm:spPr/>
      <dgm:t>
        <a:bodyPr/>
        <a:lstStyle/>
        <a:p>
          <a:endParaRPr lang="it-IT"/>
        </a:p>
      </dgm:t>
    </dgm:pt>
    <dgm:pt modelId="{09C8FFA1-1640-4F8B-BE4A-9E07CFBBA159}" type="sibTrans" cxnId="{04A9BF60-F47D-4E66-AFCF-9BFABE40A8C8}">
      <dgm:prSet/>
      <dgm:spPr/>
      <dgm:t>
        <a:bodyPr/>
        <a:lstStyle/>
        <a:p>
          <a:endParaRPr lang="it-IT"/>
        </a:p>
      </dgm:t>
    </dgm:pt>
    <dgm:pt modelId="{281BA3E7-84A3-4555-B936-3494CEE9FD22}" type="pres">
      <dgm:prSet presAssocID="{44272655-582D-4A04-89BC-C91901614D99}" presName="arrowDiagram" presStyleCnt="0">
        <dgm:presLayoutVars>
          <dgm:chMax val="5"/>
          <dgm:dir/>
          <dgm:resizeHandles val="exact"/>
        </dgm:presLayoutVars>
      </dgm:prSet>
      <dgm:spPr/>
    </dgm:pt>
    <dgm:pt modelId="{3D665931-472D-4F06-9404-5BDF0FBE5F39}" type="pres">
      <dgm:prSet presAssocID="{44272655-582D-4A04-89BC-C91901614D99}" presName="arrow" presStyleLbl="bgShp" presStyleIdx="0" presStyleCnt="1"/>
      <dgm:spPr/>
    </dgm:pt>
    <dgm:pt modelId="{7078A19E-E5C0-4FFE-9042-92812399CA60}" type="pres">
      <dgm:prSet presAssocID="{44272655-582D-4A04-89BC-C91901614D99}" presName="arrowDiagram3" presStyleCnt="0"/>
      <dgm:spPr/>
    </dgm:pt>
    <dgm:pt modelId="{2E6E0837-797B-413E-BD86-F8938272A78F}" type="pres">
      <dgm:prSet presAssocID="{62B6977D-2EF2-4F86-85BB-254BB314928F}" presName="bullet3a" presStyleLbl="node1" presStyleIdx="0" presStyleCnt="3"/>
      <dgm:spPr/>
    </dgm:pt>
    <dgm:pt modelId="{BBCEFCF0-E3A0-4717-9EF0-B88255175B88}" type="pres">
      <dgm:prSet presAssocID="{62B6977D-2EF2-4F86-85BB-254BB314928F}" presName="textBox3a" presStyleLbl="revTx" presStyleIdx="0" presStyleCnt="3">
        <dgm:presLayoutVars>
          <dgm:bulletEnabled val="1"/>
        </dgm:presLayoutVars>
      </dgm:prSet>
      <dgm:spPr/>
    </dgm:pt>
    <dgm:pt modelId="{815F5F5A-D482-4229-9FE2-F62A9604D5C6}" type="pres">
      <dgm:prSet presAssocID="{36084BB9-AE74-4A25-87C1-8217F8ABE80A}" presName="bullet3b" presStyleLbl="node1" presStyleIdx="1" presStyleCnt="3"/>
      <dgm:spPr/>
    </dgm:pt>
    <dgm:pt modelId="{811612CC-CB1A-4DBC-8CE6-A44397EFFDFE}" type="pres">
      <dgm:prSet presAssocID="{36084BB9-AE74-4A25-87C1-8217F8ABE80A}" presName="textBox3b" presStyleLbl="revTx" presStyleIdx="1" presStyleCnt="3">
        <dgm:presLayoutVars>
          <dgm:bulletEnabled val="1"/>
        </dgm:presLayoutVars>
      </dgm:prSet>
      <dgm:spPr/>
    </dgm:pt>
    <dgm:pt modelId="{52BDB003-1476-49CC-A9D2-BB4125942A8D}" type="pres">
      <dgm:prSet presAssocID="{C393E712-CCCC-4DDC-84D1-0D0308059982}" presName="bullet3c" presStyleLbl="node1" presStyleIdx="2" presStyleCnt="3"/>
      <dgm:spPr/>
    </dgm:pt>
    <dgm:pt modelId="{84D4B6EF-A8AD-40BA-B2BC-CC778CE18CAA}" type="pres">
      <dgm:prSet presAssocID="{C393E712-CCCC-4DDC-84D1-0D0308059982}" presName="textBox3c" presStyleLbl="revTx" presStyleIdx="2" presStyleCnt="3">
        <dgm:presLayoutVars>
          <dgm:bulletEnabled val="1"/>
        </dgm:presLayoutVars>
      </dgm:prSet>
      <dgm:spPr/>
    </dgm:pt>
  </dgm:ptLst>
  <dgm:cxnLst>
    <dgm:cxn modelId="{44952201-8206-4956-BF4A-D81637176C0A}" type="presOf" srcId="{C393E712-CCCC-4DDC-84D1-0D0308059982}" destId="{84D4B6EF-A8AD-40BA-B2BC-CC778CE18CAA}" srcOrd="0" destOrd="0" presId="urn:microsoft.com/office/officeart/2005/8/layout/arrow2"/>
    <dgm:cxn modelId="{58408405-9436-4061-99CA-414C029CD4E0}" srcId="{44272655-582D-4A04-89BC-C91901614D99}" destId="{62B6977D-2EF2-4F86-85BB-254BB314928F}" srcOrd="0" destOrd="0" parTransId="{25F21CF2-4925-4C06-8D65-F6502DD41427}" sibTransId="{C1D88230-D523-4BF9-B7E0-7FDD9120CFEC}"/>
    <dgm:cxn modelId="{04A9BF60-F47D-4E66-AFCF-9BFABE40A8C8}" srcId="{44272655-582D-4A04-89BC-C91901614D99}" destId="{C393E712-CCCC-4DDC-84D1-0D0308059982}" srcOrd="2" destOrd="0" parTransId="{210434A7-E766-47E0-8C57-AABBAD8DD46D}" sibTransId="{09C8FFA1-1640-4F8B-BE4A-9E07CFBBA159}"/>
    <dgm:cxn modelId="{C93A4968-3464-4343-A1BF-213DCBB01285}" type="presOf" srcId="{62B6977D-2EF2-4F86-85BB-254BB314928F}" destId="{BBCEFCF0-E3A0-4717-9EF0-B88255175B88}" srcOrd="0" destOrd="0" presId="urn:microsoft.com/office/officeart/2005/8/layout/arrow2"/>
    <dgm:cxn modelId="{B6481C81-0917-4EC3-ACC6-34ABAC2C5032}" type="presOf" srcId="{44272655-582D-4A04-89BC-C91901614D99}" destId="{281BA3E7-84A3-4555-B936-3494CEE9FD22}" srcOrd="0" destOrd="0" presId="urn:microsoft.com/office/officeart/2005/8/layout/arrow2"/>
    <dgm:cxn modelId="{91816D84-1FE3-48B4-B049-7F2EA96E11E9}" srcId="{44272655-582D-4A04-89BC-C91901614D99}" destId="{36084BB9-AE74-4A25-87C1-8217F8ABE80A}" srcOrd="1" destOrd="0" parTransId="{F229D7C4-31C4-4BBC-AD69-178BA6A6BAC2}" sibTransId="{9E172577-390A-4212-AC27-461457A7FDDD}"/>
    <dgm:cxn modelId="{596633D7-E4CE-4CD7-ACA1-621969EB1CC7}" type="presOf" srcId="{36084BB9-AE74-4A25-87C1-8217F8ABE80A}" destId="{811612CC-CB1A-4DBC-8CE6-A44397EFFDFE}" srcOrd="0" destOrd="0" presId="urn:microsoft.com/office/officeart/2005/8/layout/arrow2"/>
    <dgm:cxn modelId="{0BA3E680-C339-40C4-8E5E-99FDF36B7B82}" type="presParOf" srcId="{281BA3E7-84A3-4555-B936-3494CEE9FD22}" destId="{3D665931-472D-4F06-9404-5BDF0FBE5F39}" srcOrd="0" destOrd="0" presId="urn:microsoft.com/office/officeart/2005/8/layout/arrow2"/>
    <dgm:cxn modelId="{4CE76D15-E0B1-4BA1-8402-331CDB82C541}" type="presParOf" srcId="{281BA3E7-84A3-4555-B936-3494CEE9FD22}" destId="{7078A19E-E5C0-4FFE-9042-92812399CA60}" srcOrd="1" destOrd="0" presId="urn:microsoft.com/office/officeart/2005/8/layout/arrow2"/>
    <dgm:cxn modelId="{6B924EE1-FAA8-45FB-81ED-D694F55EC05F}" type="presParOf" srcId="{7078A19E-E5C0-4FFE-9042-92812399CA60}" destId="{2E6E0837-797B-413E-BD86-F8938272A78F}" srcOrd="0" destOrd="0" presId="urn:microsoft.com/office/officeart/2005/8/layout/arrow2"/>
    <dgm:cxn modelId="{6D6DC13E-7A9F-4A31-BA30-42A2D99AD655}" type="presParOf" srcId="{7078A19E-E5C0-4FFE-9042-92812399CA60}" destId="{BBCEFCF0-E3A0-4717-9EF0-B88255175B88}" srcOrd="1" destOrd="0" presId="urn:microsoft.com/office/officeart/2005/8/layout/arrow2"/>
    <dgm:cxn modelId="{FDB77074-AE42-4141-B8FA-55F603DF2E20}" type="presParOf" srcId="{7078A19E-E5C0-4FFE-9042-92812399CA60}" destId="{815F5F5A-D482-4229-9FE2-F62A9604D5C6}" srcOrd="2" destOrd="0" presId="urn:microsoft.com/office/officeart/2005/8/layout/arrow2"/>
    <dgm:cxn modelId="{71A0E5DA-3BAD-441E-B771-37A699A1ADFC}" type="presParOf" srcId="{7078A19E-E5C0-4FFE-9042-92812399CA60}" destId="{811612CC-CB1A-4DBC-8CE6-A44397EFFDFE}" srcOrd="3" destOrd="0" presId="urn:microsoft.com/office/officeart/2005/8/layout/arrow2"/>
    <dgm:cxn modelId="{7253A330-B4BD-4305-9E01-2087FC26BC61}" type="presParOf" srcId="{7078A19E-E5C0-4FFE-9042-92812399CA60}" destId="{52BDB003-1476-49CC-A9D2-BB4125942A8D}" srcOrd="4" destOrd="0" presId="urn:microsoft.com/office/officeart/2005/8/layout/arrow2"/>
    <dgm:cxn modelId="{5454449D-CAAA-405E-A90C-53E1703F68BD}" type="presParOf" srcId="{7078A19E-E5C0-4FFE-9042-92812399CA60}" destId="{84D4B6EF-A8AD-40BA-B2BC-CC778CE18CAA}"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996607-BC70-9841-8425-198FE040D691}" type="doc">
      <dgm:prSet loTypeId="urn:microsoft.com/office/officeart/2009/3/layout/SubStepProcess" loCatId="" qsTypeId="urn:microsoft.com/office/officeart/2005/8/quickstyle/3d1" qsCatId="3D" csTypeId="urn:microsoft.com/office/officeart/2005/8/colors/colorful4" csCatId="colorful" phldr="1"/>
      <dgm:spPr/>
      <dgm:t>
        <a:bodyPr/>
        <a:lstStyle/>
        <a:p>
          <a:endParaRPr lang="it-IT"/>
        </a:p>
      </dgm:t>
    </dgm:pt>
    <dgm:pt modelId="{17DAB453-F5DD-5544-861F-F821EE9A5E5A}">
      <dgm:prSet phldrT="[Testo]" custT="1"/>
      <dgm:spPr/>
      <dgm:t>
        <a:bodyPr/>
        <a:lstStyle/>
        <a:p>
          <a:r>
            <a:rPr lang="it-IT" sz="2700" dirty="0"/>
            <a:t>Consumers </a:t>
          </a:r>
          <a:r>
            <a:rPr lang="it-IT" sz="2000" i="1" dirty="0"/>
            <a:t>(</a:t>
          </a:r>
          <a:r>
            <a:rPr lang="it-IT" sz="2000" i="1" dirty="0" err="1"/>
            <a:t>demand</a:t>
          </a:r>
          <a:r>
            <a:rPr lang="it-IT" sz="2000" i="1" dirty="0"/>
            <a:t>-side) </a:t>
          </a:r>
          <a:r>
            <a:rPr lang="en-GB" sz="1100" dirty="0"/>
            <a:t>(</a:t>
          </a:r>
          <a:r>
            <a:rPr lang="en-GB" sz="1100" dirty="0" err="1"/>
            <a:t>Brakus</a:t>
          </a:r>
          <a:r>
            <a:rPr lang="en-GB" sz="1100" dirty="0"/>
            <a:t>, Schmitt,  </a:t>
          </a:r>
          <a:r>
            <a:rPr lang="en-GB" sz="1100" dirty="0" err="1"/>
            <a:t>Zarantonello</a:t>
          </a:r>
          <a:r>
            <a:rPr lang="en-GB" sz="1100" dirty="0"/>
            <a:t>, 2009; </a:t>
          </a:r>
          <a:r>
            <a:rPr lang="en-GB" sz="1100" dirty="0" err="1"/>
            <a:t>Mody</a:t>
          </a:r>
          <a:r>
            <a:rPr lang="en-GB" sz="1100" dirty="0"/>
            <a:t>, </a:t>
          </a:r>
          <a:r>
            <a:rPr lang="en-GB" sz="1100" dirty="0" err="1"/>
            <a:t>Suess</a:t>
          </a:r>
          <a:r>
            <a:rPr lang="en-GB" sz="1100" dirty="0"/>
            <a:t> &amp; Lehto,2018; </a:t>
          </a:r>
          <a:r>
            <a:rPr lang="en-GB" sz="1100" dirty="0" err="1"/>
            <a:t>Servidio</a:t>
          </a:r>
          <a:r>
            <a:rPr lang="en-GB" sz="1100" dirty="0"/>
            <a:t> &amp; </a:t>
          </a:r>
          <a:r>
            <a:rPr lang="en-GB" sz="1100" dirty="0" err="1"/>
            <a:t>Ruffolo</a:t>
          </a:r>
          <a:r>
            <a:rPr lang="en-GB" sz="1100" dirty="0"/>
            <a:t>, 2016)</a:t>
          </a:r>
          <a:endParaRPr lang="it-IT" sz="2700" i="1" dirty="0"/>
        </a:p>
      </dgm:t>
    </dgm:pt>
    <dgm:pt modelId="{B237CA69-72CB-D145-89C3-7434BA0EA665}" type="parTrans" cxnId="{E6F04255-6709-DF4D-AC08-2D355907AE2A}">
      <dgm:prSet/>
      <dgm:spPr/>
      <dgm:t>
        <a:bodyPr/>
        <a:lstStyle/>
        <a:p>
          <a:endParaRPr lang="it-IT"/>
        </a:p>
      </dgm:t>
    </dgm:pt>
    <dgm:pt modelId="{95FE1AE4-7677-544F-8E66-3299FC9CDC31}" type="sibTrans" cxnId="{E6F04255-6709-DF4D-AC08-2D355907AE2A}">
      <dgm:prSet/>
      <dgm:spPr/>
      <dgm:t>
        <a:bodyPr/>
        <a:lstStyle/>
        <a:p>
          <a:endParaRPr lang="it-IT"/>
        </a:p>
      </dgm:t>
    </dgm:pt>
    <dgm:pt modelId="{B4412A22-C474-F946-B35D-614664BF85E6}">
      <dgm:prSet phldrT="[Testo]" custT="1"/>
      <dgm:spPr/>
      <dgm:t>
        <a:bodyPr/>
        <a:lstStyle/>
        <a:p>
          <a:r>
            <a:rPr lang="it-IT" sz="2100" i="1" dirty="0" err="1"/>
            <a:t>Innovation</a:t>
          </a:r>
          <a:r>
            <a:rPr lang="it-IT" sz="2100" i="1" dirty="0"/>
            <a:t> </a:t>
          </a:r>
          <a:r>
            <a:rPr lang="it-IT" sz="1200" i="0" dirty="0"/>
            <a:t>(</a:t>
          </a:r>
          <a:r>
            <a:rPr lang="it-IT" sz="1200" i="0" dirty="0" err="1"/>
            <a:t>Rogers</a:t>
          </a:r>
          <a:r>
            <a:rPr lang="it-IT" sz="1200" i="0" dirty="0"/>
            <a:t>, 2003; </a:t>
          </a:r>
          <a:r>
            <a:rPr lang="it-IT" sz="1200" i="0" dirty="0" err="1"/>
            <a:t>Wang</a:t>
          </a:r>
          <a:r>
            <a:rPr lang="it-IT" sz="1200" i="0" dirty="0"/>
            <a:t> et al., 2008)</a:t>
          </a:r>
          <a:endParaRPr lang="it-IT" sz="2100" i="0" dirty="0"/>
        </a:p>
      </dgm:t>
    </dgm:pt>
    <dgm:pt modelId="{934B2CFC-F56C-CA4F-9D01-BD73A0D200E0}" type="parTrans" cxnId="{94D258BF-DDF7-7748-842C-DCD940785E3B}">
      <dgm:prSet/>
      <dgm:spPr/>
      <dgm:t>
        <a:bodyPr/>
        <a:lstStyle/>
        <a:p>
          <a:endParaRPr lang="it-IT"/>
        </a:p>
      </dgm:t>
    </dgm:pt>
    <dgm:pt modelId="{94F9F9CF-4D1A-7E41-AF0B-2202BBD3EFA4}" type="sibTrans" cxnId="{94D258BF-DDF7-7748-842C-DCD940785E3B}">
      <dgm:prSet/>
      <dgm:spPr/>
      <dgm:t>
        <a:bodyPr/>
        <a:lstStyle/>
        <a:p>
          <a:endParaRPr lang="it-IT"/>
        </a:p>
      </dgm:t>
    </dgm:pt>
    <dgm:pt modelId="{78E1810F-BBD6-DF49-9E4E-358B613243F0}">
      <dgm:prSet phldrT="[Testo]" custT="1"/>
      <dgm:spPr/>
      <dgm:t>
        <a:bodyPr/>
        <a:lstStyle/>
        <a:p>
          <a:r>
            <a:rPr lang="it-IT" sz="3700" dirty="0" err="1"/>
            <a:t>Firms</a:t>
          </a:r>
          <a:r>
            <a:rPr lang="it-IT" sz="3700" dirty="0"/>
            <a:t> </a:t>
          </a:r>
          <a:r>
            <a:rPr lang="it-IT" sz="2000" i="1" dirty="0"/>
            <a:t>(</a:t>
          </a:r>
          <a:r>
            <a:rPr lang="it-IT" sz="2000" i="1" dirty="0" err="1"/>
            <a:t>supply</a:t>
          </a:r>
          <a:r>
            <a:rPr lang="it-IT" sz="2000" i="1" dirty="0"/>
            <a:t>-side) </a:t>
          </a:r>
          <a:r>
            <a:rPr lang="en-GB" sz="1200" dirty="0"/>
            <a:t>(Lemon and </a:t>
          </a:r>
          <a:r>
            <a:rPr lang="en-GB" sz="1200" dirty="0" err="1"/>
            <a:t>Verhoef</a:t>
          </a:r>
          <a:r>
            <a:rPr lang="en-GB" sz="1200" dirty="0"/>
            <a:t>, 2016;</a:t>
          </a:r>
          <a:r>
            <a:rPr lang="en-US" sz="1200" dirty="0">
              <a:solidFill>
                <a:schemeClr val="tx1">
                  <a:lumMod val="85000"/>
                  <a:lumOff val="15000"/>
                </a:schemeClr>
              </a:solidFill>
            </a:rPr>
            <a:t> </a:t>
          </a:r>
          <a:r>
            <a:rPr lang="en-US" sz="1200" dirty="0"/>
            <a:t>Homburg, </a:t>
          </a:r>
          <a:r>
            <a:rPr lang="en-US" sz="1200" dirty="0" err="1"/>
            <a:t>Jozic</a:t>
          </a:r>
          <a:r>
            <a:rPr lang="en-US" sz="1200" dirty="0"/>
            <a:t> and </a:t>
          </a:r>
          <a:r>
            <a:rPr lang="en-US" sz="1200" dirty="0" err="1"/>
            <a:t>Kuehnl</a:t>
          </a:r>
          <a:r>
            <a:rPr lang="en-US" sz="1200" dirty="0"/>
            <a:t>, 2017</a:t>
          </a:r>
          <a:r>
            <a:rPr lang="it-IT" sz="1200" i="1" dirty="0"/>
            <a:t>)</a:t>
          </a:r>
          <a:endParaRPr lang="it-IT" sz="3700" i="1" dirty="0"/>
        </a:p>
      </dgm:t>
    </dgm:pt>
    <dgm:pt modelId="{D77554C9-03A6-084D-BF51-CA253AD453E1}" type="parTrans" cxnId="{F20B26AE-0F18-B84B-A32E-F0EDC1E8CECB}">
      <dgm:prSet/>
      <dgm:spPr/>
      <dgm:t>
        <a:bodyPr/>
        <a:lstStyle/>
        <a:p>
          <a:endParaRPr lang="it-IT"/>
        </a:p>
      </dgm:t>
    </dgm:pt>
    <dgm:pt modelId="{9809733F-12D7-FD41-850C-D62462601903}" type="sibTrans" cxnId="{F20B26AE-0F18-B84B-A32E-F0EDC1E8CECB}">
      <dgm:prSet/>
      <dgm:spPr/>
      <dgm:t>
        <a:bodyPr/>
        <a:lstStyle/>
        <a:p>
          <a:endParaRPr lang="it-IT"/>
        </a:p>
      </dgm:t>
    </dgm:pt>
    <dgm:pt modelId="{0F7BC3A5-9FCF-9047-8189-40E835A46BB8}" type="pres">
      <dgm:prSet presAssocID="{BD996607-BC70-9841-8425-198FE040D691}" presName="Name0" presStyleCnt="0">
        <dgm:presLayoutVars>
          <dgm:chMax val="7"/>
          <dgm:dir/>
          <dgm:animOne val="branch"/>
        </dgm:presLayoutVars>
      </dgm:prSet>
      <dgm:spPr/>
    </dgm:pt>
    <dgm:pt modelId="{E4AC0CED-CBF5-F840-8AE5-01263802C027}" type="pres">
      <dgm:prSet presAssocID="{17DAB453-F5DD-5544-861F-F821EE9A5E5A}" presName="parTx1" presStyleLbl="node1" presStyleIdx="0" presStyleCnt="2"/>
      <dgm:spPr/>
    </dgm:pt>
    <dgm:pt modelId="{ED374D74-FE52-1949-A4A6-5DC4F57D3531}" type="pres">
      <dgm:prSet presAssocID="{17DAB453-F5DD-5544-861F-F821EE9A5E5A}" presName="spPre1" presStyleCnt="0"/>
      <dgm:spPr/>
    </dgm:pt>
    <dgm:pt modelId="{BA3627BB-A604-BE40-B2D0-B4BE835742D1}" type="pres">
      <dgm:prSet presAssocID="{17DAB453-F5DD-5544-861F-F821EE9A5E5A}" presName="chLin1" presStyleCnt="0"/>
      <dgm:spPr/>
    </dgm:pt>
    <dgm:pt modelId="{EBDFEE87-4650-9640-9782-A66089AC2B65}" type="pres">
      <dgm:prSet presAssocID="{934B2CFC-F56C-CA4F-9D01-BD73A0D200E0}" presName="Name11" presStyleLbl="parChTrans1D1" presStyleIdx="0" presStyleCnt="4"/>
      <dgm:spPr/>
    </dgm:pt>
    <dgm:pt modelId="{22948718-8458-9948-9CA5-42C29FFAC6F4}" type="pres">
      <dgm:prSet presAssocID="{934B2CFC-F56C-CA4F-9D01-BD73A0D200E0}" presName="Name31" presStyleLbl="parChTrans1D1" presStyleIdx="1" presStyleCnt="4"/>
      <dgm:spPr/>
    </dgm:pt>
    <dgm:pt modelId="{5B74604C-6537-EF45-A08C-282206E1285B}" type="pres">
      <dgm:prSet presAssocID="{B4412A22-C474-F946-B35D-614664BF85E6}" presName="top1" presStyleCnt="0"/>
      <dgm:spPr/>
    </dgm:pt>
    <dgm:pt modelId="{E0543BB4-ABD6-6340-8491-F34BDB062B83}" type="pres">
      <dgm:prSet presAssocID="{B4412A22-C474-F946-B35D-614664BF85E6}" presName="txAndLines1" presStyleCnt="0"/>
      <dgm:spPr/>
    </dgm:pt>
    <dgm:pt modelId="{9E324348-C7F5-C046-9F1F-CE5F53670BD7}" type="pres">
      <dgm:prSet presAssocID="{B4412A22-C474-F946-B35D-614664BF85E6}" presName="anchor1" presStyleCnt="0"/>
      <dgm:spPr/>
    </dgm:pt>
    <dgm:pt modelId="{74996924-054E-0A44-83F2-AFEEC75A62EC}" type="pres">
      <dgm:prSet presAssocID="{B4412A22-C474-F946-B35D-614664BF85E6}" presName="backup1" presStyleCnt="0"/>
      <dgm:spPr/>
    </dgm:pt>
    <dgm:pt modelId="{1E18C452-6C98-2649-A9F2-156ABDA24CEC}" type="pres">
      <dgm:prSet presAssocID="{B4412A22-C474-F946-B35D-614664BF85E6}" presName="preLine1" presStyleLbl="parChTrans1D1" presStyleIdx="2" presStyleCnt="4"/>
      <dgm:spPr/>
    </dgm:pt>
    <dgm:pt modelId="{67E2B5F0-673D-9B41-88AA-D56E72A00599}" type="pres">
      <dgm:prSet presAssocID="{B4412A22-C474-F946-B35D-614664BF85E6}" presName="desTx1" presStyleLbl="revTx" presStyleIdx="0" presStyleCnt="0" custLinFactNeighborY="-30535">
        <dgm:presLayoutVars>
          <dgm:bulletEnabled val="1"/>
        </dgm:presLayoutVars>
      </dgm:prSet>
      <dgm:spPr/>
    </dgm:pt>
    <dgm:pt modelId="{B003E413-0823-964B-8742-914F85B9E1D7}" type="pres">
      <dgm:prSet presAssocID="{B4412A22-C474-F946-B35D-614664BF85E6}" presName="postLine1" presStyleLbl="parChTrans1D1" presStyleIdx="3" presStyleCnt="4"/>
      <dgm:spPr/>
    </dgm:pt>
    <dgm:pt modelId="{306E662F-6A66-FE4F-B50D-D6B428795D62}" type="pres">
      <dgm:prSet presAssocID="{17DAB453-F5DD-5544-861F-F821EE9A5E5A}" presName="spPost1" presStyleCnt="0"/>
      <dgm:spPr/>
    </dgm:pt>
    <dgm:pt modelId="{DCF9B70F-19CC-AC46-950F-40C565A709D8}" type="pres">
      <dgm:prSet presAssocID="{78E1810F-BBD6-DF49-9E4E-358B613243F0}" presName="parTx2" presStyleLbl="node1" presStyleIdx="1" presStyleCnt="2"/>
      <dgm:spPr/>
    </dgm:pt>
  </dgm:ptLst>
  <dgm:cxnLst>
    <dgm:cxn modelId="{A0AE480C-F7FA-0E44-B4FB-02B0AFBE3E07}" type="presOf" srcId="{BD996607-BC70-9841-8425-198FE040D691}" destId="{0F7BC3A5-9FCF-9047-8189-40E835A46BB8}" srcOrd="0" destOrd="0" presId="urn:microsoft.com/office/officeart/2009/3/layout/SubStepProcess"/>
    <dgm:cxn modelId="{BC694568-6D20-184A-8492-EAE4BCD6F144}" type="presOf" srcId="{B4412A22-C474-F946-B35D-614664BF85E6}" destId="{67E2B5F0-673D-9B41-88AA-D56E72A00599}" srcOrd="0" destOrd="0" presId="urn:microsoft.com/office/officeart/2009/3/layout/SubStepProcess"/>
    <dgm:cxn modelId="{E6F04255-6709-DF4D-AC08-2D355907AE2A}" srcId="{BD996607-BC70-9841-8425-198FE040D691}" destId="{17DAB453-F5DD-5544-861F-F821EE9A5E5A}" srcOrd="0" destOrd="0" parTransId="{B237CA69-72CB-D145-89C3-7434BA0EA665}" sibTransId="{95FE1AE4-7677-544F-8E66-3299FC9CDC31}"/>
    <dgm:cxn modelId="{4ED5D078-7871-894E-97AF-FF34C9E75054}" type="presOf" srcId="{17DAB453-F5DD-5544-861F-F821EE9A5E5A}" destId="{E4AC0CED-CBF5-F840-8AE5-01263802C027}" srcOrd="0" destOrd="0" presId="urn:microsoft.com/office/officeart/2009/3/layout/SubStepProcess"/>
    <dgm:cxn modelId="{FF19309F-B3B3-5F4C-A412-42A9CD3B4611}" type="presOf" srcId="{78E1810F-BBD6-DF49-9E4E-358B613243F0}" destId="{DCF9B70F-19CC-AC46-950F-40C565A709D8}" srcOrd="0" destOrd="0" presId="urn:microsoft.com/office/officeart/2009/3/layout/SubStepProcess"/>
    <dgm:cxn modelId="{F20B26AE-0F18-B84B-A32E-F0EDC1E8CECB}" srcId="{BD996607-BC70-9841-8425-198FE040D691}" destId="{78E1810F-BBD6-DF49-9E4E-358B613243F0}" srcOrd="1" destOrd="0" parTransId="{D77554C9-03A6-084D-BF51-CA253AD453E1}" sibTransId="{9809733F-12D7-FD41-850C-D62462601903}"/>
    <dgm:cxn modelId="{94D258BF-DDF7-7748-842C-DCD940785E3B}" srcId="{17DAB453-F5DD-5544-861F-F821EE9A5E5A}" destId="{B4412A22-C474-F946-B35D-614664BF85E6}" srcOrd="0" destOrd="0" parTransId="{934B2CFC-F56C-CA4F-9D01-BD73A0D200E0}" sibTransId="{94F9F9CF-4D1A-7E41-AF0B-2202BBD3EFA4}"/>
    <dgm:cxn modelId="{767D7CB8-EF6A-A44A-9262-9D5C2BBBA56B}" type="presParOf" srcId="{0F7BC3A5-9FCF-9047-8189-40E835A46BB8}" destId="{E4AC0CED-CBF5-F840-8AE5-01263802C027}" srcOrd="0" destOrd="0" presId="urn:microsoft.com/office/officeart/2009/3/layout/SubStepProcess"/>
    <dgm:cxn modelId="{C607AFEC-6E4D-B148-9E12-05766F989F6A}" type="presParOf" srcId="{0F7BC3A5-9FCF-9047-8189-40E835A46BB8}" destId="{ED374D74-FE52-1949-A4A6-5DC4F57D3531}" srcOrd="1" destOrd="0" presId="urn:microsoft.com/office/officeart/2009/3/layout/SubStepProcess"/>
    <dgm:cxn modelId="{5ACAC1C3-02D9-4940-8795-FCE9C7656E02}" type="presParOf" srcId="{0F7BC3A5-9FCF-9047-8189-40E835A46BB8}" destId="{BA3627BB-A604-BE40-B2D0-B4BE835742D1}" srcOrd="2" destOrd="0" presId="urn:microsoft.com/office/officeart/2009/3/layout/SubStepProcess"/>
    <dgm:cxn modelId="{5EB4BBBB-A717-B949-B058-34DAA3DEBAF0}" type="presParOf" srcId="{BA3627BB-A604-BE40-B2D0-B4BE835742D1}" destId="{EBDFEE87-4650-9640-9782-A66089AC2B65}" srcOrd="0" destOrd="0" presId="urn:microsoft.com/office/officeart/2009/3/layout/SubStepProcess"/>
    <dgm:cxn modelId="{2146980C-949F-C845-BBB7-17144B775597}" type="presParOf" srcId="{BA3627BB-A604-BE40-B2D0-B4BE835742D1}" destId="{22948718-8458-9948-9CA5-42C29FFAC6F4}" srcOrd="1" destOrd="0" presId="urn:microsoft.com/office/officeart/2009/3/layout/SubStepProcess"/>
    <dgm:cxn modelId="{DB8F3CB6-1385-7F44-8964-79D563142806}" type="presParOf" srcId="{BA3627BB-A604-BE40-B2D0-B4BE835742D1}" destId="{5B74604C-6537-EF45-A08C-282206E1285B}" srcOrd="2" destOrd="0" presId="urn:microsoft.com/office/officeart/2009/3/layout/SubStepProcess"/>
    <dgm:cxn modelId="{8702A8BF-7C5C-D24C-8ACD-CE93C6FDB04F}" type="presParOf" srcId="{BA3627BB-A604-BE40-B2D0-B4BE835742D1}" destId="{E0543BB4-ABD6-6340-8491-F34BDB062B83}" srcOrd="3" destOrd="0" presId="urn:microsoft.com/office/officeart/2009/3/layout/SubStepProcess"/>
    <dgm:cxn modelId="{42A34BA7-3762-2248-9FB2-B8126C34F1FC}" type="presParOf" srcId="{E0543BB4-ABD6-6340-8491-F34BDB062B83}" destId="{9E324348-C7F5-C046-9F1F-CE5F53670BD7}" srcOrd="0" destOrd="0" presId="urn:microsoft.com/office/officeart/2009/3/layout/SubStepProcess"/>
    <dgm:cxn modelId="{0C3D973B-44DD-9A45-ABAA-0CFDA2F4327E}" type="presParOf" srcId="{E0543BB4-ABD6-6340-8491-F34BDB062B83}" destId="{74996924-054E-0A44-83F2-AFEEC75A62EC}" srcOrd="1" destOrd="0" presId="urn:microsoft.com/office/officeart/2009/3/layout/SubStepProcess"/>
    <dgm:cxn modelId="{2C945017-EDA7-3E4D-AB44-407441578C41}" type="presParOf" srcId="{E0543BB4-ABD6-6340-8491-F34BDB062B83}" destId="{1E18C452-6C98-2649-A9F2-156ABDA24CEC}" srcOrd="2" destOrd="0" presId="urn:microsoft.com/office/officeart/2009/3/layout/SubStepProcess"/>
    <dgm:cxn modelId="{7ED694FE-FDB5-B640-A5C2-2F797713DBBE}" type="presParOf" srcId="{E0543BB4-ABD6-6340-8491-F34BDB062B83}" destId="{67E2B5F0-673D-9B41-88AA-D56E72A00599}" srcOrd="3" destOrd="0" presId="urn:microsoft.com/office/officeart/2009/3/layout/SubStepProcess"/>
    <dgm:cxn modelId="{7490C0D6-AF40-ED40-8083-B5F05498F241}" type="presParOf" srcId="{E0543BB4-ABD6-6340-8491-F34BDB062B83}" destId="{B003E413-0823-964B-8742-914F85B9E1D7}" srcOrd="4" destOrd="0" presId="urn:microsoft.com/office/officeart/2009/3/layout/SubStepProcess"/>
    <dgm:cxn modelId="{A4B24BA4-E831-D34F-929F-4D9CC03A029F}" type="presParOf" srcId="{0F7BC3A5-9FCF-9047-8189-40E835A46BB8}" destId="{306E662F-6A66-FE4F-B50D-D6B428795D62}" srcOrd="3" destOrd="0" presId="urn:microsoft.com/office/officeart/2009/3/layout/SubStepProcess"/>
    <dgm:cxn modelId="{7C6944C8-D785-5742-B7A5-1A2F681D2473}" type="presParOf" srcId="{0F7BC3A5-9FCF-9047-8189-40E835A46BB8}" destId="{DCF9B70F-19CC-AC46-950F-40C565A709D8}" srcOrd="4"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665931-472D-4F06-9404-5BDF0FBE5F39}">
      <dsp:nvSpPr>
        <dsp:cNvPr id="0" name=""/>
        <dsp:cNvSpPr/>
      </dsp:nvSpPr>
      <dsp:spPr>
        <a:xfrm>
          <a:off x="615949" y="0"/>
          <a:ext cx="6997700" cy="4373563"/>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6E0837-797B-413E-BD86-F8938272A78F}">
      <dsp:nvSpPr>
        <dsp:cNvPr id="0" name=""/>
        <dsp:cNvSpPr/>
      </dsp:nvSpPr>
      <dsp:spPr>
        <a:xfrm>
          <a:off x="1504657" y="3018633"/>
          <a:ext cx="181940" cy="181940"/>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CEFCF0-E3A0-4717-9EF0-B88255175B88}">
      <dsp:nvSpPr>
        <dsp:cNvPr id="0" name=""/>
        <dsp:cNvSpPr/>
      </dsp:nvSpPr>
      <dsp:spPr>
        <a:xfrm>
          <a:off x="1595627" y="3109603"/>
          <a:ext cx="1630464" cy="1263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406" tIns="0" rIns="0" bIns="0" numCol="1" spcCol="1270" anchor="t" anchorCtr="0">
          <a:noAutofit/>
        </a:bodyPr>
        <a:lstStyle/>
        <a:p>
          <a:pPr marL="0" lvl="0" indent="0" algn="l" defTabSz="1066800">
            <a:lnSpc>
              <a:spcPct val="90000"/>
            </a:lnSpc>
            <a:spcBef>
              <a:spcPct val="0"/>
            </a:spcBef>
            <a:spcAft>
              <a:spcPct val="35000"/>
            </a:spcAft>
            <a:buNone/>
          </a:pPr>
          <a:r>
            <a:rPr lang="it-IT" sz="2400" kern="1200" dirty="0" err="1"/>
            <a:t>Initial</a:t>
          </a:r>
          <a:r>
            <a:rPr lang="it-IT" sz="2400" kern="1200" dirty="0"/>
            <a:t> </a:t>
          </a:r>
          <a:r>
            <a:rPr lang="it-IT" sz="2400" kern="1200" dirty="0" err="1"/>
            <a:t>equilibrium</a:t>
          </a:r>
          <a:endParaRPr lang="it-IT" sz="2400" kern="1200" dirty="0"/>
        </a:p>
      </dsp:txBody>
      <dsp:txXfrm>
        <a:off x="1595627" y="3109603"/>
        <a:ext cx="1630464" cy="1263959"/>
      </dsp:txXfrm>
    </dsp:sp>
    <dsp:sp modelId="{815F5F5A-D482-4229-9FE2-F62A9604D5C6}">
      <dsp:nvSpPr>
        <dsp:cNvPr id="0" name=""/>
        <dsp:cNvSpPr/>
      </dsp:nvSpPr>
      <dsp:spPr>
        <a:xfrm>
          <a:off x="3110629" y="1829898"/>
          <a:ext cx="328891" cy="328891"/>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1612CC-CB1A-4DBC-8CE6-A44397EFFDFE}">
      <dsp:nvSpPr>
        <dsp:cNvPr id="0" name=""/>
        <dsp:cNvSpPr/>
      </dsp:nvSpPr>
      <dsp:spPr>
        <a:xfrm>
          <a:off x="3275075" y="1994344"/>
          <a:ext cx="1679448" cy="2379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273" tIns="0" rIns="0" bIns="0" numCol="1" spcCol="1270" anchor="t" anchorCtr="0">
          <a:noAutofit/>
        </a:bodyPr>
        <a:lstStyle/>
        <a:p>
          <a:pPr marL="0" lvl="0" indent="0" algn="l" defTabSz="1066800">
            <a:lnSpc>
              <a:spcPct val="90000"/>
            </a:lnSpc>
            <a:spcBef>
              <a:spcPct val="0"/>
            </a:spcBef>
            <a:spcAft>
              <a:spcPct val="35000"/>
            </a:spcAft>
            <a:buNone/>
          </a:pPr>
          <a:r>
            <a:rPr lang="it-IT" sz="2400" kern="1200" dirty="0" err="1"/>
            <a:t>Innovation</a:t>
          </a:r>
          <a:endParaRPr lang="it-IT" sz="2400" kern="1200" dirty="0"/>
        </a:p>
      </dsp:txBody>
      <dsp:txXfrm>
        <a:off x="3275075" y="1994344"/>
        <a:ext cx="1679448" cy="2379218"/>
      </dsp:txXfrm>
    </dsp:sp>
    <dsp:sp modelId="{52BDB003-1476-49CC-A9D2-BB4125942A8D}">
      <dsp:nvSpPr>
        <dsp:cNvPr id="0" name=""/>
        <dsp:cNvSpPr/>
      </dsp:nvSpPr>
      <dsp:spPr>
        <a:xfrm>
          <a:off x="5041995" y="1106511"/>
          <a:ext cx="454850" cy="454850"/>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D4B6EF-A8AD-40BA-B2BC-CC778CE18CAA}">
      <dsp:nvSpPr>
        <dsp:cNvPr id="0" name=""/>
        <dsp:cNvSpPr/>
      </dsp:nvSpPr>
      <dsp:spPr>
        <a:xfrm>
          <a:off x="5269420" y="1333936"/>
          <a:ext cx="1679448" cy="3039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016" tIns="0" rIns="0" bIns="0" numCol="1" spcCol="1270" anchor="t" anchorCtr="0">
          <a:noAutofit/>
        </a:bodyPr>
        <a:lstStyle/>
        <a:p>
          <a:pPr marL="0" lvl="0" indent="0" algn="l" defTabSz="1066800">
            <a:lnSpc>
              <a:spcPct val="90000"/>
            </a:lnSpc>
            <a:spcBef>
              <a:spcPct val="0"/>
            </a:spcBef>
            <a:spcAft>
              <a:spcPct val="35000"/>
            </a:spcAft>
            <a:buNone/>
          </a:pPr>
          <a:r>
            <a:rPr lang="it-IT" sz="2400" kern="1200" dirty="0" err="1"/>
            <a:t>Renewed</a:t>
          </a:r>
          <a:r>
            <a:rPr lang="it-IT" sz="2400" kern="1200" dirty="0"/>
            <a:t> </a:t>
          </a:r>
          <a:r>
            <a:rPr lang="it-IT" sz="2400" kern="1200" dirty="0" err="1"/>
            <a:t>equilibrium</a:t>
          </a:r>
          <a:r>
            <a:rPr lang="it-IT" sz="2400" kern="1200" dirty="0"/>
            <a:t> </a:t>
          </a:r>
          <a:r>
            <a:rPr lang="it-IT" sz="2400" kern="1200" dirty="0" err="1"/>
            <a:t>through</a:t>
          </a:r>
          <a:r>
            <a:rPr lang="it-IT" sz="2400" kern="1200" dirty="0"/>
            <a:t> creative </a:t>
          </a:r>
          <a:r>
            <a:rPr lang="it-IT" sz="2400" kern="1200" dirty="0" err="1"/>
            <a:t>destruction</a:t>
          </a:r>
          <a:endParaRPr lang="it-IT" sz="2400" kern="1200" dirty="0"/>
        </a:p>
      </dsp:txBody>
      <dsp:txXfrm>
        <a:off x="5269420" y="1333936"/>
        <a:ext cx="1679448" cy="30396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665931-472D-4F06-9404-5BDF0FBE5F39}">
      <dsp:nvSpPr>
        <dsp:cNvPr id="0" name=""/>
        <dsp:cNvSpPr/>
      </dsp:nvSpPr>
      <dsp:spPr>
        <a:xfrm>
          <a:off x="295909" y="0"/>
          <a:ext cx="4785724" cy="2991078"/>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6E0837-797B-413E-BD86-F8938272A78F}">
      <dsp:nvSpPr>
        <dsp:cNvPr id="0" name=""/>
        <dsp:cNvSpPr/>
      </dsp:nvSpPr>
      <dsp:spPr>
        <a:xfrm>
          <a:off x="903696" y="2064442"/>
          <a:ext cx="124428" cy="124428"/>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CEFCF0-E3A0-4717-9EF0-B88255175B88}">
      <dsp:nvSpPr>
        <dsp:cNvPr id="0" name=""/>
        <dsp:cNvSpPr/>
      </dsp:nvSpPr>
      <dsp:spPr>
        <a:xfrm>
          <a:off x="965910" y="2126656"/>
          <a:ext cx="1115073" cy="864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932" tIns="0" rIns="0" bIns="0" numCol="1" spcCol="1270" anchor="t" anchorCtr="0">
          <a:noAutofit/>
        </a:bodyPr>
        <a:lstStyle/>
        <a:p>
          <a:pPr marL="0" lvl="0" indent="0" algn="l" defTabSz="711200">
            <a:lnSpc>
              <a:spcPct val="90000"/>
            </a:lnSpc>
            <a:spcBef>
              <a:spcPct val="0"/>
            </a:spcBef>
            <a:spcAft>
              <a:spcPct val="35000"/>
            </a:spcAft>
            <a:buNone/>
          </a:pPr>
          <a:r>
            <a:rPr lang="it-IT" sz="1600" kern="1200" dirty="0" err="1"/>
            <a:t>Initial</a:t>
          </a:r>
          <a:r>
            <a:rPr lang="it-IT" sz="1600" kern="1200" dirty="0"/>
            <a:t> </a:t>
          </a:r>
          <a:r>
            <a:rPr lang="it-IT" sz="1600" kern="1200" dirty="0" err="1"/>
            <a:t>equilibrium</a:t>
          </a:r>
          <a:endParaRPr lang="it-IT" sz="1600" kern="1200" dirty="0"/>
        </a:p>
      </dsp:txBody>
      <dsp:txXfrm>
        <a:off x="965910" y="2126656"/>
        <a:ext cx="1115073" cy="864421"/>
      </dsp:txXfrm>
    </dsp:sp>
    <dsp:sp modelId="{815F5F5A-D482-4229-9FE2-F62A9604D5C6}">
      <dsp:nvSpPr>
        <dsp:cNvPr id="0" name=""/>
        <dsp:cNvSpPr/>
      </dsp:nvSpPr>
      <dsp:spPr>
        <a:xfrm>
          <a:off x="2002019" y="1251467"/>
          <a:ext cx="224929" cy="224929"/>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1612CC-CB1A-4DBC-8CE6-A44397EFFDFE}">
      <dsp:nvSpPr>
        <dsp:cNvPr id="0" name=""/>
        <dsp:cNvSpPr/>
      </dsp:nvSpPr>
      <dsp:spPr>
        <a:xfrm>
          <a:off x="2114484" y="1363931"/>
          <a:ext cx="1148573" cy="1627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185" tIns="0" rIns="0" bIns="0" numCol="1" spcCol="1270" anchor="t" anchorCtr="0">
          <a:noAutofit/>
        </a:bodyPr>
        <a:lstStyle/>
        <a:p>
          <a:pPr marL="0" lvl="0" indent="0" algn="l" defTabSz="711200">
            <a:lnSpc>
              <a:spcPct val="90000"/>
            </a:lnSpc>
            <a:spcBef>
              <a:spcPct val="0"/>
            </a:spcBef>
            <a:spcAft>
              <a:spcPct val="35000"/>
            </a:spcAft>
            <a:buNone/>
          </a:pPr>
          <a:r>
            <a:rPr lang="it-IT" sz="1600" kern="1200" dirty="0" err="1"/>
            <a:t>Innovation</a:t>
          </a:r>
          <a:endParaRPr lang="it-IT" sz="1600" kern="1200" dirty="0"/>
        </a:p>
      </dsp:txBody>
      <dsp:txXfrm>
        <a:off x="2114484" y="1363931"/>
        <a:ext cx="1148573" cy="1627146"/>
      </dsp:txXfrm>
    </dsp:sp>
    <dsp:sp modelId="{52BDB003-1476-49CC-A9D2-BB4125942A8D}">
      <dsp:nvSpPr>
        <dsp:cNvPr id="0" name=""/>
        <dsp:cNvSpPr/>
      </dsp:nvSpPr>
      <dsp:spPr>
        <a:xfrm>
          <a:off x="3322880" y="756742"/>
          <a:ext cx="311072" cy="311072"/>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D4B6EF-A8AD-40BA-B2BC-CC778CE18CAA}">
      <dsp:nvSpPr>
        <dsp:cNvPr id="0" name=""/>
        <dsp:cNvSpPr/>
      </dsp:nvSpPr>
      <dsp:spPr>
        <a:xfrm>
          <a:off x="3478416" y="912278"/>
          <a:ext cx="1148573" cy="2078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831" tIns="0" rIns="0" bIns="0" numCol="1" spcCol="1270" anchor="t" anchorCtr="0">
          <a:noAutofit/>
        </a:bodyPr>
        <a:lstStyle/>
        <a:p>
          <a:pPr marL="0" lvl="0" indent="0" algn="l" defTabSz="711200">
            <a:lnSpc>
              <a:spcPct val="90000"/>
            </a:lnSpc>
            <a:spcBef>
              <a:spcPct val="0"/>
            </a:spcBef>
            <a:spcAft>
              <a:spcPct val="35000"/>
            </a:spcAft>
            <a:buNone/>
          </a:pPr>
          <a:r>
            <a:rPr lang="it-IT" sz="1600" kern="1200" dirty="0" err="1"/>
            <a:t>Renewed</a:t>
          </a:r>
          <a:r>
            <a:rPr lang="it-IT" sz="1600" kern="1200" dirty="0"/>
            <a:t> </a:t>
          </a:r>
          <a:r>
            <a:rPr lang="it-IT" sz="1600" kern="1200" dirty="0" err="1"/>
            <a:t>equilibrium</a:t>
          </a:r>
          <a:r>
            <a:rPr lang="it-IT" sz="1600" kern="1200" dirty="0"/>
            <a:t> </a:t>
          </a:r>
          <a:r>
            <a:rPr lang="it-IT" sz="1600" kern="1200" dirty="0" err="1"/>
            <a:t>through</a:t>
          </a:r>
          <a:r>
            <a:rPr lang="it-IT" sz="1600" kern="1200" dirty="0"/>
            <a:t> creative </a:t>
          </a:r>
          <a:r>
            <a:rPr lang="it-IT" sz="1600" kern="1200" dirty="0" err="1"/>
            <a:t>destruction</a:t>
          </a:r>
          <a:endParaRPr lang="it-IT" sz="1600" kern="1200" dirty="0"/>
        </a:p>
      </dsp:txBody>
      <dsp:txXfrm>
        <a:off x="3478416" y="912278"/>
        <a:ext cx="1148573" cy="20787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AC0CED-CBF5-F840-8AE5-01263802C027}">
      <dsp:nvSpPr>
        <dsp:cNvPr id="0" name=""/>
        <dsp:cNvSpPr/>
      </dsp:nvSpPr>
      <dsp:spPr>
        <a:xfrm>
          <a:off x="3419" y="1582208"/>
          <a:ext cx="2254249" cy="2254249"/>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it-IT" sz="2700" kern="1200" dirty="0"/>
            <a:t>Consumers </a:t>
          </a:r>
          <a:r>
            <a:rPr lang="it-IT" sz="2000" i="1" kern="1200" dirty="0"/>
            <a:t>(</a:t>
          </a:r>
          <a:r>
            <a:rPr lang="it-IT" sz="2000" i="1" kern="1200" dirty="0" err="1"/>
            <a:t>demand</a:t>
          </a:r>
          <a:r>
            <a:rPr lang="it-IT" sz="2000" i="1" kern="1200" dirty="0"/>
            <a:t>-side) </a:t>
          </a:r>
          <a:r>
            <a:rPr lang="en-GB" sz="1100" kern="1200" dirty="0"/>
            <a:t>(</a:t>
          </a:r>
          <a:r>
            <a:rPr lang="en-GB" sz="1100" kern="1200" dirty="0" err="1"/>
            <a:t>Brakus</a:t>
          </a:r>
          <a:r>
            <a:rPr lang="en-GB" sz="1100" kern="1200" dirty="0"/>
            <a:t>, Schmitt,  </a:t>
          </a:r>
          <a:r>
            <a:rPr lang="en-GB" sz="1100" kern="1200" dirty="0" err="1"/>
            <a:t>Zarantonello</a:t>
          </a:r>
          <a:r>
            <a:rPr lang="en-GB" sz="1100" kern="1200" dirty="0"/>
            <a:t>, 2009; </a:t>
          </a:r>
          <a:r>
            <a:rPr lang="en-GB" sz="1100" kern="1200" dirty="0" err="1"/>
            <a:t>Mody</a:t>
          </a:r>
          <a:r>
            <a:rPr lang="en-GB" sz="1100" kern="1200" dirty="0"/>
            <a:t>, </a:t>
          </a:r>
          <a:r>
            <a:rPr lang="en-GB" sz="1100" kern="1200" dirty="0" err="1"/>
            <a:t>Suess</a:t>
          </a:r>
          <a:r>
            <a:rPr lang="en-GB" sz="1100" kern="1200" dirty="0"/>
            <a:t> &amp; Lehto,2018; </a:t>
          </a:r>
          <a:r>
            <a:rPr lang="en-GB" sz="1100" kern="1200" dirty="0" err="1"/>
            <a:t>Servidio</a:t>
          </a:r>
          <a:r>
            <a:rPr lang="en-GB" sz="1100" kern="1200" dirty="0"/>
            <a:t> &amp; </a:t>
          </a:r>
          <a:r>
            <a:rPr lang="en-GB" sz="1100" kern="1200" dirty="0" err="1"/>
            <a:t>Ruffolo</a:t>
          </a:r>
          <a:r>
            <a:rPr lang="en-GB" sz="1100" kern="1200" dirty="0"/>
            <a:t>, 2016)</a:t>
          </a:r>
          <a:endParaRPr lang="it-IT" sz="2700" i="1" kern="1200" dirty="0"/>
        </a:p>
      </dsp:txBody>
      <dsp:txXfrm>
        <a:off x="333546" y="1912335"/>
        <a:ext cx="1593995" cy="1593995"/>
      </dsp:txXfrm>
    </dsp:sp>
    <dsp:sp modelId="{EBDFEE87-4650-9640-9782-A66089AC2B65}">
      <dsp:nvSpPr>
        <dsp:cNvPr id="0" name=""/>
        <dsp:cNvSpPr/>
      </dsp:nvSpPr>
      <dsp:spPr>
        <a:xfrm rot="1183409">
          <a:off x="2307740" y="2830439"/>
          <a:ext cx="575456" cy="0"/>
        </a:xfrm>
        <a:custGeom>
          <a:avLst/>
          <a:gdLst/>
          <a:ahLst/>
          <a:cxnLst/>
          <a:rect l="0" t="0" r="0" b="0"/>
          <a:pathLst>
            <a:path>
              <a:moveTo>
                <a:pt x="0" y="0"/>
              </a:moveTo>
              <a:lnTo>
                <a:pt x="575456" y="0"/>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2948718-8458-9948-9CA5-42C29FFAC6F4}">
      <dsp:nvSpPr>
        <dsp:cNvPr id="0" name=""/>
        <dsp:cNvSpPr/>
      </dsp:nvSpPr>
      <dsp:spPr>
        <a:xfrm rot="9616591">
          <a:off x="5244802" y="2830439"/>
          <a:ext cx="575456" cy="0"/>
        </a:xfrm>
        <a:custGeom>
          <a:avLst/>
          <a:gdLst/>
          <a:ahLst/>
          <a:cxnLst/>
          <a:rect l="0" t="0" r="0" b="0"/>
          <a:pathLst>
            <a:path>
              <a:moveTo>
                <a:pt x="0" y="0"/>
              </a:moveTo>
              <a:lnTo>
                <a:pt x="575456" y="0"/>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E18C452-6C98-2649-A9F2-156ABDA24CEC}">
      <dsp:nvSpPr>
        <dsp:cNvPr id="0" name=""/>
        <dsp:cNvSpPr/>
      </dsp:nvSpPr>
      <dsp:spPr>
        <a:xfrm>
          <a:off x="2866316" y="2927542"/>
          <a:ext cx="263490" cy="0"/>
        </a:xfrm>
        <a:prstGeom prst="line">
          <a:avLst/>
        </a:pr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7E2B5F0-673D-9B41-88AA-D56E72A00599}">
      <dsp:nvSpPr>
        <dsp:cNvPr id="0" name=""/>
        <dsp:cNvSpPr/>
      </dsp:nvSpPr>
      <dsp:spPr>
        <a:xfrm>
          <a:off x="3129807" y="2367026"/>
          <a:ext cx="1868385" cy="112103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it-IT" sz="2100" i="1" kern="1200" dirty="0" err="1"/>
            <a:t>Innovation</a:t>
          </a:r>
          <a:r>
            <a:rPr lang="it-IT" sz="2100" i="1" kern="1200" dirty="0"/>
            <a:t> </a:t>
          </a:r>
          <a:r>
            <a:rPr lang="it-IT" sz="1200" i="0" kern="1200" dirty="0"/>
            <a:t>(</a:t>
          </a:r>
          <a:r>
            <a:rPr lang="it-IT" sz="1200" i="0" kern="1200" dirty="0" err="1"/>
            <a:t>Rogers</a:t>
          </a:r>
          <a:r>
            <a:rPr lang="it-IT" sz="1200" i="0" kern="1200" dirty="0"/>
            <a:t>, 2003; </a:t>
          </a:r>
          <a:r>
            <a:rPr lang="it-IT" sz="1200" i="0" kern="1200" dirty="0" err="1"/>
            <a:t>Wang</a:t>
          </a:r>
          <a:r>
            <a:rPr lang="it-IT" sz="1200" i="0" kern="1200" dirty="0"/>
            <a:t> et al., 2008)</a:t>
          </a:r>
          <a:endParaRPr lang="it-IT" sz="2100" i="0" kern="1200" dirty="0"/>
        </a:p>
      </dsp:txBody>
      <dsp:txXfrm>
        <a:off x="3129807" y="2367026"/>
        <a:ext cx="1868385" cy="1121031"/>
      </dsp:txXfrm>
    </dsp:sp>
    <dsp:sp modelId="{B003E413-0823-964B-8742-914F85B9E1D7}">
      <dsp:nvSpPr>
        <dsp:cNvPr id="0" name=""/>
        <dsp:cNvSpPr/>
      </dsp:nvSpPr>
      <dsp:spPr>
        <a:xfrm>
          <a:off x="4998192" y="2927542"/>
          <a:ext cx="263490" cy="0"/>
        </a:xfrm>
        <a:prstGeom prst="line">
          <a:avLst/>
        </a:pr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CF9B70F-19CC-AC46-950F-40C565A709D8}">
      <dsp:nvSpPr>
        <dsp:cNvPr id="0" name=""/>
        <dsp:cNvSpPr/>
      </dsp:nvSpPr>
      <dsp:spPr>
        <a:xfrm>
          <a:off x="5870330" y="1582208"/>
          <a:ext cx="2254249" cy="2254249"/>
        </a:xfrm>
        <a:prstGeom prst="ellipse">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r>
            <a:rPr lang="it-IT" sz="3700" kern="1200" dirty="0" err="1"/>
            <a:t>Firms</a:t>
          </a:r>
          <a:r>
            <a:rPr lang="it-IT" sz="3700" kern="1200" dirty="0"/>
            <a:t> </a:t>
          </a:r>
          <a:r>
            <a:rPr lang="it-IT" sz="2000" i="1" kern="1200" dirty="0"/>
            <a:t>(</a:t>
          </a:r>
          <a:r>
            <a:rPr lang="it-IT" sz="2000" i="1" kern="1200" dirty="0" err="1"/>
            <a:t>supply</a:t>
          </a:r>
          <a:r>
            <a:rPr lang="it-IT" sz="2000" i="1" kern="1200" dirty="0"/>
            <a:t>-side) </a:t>
          </a:r>
          <a:r>
            <a:rPr lang="en-GB" sz="1200" kern="1200" dirty="0"/>
            <a:t>(Lemon and </a:t>
          </a:r>
          <a:r>
            <a:rPr lang="en-GB" sz="1200" kern="1200" dirty="0" err="1"/>
            <a:t>Verhoef</a:t>
          </a:r>
          <a:r>
            <a:rPr lang="en-GB" sz="1200" kern="1200" dirty="0"/>
            <a:t>, 2016;</a:t>
          </a:r>
          <a:r>
            <a:rPr lang="en-US" sz="1200" kern="1200" dirty="0">
              <a:solidFill>
                <a:schemeClr val="tx1">
                  <a:lumMod val="85000"/>
                  <a:lumOff val="15000"/>
                </a:schemeClr>
              </a:solidFill>
            </a:rPr>
            <a:t> </a:t>
          </a:r>
          <a:r>
            <a:rPr lang="en-US" sz="1200" kern="1200" dirty="0"/>
            <a:t>Homburg, </a:t>
          </a:r>
          <a:r>
            <a:rPr lang="en-US" sz="1200" kern="1200" dirty="0" err="1"/>
            <a:t>Jozic</a:t>
          </a:r>
          <a:r>
            <a:rPr lang="en-US" sz="1200" kern="1200" dirty="0"/>
            <a:t> and </a:t>
          </a:r>
          <a:r>
            <a:rPr lang="en-US" sz="1200" kern="1200" dirty="0" err="1"/>
            <a:t>Kuehnl</a:t>
          </a:r>
          <a:r>
            <a:rPr lang="en-US" sz="1200" kern="1200" dirty="0"/>
            <a:t>, 2017</a:t>
          </a:r>
          <a:r>
            <a:rPr lang="it-IT" sz="1200" i="1" kern="1200" dirty="0"/>
            <a:t>)</a:t>
          </a:r>
          <a:endParaRPr lang="it-IT" sz="3700" i="1" kern="1200" dirty="0"/>
        </a:p>
      </dsp:txBody>
      <dsp:txXfrm>
        <a:off x="6200457" y="1912335"/>
        <a:ext cx="1593995" cy="1593995"/>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890626" cy="494631"/>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778505" y="0"/>
            <a:ext cx="2890626" cy="494631"/>
          </a:xfrm>
          <a:prstGeom prst="rect">
            <a:avLst/>
          </a:prstGeom>
        </p:spPr>
        <p:txBody>
          <a:bodyPr vert="horz" lIns="91440" tIns="45720" rIns="91440" bIns="45720" rtlCol="0"/>
          <a:lstStyle>
            <a:lvl1pPr algn="r">
              <a:defRPr sz="1200"/>
            </a:lvl1pPr>
          </a:lstStyle>
          <a:p>
            <a:fld id="{54E98683-4484-E34A-A97E-0E612129EF5A}" type="datetimeFigureOut">
              <a:rPr lang="it-IT" smtClean="0"/>
              <a:t>09/01/2023</a:t>
            </a:fld>
            <a:endParaRPr lang="it-IT"/>
          </a:p>
        </p:txBody>
      </p:sp>
      <p:sp>
        <p:nvSpPr>
          <p:cNvPr id="4" name="Segnaposto immagine diapositiva 3"/>
          <p:cNvSpPr>
            <a:spLocks noGrp="1" noRot="1" noChangeAspect="1"/>
          </p:cNvSpPr>
          <p:nvPr>
            <p:ph type="sldImg" idx="2"/>
          </p:nvPr>
        </p:nvSpPr>
        <p:spPr>
          <a:xfrm>
            <a:off x="377825" y="1231900"/>
            <a:ext cx="5915025" cy="33274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67068" y="4744343"/>
            <a:ext cx="5336540" cy="3881735"/>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363746"/>
            <a:ext cx="2890626" cy="49463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778505" y="9363746"/>
            <a:ext cx="2890626" cy="494630"/>
          </a:xfrm>
          <a:prstGeom prst="rect">
            <a:avLst/>
          </a:prstGeom>
        </p:spPr>
        <p:txBody>
          <a:bodyPr vert="horz" lIns="91440" tIns="45720" rIns="91440" bIns="45720" rtlCol="0" anchor="b"/>
          <a:lstStyle>
            <a:lvl1pPr algn="r">
              <a:defRPr sz="1200"/>
            </a:lvl1pPr>
          </a:lstStyle>
          <a:p>
            <a:fld id="{212C3B7E-10D0-0449-8522-D786A460920B}" type="slidenum">
              <a:rPr lang="it-IT" smtClean="0"/>
              <a:t>‹N›</a:t>
            </a:fld>
            <a:endParaRPr lang="it-IT"/>
          </a:p>
        </p:txBody>
      </p:sp>
    </p:spTree>
    <p:extLst>
      <p:ext uri="{BB962C8B-B14F-4D97-AF65-F5344CB8AC3E}">
        <p14:creationId xmlns:p14="http://schemas.microsoft.com/office/powerpoint/2010/main" val="1616139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12C3B7E-10D0-0449-8522-D786A460920B}" type="slidenum">
              <a:rPr lang="it-IT" smtClean="0"/>
              <a:t>1</a:t>
            </a:fld>
            <a:endParaRPr lang="it-IT"/>
          </a:p>
        </p:txBody>
      </p:sp>
    </p:spTree>
    <p:extLst>
      <p:ext uri="{BB962C8B-B14F-4D97-AF65-F5344CB8AC3E}">
        <p14:creationId xmlns:p14="http://schemas.microsoft.com/office/powerpoint/2010/main" val="853293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12C3B7E-10D0-0449-8522-D786A460920B}" type="slidenum">
              <a:rPr lang="it-IT" smtClean="0"/>
              <a:t>17</a:t>
            </a:fld>
            <a:endParaRPr lang="it-IT"/>
          </a:p>
        </p:txBody>
      </p:sp>
    </p:spTree>
    <p:extLst>
      <p:ext uri="{BB962C8B-B14F-4D97-AF65-F5344CB8AC3E}">
        <p14:creationId xmlns:p14="http://schemas.microsoft.com/office/powerpoint/2010/main" val="3350762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12C3B7E-10D0-0449-8522-D786A460920B}" type="slidenum">
              <a:rPr lang="it-IT" smtClean="0"/>
              <a:t>21</a:t>
            </a:fld>
            <a:endParaRPr lang="it-IT"/>
          </a:p>
        </p:txBody>
      </p:sp>
    </p:spTree>
    <p:extLst>
      <p:ext uri="{BB962C8B-B14F-4D97-AF65-F5344CB8AC3E}">
        <p14:creationId xmlns:p14="http://schemas.microsoft.com/office/powerpoint/2010/main" val="1085618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6">
            <a:extLst>
              <a:ext uri="{FF2B5EF4-FFF2-40B4-BE49-F238E27FC236}">
                <a16:creationId xmlns:a16="http://schemas.microsoft.com/office/drawing/2014/main" id="{BCC17831-1313-4C9E-8551-7492DAE55E37}"/>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r>
              <a:rPr lang="en-US" altLang="it-IT"/>
              <a:t>Prof. J.J. Lambin</a:t>
            </a:r>
          </a:p>
        </p:txBody>
      </p:sp>
      <p:sp>
        <p:nvSpPr>
          <p:cNvPr id="33795" name="Rectangle 11">
            <a:extLst>
              <a:ext uri="{FF2B5EF4-FFF2-40B4-BE49-F238E27FC236}">
                <a16:creationId xmlns:a16="http://schemas.microsoft.com/office/drawing/2014/main" id="{32BA1939-5469-4F8A-906D-97E98E00195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D222752A-EF35-42D6-AC3C-5E05DDF22C5B}" type="slidenum">
              <a:rPr lang="en-US" altLang="it-IT" smtClean="0"/>
              <a:pPr>
                <a:spcBef>
                  <a:spcPct val="0"/>
                </a:spcBef>
                <a:buClrTx/>
                <a:buFontTx/>
                <a:buNone/>
              </a:pPr>
              <a:t>23</a:t>
            </a:fld>
            <a:endParaRPr lang="en-US" altLang="it-IT"/>
          </a:p>
        </p:txBody>
      </p:sp>
      <p:sp>
        <p:nvSpPr>
          <p:cNvPr id="33796" name="Text Box 1">
            <a:extLst>
              <a:ext uri="{FF2B5EF4-FFF2-40B4-BE49-F238E27FC236}">
                <a16:creationId xmlns:a16="http://schemas.microsoft.com/office/drawing/2014/main" id="{FEE6AE23-AACF-49D7-87CF-5A9E325DC96E}"/>
              </a:ext>
            </a:extLst>
          </p:cNvPr>
          <p:cNvSpPr txBox="1">
            <a:spLocks noChangeArrowheads="1"/>
          </p:cNvSpPr>
          <p:nvPr/>
        </p:nvSpPr>
        <p:spPr bwMode="auto">
          <a:xfrm>
            <a:off x="0" y="0"/>
            <a:ext cx="2967038"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r>
              <a:rPr lang="en-US" altLang="it-IT">
                <a:cs typeface="Segoe UI" panose="020B0502040204020203" pitchFamily="34" charset="0"/>
              </a:rPr>
              <a:t>Prof. J.J. Lambin</a:t>
            </a:r>
          </a:p>
        </p:txBody>
      </p:sp>
      <p:sp>
        <p:nvSpPr>
          <p:cNvPr id="33797" name="Text Box 2">
            <a:extLst>
              <a:ext uri="{FF2B5EF4-FFF2-40B4-BE49-F238E27FC236}">
                <a16:creationId xmlns:a16="http://schemas.microsoft.com/office/drawing/2014/main" id="{7C60EC5C-5B96-4055-A2DC-E0FD041D1890}"/>
              </a:ext>
            </a:extLst>
          </p:cNvPr>
          <p:cNvSpPr txBox="1">
            <a:spLocks noChangeArrowheads="1"/>
          </p:cNvSpPr>
          <p:nvPr/>
        </p:nvSpPr>
        <p:spPr bwMode="auto">
          <a:xfrm>
            <a:off x="3886200" y="8731250"/>
            <a:ext cx="2967038"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a:spcBef>
                <a:spcPct val="0"/>
              </a:spcBef>
              <a:buClrTx/>
              <a:buFontTx/>
              <a:buNone/>
            </a:pPr>
            <a:fld id="{73FDB1B2-1471-434D-94DC-2A77C74DAC2A}" type="slidenum">
              <a:rPr lang="en-US" altLang="it-IT">
                <a:cs typeface="Segoe UI" panose="020B0502040204020203" pitchFamily="34" charset="0"/>
              </a:rPr>
              <a:pPr algn="r">
                <a:spcBef>
                  <a:spcPct val="0"/>
                </a:spcBef>
                <a:buClrTx/>
                <a:buFontTx/>
                <a:buNone/>
              </a:pPr>
              <a:t>23</a:t>
            </a:fld>
            <a:endParaRPr lang="en-US" altLang="it-IT">
              <a:cs typeface="Segoe UI" panose="020B0502040204020203" pitchFamily="34" charset="0"/>
            </a:endParaRPr>
          </a:p>
        </p:txBody>
      </p:sp>
      <p:sp>
        <p:nvSpPr>
          <p:cNvPr id="33798" name="Rectangle 3">
            <a:extLst>
              <a:ext uri="{FF2B5EF4-FFF2-40B4-BE49-F238E27FC236}">
                <a16:creationId xmlns:a16="http://schemas.microsoft.com/office/drawing/2014/main" id="{697A2D6A-F346-498F-8FB2-E928341F821F}"/>
              </a:ext>
            </a:extLst>
          </p:cNvPr>
          <p:cNvSpPr>
            <a:spLocks noGrp="1" noRot="1" noChangeAspect="1" noChangeArrowheads="1" noTextEdit="1"/>
          </p:cNvSpPr>
          <p:nvPr>
            <p:ph type="sldImg"/>
          </p:nvPr>
        </p:nvSpPr>
        <p:spPr>
          <a:xfrm>
            <a:off x="366713" y="688975"/>
            <a:ext cx="6124575" cy="344646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9" name="Text Box 4">
            <a:extLst>
              <a:ext uri="{FF2B5EF4-FFF2-40B4-BE49-F238E27FC236}">
                <a16:creationId xmlns:a16="http://schemas.microsoft.com/office/drawing/2014/main" id="{51F96C24-08D9-4708-83FC-26570B4A1C62}"/>
              </a:ext>
            </a:extLst>
          </p:cNvPr>
          <p:cNvSpPr txBox="1">
            <a:spLocks noChangeArrowheads="1"/>
          </p:cNvSpPr>
          <p:nvPr/>
        </p:nvSpPr>
        <p:spPr bwMode="auto">
          <a:xfrm>
            <a:off x="914400" y="4365625"/>
            <a:ext cx="5029200" cy="4135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it-IT" altLang="it-IT"/>
          </a:p>
        </p:txBody>
      </p:sp>
    </p:spTree>
    <p:extLst>
      <p:ext uri="{BB962C8B-B14F-4D97-AF65-F5344CB8AC3E}">
        <p14:creationId xmlns:p14="http://schemas.microsoft.com/office/powerpoint/2010/main" val="1156579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effectLst/>
                <a:latin typeface="Calibri" panose="020F0502020204030204" pitchFamily="34" charset="0"/>
                <a:ea typeface="Calibri" panose="020F0502020204030204" pitchFamily="34" charset="0"/>
                <a:cs typeface="Times New Roman" panose="02020603050405020304" pitchFamily="18" charset="0"/>
              </a:rPr>
              <a:t>Più che una ricetta, vediamo quale può essere un buon metodo per immaginare, disegnare e gestire una buona </a:t>
            </a:r>
            <a:r>
              <a:rPr lang="it-IT" sz="1800" i="1" dirty="0">
                <a:effectLst/>
                <a:latin typeface="Calibri" panose="020F0502020204030204" pitchFamily="34" charset="0"/>
                <a:ea typeface="Calibri" panose="020F0502020204030204" pitchFamily="34" charset="0"/>
                <a:cs typeface="Times New Roman" panose="02020603050405020304" pitchFamily="18" charset="0"/>
              </a:rPr>
              <a:t>customer </a:t>
            </a:r>
            <a:r>
              <a:rPr lang="it-IT" sz="1800" i="1" dirty="0" err="1">
                <a:effectLst/>
                <a:latin typeface="Calibri" panose="020F0502020204030204" pitchFamily="34" charset="0"/>
                <a:ea typeface="Calibri" panose="020F0502020204030204" pitchFamily="34" charset="0"/>
                <a:cs typeface="Times New Roman" panose="02020603050405020304" pitchFamily="18" charset="0"/>
              </a:rPr>
              <a:t>experience</a:t>
            </a:r>
            <a:r>
              <a:rPr lang="it-IT" sz="1800" dirty="0">
                <a:effectLst/>
                <a:latin typeface="Calibri" panose="020F0502020204030204" pitchFamily="34" charset="0"/>
                <a:ea typeface="Calibri" panose="020F0502020204030204" pitchFamily="34" charset="0"/>
                <a:cs typeface="Times New Roman" panose="02020603050405020304" pitchFamily="18" charset="0"/>
              </a:rPr>
              <a:t>. Vi riassumo i principali momenti con l’aiuto di uno schema sintetico: Il primo step è l’analisi del nostro cliente ideale: è importante riuscire a sapere il più possibile, incluse le sue paure, le sue emozioni, ciò che pensa, i suoi obiettivi e cercare di idealizzarlo attraverso una configurazione concreta che definiamo </a:t>
            </a:r>
            <a:r>
              <a:rPr lang="it-IT" sz="1800" i="1" dirty="0">
                <a:effectLst/>
                <a:latin typeface="Calibri" panose="020F0502020204030204" pitchFamily="34" charset="0"/>
                <a:ea typeface="Calibri" panose="020F0502020204030204" pitchFamily="34" charset="0"/>
                <a:cs typeface="Times New Roman" panose="02020603050405020304" pitchFamily="18" charset="0"/>
              </a:rPr>
              <a:t>buyer </a:t>
            </a:r>
            <a:r>
              <a:rPr lang="it-IT" sz="1800" i="1" dirty="0" err="1">
                <a:effectLst/>
                <a:latin typeface="Calibri" panose="020F0502020204030204" pitchFamily="34" charset="0"/>
                <a:ea typeface="Calibri" panose="020F0502020204030204" pitchFamily="34" charset="0"/>
                <a:cs typeface="Times New Roman" panose="02020603050405020304" pitchFamily="18" charset="0"/>
              </a:rPr>
              <a:t>personas</a:t>
            </a:r>
            <a:r>
              <a:rPr lang="it-IT" sz="1800" dirty="0">
                <a:effectLst/>
                <a:latin typeface="Calibri" panose="020F0502020204030204" pitchFamily="34" charset="0"/>
                <a:ea typeface="Calibri" panose="020F0502020204030204" pitchFamily="34" charset="0"/>
                <a:cs typeface="Times New Roman" panose="02020603050405020304" pitchFamily="18" charset="0"/>
              </a:rPr>
              <a:t>. Questo step sarà funzionale per iniziare ad immaginare un’esperienza creata ad hoc per questo cliente. In questa fase è importante tracciare i momenti consapevoli ed inconsapevoli che portano a desiderare quello che offriamo, in sostanza bisogna tracciare il </a:t>
            </a:r>
            <a:r>
              <a:rPr lang="it-IT" sz="1800" i="1" dirty="0">
                <a:effectLst/>
                <a:latin typeface="Calibri" panose="020F0502020204030204" pitchFamily="34" charset="0"/>
                <a:ea typeface="Calibri" panose="020F0502020204030204" pitchFamily="34" charset="0"/>
                <a:cs typeface="Times New Roman" panose="02020603050405020304" pitchFamily="18" charset="0"/>
              </a:rPr>
              <a:t>customer </a:t>
            </a:r>
            <a:r>
              <a:rPr lang="it-IT" sz="1800" i="1" dirty="0" err="1">
                <a:effectLst/>
                <a:latin typeface="Calibri" panose="020F0502020204030204" pitchFamily="34" charset="0"/>
                <a:ea typeface="Calibri" panose="020F0502020204030204" pitchFamily="34" charset="0"/>
                <a:cs typeface="Times New Roman" panose="02020603050405020304" pitchFamily="18" charset="0"/>
              </a:rPr>
              <a:t>journey</a:t>
            </a:r>
            <a:r>
              <a:rPr lang="it-IT" sz="1800" i="1" dirty="0">
                <a:effectLst/>
                <a:latin typeface="Calibri" panose="020F0502020204030204" pitchFamily="34" charset="0"/>
                <a:ea typeface="Calibri" panose="020F0502020204030204" pitchFamily="34" charset="0"/>
                <a:cs typeface="Times New Roman" panose="02020603050405020304" pitchFamily="18" charset="0"/>
              </a:rPr>
              <a:t>. </a:t>
            </a:r>
            <a:r>
              <a:rPr lang="it-IT" sz="1800" dirty="0">
                <a:effectLst/>
                <a:latin typeface="Calibri" panose="020F0502020204030204" pitchFamily="34" charset="0"/>
                <a:ea typeface="Calibri" panose="020F0502020204030204" pitchFamily="34" charset="0"/>
                <a:cs typeface="Times New Roman" panose="02020603050405020304" pitchFamily="18" charset="0"/>
              </a:rPr>
              <a:t>Philip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Kotler</a:t>
            </a:r>
            <a:r>
              <a:rPr lang="it-IT" sz="1800" dirty="0">
                <a:effectLst/>
                <a:latin typeface="Calibri" panose="020F0502020204030204" pitchFamily="34" charset="0"/>
                <a:ea typeface="Calibri" panose="020F0502020204030204" pitchFamily="34" charset="0"/>
                <a:cs typeface="Times New Roman" panose="02020603050405020304" pitchFamily="18" charset="0"/>
              </a:rPr>
              <a:t>, descrive il </a:t>
            </a:r>
            <a:r>
              <a:rPr lang="it-IT" sz="1800" i="1" dirty="0" err="1">
                <a:effectLst/>
                <a:latin typeface="Calibri" panose="020F0502020204030204" pitchFamily="34" charset="0"/>
                <a:ea typeface="Calibri" panose="020F0502020204030204" pitchFamily="34" charset="0"/>
                <a:cs typeface="Times New Roman" panose="02020603050405020304" pitchFamily="18" charset="0"/>
              </a:rPr>
              <a:t>journey</a:t>
            </a:r>
            <a:r>
              <a:rPr lang="it-IT" sz="1800" dirty="0">
                <a:effectLst/>
                <a:latin typeface="Calibri" panose="020F0502020204030204" pitchFamily="34" charset="0"/>
                <a:ea typeface="Calibri" panose="020F0502020204030204" pitchFamily="34" charset="0"/>
                <a:cs typeface="Times New Roman" panose="02020603050405020304" pitchFamily="18" charset="0"/>
              </a:rPr>
              <a:t> del cliente con un modello che definisce 5 fasi:</a:t>
            </a:r>
            <a:r>
              <a:rPr lang="it-IT" sz="1800" b="1" dirty="0">
                <a:effectLst/>
                <a:latin typeface="Calibri" panose="020F0502020204030204" pitchFamily="34" charset="0"/>
                <a:ea typeface="Calibri" panose="020F0502020204030204" pitchFamily="34" charset="0"/>
                <a:cs typeface="Times New Roman" panose="02020603050405020304" pitchFamily="18" charset="0"/>
              </a:rPr>
              <a:t> AWARE (LO CONOSCO), APPEAL (MI PIACE), ASK (MI CONVINCE), ACT (LO COMPRO), ADVOCATE (LO CONSIGLIO)</a:t>
            </a:r>
            <a:r>
              <a:rPr lang="it-IT"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it-IT" dirty="0"/>
          </a:p>
        </p:txBody>
      </p:sp>
      <p:sp>
        <p:nvSpPr>
          <p:cNvPr id="4" name="Segnaposto numero diapositiva 3"/>
          <p:cNvSpPr>
            <a:spLocks noGrp="1"/>
          </p:cNvSpPr>
          <p:nvPr>
            <p:ph type="sldNum" sz="quarter" idx="5"/>
          </p:nvPr>
        </p:nvSpPr>
        <p:spPr/>
        <p:txBody>
          <a:bodyPr/>
          <a:lstStyle/>
          <a:p>
            <a:fld id="{9777BFA0-60AD-40E9-BF0B-2B4C9D97CDFF}" type="slidenum">
              <a:rPr lang="it-IT" smtClean="0"/>
              <a:t>24</a:t>
            </a:fld>
            <a:endParaRPr lang="it-IT"/>
          </a:p>
        </p:txBody>
      </p:sp>
    </p:spTree>
    <p:extLst>
      <p:ext uri="{BB962C8B-B14F-4D97-AF65-F5344CB8AC3E}">
        <p14:creationId xmlns:p14="http://schemas.microsoft.com/office/powerpoint/2010/main" val="563088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07000"/>
              </a:lnSpc>
              <a:spcAft>
                <a:spcPts val="800"/>
              </a:spcAft>
            </a:pPr>
            <a:r>
              <a:rPr lang="it-IT" sz="1800" b="1" dirty="0">
                <a:effectLst/>
                <a:latin typeface="Calibri" panose="020F0502020204030204" pitchFamily="34" charset="0"/>
                <a:ea typeface="Calibri" panose="020F0502020204030204" pitchFamily="34" charset="0"/>
                <a:cs typeface="Times New Roman" panose="02020603050405020304" pitchFamily="18" charset="0"/>
              </a:rPr>
              <a:t>Proiettare quando parlo di EMPHATY MAP</a:t>
            </a:r>
          </a:p>
          <a:p>
            <a:endParaRPr lang="it-IT" dirty="0"/>
          </a:p>
        </p:txBody>
      </p:sp>
      <p:sp>
        <p:nvSpPr>
          <p:cNvPr id="4" name="Segnaposto numero diapositiva 3"/>
          <p:cNvSpPr>
            <a:spLocks noGrp="1"/>
          </p:cNvSpPr>
          <p:nvPr>
            <p:ph type="sldNum" sz="quarter" idx="5"/>
          </p:nvPr>
        </p:nvSpPr>
        <p:spPr/>
        <p:txBody>
          <a:bodyPr/>
          <a:lstStyle/>
          <a:p>
            <a:fld id="{9777BFA0-60AD-40E9-BF0B-2B4C9D97CDFF}" type="slidenum">
              <a:rPr lang="it-IT" smtClean="0"/>
              <a:t>25</a:t>
            </a:fld>
            <a:endParaRPr lang="it-IT"/>
          </a:p>
        </p:txBody>
      </p:sp>
    </p:spTree>
    <p:extLst>
      <p:ext uri="{BB962C8B-B14F-4D97-AF65-F5344CB8AC3E}">
        <p14:creationId xmlns:p14="http://schemas.microsoft.com/office/powerpoint/2010/main" val="2031902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07000"/>
              </a:lnSpc>
              <a:spcAft>
                <a:spcPts val="800"/>
              </a:spcAft>
            </a:pPr>
            <a:r>
              <a:rPr lang="it-IT" sz="1800" b="1" dirty="0">
                <a:effectLst/>
                <a:latin typeface="Calibri" panose="020F0502020204030204" pitchFamily="34" charset="0"/>
                <a:ea typeface="Calibri" panose="020F0502020204030204" pitchFamily="34" charset="0"/>
                <a:cs typeface="Times New Roman" panose="02020603050405020304" pitchFamily="18" charset="0"/>
              </a:rPr>
              <a:t>Proiettare quando parlo di EMPHATY MAP</a:t>
            </a:r>
          </a:p>
          <a:p>
            <a:endParaRPr lang="it-IT" dirty="0"/>
          </a:p>
        </p:txBody>
      </p:sp>
      <p:sp>
        <p:nvSpPr>
          <p:cNvPr id="4" name="Segnaposto numero diapositiva 3"/>
          <p:cNvSpPr>
            <a:spLocks noGrp="1"/>
          </p:cNvSpPr>
          <p:nvPr>
            <p:ph type="sldNum" sz="quarter" idx="5"/>
          </p:nvPr>
        </p:nvSpPr>
        <p:spPr/>
        <p:txBody>
          <a:bodyPr/>
          <a:lstStyle/>
          <a:p>
            <a:fld id="{9777BFA0-60AD-40E9-BF0B-2B4C9D97CDFF}" type="slidenum">
              <a:rPr lang="it-IT" smtClean="0"/>
              <a:t>26</a:t>
            </a:fld>
            <a:endParaRPr lang="it-IT"/>
          </a:p>
        </p:txBody>
      </p:sp>
    </p:spTree>
    <p:extLst>
      <p:ext uri="{BB962C8B-B14F-4D97-AF65-F5344CB8AC3E}">
        <p14:creationId xmlns:p14="http://schemas.microsoft.com/office/powerpoint/2010/main" val="3449090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Nella fase di</a:t>
            </a:r>
            <a:r>
              <a:rPr lang="it-IT" sz="1800" b="1" dirty="0">
                <a:effectLst/>
                <a:latin typeface="Calibri" panose="020F0502020204030204" pitchFamily="34" charset="0"/>
                <a:ea typeface="Calibri" panose="020F0502020204030204" pitchFamily="34" charset="0"/>
                <a:cs typeface="Times New Roman" panose="02020603050405020304" pitchFamily="18" charset="0"/>
              </a:rPr>
              <a:t> </a:t>
            </a:r>
            <a:r>
              <a:rPr lang="it-IT" sz="1800" b="1" dirty="0" err="1">
                <a:effectLst/>
                <a:latin typeface="Calibri" panose="020F0502020204030204" pitchFamily="34" charset="0"/>
                <a:ea typeface="Calibri" panose="020F0502020204030204" pitchFamily="34" charset="0"/>
                <a:cs typeface="Times New Roman" panose="02020603050405020304" pitchFamily="18" charset="0"/>
              </a:rPr>
              <a:t>Aware</a:t>
            </a:r>
            <a:r>
              <a:rPr lang="it-IT" sz="1800" dirty="0">
                <a:effectLst/>
                <a:latin typeface="Calibri" panose="020F0502020204030204" pitchFamily="34" charset="0"/>
                <a:ea typeface="Calibri" panose="020F0502020204030204" pitchFamily="34" charset="0"/>
                <a:cs typeface="Times New Roman" panose="02020603050405020304" pitchFamily="18" charset="0"/>
              </a:rPr>
              <a:t>: i clienti sono esposti ai messaggi dei brand attraverso la pubblicità e le esperienze passate.</a:t>
            </a:r>
          </a:p>
          <a:p>
            <a:pPr algn="just">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Nella fase di</a:t>
            </a:r>
            <a:r>
              <a:rPr lang="it-IT" sz="1800" b="1" dirty="0">
                <a:effectLst/>
                <a:latin typeface="Calibri" panose="020F0502020204030204" pitchFamily="34" charset="0"/>
                <a:ea typeface="Calibri" panose="020F0502020204030204" pitchFamily="34" charset="0"/>
                <a:cs typeface="Times New Roman" panose="02020603050405020304" pitchFamily="18" charset="0"/>
              </a:rPr>
              <a:t> Appeal</a:t>
            </a:r>
            <a:r>
              <a:rPr lang="it-IT" sz="1800" dirty="0">
                <a:effectLst/>
                <a:latin typeface="Calibri" panose="020F0502020204030204" pitchFamily="34" charset="0"/>
                <a:ea typeface="Calibri" panose="020F0502020204030204" pitchFamily="34" charset="0"/>
                <a:cs typeface="Times New Roman" panose="02020603050405020304" pitchFamily="18" charset="0"/>
              </a:rPr>
              <a:t>: i clienti recepiscono i messaggi dei brand e provano attrazione o rifiuto verso gli stessi, a seconda della loro esperienza o sensazione.</a:t>
            </a:r>
          </a:p>
          <a:p>
            <a:pPr algn="just">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Nella fase di</a:t>
            </a:r>
            <a:r>
              <a:rPr lang="it-IT" sz="1800" b="1" dirty="0">
                <a:effectLst/>
                <a:latin typeface="Calibri" panose="020F0502020204030204" pitchFamily="34" charset="0"/>
                <a:ea typeface="Calibri" panose="020F0502020204030204" pitchFamily="34" charset="0"/>
                <a:cs typeface="Times New Roman" panose="02020603050405020304" pitchFamily="18" charset="0"/>
              </a:rPr>
              <a:t> </a:t>
            </a:r>
            <a:r>
              <a:rPr lang="it-IT" sz="1800" b="1" dirty="0" err="1">
                <a:effectLst/>
                <a:latin typeface="Calibri" panose="020F0502020204030204" pitchFamily="34" charset="0"/>
                <a:ea typeface="Calibri" panose="020F0502020204030204" pitchFamily="34" charset="0"/>
                <a:cs typeface="Times New Roman" panose="02020603050405020304" pitchFamily="18" charset="0"/>
              </a:rPr>
              <a:t>Ask</a:t>
            </a:r>
            <a:r>
              <a:rPr lang="it-IT" sz="1800" dirty="0">
                <a:effectLst/>
                <a:latin typeface="Calibri" panose="020F0502020204030204" pitchFamily="34" charset="0"/>
                <a:ea typeface="Calibri" panose="020F0502020204030204" pitchFamily="34" charset="0"/>
                <a:cs typeface="Times New Roman" panose="02020603050405020304" pitchFamily="18" charset="0"/>
              </a:rPr>
              <a:t>: l’attrazione porta alla curiosità e quindi alla ricerca di maggiori informazioni o opinioni sull'esperienza d’acquisto fornite dai clienti fidelizzati.</a:t>
            </a:r>
          </a:p>
          <a:p>
            <a:pPr algn="just">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Nella fase di</a:t>
            </a:r>
            <a:r>
              <a:rPr lang="it-IT" sz="1800" b="1" dirty="0">
                <a:effectLst/>
                <a:latin typeface="Calibri" panose="020F0502020204030204" pitchFamily="34" charset="0"/>
                <a:ea typeface="Calibri" panose="020F0502020204030204" pitchFamily="34" charset="0"/>
                <a:cs typeface="Times New Roman" panose="02020603050405020304" pitchFamily="18" charset="0"/>
              </a:rPr>
              <a:t> Act</a:t>
            </a:r>
            <a:r>
              <a:rPr lang="it-IT" sz="1800" dirty="0">
                <a:effectLst/>
                <a:latin typeface="Calibri" panose="020F0502020204030204" pitchFamily="34" charset="0"/>
                <a:ea typeface="Calibri" panose="020F0502020204030204" pitchFamily="34" charset="0"/>
                <a:cs typeface="Times New Roman" panose="02020603050405020304" pitchFamily="18" charset="0"/>
              </a:rPr>
              <a:t>: convinti dalle risposte ricevute, i clienti decidono di acquistare un determinato prodotto, lo utilizzano e fanno esperienza con il servizio clienti.</a:t>
            </a:r>
          </a:p>
          <a:p>
            <a:pPr algn="just">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Nella fase di</a:t>
            </a:r>
            <a:r>
              <a:rPr lang="it-IT" sz="1800" b="1" dirty="0">
                <a:effectLst/>
                <a:latin typeface="Calibri" panose="020F0502020204030204" pitchFamily="34" charset="0"/>
                <a:ea typeface="Calibri" panose="020F0502020204030204" pitchFamily="34" charset="0"/>
                <a:cs typeface="Times New Roman" panose="02020603050405020304" pitchFamily="18" charset="0"/>
              </a:rPr>
              <a:t> </a:t>
            </a:r>
            <a:r>
              <a:rPr lang="it-IT" sz="1800" b="1" dirty="0" err="1">
                <a:effectLst/>
                <a:latin typeface="Calibri" panose="020F0502020204030204" pitchFamily="34" charset="0"/>
                <a:ea typeface="Calibri" panose="020F0502020204030204" pitchFamily="34" charset="0"/>
                <a:cs typeface="Times New Roman" panose="02020603050405020304" pitchFamily="18" charset="0"/>
              </a:rPr>
              <a:t>Advocate</a:t>
            </a:r>
            <a:r>
              <a:rPr lang="it-IT" sz="1800" dirty="0">
                <a:effectLst/>
                <a:latin typeface="Calibri" panose="020F0502020204030204" pitchFamily="34" charset="0"/>
                <a:ea typeface="Calibri" panose="020F0502020204030204" pitchFamily="34" charset="0"/>
                <a:cs typeface="Times New Roman" panose="02020603050405020304" pitchFamily="18" charset="0"/>
              </a:rPr>
              <a:t>: i clienti che vivono un’esperienza particolarmente positiva tendono ad affezionarsi al brand e a consigliarlo ad altre persone, aiutando anche coloro che si trovano nella fase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Ask</a:t>
            </a:r>
            <a:r>
              <a:rPr lang="it-IT" sz="1800" dirty="0">
                <a:effectLst/>
                <a:latin typeface="Calibri" panose="020F0502020204030204" pitchFamily="34" charset="0"/>
                <a:ea typeface="Calibri" panose="020F0502020204030204" pitchFamily="34" charset="0"/>
                <a:cs typeface="Times New Roman" panose="02020603050405020304" pitchFamily="18" charset="0"/>
              </a:rPr>
              <a:t>. Ricordiamoci a questo punto di non lasciare nulla al caso ma di fissare degli obiettivi SMART in ogni fase. </a:t>
            </a:r>
          </a:p>
          <a:p>
            <a:endParaRPr lang="it-IT" dirty="0"/>
          </a:p>
        </p:txBody>
      </p:sp>
      <p:sp>
        <p:nvSpPr>
          <p:cNvPr id="4" name="Segnaposto numero diapositiva 3"/>
          <p:cNvSpPr>
            <a:spLocks noGrp="1"/>
          </p:cNvSpPr>
          <p:nvPr>
            <p:ph type="sldNum" sz="quarter" idx="5"/>
          </p:nvPr>
        </p:nvSpPr>
        <p:spPr/>
        <p:txBody>
          <a:bodyPr/>
          <a:lstStyle/>
          <a:p>
            <a:fld id="{9777BFA0-60AD-40E9-BF0B-2B4C9D97CDFF}" type="slidenum">
              <a:rPr lang="it-IT" smtClean="0"/>
              <a:t>27</a:t>
            </a:fld>
            <a:endParaRPr lang="it-IT"/>
          </a:p>
        </p:txBody>
      </p:sp>
    </p:spTree>
    <p:extLst>
      <p:ext uri="{BB962C8B-B14F-4D97-AF65-F5344CB8AC3E}">
        <p14:creationId xmlns:p14="http://schemas.microsoft.com/office/powerpoint/2010/main" val="3964809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Nella fase di</a:t>
            </a:r>
            <a:r>
              <a:rPr lang="it-IT" sz="1800" b="1" dirty="0">
                <a:effectLst/>
                <a:latin typeface="Calibri" panose="020F0502020204030204" pitchFamily="34" charset="0"/>
                <a:ea typeface="Calibri" panose="020F0502020204030204" pitchFamily="34" charset="0"/>
                <a:cs typeface="Times New Roman" panose="02020603050405020304" pitchFamily="18" charset="0"/>
              </a:rPr>
              <a:t> </a:t>
            </a:r>
            <a:r>
              <a:rPr lang="it-IT" sz="1800" b="1" dirty="0" err="1">
                <a:effectLst/>
                <a:latin typeface="Calibri" panose="020F0502020204030204" pitchFamily="34" charset="0"/>
                <a:ea typeface="Calibri" panose="020F0502020204030204" pitchFamily="34" charset="0"/>
                <a:cs typeface="Times New Roman" panose="02020603050405020304" pitchFamily="18" charset="0"/>
              </a:rPr>
              <a:t>Aware</a:t>
            </a:r>
            <a:r>
              <a:rPr lang="it-IT" sz="1800" dirty="0">
                <a:effectLst/>
                <a:latin typeface="Calibri" panose="020F0502020204030204" pitchFamily="34" charset="0"/>
                <a:ea typeface="Calibri" panose="020F0502020204030204" pitchFamily="34" charset="0"/>
                <a:cs typeface="Times New Roman" panose="02020603050405020304" pitchFamily="18" charset="0"/>
              </a:rPr>
              <a:t>: i clienti sono esposti ai messaggi dei brand attraverso la pubblicità e le esperienze passate.</a:t>
            </a:r>
          </a:p>
          <a:p>
            <a:pPr algn="just">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Nella fase di</a:t>
            </a:r>
            <a:r>
              <a:rPr lang="it-IT" sz="1800" b="1" dirty="0">
                <a:effectLst/>
                <a:latin typeface="Calibri" panose="020F0502020204030204" pitchFamily="34" charset="0"/>
                <a:ea typeface="Calibri" panose="020F0502020204030204" pitchFamily="34" charset="0"/>
                <a:cs typeface="Times New Roman" panose="02020603050405020304" pitchFamily="18" charset="0"/>
              </a:rPr>
              <a:t> Appeal</a:t>
            </a:r>
            <a:r>
              <a:rPr lang="it-IT" sz="1800" dirty="0">
                <a:effectLst/>
                <a:latin typeface="Calibri" panose="020F0502020204030204" pitchFamily="34" charset="0"/>
                <a:ea typeface="Calibri" panose="020F0502020204030204" pitchFamily="34" charset="0"/>
                <a:cs typeface="Times New Roman" panose="02020603050405020304" pitchFamily="18" charset="0"/>
              </a:rPr>
              <a:t>: i clienti recepiscono i messaggi dei brand e provano attrazione o rifiuto verso gli stessi, a seconda della loro esperienza o sensazione.</a:t>
            </a:r>
          </a:p>
          <a:p>
            <a:pPr algn="just">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Nella fase di</a:t>
            </a:r>
            <a:r>
              <a:rPr lang="it-IT" sz="1800" b="1" dirty="0">
                <a:effectLst/>
                <a:latin typeface="Calibri" panose="020F0502020204030204" pitchFamily="34" charset="0"/>
                <a:ea typeface="Calibri" panose="020F0502020204030204" pitchFamily="34" charset="0"/>
                <a:cs typeface="Times New Roman" panose="02020603050405020304" pitchFamily="18" charset="0"/>
              </a:rPr>
              <a:t> </a:t>
            </a:r>
            <a:r>
              <a:rPr lang="it-IT" sz="1800" b="1" dirty="0" err="1">
                <a:effectLst/>
                <a:latin typeface="Calibri" panose="020F0502020204030204" pitchFamily="34" charset="0"/>
                <a:ea typeface="Calibri" panose="020F0502020204030204" pitchFamily="34" charset="0"/>
                <a:cs typeface="Times New Roman" panose="02020603050405020304" pitchFamily="18" charset="0"/>
              </a:rPr>
              <a:t>Ask</a:t>
            </a:r>
            <a:r>
              <a:rPr lang="it-IT" sz="1800" dirty="0">
                <a:effectLst/>
                <a:latin typeface="Calibri" panose="020F0502020204030204" pitchFamily="34" charset="0"/>
                <a:ea typeface="Calibri" panose="020F0502020204030204" pitchFamily="34" charset="0"/>
                <a:cs typeface="Times New Roman" panose="02020603050405020304" pitchFamily="18" charset="0"/>
              </a:rPr>
              <a:t>: l’attrazione porta alla curiosità e quindi alla ricerca di maggiori informazioni o opinioni sull'esperienza d’acquisto fornite dai clienti fidelizzati.</a:t>
            </a:r>
          </a:p>
          <a:p>
            <a:pPr algn="just">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Nella fase di</a:t>
            </a:r>
            <a:r>
              <a:rPr lang="it-IT" sz="1800" b="1" dirty="0">
                <a:effectLst/>
                <a:latin typeface="Calibri" panose="020F0502020204030204" pitchFamily="34" charset="0"/>
                <a:ea typeface="Calibri" panose="020F0502020204030204" pitchFamily="34" charset="0"/>
                <a:cs typeface="Times New Roman" panose="02020603050405020304" pitchFamily="18" charset="0"/>
              </a:rPr>
              <a:t> Act</a:t>
            </a:r>
            <a:r>
              <a:rPr lang="it-IT" sz="1800" dirty="0">
                <a:effectLst/>
                <a:latin typeface="Calibri" panose="020F0502020204030204" pitchFamily="34" charset="0"/>
                <a:ea typeface="Calibri" panose="020F0502020204030204" pitchFamily="34" charset="0"/>
                <a:cs typeface="Times New Roman" panose="02020603050405020304" pitchFamily="18" charset="0"/>
              </a:rPr>
              <a:t>: convinti dalle risposte ricevute, i clienti decidono di acquistare un determinato prodotto, lo utilizzano e fanno esperienza con il servizio clienti.</a:t>
            </a:r>
          </a:p>
          <a:p>
            <a:pPr algn="just">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Nella fase di</a:t>
            </a:r>
            <a:r>
              <a:rPr lang="it-IT" sz="1800" b="1" dirty="0">
                <a:effectLst/>
                <a:latin typeface="Calibri" panose="020F0502020204030204" pitchFamily="34" charset="0"/>
                <a:ea typeface="Calibri" panose="020F0502020204030204" pitchFamily="34" charset="0"/>
                <a:cs typeface="Times New Roman" panose="02020603050405020304" pitchFamily="18" charset="0"/>
              </a:rPr>
              <a:t> </a:t>
            </a:r>
            <a:r>
              <a:rPr lang="it-IT" sz="1800" b="1" dirty="0" err="1">
                <a:effectLst/>
                <a:latin typeface="Calibri" panose="020F0502020204030204" pitchFamily="34" charset="0"/>
                <a:ea typeface="Calibri" panose="020F0502020204030204" pitchFamily="34" charset="0"/>
                <a:cs typeface="Times New Roman" panose="02020603050405020304" pitchFamily="18" charset="0"/>
              </a:rPr>
              <a:t>Advocate</a:t>
            </a:r>
            <a:r>
              <a:rPr lang="it-IT" sz="1800" dirty="0">
                <a:effectLst/>
                <a:latin typeface="Calibri" panose="020F0502020204030204" pitchFamily="34" charset="0"/>
                <a:ea typeface="Calibri" panose="020F0502020204030204" pitchFamily="34" charset="0"/>
                <a:cs typeface="Times New Roman" panose="02020603050405020304" pitchFamily="18" charset="0"/>
              </a:rPr>
              <a:t>: i clienti che vivono un’esperienza particolarmente positiva tendono ad affezionarsi al brand e a consigliarlo ad altre persone, aiutando anche coloro che si trovano nella fase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Ask</a:t>
            </a:r>
            <a:r>
              <a:rPr lang="it-IT" sz="1800" dirty="0">
                <a:effectLst/>
                <a:latin typeface="Calibri" panose="020F0502020204030204" pitchFamily="34" charset="0"/>
                <a:ea typeface="Calibri" panose="020F0502020204030204" pitchFamily="34" charset="0"/>
                <a:cs typeface="Times New Roman" panose="02020603050405020304" pitchFamily="18" charset="0"/>
              </a:rPr>
              <a:t>. Ricordiamoci a questo punto di non lasciare nulla al caso ma di fissare degli obiettivi SMART in ogni fase. </a:t>
            </a:r>
          </a:p>
          <a:p>
            <a:endParaRPr lang="it-IT" dirty="0"/>
          </a:p>
        </p:txBody>
      </p:sp>
      <p:sp>
        <p:nvSpPr>
          <p:cNvPr id="4" name="Segnaposto numero diapositiva 3"/>
          <p:cNvSpPr>
            <a:spLocks noGrp="1"/>
          </p:cNvSpPr>
          <p:nvPr>
            <p:ph type="sldNum" sz="quarter" idx="5"/>
          </p:nvPr>
        </p:nvSpPr>
        <p:spPr/>
        <p:txBody>
          <a:bodyPr/>
          <a:lstStyle/>
          <a:p>
            <a:fld id="{9777BFA0-60AD-40E9-BF0B-2B4C9D97CDFF}" type="slidenum">
              <a:rPr lang="it-IT" smtClean="0"/>
              <a:t>28</a:t>
            </a:fld>
            <a:endParaRPr lang="it-IT"/>
          </a:p>
        </p:txBody>
      </p:sp>
    </p:spTree>
    <p:extLst>
      <p:ext uri="{BB962C8B-B14F-4D97-AF65-F5344CB8AC3E}">
        <p14:creationId xmlns:p14="http://schemas.microsoft.com/office/powerpoint/2010/main" val="249297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212C3B7E-10D0-0449-8522-D786A460920B}" type="slidenum">
              <a:rPr lang="it-IT" smtClean="0"/>
              <a:t>30</a:t>
            </a:fld>
            <a:endParaRPr lang="it-IT"/>
          </a:p>
        </p:txBody>
      </p:sp>
    </p:spTree>
    <p:extLst>
      <p:ext uri="{BB962C8B-B14F-4D97-AF65-F5344CB8AC3E}">
        <p14:creationId xmlns:p14="http://schemas.microsoft.com/office/powerpoint/2010/main" val="1101228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212C3B7E-10D0-0449-8522-D786A460920B}" type="slidenum">
              <a:rPr lang="it-IT" smtClean="0"/>
              <a:t>31</a:t>
            </a:fld>
            <a:endParaRPr lang="it-IT"/>
          </a:p>
        </p:txBody>
      </p:sp>
    </p:spTree>
    <p:extLst>
      <p:ext uri="{BB962C8B-B14F-4D97-AF65-F5344CB8AC3E}">
        <p14:creationId xmlns:p14="http://schemas.microsoft.com/office/powerpoint/2010/main" val="1853590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212C3B7E-10D0-0449-8522-D786A460920B}" type="slidenum">
              <a:rPr lang="it-IT" smtClean="0"/>
              <a:t>2</a:t>
            </a:fld>
            <a:endParaRPr lang="it-IT"/>
          </a:p>
        </p:txBody>
      </p:sp>
    </p:spTree>
    <p:extLst>
      <p:ext uri="{BB962C8B-B14F-4D97-AF65-F5344CB8AC3E}">
        <p14:creationId xmlns:p14="http://schemas.microsoft.com/office/powerpoint/2010/main" val="4138355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12C3B7E-10D0-0449-8522-D786A460920B}" type="slidenum">
              <a:rPr lang="it-IT" smtClean="0"/>
              <a:t>32</a:t>
            </a:fld>
            <a:endParaRPr lang="it-IT"/>
          </a:p>
        </p:txBody>
      </p:sp>
    </p:spTree>
    <p:extLst>
      <p:ext uri="{BB962C8B-B14F-4D97-AF65-F5344CB8AC3E}">
        <p14:creationId xmlns:p14="http://schemas.microsoft.com/office/powerpoint/2010/main" val="1929089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212C3B7E-10D0-0449-8522-D786A460920B}" type="slidenum">
              <a:rPr lang="it-IT" smtClean="0"/>
              <a:t>4</a:t>
            </a:fld>
            <a:endParaRPr lang="it-IT"/>
          </a:p>
        </p:txBody>
      </p:sp>
    </p:spTree>
    <p:extLst>
      <p:ext uri="{BB962C8B-B14F-4D97-AF65-F5344CB8AC3E}">
        <p14:creationId xmlns:p14="http://schemas.microsoft.com/office/powerpoint/2010/main" val="2519433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212C3B7E-10D0-0449-8522-D786A460920B}" type="slidenum">
              <a:rPr lang="it-IT" smtClean="0"/>
              <a:t>5</a:t>
            </a:fld>
            <a:endParaRPr lang="it-IT"/>
          </a:p>
        </p:txBody>
      </p:sp>
    </p:spTree>
    <p:extLst>
      <p:ext uri="{BB962C8B-B14F-4D97-AF65-F5344CB8AC3E}">
        <p14:creationId xmlns:p14="http://schemas.microsoft.com/office/powerpoint/2010/main" val="3440750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212C3B7E-10D0-0449-8522-D786A460920B}" type="slidenum">
              <a:rPr lang="it-IT" smtClean="0"/>
              <a:t>6</a:t>
            </a:fld>
            <a:endParaRPr lang="it-IT"/>
          </a:p>
        </p:txBody>
      </p:sp>
    </p:spTree>
    <p:extLst>
      <p:ext uri="{BB962C8B-B14F-4D97-AF65-F5344CB8AC3E}">
        <p14:creationId xmlns:p14="http://schemas.microsoft.com/office/powerpoint/2010/main" val="1995469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212C3B7E-10D0-0449-8522-D786A460920B}" type="slidenum">
              <a:rPr lang="it-IT" smtClean="0"/>
              <a:t>7</a:t>
            </a:fld>
            <a:endParaRPr lang="it-IT"/>
          </a:p>
        </p:txBody>
      </p:sp>
    </p:spTree>
    <p:extLst>
      <p:ext uri="{BB962C8B-B14F-4D97-AF65-F5344CB8AC3E}">
        <p14:creationId xmlns:p14="http://schemas.microsoft.com/office/powerpoint/2010/main" val="1197465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egnaposto immagine diapositiva 1">
            <a:extLst>
              <a:ext uri="{FF2B5EF4-FFF2-40B4-BE49-F238E27FC236}">
                <a16:creationId xmlns:a16="http://schemas.microsoft.com/office/drawing/2014/main" id="{95698C8F-1DA2-7041-8E23-371C282988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Segnaposto note 2">
            <a:extLst>
              <a:ext uri="{FF2B5EF4-FFF2-40B4-BE49-F238E27FC236}">
                <a16:creationId xmlns:a16="http://schemas.microsoft.com/office/drawing/2014/main" id="{FA25C851-7BBF-1640-AD21-8AAD2DCE59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dirty="0"/>
          </a:p>
          <a:p>
            <a:pPr>
              <a:spcBef>
                <a:spcPct val="0"/>
              </a:spcBef>
            </a:pPr>
            <a:endParaRPr lang="it-IT" altLang="it-IT" dirty="0"/>
          </a:p>
        </p:txBody>
      </p:sp>
      <p:sp>
        <p:nvSpPr>
          <p:cNvPr id="29700" name="Segnaposto numero diapositiva 3">
            <a:extLst>
              <a:ext uri="{FF2B5EF4-FFF2-40B4-BE49-F238E27FC236}">
                <a16:creationId xmlns:a16="http://schemas.microsoft.com/office/drawing/2014/main" id="{EF875770-971A-3F48-81AF-E3A2065DE6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fld id="{4B8E07A9-5409-D74B-99CC-31FD5DF4E185}" type="slidenum">
              <a:rPr lang="it-IT" altLang="it-IT">
                <a:latin typeface="Calibri" panose="020F0502020204030204" pitchFamily="34" charset="0"/>
              </a:rPr>
              <a:pPr/>
              <a:t>8</a:t>
            </a:fld>
            <a:endParaRPr lang="it-IT" altLang="it-IT">
              <a:latin typeface="Calibri" panose="020F0502020204030204" pitchFamily="34" charset="0"/>
            </a:endParaRPr>
          </a:p>
        </p:txBody>
      </p:sp>
    </p:spTree>
    <p:extLst>
      <p:ext uri="{BB962C8B-B14F-4D97-AF65-F5344CB8AC3E}">
        <p14:creationId xmlns:p14="http://schemas.microsoft.com/office/powerpoint/2010/main" val="3266726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egnaposto immagine diapositiva 1">
            <a:extLst>
              <a:ext uri="{FF2B5EF4-FFF2-40B4-BE49-F238E27FC236}">
                <a16:creationId xmlns:a16="http://schemas.microsoft.com/office/drawing/2014/main" id="{95698C8F-1DA2-7041-8E23-371C282988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Segnaposto note 2">
            <a:extLst>
              <a:ext uri="{FF2B5EF4-FFF2-40B4-BE49-F238E27FC236}">
                <a16:creationId xmlns:a16="http://schemas.microsoft.com/office/drawing/2014/main" id="{FA25C851-7BBF-1640-AD21-8AAD2DCE59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dirty="0"/>
          </a:p>
        </p:txBody>
      </p:sp>
      <p:sp>
        <p:nvSpPr>
          <p:cNvPr id="29700" name="Segnaposto numero diapositiva 3">
            <a:extLst>
              <a:ext uri="{FF2B5EF4-FFF2-40B4-BE49-F238E27FC236}">
                <a16:creationId xmlns:a16="http://schemas.microsoft.com/office/drawing/2014/main" id="{EF875770-971A-3F48-81AF-E3A2065DE6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fld id="{4B8E07A9-5409-D74B-99CC-31FD5DF4E185}" type="slidenum">
              <a:rPr lang="it-IT" altLang="it-IT">
                <a:latin typeface="Calibri" panose="020F0502020204030204" pitchFamily="34" charset="0"/>
              </a:rPr>
              <a:pPr/>
              <a:t>9</a:t>
            </a:fld>
            <a:endParaRPr lang="it-IT" altLang="it-IT">
              <a:latin typeface="Calibri" panose="020F0502020204030204" pitchFamily="34" charset="0"/>
            </a:endParaRPr>
          </a:p>
        </p:txBody>
      </p:sp>
    </p:spTree>
    <p:extLst>
      <p:ext uri="{BB962C8B-B14F-4D97-AF65-F5344CB8AC3E}">
        <p14:creationId xmlns:p14="http://schemas.microsoft.com/office/powerpoint/2010/main" val="2482560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egnaposto immagine diapositiva 1">
            <a:extLst>
              <a:ext uri="{FF2B5EF4-FFF2-40B4-BE49-F238E27FC236}">
                <a16:creationId xmlns:a16="http://schemas.microsoft.com/office/drawing/2014/main" id="{95698C8F-1DA2-7041-8E23-371C282988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Segnaposto note 2">
            <a:extLst>
              <a:ext uri="{FF2B5EF4-FFF2-40B4-BE49-F238E27FC236}">
                <a16:creationId xmlns:a16="http://schemas.microsoft.com/office/drawing/2014/main" id="{FA25C851-7BBF-1640-AD21-8AAD2DCE59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dirty="0"/>
          </a:p>
        </p:txBody>
      </p:sp>
      <p:sp>
        <p:nvSpPr>
          <p:cNvPr id="29700" name="Segnaposto numero diapositiva 3">
            <a:extLst>
              <a:ext uri="{FF2B5EF4-FFF2-40B4-BE49-F238E27FC236}">
                <a16:creationId xmlns:a16="http://schemas.microsoft.com/office/drawing/2014/main" id="{EF875770-971A-3F48-81AF-E3A2065DE6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fld id="{4B8E07A9-5409-D74B-99CC-31FD5DF4E185}" type="slidenum">
              <a:rPr lang="it-IT" altLang="it-IT">
                <a:latin typeface="Calibri" panose="020F0502020204030204" pitchFamily="34" charset="0"/>
              </a:rPr>
              <a:pPr/>
              <a:t>10</a:t>
            </a:fld>
            <a:endParaRPr lang="it-IT" altLang="it-IT">
              <a:latin typeface="Calibri" panose="020F0502020204030204" pitchFamily="34" charset="0"/>
            </a:endParaRPr>
          </a:p>
        </p:txBody>
      </p:sp>
    </p:spTree>
    <p:extLst>
      <p:ext uri="{BB962C8B-B14F-4D97-AF65-F5344CB8AC3E}">
        <p14:creationId xmlns:p14="http://schemas.microsoft.com/office/powerpoint/2010/main" val="1954458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6B1937-A94E-1243-85F9-C97FF74819A0}"/>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8325FCA3-8721-C84C-AF20-32018C01EA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64D7EFE-C87B-0A4F-B8E7-A40679E06F70}"/>
              </a:ext>
            </a:extLst>
          </p:cNvPr>
          <p:cNvSpPr>
            <a:spLocks noGrp="1"/>
          </p:cNvSpPr>
          <p:nvPr>
            <p:ph type="dt" sz="half" idx="10"/>
          </p:nvPr>
        </p:nvSpPr>
        <p:spPr/>
        <p:txBody>
          <a:bodyPr/>
          <a:lstStyle/>
          <a:p>
            <a:fld id="{F85BCF8B-8615-2146-BB66-70E5944AC209}" type="datetimeFigureOut">
              <a:rPr lang="it-IT" smtClean="0"/>
              <a:t>09/01/2023</a:t>
            </a:fld>
            <a:endParaRPr lang="it-IT"/>
          </a:p>
        </p:txBody>
      </p:sp>
      <p:sp>
        <p:nvSpPr>
          <p:cNvPr id="5" name="Segnaposto piè di pagina 4">
            <a:extLst>
              <a:ext uri="{FF2B5EF4-FFF2-40B4-BE49-F238E27FC236}">
                <a16:creationId xmlns:a16="http://schemas.microsoft.com/office/drawing/2014/main" id="{444C740B-452A-D648-8760-A3EF979FA2A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2AC1C57-0618-AB4D-ABC3-EDF85ED32E43}"/>
              </a:ext>
            </a:extLst>
          </p:cNvPr>
          <p:cNvSpPr>
            <a:spLocks noGrp="1"/>
          </p:cNvSpPr>
          <p:nvPr>
            <p:ph type="sldNum" sz="quarter" idx="12"/>
          </p:nvPr>
        </p:nvSpPr>
        <p:spPr/>
        <p:txBody>
          <a:bodyPr/>
          <a:lstStyle/>
          <a:p>
            <a:fld id="{856EB221-D67B-2B49-9CD7-0A0DCB7F1D5B}" type="slidenum">
              <a:rPr lang="it-IT" smtClean="0"/>
              <a:t>‹N›</a:t>
            </a:fld>
            <a:endParaRPr lang="it-IT"/>
          </a:p>
        </p:txBody>
      </p:sp>
    </p:spTree>
    <p:extLst>
      <p:ext uri="{BB962C8B-B14F-4D97-AF65-F5344CB8AC3E}">
        <p14:creationId xmlns:p14="http://schemas.microsoft.com/office/powerpoint/2010/main" val="850499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0D1725-94AD-D840-8B61-FDEE2CE51C8E}"/>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EDB22BD-18EF-084A-B55B-988A6E19DFB0}"/>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8FE1F9C-899E-974A-8883-1254BD7E2F09}"/>
              </a:ext>
            </a:extLst>
          </p:cNvPr>
          <p:cNvSpPr>
            <a:spLocks noGrp="1"/>
          </p:cNvSpPr>
          <p:nvPr>
            <p:ph type="dt" sz="half" idx="10"/>
          </p:nvPr>
        </p:nvSpPr>
        <p:spPr/>
        <p:txBody>
          <a:bodyPr/>
          <a:lstStyle/>
          <a:p>
            <a:fld id="{F85BCF8B-8615-2146-BB66-70E5944AC209}" type="datetimeFigureOut">
              <a:rPr lang="it-IT" smtClean="0"/>
              <a:t>09/01/2023</a:t>
            </a:fld>
            <a:endParaRPr lang="it-IT"/>
          </a:p>
        </p:txBody>
      </p:sp>
      <p:sp>
        <p:nvSpPr>
          <p:cNvPr id="5" name="Segnaposto piè di pagina 4">
            <a:extLst>
              <a:ext uri="{FF2B5EF4-FFF2-40B4-BE49-F238E27FC236}">
                <a16:creationId xmlns:a16="http://schemas.microsoft.com/office/drawing/2014/main" id="{FAD92949-E33F-8E41-986F-895CB718DA7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5B2297C-5669-634B-804C-7B0E48A818CA}"/>
              </a:ext>
            </a:extLst>
          </p:cNvPr>
          <p:cNvSpPr>
            <a:spLocks noGrp="1"/>
          </p:cNvSpPr>
          <p:nvPr>
            <p:ph type="sldNum" sz="quarter" idx="12"/>
          </p:nvPr>
        </p:nvSpPr>
        <p:spPr/>
        <p:txBody>
          <a:bodyPr/>
          <a:lstStyle/>
          <a:p>
            <a:fld id="{856EB221-D67B-2B49-9CD7-0A0DCB7F1D5B}" type="slidenum">
              <a:rPr lang="it-IT" smtClean="0"/>
              <a:t>‹N›</a:t>
            </a:fld>
            <a:endParaRPr lang="it-IT"/>
          </a:p>
        </p:txBody>
      </p:sp>
    </p:spTree>
    <p:extLst>
      <p:ext uri="{BB962C8B-B14F-4D97-AF65-F5344CB8AC3E}">
        <p14:creationId xmlns:p14="http://schemas.microsoft.com/office/powerpoint/2010/main" val="2884067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8B0AE42-9014-224D-B4A2-D87436C5F45F}"/>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17DEEDD-C9F9-FC46-9ABF-19F22C1A8C0D}"/>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9C032CB-581C-7C4C-A134-A9ABA9B250FB}"/>
              </a:ext>
            </a:extLst>
          </p:cNvPr>
          <p:cNvSpPr>
            <a:spLocks noGrp="1"/>
          </p:cNvSpPr>
          <p:nvPr>
            <p:ph type="dt" sz="half" idx="10"/>
          </p:nvPr>
        </p:nvSpPr>
        <p:spPr/>
        <p:txBody>
          <a:bodyPr/>
          <a:lstStyle/>
          <a:p>
            <a:fld id="{F85BCF8B-8615-2146-BB66-70E5944AC209}" type="datetimeFigureOut">
              <a:rPr lang="it-IT" smtClean="0"/>
              <a:t>09/01/2023</a:t>
            </a:fld>
            <a:endParaRPr lang="it-IT"/>
          </a:p>
        </p:txBody>
      </p:sp>
      <p:sp>
        <p:nvSpPr>
          <p:cNvPr id="5" name="Segnaposto piè di pagina 4">
            <a:extLst>
              <a:ext uri="{FF2B5EF4-FFF2-40B4-BE49-F238E27FC236}">
                <a16:creationId xmlns:a16="http://schemas.microsoft.com/office/drawing/2014/main" id="{4FD4A23C-C083-DF4F-B86B-2C8D003B0C1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9C4E7CE-A59B-2F42-A81A-19E750118470}"/>
              </a:ext>
            </a:extLst>
          </p:cNvPr>
          <p:cNvSpPr>
            <a:spLocks noGrp="1"/>
          </p:cNvSpPr>
          <p:nvPr>
            <p:ph type="sldNum" sz="quarter" idx="12"/>
          </p:nvPr>
        </p:nvSpPr>
        <p:spPr/>
        <p:txBody>
          <a:bodyPr/>
          <a:lstStyle/>
          <a:p>
            <a:fld id="{856EB221-D67B-2B49-9CD7-0A0DCB7F1D5B}" type="slidenum">
              <a:rPr lang="it-IT" smtClean="0"/>
              <a:t>‹N›</a:t>
            </a:fld>
            <a:endParaRPr lang="it-IT"/>
          </a:p>
        </p:txBody>
      </p:sp>
    </p:spTree>
    <p:extLst>
      <p:ext uri="{BB962C8B-B14F-4D97-AF65-F5344CB8AC3E}">
        <p14:creationId xmlns:p14="http://schemas.microsoft.com/office/powerpoint/2010/main" val="3011853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3CC63F-759D-5E49-8962-3B251026871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395374D-4055-B346-94F5-8996B7B100B0}"/>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70C24B1-F2A2-D141-A12D-C6A2FEB0114B}"/>
              </a:ext>
            </a:extLst>
          </p:cNvPr>
          <p:cNvSpPr>
            <a:spLocks noGrp="1"/>
          </p:cNvSpPr>
          <p:nvPr>
            <p:ph type="dt" sz="half" idx="10"/>
          </p:nvPr>
        </p:nvSpPr>
        <p:spPr/>
        <p:txBody>
          <a:bodyPr/>
          <a:lstStyle/>
          <a:p>
            <a:fld id="{F85BCF8B-8615-2146-BB66-70E5944AC209}" type="datetimeFigureOut">
              <a:rPr lang="it-IT" smtClean="0"/>
              <a:t>09/01/2023</a:t>
            </a:fld>
            <a:endParaRPr lang="it-IT"/>
          </a:p>
        </p:txBody>
      </p:sp>
      <p:sp>
        <p:nvSpPr>
          <p:cNvPr id="5" name="Segnaposto piè di pagina 4">
            <a:extLst>
              <a:ext uri="{FF2B5EF4-FFF2-40B4-BE49-F238E27FC236}">
                <a16:creationId xmlns:a16="http://schemas.microsoft.com/office/drawing/2014/main" id="{CAF16716-38E5-1041-8457-C8092D588EC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ACD8773-171D-CD4C-9253-923CA52E7A81}"/>
              </a:ext>
            </a:extLst>
          </p:cNvPr>
          <p:cNvSpPr>
            <a:spLocks noGrp="1"/>
          </p:cNvSpPr>
          <p:nvPr>
            <p:ph type="sldNum" sz="quarter" idx="12"/>
          </p:nvPr>
        </p:nvSpPr>
        <p:spPr/>
        <p:txBody>
          <a:bodyPr/>
          <a:lstStyle/>
          <a:p>
            <a:fld id="{856EB221-D67B-2B49-9CD7-0A0DCB7F1D5B}" type="slidenum">
              <a:rPr lang="it-IT" smtClean="0"/>
              <a:t>‹N›</a:t>
            </a:fld>
            <a:endParaRPr lang="it-IT"/>
          </a:p>
        </p:txBody>
      </p:sp>
    </p:spTree>
    <p:extLst>
      <p:ext uri="{BB962C8B-B14F-4D97-AF65-F5344CB8AC3E}">
        <p14:creationId xmlns:p14="http://schemas.microsoft.com/office/powerpoint/2010/main" val="38313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3670E1-8698-5D40-9DDC-EC0EB7B5540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8CA0F2B-3E41-C446-802F-61067B31EA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FBF40B7-6B9F-774C-AEDD-F93B20464FEB}"/>
              </a:ext>
            </a:extLst>
          </p:cNvPr>
          <p:cNvSpPr>
            <a:spLocks noGrp="1"/>
          </p:cNvSpPr>
          <p:nvPr>
            <p:ph type="dt" sz="half" idx="10"/>
          </p:nvPr>
        </p:nvSpPr>
        <p:spPr/>
        <p:txBody>
          <a:bodyPr/>
          <a:lstStyle/>
          <a:p>
            <a:fld id="{F85BCF8B-8615-2146-BB66-70E5944AC209}" type="datetimeFigureOut">
              <a:rPr lang="it-IT" smtClean="0"/>
              <a:t>09/01/2023</a:t>
            </a:fld>
            <a:endParaRPr lang="it-IT"/>
          </a:p>
        </p:txBody>
      </p:sp>
      <p:sp>
        <p:nvSpPr>
          <p:cNvPr id="5" name="Segnaposto piè di pagina 4">
            <a:extLst>
              <a:ext uri="{FF2B5EF4-FFF2-40B4-BE49-F238E27FC236}">
                <a16:creationId xmlns:a16="http://schemas.microsoft.com/office/drawing/2014/main" id="{292AAB72-18C9-CF47-A04F-A3FBD441121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F13D5C2-A48B-4849-9274-F52C63A03E6F}"/>
              </a:ext>
            </a:extLst>
          </p:cNvPr>
          <p:cNvSpPr>
            <a:spLocks noGrp="1"/>
          </p:cNvSpPr>
          <p:nvPr>
            <p:ph type="sldNum" sz="quarter" idx="12"/>
          </p:nvPr>
        </p:nvSpPr>
        <p:spPr/>
        <p:txBody>
          <a:bodyPr/>
          <a:lstStyle/>
          <a:p>
            <a:fld id="{856EB221-D67B-2B49-9CD7-0A0DCB7F1D5B}" type="slidenum">
              <a:rPr lang="it-IT" smtClean="0"/>
              <a:t>‹N›</a:t>
            </a:fld>
            <a:endParaRPr lang="it-IT"/>
          </a:p>
        </p:txBody>
      </p:sp>
    </p:spTree>
    <p:extLst>
      <p:ext uri="{BB962C8B-B14F-4D97-AF65-F5344CB8AC3E}">
        <p14:creationId xmlns:p14="http://schemas.microsoft.com/office/powerpoint/2010/main" val="4014872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31FA04-B5F9-8944-AA54-2AFA2F8AF26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7C95CD7-6F4F-714A-9E20-EA0B6225E148}"/>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0CE32AD2-5EF4-E446-B405-E7591911E482}"/>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12DEF90E-CC74-B14C-969F-0A040A7B9990}"/>
              </a:ext>
            </a:extLst>
          </p:cNvPr>
          <p:cNvSpPr>
            <a:spLocks noGrp="1"/>
          </p:cNvSpPr>
          <p:nvPr>
            <p:ph type="dt" sz="half" idx="10"/>
          </p:nvPr>
        </p:nvSpPr>
        <p:spPr/>
        <p:txBody>
          <a:bodyPr/>
          <a:lstStyle/>
          <a:p>
            <a:fld id="{F85BCF8B-8615-2146-BB66-70E5944AC209}" type="datetimeFigureOut">
              <a:rPr lang="it-IT" smtClean="0"/>
              <a:t>09/01/2023</a:t>
            </a:fld>
            <a:endParaRPr lang="it-IT"/>
          </a:p>
        </p:txBody>
      </p:sp>
      <p:sp>
        <p:nvSpPr>
          <p:cNvPr id="6" name="Segnaposto piè di pagina 5">
            <a:extLst>
              <a:ext uri="{FF2B5EF4-FFF2-40B4-BE49-F238E27FC236}">
                <a16:creationId xmlns:a16="http://schemas.microsoft.com/office/drawing/2014/main" id="{ECBE280B-ADC9-0F46-BFD2-BB4689B39DA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81988A7-7780-A241-A6DA-A2EFBB2C6CE9}"/>
              </a:ext>
            </a:extLst>
          </p:cNvPr>
          <p:cNvSpPr>
            <a:spLocks noGrp="1"/>
          </p:cNvSpPr>
          <p:nvPr>
            <p:ph type="sldNum" sz="quarter" idx="12"/>
          </p:nvPr>
        </p:nvSpPr>
        <p:spPr/>
        <p:txBody>
          <a:bodyPr/>
          <a:lstStyle/>
          <a:p>
            <a:fld id="{856EB221-D67B-2B49-9CD7-0A0DCB7F1D5B}" type="slidenum">
              <a:rPr lang="it-IT" smtClean="0"/>
              <a:t>‹N›</a:t>
            </a:fld>
            <a:endParaRPr lang="it-IT"/>
          </a:p>
        </p:txBody>
      </p:sp>
    </p:spTree>
    <p:extLst>
      <p:ext uri="{BB962C8B-B14F-4D97-AF65-F5344CB8AC3E}">
        <p14:creationId xmlns:p14="http://schemas.microsoft.com/office/powerpoint/2010/main" val="1169635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523AB7-C6D6-784F-A5A0-EF47D9203213}"/>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9F54667-BFAD-2443-8788-7C0273C033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F1AF1FA-68A4-6945-98B4-5521C9352917}"/>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C5234EE-F83D-B84C-A40C-5A59DE444C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B178F964-5B20-5D40-853C-F2F25AA361A5}"/>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19CC8BC5-1D65-064D-BE84-E0BF446067DB}"/>
              </a:ext>
            </a:extLst>
          </p:cNvPr>
          <p:cNvSpPr>
            <a:spLocks noGrp="1"/>
          </p:cNvSpPr>
          <p:nvPr>
            <p:ph type="dt" sz="half" idx="10"/>
          </p:nvPr>
        </p:nvSpPr>
        <p:spPr/>
        <p:txBody>
          <a:bodyPr/>
          <a:lstStyle/>
          <a:p>
            <a:fld id="{F85BCF8B-8615-2146-BB66-70E5944AC209}" type="datetimeFigureOut">
              <a:rPr lang="it-IT" smtClean="0"/>
              <a:t>09/01/2023</a:t>
            </a:fld>
            <a:endParaRPr lang="it-IT"/>
          </a:p>
        </p:txBody>
      </p:sp>
      <p:sp>
        <p:nvSpPr>
          <p:cNvPr id="8" name="Segnaposto piè di pagina 7">
            <a:extLst>
              <a:ext uri="{FF2B5EF4-FFF2-40B4-BE49-F238E27FC236}">
                <a16:creationId xmlns:a16="http://schemas.microsoft.com/office/drawing/2014/main" id="{AFFE119C-2D88-3841-A5CA-D3D4756AA03C}"/>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D194136B-FDB7-4543-9D1D-F9F78E3DB9AC}"/>
              </a:ext>
            </a:extLst>
          </p:cNvPr>
          <p:cNvSpPr>
            <a:spLocks noGrp="1"/>
          </p:cNvSpPr>
          <p:nvPr>
            <p:ph type="sldNum" sz="quarter" idx="12"/>
          </p:nvPr>
        </p:nvSpPr>
        <p:spPr/>
        <p:txBody>
          <a:bodyPr/>
          <a:lstStyle/>
          <a:p>
            <a:fld id="{856EB221-D67B-2B49-9CD7-0A0DCB7F1D5B}" type="slidenum">
              <a:rPr lang="it-IT" smtClean="0"/>
              <a:t>‹N›</a:t>
            </a:fld>
            <a:endParaRPr lang="it-IT"/>
          </a:p>
        </p:txBody>
      </p:sp>
    </p:spTree>
    <p:extLst>
      <p:ext uri="{BB962C8B-B14F-4D97-AF65-F5344CB8AC3E}">
        <p14:creationId xmlns:p14="http://schemas.microsoft.com/office/powerpoint/2010/main" val="3025589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EAFCC6-6F20-D54B-B758-A304E82E7B1C}"/>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7374624-0747-B745-A66D-5A64AC02F736}"/>
              </a:ext>
            </a:extLst>
          </p:cNvPr>
          <p:cNvSpPr>
            <a:spLocks noGrp="1"/>
          </p:cNvSpPr>
          <p:nvPr>
            <p:ph type="dt" sz="half" idx="10"/>
          </p:nvPr>
        </p:nvSpPr>
        <p:spPr/>
        <p:txBody>
          <a:bodyPr/>
          <a:lstStyle/>
          <a:p>
            <a:fld id="{F85BCF8B-8615-2146-BB66-70E5944AC209}" type="datetimeFigureOut">
              <a:rPr lang="it-IT" smtClean="0"/>
              <a:t>09/01/2023</a:t>
            </a:fld>
            <a:endParaRPr lang="it-IT"/>
          </a:p>
        </p:txBody>
      </p:sp>
      <p:sp>
        <p:nvSpPr>
          <p:cNvPr id="4" name="Segnaposto piè di pagina 3">
            <a:extLst>
              <a:ext uri="{FF2B5EF4-FFF2-40B4-BE49-F238E27FC236}">
                <a16:creationId xmlns:a16="http://schemas.microsoft.com/office/drawing/2014/main" id="{1A73D0EB-641C-644F-BBFC-7F4AE39CE18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41789BE3-FF93-FE4E-A392-3C9D3D4FA0CE}"/>
              </a:ext>
            </a:extLst>
          </p:cNvPr>
          <p:cNvSpPr>
            <a:spLocks noGrp="1"/>
          </p:cNvSpPr>
          <p:nvPr>
            <p:ph type="sldNum" sz="quarter" idx="12"/>
          </p:nvPr>
        </p:nvSpPr>
        <p:spPr/>
        <p:txBody>
          <a:bodyPr/>
          <a:lstStyle/>
          <a:p>
            <a:fld id="{856EB221-D67B-2B49-9CD7-0A0DCB7F1D5B}" type="slidenum">
              <a:rPr lang="it-IT" smtClean="0"/>
              <a:t>‹N›</a:t>
            </a:fld>
            <a:endParaRPr lang="it-IT"/>
          </a:p>
        </p:txBody>
      </p:sp>
    </p:spTree>
    <p:extLst>
      <p:ext uri="{BB962C8B-B14F-4D97-AF65-F5344CB8AC3E}">
        <p14:creationId xmlns:p14="http://schemas.microsoft.com/office/powerpoint/2010/main" val="1981626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447C178-3E0A-3744-9948-E6D86FC1048B}"/>
              </a:ext>
            </a:extLst>
          </p:cNvPr>
          <p:cNvSpPr>
            <a:spLocks noGrp="1"/>
          </p:cNvSpPr>
          <p:nvPr>
            <p:ph type="dt" sz="half" idx="10"/>
          </p:nvPr>
        </p:nvSpPr>
        <p:spPr/>
        <p:txBody>
          <a:bodyPr/>
          <a:lstStyle/>
          <a:p>
            <a:fld id="{F85BCF8B-8615-2146-BB66-70E5944AC209}" type="datetimeFigureOut">
              <a:rPr lang="it-IT" smtClean="0"/>
              <a:t>09/01/2023</a:t>
            </a:fld>
            <a:endParaRPr lang="it-IT"/>
          </a:p>
        </p:txBody>
      </p:sp>
      <p:sp>
        <p:nvSpPr>
          <p:cNvPr id="3" name="Segnaposto piè di pagina 2">
            <a:extLst>
              <a:ext uri="{FF2B5EF4-FFF2-40B4-BE49-F238E27FC236}">
                <a16:creationId xmlns:a16="http://schemas.microsoft.com/office/drawing/2014/main" id="{5BBC49D1-AB22-1F41-935B-496BE5CAAD5E}"/>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FFA602EA-0BFF-B44E-A8C1-3208D96E76C9}"/>
              </a:ext>
            </a:extLst>
          </p:cNvPr>
          <p:cNvSpPr>
            <a:spLocks noGrp="1"/>
          </p:cNvSpPr>
          <p:nvPr>
            <p:ph type="sldNum" sz="quarter" idx="12"/>
          </p:nvPr>
        </p:nvSpPr>
        <p:spPr/>
        <p:txBody>
          <a:bodyPr/>
          <a:lstStyle/>
          <a:p>
            <a:fld id="{856EB221-D67B-2B49-9CD7-0A0DCB7F1D5B}" type="slidenum">
              <a:rPr lang="it-IT" smtClean="0"/>
              <a:t>‹N›</a:t>
            </a:fld>
            <a:endParaRPr lang="it-IT"/>
          </a:p>
        </p:txBody>
      </p:sp>
    </p:spTree>
    <p:extLst>
      <p:ext uri="{BB962C8B-B14F-4D97-AF65-F5344CB8AC3E}">
        <p14:creationId xmlns:p14="http://schemas.microsoft.com/office/powerpoint/2010/main" val="641858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6512FD-E46E-E24B-AF14-4FA7259F909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F043A7E-3B80-4B43-919F-958D85B68A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F75C478-B903-244D-A6F4-60B175233A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882FA70-D5EE-594C-AEC5-AFFBE00310F8}"/>
              </a:ext>
            </a:extLst>
          </p:cNvPr>
          <p:cNvSpPr>
            <a:spLocks noGrp="1"/>
          </p:cNvSpPr>
          <p:nvPr>
            <p:ph type="dt" sz="half" idx="10"/>
          </p:nvPr>
        </p:nvSpPr>
        <p:spPr/>
        <p:txBody>
          <a:bodyPr/>
          <a:lstStyle/>
          <a:p>
            <a:fld id="{F85BCF8B-8615-2146-BB66-70E5944AC209}" type="datetimeFigureOut">
              <a:rPr lang="it-IT" smtClean="0"/>
              <a:t>09/01/2023</a:t>
            </a:fld>
            <a:endParaRPr lang="it-IT"/>
          </a:p>
        </p:txBody>
      </p:sp>
      <p:sp>
        <p:nvSpPr>
          <p:cNvPr id="6" name="Segnaposto piè di pagina 5">
            <a:extLst>
              <a:ext uri="{FF2B5EF4-FFF2-40B4-BE49-F238E27FC236}">
                <a16:creationId xmlns:a16="http://schemas.microsoft.com/office/drawing/2014/main" id="{1E4D6701-E1C2-994B-9C90-A54A5736AEE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BECD6EB-6A95-0E42-83C5-4C35730C9CE6}"/>
              </a:ext>
            </a:extLst>
          </p:cNvPr>
          <p:cNvSpPr>
            <a:spLocks noGrp="1"/>
          </p:cNvSpPr>
          <p:nvPr>
            <p:ph type="sldNum" sz="quarter" idx="12"/>
          </p:nvPr>
        </p:nvSpPr>
        <p:spPr/>
        <p:txBody>
          <a:bodyPr/>
          <a:lstStyle/>
          <a:p>
            <a:fld id="{856EB221-D67B-2B49-9CD7-0A0DCB7F1D5B}" type="slidenum">
              <a:rPr lang="it-IT" smtClean="0"/>
              <a:t>‹N›</a:t>
            </a:fld>
            <a:endParaRPr lang="it-IT"/>
          </a:p>
        </p:txBody>
      </p:sp>
    </p:spTree>
    <p:extLst>
      <p:ext uri="{BB962C8B-B14F-4D97-AF65-F5344CB8AC3E}">
        <p14:creationId xmlns:p14="http://schemas.microsoft.com/office/powerpoint/2010/main" val="3609947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1CB73A-79BD-5B49-A044-C5B173C1607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8EB4F9D-AE7D-554E-A23D-BDDF9D9F72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F22E21E-FECE-0F45-B234-619A4381EE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4E5B912-9AC9-B846-AA6D-D7D52E3AADF1}"/>
              </a:ext>
            </a:extLst>
          </p:cNvPr>
          <p:cNvSpPr>
            <a:spLocks noGrp="1"/>
          </p:cNvSpPr>
          <p:nvPr>
            <p:ph type="dt" sz="half" idx="10"/>
          </p:nvPr>
        </p:nvSpPr>
        <p:spPr/>
        <p:txBody>
          <a:bodyPr/>
          <a:lstStyle/>
          <a:p>
            <a:fld id="{F85BCF8B-8615-2146-BB66-70E5944AC209}" type="datetimeFigureOut">
              <a:rPr lang="it-IT" smtClean="0"/>
              <a:t>09/01/2023</a:t>
            </a:fld>
            <a:endParaRPr lang="it-IT"/>
          </a:p>
        </p:txBody>
      </p:sp>
      <p:sp>
        <p:nvSpPr>
          <p:cNvPr id="6" name="Segnaposto piè di pagina 5">
            <a:extLst>
              <a:ext uri="{FF2B5EF4-FFF2-40B4-BE49-F238E27FC236}">
                <a16:creationId xmlns:a16="http://schemas.microsoft.com/office/drawing/2014/main" id="{3D1FA7FB-B236-F445-8F02-D98A8825DF8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F43A1C1-6E2B-E849-BDA1-E27198FFCD07}"/>
              </a:ext>
            </a:extLst>
          </p:cNvPr>
          <p:cNvSpPr>
            <a:spLocks noGrp="1"/>
          </p:cNvSpPr>
          <p:nvPr>
            <p:ph type="sldNum" sz="quarter" idx="12"/>
          </p:nvPr>
        </p:nvSpPr>
        <p:spPr/>
        <p:txBody>
          <a:bodyPr/>
          <a:lstStyle/>
          <a:p>
            <a:fld id="{856EB221-D67B-2B49-9CD7-0A0DCB7F1D5B}" type="slidenum">
              <a:rPr lang="it-IT" smtClean="0"/>
              <a:t>‹N›</a:t>
            </a:fld>
            <a:endParaRPr lang="it-IT"/>
          </a:p>
        </p:txBody>
      </p:sp>
    </p:spTree>
    <p:extLst>
      <p:ext uri="{BB962C8B-B14F-4D97-AF65-F5344CB8AC3E}">
        <p14:creationId xmlns:p14="http://schemas.microsoft.com/office/powerpoint/2010/main" val="1628394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DD5E9AF-076B-5C45-97A9-322626559D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E4361D8-1F53-C148-85BC-CCBC8ED1A8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7B8AFA1-393B-644D-89ED-37C38E3D75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5BCF8B-8615-2146-BB66-70E5944AC209}" type="datetimeFigureOut">
              <a:rPr lang="it-IT" smtClean="0"/>
              <a:t>09/01/2023</a:t>
            </a:fld>
            <a:endParaRPr lang="it-IT"/>
          </a:p>
        </p:txBody>
      </p:sp>
      <p:sp>
        <p:nvSpPr>
          <p:cNvPr id="5" name="Segnaposto piè di pagina 4">
            <a:extLst>
              <a:ext uri="{FF2B5EF4-FFF2-40B4-BE49-F238E27FC236}">
                <a16:creationId xmlns:a16="http://schemas.microsoft.com/office/drawing/2014/main" id="{A81ACC31-97C1-2143-99C6-FE784B73E2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333535B6-3800-C24E-9D58-DF133BE8F9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6EB221-D67B-2B49-9CD7-0A0DCB7F1D5B}" type="slidenum">
              <a:rPr lang="it-IT" smtClean="0"/>
              <a:t>‹N›</a:t>
            </a:fld>
            <a:endParaRPr lang="it-IT"/>
          </a:p>
        </p:txBody>
      </p:sp>
      <p:pic>
        <p:nvPicPr>
          <p:cNvPr id="7" name="Immagine 6" descr="Immagine che contiene orologio&#10;&#10;Descrizione generata automaticamente">
            <a:extLst>
              <a:ext uri="{FF2B5EF4-FFF2-40B4-BE49-F238E27FC236}">
                <a16:creationId xmlns:a16="http://schemas.microsoft.com/office/drawing/2014/main" id="{F67336C7-66AB-A745-BC95-70164ED8C597}"/>
              </a:ext>
            </a:extLst>
          </p:cNvPr>
          <p:cNvPicPr>
            <a:picLocks noChangeAspect="1"/>
          </p:cNvPicPr>
          <p:nvPr userDrawn="1"/>
        </p:nvPicPr>
        <p:blipFill>
          <a:blip r:embed="rId13"/>
          <a:stretch>
            <a:fillRect/>
          </a:stretch>
        </p:blipFill>
        <p:spPr>
          <a:xfrm>
            <a:off x="285408" y="191019"/>
            <a:ext cx="2743200" cy="735737"/>
          </a:xfrm>
          <a:prstGeom prst="rect">
            <a:avLst/>
          </a:prstGeom>
        </p:spPr>
      </p:pic>
      <p:pic>
        <p:nvPicPr>
          <p:cNvPr id="8" name="Immagine 7">
            <a:extLst>
              <a:ext uri="{FF2B5EF4-FFF2-40B4-BE49-F238E27FC236}">
                <a16:creationId xmlns:a16="http://schemas.microsoft.com/office/drawing/2014/main" id="{DE998889-EFB7-5342-B860-FA2B5FDD71AB}"/>
              </a:ext>
            </a:extLst>
          </p:cNvPr>
          <p:cNvPicPr>
            <a:picLocks noChangeAspect="1"/>
          </p:cNvPicPr>
          <p:nvPr userDrawn="1"/>
        </p:nvPicPr>
        <p:blipFill>
          <a:blip r:embed="rId14"/>
          <a:stretch>
            <a:fillRect/>
          </a:stretch>
        </p:blipFill>
        <p:spPr>
          <a:xfrm>
            <a:off x="10717427" y="44664"/>
            <a:ext cx="1272746" cy="1272746"/>
          </a:xfrm>
          <a:prstGeom prst="rect">
            <a:avLst/>
          </a:prstGeom>
        </p:spPr>
      </p:pic>
    </p:spTree>
    <p:extLst>
      <p:ext uri="{BB962C8B-B14F-4D97-AF65-F5344CB8AC3E}">
        <p14:creationId xmlns:p14="http://schemas.microsoft.com/office/powerpoint/2010/main" val="24916607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18.tiff"/><Relationship Id="rId7" Type="http://schemas.openxmlformats.org/officeDocument/2006/relationships/image" Target="../media/image22.tiff"/><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 Id="rId9"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tif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2544B5-7EF4-B941-A60E-EFF378E6CEFD}"/>
              </a:ext>
            </a:extLst>
          </p:cNvPr>
          <p:cNvSpPr>
            <a:spLocks noGrp="1"/>
          </p:cNvSpPr>
          <p:nvPr>
            <p:ph type="ctrTitle"/>
          </p:nvPr>
        </p:nvSpPr>
        <p:spPr>
          <a:xfrm>
            <a:off x="1524000" y="1600199"/>
            <a:ext cx="9144000" cy="1909763"/>
          </a:xfrm>
        </p:spPr>
        <p:txBody>
          <a:bodyPr/>
          <a:lstStyle/>
          <a:p>
            <a:r>
              <a:rPr lang="it-IT" b="1" dirty="0" err="1">
                <a:solidFill>
                  <a:srgbClr val="009193"/>
                </a:solidFill>
              </a:rPr>
              <a:t>Differentiation</a:t>
            </a:r>
            <a:r>
              <a:rPr lang="it-IT" b="1" dirty="0">
                <a:solidFill>
                  <a:srgbClr val="009193"/>
                </a:solidFill>
              </a:rPr>
              <a:t> and </a:t>
            </a:r>
            <a:br>
              <a:rPr lang="it-IT" b="1" dirty="0">
                <a:solidFill>
                  <a:srgbClr val="009193"/>
                </a:solidFill>
              </a:rPr>
            </a:br>
            <a:r>
              <a:rPr lang="it-IT" b="1" dirty="0" err="1">
                <a:solidFill>
                  <a:srgbClr val="009193"/>
                </a:solidFill>
              </a:rPr>
              <a:t>paradox</a:t>
            </a:r>
            <a:r>
              <a:rPr lang="it-IT" b="1" dirty="0">
                <a:solidFill>
                  <a:srgbClr val="009193"/>
                </a:solidFill>
              </a:rPr>
              <a:t> marketing</a:t>
            </a:r>
          </a:p>
        </p:txBody>
      </p:sp>
      <p:sp>
        <p:nvSpPr>
          <p:cNvPr id="3" name="Sottotitolo 2">
            <a:extLst>
              <a:ext uri="{FF2B5EF4-FFF2-40B4-BE49-F238E27FC236}">
                <a16:creationId xmlns:a16="http://schemas.microsoft.com/office/drawing/2014/main" id="{216DCEC2-63C6-B34D-98C3-FB2E86DCA5C0}"/>
              </a:ext>
            </a:extLst>
          </p:cNvPr>
          <p:cNvSpPr>
            <a:spLocks noGrp="1"/>
          </p:cNvSpPr>
          <p:nvPr>
            <p:ph type="subTitle" idx="1"/>
          </p:nvPr>
        </p:nvSpPr>
        <p:spPr/>
        <p:txBody>
          <a:bodyPr>
            <a:normAutofit lnSpcReduction="10000"/>
          </a:bodyPr>
          <a:lstStyle/>
          <a:p>
            <a:r>
              <a:rPr lang="it-IT" i="1" dirty="0"/>
              <a:t>A focus on customer </a:t>
            </a:r>
            <a:r>
              <a:rPr lang="it-IT" i="1" dirty="0" err="1"/>
              <a:t>experience</a:t>
            </a:r>
            <a:r>
              <a:rPr lang="it-IT" i="1" dirty="0"/>
              <a:t> management</a:t>
            </a:r>
          </a:p>
          <a:p>
            <a:endParaRPr lang="it-IT" dirty="0"/>
          </a:p>
          <a:p>
            <a:r>
              <a:rPr lang="it-IT" dirty="0"/>
              <a:t>Annarita Sorrentino</a:t>
            </a:r>
          </a:p>
          <a:p>
            <a:r>
              <a:rPr lang="it-IT" dirty="0" err="1"/>
              <a:t>annarita.sorrentino@uniparthenope.it</a:t>
            </a:r>
            <a:endParaRPr lang="it-IT" dirty="0"/>
          </a:p>
        </p:txBody>
      </p:sp>
      <p:cxnSp>
        <p:nvCxnSpPr>
          <p:cNvPr id="8" name="Connettore 1 7">
            <a:extLst>
              <a:ext uri="{FF2B5EF4-FFF2-40B4-BE49-F238E27FC236}">
                <a16:creationId xmlns:a16="http://schemas.microsoft.com/office/drawing/2014/main" id="{302A9FE6-9594-CE48-9974-CF166B9DACBB}"/>
              </a:ext>
            </a:extLst>
          </p:cNvPr>
          <p:cNvCxnSpPr/>
          <p:nvPr/>
        </p:nvCxnSpPr>
        <p:spPr>
          <a:xfrm>
            <a:off x="577516" y="3509963"/>
            <a:ext cx="10984831"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667636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6FA7FB-7B0C-734B-BEBF-38538F19CA28}"/>
              </a:ext>
            </a:extLst>
          </p:cNvPr>
          <p:cNvSpPr>
            <a:spLocks noGrp="1"/>
          </p:cNvSpPr>
          <p:nvPr>
            <p:ph type="title"/>
          </p:nvPr>
        </p:nvSpPr>
        <p:spPr>
          <a:xfrm>
            <a:off x="676154" y="897561"/>
            <a:ext cx="6263126" cy="1325563"/>
          </a:xfrm>
        </p:spPr>
        <p:txBody>
          <a:bodyPr>
            <a:normAutofit/>
          </a:bodyPr>
          <a:lstStyle/>
          <a:p>
            <a:pPr>
              <a:defRPr/>
            </a:pPr>
            <a:r>
              <a:rPr lang="en-US" sz="3600" cap="none" dirty="0">
                <a:latin typeface="+mn-lt"/>
                <a:cs typeface="Arial" panose="020B0604020202020204" pitchFamily="34" charset="0"/>
              </a:rPr>
              <a:t>Economic evolution as the </a:t>
            </a:r>
            <a:br>
              <a:rPr lang="en-US" sz="3600" cap="none" dirty="0">
                <a:latin typeface="+mn-lt"/>
                <a:cs typeface="Arial" panose="020B0604020202020204" pitchFamily="34" charset="0"/>
              </a:rPr>
            </a:br>
            <a:r>
              <a:rPr lang="en-US" sz="3600" i="1" cap="none" dirty="0">
                <a:latin typeface="+mn-lt"/>
                <a:cs typeface="Arial" panose="020B0604020202020204" pitchFamily="34" charset="0"/>
              </a:rPr>
              <a:t>process of creative destruction</a:t>
            </a:r>
            <a:endParaRPr lang="it-IT" sz="3600" cap="none" dirty="0">
              <a:latin typeface="+mn-lt"/>
              <a:cs typeface="Arial" panose="020B0604020202020204" pitchFamily="34" charset="0"/>
            </a:endParaRPr>
          </a:p>
        </p:txBody>
      </p:sp>
      <p:graphicFrame>
        <p:nvGraphicFramePr>
          <p:cNvPr id="4" name="Segnaposto contenuto 3">
            <a:extLst>
              <a:ext uri="{FF2B5EF4-FFF2-40B4-BE49-F238E27FC236}">
                <a16:creationId xmlns:a16="http://schemas.microsoft.com/office/drawing/2014/main" id="{4AF405FD-989F-6F47-938E-C1C39E5EE2D4}"/>
              </a:ext>
            </a:extLst>
          </p:cNvPr>
          <p:cNvGraphicFramePr>
            <a:graphicFrameLocks noGrp="1"/>
          </p:cNvGraphicFramePr>
          <p:nvPr>
            <p:ph idx="1"/>
            <p:extLst>
              <p:ext uri="{D42A27DB-BD31-4B8C-83A1-F6EECF244321}">
                <p14:modId xmlns:p14="http://schemas.microsoft.com/office/powerpoint/2010/main" val="3892383727"/>
              </p:ext>
            </p:extLst>
          </p:nvPr>
        </p:nvGraphicFramePr>
        <p:xfrm>
          <a:off x="210457" y="2859315"/>
          <a:ext cx="5377543" cy="2991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allout 1 5">
            <a:extLst>
              <a:ext uri="{FF2B5EF4-FFF2-40B4-BE49-F238E27FC236}">
                <a16:creationId xmlns:a16="http://schemas.microsoft.com/office/drawing/2014/main" id="{BC6C7279-D899-5A4D-971B-CA5B678DDA01}"/>
              </a:ext>
            </a:extLst>
          </p:cNvPr>
          <p:cNvSpPr/>
          <p:nvPr/>
        </p:nvSpPr>
        <p:spPr>
          <a:xfrm>
            <a:off x="3743583" y="2333907"/>
            <a:ext cx="3688833" cy="1500034"/>
          </a:xfrm>
          <a:prstGeom prst="borderCallout1">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it-IT" sz="1400" dirty="0"/>
              <a:t>In the real world, says Schumpeter, firms doesn’t always produce the same goods with techniques unchanged but sometimes they introduce new products, improve the quality of existing ones and adopt new production technologies as well as new models of work organization.</a:t>
            </a:r>
            <a:endParaRPr lang="it-IT" altLang="it-IT" sz="1400" dirty="0"/>
          </a:p>
        </p:txBody>
      </p:sp>
      <p:pic>
        <p:nvPicPr>
          <p:cNvPr id="3" name="Immagine 2">
            <a:extLst>
              <a:ext uri="{FF2B5EF4-FFF2-40B4-BE49-F238E27FC236}">
                <a16:creationId xmlns:a16="http://schemas.microsoft.com/office/drawing/2014/main" id="{D4D09733-8E30-4FCB-A7A6-F914219D4378}"/>
              </a:ext>
            </a:extLst>
          </p:cNvPr>
          <p:cNvPicPr>
            <a:picLocks noChangeAspect="1"/>
          </p:cNvPicPr>
          <p:nvPr/>
        </p:nvPicPr>
        <p:blipFill rotWithShape="1">
          <a:blip r:embed="rId8"/>
          <a:srcRect t="14481"/>
          <a:stretch/>
        </p:blipFill>
        <p:spPr>
          <a:xfrm>
            <a:off x="327910" y="2046566"/>
            <a:ext cx="11536180" cy="4424530"/>
          </a:xfrm>
          <a:prstGeom prst="rect">
            <a:avLst/>
          </a:prstGeom>
        </p:spPr>
      </p:pic>
      <p:sp>
        <p:nvSpPr>
          <p:cNvPr id="7" name="CasellaDiTesto 6">
            <a:extLst>
              <a:ext uri="{FF2B5EF4-FFF2-40B4-BE49-F238E27FC236}">
                <a16:creationId xmlns:a16="http://schemas.microsoft.com/office/drawing/2014/main" id="{0961D9EE-6B1D-C343-AE95-F0FF9FD49E15}"/>
              </a:ext>
            </a:extLst>
          </p:cNvPr>
          <p:cNvSpPr txBox="1"/>
          <p:nvPr/>
        </p:nvSpPr>
        <p:spPr>
          <a:xfrm>
            <a:off x="9837151" y="5869355"/>
            <a:ext cx="1634358" cy="276999"/>
          </a:xfrm>
          <a:prstGeom prst="rect">
            <a:avLst/>
          </a:prstGeom>
          <a:noFill/>
        </p:spPr>
        <p:txBody>
          <a:bodyPr wrap="none" rtlCol="0">
            <a:spAutoFit/>
          </a:bodyPr>
          <a:lstStyle/>
          <a:p>
            <a:r>
              <a:rPr lang="it-IT" sz="1200" dirty="0"/>
              <a:t>Pine and </a:t>
            </a:r>
            <a:r>
              <a:rPr lang="it-IT" sz="1200" dirty="0" err="1"/>
              <a:t>Gilmore</a:t>
            </a:r>
            <a:r>
              <a:rPr lang="it-IT" sz="1200" dirty="0"/>
              <a:t>, 2011</a:t>
            </a:r>
          </a:p>
        </p:txBody>
      </p:sp>
    </p:spTree>
    <p:extLst>
      <p:ext uri="{BB962C8B-B14F-4D97-AF65-F5344CB8AC3E}">
        <p14:creationId xmlns:p14="http://schemas.microsoft.com/office/powerpoint/2010/main" val="312752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Immagine 1">
            <a:extLst>
              <a:ext uri="{FF2B5EF4-FFF2-40B4-BE49-F238E27FC236}">
                <a16:creationId xmlns:a16="http://schemas.microsoft.com/office/drawing/2014/main" id="{7A92D836-5ECC-3FC0-441A-F57620D1BEE0}"/>
              </a:ext>
            </a:extLst>
          </p:cNvPr>
          <p:cNvPicPr>
            <a:picLocks noChangeAspect="1"/>
          </p:cNvPicPr>
          <p:nvPr/>
        </p:nvPicPr>
        <p:blipFill rotWithShape="1">
          <a:blip r:embed="rId2"/>
          <a:srcRect t="1368"/>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pic>
        <p:nvPicPr>
          <p:cNvPr id="3" name="Immagine 2">
            <a:extLst>
              <a:ext uri="{FF2B5EF4-FFF2-40B4-BE49-F238E27FC236}">
                <a16:creationId xmlns:a16="http://schemas.microsoft.com/office/drawing/2014/main" id="{234B5525-7D9D-6065-03EE-30B38C58AA20}"/>
              </a:ext>
            </a:extLst>
          </p:cNvPr>
          <p:cNvPicPr>
            <a:picLocks noChangeAspect="1"/>
          </p:cNvPicPr>
          <p:nvPr/>
        </p:nvPicPr>
        <p:blipFill>
          <a:blip r:embed="rId3"/>
          <a:stretch>
            <a:fillRect/>
          </a:stretch>
        </p:blipFill>
        <p:spPr>
          <a:xfrm>
            <a:off x="3600511" y="0"/>
            <a:ext cx="4990977" cy="6858000"/>
          </a:xfrm>
          <a:prstGeom prst="rect">
            <a:avLst/>
          </a:prstGeom>
        </p:spPr>
      </p:pic>
    </p:spTree>
    <p:extLst>
      <p:ext uri="{BB962C8B-B14F-4D97-AF65-F5344CB8AC3E}">
        <p14:creationId xmlns:p14="http://schemas.microsoft.com/office/powerpoint/2010/main" val="321519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A5A0EA4-34AC-C26E-FF25-0529E2EB7A72}"/>
              </a:ext>
            </a:extLst>
          </p:cNvPr>
          <p:cNvSpPr txBox="1"/>
          <p:nvPr/>
        </p:nvSpPr>
        <p:spPr>
          <a:xfrm>
            <a:off x="640080" y="3104892"/>
            <a:ext cx="11064240" cy="2031325"/>
          </a:xfrm>
          <a:prstGeom prst="rect">
            <a:avLst/>
          </a:prstGeom>
          <a:noFill/>
        </p:spPr>
        <p:txBody>
          <a:bodyPr wrap="square">
            <a:spAutoFit/>
          </a:bodyPr>
          <a:lstStyle/>
          <a:p>
            <a:pPr algn="just"/>
            <a:r>
              <a:rPr lang="en-US" b="0" i="0" dirty="0">
                <a:effectLst/>
                <a:latin typeface="+mj-lt"/>
              </a:rPr>
              <a:t>In the Transformation Economy, consumers are seeking more than mere experience. They crave something authentic and meaningful - some call it the 'soul' of the business - to which they can connect on the most personal level and, in doing so, undergo an actual sense of transformation.</a:t>
            </a:r>
          </a:p>
          <a:p>
            <a:pPr algn="l"/>
            <a:endParaRPr lang="en-US" b="0" i="0" dirty="0">
              <a:effectLst/>
              <a:latin typeface="+mj-lt"/>
            </a:endParaRPr>
          </a:p>
          <a:p>
            <a:pPr algn="l"/>
            <a:endParaRPr lang="en-US" b="0" i="0" dirty="0">
              <a:effectLst/>
              <a:latin typeface="+mj-lt"/>
            </a:endParaRPr>
          </a:p>
          <a:p>
            <a:pPr algn="l"/>
            <a:r>
              <a:rPr lang="en-US" b="0" i="0" dirty="0">
                <a:effectLst/>
                <a:latin typeface="+mj-lt"/>
              </a:rPr>
              <a:t>Consumers are desperate to connect with themselves. Brands that can offer them a meaningful route to that soulful luxury will be the ones that stay ahead of the game.</a:t>
            </a:r>
          </a:p>
        </p:txBody>
      </p:sp>
      <p:sp>
        <p:nvSpPr>
          <p:cNvPr id="5" name="CasellaDiTesto 4">
            <a:extLst>
              <a:ext uri="{FF2B5EF4-FFF2-40B4-BE49-F238E27FC236}">
                <a16:creationId xmlns:a16="http://schemas.microsoft.com/office/drawing/2014/main" id="{378A8223-6AD7-B1A9-F0A2-57536BF7E18A}"/>
              </a:ext>
            </a:extLst>
          </p:cNvPr>
          <p:cNvSpPr txBox="1"/>
          <p:nvPr/>
        </p:nvSpPr>
        <p:spPr>
          <a:xfrm>
            <a:off x="640080" y="2085865"/>
            <a:ext cx="10993120" cy="707886"/>
          </a:xfrm>
          <a:prstGeom prst="rect">
            <a:avLst/>
          </a:prstGeom>
          <a:noFill/>
        </p:spPr>
        <p:txBody>
          <a:bodyPr wrap="square">
            <a:spAutoFit/>
          </a:bodyPr>
          <a:lstStyle/>
          <a:p>
            <a:pPr algn="just"/>
            <a:r>
              <a:rPr lang="en-US" sz="2000" b="0" i="0" dirty="0">
                <a:effectLst/>
                <a:latin typeface="+mj-lt"/>
              </a:rPr>
              <a:t>In the Experience Economy, businesses and brands curate memorable encounters, thus the ‘experience’ becomes the product.</a:t>
            </a:r>
            <a:endParaRPr lang="it-IT" sz="2000" dirty="0">
              <a:latin typeface="+mj-lt"/>
            </a:endParaRPr>
          </a:p>
        </p:txBody>
      </p:sp>
      <p:sp>
        <p:nvSpPr>
          <p:cNvPr id="6" name="Titolo 1">
            <a:extLst>
              <a:ext uri="{FF2B5EF4-FFF2-40B4-BE49-F238E27FC236}">
                <a16:creationId xmlns:a16="http://schemas.microsoft.com/office/drawing/2014/main" id="{FE2E6836-8580-ED89-AA64-9C4CB9114882}"/>
              </a:ext>
            </a:extLst>
          </p:cNvPr>
          <p:cNvSpPr txBox="1">
            <a:spLocks/>
          </p:cNvSpPr>
          <p:nvPr/>
        </p:nvSpPr>
        <p:spPr>
          <a:xfrm>
            <a:off x="676154" y="897562"/>
            <a:ext cx="9473686" cy="70788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dirty="0">
                <a:latin typeface="+mn-lt"/>
                <a:cs typeface="Arial" panose="020B0604020202020204" pitchFamily="34" charset="0"/>
              </a:rPr>
              <a:t>The current stage of experience economy</a:t>
            </a:r>
            <a:endParaRPr lang="it-IT" sz="3600" dirty="0">
              <a:latin typeface="+mn-lt"/>
              <a:cs typeface="Arial" panose="020B0604020202020204" pitchFamily="34" charset="0"/>
            </a:endParaRPr>
          </a:p>
        </p:txBody>
      </p:sp>
    </p:spTree>
    <p:extLst>
      <p:ext uri="{BB962C8B-B14F-4D97-AF65-F5344CB8AC3E}">
        <p14:creationId xmlns:p14="http://schemas.microsoft.com/office/powerpoint/2010/main" val="3538785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D954997-FCF3-281F-9B20-35ADDFE03C63}"/>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4000" dirty="0"/>
              <a:t>The case of Nike</a:t>
            </a:r>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3">
            <a:extLst>
              <a:ext uri="{FF2B5EF4-FFF2-40B4-BE49-F238E27FC236}">
                <a16:creationId xmlns:a16="http://schemas.microsoft.com/office/drawing/2014/main" id="{71DFB647-BD44-DEB6-DCA0-5A5B0A78EB51}"/>
              </a:ext>
            </a:extLst>
          </p:cNvPr>
          <p:cNvSpPr txBox="1"/>
          <p:nvPr/>
        </p:nvSpPr>
        <p:spPr>
          <a:xfrm>
            <a:off x="595404" y="2330505"/>
            <a:ext cx="4559425" cy="3979585"/>
          </a:xfrm>
          <a:prstGeom prst="rect">
            <a:avLst/>
          </a:prstGeom>
        </p:spPr>
        <p:txBody>
          <a:bodyPr vert="horz" lIns="91440" tIns="45720" rIns="91440" bIns="45720" rtlCol="0" anchor="ctr">
            <a:normAutofit/>
          </a:bodyPr>
          <a:lstStyle/>
          <a:p>
            <a:pPr>
              <a:lnSpc>
                <a:spcPct val="90000"/>
              </a:lnSpc>
              <a:spcAft>
                <a:spcPts val="600"/>
              </a:spcAft>
            </a:pPr>
            <a:r>
              <a:rPr lang="en-US" sz="2000" b="1" i="0" dirty="0" err="1">
                <a:effectLst/>
              </a:rPr>
              <a:t>HyperAdapt</a:t>
            </a:r>
            <a:r>
              <a:rPr lang="en-US" sz="2000" b="1" i="0" dirty="0">
                <a:effectLst/>
              </a:rPr>
              <a:t> 1.0</a:t>
            </a:r>
          </a:p>
          <a:p>
            <a:pPr>
              <a:lnSpc>
                <a:spcPct val="90000"/>
              </a:lnSpc>
              <a:spcAft>
                <a:spcPts val="600"/>
              </a:spcAft>
            </a:pPr>
            <a:endParaRPr lang="en-US" sz="2000" dirty="0"/>
          </a:p>
          <a:p>
            <a:pPr>
              <a:lnSpc>
                <a:spcPct val="90000"/>
              </a:lnSpc>
              <a:spcAft>
                <a:spcPts val="600"/>
              </a:spcAft>
            </a:pPr>
            <a:r>
              <a:rPr lang="en-US" sz="2000" b="0" i="0" dirty="0">
                <a:effectLst/>
              </a:rPr>
              <a:t>It adapts electronically to the profile of the foot</a:t>
            </a:r>
          </a:p>
          <a:p>
            <a:pPr>
              <a:lnSpc>
                <a:spcPct val="90000"/>
              </a:lnSpc>
              <a:spcAft>
                <a:spcPts val="600"/>
              </a:spcAft>
            </a:pPr>
            <a:r>
              <a:rPr lang="en-US" sz="2000" b="0" i="0" dirty="0">
                <a:effectLst/>
              </a:rPr>
              <a:t>E.A.R.L. the system that adapts the lacing to the profile of the foot.</a:t>
            </a:r>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a:extLst>
              <a:ext uri="{FF2B5EF4-FFF2-40B4-BE49-F238E27FC236}">
                <a16:creationId xmlns:a16="http://schemas.microsoft.com/office/drawing/2014/main" id="{85AA5C65-8361-6B14-B666-302D2419BE06}"/>
              </a:ext>
            </a:extLst>
          </p:cNvPr>
          <p:cNvPicPr>
            <a:picLocks noChangeAspect="1"/>
          </p:cNvPicPr>
          <p:nvPr/>
        </p:nvPicPr>
        <p:blipFill rotWithShape="1">
          <a:blip r:embed="rId2"/>
          <a:srcRect t="13725" r="1" b="1"/>
          <a:stretch/>
        </p:blipFill>
        <p:spPr>
          <a:xfrm>
            <a:off x="5977788" y="799352"/>
            <a:ext cx="5425410" cy="5259296"/>
          </a:xfrm>
          <a:prstGeom prst="rect">
            <a:avLst/>
          </a:prstGeom>
        </p:spPr>
      </p:pic>
    </p:spTree>
    <p:extLst>
      <p:ext uri="{BB962C8B-B14F-4D97-AF65-F5344CB8AC3E}">
        <p14:creationId xmlns:p14="http://schemas.microsoft.com/office/powerpoint/2010/main" val="3237028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4DF0EAB-FCF2-E3A3-EE21-8CEE1EB91ABC}"/>
              </a:ext>
            </a:extLst>
          </p:cNvPr>
          <p:cNvPicPr>
            <a:picLocks noChangeAspect="1"/>
          </p:cNvPicPr>
          <p:nvPr/>
        </p:nvPicPr>
        <p:blipFill rotWithShape="1">
          <a:blip r:embed="rId2"/>
          <a:srcRect/>
          <a:stretch/>
        </p:blipFill>
        <p:spPr>
          <a:xfrm>
            <a:off x="-1" y="10"/>
            <a:ext cx="12192000" cy="6857990"/>
          </a:xfrm>
          <a:prstGeom prst="rect">
            <a:avLst/>
          </a:prstGeom>
        </p:spPr>
      </p:pic>
      <p:sp>
        <p:nvSpPr>
          <p:cNvPr id="2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olo 1">
            <a:extLst>
              <a:ext uri="{FF2B5EF4-FFF2-40B4-BE49-F238E27FC236}">
                <a16:creationId xmlns:a16="http://schemas.microsoft.com/office/drawing/2014/main" id="{4D954997-FCF3-281F-9B20-35ADDFE03C63}"/>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dirty="0"/>
              <a:t>The case of Nike</a:t>
            </a:r>
          </a:p>
        </p:txBody>
      </p:sp>
      <p:cxnSp>
        <p:nvCxnSpPr>
          <p:cNvPr id="29" name="Straight Connector 28">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CasellaDiTesto 3">
            <a:extLst>
              <a:ext uri="{FF2B5EF4-FFF2-40B4-BE49-F238E27FC236}">
                <a16:creationId xmlns:a16="http://schemas.microsoft.com/office/drawing/2014/main" id="{71DFB647-BD44-DEB6-DCA0-5A5B0A78EB51}"/>
              </a:ext>
            </a:extLst>
          </p:cNvPr>
          <p:cNvSpPr txBox="1"/>
          <p:nvPr/>
        </p:nvSpPr>
        <p:spPr>
          <a:xfrm>
            <a:off x="525516" y="3417573"/>
            <a:ext cx="5225044" cy="2619839"/>
          </a:xfrm>
          <a:prstGeom prst="rect">
            <a:avLst/>
          </a:prstGeom>
        </p:spPr>
        <p:txBody>
          <a:bodyPr vert="horz" lIns="91440" tIns="45720" rIns="91440" bIns="45720" rtlCol="0" anchor="ctr">
            <a:normAutofit/>
          </a:bodyPr>
          <a:lstStyle/>
          <a:p>
            <a:pPr>
              <a:lnSpc>
                <a:spcPct val="90000"/>
              </a:lnSpc>
              <a:spcAft>
                <a:spcPts val="600"/>
              </a:spcAft>
            </a:pPr>
            <a:r>
              <a:rPr lang="en-US" b="1" i="0" dirty="0">
                <a:effectLst/>
              </a:rPr>
              <a:t>Nike </a:t>
            </a:r>
            <a:r>
              <a:rPr lang="en-US" b="1" dirty="0" err="1"/>
              <a:t>V</a:t>
            </a:r>
            <a:r>
              <a:rPr lang="en-US" b="1" i="0" dirty="0" err="1">
                <a:effectLst/>
              </a:rPr>
              <a:t>aporMax</a:t>
            </a:r>
            <a:r>
              <a:rPr lang="en-US" b="1" i="0" dirty="0">
                <a:effectLst/>
              </a:rPr>
              <a:t> Air</a:t>
            </a:r>
          </a:p>
          <a:p>
            <a:pPr>
              <a:lnSpc>
                <a:spcPct val="90000"/>
              </a:lnSpc>
              <a:spcAft>
                <a:spcPts val="600"/>
              </a:spcAft>
            </a:pPr>
            <a:r>
              <a:rPr lang="en-US" b="0" i="0" dirty="0">
                <a:effectLst/>
              </a:rPr>
              <a:t>The entire sole of the Air </a:t>
            </a:r>
            <a:r>
              <a:rPr lang="en-US" b="0" i="0" dirty="0" err="1">
                <a:effectLst/>
              </a:rPr>
              <a:t>VaporMax</a:t>
            </a:r>
            <a:r>
              <a:rPr lang="en-US" b="0" i="0" dirty="0">
                <a:effectLst/>
              </a:rPr>
              <a:t> is made up of air. </a:t>
            </a:r>
          </a:p>
          <a:p>
            <a:pPr>
              <a:lnSpc>
                <a:spcPct val="90000"/>
              </a:lnSpc>
              <a:spcAft>
                <a:spcPts val="600"/>
              </a:spcAft>
            </a:pPr>
            <a:r>
              <a:rPr lang="en-US" b="0" i="0" dirty="0">
                <a:effectLst/>
              </a:rPr>
              <a:t>The airbags are positioned in exactly the places needed to improve performance: nothing is left to chance. </a:t>
            </a:r>
          </a:p>
          <a:p>
            <a:pPr>
              <a:lnSpc>
                <a:spcPct val="90000"/>
              </a:lnSpc>
              <a:spcAft>
                <a:spcPts val="600"/>
              </a:spcAft>
            </a:pPr>
            <a:r>
              <a:rPr lang="en-US" b="0" i="0" dirty="0">
                <a:effectLst/>
              </a:rPr>
              <a:t>The bearings don't wear out and the feeling of the trainee remains the same even after thousands of miles.</a:t>
            </a:r>
          </a:p>
        </p:txBody>
      </p:sp>
    </p:spTree>
    <p:extLst>
      <p:ext uri="{BB962C8B-B14F-4D97-AF65-F5344CB8AC3E}">
        <p14:creationId xmlns:p14="http://schemas.microsoft.com/office/powerpoint/2010/main" val="3853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49">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D954997-FCF3-281F-9B20-35ADDFE03C63}"/>
              </a:ext>
            </a:extLst>
          </p:cNvPr>
          <p:cNvSpPr>
            <a:spLocks noGrp="1"/>
          </p:cNvSpPr>
          <p:nvPr>
            <p:ph type="title"/>
          </p:nvPr>
        </p:nvSpPr>
        <p:spPr>
          <a:xfrm>
            <a:off x="411480" y="987552"/>
            <a:ext cx="4485861" cy="1088136"/>
          </a:xfrm>
        </p:spPr>
        <p:txBody>
          <a:bodyPr vert="horz" lIns="91440" tIns="45720" rIns="91440" bIns="45720" rtlCol="0" anchor="b">
            <a:normAutofit/>
          </a:bodyPr>
          <a:lstStyle/>
          <a:p>
            <a:r>
              <a:rPr lang="en-US" sz="3400"/>
              <a:t>The case of Nike</a:t>
            </a:r>
          </a:p>
        </p:txBody>
      </p:sp>
      <p:sp>
        <p:nvSpPr>
          <p:cNvPr id="61" name="Rectangle 51">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2" name="Rectangle 53">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CasellaDiTesto 5">
            <a:extLst>
              <a:ext uri="{FF2B5EF4-FFF2-40B4-BE49-F238E27FC236}">
                <a16:creationId xmlns:a16="http://schemas.microsoft.com/office/drawing/2014/main" id="{7709BD6A-D0B1-7075-7DA3-8CC19C7F4487}"/>
              </a:ext>
            </a:extLst>
          </p:cNvPr>
          <p:cNvSpPr txBox="1"/>
          <p:nvPr/>
        </p:nvSpPr>
        <p:spPr>
          <a:xfrm>
            <a:off x="411479" y="2688336"/>
            <a:ext cx="4498848" cy="358444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500" b="1"/>
              <a:t>The Nike Run Club app </a:t>
            </a:r>
          </a:p>
          <a:p>
            <a:pPr indent="-228600">
              <a:lnSpc>
                <a:spcPct val="90000"/>
              </a:lnSpc>
              <a:spcAft>
                <a:spcPts val="600"/>
              </a:spcAft>
              <a:buFont typeface="Arial" panose="020B0604020202020204" pitchFamily="34" charset="0"/>
              <a:buChar char="•"/>
            </a:pPr>
            <a:endParaRPr lang="en-US" sz="1500"/>
          </a:p>
          <a:p>
            <a:pPr indent="-228600">
              <a:lnSpc>
                <a:spcPct val="90000"/>
              </a:lnSpc>
              <a:spcAft>
                <a:spcPts val="600"/>
              </a:spcAft>
              <a:buFont typeface="Arial" panose="020B0604020202020204" pitchFamily="34" charset="0"/>
              <a:buChar char="•"/>
            </a:pPr>
            <a:r>
              <a:rPr lang="en-US" sz="1500"/>
              <a:t>It motivates you to run constantly, with a community that keeps you company and entertained. </a:t>
            </a:r>
          </a:p>
          <a:p>
            <a:pPr indent="-228600">
              <a:lnSpc>
                <a:spcPct val="90000"/>
              </a:lnSpc>
              <a:spcAft>
                <a:spcPts val="600"/>
              </a:spcAft>
              <a:buFont typeface="Arial" panose="020B0604020202020204" pitchFamily="34" charset="0"/>
              <a:buChar char="•"/>
            </a:pPr>
            <a:endParaRPr lang="en-US" sz="1500"/>
          </a:p>
          <a:p>
            <a:pPr indent="-228600">
              <a:lnSpc>
                <a:spcPct val="90000"/>
              </a:lnSpc>
              <a:spcAft>
                <a:spcPts val="600"/>
              </a:spcAft>
              <a:buFont typeface="Arial" panose="020B0604020202020204" pitchFamily="34" charset="0"/>
              <a:buChar char="•"/>
            </a:pPr>
            <a:r>
              <a:rPr lang="en-US" sz="1500"/>
              <a:t>Just started running? We are here. Do you need a coach to keep up or a friend to keep you company? Here we are. Want us to track your stats while you think about the scenery? No problem. </a:t>
            </a:r>
          </a:p>
          <a:p>
            <a:pPr indent="-228600">
              <a:lnSpc>
                <a:spcPct val="90000"/>
              </a:lnSpc>
              <a:spcAft>
                <a:spcPts val="600"/>
              </a:spcAft>
              <a:buFont typeface="Arial" panose="020B0604020202020204" pitchFamily="34" charset="0"/>
              <a:buChar char="•"/>
            </a:pPr>
            <a:endParaRPr lang="en-US" sz="1500"/>
          </a:p>
          <a:p>
            <a:pPr indent="-228600">
              <a:lnSpc>
                <a:spcPct val="90000"/>
              </a:lnSpc>
              <a:spcAft>
                <a:spcPts val="600"/>
              </a:spcAft>
              <a:buFont typeface="Arial" panose="020B0604020202020204" pitchFamily="34" charset="0"/>
              <a:buChar char="•"/>
            </a:pPr>
            <a:r>
              <a:rPr lang="en-US" sz="1500"/>
              <a:t>Even if you don't feel like running today, Nike Run Club has wellness tips that will help you prepare for tomorrow. Start when and where you want: we will always be with you.</a:t>
            </a:r>
          </a:p>
        </p:txBody>
      </p:sp>
      <p:pic>
        <p:nvPicPr>
          <p:cNvPr id="7" name="Immagine 6">
            <a:extLst>
              <a:ext uri="{FF2B5EF4-FFF2-40B4-BE49-F238E27FC236}">
                <a16:creationId xmlns:a16="http://schemas.microsoft.com/office/drawing/2014/main" id="{8441A566-BA74-1CE9-EDAB-A9FBACEEA732}"/>
              </a:ext>
            </a:extLst>
          </p:cNvPr>
          <p:cNvPicPr>
            <a:picLocks noChangeAspect="1"/>
          </p:cNvPicPr>
          <p:nvPr/>
        </p:nvPicPr>
        <p:blipFill rotWithShape="1">
          <a:blip r:embed="rId2"/>
          <a:srcRect t="10796" r="-2" b="6765"/>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4" name="CasellaDiTesto 3">
            <a:extLst>
              <a:ext uri="{FF2B5EF4-FFF2-40B4-BE49-F238E27FC236}">
                <a16:creationId xmlns:a16="http://schemas.microsoft.com/office/drawing/2014/main" id="{71DFB647-BD44-DEB6-DCA0-5A5B0A78EB51}"/>
              </a:ext>
            </a:extLst>
          </p:cNvPr>
          <p:cNvSpPr txBox="1"/>
          <p:nvPr/>
        </p:nvSpPr>
        <p:spPr>
          <a:xfrm>
            <a:off x="525516" y="3417573"/>
            <a:ext cx="5225044" cy="2619839"/>
          </a:xfrm>
          <a:prstGeom prst="rect">
            <a:avLst/>
          </a:prstGeom>
        </p:spPr>
        <p:txBody>
          <a:bodyPr vert="horz" lIns="91440" tIns="45720" rIns="91440" bIns="45720" rtlCol="0" anchor="ctr">
            <a:normAutofit/>
          </a:bodyPr>
          <a:lstStyle/>
          <a:p>
            <a:pPr>
              <a:lnSpc>
                <a:spcPct val="90000"/>
              </a:lnSpc>
              <a:spcAft>
                <a:spcPts val="600"/>
              </a:spcAft>
            </a:pPr>
            <a:endParaRPr lang="en-US" b="0" i="0" dirty="0">
              <a:effectLst/>
            </a:endParaRPr>
          </a:p>
        </p:txBody>
      </p:sp>
    </p:spTree>
    <p:extLst>
      <p:ext uri="{BB962C8B-B14F-4D97-AF65-F5344CB8AC3E}">
        <p14:creationId xmlns:p14="http://schemas.microsoft.com/office/powerpoint/2010/main" val="2785662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954997-FCF3-281F-9B20-35ADDFE03C63}"/>
              </a:ext>
            </a:extLst>
          </p:cNvPr>
          <p:cNvSpPr>
            <a:spLocks noGrp="1"/>
          </p:cNvSpPr>
          <p:nvPr>
            <p:ph type="title"/>
          </p:nvPr>
        </p:nvSpPr>
        <p:spPr>
          <a:xfrm>
            <a:off x="746760" y="771525"/>
            <a:ext cx="10515600" cy="1325563"/>
          </a:xfrm>
        </p:spPr>
        <p:txBody>
          <a:bodyPr/>
          <a:lstStyle/>
          <a:p>
            <a:r>
              <a:rPr lang="it-IT" dirty="0"/>
              <a:t>The case of KAMALAYA KOH SAMUI</a:t>
            </a:r>
          </a:p>
        </p:txBody>
      </p:sp>
      <p:sp>
        <p:nvSpPr>
          <p:cNvPr id="6" name="CasellaDiTesto 5">
            <a:extLst>
              <a:ext uri="{FF2B5EF4-FFF2-40B4-BE49-F238E27FC236}">
                <a16:creationId xmlns:a16="http://schemas.microsoft.com/office/drawing/2014/main" id="{FCD5E948-E317-209B-235A-710428919014}"/>
              </a:ext>
            </a:extLst>
          </p:cNvPr>
          <p:cNvSpPr txBox="1"/>
          <p:nvPr/>
        </p:nvSpPr>
        <p:spPr>
          <a:xfrm>
            <a:off x="5813424" y="5834270"/>
            <a:ext cx="5238750" cy="646331"/>
          </a:xfrm>
          <a:prstGeom prst="rect">
            <a:avLst/>
          </a:prstGeom>
          <a:noFill/>
        </p:spPr>
        <p:txBody>
          <a:bodyPr wrap="square">
            <a:spAutoFit/>
          </a:bodyPr>
          <a:lstStyle/>
          <a:p>
            <a:r>
              <a:rPr lang="it-IT" dirty="0"/>
              <a:t>https://www.thehealthyholidaycompany.co.uk/programmes/kamalaya-embracing-change/</a:t>
            </a:r>
          </a:p>
        </p:txBody>
      </p:sp>
      <p:sp>
        <p:nvSpPr>
          <p:cNvPr id="5" name="CasellaDiTesto 4">
            <a:extLst>
              <a:ext uri="{FF2B5EF4-FFF2-40B4-BE49-F238E27FC236}">
                <a16:creationId xmlns:a16="http://schemas.microsoft.com/office/drawing/2014/main" id="{5C01201B-D8ED-BEC8-03D3-60B20A0BAB82}"/>
              </a:ext>
            </a:extLst>
          </p:cNvPr>
          <p:cNvSpPr txBox="1"/>
          <p:nvPr/>
        </p:nvSpPr>
        <p:spPr>
          <a:xfrm>
            <a:off x="838200" y="2406918"/>
            <a:ext cx="4475480" cy="3139321"/>
          </a:xfrm>
          <a:prstGeom prst="rect">
            <a:avLst/>
          </a:prstGeom>
          <a:noFill/>
        </p:spPr>
        <p:txBody>
          <a:bodyPr wrap="square">
            <a:spAutoFit/>
          </a:bodyPr>
          <a:lstStyle/>
          <a:p>
            <a:r>
              <a:rPr lang="en-US" dirty="0"/>
              <a:t>When many of our clients are looking for a nurturing environment where they can step back from their frenetic lifestyle and have the space and support to really understand themselves and what they want in life</a:t>
            </a:r>
          </a:p>
          <a:p>
            <a:endParaRPr lang="en-US" dirty="0"/>
          </a:p>
          <a:p>
            <a:r>
              <a:rPr lang="en-US" dirty="0"/>
              <a:t>“The management at </a:t>
            </a:r>
            <a:r>
              <a:rPr lang="en-US" dirty="0" err="1"/>
              <a:t>Kamalaya</a:t>
            </a:r>
            <a:r>
              <a:rPr lang="en-US" dirty="0"/>
              <a:t> has truly understood this need and has even introduced an “Embracing Change” </a:t>
            </a:r>
            <a:r>
              <a:rPr lang="en-US" dirty="0" err="1"/>
              <a:t>programme</a:t>
            </a:r>
            <a:r>
              <a:rPr lang="en-US" dirty="0"/>
              <a:t> that guides their guests to fulfil their purpose and potential.”</a:t>
            </a:r>
            <a:endParaRPr lang="it-IT" dirty="0"/>
          </a:p>
        </p:txBody>
      </p:sp>
      <p:pic>
        <p:nvPicPr>
          <p:cNvPr id="7" name="Immagine 6">
            <a:extLst>
              <a:ext uri="{FF2B5EF4-FFF2-40B4-BE49-F238E27FC236}">
                <a16:creationId xmlns:a16="http://schemas.microsoft.com/office/drawing/2014/main" id="{B3B33127-B5E2-822C-96DF-F08C4114E184}"/>
              </a:ext>
            </a:extLst>
          </p:cNvPr>
          <p:cNvPicPr>
            <a:picLocks noChangeAspect="1"/>
          </p:cNvPicPr>
          <p:nvPr/>
        </p:nvPicPr>
        <p:blipFill>
          <a:blip r:embed="rId2"/>
          <a:stretch>
            <a:fillRect/>
          </a:stretch>
        </p:blipFill>
        <p:spPr>
          <a:xfrm>
            <a:off x="5813425" y="2097088"/>
            <a:ext cx="5238750" cy="3552825"/>
          </a:xfrm>
          <a:prstGeom prst="rect">
            <a:avLst/>
          </a:prstGeom>
        </p:spPr>
      </p:pic>
    </p:spTree>
    <p:extLst>
      <p:ext uri="{BB962C8B-B14F-4D97-AF65-F5344CB8AC3E}">
        <p14:creationId xmlns:p14="http://schemas.microsoft.com/office/powerpoint/2010/main" val="1273106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5E562823-9139-A846-ABDA-21D59DB7307A}"/>
              </a:ext>
            </a:extLst>
          </p:cNvPr>
          <p:cNvSpPr txBox="1">
            <a:spLocks/>
          </p:cNvSpPr>
          <p:nvPr/>
        </p:nvSpPr>
        <p:spPr>
          <a:xfrm>
            <a:off x="838199" y="984049"/>
            <a:ext cx="9984129" cy="7753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t>Experience innovation (1/4)</a:t>
            </a:r>
          </a:p>
          <a:p>
            <a:pPr algn="just"/>
            <a:r>
              <a:rPr lang="en-GB" sz="2400" i="1" dirty="0"/>
              <a:t>The way to connect demand-side and supply-side perspectives</a:t>
            </a:r>
            <a:endParaRPr lang="it-IT" sz="2400" i="1" dirty="0"/>
          </a:p>
        </p:txBody>
      </p:sp>
      <p:sp>
        <p:nvSpPr>
          <p:cNvPr id="2" name="Rettangolo 1">
            <a:extLst>
              <a:ext uri="{FF2B5EF4-FFF2-40B4-BE49-F238E27FC236}">
                <a16:creationId xmlns:a16="http://schemas.microsoft.com/office/drawing/2014/main" id="{84F8B5FC-C7C5-064D-BAD9-8862C004DEBB}"/>
              </a:ext>
            </a:extLst>
          </p:cNvPr>
          <p:cNvSpPr/>
          <p:nvPr/>
        </p:nvSpPr>
        <p:spPr>
          <a:xfrm>
            <a:off x="838199" y="1865689"/>
            <a:ext cx="10868628" cy="3416320"/>
          </a:xfrm>
          <a:prstGeom prst="rect">
            <a:avLst/>
          </a:prstGeom>
        </p:spPr>
        <p:txBody>
          <a:bodyPr wrap="square">
            <a:spAutoFit/>
          </a:bodyPr>
          <a:lstStyle/>
          <a:p>
            <a:pPr marL="285750" indent="-285750" algn="just">
              <a:buFont typeface="Arial" panose="020B0604020202020204" pitchFamily="34" charset="0"/>
              <a:buChar char="•"/>
            </a:pPr>
            <a:r>
              <a:rPr lang="it-IT" dirty="0" err="1">
                <a:latin typeface="AdvPS6F00"/>
              </a:rPr>
              <a:t>Innovation</a:t>
            </a:r>
            <a:r>
              <a:rPr lang="it-IT" dirty="0">
                <a:latin typeface="AdvPS6F00"/>
              </a:rPr>
              <a:t> can relate to </a:t>
            </a:r>
            <a:r>
              <a:rPr lang="it-IT" dirty="0" err="1">
                <a:latin typeface="AdvPS6F00"/>
              </a:rPr>
              <a:t>any</a:t>
            </a:r>
            <a:r>
              <a:rPr lang="it-IT" dirty="0">
                <a:latin typeface="AdvPS6F00"/>
              </a:rPr>
              <a:t> </a:t>
            </a:r>
            <a:r>
              <a:rPr lang="it-IT" b="1" dirty="0">
                <a:latin typeface="AdvPS6F00"/>
              </a:rPr>
              <a:t>idea, </a:t>
            </a:r>
            <a:r>
              <a:rPr lang="it-IT" b="1" dirty="0" err="1">
                <a:latin typeface="AdvPS6F00"/>
              </a:rPr>
              <a:t>practice</a:t>
            </a:r>
            <a:r>
              <a:rPr lang="it-IT" b="1" dirty="0">
                <a:latin typeface="AdvPS6F00"/>
              </a:rPr>
              <a:t> or </a:t>
            </a:r>
            <a:r>
              <a:rPr lang="it-IT" b="1" dirty="0" err="1">
                <a:latin typeface="AdvPS6F00"/>
              </a:rPr>
              <a:t>material</a:t>
            </a:r>
            <a:r>
              <a:rPr lang="it-IT" b="1" dirty="0">
                <a:latin typeface="AdvPS6F00"/>
              </a:rPr>
              <a:t> </a:t>
            </a:r>
            <a:r>
              <a:rPr lang="it-IT" b="1" dirty="0" err="1">
                <a:latin typeface="AdvPS6F00"/>
              </a:rPr>
              <a:t>artefact</a:t>
            </a:r>
            <a:r>
              <a:rPr lang="it-IT" b="1" dirty="0">
                <a:latin typeface="AdvPS6F00"/>
              </a:rPr>
              <a:t> </a:t>
            </a:r>
            <a:r>
              <a:rPr lang="it-IT" b="1" dirty="0" err="1">
                <a:latin typeface="AdvPS6F00"/>
              </a:rPr>
              <a:t>which</a:t>
            </a:r>
            <a:r>
              <a:rPr lang="it-IT" b="1" dirty="0">
                <a:latin typeface="AdvPS6F00"/>
              </a:rPr>
              <a:t> </a:t>
            </a:r>
            <a:r>
              <a:rPr lang="it-IT" b="1" dirty="0" err="1">
                <a:latin typeface="AdvPS6F00"/>
              </a:rPr>
              <a:t>is</a:t>
            </a:r>
            <a:r>
              <a:rPr lang="it-IT" b="1" dirty="0">
                <a:latin typeface="AdvPS6F00"/>
              </a:rPr>
              <a:t> </a:t>
            </a:r>
            <a:r>
              <a:rPr lang="it-IT" b="1" dirty="0" err="1">
                <a:latin typeface="AdvPS6F00"/>
              </a:rPr>
              <a:t>regarded</a:t>
            </a:r>
            <a:r>
              <a:rPr lang="it-IT" b="1" dirty="0">
                <a:latin typeface="AdvPS6F00"/>
              </a:rPr>
              <a:t> </a:t>
            </a:r>
            <a:r>
              <a:rPr lang="it-IT" b="1" dirty="0" err="1">
                <a:latin typeface="AdvPS6F00"/>
              </a:rPr>
              <a:t>as</a:t>
            </a:r>
            <a:r>
              <a:rPr lang="it-IT" b="1" dirty="0">
                <a:latin typeface="AdvPS6F00"/>
              </a:rPr>
              <a:t> </a:t>
            </a:r>
            <a:r>
              <a:rPr lang="it-IT" b="1" dirty="0" err="1">
                <a:latin typeface="AdvPS6F00"/>
              </a:rPr>
              <a:t>novel</a:t>
            </a:r>
            <a:r>
              <a:rPr lang="it-IT" b="1" dirty="0">
                <a:latin typeface="AdvPS6F00"/>
              </a:rPr>
              <a:t> by </a:t>
            </a:r>
            <a:r>
              <a:rPr lang="it-IT" b="1" dirty="0" err="1">
                <a:latin typeface="AdvPS6F00"/>
              </a:rPr>
              <a:t>members</a:t>
            </a:r>
            <a:r>
              <a:rPr lang="it-IT" b="1" dirty="0">
                <a:latin typeface="AdvPS6F00"/>
              </a:rPr>
              <a:t> of a social </a:t>
            </a:r>
            <a:r>
              <a:rPr lang="it-IT" b="1" dirty="0" err="1">
                <a:latin typeface="AdvPS6F00"/>
              </a:rPr>
              <a:t>system</a:t>
            </a:r>
            <a:r>
              <a:rPr lang="it-IT" b="1" dirty="0">
                <a:latin typeface="AdvPS6F00"/>
              </a:rPr>
              <a:t> </a:t>
            </a:r>
            <a:r>
              <a:rPr lang="it-IT" dirty="0">
                <a:latin typeface="AdvPS6F00"/>
              </a:rPr>
              <a:t>(Lancaster &amp; Taylor, 1988).</a:t>
            </a:r>
          </a:p>
          <a:p>
            <a:pPr algn="just"/>
            <a:r>
              <a:rPr lang="it-IT" dirty="0">
                <a:latin typeface="AdvPS6F00"/>
              </a:rPr>
              <a:t> </a:t>
            </a:r>
          </a:p>
          <a:p>
            <a:pPr marL="285750" indent="-285750" algn="just">
              <a:buFont typeface="Arial" panose="020B0604020202020204" pitchFamily="34" charset="0"/>
              <a:buChar char="•"/>
            </a:pPr>
            <a:r>
              <a:rPr lang="it-IT" dirty="0" err="1">
                <a:latin typeface="AdvPS6F00"/>
              </a:rPr>
              <a:t>As</a:t>
            </a:r>
            <a:r>
              <a:rPr lang="it-IT" dirty="0">
                <a:latin typeface="AdvPS6F00"/>
              </a:rPr>
              <a:t> </a:t>
            </a:r>
            <a:r>
              <a:rPr lang="it-IT" dirty="0" err="1">
                <a:latin typeface="AdvPS6F00"/>
              </a:rPr>
              <a:t>well</a:t>
            </a:r>
            <a:r>
              <a:rPr lang="it-IT" dirty="0">
                <a:latin typeface="AdvPS6F00"/>
              </a:rPr>
              <a:t>, </a:t>
            </a:r>
            <a:r>
              <a:rPr lang="it-IT" b="1" dirty="0">
                <a:latin typeface="AdvPS6F00"/>
              </a:rPr>
              <a:t>the </a:t>
            </a:r>
            <a:r>
              <a:rPr lang="it-IT" b="1" dirty="0" err="1">
                <a:latin typeface="AdvPS6F00"/>
              </a:rPr>
              <a:t>innovation</a:t>
            </a:r>
            <a:r>
              <a:rPr lang="it-IT" b="1" dirty="0">
                <a:latin typeface="AdvPS6F00"/>
              </a:rPr>
              <a:t> </a:t>
            </a:r>
            <a:r>
              <a:rPr lang="it-IT" b="1" dirty="0" err="1">
                <a:latin typeface="AdvPS6F00"/>
              </a:rPr>
              <a:t>theory</a:t>
            </a:r>
            <a:r>
              <a:rPr lang="it-IT" b="1" dirty="0">
                <a:latin typeface="AdvPS6F00"/>
              </a:rPr>
              <a:t> </a:t>
            </a:r>
            <a:r>
              <a:rPr lang="it-IT" b="1" dirty="0" err="1">
                <a:latin typeface="AdvPS6F00"/>
              </a:rPr>
              <a:t>has</a:t>
            </a:r>
            <a:r>
              <a:rPr lang="it-IT" b="1" dirty="0">
                <a:latin typeface="AdvPS6F00"/>
              </a:rPr>
              <a:t> </a:t>
            </a:r>
            <a:r>
              <a:rPr lang="it-IT" b="1" dirty="0" err="1">
                <a:latin typeface="AdvPS6F00"/>
              </a:rPr>
              <a:t>been</a:t>
            </a:r>
            <a:r>
              <a:rPr lang="it-IT" b="1" dirty="0">
                <a:latin typeface="AdvPS6F00"/>
              </a:rPr>
              <a:t> </a:t>
            </a:r>
            <a:r>
              <a:rPr lang="it-IT" b="1" dirty="0" err="1">
                <a:latin typeface="AdvPS6F00"/>
              </a:rPr>
              <a:t>developed</a:t>
            </a:r>
            <a:r>
              <a:rPr lang="it-IT" b="1" dirty="0">
                <a:latin typeface="AdvPS6F00"/>
              </a:rPr>
              <a:t> </a:t>
            </a:r>
            <a:r>
              <a:rPr lang="it-IT" dirty="0">
                <a:latin typeface="AdvPS6F00"/>
              </a:rPr>
              <a:t>by </a:t>
            </a:r>
            <a:r>
              <a:rPr lang="it-IT" dirty="0" err="1">
                <a:latin typeface="AdvPS6F00"/>
              </a:rPr>
              <a:t>extending</a:t>
            </a:r>
            <a:r>
              <a:rPr lang="it-IT" dirty="0">
                <a:latin typeface="AdvPS6F00"/>
              </a:rPr>
              <a:t> the </a:t>
            </a:r>
            <a:r>
              <a:rPr lang="it-IT" dirty="0" err="1">
                <a:latin typeface="AdvPS6F00"/>
              </a:rPr>
              <a:t>research</a:t>
            </a:r>
            <a:r>
              <a:rPr lang="it-IT" dirty="0">
                <a:latin typeface="AdvPS6F00"/>
              </a:rPr>
              <a:t> </a:t>
            </a:r>
            <a:r>
              <a:rPr lang="it-IT" dirty="0" err="1">
                <a:latin typeface="AdvPS6F00"/>
              </a:rPr>
              <a:t>approach</a:t>
            </a:r>
            <a:r>
              <a:rPr lang="it-IT" dirty="0">
                <a:latin typeface="AdvPS6F00"/>
              </a:rPr>
              <a:t> to </a:t>
            </a:r>
            <a:r>
              <a:rPr lang="it-IT" dirty="0" err="1">
                <a:latin typeface="AdvPS6F00"/>
              </a:rPr>
              <a:t>innovation</a:t>
            </a:r>
            <a:r>
              <a:rPr lang="it-IT" dirty="0">
                <a:latin typeface="AdvPS6F00"/>
              </a:rPr>
              <a:t> in the manufacturing </a:t>
            </a:r>
            <a:r>
              <a:rPr lang="it-IT" dirty="0" err="1">
                <a:latin typeface="AdvPS6F00"/>
              </a:rPr>
              <a:t>industries</a:t>
            </a:r>
            <a:r>
              <a:rPr lang="it-IT" dirty="0">
                <a:latin typeface="AdvPS6F00"/>
              </a:rPr>
              <a:t> </a:t>
            </a:r>
            <a:r>
              <a:rPr lang="it-IT" b="1" dirty="0">
                <a:latin typeface="AdvPS6F00"/>
              </a:rPr>
              <a:t>to </a:t>
            </a:r>
            <a:r>
              <a:rPr lang="it-IT" b="1" dirty="0" err="1">
                <a:latin typeface="AdvPS6F00"/>
              </a:rPr>
              <a:t>embrace</a:t>
            </a:r>
            <a:r>
              <a:rPr lang="it-IT" b="1" dirty="0">
                <a:latin typeface="AdvPS6F00"/>
              </a:rPr>
              <a:t> </a:t>
            </a:r>
            <a:r>
              <a:rPr lang="it-IT" b="1" dirty="0" err="1">
                <a:latin typeface="AdvPS6F00"/>
              </a:rPr>
              <a:t>innovations</a:t>
            </a:r>
            <a:r>
              <a:rPr lang="it-IT" b="1" dirty="0">
                <a:latin typeface="AdvPS6F00"/>
              </a:rPr>
              <a:t> in </a:t>
            </a:r>
            <a:r>
              <a:rPr lang="it-IT" b="1" dirty="0" err="1">
                <a:latin typeface="AdvPS6F00"/>
              </a:rPr>
              <a:t>services</a:t>
            </a:r>
            <a:r>
              <a:rPr lang="it-IT" b="1" dirty="0">
                <a:latin typeface="AdvPS6F00"/>
              </a:rPr>
              <a:t> </a:t>
            </a:r>
            <a:r>
              <a:rPr lang="it-IT" b="1" dirty="0" err="1">
                <a:latin typeface="AdvPS6F00"/>
              </a:rPr>
              <a:t>as</a:t>
            </a:r>
            <a:r>
              <a:rPr lang="it-IT" b="1" dirty="0">
                <a:latin typeface="AdvPS6F00"/>
              </a:rPr>
              <a:t> </a:t>
            </a:r>
            <a:r>
              <a:rPr lang="it-IT" b="1" dirty="0" err="1">
                <a:latin typeface="AdvPS6F00"/>
              </a:rPr>
              <a:t>well</a:t>
            </a:r>
            <a:r>
              <a:rPr lang="it-IT" b="1" dirty="0">
                <a:latin typeface="AdvPS6F00"/>
              </a:rPr>
              <a:t> </a:t>
            </a:r>
            <a:r>
              <a:rPr lang="it-IT" dirty="0">
                <a:latin typeface="AdvPS6F00"/>
              </a:rPr>
              <a:t>(</a:t>
            </a:r>
            <a:r>
              <a:rPr lang="it-IT" dirty="0" err="1">
                <a:latin typeface="AdvPS6F00"/>
              </a:rPr>
              <a:t>Gallouj</a:t>
            </a:r>
            <a:r>
              <a:rPr lang="it-IT" dirty="0">
                <a:latin typeface="AdvPS6F00"/>
              </a:rPr>
              <a:t> &amp; </a:t>
            </a:r>
            <a:r>
              <a:rPr lang="it-IT" dirty="0" err="1">
                <a:latin typeface="AdvPS6F00"/>
              </a:rPr>
              <a:t>Weinstein</a:t>
            </a:r>
            <a:r>
              <a:rPr lang="it-IT" dirty="0">
                <a:latin typeface="AdvPS6F00"/>
              </a:rPr>
              <a:t>, 1997).</a:t>
            </a:r>
          </a:p>
          <a:p>
            <a:pPr algn="just"/>
            <a:endParaRPr lang="it-IT" dirty="0">
              <a:latin typeface="AdvPS6F00"/>
            </a:endParaRPr>
          </a:p>
          <a:p>
            <a:pPr marL="285750" indent="-285750" algn="just">
              <a:buFont typeface="Arial" panose="020B0604020202020204" pitchFamily="34" charset="0"/>
              <a:buChar char="•"/>
            </a:pPr>
            <a:r>
              <a:rPr lang="it-IT" b="1" dirty="0">
                <a:latin typeface="AdvPS6F00"/>
              </a:rPr>
              <a:t>The </a:t>
            </a:r>
            <a:r>
              <a:rPr lang="it-IT" b="1" dirty="0" err="1">
                <a:latin typeface="AdvPS6F00"/>
              </a:rPr>
              <a:t>increase</a:t>
            </a:r>
            <a:r>
              <a:rPr lang="it-IT" b="1" dirty="0">
                <a:latin typeface="AdvPS6F00"/>
              </a:rPr>
              <a:t> in </a:t>
            </a:r>
            <a:r>
              <a:rPr lang="it-IT" b="1" dirty="0" err="1">
                <a:latin typeface="AdvPS6F00"/>
              </a:rPr>
              <a:t>innovation</a:t>
            </a:r>
            <a:r>
              <a:rPr lang="it-IT" b="1" dirty="0">
                <a:latin typeface="AdvPS6F00"/>
              </a:rPr>
              <a:t> </a:t>
            </a:r>
            <a:r>
              <a:rPr lang="it-IT" b="1" dirty="0" err="1">
                <a:latin typeface="AdvPS6F00"/>
              </a:rPr>
              <a:t>makes</a:t>
            </a:r>
            <a:r>
              <a:rPr lang="it-IT" b="1" dirty="0">
                <a:latin typeface="AdvPS6F00"/>
              </a:rPr>
              <a:t> </a:t>
            </a:r>
            <a:r>
              <a:rPr lang="it-IT" b="1" dirty="0" err="1">
                <a:latin typeface="AdvPS6F00"/>
              </a:rPr>
              <a:t>it</a:t>
            </a:r>
            <a:r>
              <a:rPr lang="it-IT" b="1" dirty="0">
                <a:latin typeface="AdvPS6F00"/>
              </a:rPr>
              <a:t> </a:t>
            </a:r>
            <a:r>
              <a:rPr lang="it-IT" b="1" dirty="0" err="1">
                <a:latin typeface="AdvPS6F00"/>
              </a:rPr>
              <a:t>possible</a:t>
            </a:r>
            <a:r>
              <a:rPr lang="it-IT" b="1" dirty="0">
                <a:latin typeface="AdvPS6F00"/>
              </a:rPr>
              <a:t> to </a:t>
            </a:r>
            <a:r>
              <a:rPr lang="it-IT" b="1" dirty="0" err="1">
                <a:latin typeface="AdvPS6F00"/>
              </a:rPr>
              <a:t>meet</a:t>
            </a:r>
            <a:r>
              <a:rPr lang="it-IT" b="1" dirty="0">
                <a:latin typeface="AdvPS6F00"/>
              </a:rPr>
              <a:t> new consumer </a:t>
            </a:r>
            <a:r>
              <a:rPr lang="it-IT" b="1" dirty="0" err="1">
                <a:latin typeface="AdvPS6F00"/>
              </a:rPr>
              <a:t>needs</a:t>
            </a:r>
            <a:r>
              <a:rPr lang="it-IT" b="1" dirty="0">
                <a:latin typeface="AdvPS6F00"/>
              </a:rPr>
              <a:t>, reduce </a:t>
            </a:r>
            <a:r>
              <a:rPr lang="it-IT" b="1" dirty="0" err="1">
                <a:latin typeface="AdvPS6F00"/>
              </a:rPr>
              <a:t>costs</a:t>
            </a:r>
            <a:r>
              <a:rPr lang="it-IT" b="1" dirty="0">
                <a:latin typeface="AdvPS6F00"/>
              </a:rPr>
              <a:t> and </a:t>
            </a:r>
            <a:r>
              <a:rPr lang="it-IT" b="1" dirty="0" err="1">
                <a:latin typeface="AdvPS6F00"/>
              </a:rPr>
              <a:t>improve</a:t>
            </a:r>
            <a:r>
              <a:rPr lang="it-IT" b="1" dirty="0">
                <a:latin typeface="AdvPS6F00"/>
              </a:rPr>
              <a:t> the performance of </a:t>
            </a:r>
            <a:r>
              <a:rPr lang="it-IT" b="1" dirty="0" err="1">
                <a:latin typeface="AdvPS6F00"/>
              </a:rPr>
              <a:t>various</a:t>
            </a:r>
            <a:r>
              <a:rPr lang="it-IT" b="1" dirty="0">
                <a:latin typeface="AdvPS6F00"/>
              </a:rPr>
              <a:t> </a:t>
            </a:r>
            <a:r>
              <a:rPr lang="it-IT" b="1" dirty="0" err="1">
                <a:latin typeface="AdvPS6F00"/>
              </a:rPr>
              <a:t>product-linked</a:t>
            </a:r>
            <a:r>
              <a:rPr lang="it-IT" b="1" dirty="0">
                <a:latin typeface="AdvPS6F00"/>
              </a:rPr>
              <a:t> </a:t>
            </a:r>
            <a:r>
              <a:rPr lang="it-IT" b="1" dirty="0" err="1">
                <a:latin typeface="AdvPS6F00"/>
              </a:rPr>
              <a:t>services</a:t>
            </a:r>
            <a:r>
              <a:rPr lang="it-IT" dirty="0">
                <a:latin typeface="AdvPS6F00"/>
              </a:rPr>
              <a:t> (Tomala &amp; </a:t>
            </a:r>
            <a:r>
              <a:rPr lang="it-IT" dirty="0" err="1">
                <a:latin typeface="AdvPS6F00"/>
              </a:rPr>
              <a:t>Senechal</a:t>
            </a:r>
            <a:r>
              <a:rPr lang="it-IT" dirty="0">
                <a:latin typeface="AdvPS6F00"/>
              </a:rPr>
              <a:t>, 2004). </a:t>
            </a:r>
          </a:p>
          <a:p>
            <a:pPr algn="just"/>
            <a:endParaRPr lang="it-IT" dirty="0">
              <a:latin typeface="AdvPS6F00"/>
            </a:endParaRPr>
          </a:p>
          <a:p>
            <a:pPr marL="285750" indent="-285750" algn="just">
              <a:buFont typeface="Arial" panose="020B0604020202020204" pitchFamily="34" charset="0"/>
              <a:buChar char="•"/>
            </a:pPr>
            <a:r>
              <a:rPr lang="it-IT" b="1" dirty="0">
                <a:latin typeface="AdvPS6F00"/>
              </a:rPr>
              <a:t>The </a:t>
            </a:r>
            <a:r>
              <a:rPr lang="it-IT" b="1" dirty="0" err="1">
                <a:latin typeface="AdvPS6F00"/>
              </a:rPr>
              <a:t>types</a:t>
            </a:r>
            <a:r>
              <a:rPr lang="it-IT" b="1" dirty="0">
                <a:latin typeface="AdvPS6F00"/>
              </a:rPr>
              <a:t> of </a:t>
            </a:r>
            <a:r>
              <a:rPr lang="it-IT" b="1" dirty="0" err="1">
                <a:latin typeface="AdvPS6F00"/>
              </a:rPr>
              <a:t>innovation</a:t>
            </a:r>
            <a:r>
              <a:rPr lang="it-IT" b="1" dirty="0">
                <a:latin typeface="AdvPS6F00"/>
              </a:rPr>
              <a:t> include </a:t>
            </a:r>
            <a:r>
              <a:rPr lang="it-IT" b="1" dirty="0" err="1">
                <a:latin typeface="AdvPS6F00"/>
              </a:rPr>
              <a:t>product</a:t>
            </a:r>
            <a:r>
              <a:rPr lang="it-IT" b="1" dirty="0">
                <a:latin typeface="AdvPS6F00"/>
              </a:rPr>
              <a:t>/service </a:t>
            </a:r>
            <a:r>
              <a:rPr lang="it-IT" b="1" dirty="0" err="1">
                <a:latin typeface="AdvPS6F00"/>
              </a:rPr>
              <a:t>innovation</a:t>
            </a:r>
            <a:r>
              <a:rPr lang="it-IT" b="1" dirty="0">
                <a:latin typeface="AdvPS6F00"/>
              </a:rPr>
              <a:t>, </a:t>
            </a:r>
            <a:r>
              <a:rPr lang="it-IT" b="1" dirty="0" err="1">
                <a:latin typeface="AdvPS6F00"/>
              </a:rPr>
              <a:t>architectural</a:t>
            </a:r>
            <a:r>
              <a:rPr lang="it-IT" b="1" dirty="0">
                <a:latin typeface="AdvPS6F00"/>
              </a:rPr>
              <a:t> </a:t>
            </a:r>
            <a:r>
              <a:rPr lang="it-IT" b="1" dirty="0" err="1">
                <a:latin typeface="AdvPS6F00"/>
              </a:rPr>
              <a:t>innovations</a:t>
            </a:r>
            <a:r>
              <a:rPr lang="it-IT" b="1" dirty="0">
                <a:latin typeface="AdvPS6F00"/>
              </a:rPr>
              <a:t>, </a:t>
            </a:r>
            <a:r>
              <a:rPr lang="it-IT" b="1" dirty="0" err="1">
                <a:latin typeface="AdvPS6F00"/>
              </a:rPr>
              <a:t>innovations</a:t>
            </a:r>
            <a:r>
              <a:rPr lang="it-IT" b="1" dirty="0">
                <a:latin typeface="AdvPS6F00"/>
              </a:rPr>
              <a:t> </a:t>
            </a:r>
            <a:r>
              <a:rPr lang="it-IT" b="1" dirty="0" err="1">
                <a:latin typeface="AdvPS6F00"/>
              </a:rPr>
              <a:t>based</a:t>
            </a:r>
            <a:r>
              <a:rPr lang="it-IT" b="1" dirty="0">
                <a:latin typeface="AdvPS6F00"/>
              </a:rPr>
              <a:t> on </a:t>
            </a:r>
            <a:r>
              <a:rPr lang="it-IT" b="1" dirty="0" err="1">
                <a:latin typeface="AdvPS6F00"/>
              </a:rPr>
              <a:t>modifications</a:t>
            </a:r>
            <a:r>
              <a:rPr lang="it-IT" b="1" dirty="0">
                <a:latin typeface="AdvPS6F00"/>
              </a:rPr>
              <a:t> to a </a:t>
            </a:r>
            <a:r>
              <a:rPr lang="it-IT" b="1" dirty="0" err="1">
                <a:latin typeface="AdvPS6F00"/>
              </a:rPr>
              <a:t>product</a:t>
            </a:r>
            <a:r>
              <a:rPr lang="it-IT" b="1" dirty="0">
                <a:latin typeface="AdvPS6F00"/>
              </a:rPr>
              <a:t> or service, </a:t>
            </a:r>
            <a:r>
              <a:rPr lang="it-IT" b="1" dirty="0" err="1">
                <a:latin typeface="AdvPS6F00"/>
              </a:rPr>
              <a:t>process</a:t>
            </a:r>
            <a:r>
              <a:rPr lang="it-IT" b="1" dirty="0">
                <a:latin typeface="AdvPS6F00"/>
              </a:rPr>
              <a:t> and </a:t>
            </a:r>
            <a:r>
              <a:rPr lang="it-IT" b="1" dirty="0" err="1">
                <a:latin typeface="AdvPS6F00"/>
              </a:rPr>
              <a:t>organisational</a:t>
            </a:r>
            <a:r>
              <a:rPr lang="it-IT" b="1" dirty="0">
                <a:latin typeface="AdvPS6F00"/>
              </a:rPr>
              <a:t> </a:t>
            </a:r>
            <a:r>
              <a:rPr lang="it-IT" b="1" dirty="0" err="1">
                <a:latin typeface="AdvPS6F00"/>
              </a:rPr>
              <a:t>innovations</a:t>
            </a:r>
            <a:r>
              <a:rPr lang="it-IT" b="1" dirty="0">
                <a:latin typeface="AdvPS6F00"/>
              </a:rPr>
              <a:t> and </a:t>
            </a:r>
            <a:r>
              <a:rPr lang="it-IT" b="1" dirty="0" err="1">
                <a:latin typeface="AdvPS6F00"/>
              </a:rPr>
              <a:t>innovations</a:t>
            </a:r>
            <a:r>
              <a:rPr lang="it-IT" b="1" dirty="0">
                <a:latin typeface="AdvPS6F00"/>
              </a:rPr>
              <a:t> in </a:t>
            </a:r>
            <a:r>
              <a:rPr lang="it-IT" b="1" dirty="0" err="1">
                <a:latin typeface="AdvPS6F00"/>
              </a:rPr>
              <a:t>methods</a:t>
            </a:r>
            <a:r>
              <a:rPr lang="it-IT" b="1" dirty="0">
                <a:latin typeface="AdvPS6F00"/>
              </a:rPr>
              <a:t> and management </a:t>
            </a:r>
            <a:r>
              <a:rPr lang="it-IT" dirty="0">
                <a:latin typeface="AdvPS6F00"/>
              </a:rPr>
              <a:t>(</a:t>
            </a:r>
            <a:r>
              <a:rPr lang="it-IT" dirty="0" err="1">
                <a:latin typeface="AdvPS6F00"/>
              </a:rPr>
              <a:t>Gallouj</a:t>
            </a:r>
            <a:r>
              <a:rPr lang="it-IT" dirty="0">
                <a:latin typeface="AdvPS6F00"/>
              </a:rPr>
              <a:t>, 1998). </a:t>
            </a:r>
            <a:endParaRPr lang="it-IT" dirty="0"/>
          </a:p>
        </p:txBody>
      </p:sp>
    </p:spTree>
    <p:extLst>
      <p:ext uri="{BB962C8B-B14F-4D97-AF65-F5344CB8AC3E}">
        <p14:creationId xmlns:p14="http://schemas.microsoft.com/office/powerpoint/2010/main" val="2273640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5E562823-9139-A846-ABDA-21D59DB7307A}"/>
              </a:ext>
            </a:extLst>
          </p:cNvPr>
          <p:cNvSpPr txBox="1">
            <a:spLocks/>
          </p:cNvSpPr>
          <p:nvPr/>
        </p:nvSpPr>
        <p:spPr>
          <a:xfrm>
            <a:off x="838199" y="984049"/>
            <a:ext cx="9984129" cy="7753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t>Experience innovation (2/4)</a:t>
            </a:r>
          </a:p>
          <a:p>
            <a:pPr algn="just"/>
            <a:r>
              <a:rPr lang="en-GB" sz="2400" i="1" dirty="0"/>
              <a:t>The way to connect demand-side and supply-side perspectives</a:t>
            </a:r>
            <a:endParaRPr lang="it-IT" sz="2400" i="1" dirty="0"/>
          </a:p>
        </p:txBody>
      </p:sp>
      <p:sp>
        <p:nvSpPr>
          <p:cNvPr id="3" name="Rettangolo 2">
            <a:extLst>
              <a:ext uri="{FF2B5EF4-FFF2-40B4-BE49-F238E27FC236}">
                <a16:creationId xmlns:a16="http://schemas.microsoft.com/office/drawing/2014/main" id="{88692EB4-6413-B64A-B6CB-108D89EA5BA1}"/>
              </a:ext>
            </a:extLst>
          </p:cNvPr>
          <p:cNvSpPr/>
          <p:nvPr/>
        </p:nvSpPr>
        <p:spPr>
          <a:xfrm>
            <a:off x="838199" y="2221583"/>
            <a:ext cx="10722429" cy="3416320"/>
          </a:xfrm>
          <a:prstGeom prst="rect">
            <a:avLst/>
          </a:prstGeom>
        </p:spPr>
        <p:txBody>
          <a:bodyPr wrap="square">
            <a:spAutoFit/>
          </a:bodyPr>
          <a:lstStyle/>
          <a:p>
            <a:pPr algn="just"/>
            <a:r>
              <a:rPr lang="it-IT" dirty="0" err="1">
                <a:latin typeface="AdvPS6F00"/>
              </a:rPr>
              <a:t>Bitner</a:t>
            </a:r>
            <a:r>
              <a:rPr lang="it-IT" dirty="0">
                <a:latin typeface="AdvPS6F00"/>
              </a:rPr>
              <a:t> (1992) </a:t>
            </a:r>
            <a:r>
              <a:rPr lang="it-IT" dirty="0" err="1">
                <a:latin typeface="AdvPS6F00"/>
              </a:rPr>
              <a:t>identified</a:t>
            </a:r>
            <a:r>
              <a:rPr lang="it-IT" dirty="0">
                <a:latin typeface="AdvPS6F00"/>
              </a:rPr>
              <a:t> </a:t>
            </a:r>
            <a:r>
              <a:rPr lang="it-IT" dirty="0" err="1">
                <a:latin typeface="AdvPS6F00"/>
              </a:rPr>
              <a:t>three</a:t>
            </a:r>
            <a:r>
              <a:rPr lang="it-IT" dirty="0">
                <a:latin typeface="AdvPS6F00"/>
              </a:rPr>
              <a:t> </a:t>
            </a:r>
            <a:r>
              <a:rPr lang="it-IT" dirty="0" err="1">
                <a:latin typeface="AdvPS6F00"/>
              </a:rPr>
              <a:t>primary</a:t>
            </a:r>
            <a:r>
              <a:rPr lang="it-IT" dirty="0">
                <a:latin typeface="AdvPS6F00"/>
              </a:rPr>
              <a:t> </a:t>
            </a:r>
            <a:r>
              <a:rPr lang="it-IT" dirty="0" err="1">
                <a:latin typeface="AdvPS6F00"/>
              </a:rPr>
              <a:t>dimensions</a:t>
            </a:r>
            <a:r>
              <a:rPr lang="it-IT" dirty="0">
                <a:latin typeface="AdvPS6F00"/>
              </a:rPr>
              <a:t> of the </a:t>
            </a:r>
            <a:r>
              <a:rPr lang="it-IT" dirty="0" err="1">
                <a:latin typeface="AdvPS6F00"/>
              </a:rPr>
              <a:t>servicescape</a:t>
            </a:r>
            <a:r>
              <a:rPr lang="it-IT" dirty="0">
                <a:latin typeface="AdvPS6F00"/>
              </a:rPr>
              <a:t> </a:t>
            </a:r>
            <a:r>
              <a:rPr lang="it-IT" dirty="0" err="1">
                <a:latin typeface="AdvPS6F00"/>
              </a:rPr>
              <a:t>that</a:t>
            </a:r>
            <a:r>
              <a:rPr lang="it-IT" dirty="0">
                <a:latin typeface="AdvPS6F00"/>
              </a:rPr>
              <a:t> </a:t>
            </a:r>
            <a:r>
              <a:rPr lang="it-IT" dirty="0" err="1">
                <a:latin typeface="AdvPS6F00"/>
              </a:rPr>
              <a:t>influence</a:t>
            </a:r>
            <a:r>
              <a:rPr lang="it-IT" dirty="0">
                <a:latin typeface="AdvPS6F00"/>
              </a:rPr>
              <a:t> </a:t>
            </a:r>
            <a:r>
              <a:rPr lang="it-IT" dirty="0" err="1">
                <a:latin typeface="AdvPS6F00"/>
              </a:rPr>
              <a:t>customers</a:t>
            </a:r>
            <a:r>
              <a:rPr lang="it-IT" dirty="0">
                <a:latin typeface="AdvPS6F00"/>
              </a:rPr>
              <a:t>’ </a:t>
            </a:r>
            <a:r>
              <a:rPr lang="it-IT" dirty="0" err="1">
                <a:latin typeface="AdvPS6F00"/>
              </a:rPr>
              <a:t>holistic</a:t>
            </a:r>
            <a:r>
              <a:rPr lang="it-IT" dirty="0">
                <a:latin typeface="AdvPS6F00"/>
              </a:rPr>
              <a:t> </a:t>
            </a:r>
            <a:r>
              <a:rPr lang="it-IT" dirty="0" err="1">
                <a:latin typeface="AdvPS6F00"/>
              </a:rPr>
              <a:t>perceptions</a:t>
            </a:r>
            <a:r>
              <a:rPr lang="it-IT" dirty="0">
                <a:latin typeface="AdvPS6F00"/>
              </a:rPr>
              <a:t> of the </a:t>
            </a:r>
            <a:r>
              <a:rPr lang="it-IT" dirty="0" err="1">
                <a:latin typeface="AdvPS6F00"/>
              </a:rPr>
              <a:t>servicescape</a:t>
            </a:r>
            <a:r>
              <a:rPr lang="it-IT" dirty="0">
                <a:latin typeface="AdvPS6F00"/>
              </a:rPr>
              <a:t> and </a:t>
            </a:r>
            <a:r>
              <a:rPr lang="it-IT" dirty="0" err="1">
                <a:latin typeface="AdvPS6F00"/>
              </a:rPr>
              <a:t>their</a:t>
            </a:r>
            <a:r>
              <a:rPr lang="it-IT" dirty="0">
                <a:latin typeface="AdvPS6F00"/>
              </a:rPr>
              <a:t> </a:t>
            </a:r>
            <a:r>
              <a:rPr lang="it-IT" dirty="0" err="1">
                <a:latin typeface="AdvPS6F00"/>
              </a:rPr>
              <a:t>subsequent</a:t>
            </a:r>
            <a:r>
              <a:rPr lang="it-IT" dirty="0">
                <a:latin typeface="AdvPS6F00"/>
              </a:rPr>
              <a:t> </a:t>
            </a:r>
            <a:r>
              <a:rPr lang="it-IT" dirty="0" err="1">
                <a:latin typeface="AdvPS6F00"/>
              </a:rPr>
              <a:t>internal</a:t>
            </a:r>
            <a:r>
              <a:rPr lang="it-IT" dirty="0">
                <a:latin typeface="AdvPS6F00"/>
              </a:rPr>
              <a:t> and </a:t>
            </a:r>
            <a:r>
              <a:rPr lang="it-IT" dirty="0" err="1">
                <a:latin typeface="AdvPS6F00"/>
              </a:rPr>
              <a:t>external</a:t>
            </a:r>
            <a:r>
              <a:rPr lang="it-IT" dirty="0">
                <a:latin typeface="AdvPS6F00"/>
              </a:rPr>
              <a:t> </a:t>
            </a:r>
            <a:r>
              <a:rPr lang="it-IT" dirty="0" err="1">
                <a:latin typeface="AdvPS6F00"/>
              </a:rPr>
              <a:t>responses</a:t>
            </a:r>
            <a:r>
              <a:rPr lang="it-IT" dirty="0">
                <a:latin typeface="AdvPS6F00"/>
              </a:rPr>
              <a:t>. </a:t>
            </a:r>
          </a:p>
          <a:p>
            <a:pPr algn="just"/>
            <a:endParaRPr lang="it-IT" dirty="0">
              <a:latin typeface="AdvPS6F00"/>
            </a:endParaRPr>
          </a:p>
          <a:p>
            <a:r>
              <a:rPr lang="it-IT" dirty="0" err="1">
                <a:latin typeface="AdvPS6F00"/>
              </a:rPr>
              <a:t>These</a:t>
            </a:r>
            <a:r>
              <a:rPr lang="it-IT" dirty="0">
                <a:latin typeface="AdvPS6F00"/>
              </a:rPr>
              <a:t> </a:t>
            </a:r>
            <a:r>
              <a:rPr lang="it-IT" dirty="0" err="1">
                <a:latin typeface="AdvPS6F00"/>
              </a:rPr>
              <a:t>dimensions</a:t>
            </a:r>
            <a:r>
              <a:rPr lang="it-IT" dirty="0">
                <a:latin typeface="AdvPS6F00"/>
              </a:rPr>
              <a:t> are:</a:t>
            </a:r>
          </a:p>
          <a:p>
            <a:r>
              <a:rPr lang="it-IT" dirty="0">
                <a:latin typeface="AdvPS6F00"/>
              </a:rPr>
              <a:t> </a:t>
            </a:r>
            <a:endParaRPr lang="it-IT" dirty="0"/>
          </a:p>
          <a:p>
            <a:pPr>
              <a:buFont typeface="+mj-lt"/>
              <a:buAutoNum type="arabicPeriod"/>
            </a:pPr>
            <a:r>
              <a:rPr lang="it-IT" dirty="0">
                <a:latin typeface="AdvPS6F00"/>
              </a:rPr>
              <a:t> </a:t>
            </a:r>
            <a:r>
              <a:rPr lang="it-IT" b="1" dirty="0">
                <a:latin typeface="AdvPS6F00"/>
              </a:rPr>
              <a:t>ambient </a:t>
            </a:r>
            <a:r>
              <a:rPr lang="it-IT" b="1" dirty="0" err="1">
                <a:latin typeface="AdvPS6F00"/>
              </a:rPr>
              <a:t>conditions</a:t>
            </a:r>
            <a:r>
              <a:rPr lang="it-IT" dirty="0">
                <a:latin typeface="AdvPS6F00"/>
              </a:rPr>
              <a:t>: for </a:t>
            </a:r>
            <a:r>
              <a:rPr lang="it-IT" dirty="0" err="1">
                <a:latin typeface="AdvPS6F00"/>
              </a:rPr>
              <a:t>example</a:t>
            </a:r>
            <a:r>
              <a:rPr lang="it-IT" dirty="0">
                <a:latin typeface="AdvPS6F00"/>
              </a:rPr>
              <a:t>, </a:t>
            </a:r>
            <a:r>
              <a:rPr lang="it-IT" dirty="0" err="1">
                <a:latin typeface="AdvPS6F00"/>
              </a:rPr>
              <a:t>weather</a:t>
            </a:r>
            <a:r>
              <a:rPr lang="it-IT" dirty="0">
                <a:latin typeface="AdvPS6F00"/>
              </a:rPr>
              <a:t>, temperature, air </a:t>
            </a:r>
            <a:r>
              <a:rPr lang="it-IT" dirty="0" err="1">
                <a:latin typeface="AdvPS6F00"/>
              </a:rPr>
              <a:t>quality</a:t>
            </a:r>
            <a:r>
              <a:rPr lang="it-IT" dirty="0">
                <a:latin typeface="AdvPS6F00"/>
              </a:rPr>
              <a:t>, </a:t>
            </a:r>
            <a:r>
              <a:rPr lang="it-IT" dirty="0" err="1">
                <a:latin typeface="AdvPS6F00"/>
              </a:rPr>
              <a:t>noise</a:t>
            </a:r>
            <a:r>
              <a:rPr lang="it-IT" dirty="0">
                <a:latin typeface="AdvPS6F00"/>
              </a:rPr>
              <a:t>, music and </a:t>
            </a:r>
            <a:r>
              <a:rPr lang="it-IT" dirty="0" err="1">
                <a:latin typeface="AdvPS6F00"/>
              </a:rPr>
              <a:t>odours</a:t>
            </a:r>
            <a:r>
              <a:rPr lang="it-IT" dirty="0">
                <a:latin typeface="AdvPS6F00"/>
              </a:rPr>
              <a:t>;</a:t>
            </a:r>
          </a:p>
          <a:p>
            <a:r>
              <a:rPr lang="it-IT" dirty="0">
                <a:latin typeface="AdvPS6F00"/>
              </a:rPr>
              <a:t> </a:t>
            </a:r>
            <a:endParaRPr lang="it-IT" dirty="0"/>
          </a:p>
          <a:p>
            <a:r>
              <a:rPr lang="it-IT" dirty="0">
                <a:latin typeface="AdvPS6F00"/>
              </a:rPr>
              <a:t>2. </a:t>
            </a:r>
            <a:r>
              <a:rPr lang="it-IT" b="1" dirty="0" err="1">
                <a:latin typeface="AdvPS6F00"/>
              </a:rPr>
              <a:t>spatial</a:t>
            </a:r>
            <a:r>
              <a:rPr lang="it-IT" b="1" dirty="0">
                <a:latin typeface="AdvPS6F00"/>
              </a:rPr>
              <a:t> layout and </a:t>
            </a:r>
            <a:r>
              <a:rPr lang="it-IT" b="1" dirty="0" err="1">
                <a:latin typeface="AdvPS6F00"/>
              </a:rPr>
              <a:t>functionality</a:t>
            </a:r>
            <a:r>
              <a:rPr lang="it-IT" dirty="0">
                <a:latin typeface="AdvPS6F00"/>
              </a:rPr>
              <a:t>: for </a:t>
            </a:r>
            <a:r>
              <a:rPr lang="it-IT" dirty="0" err="1">
                <a:latin typeface="AdvPS6F00"/>
              </a:rPr>
              <a:t>example</a:t>
            </a:r>
            <a:r>
              <a:rPr lang="it-IT" dirty="0">
                <a:latin typeface="AdvPS6F00"/>
              </a:rPr>
              <a:t>, the way in </a:t>
            </a:r>
            <a:r>
              <a:rPr lang="it-IT" dirty="0" err="1">
                <a:latin typeface="AdvPS6F00"/>
              </a:rPr>
              <a:t>which</a:t>
            </a:r>
            <a:r>
              <a:rPr lang="it-IT" dirty="0">
                <a:latin typeface="AdvPS6F00"/>
              </a:rPr>
              <a:t> </a:t>
            </a:r>
            <a:r>
              <a:rPr lang="it-IT" dirty="0" err="1">
                <a:latin typeface="AdvPS6F00"/>
              </a:rPr>
              <a:t>equipment</a:t>
            </a:r>
            <a:r>
              <a:rPr lang="it-IT" dirty="0">
                <a:latin typeface="AdvPS6F00"/>
              </a:rPr>
              <a:t> and </a:t>
            </a:r>
            <a:r>
              <a:rPr lang="it-IT" dirty="0" err="1">
                <a:latin typeface="AdvPS6F00"/>
              </a:rPr>
              <a:t>furnishings</a:t>
            </a:r>
            <a:r>
              <a:rPr lang="it-IT" dirty="0">
                <a:latin typeface="AdvPS6F00"/>
              </a:rPr>
              <a:t> are </a:t>
            </a:r>
            <a:r>
              <a:rPr lang="it-IT" dirty="0" err="1">
                <a:latin typeface="AdvPS6F00"/>
              </a:rPr>
              <a:t>arranged</a:t>
            </a:r>
            <a:r>
              <a:rPr lang="it-IT" dirty="0">
                <a:latin typeface="AdvPS6F00"/>
              </a:rPr>
              <a:t>, and the </a:t>
            </a:r>
            <a:r>
              <a:rPr lang="it-IT" dirty="0" err="1">
                <a:latin typeface="AdvPS6F00"/>
              </a:rPr>
              <a:t>ability</a:t>
            </a:r>
            <a:r>
              <a:rPr lang="it-IT" dirty="0">
                <a:latin typeface="AdvPS6F00"/>
              </a:rPr>
              <a:t> of </a:t>
            </a:r>
            <a:r>
              <a:rPr lang="it-IT" dirty="0" err="1">
                <a:latin typeface="AdvPS6F00"/>
              </a:rPr>
              <a:t>those</a:t>
            </a:r>
            <a:r>
              <a:rPr lang="it-IT" dirty="0">
                <a:latin typeface="AdvPS6F00"/>
              </a:rPr>
              <a:t> </a:t>
            </a:r>
            <a:r>
              <a:rPr lang="it-IT" dirty="0" err="1">
                <a:latin typeface="AdvPS6F00"/>
              </a:rPr>
              <a:t>items</a:t>
            </a:r>
            <a:r>
              <a:rPr lang="it-IT" dirty="0">
                <a:latin typeface="AdvPS6F00"/>
              </a:rPr>
              <a:t> to facilitate consumers’ </a:t>
            </a:r>
            <a:r>
              <a:rPr lang="it-IT" dirty="0" err="1">
                <a:latin typeface="AdvPS6F00"/>
              </a:rPr>
              <a:t>enjoyment</a:t>
            </a:r>
            <a:r>
              <a:rPr lang="it-IT" dirty="0">
                <a:latin typeface="AdvPS6F00"/>
              </a:rPr>
              <a:t>;</a:t>
            </a:r>
          </a:p>
          <a:p>
            <a:r>
              <a:rPr lang="it-IT" dirty="0">
                <a:latin typeface="AdvPS6F00"/>
              </a:rPr>
              <a:t> </a:t>
            </a:r>
            <a:endParaRPr lang="it-IT" dirty="0"/>
          </a:p>
          <a:p>
            <a:r>
              <a:rPr lang="it-IT" dirty="0">
                <a:latin typeface="AdvPS6F00"/>
              </a:rPr>
              <a:t>3. </a:t>
            </a:r>
            <a:r>
              <a:rPr lang="it-IT" b="1" dirty="0" err="1">
                <a:latin typeface="AdvPS6F00"/>
              </a:rPr>
              <a:t>signs</a:t>
            </a:r>
            <a:r>
              <a:rPr lang="it-IT" b="1" dirty="0">
                <a:latin typeface="AdvPS6F00"/>
              </a:rPr>
              <a:t>, symbols and </a:t>
            </a:r>
            <a:r>
              <a:rPr lang="it-IT" b="1" dirty="0" err="1">
                <a:latin typeface="AdvPS6F00"/>
              </a:rPr>
              <a:t>artefacts</a:t>
            </a:r>
            <a:r>
              <a:rPr lang="it-IT" dirty="0">
                <a:latin typeface="AdvPS6F00"/>
              </a:rPr>
              <a:t>: for </a:t>
            </a:r>
            <a:r>
              <a:rPr lang="it-IT" dirty="0" err="1">
                <a:latin typeface="AdvPS6F00"/>
              </a:rPr>
              <a:t>example</a:t>
            </a:r>
            <a:r>
              <a:rPr lang="it-IT" dirty="0">
                <a:latin typeface="AdvPS6F00"/>
              </a:rPr>
              <a:t>, </a:t>
            </a:r>
            <a:r>
              <a:rPr lang="it-IT" dirty="0" err="1">
                <a:latin typeface="AdvPS6F00"/>
              </a:rPr>
              <a:t>signage</a:t>
            </a:r>
            <a:r>
              <a:rPr lang="it-IT" dirty="0">
                <a:latin typeface="AdvPS6F00"/>
              </a:rPr>
              <a:t> and </a:t>
            </a:r>
            <a:r>
              <a:rPr lang="it-IT" dirty="0" err="1">
                <a:latin typeface="AdvPS6F00"/>
              </a:rPr>
              <a:t>decoration</a:t>
            </a:r>
            <a:r>
              <a:rPr lang="it-IT" dirty="0">
                <a:latin typeface="AdvPS6F00"/>
              </a:rPr>
              <a:t> </a:t>
            </a:r>
            <a:r>
              <a:rPr lang="it-IT" dirty="0" err="1">
                <a:latin typeface="AdvPS6F00"/>
              </a:rPr>
              <a:t>used</a:t>
            </a:r>
            <a:r>
              <a:rPr lang="it-IT" dirty="0">
                <a:latin typeface="AdvPS6F00"/>
              </a:rPr>
              <a:t> to </a:t>
            </a:r>
            <a:r>
              <a:rPr lang="it-IT" dirty="0" err="1">
                <a:latin typeface="AdvPS6F00"/>
              </a:rPr>
              <a:t>communicate</a:t>
            </a:r>
            <a:r>
              <a:rPr lang="it-IT" dirty="0">
                <a:latin typeface="AdvPS6F00"/>
              </a:rPr>
              <a:t> and </a:t>
            </a:r>
            <a:r>
              <a:rPr lang="it-IT" dirty="0" err="1">
                <a:latin typeface="AdvPS6F00"/>
              </a:rPr>
              <a:t>enhance</a:t>
            </a:r>
            <a:r>
              <a:rPr lang="it-IT" dirty="0">
                <a:latin typeface="AdvPS6F00"/>
              </a:rPr>
              <a:t> a </a:t>
            </a:r>
            <a:r>
              <a:rPr lang="it-IT" dirty="0" err="1">
                <a:latin typeface="AdvPS6F00"/>
              </a:rPr>
              <a:t>certain</a:t>
            </a:r>
            <a:r>
              <a:rPr lang="it-IT" dirty="0">
                <a:latin typeface="AdvPS6F00"/>
              </a:rPr>
              <a:t> image or mood, or to </a:t>
            </a:r>
            <a:r>
              <a:rPr lang="it-IT" dirty="0" err="1">
                <a:latin typeface="AdvPS6F00"/>
              </a:rPr>
              <a:t>direct</a:t>
            </a:r>
            <a:r>
              <a:rPr lang="it-IT" dirty="0">
                <a:latin typeface="AdvPS6F00"/>
              </a:rPr>
              <a:t> customers to </a:t>
            </a:r>
            <a:r>
              <a:rPr lang="it-IT" dirty="0" err="1">
                <a:latin typeface="AdvPS6F00"/>
              </a:rPr>
              <a:t>desired</a:t>
            </a:r>
            <a:r>
              <a:rPr lang="it-IT" dirty="0">
                <a:latin typeface="AdvPS6F00"/>
              </a:rPr>
              <a:t> </a:t>
            </a:r>
            <a:r>
              <a:rPr lang="it-IT" dirty="0" err="1">
                <a:latin typeface="AdvPS6F00"/>
              </a:rPr>
              <a:t>destinations</a:t>
            </a:r>
            <a:r>
              <a:rPr lang="it-IT" dirty="0">
                <a:latin typeface="AdvPS6F00"/>
              </a:rPr>
              <a:t>. </a:t>
            </a:r>
            <a:endParaRPr lang="it-IT" dirty="0">
              <a:effectLst/>
            </a:endParaRPr>
          </a:p>
        </p:txBody>
      </p:sp>
    </p:spTree>
    <p:extLst>
      <p:ext uri="{BB962C8B-B14F-4D97-AF65-F5344CB8AC3E}">
        <p14:creationId xmlns:p14="http://schemas.microsoft.com/office/powerpoint/2010/main" val="3913565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F98937-4848-1C4B-82DA-39CC0DBF0E5E}"/>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C4DA1007-9CC7-5BAC-C933-17EC0686545A}"/>
              </a:ext>
            </a:extLst>
          </p:cNvPr>
          <p:cNvPicPr>
            <a:picLocks noChangeAspect="1"/>
          </p:cNvPicPr>
          <p:nvPr/>
        </p:nvPicPr>
        <p:blipFill>
          <a:blip r:embed="rId2"/>
          <a:stretch>
            <a:fillRect/>
          </a:stretch>
        </p:blipFill>
        <p:spPr>
          <a:xfrm>
            <a:off x="838200" y="1769776"/>
            <a:ext cx="5988214" cy="4723099"/>
          </a:xfrm>
          <a:prstGeom prst="rect">
            <a:avLst/>
          </a:prstGeom>
        </p:spPr>
      </p:pic>
    </p:spTree>
    <p:extLst>
      <p:ext uri="{BB962C8B-B14F-4D97-AF65-F5344CB8AC3E}">
        <p14:creationId xmlns:p14="http://schemas.microsoft.com/office/powerpoint/2010/main" val="150852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CBFDDD8-36FF-0F4C-A8FC-B4EEACDF1BC0}"/>
              </a:ext>
            </a:extLst>
          </p:cNvPr>
          <p:cNvSpPr>
            <a:spLocks noGrp="1"/>
          </p:cNvSpPr>
          <p:nvPr>
            <p:ph type="title"/>
          </p:nvPr>
        </p:nvSpPr>
        <p:spPr>
          <a:xfrm>
            <a:off x="501316" y="876209"/>
            <a:ext cx="5093368" cy="1325563"/>
          </a:xfrm>
        </p:spPr>
        <p:txBody>
          <a:bodyPr/>
          <a:lstStyle/>
          <a:p>
            <a:r>
              <a:rPr lang="it-IT" dirty="0">
                <a:solidFill>
                  <a:srgbClr val="009193"/>
                </a:solidFill>
              </a:rPr>
              <a:t>My </a:t>
            </a:r>
            <a:r>
              <a:rPr lang="it-IT" dirty="0" err="1">
                <a:solidFill>
                  <a:srgbClr val="009193"/>
                </a:solidFill>
              </a:rPr>
              <a:t>areas</a:t>
            </a:r>
            <a:r>
              <a:rPr lang="it-IT" dirty="0">
                <a:solidFill>
                  <a:srgbClr val="009193"/>
                </a:solidFill>
              </a:rPr>
              <a:t> of </a:t>
            </a:r>
            <a:r>
              <a:rPr lang="it-IT" dirty="0" err="1">
                <a:solidFill>
                  <a:srgbClr val="009193"/>
                </a:solidFill>
              </a:rPr>
              <a:t>research</a:t>
            </a:r>
            <a:endParaRPr lang="it-IT" dirty="0">
              <a:solidFill>
                <a:srgbClr val="009193"/>
              </a:solidFill>
            </a:endParaRPr>
          </a:p>
        </p:txBody>
      </p:sp>
      <p:pic>
        <p:nvPicPr>
          <p:cNvPr id="9" name="Immagine 8">
            <a:extLst>
              <a:ext uri="{FF2B5EF4-FFF2-40B4-BE49-F238E27FC236}">
                <a16:creationId xmlns:a16="http://schemas.microsoft.com/office/drawing/2014/main" id="{5B64241A-7986-A44D-81D6-B7302B23A415}"/>
              </a:ext>
            </a:extLst>
          </p:cNvPr>
          <p:cNvPicPr>
            <a:picLocks noChangeAspect="1"/>
          </p:cNvPicPr>
          <p:nvPr/>
        </p:nvPicPr>
        <p:blipFill>
          <a:blip r:embed="rId3"/>
          <a:stretch>
            <a:fillRect/>
          </a:stretch>
        </p:blipFill>
        <p:spPr>
          <a:xfrm>
            <a:off x="5428919" y="2519948"/>
            <a:ext cx="2540000" cy="2540000"/>
          </a:xfrm>
          <a:prstGeom prst="rect">
            <a:avLst/>
          </a:prstGeom>
        </p:spPr>
      </p:pic>
      <p:sp>
        <p:nvSpPr>
          <p:cNvPr id="16" name="Rettangolo 15">
            <a:extLst>
              <a:ext uri="{FF2B5EF4-FFF2-40B4-BE49-F238E27FC236}">
                <a16:creationId xmlns:a16="http://schemas.microsoft.com/office/drawing/2014/main" id="{BFAC61B7-7D02-2242-B192-709F8ACF108C}"/>
              </a:ext>
            </a:extLst>
          </p:cNvPr>
          <p:cNvSpPr/>
          <p:nvPr/>
        </p:nvSpPr>
        <p:spPr>
          <a:xfrm>
            <a:off x="525380" y="1985211"/>
            <a:ext cx="4903539" cy="4704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b="1" dirty="0">
                <a:solidFill>
                  <a:schemeClr val="tx1"/>
                </a:solidFill>
              </a:rPr>
              <a:t>Consumer </a:t>
            </a:r>
            <a:r>
              <a:rPr lang="it-IT" b="1" dirty="0" err="1">
                <a:solidFill>
                  <a:schemeClr val="tx1"/>
                </a:solidFill>
              </a:rPr>
              <a:t>Behaviour</a:t>
            </a:r>
            <a:endParaRPr lang="it-IT" b="1" dirty="0">
              <a:solidFill>
                <a:schemeClr val="tx1"/>
              </a:solidFill>
            </a:endParaRPr>
          </a:p>
          <a:p>
            <a:r>
              <a:rPr lang="it-IT" sz="1600" i="1" dirty="0" err="1">
                <a:solidFill>
                  <a:schemeClr val="tx1"/>
                </a:solidFill>
              </a:rPr>
              <a:t>Analysing</a:t>
            </a:r>
            <a:r>
              <a:rPr lang="it-IT" sz="1600" i="1" dirty="0">
                <a:solidFill>
                  <a:schemeClr val="tx1"/>
                </a:solidFill>
              </a:rPr>
              <a:t> the </a:t>
            </a:r>
            <a:r>
              <a:rPr lang="it-IT" sz="1600" i="1" dirty="0" err="1">
                <a:solidFill>
                  <a:schemeClr val="tx1"/>
                </a:solidFill>
              </a:rPr>
              <a:t>antecedents</a:t>
            </a:r>
            <a:r>
              <a:rPr lang="it-IT" sz="1600" i="1" dirty="0">
                <a:solidFill>
                  <a:schemeClr val="tx1"/>
                </a:solidFill>
              </a:rPr>
              <a:t> and </a:t>
            </a:r>
            <a:r>
              <a:rPr lang="it-IT" sz="1600" i="1" dirty="0" err="1">
                <a:solidFill>
                  <a:schemeClr val="tx1"/>
                </a:solidFill>
              </a:rPr>
              <a:t>consequences</a:t>
            </a:r>
            <a:r>
              <a:rPr lang="it-IT" sz="1600" i="1" dirty="0">
                <a:solidFill>
                  <a:schemeClr val="tx1"/>
                </a:solidFill>
              </a:rPr>
              <a:t> of </a:t>
            </a:r>
            <a:r>
              <a:rPr lang="it-IT" sz="1600" i="1" dirty="0" err="1">
                <a:solidFill>
                  <a:schemeClr val="tx1"/>
                </a:solidFill>
              </a:rPr>
              <a:t>consumption</a:t>
            </a:r>
            <a:r>
              <a:rPr lang="it-IT" sz="1600" i="1" dirty="0">
                <a:solidFill>
                  <a:schemeClr val="tx1"/>
                </a:solidFill>
              </a:rPr>
              <a:t> </a:t>
            </a:r>
            <a:r>
              <a:rPr lang="it-IT" sz="1600" i="1" dirty="0" err="1">
                <a:solidFill>
                  <a:schemeClr val="tx1"/>
                </a:solidFill>
              </a:rPr>
              <a:t>experiences</a:t>
            </a:r>
            <a:endParaRPr lang="it-IT" sz="1600" i="1" dirty="0">
              <a:solidFill>
                <a:schemeClr val="tx1"/>
              </a:solidFill>
            </a:endParaRPr>
          </a:p>
          <a:p>
            <a:r>
              <a:rPr lang="it-IT" sz="1600" i="1" dirty="0" err="1">
                <a:solidFill>
                  <a:schemeClr val="tx1"/>
                </a:solidFill>
              </a:rPr>
              <a:t>Measuring</a:t>
            </a:r>
            <a:r>
              <a:rPr lang="it-IT" sz="1600" i="1" dirty="0">
                <a:solidFill>
                  <a:schemeClr val="tx1"/>
                </a:solidFill>
              </a:rPr>
              <a:t> consumer </a:t>
            </a:r>
            <a:r>
              <a:rPr lang="it-IT" sz="1600" i="1" dirty="0" err="1">
                <a:solidFill>
                  <a:schemeClr val="tx1"/>
                </a:solidFill>
              </a:rPr>
              <a:t>insights</a:t>
            </a:r>
            <a:r>
              <a:rPr lang="it-IT" sz="1600" i="1" dirty="0">
                <a:solidFill>
                  <a:schemeClr val="tx1"/>
                </a:solidFill>
              </a:rPr>
              <a:t> to design </a:t>
            </a:r>
            <a:r>
              <a:rPr lang="it-IT" sz="1600" i="1" dirty="0" err="1">
                <a:solidFill>
                  <a:schemeClr val="tx1"/>
                </a:solidFill>
              </a:rPr>
              <a:t>memorable</a:t>
            </a:r>
            <a:r>
              <a:rPr lang="it-IT" sz="1600" i="1" dirty="0">
                <a:solidFill>
                  <a:schemeClr val="tx1"/>
                </a:solidFill>
              </a:rPr>
              <a:t> </a:t>
            </a:r>
            <a:r>
              <a:rPr lang="it-IT" sz="1600" i="1" dirty="0" err="1">
                <a:solidFill>
                  <a:schemeClr val="tx1"/>
                </a:solidFill>
              </a:rPr>
              <a:t>experience</a:t>
            </a:r>
            <a:endParaRPr lang="it-IT" sz="1600" i="1" dirty="0">
              <a:solidFill>
                <a:schemeClr val="tx1"/>
              </a:solidFill>
            </a:endParaRPr>
          </a:p>
          <a:p>
            <a:endParaRPr lang="it-IT" i="1" dirty="0">
              <a:solidFill>
                <a:schemeClr val="tx1"/>
              </a:solidFill>
            </a:endParaRPr>
          </a:p>
          <a:p>
            <a:r>
              <a:rPr lang="it-IT" b="1" dirty="0">
                <a:solidFill>
                  <a:schemeClr val="tx1"/>
                </a:solidFill>
              </a:rPr>
              <a:t>Customer </a:t>
            </a:r>
            <a:r>
              <a:rPr lang="it-IT" b="1" dirty="0" err="1">
                <a:solidFill>
                  <a:schemeClr val="tx1"/>
                </a:solidFill>
              </a:rPr>
              <a:t>experience</a:t>
            </a:r>
            <a:r>
              <a:rPr lang="it-IT" b="1" dirty="0">
                <a:solidFill>
                  <a:schemeClr val="tx1"/>
                </a:solidFill>
              </a:rPr>
              <a:t> management</a:t>
            </a:r>
          </a:p>
          <a:p>
            <a:r>
              <a:rPr lang="it-IT" sz="1600" i="1" dirty="0" err="1">
                <a:solidFill>
                  <a:schemeClr val="tx1"/>
                </a:solidFill>
              </a:rPr>
              <a:t>Combining</a:t>
            </a:r>
            <a:r>
              <a:rPr lang="it-IT" sz="1600" i="1" dirty="0">
                <a:solidFill>
                  <a:schemeClr val="tx1"/>
                </a:solidFill>
              </a:rPr>
              <a:t> CES and CEM</a:t>
            </a:r>
          </a:p>
          <a:p>
            <a:r>
              <a:rPr lang="it-IT" sz="1600" i="1" dirty="0" err="1">
                <a:solidFill>
                  <a:schemeClr val="tx1"/>
                </a:solidFill>
              </a:rPr>
              <a:t>Determinant</a:t>
            </a:r>
            <a:r>
              <a:rPr lang="it-IT" sz="1600" i="1" dirty="0">
                <a:solidFill>
                  <a:schemeClr val="tx1"/>
                </a:solidFill>
              </a:rPr>
              <a:t> </a:t>
            </a:r>
            <a:r>
              <a:rPr lang="it-IT" sz="1600" i="1" dirty="0" err="1">
                <a:solidFill>
                  <a:schemeClr val="tx1"/>
                </a:solidFill>
              </a:rPr>
              <a:t>that</a:t>
            </a:r>
            <a:r>
              <a:rPr lang="it-IT" sz="1600" i="1" dirty="0">
                <a:solidFill>
                  <a:schemeClr val="tx1"/>
                </a:solidFill>
              </a:rPr>
              <a:t> </a:t>
            </a:r>
            <a:r>
              <a:rPr lang="it-IT" sz="1600" i="1" dirty="0" err="1">
                <a:solidFill>
                  <a:schemeClr val="tx1"/>
                </a:solidFill>
              </a:rPr>
              <a:t>qualify</a:t>
            </a:r>
            <a:r>
              <a:rPr lang="it-IT" sz="1600" i="1" dirty="0">
                <a:solidFill>
                  <a:schemeClr val="tx1"/>
                </a:solidFill>
              </a:rPr>
              <a:t> a  </a:t>
            </a:r>
            <a:r>
              <a:rPr lang="it-IT" sz="1600" i="1" dirty="0" err="1">
                <a:solidFill>
                  <a:schemeClr val="tx1"/>
                </a:solidFill>
              </a:rPr>
              <a:t>customer-centric</a:t>
            </a:r>
            <a:r>
              <a:rPr lang="it-IT" sz="1600" i="1" dirty="0">
                <a:solidFill>
                  <a:schemeClr val="tx1"/>
                </a:solidFill>
              </a:rPr>
              <a:t> </a:t>
            </a:r>
            <a:r>
              <a:rPr lang="it-IT" sz="1600" i="1" dirty="0" err="1">
                <a:solidFill>
                  <a:schemeClr val="tx1"/>
                </a:solidFill>
              </a:rPr>
              <a:t>firm</a:t>
            </a:r>
            <a:endParaRPr lang="it-IT" sz="1600" i="1" dirty="0">
              <a:solidFill>
                <a:schemeClr val="tx1"/>
              </a:solidFill>
            </a:endParaRPr>
          </a:p>
          <a:p>
            <a:r>
              <a:rPr lang="it-IT" sz="1600" i="1" dirty="0">
                <a:solidFill>
                  <a:schemeClr val="tx1"/>
                </a:solidFill>
              </a:rPr>
              <a:t>Re-</a:t>
            </a:r>
            <a:r>
              <a:rPr lang="it-IT" sz="1600" i="1" dirty="0" err="1">
                <a:solidFill>
                  <a:schemeClr val="tx1"/>
                </a:solidFill>
              </a:rPr>
              <a:t>designing</a:t>
            </a:r>
            <a:r>
              <a:rPr lang="it-IT" sz="1600" i="1" dirty="0">
                <a:solidFill>
                  <a:schemeClr val="tx1"/>
                </a:solidFill>
              </a:rPr>
              <a:t> the service </a:t>
            </a:r>
            <a:r>
              <a:rPr lang="it-IT" sz="1600" i="1" dirty="0" err="1">
                <a:solidFill>
                  <a:schemeClr val="tx1"/>
                </a:solidFill>
              </a:rPr>
              <a:t>experience</a:t>
            </a:r>
            <a:r>
              <a:rPr lang="it-IT" sz="1600" i="1" dirty="0">
                <a:solidFill>
                  <a:schemeClr val="tx1"/>
                </a:solidFill>
              </a:rPr>
              <a:t> in </a:t>
            </a:r>
            <a:r>
              <a:rPr lang="it-IT" sz="1600" i="1" dirty="0" err="1">
                <a:solidFill>
                  <a:schemeClr val="tx1"/>
                </a:solidFill>
              </a:rPr>
              <a:t>healthcare</a:t>
            </a:r>
            <a:endParaRPr lang="it-IT" sz="1600" i="1" dirty="0">
              <a:solidFill>
                <a:schemeClr val="tx1"/>
              </a:solidFill>
            </a:endParaRPr>
          </a:p>
          <a:p>
            <a:endParaRPr lang="it-IT" i="1" dirty="0">
              <a:solidFill>
                <a:schemeClr val="tx1"/>
              </a:solidFill>
            </a:endParaRPr>
          </a:p>
          <a:p>
            <a:r>
              <a:rPr lang="it-IT" b="1" dirty="0" err="1">
                <a:solidFill>
                  <a:schemeClr val="tx1"/>
                </a:solidFill>
              </a:rPr>
              <a:t>Tourism</a:t>
            </a:r>
            <a:r>
              <a:rPr lang="it-IT" b="1" dirty="0">
                <a:solidFill>
                  <a:schemeClr val="tx1"/>
                </a:solidFill>
              </a:rPr>
              <a:t> marketing</a:t>
            </a:r>
          </a:p>
          <a:p>
            <a:r>
              <a:rPr lang="it-IT" sz="1600" i="1" dirty="0">
                <a:solidFill>
                  <a:schemeClr val="tx1"/>
                </a:solidFill>
              </a:rPr>
              <a:t>The </a:t>
            </a:r>
            <a:r>
              <a:rPr lang="it-IT" sz="1600" i="1" dirty="0" err="1">
                <a:solidFill>
                  <a:schemeClr val="tx1"/>
                </a:solidFill>
              </a:rPr>
              <a:t>effects</a:t>
            </a:r>
            <a:r>
              <a:rPr lang="it-IT" sz="1600" i="1" dirty="0">
                <a:solidFill>
                  <a:schemeClr val="tx1"/>
                </a:solidFill>
              </a:rPr>
              <a:t> of </a:t>
            </a:r>
            <a:r>
              <a:rPr lang="it-IT" sz="1600" i="1" dirty="0" err="1">
                <a:solidFill>
                  <a:schemeClr val="tx1"/>
                </a:solidFill>
              </a:rPr>
              <a:t>servicescape</a:t>
            </a:r>
            <a:r>
              <a:rPr lang="it-IT" sz="1600" i="1" dirty="0">
                <a:solidFill>
                  <a:schemeClr val="tx1"/>
                </a:solidFill>
              </a:rPr>
              <a:t> on </a:t>
            </a:r>
            <a:r>
              <a:rPr lang="it-IT" sz="1600" i="1" dirty="0" err="1">
                <a:solidFill>
                  <a:schemeClr val="tx1"/>
                </a:solidFill>
              </a:rPr>
              <a:t>cruisers</a:t>
            </a:r>
            <a:r>
              <a:rPr lang="it-IT" sz="1600" i="1" dirty="0">
                <a:solidFill>
                  <a:schemeClr val="tx1"/>
                </a:solidFill>
              </a:rPr>
              <a:t>’ </a:t>
            </a:r>
            <a:r>
              <a:rPr lang="it-IT" sz="1600" i="1" dirty="0" err="1">
                <a:solidFill>
                  <a:schemeClr val="tx1"/>
                </a:solidFill>
              </a:rPr>
              <a:t>experience</a:t>
            </a:r>
            <a:endParaRPr lang="it-IT" sz="1600" i="1" dirty="0">
              <a:solidFill>
                <a:schemeClr val="tx1"/>
              </a:solidFill>
            </a:endParaRPr>
          </a:p>
          <a:p>
            <a:r>
              <a:rPr lang="it-IT" sz="1600" i="1" dirty="0">
                <a:solidFill>
                  <a:schemeClr val="tx1"/>
                </a:solidFill>
              </a:rPr>
              <a:t>The </a:t>
            </a:r>
            <a:r>
              <a:rPr lang="it-IT" sz="1600" i="1" dirty="0" err="1">
                <a:solidFill>
                  <a:schemeClr val="tx1"/>
                </a:solidFill>
              </a:rPr>
              <a:t>role</a:t>
            </a:r>
            <a:r>
              <a:rPr lang="it-IT" sz="1600" i="1" dirty="0">
                <a:solidFill>
                  <a:schemeClr val="tx1"/>
                </a:solidFill>
              </a:rPr>
              <a:t> of mega-</a:t>
            </a:r>
            <a:r>
              <a:rPr lang="it-IT" sz="1600" i="1" dirty="0" err="1">
                <a:solidFill>
                  <a:schemeClr val="tx1"/>
                </a:solidFill>
              </a:rPr>
              <a:t>events</a:t>
            </a:r>
            <a:r>
              <a:rPr lang="it-IT" sz="1600" i="1" dirty="0">
                <a:solidFill>
                  <a:schemeClr val="tx1"/>
                </a:solidFill>
              </a:rPr>
              <a:t> in </a:t>
            </a:r>
            <a:r>
              <a:rPr lang="it-IT" sz="1600" i="1" dirty="0" err="1">
                <a:solidFill>
                  <a:schemeClr val="tx1"/>
                </a:solidFill>
              </a:rPr>
              <a:t>destination</a:t>
            </a:r>
            <a:r>
              <a:rPr lang="it-IT" sz="1600" i="1" dirty="0">
                <a:solidFill>
                  <a:schemeClr val="tx1"/>
                </a:solidFill>
              </a:rPr>
              <a:t> marketing </a:t>
            </a:r>
            <a:r>
              <a:rPr lang="it-IT" sz="1600" i="1" dirty="0" err="1">
                <a:solidFill>
                  <a:schemeClr val="tx1"/>
                </a:solidFill>
              </a:rPr>
              <a:t>strategies</a:t>
            </a:r>
            <a:endParaRPr lang="it-IT" sz="1600" i="1" dirty="0">
              <a:solidFill>
                <a:schemeClr val="tx1"/>
              </a:solidFill>
            </a:endParaRPr>
          </a:p>
          <a:p>
            <a:r>
              <a:rPr lang="it-IT" sz="1600" i="1" dirty="0">
                <a:solidFill>
                  <a:schemeClr val="tx1"/>
                </a:solidFill>
              </a:rPr>
              <a:t>Mapping the </a:t>
            </a:r>
            <a:r>
              <a:rPr lang="it-IT" sz="1600" i="1" dirty="0" err="1">
                <a:solidFill>
                  <a:schemeClr val="tx1"/>
                </a:solidFill>
              </a:rPr>
              <a:t>endless</a:t>
            </a:r>
            <a:r>
              <a:rPr lang="it-IT" sz="1600" i="1" dirty="0">
                <a:solidFill>
                  <a:schemeClr val="tx1"/>
                </a:solidFill>
              </a:rPr>
              <a:t> customer </a:t>
            </a:r>
            <a:r>
              <a:rPr lang="it-IT" sz="1600" i="1" dirty="0" err="1">
                <a:solidFill>
                  <a:schemeClr val="tx1"/>
                </a:solidFill>
              </a:rPr>
              <a:t>journey</a:t>
            </a:r>
            <a:r>
              <a:rPr lang="it-IT" sz="1600" i="1" dirty="0">
                <a:solidFill>
                  <a:schemeClr val="tx1"/>
                </a:solidFill>
              </a:rPr>
              <a:t> for cruisers</a:t>
            </a:r>
            <a:endParaRPr lang="it-IT" b="1" dirty="0">
              <a:solidFill>
                <a:schemeClr val="tx1"/>
              </a:solidFill>
            </a:endParaRPr>
          </a:p>
        </p:txBody>
      </p:sp>
      <p:sp>
        <p:nvSpPr>
          <p:cNvPr id="17" name="Rettangolo 16">
            <a:extLst>
              <a:ext uri="{FF2B5EF4-FFF2-40B4-BE49-F238E27FC236}">
                <a16:creationId xmlns:a16="http://schemas.microsoft.com/office/drawing/2014/main" id="{4BDEF4D4-F0AC-B54E-8C97-EBD4F24ED383}"/>
              </a:ext>
            </a:extLst>
          </p:cNvPr>
          <p:cNvSpPr/>
          <p:nvPr/>
        </p:nvSpPr>
        <p:spPr>
          <a:xfrm>
            <a:off x="8077200" y="5201920"/>
            <a:ext cx="3779250" cy="1487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i="1" dirty="0">
                <a:solidFill>
                  <a:schemeClr val="tx1"/>
                </a:solidFill>
              </a:rPr>
              <a:t>Quantitative </a:t>
            </a:r>
            <a:r>
              <a:rPr lang="it-IT" i="1" dirty="0" err="1">
                <a:solidFill>
                  <a:schemeClr val="tx1"/>
                </a:solidFill>
              </a:rPr>
              <a:t>approach</a:t>
            </a:r>
            <a:r>
              <a:rPr lang="it-IT" i="1" dirty="0">
                <a:solidFill>
                  <a:schemeClr val="tx1"/>
                </a:solidFill>
              </a:rPr>
              <a:t>  survey </a:t>
            </a:r>
            <a:r>
              <a:rPr lang="it-IT" i="1" dirty="0" err="1">
                <a:solidFill>
                  <a:schemeClr val="tx1"/>
                </a:solidFill>
              </a:rPr>
              <a:t>based</a:t>
            </a:r>
            <a:endParaRPr lang="it-IT" i="1" dirty="0">
              <a:solidFill>
                <a:schemeClr val="tx1"/>
              </a:solidFill>
            </a:endParaRPr>
          </a:p>
          <a:p>
            <a:pPr algn="r"/>
            <a:r>
              <a:rPr lang="it-IT" i="1" dirty="0">
                <a:solidFill>
                  <a:schemeClr val="tx1"/>
                </a:solidFill>
              </a:rPr>
              <a:t>Multivariate and SEM</a:t>
            </a:r>
          </a:p>
          <a:p>
            <a:pPr algn="r"/>
            <a:r>
              <a:rPr lang="it-IT" i="1" dirty="0">
                <a:solidFill>
                  <a:schemeClr val="tx1"/>
                </a:solidFill>
              </a:rPr>
              <a:t>Neuromarketing </a:t>
            </a:r>
            <a:r>
              <a:rPr lang="it-IT" i="1" dirty="0" err="1">
                <a:solidFill>
                  <a:schemeClr val="tx1"/>
                </a:solidFill>
              </a:rPr>
              <a:t>experiment</a:t>
            </a:r>
            <a:endParaRPr lang="it-IT" i="1" dirty="0">
              <a:solidFill>
                <a:schemeClr val="tx1"/>
              </a:solidFill>
            </a:endParaRPr>
          </a:p>
          <a:p>
            <a:pPr algn="r"/>
            <a:r>
              <a:rPr lang="it-IT" i="1" dirty="0">
                <a:solidFill>
                  <a:schemeClr val="tx1"/>
                </a:solidFill>
              </a:rPr>
              <a:t>Qualitative and mixed </a:t>
            </a:r>
            <a:r>
              <a:rPr lang="it-IT" i="1" dirty="0" err="1">
                <a:solidFill>
                  <a:schemeClr val="tx1"/>
                </a:solidFill>
              </a:rPr>
              <a:t>meth</a:t>
            </a:r>
            <a:endParaRPr lang="it-IT" i="1" dirty="0">
              <a:solidFill>
                <a:schemeClr val="tx1"/>
              </a:solidFill>
            </a:endParaRPr>
          </a:p>
        </p:txBody>
      </p:sp>
      <p:sp>
        <p:nvSpPr>
          <p:cNvPr id="19" name="Titolo 3">
            <a:extLst>
              <a:ext uri="{FF2B5EF4-FFF2-40B4-BE49-F238E27FC236}">
                <a16:creationId xmlns:a16="http://schemas.microsoft.com/office/drawing/2014/main" id="{9848327B-199A-474C-81A9-98BCC22D941B}"/>
              </a:ext>
            </a:extLst>
          </p:cNvPr>
          <p:cNvSpPr txBox="1">
            <a:spLocks/>
          </p:cNvSpPr>
          <p:nvPr/>
        </p:nvSpPr>
        <p:spPr>
          <a:xfrm>
            <a:off x="6763082" y="3734385"/>
            <a:ext cx="50933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it-IT" dirty="0" err="1">
                <a:solidFill>
                  <a:srgbClr val="009193"/>
                </a:solidFill>
              </a:rPr>
              <a:t>Most</a:t>
            </a:r>
            <a:r>
              <a:rPr lang="it-IT" dirty="0">
                <a:solidFill>
                  <a:srgbClr val="009193"/>
                </a:solidFill>
              </a:rPr>
              <a:t> </a:t>
            </a:r>
            <a:r>
              <a:rPr lang="it-IT" dirty="0" err="1">
                <a:solidFill>
                  <a:srgbClr val="009193"/>
                </a:solidFill>
              </a:rPr>
              <a:t>used</a:t>
            </a:r>
            <a:r>
              <a:rPr lang="it-IT" dirty="0">
                <a:solidFill>
                  <a:srgbClr val="009193"/>
                </a:solidFill>
              </a:rPr>
              <a:t> </a:t>
            </a:r>
            <a:r>
              <a:rPr lang="it-IT" dirty="0" err="1">
                <a:solidFill>
                  <a:srgbClr val="009193"/>
                </a:solidFill>
              </a:rPr>
              <a:t>methodologies</a:t>
            </a:r>
            <a:endParaRPr lang="it-IT" dirty="0">
              <a:solidFill>
                <a:srgbClr val="009193"/>
              </a:solidFill>
            </a:endParaRPr>
          </a:p>
        </p:txBody>
      </p:sp>
    </p:spTree>
    <p:extLst>
      <p:ext uri="{BB962C8B-B14F-4D97-AF65-F5344CB8AC3E}">
        <p14:creationId xmlns:p14="http://schemas.microsoft.com/office/powerpoint/2010/main" val="232726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magine 46" descr="LOGO_DISAQ.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5363" y="55225"/>
            <a:ext cx="1132599" cy="372754"/>
          </a:xfrm>
          <a:prstGeom prst="rect">
            <a:avLst/>
          </a:prstGeom>
        </p:spPr>
      </p:pic>
      <p:pic>
        <p:nvPicPr>
          <p:cNvPr id="3" name="Immagine 2">
            <a:extLst>
              <a:ext uri="{FF2B5EF4-FFF2-40B4-BE49-F238E27FC236}">
                <a16:creationId xmlns:a16="http://schemas.microsoft.com/office/drawing/2014/main" id="{D05B7D05-40CD-0241-8C5A-E720EBBCE286}"/>
              </a:ext>
            </a:extLst>
          </p:cNvPr>
          <p:cNvPicPr>
            <a:picLocks noChangeAspect="1"/>
          </p:cNvPicPr>
          <p:nvPr/>
        </p:nvPicPr>
        <p:blipFill>
          <a:blip r:embed="rId3"/>
          <a:stretch>
            <a:fillRect/>
          </a:stretch>
        </p:blipFill>
        <p:spPr>
          <a:xfrm>
            <a:off x="1867296" y="4070376"/>
            <a:ext cx="3360266" cy="2240177"/>
          </a:xfrm>
          <a:prstGeom prst="rect">
            <a:avLst/>
          </a:prstGeom>
        </p:spPr>
      </p:pic>
      <p:pic>
        <p:nvPicPr>
          <p:cNvPr id="4" name="Immagine 3">
            <a:extLst>
              <a:ext uri="{FF2B5EF4-FFF2-40B4-BE49-F238E27FC236}">
                <a16:creationId xmlns:a16="http://schemas.microsoft.com/office/drawing/2014/main" id="{5E75847A-2311-1747-A7D4-338D447AE844}"/>
              </a:ext>
            </a:extLst>
          </p:cNvPr>
          <p:cNvPicPr>
            <a:picLocks noChangeAspect="1"/>
          </p:cNvPicPr>
          <p:nvPr/>
        </p:nvPicPr>
        <p:blipFill rotWithShape="1">
          <a:blip r:embed="rId4"/>
          <a:srcRect l="27667" r="32992"/>
          <a:stretch/>
        </p:blipFill>
        <p:spPr>
          <a:xfrm>
            <a:off x="4809572" y="1417638"/>
            <a:ext cx="1615902" cy="4107406"/>
          </a:xfrm>
          <a:prstGeom prst="rect">
            <a:avLst/>
          </a:prstGeom>
        </p:spPr>
      </p:pic>
      <p:pic>
        <p:nvPicPr>
          <p:cNvPr id="8" name="Immagine 7">
            <a:extLst>
              <a:ext uri="{FF2B5EF4-FFF2-40B4-BE49-F238E27FC236}">
                <a16:creationId xmlns:a16="http://schemas.microsoft.com/office/drawing/2014/main" id="{82BD1B3B-C822-2F40-81DD-E1954F2B2AC2}"/>
              </a:ext>
            </a:extLst>
          </p:cNvPr>
          <p:cNvPicPr>
            <a:picLocks noChangeAspect="1"/>
          </p:cNvPicPr>
          <p:nvPr/>
        </p:nvPicPr>
        <p:blipFill rotWithShape="1">
          <a:blip r:embed="rId5"/>
          <a:srcRect l="26984" r="29094"/>
          <a:stretch/>
        </p:blipFill>
        <p:spPr>
          <a:xfrm>
            <a:off x="6675089" y="952394"/>
            <a:ext cx="1891678" cy="4306859"/>
          </a:xfrm>
          <a:prstGeom prst="rect">
            <a:avLst/>
          </a:prstGeom>
        </p:spPr>
      </p:pic>
      <p:pic>
        <p:nvPicPr>
          <p:cNvPr id="9" name="Immagine 8">
            <a:extLst>
              <a:ext uri="{FF2B5EF4-FFF2-40B4-BE49-F238E27FC236}">
                <a16:creationId xmlns:a16="http://schemas.microsoft.com/office/drawing/2014/main" id="{FB723844-200B-5C4D-842F-B920A05ED6EC}"/>
              </a:ext>
            </a:extLst>
          </p:cNvPr>
          <p:cNvPicPr>
            <a:picLocks noChangeAspect="1"/>
          </p:cNvPicPr>
          <p:nvPr/>
        </p:nvPicPr>
        <p:blipFill>
          <a:blip r:embed="rId6"/>
          <a:stretch>
            <a:fillRect/>
          </a:stretch>
        </p:blipFill>
        <p:spPr>
          <a:xfrm>
            <a:off x="2240920" y="1732953"/>
            <a:ext cx="9144000" cy="4478694"/>
          </a:xfrm>
          <a:prstGeom prst="rect">
            <a:avLst/>
          </a:prstGeom>
        </p:spPr>
      </p:pic>
      <p:pic>
        <p:nvPicPr>
          <p:cNvPr id="10" name="Immagine 9">
            <a:extLst>
              <a:ext uri="{FF2B5EF4-FFF2-40B4-BE49-F238E27FC236}">
                <a16:creationId xmlns:a16="http://schemas.microsoft.com/office/drawing/2014/main" id="{9C13DAB3-241B-904D-8D36-CE33330716DF}"/>
              </a:ext>
            </a:extLst>
          </p:cNvPr>
          <p:cNvPicPr>
            <a:picLocks noChangeAspect="1"/>
          </p:cNvPicPr>
          <p:nvPr/>
        </p:nvPicPr>
        <p:blipFill rotWithShape="1">
          <a:blip r:embed="rId7"/>
          <a:srcRect b="73393"/>
          <a:stretch/>
        </p:blipFill>
        <p:spPr>
          <a:xfrm>
            <a:off x="1524000" y="0"/>
            <a:ext cx="9144000" cy="1824728"/>
          </a:xfrm>
          <a:prstGeom prst="rect">
            <a:avLst/>
          </a:prstGeom>
        </p:spPr>
      </p:pic>
      <p:pic>
        <p:nvPicPr>
          <p:cNvPr id="11" name="Immagine 10">
            <a:extLst>
              <a:ext uri="{FF2B5EF4-FFF2-40B4-BE49-F238E27FC236}">
                <a16:creationId xmlns:a16="http://schemas.microsoft.com/office/drawing/2014/main" id="{9A3B6C5C-258A-604A-9AD4-9CA5067CE38B}"/>
              </a:ext>
            </a:extLst>
          </p:cNvPr>
          <p:cNvPicPr>
            <a:picLocks noChangeAspect="1"/>
          </p:cNvPicPr>
          <p:nvPr/>
        </p:nvPicPr>
        <p:blipFill>
          <a:blip r:embed="rId8"/>
          <a:stretch>
            <a:fillRect/>
          </a:stretch>
        </p:blipFill>
        <p:spPr>
          <a:xfrm>
            <a:off x="4216524" y="1872194"/>
            <a:ext cx="4200211" cy="4200211"/>
          </a:xfrm>
          <a:prstGeom prst="rect">
            <a:avLst/>
          </a:prstGeom>
        </p:spPr>
      </p:pic>
      <p:pic>
        <p:nvPicPr>
          <p:cNvPr id="13" name="Immagine 12">
            <a:extLst>
              <a:ext uri="{FF2B5EF4-FFF2-40B4-BE49-F238E27FC236}">
                <a16:creationId xmlns:a16="http://schemas.microsoft.com/office/drawing/2014/main" id="{19CBEACD-EB27-4B43-BF10-ACF5CA371F40}"/>
              </a:ext>
            </a:extLst>
          </p:cNvPr>
          <p:cNvPicPr>
            <a:picLocks noChangeAspect="1"/>
          </p:cNvPicPr>
          <p:nvPr/>
        </p:nvPicPr>
        <p:blipFill>
          <a:blip r:embed="rId9"/>
          <a:stretch>
            <a:fillRect/>
          </a:stretch>
        </p:blipFill>
        <p:spPr>
          <a:xfrm>
            <a:off x="8571033" y="86623"/>
            <a:ext cx="1912454" cy="358785"/>
          </a:xfrm>
          <a:prstGeom prst="rect">
            <a:avLst/>
          </a:prstGeom>
        </p:spPr>
      </p:pic>
    </p:spTree>
    <p:extLst>
      <p:ext uri="{BB962C8B-B14F-4D97-AF65-F5344CB8AC3E}">
        <p14:creationId xmlns:p14="http://schemas.microsoft.com/office/powerpoint/2010/main" val="387431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xit" presetSubtype="10" fill="hold" nodeType="clickEffect">
                                  <p:stCondLst>
                                    <p:cond delay="0"/>
                                  </p:stCondLst>
                                  <p:childTnLst>
                                    <p:animEffect transition="out" filter="blinds(horizontal)">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5E562823-9139-A846-ABDA-21D59DB7307A}"/>
              </a:ext>
            </a:extLst>
          </p:cNvPr>
          <p:cNvSpPr txBox="1">
            <a:spLocks/>
          </p:cNvSpPr>
          <p:nvPr/>
        </p:nvSpPr>
        <p:spPr>
          <a:xfrm>
            <a:off x="838199" y="984049"/>
            <a:ext cx="9984129" cy="7753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t>Experience innovation</a:t>
            </a:r>
          </a:p>
          <a:p>
            <a:pPr algn="just"/>
            <a:r>
              <a:rPr lang="en-GB" sz="2400" i="1" dirty="0"/>
              <a:t>The way to connect demand-side and supply-side perspectives</a:t>
            </a:r>
            <a:endParaRPr lang="it-IT" sz="2400" i="1" dirty="0"/>
          </a:p>
        </p:txBody>
      </p:sp>
      <p:graphicFrame>
        <p:nvGraphicFramePr>
          <p:cNvPr id="3" name="Diagramma 2">
            <a:extLst>
              <a:ext uri="{FF2B5EF4-FFF2-40B4-BE49-F238E27FC236}">
                <a16:creationId xmlns:a16="http://schemas.microsoft.com/office/drawing/2014/main" id="{49BD30E2-7445-8D41-9EC0-FF1ABE2D4385}"/>
              </a:ext>
            </a:extLst>
          </p:cNvPr>
          <p:cNvGraphicFramePr/>
          <p:nvPr/>
        </p:nvGraphicFramePr>
        <p:xfrm>
          <a:off x="2032000" y="1171079"/>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3354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517526"/>
            <a:ext cx="10515600" cy="1325563"/>
          </a:xfrm>
        </p:spPr>
        <p:txBody>
          <a:bodyPr/>
          <a:lstStyle/>
          <a:p>
            <a:pPr algn="l"/>
            <a:r>
              <a:rPr lang="it-IT" dirty="0" err="1"/>
              <a:t>Limitations</a:t>
            </a:r>
            <a:r>
              <a:rPr lang="it-IT" dirty="0"/>
              <a:t> of </a:t>
            </a:r>
            <a:r>
              <a:rPr lang="it-IT" dirty="0" err="1"/>
              <a:t>traditional</a:t>
            </a:r>
            <a:r>
              <a:rPr lang="it-IT" dirty="0"/>
              <a:t> </a:t>
            </a:r>
            <a:r>
              <a:rPr lang="it-IT" dirty="0" err="1"/>
              <a:t>approach</a:t>
            </a:r>
            <a:r>
              <a:rPr lang="it-IT" dirty="0"/>
              <a:t> (1/2)</a:t>
            </a:r>
          </a:p>
        </p:txBody>
      </p:sp>
      <p:sp>
        <p:nvSpPr>
          <p:cNvPr id="3" name="Segnaposto contenuto 2"/>
          <p:cNvSpPr>
            <a:spLocks noGrp="1"/>
          </p:cNvSpPr>
          <p:nvPr>
            <p:ph idx="1"/>
          </p:nvPr>
        </p:nvSpPr>
        <p:spPr/>
        <p:txBody>
          <a:bodyPr>
            <a:normAutofit/>
          </a:bodyPr>
          <a:lstStyle/>
          <a:p>
            <a:r>
              <a:rPr lang="it-IT" b="1" dirty="0"/>
              <a:t>Focus on </a:t>
            </a:r>
            <a:r>
              <a:rPr lang="it-IT" b="1" dirty="0" err="1"/>
              <a:t>product</a:t>
            </a:r>
            <a:r>
              <a:rPr lang="it-IT" b="1" dirty="0"/>
              <a:t> </a:t>
            </a:r>
            <a:r>
              <a:rPr lang="it-IT" dirty="0" err="1"/>
              <a:t>attributes</a:t>
            </a:r>
            <a:r>
              <a:rPr lang="it-IT" dirty="0"/>
              <a:t> and benefits </a:t>
            </a:r>
          </a:p>
          <a:p>
            <a:r>
              <a:rPr lang="it-IT" b="1" dirty="0"/>
              <a:t>Consumers </a:t>
            </a:r>
            <a:r>
              <a:rPr lang="it-IT" b="1" dirty="0" err="1"/>
              <a:t>seen</a:t>
            </a:r>
            <a:r>
              <a:rPr lang="it-IT" b="1" dirty="0"/>
              <a:t> </a:t>
            </a:r>
            <a:r>
              <a:rPr lang="it-IT" b="1" dirty="0" err="1"/>
              <a:t>as</a:t>
            </a:r>
            <a:r>
              <a:rPr lang="it-IT" b="1" dirty="0"/>
              <a:t> </a:t>
            </a:r>
            <a:r>
              <a:rPr lang="it-IT" b="1" dirty="0" err="1"/>
              <a:t>rational</a:t>
            </a:r>
            <a:r>
              <a:rPr lang="it-IT" b="1" dirty="0"/>
              <a:t> </a:t>
            </a:r>
            <a:r>
              <a:rPr lang="it-IT" dirty="0" err="1"/>
              <a:t>individuals</a:t>
            </a:r>
            <a:r>
              <a:rPr lang="it-IT" dirty="0"/>
              <a:t> </a:t>
            </a:r>
          </a:p>
          <a:p>
            <a:r>
              <a:rPr lang="it-IT" dirty="0"/>
              <a:t>Market </a:t>
            </a:r>
            <a:r>
              <a:rPr lang="it-IT" dirty="0" err="1"/>
              <a:t>research</a:t>
            </a:r>
            <a:r>
              <a:rPr lang="it-IT" dirty="0"/>
              <a:t> </a:t>
            </a:r>
            <a:r>
              <a:rPr lang="it-IT" dirty="0" err="1"/>
              <a:t>is</a:t>
            </a:r>
            <a:r>
              <a:rPr lang="it-IT" dirty="0"/>
              <a:t> an </a:t>
            </a:r>
            <a:r>
              <a:rPr lang="it-IT" dirty="0" err="1"/>
              <a:t>analytical</a:t>
            </a:r>
            <a:r>
              <a:rPr lang="it-IT" dirty="0"/>
              <a:t> and </a:t>
            </a:r>
            <a:r>
              <a:rPr lang="it-IT" dirty="0" err="1"/>
              <a:t>verbal</a:t>
            </a:r>
            <a:r>
              <a:rPr lang="it-IT" dirty="0"/>
              <a:t> activity and </a:t>
            </a:r>
            <a:r>
              <a:rPr lang="it-IT" dirty="0" err="1"/>
              <a:t>it</a:t>
            </a:r>
            <a:r>
              <a:rPr lang="it-IT" dirty="0"/>
              <a:t> </a:t>
            </a:r>
            <a:r>
              <a:rPr lang="it-IT" dirty="0" err="1"/>
              <a:t>is</a:t>
            </a:r>
            <a:r>
              <a:rPr lang="it-IT" dirty="0"/>
              <a:t> </a:t>
            </a:r>
            <a:r>
              <a:rPr lang="it-IT" dirty="0" err="1"/>
              <a:t>seen</a:t>
            </a:r>
            <a:r>
              <a:rPr lang="it-IT" dirty="0"/>
              <a:t> </a:t>
            </a:r>
            <a:r>
              <a:rPr lang="it-IT" dirty="0" err="1"/>
              <a:t>as</a:t>
            </a:r>
            <a:r>
              <a:rPr lang="it-IT" dirty="0"/>
              <a:t> </a:t>
            </a:r>
            <a:r>
              <a:rPr lang="it-IT" dirty="0" err="1"/>
              <a:t>unreliable</a:t>
            </a:r>
            <a:r>
              <a:rPr lang="it-IT" dirty="0"/>
              <a:t> and </a:t>
            </a:r>
            <a:r>
              <a:rPr lang="it-IT" dirty="0" err="1"/>
              <a:t>ineffective</a:t>
            </a:r>
            <a:r>
              <a:rPr lang="it-IT" dirty="0"/>
              <a:t> </a:t>
            </a:r>
          </a:p>
          <a:p>
            <a:r>
              <a:rPr lang="it-IT" dirty="0"/>
              <a:t>Marketing </a:t>
            </a:r>
            <a:r>
              <a:rPr lang="it-IT" dirty="0" err="1"/>
              <a:t>actions</a:t>
            </a:r>
            <a:r>
              <a:rPr lang="it-IT" dirty="0"/>
              <a:t> are </a:t>
            </a:r>
            <a:r>
              <a:rPr lang="it-IT" dirty="0" err="1"/>
              <a:t>implemented</a:t>
            </a:r>
            <a:r>
              <a:rPr lang="it-IT" dirty="0"/>
              <a:t> </a:t>
            </a:r>
            <a:r>
              <a:rPr lang="it-IT" dirty="0" err="1"/>
              <a:t>through</a:t>
            </a:r>
            <a:r>
              <a:rPr lang="it-IT" dirty="0"/>
              <a:t> the 4Ps</a:t>
            </a:r>
          </a:p>
          <a:p>
            <a:r>
              <a:rPr lang="it-IT" dirty="0" err="1"/>
              <a:t>Measurement</a:t>
            </a:r>
            <a:r>
              <a:rPr lang="it-IT" dirty="0"/>
              <a:t> of </a:t>
            </a:r>
            <a:r>
              <a:rPr lang="it-IT" dirty="0" err="1"/>
              <a:t>Satisfaction</a:t>
            </a:r>
            <a:endParaRPr lang="it-IT" dirty="0"/>
          </a:p>
          <a:p>
            <a:r>
              <a:rPr lang="it-IT" dirty="0" err="1"/>
              <a:t>Customer</a:t>
            </a:r>
            <a:r>
              <a:rPr lang="it-IT" dirty="0"/>
              <a:t> </a:t>
            </a:r>
            <a:r>
              <a:rPr lang="it-IT" dirty="0" err="1"/>
              <a:t>Relationship</a:t>
            </a:r>
            <a:r>
              <a:rPr lang="it-IT" dirty="0"/>
              <a:t> Management</a:t>
            </a:r>
          </a:p>
        </p:txBody>
      </p:sp>
    </p:spTree>
    <p:extLst>
      <p:ext uri="{BB962C8B-B14F-4D97-AF65-F5344CB8AC3E}">
        <p14:creationId xmlns:p14="http://schemas.microsoft.com/office/powerpoint/2010/main" val="1005188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9B7115-29BE-1742-DBFA-0E567AA80B5E}"/>
              </a:ext>
            </a:extLst>
          </p:cNvPr>
          <p:cNvSpPr>
            <a:spLocks noGrp="1"/>
          </p:cNvSpPr>
          <p:nvPr>
            <p:ph type="title"/>
          </p:nvPr>
        </p:nvSpPr>
        <p:spPr>
          <a:xfrm>
            <a:off x="4965430" y="629268"/>
            <a:ext cx="6586491" cy="1286160"/>
          </a:xfrm>
        </p:spPr>
        <p:txBody>
          <a:bodyPr vert="horz" lIns="91440" tIns="45720" rIns="91440" bIns="45720" rtlCol="0" anchor="b">
            <a:normAutofit/>
          </a:bodyPr>
          <a:lstStyle/>
          <a:p>
            <a:pPr>
              <a:buSzPct val="100000"/>
            </a:pPr>
            <a:r>
              <a:rPr lang="en-US" altLang="it-IT" b="1"/>
              <a:t>MODEL SAVE</a:t>
            </a:r>
          </a:p>
        </p:txBody>
      </p:sp>
      <p:sp>
        <p:nvSpPr>
          <p:cNvPr id="15362" name="Text Box 2">
            <a:extLst>
              <a:ext uri="{FF2B5EF4-FFF2-40B4-BE49-F238E27FC236}">
                <a16:creationId xmlns:a16="http://schemas.microsoft.com/office/drawing/2014/main" id="{C5642C54-7050-4746-9CE9-6C2805D15DC8}"/>
              </a:ext>
            </a:extLst>
          </p:cNvPr>
          <p:cNvSpPr txBox="1">
            <a:spLocks noChangeArrowheads="1"/>
          </p:cNvSpPr>
          <p:nvPr/>
        </p:nvSpPr>
        <p:spPr bwMode="auto">
          <a:xfrm>
            <a:off x="4965431" y="2438400"/>
            <a:ext cx="6586489" cy="3785419"/>
          </a:xfrm>
          <a:prstGeom prst="rect">
            <a:avLst/>
          </a:prstGeom>
        </p:spPr>
        <p:txBody>
          <a:bodyPr vert="horz" lIns="91440" tIns="45720" rIns="91440" bIns="45720" rtlCol="0">
            <a:normAutofit/>
          </a:bodyP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400">
                <a:solidFill>
                  <a:srgbClr val="FFFFFF"/>
                </a:solidFill>
                <a:latin typeface="Times New Roman" panose="02020603050405020304" pitchFamily="18" charset="0"/>
                <a:ea typeface="Microsoft YaHei" panose="020B0503020204020204" pitchFamily="34" charset="-122"/>
              </a:defRPr>
            </a:lvl1pPr>
            <a:lvl2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400">
                <a:solidFill>
                  <a:srgbClr val="FFFFFF"/>
                </a:solidFill>
                <a:latin typeface="Times New Roman" panose="02020603050405020304" pitchFamily="18" charset="0"/>
                <a:ea typeface="Microsoft YaHei" panose="020B0503020204020204" pitchFamily="34" charset="-122"/>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400">
                <a:solidFill>
                  <a:srgbClr val="FFFFFF"/>
                </a:solidFill>
                <a:latin typeface="Times New Roman" panose="02020603050405020304" pitchFamily="18" charset="0"/>
                <a:ea typeface="Microsoft YaHei" panose="020B0503020204020204" pitchFamily="34" charset="-122"/>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400">
                <a:solidFill>
                  <a:srgbClr val="FFFFFF"/>
                </a:solidFill>
                <a:latin typeface="Times New Roman" panose="02020603050405020304" pitchFamily="18" charset="0"/>
                <a:ea typeface="Microsoft YaHei" panose="020B0503020204020204" pitchFamily="34" charset="-122"/>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400">
                <a:solidFill>
                  <a:srgbClr val="FFFFFF"/>
                </a:solidFill>
                <a:latin typeface="Times New Roman" panose="02020603050405020304" pitchFamily="18" charset="0"/>
                <a:ea typeface="Microsoft YaHei" panose="020B0503020204020204" pitchFamily="34" charset="-122"/>
              </a:defRPr>
            </a:lvl9pPr>
          </a:lstStyle>
          <a:p>
            <a:pPr indent="-228600">
              <a:lnSpc>
                <a:spcPct val="90000"/>
              </a:lnSpc>
              <a:spcBef>
                <a:spcPts val="600"/>
              </a:spcBef>
              <a:buClr>
                <a:srgbClr val="000000"/>
              </a:buClr>
              <a:buSzPct val="100000"/>
              <a:buFont typeface="Arial" panose="020B0604020202020204" pitchFamily="34" charset="0"/>
              <a:buChar char="•"/>
              <a:defRPr/>
            </a:pPr>
            <a:r>
              <a:rPr lang="en-US" altLang="it-IT" sz="2000" b="1" dirty="0">
                <a:solidFill>
                  <a:srgbClr val="0000FF"/>
                </a:solidFill>
                <a:latin typeface="+mn-lt"/>
                <a:ea typeface="+mn-ea"/>
              </a:rPr>
              <a:t>SOLUTION</a:t>
            </a:r>
            <a:r>
              <a:rPr lang="en-US" altLang="it-IT" sz="2000" b="1" dirty="0">
                <a:solidFill>
                  <a:schemeClr val="tx1"/>
                </a:solidFill>
                <a:latin typeface="+mn-lt"/>
                <a:ea typeface="+mn-ea"/>
              </a:rPr>
              <a:t> </a:t>
            </a:r>
            <a:r>
              <a:rPr lang="en-US" altLang="it-IT" sz="2000" dirty="0">
                <a:solidFill>
                  <a:schemeClr val="tx1"/>
                </a:solidFill>
                <a:latin typeface="+mn-lt"/>
                <a:ea typeface="+mn-ea"/>
              </a:rPr>
              <a:t>rather than </a:t>
            </a:r>
            <a:r>
              <a:rPr lang="en-US" altLang="it-IT" sz="2000" b="1" dirty="0">
                <a:solidFill>
                  <a:srgbClr val="FF0000"/>
                </a:solidFill>
                <a:latin typeface="+mn-lt"/>
                <a:ea typeface="+mn-ea"/>
              </a:rPr>
              <a:t>PRODUCT</a:t>
            </a:r>
            <a:endParaRPr lang="en-US" altLang="it-IT" sz="2000" dirty="0">
              <a:solidFill>
                <a:srgbClr val="FF0000"/>
              </a:solidFill>
              <a:latin typeface="+mn-lt"/>
              <a:ea typeface="+mn-ea"/>
            </a:endParaRPr>
          </a:p>
          <a:p>
            <a:pPr marL="336550" indent="-228600">
              <a:lnSpc>
                <a:spcPct val="90000"/>
              </a:lnSpc>
              <a:spcBef>
                <a:spcPts val="600"/>
              </a:spcBef>
              <a:buSzPct val="100000"/>
              <a:buFont typeface="Arial" panose="020B0604020202020204" pitchFamily="34" charset="0"/>
              <a:buChar char="•"/>
              <a:defRPr/>
            </a:pPr>
            <a:endParaRPr lang="en-US" altLang="it-IT" sz="2000" dirty="0">
              <a:solidFill>
                <a:schemeClr val="tx1"/>
              </a:solidFill>
              <a:latin typeface="+mn-lt"/>
              <a:ea typeface="+mn-ea"/>
            </a:endParaRPr>
          </a:p>
          <a:p>
            <a:pPr indent="-228600">
              <a:lnSpc>
                <a:spcPct val="90000"/>
              </a:lnSpc>
              <a:spcBef>
                <a:spcPts val="600"/>
              </a:spcBef>
              <a:buClr>
                <a:srgbClr val="000000"/>
              </a:buClr>
              <a:buSzPct val="100000"/>
              <a:buFont typeface="Arial" panose="020B0604020202020204" pitchFamily="34" charset="0"/>
              <a:buChar char="•"/>
              <a:defRPr/>
            </a:pPr>
            <a:r>
              <a:rPr lang="en-US" altLang="it-IT" sz="2000" b="1" dirty="0">
                <a:solidFill>
                  <a:srgbClr val="0000FF"/>
                </a:solidFill>
                <a:latin typeface="+mn-lt"/>
                <a:ea typeface="+mn-ea"/>
              </a:rPr>
              <a:t>ACCESSIBILITY</a:t>
            </a:r>
            <a:r>
              <a:rPr lang="en-US" altLang="it-IT" sz="2000" b="1" dirty="0">
                <a:solidFill>
                  <a:schemeClr val="tx1"/>
                </a:solidFill>
                <a:latin typeface="+mn-lt"/>
                <a:ea typeface="+mn-ea"/>
              </a:rPr>
              <a:t> </a:t>
            </a:r>
            <a:r>
              <a:rPr lang="en-US" altLang="it-IT" sz="2000" dirty="0">
                <a:solidFill>
                  <a:schemeClr val="tx1"/>
                </a:solidFill>
                <a:latin typeface="+mn-lt"/>
                <a:ea typeface="+mn-ea"/>
              </a:rPr>
              <a:t>rather than</a:t>
            </a:r>
            <a:r>
              <a:rPr lang="en-US" altLang="it-IT" sz="2000" b="1" dirty="0">
                <a:solidFill>
                  <a:schemeClr val="tx1"/>
                </a:solidFill>
                <a:latin typeface="+mn-lt"/>
                <a:ea typeface="+mn-ea"/>
              </a:rPr>
              <a:t> </a:t>
            </a:r>
            <a:r>
              <a:rPr lang="en-US" altLang="it-IT" sz="2000" b="1" dirty="0">
                <a:solidFill>
                  <a:srgbClr val="FF0000"/>
                </a:solidFill>
                <a:latin typeface="+mn-lt"/>
                <a:ea typeface="+mn-ea"/>
              </a:rPr>
              <a:t>PLACE</a:t>
            </a:r>
            <a:endParaRPr lang="en-US" altLang="it-IT" sz="2000" dirty="0">
              <a:solidFill>
                <a:srgbClr val="FF0000"/>
              </a:solidFill>
              <a:latin typeface="+mn-lt"/>
              <a:ea typeface="+mn-ea"/>
            </a:endParaRPr>
          </a:p>
          <a:p>
            <a:pPr marL="336550" indent="-228600">
              <a:lnSpc>
                <a:spcPct val="90000"/>
              </a:lnSpc>
              <a:spcBef>
                <a:spcPts val="600"/>
              </a:spcBef>
              <a:buSzPct val="100000"/>
              <a:buFont typeface="Arial" panose="020B0604020202020204" pitchFamily="34" charset="0"/>
              <a:buChar char="•"/>
              <a:defRPr/>
            </a:pPr>
            <a:endParaRPr lang="en-US" altLang="it-IT" sz="2000" dirty="0">
              <a:solidFill>
                <a:schemeClr val="tx1"/>
              </a:solidFill>
              <a:latin typeface="+mn-lt"/>
              <a:ea typeface="+mn-ea"/>
            </a:endParaRPr>
          </a:p>
          <a:p>
            <a:pPr indent="-228600">
              <a:lnSpc>
                <a:spcPct val="90000"/>
              </a:lnSpc>
              <a:spcBef>
                <a:spcPts val="600"/>
              </a:spcBef>
              <a:buClr>
                <a:srgbClr val="000000"/>
              </a:buClr>
              <a:buSzPct val="100000"/>
              <a:buFont typeface="Arial" panose="020B0604020202020204" pitchFamily="34" charset="0"/>
              <a:buChar char="•"/>
              <a:defRPr/>
            </a:pPr>
            <a:r>
              <a:rPr lang="en-US" altLang="it-IT" sz="2000" b="1" dirty="0">
                <a:solidFill>
                  <a:srgbClr val="0000FF"/>
                </a:solidFill>
                <a:latin typeface="+mn-lt"/>
                <a:ea typeface="+mn-ea"/>
              </a:rPr>
              <a:t>VALUE</a:t>
            </a:r>
            <a:r>
              <a:rPr lang="en-US" altLang="it-IT" sz="2000" b="1" dirty="0">
                <a:solidFill>
                  <a:schemeClr val="tx1"/>
                </a:solidFill>
                <a:latin typeface="+mn-lt"/>
                <a:ea typeface="+mn-ea"/>
              </a:rPr>
              <a:t> </a:t>
            </a:r>
            <a:r>
              <a:rPr lang="en-US" altLang="it-IT" sz="2000" dirty="0">
                <a:solidFill>
                  <a:schemeClr val="tx1"/>
                </a:solidFill>
                <a:latin typeface="+mn-lt"/>
                <a:ea typeface="+mn-ea"/>
              </a:rPr>
              <a:t>rather than </a:t>
            </a:r>
            <a:r>
              <a:rPr lang="en-US" altLang="it-IT" sz="2000" b="1" dirty="0">
                <a:solidFill>
                  <a:srgbClr val="FF0000"/>
                </a:solidFill>
                <a:latin typeface="+mn-lt"/>
                <a:ea typeface="+mn-ea"/>
              </a:rPr>
              <a:t>PRICE</a:t>
            </a:r>
            <a:endParaRPr lang="en-US" altLang="it-IT" sz="2000" dirty="0">
              <a:solidFill>
                <a:srgbClr val="FF0000"/>
              </a:solidFill>
              <a:latin typeface="+mn-lt"/>
              <a:ea typeface="+mn-ea"/>
            </a:endParaRPr>
          </a:p>
          <a:p>
            <a:pPr marL="336550" indent="-228600">
              <a:lnSpc>
                <a:spcPct val="90000"/>
              </a:lnSpc>
              <a:spcBef>
                <a:spcPts val="600"/>
              </a:spcBef>
              <a:buSzPct val="100000"/>
              <a:buFont typeface="Arial" panose="020B0604020202020204" pitchFamily="34" charset="0"/>
              <a:buChar char="•"/>
              <a:defRPr/>
            </a:pPr>
            <a:endParaRPr lang="en-US" altLang="it-IT" sz="2000" dirty="0">
              <a:solidFill>
                <a:schemeClr val="tx1"/>
              </a:solidFill>
              <a:latin typeface="+mn-lt"/>
              <a:ea typeface="+mn-ea"/>
            </a:endParaRPr>
          </a:p>
          <a:p>
            <a:pPr indent="-228600">
              <a:lnSpc>
                <a:spcPct val="90000"/>
              </a:lnSpc>
              <a:spcBef>
                <a:spcPts val="600"/>
              </a:spcBef>
              <a:buClr>
                <a:srgbClr val="000000"/>
              </a:buClr>
              <a:buSzPct val="100000"/>
              <a:buFont typeface="Arial" panose="020B0604020202020204" pitchFamily="34" charset="0"/>
              <a:buChar char="•"/>
              <a:defRPr/>
            </a:pPr>
            <a:r>
              <a:rPr lang="en-US" altLang="it-IT" sz="2000" b="1" dirty="0">
                <a:solidFill>
                  <a:srgbClr val="0000FF"/>
                </a:solidFill>
                <a:latin typeface="+mn-lt"/>
                <a:ea typeface="+mn-ea"/>
              </a:rPr>
              <a:t>EDUCATION</a:t>
            </a:r>
            <a:r>
              <a:rPr lang="en-US" altLang="it-IT" sz="2000" b="1" dirty="0">
                <a:solidFill>
                  <a:schemeClr val="tx1"/>
                </a:solidFill>
                <a:latin typeface="+mn-lt"/>
                <a:ea typeface="+mn-ea"/>
              </a:rPr>
              <a:t> </a:t>
            </a:r>
            <a:r>
              <a:rPr lang="en-US" altLang="it-IT" sz="2000" dirty="0">
                <a:solidFill>
                  <a:schemeClr val="tx1"/>
                </a:solidFill>
                <a:latin typeface="+mn-lt"/>
                <a:ea typeface="+mn-ea"/>
              </a:rPr>
              <a:t>rather than </a:t>
            </a:r>
            <a:r>
              <a:rPr lang="en-US" altLang="it-IT" sz="2000" b="1" dirty="0">
                <a:solidFill>
                  <a:srgbClr val="FF0000"/>
                </a:solidFill>
                <a:latin typeface="+mn-lt"/>
                <a:ea typeface="+mn-ea"/>
              </a:rPr>
              <a:t>COMMUNICATION</a:t>
            </a:r>
            <a:endParaRPr lang="en-US" altLang="it-IT" sz="2000" dirty="0">
              <a:solidFill>
                <a:srgbClr val="FF0000"/>
              </a:solidFill>
              <a:latin typeface="+mn-lt"/>
              <a:ea typeface="+mn-ea"/>
            </a:endParaRPr>
          </a:p>
          <a:p>
            <a:pPr marL="336550" indent="-228600">
              <a:lnSpc>
                <a:spcPct val="90000"/>
              </a:lnSpc>
              <a:spcBef>
                <a:spcPts val="600"/>
              </a:spcBef>
              <a:buSzPct val="100000"/>
              <a:buFont typeface="Arial" panose="020B0604020202020204" pitchFamily="34" charset="0"/>
              <a:buChar char="•"/>
              <a:defRPr/>
            </a:pPr>
            <a:endParaRPr lang="en-US" altLang="it-IT" sz="2000" dirty="0">
              <a:solidFill>
                <a:schemeClr val="tx1"/>
              </a:solidFill>
              <a:latin typeface="+mn-lt"/>
              <a:ea typeface="+mn-ea"/>
            </a:endParaRPr>
          </a:p>
          <a:p>
            <a:pPr marL="336550" indent="-228600">
              <a:lnSpc>
                <a:spcPct val="90000"/>
              </a:lnSpc>
              <a:spcBef>
                <a:spcPts val="600"/>
              </a:spcBef>
              <a:buSzPct val="100000"/>
              <a:buFont typeface="Arial" panose="020B0604020202020204" pitchFamily="34" charset="0"/>
              <a:buChar char="•"/>
              <a:defRPr/>
            </a:pPr>
            <a:endParaRPr lang="en-US" altLang="it-IT" sz="2000" dirty="0">
              <a:solidFill>
                <a:schemeClr val="tx1"/>
              </a:solidFill>
              <a:latin typeface="+mn-lt"/>
              <a:ea typeface="+mn-ea"/>
            </a:endParaRPr>
          </a:p>
        </p:txBody>
      </p:sp>
      <p:pic>
        <p:nvPicPr>
          <p:cNvPr id="32772" name="Picture 32771">
            <a:extLst>
              <a:ext uri="{FF2B5EF4-FFF2-40B4-BE49-F238E27FC236}">
                <a16:creationId xmlns:a16="http://schemas.microsoft.com/office/drawing/2014/main" id="{A253B02E-931B-D758-4911-3772CECB303E}"/>
              </a:ext>
            </a:extLst>
          </p:cNvPr>
          <p:cNvPicPr>
            <a:picLocks noChangeAspect="1"/>
          </p:cNvPicPr>
          <p:nvPr/>
        </p:nvPicPr>
        <p:blipFill rotWithShape="1">
          <a:blip r:embed="rId3"/>
          <a:srcRect l="35469" r="25834" b="1"/>
          <a:stretch/>
        </p:blipFill>
        <p:spPr>
          <a:xfrm>
            <a:off x="20" y="10"/>
            <a:ext cx="4635571" cy="6857990"/>
          </a:xfrm>
          <a:prstGeom prst="rect">
            <a:avLst/>
          </a:prstGeom>
          <a:effectLst/>
        </p:spPr>
      </p:pic>
      <p:cxnSp>
        <p:nvCxnSpPr>
          <p:cNvPr id="32785" name="Straight Connector 3278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7FB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10166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F2C7C2F-53C8-4910-B1BD-ABB8D2131594}"/>
              </a:ext>
            </a:extLst>
          </p:cNvPr>
          <p:cNvSpPr>
            <a:spLocks noGrp="1"/>
          </p:cNvSpPr>
          <p:nvPr>
            <p:ph idx="1"/>
          </p:nvPr>
        </p:nvSpPr>
        <p:spPr>
          <a:xfrm>
            <a:off x="6014721" y="1885280"/>
            <a:ext cx="5999708" cy="4354328"/>
          </a:xfrm>
        </p:spPr>
        <p:txBody>
          <a:bodyPr anchor="ctr">
            <a:normAutofit/>
          </a:bodyPr>
          <a:lstStyle/>
          <a:p>
            <a:pPr marL="400050" indent="-400050">
              <a:buFont typeface="+mj-lt"/>
              <a:buAutoNum type="romanUcPeriod"/>
            </a:pPr>
            <a:r>
              <a:rPr lang="en-US" sz="2400" dirty="0"/>
              <a:t>Analysis of the target audience and design of the user personas</a:t>
            </a:r>
          </a:p>
          <a:p>
            <a:pPr marL="400050" indent="-400050">
              <a:buFont typeface="+mj-lt"/>
              <a:buAutoNum type="romanUcPeriod"/>
            </a:pPr>
            <a:r>
              <a:rPr lang="en-US" sz="2400" dirty="0"/>
              <a:t>Identification of the steps of the customer journey</a:t>
            </a:r>
          </a:p>
          <a:p>
            <a:pPr marL="400050" indent="-400050">
              <a:buFont typeface="+mj-lt"/>
              <a:buAutoNum type="romanUcPeriod"/>
            </a:pPr>
            <a:r>
              <a:rPr lang="en-US" sz="2400" dirty="0"/>
              <a:t>Definition of touchpoints</a:t>
            </a:r>
          </a:p>
          <a:p>
            <a:pPr marL="400050" indent="-400050">
              <a:buFont typeface="+mj-lt"/>
              <a:buAutoNum type="romanUcPeriod"/>
            </a:pPr>
            <a:r>
              <a:rPr lang="en-US" sz="2400" dirty="0"/>
              <a:t>Making the gears work towards a seamless experience</a:t>
            </a:r>
            <a:endParaRPr lang="it-IT" sz="2400" dirty="0"/>
          </a:p>
        </p:txBody>
      </p:sp>
      <p:pic>
        <p:nvPicPr>
          <p:cNvPr id="10" name="Immagine 9">
            <a:extLst>
              <a:ext uri="{FF2B5EF4-FFF2-40B4-BE49-F238E27FC236}">
                <a16:creationId xmlns:a16="http://schemas.microsoft.com/office/drawing/2014/main" id="{D0E995B4-DB09-4EFE-813C-0F33BEE58266}"/>
              </a:ext>
            </a:extLst>
          </p:cNvPr>
          <p:cNvPicPr>
            <a:picLocks noChangeAspect="1"/>
          </p:cNvPicPr>
          <p:nvPr/>
        </p:nvPicPr>
        <p:blipFill>
          <a:blip r:embed="rId3"/>
          <a:stretch>
            <a:fillRect/>
          </a:stretch>
        </p:blipFill>
        <p:spPr>
          <a:xfrm>
            <a:off x="0" y="1680017"/>
            <a:ext cx="9144793" cy="5157663"/>
          </a:xfrm>
          <a:prstGeom prst="rect">
            <a:avLst/>
          </a:prstGeom>
        </p:spPr>
      </p:pic>
      <p:sp>
        <p:nvSpPr>
          <p:cNvPr id="5" name="Titolo 4">
            <a:extLst>
              <a:ext uri="{FF2B5EF4-FFF2-40B4-BE49-F238E27FC236}">
                <a16:creationId xmlns:a16="http://schemas.microsoft.com/office/drawing/2014/main" id="{4374BA90-3157-5DF0-3623-B01F4263E174}"/>
              </a:ext>
            </a:extLst>
          </p:cNvPr>
          <p:cNvSpPr>
            <a:spLocks noGrp="1"/>
          </p:cNvSpPr>
          <p:nvPr>
            <p:ph type="title"/>
          </p:nvPr>
        </p:nvSpPr>
        <p:spPr/>
        <p:txBody>
          <a:bodyPr/>
          <a:lstStyle/>
          <a:p>
            <a:r>
              <a:rPr lang="it-IT" dirty="0"/>
              <a:t>How </a:t>
            </a:r>
            <a:r>
              <a:rPr lang="it-IT" dirty="0" err="1"/>
              <a:t>we</a:t>
            </a:r>
            <a:r>
              <a:rPr lang="it-IT" dirty="0"/>
              <a:t> can </a:t>
            </a:r>
            <a:r>
              <a:rPr lang="it-IT" dirty="0" err="1"/>
              <a:t>implement</a:t>
            </a:r>
            <a:r>
              <a:rPr lang="it-IT" dirty="0"/>
              <a:t> </a:t>
            </a:r>
            <a:r>
              <a:rPr lang="it-IT" dirty="0" err="1"/>
              <a:t>this</a:t>
            </a:r>
            <a:r>
              <a:rPr lang="it-IT" dirty="0"/>
              <a:t> </a:t>
            </a:r>
            <a:r>
              <a:rPr lang="it-IT" dirty="0" err="1"/>
              <a:t>approach</a:t>
            </a:r>
            <a:endParaRPr lang="it-IT" dirty="0"/>
          </a:p>
        </p:txBody>
      </p:sp>
    </p:spTree>
    <p:extLst>
      <p:ext uri="{BB962C8B-B14F-4D97-AF65-F5344CB8AC3E}">
        <p14:creationId xmlns:p14="http://schemas.microsoft.com/office/powerpoint/2010/main" val="2288340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A120666C-19C9-4F0A-A796-443DCA456103}"/>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STEP I</a:t>
            </a:r>
          </a:p>
        </p:txBody>
      </p:sp>
      <p:pic>
        <p:nvPicPr>
          <p:cNvPr id="5" name="Immagine 4">
            <a:extLst>
              <a:ext uri="{FF2B5EF4-FFF2-40B4-BE49-F238E27FC236}">
                <a16:creationId xmlns:a16="http://schemas.microsoft.com/office/drawing/2014/main" id="{0E2507B0-FB85-092D-2239-96316733181D}"/>
              </a:ext>
            </a:extLst>
          </p:cNvPr>
          <p:cNvPicPr>
            <a:picLocks noChangeAspect="1"/>
          </p:cNvPicPr>
          <p:nvPr/>
        </p:nvPicPr>
        <p:blipFill>
          <a:blip r:embed="rId3"/>
          <a:stretch>
            <a:fillRect/>
          </a:stretch>
        </p:blipFill>
        <p:spPr>
          <a:xfrm>
            <a:off x="4777316" y="1198680"/>
            <a:ext cx="6780700" cy="4458310"/>
          </a:xfrm>
          <a:prstGeom prst="rect">
            <a:avLst/>
          </a:prstGeom>
        </p:spPr>
      </p:pic>
      <p:pic>
        <p:nvPicPr>
          <p:cNvPr id="6" name="Immagine 5">
            <a:extLst>
              <a:ext uri="{FF2B5EF4-FFF2-40B4-BE49-F238E27FC236}">
                <a16:creationId xmlns:a16="http://schemas.microsoft.com/office/drawing/2014/main" id="{4B9BDD08-10F6-4F5E-89B1-F9FC6563FCFD}"/>
              </a:ext>
            </a:extLst>
          </p:cNvPr>
          <p:cNvPicPr>
            <a:picLocks noChangeAspect="1"/>
          </p:cNvPicPr>
          <p:nvPr/>
        </p:nvPicPr>
        <p:blipFill>
          <a:blip r:embed="rId4"/>
          <a:stretch>
            <a:fillRect/>
          </a:stretch>
        </p:blipFill>
        <p:spPr>
          <a:xfrm>
            <a:off x="10271760" y="6277243"/>
            <a:ext cx="1742669" cy="326750"/>
          </a:xfrm>
          <a:prstGeom prst="rect">
            <a:avLst/>
          </a:prstGeom>
        </p:spPr>
      </p:pic>
    </p:spTree>
    <p:extLst>
      <p:ext uri="{BB962C8B-B14F-4D97-AF65-F5344CB8AC3E}">
        <p14:creationId xmlns:p14="http://schemas.microsoft.com/office/powerpoint/2010/main" val="2930728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A120666C-19C9-4F0A-A796-443DCA456103}"/>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Useful tip</a:t>
            </a:r>
          </a:p>
        </p:txBody>
      </p:sp>
      <p:pic>
        <p:nvPicPr>
          <p:cNvPr id="3" name="Immagine 2">
            <a:extLst>
              <a:ext uri="{FF2B5EF4-FFF2-40B4-BE49-F238E27FC236}">
                <a16:creationId xmlns:a16="http://schemas.microsoft.com/office/drawing/2014/main" id="{646943B2-5055-4422-9539-A529C3A9EEBB}"/>
              </a:ext>
            </a:extLst>
          </p:cNvPr>
          <p:cNvPicPr>
            <a:picLocks noChangeAspect="1"/>
          </p:cNvPicPr>
          <p:nvPr/>
        </p:nvPicPr>
        <p:blipFill rotWithShape="1">
          <a:blip r:embed="rId3"/>
          <a:srcRect l="1832" t="7376" r="1402" b="6240"/>
          <a:stretch/>
        </p:blipFill>
        <p:spPr>
          <a:xfrm>
            <a:off x="4777316" y="1468112"/>
            <a:ext cx="6780700" cy="3919446"/>
          </a:xfrm>
          <a:prstGeom prst="rect">
            <a:avLst/>
          </a:prstGeom>
        </p:spPr>
      </p:pic>
      <p:pic>
        <p:nvPicPr>
          <p:cNvPr id="6" name="Immagine 5">
            <a:extLst>
              <a:ext uri="{FF2B5EF4-FFF2-40B4-BE49-F238E27FC236}">
                <a16:creationId xmlns:a16="http://schemas.microsoft.com/office/drawing/2014/main" id="{4B9BDD08-10F6-4F5E-89B1-F9FC6563FCFD}"/>
              </a:ext>
            </a:extLst>
          </p:cNvPr>
          <p:cNvPicPr>
            <a:picLocks noChangeAspect="1"/>
          </p:cNvPicPr>
          <p:nvPr/>
        </p:nvPicPr>
        <p:blipFill>
          <a:blip r:embed="rId4"/>
          <a:stretch>
            <a:fillRect/>
          </a:stretch>
        </p:blipFill>
        <p:spPr>
          <a:xfrm>
            <a:off x="10271760" y="6277243"/>
            <a:ext cx="1742669" cy="326750"/>
          </a:xfrm>
          <a:prstGeom prst="rect">
            <a:avLst/>
          </a:prstGeom>
        </p:spPr>
      </p:pic>
    </p:spTree>
    <p:extLst>
      <p:ext uri="{BB962C8B-B14F-4D97-AF65-F5344CB8AC3E}">
        <p14:creationId xmlns:p14="http://schemas.microsoft.com/office/powerpoint/2010/main" val="4105163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A120666C-19C9-4F0A-A796-443DCA456103}"/>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dirty="0">
                <a:solidFill>
                  <a:schemeClr val="bg1"/>
                </a:solidFill>
              </a:rPr>
              <a:t>STEP II</a:t>
            </a:r>
          </a:p>
        </p:txBody>
      </p:sp>
      <p:pic>
        <p:nvPicPr>
          <p:cNvPr id="4" name="Immagine 3">
            <a:extLst>
              <a:ext uri="{FF2B5EF4-FFF2-40B4-BE49-F238E27FC236}">
                <a16:creationId xmlns:a16="http://schemas.microsoft.com/office/drawing/2014/main" id="{1B1DBF24-0D75-49C8-B1BE-4E87ACD1352D}"/>
              </a:ext>
            </a:extLst>
          </p:cNvPr>
          <p:cNvPicPr>
            <a:picLocks noChangeAspect="1"/>
          </p:cNvPicPr>
          <p:nvPr/>
        </p:nvPicPr>
        <p:blipFill rotWithShape="1">
          <a:blip r:embed="rId3"/>
          <a:srcRect l="3735" r="3" b="3"/>
          <a:stretch/>
        </p:blipFill>
        <p:spPr>
          <a:xfrm>
            <a:off x="841248" y="2516777"/>
            <a:ext cx="6236208" cy="3660185"/>
          </a:xfrm>
          <a:prstGeom prst="rect">
            <a:avLst/>
          </a:prstGeom>
        </p:spPr>
      </p:pic>
      <p:sp>
        <p:nvSpPr>
          <p:cNvPr id="5" name="Segnaposto testo 4">
            <a:extLst>
              <a:ext uri="{FF2B5EF4-FFF2-40B4-BE49-F238E27FC236}">
                <a16:creationId xmlns:a16="http://schemas.microsoft.com/office/drawing/2014/main" id="{BA8B2617-8E1A-4F45-B79E-2681E40FE225}"/>
              </a:ext>
            </a:extLst>
          </p:cNvPr>
          <p:cNvSpPr txBox="1">
            <a:spLocks/>
          </p:cNvSpPr>
          <p:nvPr/>
        </p:nvSpPr>
        <p:spPr>
          <a:xfrm>
            <a:off x="7546848" y="2516777"/>
            <a:ext cx="4259072" cy="366018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Aware</a:t>
            </a:r>
            <a:r>
              <a:rPr lang="en-US" sz="1200" dirty="0"/>
              <a:t>: </a:t>
            </a:r>
            <a:r>
              <a:rPr lang="en-US" sz="1200" b="1" dirty="0"/>
              <a:t>Customers are exposed </a:t>
            </a:r>
            <a:r>
              <a:rPr lang="en-US" sz="1200" dirty="0"/>
              <a:t>to brand messages through advertising and past experiences.</a:t>
            </a:r>
          </a:p>
          <a:p>
            <a:r>
              <a:rPr lang="en-US" sz="1200" b="1" dirty="0"/>
              <a:t>Appeal</a:t>
            </a:r>
            <a:r>
              <a:rPr lang="en-US" sz="1200" dirty="0"/>
              <a:t>: </a:t>
            </a:r>
            <a:r>
              <a:rPr lang="en-US" sz="1200" b="1" dirty="0"/>
              <a:t>customers receive brand messages and feel attraction or rejection towards them</a:t>
            </a:r>
            <a:r>
              <a:rPr lang="en-US" sz="1200" dirty="0"/>
              <a:t>, depending on their experience or sensation.</a:t>
            </a:r>
          </a:p>
          <a:p>
            <a:r>
              <a:rPr lang="en-US" sz="1200" b="1" dirty="0"/>
              <a:t>Ask</a:t>
            </a:r>
            <a:r>
              <a:rPr lang="en-US" sz="1200" dirty="0"/>
              <a:t>: </a:t>
            </a:r>
            <a:r>
              <a:rPr lang="en-US" sz="1200" b="1" dirty="0"/>
              <a:t>attraction leads to curiosity and therefore the search for more information </a:t>
            </a:r>
            <a:r>
              <a:rPr lang="en-US" sz="1200" dirty="0"/>
              <a:t>or opinions on the shopping experience provided by loyal customers.</a:t>
            </a:r>
          </a:p>
          <a:p>
            <a:r>
              <a:rPr lang="en-US" sz="1200" b="1" dirty="0"/>
              <a:t>Act</a:t>
            </a:r>
            <a:r>
              <a:rPr lang="en-US" sz="1200" dirty="0"/>
              <a:t>: </a:t>
            </a:r>
            <a:r>
              <a:rPr lang="en-US" sz="1200" b="1" dirty="0"/>
              <a:t>convinced by the responses received, customers decide to buy a certain product, use it and experience customer service.</a:t>
            </a:r>
          </a:p>
          <a:p>
            <a:r>
              <a:rPr lang="en-US" sz="1200" b="1" dirty="0"/>
              <a:t>Advocate</a:t>
            </a:r>
            <a:r>
              <a:rPr lang="en-US" sz="1200" dirty="0"/>
              <a:t>: </a:t>
            </a:r>
            <a:r>
              <a:rPr lang="en-US" sz="1200" b="1" dirty="0"/>
              <a:t>customers who have a particularly positive experience tend to become attached to the brand and recommend it to other people</a:t>
            </a:r>
            <a:r>
              <a:rPr lang="en-US" sz="1200" dirty="0"/>
              <a:t>,</a:t>
            </a:r>
            <a:r>
              <a:rPr lang="en-US" sz="1200" b="1" dirty="0"/>
              <a:t> </a:t>
            </a:r>
            <a:r>
              <a:rPr lang="en-US" sz="1200" dirty="0"/>
              <a:t>also helping those who are in the Ask phase.</a:t>
            </a:r>
          </a:p>
        </p:txBody>
      </p:sp>
    </p:spTree>
    <p:extLst>
      <p:ext uri="{BB962C8B-B14F-4D97-AF65-F5344CB8AC3E}">
        <p14:creationId xmlns:p14="http://schemas.microsoft.com/office/powerpoint/2010/main" val="1339854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olo 5">
            <a:extLst>
              <a:ext uri="{FF2B5EF4-FFF2-40B4-BE49-F238E27FC236}">
                <a16:creationId xmlns:a16="http://schemas.microsoft.com/office/drawing/2014/main" id="{4AE94441-7C85-28C7-B612-F3CFAE713EA1}"/>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STEP III</a:t>
            </a:r>
            <a:br>
              <a:rPr lang="en-US" sz="3600" kern="1200" dirty="0">
                <a:solidFill>
                  <a:srgbClr val="FFFFFF"/>
                </a:solidFill>
                <a:latin typeface="+mj-lt"/>
                <a:ea typeface="+mj-ea"/>
                <a:cs typeface="+mj-cs"/>
              </a:rPr>
            </a:br>
            <a:r>
              <a:rPr lang="en-US" sz="3600" kern="1200" dirty="0">
                <a:solidFill>
                  <a:srgbClr val="FFFFFF"/>
                </a:solidFill>
                <a:latin typeface="+mj-lt"/>
                <a:ea typeface="+mj-ea"/>
                <a:cs typeface="+mj-cs"/>
              </a:rPr>
              <a:t>definition of touchpoints</a:t>
            </a:r>
          </a:p>
        </p:txBody>
      </p:sp>
      <p:pic>
        <p:nvPicPr>
          <p:cNvPr id="7" name="Immagine 6">
            <a:extLst>
              <a:ext uri="{FF2B5EF4-FFF2-40B4-BE49-F238E27FC236}">
                <a16:creationId xmlns:a16="http://schemas.microsoft.com/office/drawing/2014/main" id="{AC78450E-D31D-CE59-ECB6-7AD83AB059ED}"/>
              </a:ext>
            </a:extLst>
          </p:cNvPr>
          <p:cNvPicPr>
            <a:picLocks noChangeAspect="1"/>
          </p:cNvPicPr>
          <p:nvPr/>
        </p:nvPicPr>
        <p:blipFill>
          <a:blip r:embed="rId3"/>
          <a:stretch>
            <a:fillRect/>
          </a:stretch>
        </p:blipFill>
        <p:spPr>
          <a:xfrm>
            <a:off x="5383296" y="643466"/>
            <a:ext cx="5568739" cy="5568739"/>
          </a:xfrm>
          <a:prstGeom prst="rect">
            <a:avLst/>
          </a:prstGeom>
        </p:spPr>
      </p:pic>
    </p:spTree>
    <p:extLst>
      <p:ext uri="{BB962C8B-B14F-4D97-AF65-F5344CB8AC3E}">
        <p14:creationId xmlns:p14="http://schemas.microsoft.com/office/powerpoint/2010/main" val="3583080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D05F9DC-71D2-6041-8530-EA25D0E61580}"/>
              </a:ext>
            </a:extLst>
          </p:cNvPr>
          <p:cNvSpPr>
            <a:spLocks noGrp="1"/>
          </p:cNvSpPr>
          <p:nvPr>
            <p:ph type="title"/>
          </p:nvPr>
        </p:nvSpPr>
        <p:spPr>
          <a:xfrm>
            <a:off x="1028700" y="1967266"/>
            <a:ext cx="2628900" cy="2547257"/>
          </a:xfrm>
          <a:noFill/>
        </p:spPr>
        <p:txBody>
          <a:bodyPr anchor="ctr">
            <a:normAutofit/>
          </a:bodyPr>
          <a:lstStyle/>
          <a:p>
            <a:pPr algn="ctr"/>
            <a:r>
              <a:rPr lang="it-IT" sz="3600" dirty="0">
                <a:solidFill>
                  <a:srgbClr val="FFFFFF"/>
                </a:solidFill>
              </a:rPr>
              <a:t>STEP IV</a:t>
            </a:r>
            <a:br>
              <a:rPr lang="it-IT" sz="3600" dirty="0">
                <a:solidFill>
                  <a:srgbClr val="FFFFFF"/>
                </a:solidFill>
              </a:rPr>
            </a:br>
            <a:endParaRPr lang="it-IT" sz="3600" dirty="0">
              <a:solidFill>
                <a:srgbClr val="FFFFFF"/>
              </a:solidFill>
            </a:endParaRPr>
          </a:p>
        </p:txBody>
      </p:sp>
      <p:pic>
        <p:nvPicPr>
          <p:cNvPr id="3" name="Immagine 2">
            <a:extLst>
              <a:ext uri="{FF2B5EF4-FFF2-40B4-BE49-F238E27FC236}">
                <a16:creationId xmlns:a16="http://schemas.microsoft.com/office/drawing/2014/main" id="{5784144A-4D8D-7760-9556-D9BDC07AB864}"/>
              </a:ext>
            </a:extLst>
          </p:cNvPr>
          <p:cNvPicPr>
            <a:picLocks noChangeAspect="1"/>
          </p:cNvPicPr>
          <p:nvPr/>
        </p:nvPicPr>
        <p:blipFill>
          <a:blip r:embed="rId2"/>
          <a:stretch>
            <a:fillRect/>
          </a:stretch>
        </p:blipFill>
        <p:spPr>
          <a:xfrm>
            <a:off x="5383296" y="643466"/>
            <a:ext cx="5568739" cy="5568739"/>
          </a:xfrm>
          <a:prstGeom prst="rect">
            <a:avLst/>
          </a:prstGeom>
        </p:spPr>
      </p:pic>
      <p:sp>
        <p:nvSpPr>
          <p:cNvPr id="5" name="CasellaDiTesto 4">
            <a:extLst>
              <a:ext uri="{FF2B5EF4-FFF2-40B4-BE49-F238E27FC236}">
                <a16:creationId xmlns:a16="http://schemas.microsoft.com/office/drawing/2014/main" id="{207BF435-C1F3-02C1-7E7A-C15B51652E3B}"/>
              </a:ext>
            </a:extLst>
          </p:cNvPr>
          <p:cNvSpPr txBox="1"/>
          <p:nvPr/>
        </p:nvSpPr>
        <p:spPr>
          <a:xfrm>
            <a:off x="5220165" y="5747435"/>
            <a:ext cx="6096000" cy="646331"/>
          </a:xfrm>
          <a:prstGeom prst="rect">
            <a:avLst/>
          </a:prstGeom>
          <a:noFill/>
        </p:spPr>
        <p:txBody>
          <a:bodyPr wrap="square">
            <a:spAutoFit/>
          </a:bodyPr>
          <a:lstStyle/>
          <a:p>
            <a:pPr algn="ctr"/>
            <a:r>
              <a:rPr lang="en-US" i="1" dirty="0"/>
              <a:t>The overall perception that customers experience</a:t>
            </a:r>
          </a:p>
          <a:p>
            <a:pPr algn="ctr"/>
            <a:r>
              <a:rPr lang="en-US" i="1" dirty="0"/>
              <a:t>throughout their relationship with the company</a:t>
            </a:r>
            <a:endParaRPr lang="it-IT" i="1" dirty="0"/>
          </a:p>
        </p:txBody>
      </p:sp>
    </p:spTree>
    <p:extLst>
      <p:ext uri="{BB962C8B-B14F-4D97-AF65-F5344CB8AC3E}">
        <p14:creationId xmlns:p14="http://schemas.microsoft.com/office/powerpoint/2010/main" val="2638664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1D0616-9DEA-054A-B5BF-8B1A72331255}"/>
              </a:ext>
            </a:extLst>
          </p:cNvPr>
          <p:cNvSpPr>
            <a:spLocks noGrp="1"/>
          </p:cNvSpPr>
          <p:nvPr>
            <p:ph type="title"/>
          </p:nvPr>
        </p:nvSpPr>
        <p:spPr/>
        <p:txBody>
          <a:bodyPr/>
          <a:lstStyle/>
          <a:p>
            <a:r>
              <a:rPr lang="it-IT" dirty="0"/>
              <a:t>And </a:t>
            </a:r>
            <a:r>
              <a:rPr lang="it-IT" dirty="0" err="1"/>
              <a:t>you</a:t>
            </a:r>
            <a:r>
              <a:rPr lang="it-IT" dirty="0"/>
              <a:t>?</a:t>
            </a:r>
          </a:p>
        </p:txBody>
      </p:sp>
    </p:spTree>
    <p:extLst>
      <p:ext uri="{BB962C8B-B14F-4D97-AF65-F5344CB8AC3E}">
        <p14:creationId xmlns:p14="http://schemas.microsoft.com/office/powerpoint/2010/main" val="3804386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0766A6-C0E5-084F-A794-83A94FA7252D}"/>
              </a:ext>
            </a:extLst>
          </p:cNvPr>
          <p:cNvSpPr>
            <a:spLocks noGrp="1"/>
          </p:cNvSpPr>
          <p:nvPr>
            <p:ph type="title"/>
          </p:nvPr>
        </p:nvSpPr>
        <p:spPr/>
        <p:txBody>
          <a:bodyPr/>
          <a:lstStyle/>
          <a:p>
            <a:r>
              <a:rPr lang="it-IT" dirty="0"/>
              <a:t>Experience </a:t>
            </a:r>
            <a:r>
              <a:rPr lang="it-IT" dirty="0" err="1"/>
              <a:t>is</a:t>
            </a:r>
            <a:r>
              <a:rPr lang="it-IT" dirty="0"/>
              <a:t>…(1/2)</a:t>
            </a:r>
          </a:p>
        </p:txBody>
      </p:sp>
      <p:sp>
        <p:nvSpPr>
          <p:cNvPr id="3" name="Rettangolo 2">
            <a:extLst>
              <a:ext uri="{FF2B5EF4-FFF2-40B4-BE49-F238E27FC236}">
                <a16:creationId xmlns:a16="http://schemas.microsoft.com/office/drawing/2014/main" id="{3F0CFADB-6D56-4240-971F-68047B858252}"/>
              </a:ext>
            </a:extLst>
          </p:cNvPr>
          <p:cNvSpPr/>
          <p:nvPr/>
        </p:nvSpPr>
        <p:spPr>
          <a:xfrm>
            <a:off x="764005" y="2050755"/>
            <a:ext cx="10663989" cy="3416320"/>
          </a:xfrm>
          <a:prstGeom prst="rect">
            <a:avLst/>
          </a:prstGeom>
        </p:spPr>
        <p:txBody>
          <a:bodyPr wrap="square">
            <a:spAutoFit/>
          </a:bodyPr>
          <a:lstStyle/>
          <a:p>
            <a:pPr algn="just"/>
            <a:r>
              <a:rPr lang="en-GB" i="1" dirty="0">
                <a:latin typeface="Avenir Book"/>
                <a:cs typeface="Avenir Book"/>
              </a:rPr>
              <a:t>“The </a:t>
            </a:r>
            <a:r>
              <a:rPr lang="en-GB" b="1" i="1" dirty="0">
                <a:latin typeface="Avenir Book"/>
                <a:cs typeface="Avenir Book"/>
              </a:rPr>
              <a:t>accumulation of knowledge </a:t>
            </a:r>
            <a:r>
              <a:rPr lang="en-GB" i="1" dirty="0">
                <a:latin typeface="Avenir Book"/>
                <a:cs typeface="Avenir Book"/>
              </a:rPr>
              <a:t>or skill that results from direct participation in events or activities”</a:t>
            </a:r>
          </a:p>
          <a:p>
            <a:pPr algn="just"/>
            <a:endParaRPr lang="en-GB" i="1" dirty="0">
              <a:latin typeface="Avenir Book"/>
              <a:cs typeface="Avenir Book"/>
            </a:endParaRPr>
          </a:p>
          <a:p>
            <a:pPr algn="just"/>
            <a:r>
              <a:rPr lang="en-GB" i="1" dirty="0">
                <a:latin typeface="Avenir Book"/>
                <a:cs typeface="Avenir Book"/>
              </a:rPr>
              <a:t>“…provides sensory, emotional, cognitive, behavioural and relational values that replace functional values”. (Schmitt, 1999)</a:t>
            </a:r>
          </a:p>
          <a:p>
            <a:pPr algn="just"/>
            <a:endParaRPr lang="en-GB" i="1" dirty="0">
              <a:latin typeface="Avenir Book"/>
              <a:cs typeface="Avenir Book"/>
            </a:endParaRPr>
          </a:p>
          <a:p>
            <a:pPr algn="just"/>
            <a:r>
              <a:rPr lang="en-GB" i="1" dirty="0">
                <a:latin typeface="Avenir Book"/>
                <a:cs typeface="Avenir Book"/>
              </a:rPr>
              <a:t>The </a:t>
            </a:r>
            <a:r>
              <a:rPr lang="en-GB" b="1" i="1" dirty="0">
                <a:latin typeface="Avenir Book"/>
                <a:cs typeface="Avenir Book"/>
              </a:rPr>
              <a:t>feelings of emotions </a:t>
            </a:r>
            <a:r>
              <a:rPr lang="en-GB" i="1" dirty="0">
                <a:latin typeface="Avenir Book"/>
                <a:cs typeface="Avenir Book"/>
              </a:rPr>
              <a:t>and sensations </a:t>
            </a:r>
            <a:r>
              <a:rPr lang="en-GB" b="1" i="1" dirty="0">
                <a:latin typeface="Avenir Book"/>
                <a:cs typeface="Avenir Book"/>
              </a:rPr>
              <a:t>as opposed to thinking and involvement </a:t>
            </a:r>
            <a:r>
              <a:rPr lang="en-GB" i="1" dirty="0">
                <a:latin typeface="Avenir Book"/>
                <a:cs typeface="Avenir Book"/>
              </a:rPr>
              <a:t>in what is happening rather than abstract reflection on an event (American Heritage Dictionary of the English Language, 2006)</a:t>
            </a:r>
          </a:p>
          <a:p>
            <a:pPr algn="just"/>
            <a:endParaRPr lang="en-GB" i="1" dirty="0">
              <a:latin typeface="Avenir Book"/>
              <a:cs typeface="Avenir Book"/>
            </a:endParaRPr>
          </a:p>
          <a:p>
            <a:pPr algn="just"/>
            <a:r>
              <a:rPr lang="en-GB" i="1" dirty="0">
                <a:latin typeface="Avenir Book"/>
                <a:cs typeface="Avenir Book"/>
              </a:rPr>
              <a:t>“…the content of direct observation or participation in an event” (Collins, 2007)</a:t>
            </a:r>
          </a:p>
          <a:p>
            <a:pPr algn="just"/>
            <a:endParaRPr lang="en-GB" i="1" dirty="0">
              <a:latin typeface="Avenir Book"/>
              <a:cs typeface="Avenir Book"/>
            </a:endParaRPr>
          </a:p>
          <a:p>
            <a:pPr algn="just"/>
            <a:r>
              <a:rPr lang="en-GB" i="1" dirty="0">
                <a:latin typeface="Avenir Book"/>
                <a:cs typeface="Avenir Book"/>
              </a:rPr>
              <a:t>“…occurs when a customer has any sensation or </a:t>
            </a:r>
            <a:r>
              <a:rPr lang="en-GB" b="1" i="1" dirty="0">
                <a:latin typeface="Avenir Book"/>
                <a:cs typeface="Avenir Book"/>
              </a:rPr>
              <a:t>knowledge acquisition resulting from some level of interaction </a:t>
            </a:r>
            <a:r>
              <a:rPr lang="en-GB" i="1" dirty="0">
                <a:latin typeface="Avenir Book"/>
                <a:cs typeface="Avenir Book"/>
              </a:rPr>
              <a:t>with different elements of a context created by the service providers” (</a:t>
            </a:r>
            <a:r>
              <a:rPr lang="en-GB" i="1" dirty="0" err="1">
                <a:latin typeface="Avenir Book"/>
                <a:cs typeface="Avenir Book"/>
              </a:rPr>
              <a:t>Vajic</a:t>
            </a:r>
            <a:r>
              <a:rPr lang="en-GB" i="1" dirty="0">
                <a:latin typeface="Avenir Book"/>
                <a:cs typeface="Avenir Book"/>
              </a:rPr>
              <a:t>, 2000)</a:t>
            </a:r>
          </a:p>
        </p:txBody>
      </p:sp>
    </p:spTree>
    <p:extLst>
      <p:ext uri="{BB962C8B-B14F-4D97-AF65-F5344CB8AC3E}">
        <p14:creationId xmlns:p14="http://schemas.microsoft.com/office/powerpoint/2010/main" val="726614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EE09B5-1A5B-8241-BB0E-917241A3AA89}"/>
              </a:ext>
            </a:extLst>
          </p:cNvPr>
          <p:cNvSpPr>
            <a:spLocks noGrp="1"/>
          </p:cNvSpPr>
          <p:nvPr>
            <p:ph type="title"/>
          </p:nvPr>
        </p:nvSpPr>
        <p:spPr/>
        <p:txBody>
          <a:bodyPr/>
          <a:lstStyle/>
          <a:p>
            <a:r>
              <a:rPr lang="it-IT" dirty="0"/>
              <a:t>Experience </a:t>
            </a:r>
            <a:r>
              <a:rPr lang="it-IT" dirty="0" err="1"/>
              <a:t>is</a:t>
            </a:r>
            <a:r>
              <a:rPr lang="it-IT" dirty="0"/>
              <a:t>…(2/2)</a:t>
            </a:r>
          </a:p>
        </p:txBody>
      </p:sp>
      <p:sp>
        <p:nvSpPr>
          <p:cNvPr id="3" name="Segnaposto contenuto 3">
            <a:extLst>
              <a:ext uri="{FF2B5EF4-FFF2-40B4-BE49-F238E27FC236}">
                <a16:creationId xmlns:a16="http://schemas.microsoft.com/office/drawing/2014/main" id="{6C64B6F3-7492-8348-9A51-189995C1AAD7}"/>
              </a:ext>
            </a:extLst>
          </p:cNvPr>
          <p:cNvSpPr txBox="1">
            <a:spLocks/>
          </p:cNvSpPr>
          <p:nvPr/>
        </p:nvSpPr>
        <p:spPr>
          <a:xfrm>
            <a:off x="838200" y="1900990"/>
            <a:ext cx="10615863" cy="384618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sz="1800" dirty="0"/>
              <a:t>According to Lemon and </a:t>
            </a:r>
            <a:r>
              <a:rPr lang="en-GB" sz="1800" dirty="0" err="1"/>
              <a:t>Verhoef</a:t>
            </a:r>
            <a:r>
              <a:rPr lang="en-GB" sz="1800" dirty="0"/>
              <a:t> (2016, p. 71), customer experience can be defined as </a:t>
            </a:r>
            <a:r>
              <a:rPr lang="en-GB" sz="1800" b="1" dirty="0"/>
              <a:t>“the cognitive, emotional, behavioural, sensorial and social responses during the entire journey”</a:t>
            </a:r>
            <a:r>
              <a:rPr lang="en-GB" sz="1800" dirty="0"/>
              <a:t>, so it begins with the first interaction with the firm and seamlessly continues through to the period after the consumption.</a:t>
            </a:r>
          </a:p>
          <a:p>
            <a:pPr algn="just"/>
            <a:endParaRPr lang="en-GB" sz="1800" dirty="0">
              <a:latin typeface="Times New Roman" panose="02020603050405020304" pitchFamily="18" charset="0"/>
              <a:ea typeface="Times New Roman" panose="02020603050405020304" pitchFamily="18" charset="0"/>
            </a:endParaRPr>
          </a:p>
          <a:p>
            <a:pPr algn="just"/>
            <a:r>
              <a:rPr lang="en-GB" sz="1800" dirty="0">
                <a:solidFill>
                  <a:srgbClr val="0070C0"/>
                </a:solidFill>
                <a:latin typeface="Avenir Book"/>
                <a:cs typeface="Avenir Book"/>
              </a:rPr>
              <a:t>According to Homburg, </a:t>
            </a:r>
            <a:r>
              <a:rPr lang="en-GB" sz="1800" dirty="0" err="1">
                <a:solidFill>
                  <a:srgbClr val="0070C0"/>
                </a:solidFill>
                <a:latin typeface="Avenir Book"/>
                <a:cs typeface="Avenir Book"/>
              </a:rPr>
              <a:t>Jozic</a:t>
            </a:r>
            <a:r>
              <a:rPr lang="en-GB" sz="1800" dirty="0">
                <a:solidFill>
                  <a:srgbClr val="0070C0"/>
                </a:solidFill>
                <a:latin typeface="Avenir Book"/>
                <a:cs typeface="Avenir Book"/>
              </a:rPr>
              <a:t> and </a:t>
            </a:r>
            <a:r>
              <a:rPr lang="en-GB" sz="1800" dirty="0" err="1">
                <a:solidFill>
                  <a:srgbClr val="0070C0"/>
                </a:solidFill>
                <a:latin typeface="Avenir Book"/>
                <a:cs typeface="Avenir Book"/>
              </a:rPr>
              <a:t>Kuehnl</a:t>
            </a:r>
            <a:r>
              <a:rPr lang="en-GB" sz="1800" dirty="0">
                <a:solidFill>
                  <a:srgbClr val="0070C0"/>
                </a:solidFill>
                <a:latin typeface="Avenir Book"/>
                <a:cs typeface="Avenir Book"/>
              </a:rPr>
              <a:t> (2017, p. 384), </a:t>
            </a:r>
            <a:r>
              <a:rPr lang="en-GB" sz="1800" i="1" dirty="0">
                <a:solidFill>
                  <a:srgbClr val="0070C0"/>
                </a:solidFill>
                <a:latin typeface="Avenir Book"/>
                <a:cs typeface="Avenir Book"/>
              </a:rPr>
              <a:t>customer experience is the evolvement of a person’s sensorial, affective, cognitive, relational, and behavioural response to a firm or brand by living through a journey of touchpoints along </a:t>
            </a:r>
            <a:r>
              <a:rPr lang="en-GB" sz="1800" i="1" dirty="0" err="1">
                <a:solidFill>
                  <a:srgbClr val="0070C0"/>
                </a:solidFill>
                <a:latin typeface="Avenir Book"/>
                <a:cs typeface="Avenir Book"/>
              </a:rPr>
              <a:t>prepurchase</a:t>
            </a:r>
            <a:r>
              <a:rPr lang="en-GB" sz="1800" i="1" dirty="0">
                <a:solidFill>
                  <a:srgbClr val="0070C0"/>
                </a:solidFill>
                <a:latin typeface="Avenir Book"/>
                <a:cs typeface="Avenir Book"/>
              </a:rPr>
              <a:t>, purchase and </a:t>
            </a:r>
            <a:r>
              <a:rPr lang="en-GB" sz="1800" i="1" dirty="0" err="1">
                <a:solidFill>
                  <a:srgbClr val="0070C0"/>
                </a:solidFill>
                <a:latin typeface="Avenir Book"/>
                <a:cs typeface="Avenir Book"/>
              </a:rPr>
              <a:t>postpurchase</a:t>
            </a:r>
            <a:r>
              <a:rPr lang="en-GB" sz="1800" i="1" dirty="0">
                <a:solidFill>
                  <a:srgbClr val="0070C0"/>
                </a:solidFill>
                <a:latin typeface="Avenir Book"/>
                <a:cs typeface="Avenir Book"/>
              </a:rPr>
              <a:t> situations and continually judging this journey against response thresholds of co-occurring experiences n a person’s related environment.</a:t>
            </a:r>
          </a:p>
          <a:p>
            <a:pPr algn="just"/>
            <a:endParaRPr lang="en-GB" sz="1800" dirty="0">
              <a:solidFill>
                <a:srgbClr val="0070C0"/>
              </a:solidFill>
              <a:latin typeface="Avenir Book"/>
              <a:cs typeface="Avenir Book"/>
            </a:endParaRPr>
          </a:p>
          <a:p>
            <a:pPr algn="just"/>
            <a:r>
              <a:rPr lang="en-GB" sz="1800" dirty="0"/>
              <a:t>Richardson (2010) has defined the customer journey as a “diagram that illustrates the steps and touchpoints that customers go through in engaging with companies”. As Norton and Pine (2013, p. 12) have pointed out, if companies want to be customer-centric, they need to understand and shape the sequence of these steps in line with their product offering (</a:t>
            </a:r>
            <a:r>
              <a:rPr lang="en-GB" sz="1800" dirty="0" err="1"/>
              <a:t>Vakulenko</a:t>
            </a:r>
            <a:r>
              <a:rPr lang="en-GB" sz="1800" dirty="0"/>
              <a:t>, 2019).</a:t>
            </a:r>
          </a:p>
        </p:txBody>
      </p:sp>
    </p:spTree>
    <p:extLst>
      <p:ext uri="{BB962C8B-B14F-4D97-AF65-F5344CB8AC3E}">
        <p14:creationId xmlns:p14="http://schemas.microsoft.com/office/powerpoint/2010/main" val="33071048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698932"/>
            <a:ext cx="10515600" cy="1325563"/>
          </a:xfrm>
        </p:spPr>
        <p:txBody>
          <a:bodyPr>
            <a:normAutofit/>
          </a:bodyPr>
          <a:lstStyle/>
          <a:p>
            <a:pPr algn="just"/>
            <a:r>
              <a:rPr lang="it-IT" sz="3600" dirty="0" err="1"/>
              <a:t>What</a:t>
            </a:r>
            <a:r>
              <a:rPr lang="it-IT" sz="3600" dirty="0"/>
              <a:t> </a:t>
            </a:r>
            <a:r>
              <a:rPr lang="it-IT" sz="3600" dirty="0" err="1"/>
              <a:t>Customer</a:t>
            </a:r>
            <a:r>
              <a:rPr lang="it-IT" sz="3600" dirty="0"/>
              <a:t> Experience Management </a:t>
            </a:r>
            <a:r>
              <a:rPr lang="it-IT" sz="3600" dirty="0" err="1"/>
              <a:t>is</a:t>
            </a:r>
            <a:br>
              <a:rPr lang="it-IT" sz="3600" dirty="0"/>
            </a:br>
            <a:r>
              <a:rPr lang="it-IT" sz="3600" dirty="0"/>
              <a:t>and </a:t>
            </a:r>
            <a:r>
              <a:rPr lang="it-IT" sz="3600" dirty="0" err="1"/>
              <a:t>what</a:t>
            </a:r>
            <a:r>
              <a:rPr lang="it-IT" sz="3600" dirty="0"/>
              <a:t> </a:t>
            </a:r>
            <a:r>
              <a:rPr lang="it-IT" sz="3600" dirty="0" err="1"/>
              <a:t>is</a:t>
            </a:r>
            <a:r>
              <a:rPr lang="it-IT" sz="3600" dirty="0"/>
              <a:t> </a:t>
            </a:r>
            <a:r>
              <a:rPr lang="it-IT" sz="3600" dirty="0" err="1"/>
              <a:t>not</a:t>
            </a:r>
            <a:r>
              <a:rPr lang="it-IT" sz="3600" dirty="0"/>
              <a:t>... </a:t>
            </a:r>
          </a:p>
        </p:txBody>
      </p:sp>
      <p:sp>
        <p:nvSpPr>
          <p:cNvPr id="3" name="Rettangolo 2">
            <a:extLst>
              <a:ext uri="{FF2B5EF4-FFF2-40B4-BE49-F238E27FC236}">
                <a16:creationId xmlns:a16="http://schemas.microsoft.com/office/drawing/2014/main" id="{10A8444B-2BFE-3E4D-8DEF-C6A32C2DE143}"/>
              </a:ext>
            </a:extLst>
          </p:cNvPr>
          <p:cNvSpPr/>
          <p:nvPr/>
        </p:nvSpPr>
        <p:spPr>
          <a:xfrm>
            <a:off x="838200" y="2274838"/>
            <a:ext cx="10591800" cy="2862322"/>
          </a:xfrm>
          <a:prstGeom prst="rect">
            <a:avLst/>
          </a:prstGeom>
        </p:spPr>
        <p:txBody>
          <a:bodyPr wrap="square">
            <a:spAutoFit/>
          </a:bodyPr>
          <a:lstStyle/>
          <a:p>
            <a:pPr marL="285750" indent="-285750" algn="just">
              <a:buFont typeface="Arial" panose="020B0604020202020204" pitchFamily="34" charset="0"/>
              <a:buChar char="•"/>
            </a:pPr>
            <a:r>
              <a:rPr lang="it-IT" dirty="0"/>
              <a:t>CEM can be </a:t>
            </a:r>
            <a:r>
              <a:rPr lang="it-IT" dirty="0" err="1"/>
              <a:t>defined</a:t>
            </a:r>
            <a:r>
              <a:rPr lang="it-IT" dirty="0"/>
              <a:t> </a:t>
            </a:r>
            <a:r>
              <a:rPr lang="it-IT" dirty="0" err="1"/>
              <a:t>as</a:t>
            </a:r>
            <a:r>
              <a:rPr lang="it-IT" dirty="0"/>
              <a:t> the </a:t>
            </a:r>
            <a:r>
              <a:rPr lang="it-IT" b="1" dirty="0" err="1"/>
              <a:t>strategic</a:t>
            </a:r>
            <a:r>
              <a:rPr lang="it-IT" b="1" dirty="0"/>
              <a:t> management </a:t>
            </a:r>
            <a:r>
              <a:rPr lang="it-IT" b="1" dirty="0" err="1"/>
              <a:t>process</a:t>
            </a:r>
            <a:r>
              <a:rPr lang="it-IT" b="1" dirty="0"/>
              <a:t> of the </a:t>
            </a:r>
            <a:r>
              <a:rPr lang="it-IT" b="1" dirty="0" err="1"/>
              <a:t>entire</a:t>
            </a:r>
            <a:r>
              <a:rPr lang="it-IT" b="1" dirty="0"/>
              <a:t> </a:t>
            </a:r>
            <a:r>
              <a:rPr lang="it-IT" b="1" dirty="0" err="1"/>
              <a:t>customer</a:t>
            </a:r>
            <a:r>
              <a:rPr lang="it-IT" b="1" dirty="0"/>
              <a:t> </a:t>
            </a:r>
            <a:r>
              <a:rPr lang="it-IT" b="1" dirty="0" err="1"/>
              <a:t>experience</a:t>
            </a:r>
            <a:r>
              <a:rPr lang="it-IT" b="1" dirty="0"/>
              <a:t> </a:t>
            </a:r>
            <a:r>
              <a:rPr lang="it-IT" dirty="0"/>
              <a:t>with a </a:t>
            </a:r>
            <a:r>
              <a:rPr lang="it-IT" dirty="0" err="1"/>
              <a:t>product</a:t>
            </a:r>
            <a:r>
              <a:rPr lang="it-IT" dirty="0"/>
              <a:t> or company. </a:t>
            </a:r>
            <a:r>
              <a:rPr lang="it-IT" dirty="0" err="1"/>
              <a:t>It</a:t>
            </a:r>
            <a:r>
              <a:rPr lang="it-IT" dirty="0"/>
              <a:t> </a:t>
            </a:r>
            <a:r>
              <a:rPr lang="it-IT" dirty="0" err="1"/>
              <a:t>is</a:t>
            </a:r>
            <a:r>
              <a:rPr lang="it-IT" dirty="0"/>
              <a:t> a </a:t>
            </a:r>
            <a:r>
              <a:rPr lang="it-IT" dirty="0" err="1"/>
              <a:t>truly</a:t>
            </a:r>
            <a:r>
              <a:rPr lang="it-IT" dirty="0"/>
              <a:t> </a:t>
            </a:r>
            <a:r>
              <a:rPr lang="it-IT" dirty="0" err="1"/>
              <a:t>customer-focused</a:t>
            </a:r>
            <a:r>
              <a:rPr lang="it-IT" dirty="0"/>
              <a:t> management </a:t>
            </a:r>
            <a:r>
              <a:rPr lang="it-IT" dirty="0" err="1"/>
              <a:t>concept</a:t>
            </a:r>
            <a:r>
              <a:rPr lang="it-IT" dirty="0"/>
              <a:t>, </a:t>
            </a:r>
            <a:r>
              <a:rPr lang="it-IT" dirty="0" err="1"/>
              <a:t>not</a:t>
            </a:r>
            <a:r>
              <a:rPr lang="it-IT" dirty="0"/>
              <a:t> a marketing </a:t>
            </a:r>
            <a:r>
              <a:rPr lang="it-IT" dirty="0" err="1"/>
              <a:t>concept</a:t>
            </a:r>
            <a:r>
              <a:rPr lang="it-IT" dirty="0"/>
              <a:t> (Ferraresi &amp; Schmitt, 2018)</a:t>
            </a:r>
          </a:p>
          <a:p>
            <a:pPr marL="285750" indent="-285750" algn="just">
              <a:buFont typeface="Arial" panose="020B0604020202020204" pitchFamily="34" charset="0"/>
              <a:buChar char="•"/>
            </a:pPr>
            <a:endParaRPr lang="it-IT" dirty="0"/>
          </a:p>
          <a:p>
            <a:pPr marL="285750" indent="-285750" algn="just">
              <a:buFont typeface="Arial" panose="020B0604020202020204" pitchFamily="34" charset="0"/>
              <a:buChar char="•"/>
            </a:pPr>
            <a:endParaRPr lang="it-IT" dirty="0"/>
          </a:p>
          <a:p>
            <a:pPr marL="285750" indent="-285750" algn="just">
              <a:buFont typeface="Arial" panose="020B0604020202020204" pitchFamily="34" charset="0"/>
              <a:buChar char="•"/>
            </a:pPr>
            <a:r>
              <a:rPr lang="it-IT" dirty="0"/>
              <a:t>CEM </a:t>
            </a:r>
            <a:r>
              <a:rPr lang="it-IT" dirty="0" err="1"/>
              <a:t>refers</a:t>
            </a:r>
            <a:r>
              <a:rPr lang="it-IT" dirty="0"/>
              <a:t> to the </a:t>
            </a:r>
            <a:r>
              <a:rPr lang="it-IT" b="1" dirty="0"/>
              <a:t>cultural </a:t>
            </a:r>
            <a:r>
              <a:rPr lang="it-IT" b="1" dirty="0" err="1"/>
              <a:t>mindsets</a:t>
            </a:r>
            <a:r>
              <a:rPr lang="it-IT" b="1" dirty="0"/>
              <a:t> </a:t>
            </a:r>
            <a:r>
              <a:rPr lang="it-IT" dirty="0" err="1"/>
              <a:t>toward</a:t>
            </a:r>
            <a:r>
              <a:rPr lang="it-IT" dirty="0"/>
              <a:t> </a:t>
            </a:r>
            <a:r>
              <a:rPr lang="it-IT" dirty="0" err="1"/>
              <a:t>CEs</a:t>
            </a:r>
            <a:r>
              <a:rPr lang="it-IT" dirty="0"/>
              <a:t>, </a:t>
            </a:r>
            <a:r>
              <a:rPr lang="it-IT" b="1" dirty="0" err="1"/>
              <a:t>strategic</a:t>
            </a:r>
            <a:r>
              <a:rPr lang="it-IT" b="1" dirty="0"/>
              <a:t> </a:t>
            </a:r>
            <a:r>
              <a:rPr lang="it-IT" b="1" dirty="0" err="1"/>
              <a:t>directions</a:t>
            </a:r>
            <a:r>
              <a:rPr lang="it-IT" b="1" dirty="0"/>
              <a:t> </a:t>
            </a:r>
            <a:r>
              <a:rPr lang="it-IT" dirty="0"/>
              <a:t>for </a:t>
            </a:r>
            <a:r>
              <a:rPr lang="it-IT" dirty="0" err="1"/>
              <a:t>designing</a:t>
            </a:r>
            <a:r>
              <a:rPr lang="it-IT" dirty="0"/>
              <a:t> </a:t>
            </a:r>
            <a:r>
              <a:rPr lang="it-IT" dirty="0" err="1"/>
              <a:t>CEs</a:t>
            </a:r>
            <a:r>
              <a:rPr lang="it-IT" dirty="0"/>
              <a:t>, and </a:t>
            </a:r>
            <a:r>
              <a:rPr lang="it-IT" b="1" dirty="0" err="1"/>
              <a:t>firm</a:t>
            </a:r>
            <a:r>
              <a:rPr lang="it-IT" b="1" dirty="0"/>
              <a:t> </a:t>
            </a:r>
            <a:r>
              <a:rPr lang="it-IT" b="1" dirty="0" err="1"/>
              <a:t>capabilities</a:t>
            </a:r>
            <a:r>
              <a:rPr lang="it-IT" b="1" dirty="0"/>
              <a:t> </a:t>
            </a:r>
            <a:r>
              <a:rPr lang="it-IT" dirty="0"/>
              <a:t>for </a:t>
            </a:r>
            <a:r>
              <a:rPr lang="it-IT" dirty="0" err="1"/>
              <a:t>continually</a:t>
            </a:r>
            <a:r>
              <a:rPr lang="it-IT" dirty="0"/>
              <a:t> </a:t>
            </a:r>
            <a:r>
              <a:rPr lang="it-IT" dirty="0" err="1"/>
              <a:t>renewing</a:t>
            </a:r>
            <a:r>
              <a:rPr lang="it-IT" dirty="0"/>
              <a:t> </a:t>
            </a:r>
            <a:r>
              <a:rPr lang="it-IT" dirty="0" err="1"/>
              <a:t>CEs</a:t>
            </a:r>
            <a:r>
              <a:rPr lang="it-IT" dirty="0"/>
              <a:t>, with the </a:t>
            </a:r>
            <a:r>
              <a:rPr lang="it-IT" dirty="0" err="1"/>
              <a:t>goals</a:t>
            </a:r>
            <a:r>
              <a:rPr lang="it-IT" dirty="0"/>
              <a:t> of </a:t>
            </a:r>
            <a:r>
              <a:rPr lang="it-IT" dirty="0" err="1"/>
              <a:t>achieving</a:t>
            </a:r>
            <a:r>
              <a:rPr lang="it-IT" dirty="0"/>
              <a:t> and </a:t>
            </a:r>
            <a:r>
              <a:rPr lang="it-IT" dirty="0" err="1"/>
              <a:t>sustaining</a:t>
            </a:r>
            <a:r>
              <a:rPr lang="it-IT" dirty="0"/>
              <a:t> long-</a:t>
            </a:r>
            <a:r>
              <a:rPr lang="it-IT" dirty="0" err="1"/>
              <a:t>term</a:t>
            </a:r>
            <a:r>
              <a:rPr lang="it-IT" dirty="0"/>
              <a:t> </a:t>
            </a:r>
            <a:r>
              <a:rPr lang="it-IT" dirty="0" err="1"/>
              <a:t>customer</a:t>
            </a:r>
            <a:r>
              <a:rPr lang="it-IT" dirty="0"/>
              <a:t> </a:t>
            </a:r>
            <a:r>
              <a:rPr lang="it-IT" dirty="0" err="1"/>
              <a:t>loyalty</a:t>
            </a:r>
            <a:r>
              <a:rPr lang="it-IT" dirty="0"/>
              <a:t> (</a:t>
            </a:r>
            <a:r>
              <a:rPr lang="en-US" dirty="0"/>
              <a:t>Homburg, </a:t>
            </a:r>
            <a:r>
              <a:rPr lang="en-US" dirty="0" err="1"/>
              <a:t>Jozic</a:t>
            </a:r>
            <a:r>
              <a:rPr lang="en-US" dirty="0"/>
              <a:t> and </a:t>
            </a:r>
            <a:r>
              <a:rPr lang="en-US" dirty="0" err="1"/>
              <a:t>Kuehnl</a:t>
            </a:r>
            <a:r>
              <a:rPr lang="en-US" dirty="0"/>
              <a:t>, 2017)</a:t>
            </a:r>
            <a:endParaRPr lang="it-IT" dirty="0"/>
          </a:p>
          <a:p>
            <a:pPr marL="285750" indent="-285750" algn="just">
              <a:buFont typeface="Arial" panose="020B0604020202020204" pitchFamily="34" charset="0"/>
              <a:buChar char="•"/>
            </a:pPr>
            <a:endParaRPr lang="it-IT" dirty="0"/>
          </a:p>
          <a:p>
            <a:endParaRPr lang="it-IT" dirty="0"/>
          </a:p>
        </p:txBody>
      </p:sp>
      <p:sp>
        <p:nvSpPr>
          <p:cNvPr id="5" name="Rettangolo 4">
            <a:extLst>
              <a:ext uri="{FF2B5EF4-FFF2-40B4-BE49-F238E27FC236}">
                <a16:creationId xmlns:a16="http://schemas.microsoft.com/office/drawing/2014/main" id="{476F37A5-E08C-FB49-ABA1-24A8B7297410}"/>
              </a:ext>
            </a:extLst>
          </p:cNvPr>
          <p:cNvSpPr/>
          <p:nvPr/>
        </p:nvSpPr>
        <p:spPr>
          <a:xfrm>
            <a:off x="1104339" y="4833504"/>
            <a:ext cx="184731" cy="369332"/>
          </a:xfrm>
          <a:prstGeom prst="rect">
            <a:avLst/>
          </a:prstGeom>
        </p:spPr>
        <p:txBody>
          <a:bodyPr wrap="none">
            <a:spAutoFit/>
          </a:bodyPr>
          <a:lstStyle/>
          <a:p>
            <a:endParaRPr lang="it-IT" dirty="0"/>
          </a:p>
        </p:txBody>
      </p:sp>
    </p:spTree>
    <p:extLst>
      <p:ext uri="{BB962C8B-B14F-4D97-AF65-F5344CB8AC3E}">
        <p14:creationId xmlns:p14="http://schemas.microsoft.com/office/powerpoint/2010/main" val="9827129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4FAFFEE-B017-5849-BE26-A79CDAAF5DC9}"/>
              </a:ext>
            </a:extLst>
          </p:cNvPr>
          <p:cNvPicPr/>
          <p:nvPr/>
        </p:nvPicPr>
        <p:blipFill>
          <a:blip r:embed="rId2"/>
          <a:stretch>
            <a:fillRect/>
          </a:stretch>
        </p:blipFill>
        <p:spPr>
          <a:xfrm>
            <a:off x="1836141" y="1245923"/>
            <a:ext cx="8519717" cy="5571067"/>
          </a:xfrm>
          <a:prstGeom prst="rect">
            <a:avLst/>
          </a:prstGeom>
        </p:spPr>
      </p:pic>
      <p:sp>
        <p:nvSpPr>
          <p:cNvPr id="4" name="Titolo 1">
            <a:extLst>
              <a:ext uri="{FF2B5EF4-FFF2-40B4-BE49-F238E27FC236}">
                <a16:creationId xmlns:a16="http://schemas.microsoft.com/office/drawing/2014/main" id="{2E1D3241-6120-D748-8ECD-2850E2F6E5B9}"/>
              </a:ext>
            </a:extLst>
          </p:cNvPr>
          <p:cNvSpPr txBox="1">
            <a:spLocks/>
          </p:cNvSpPr>
          <p:nvPr/>
        </p:nvSpPr>
        <p:spPr>
          <a:xfrm>
            <a:off x="838199" y="888503"/>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it-IT" sz="3200" dirty="0"/>
              <a:t>Innovative </a:t>
            </a:r>
            <a:r>
              <a:rPr lang="it-IT" sz="3200" dirty="0" err="1"/>
              <a:t>process</a:t>
            </a:r>
            <a:r>
              <a:rPr lang="it-IT" sz="3200" dirty="0"/>
              <a:t> to </a:t>
            </a:r>
            <a:r>
              <a:rPr lang="it-IT" sz="3200" dirty="0" err="1"/>
              <a:t>define</a:t>
            </a:r>
            <a:r>
              <a:rPr lang="it-IT" sz="3200" dirty="0"/>
              <a:t>, </a:t>
            </a:r>
          </a:p>
          <a:p>
            <a:pPr algn="just"/>
            <a:r>
              <a:rPr lang="it-IT" sz="3200" dirty="0" err="1"/>
              <a:t>measure</a:t>
            </a:r>
            <a:r>
              <a:rPr lang="it-IT" sz="3200" dirty="0"/>
              <a:t> and </a:t>
            </a:r>
            <a:r>
              <a:rPr lang="it-IT" sz="3200" dirty="0" err="1"/>
              <a:t>manage</a:t>
            </a:r>
            <a:r>
              <a:rPr lang="it-IT" sz="3200" dirty="0"/>
              <a:t> consumers </a:t>
            </a:r>
            <a:r>
              <a:rPr lang="it-IT" sz="3200" dirty="0" err="1"/>
              <a:t>behaviour</a:t>
            </a:r>
            <a:endParaRPr lang="it-IT" sz="3200" dirty="0"/>
          </a:p>
        </p:txBody>
      </p:sp>
      <p:sp>
        <p:nvSpPr>
          <p:cNvPr id="2" name="CasellaDiTesto 1">
            <a:extLst>
              <a:ext uri="{FF2B5EF4-FFF2-40B4-BE49-F238E27FC236}">
                <a16:creationId xmlns:a16="http://schemas.microsoft.com/office/drawing/2014/main" id="{B5297070-D04C-486E-917F-85B63F104A39}"/>
              </a:ext>
            </a:extLst>
          </p:cNvPr>
          <p:cNvSpPr txBox="1"/>
          <p:nvPr/>
        </p:nvSpPr>
        <p:spPr>
          <a:xfrm>
            <a:off x="1517714" y="6155703"/>
            <a:ext cx="2394410" cy="369332"/>
          </a:xfrm>
          <a:prstGeom prst="rect">
            <a:avLst/>
          </a:prstGeom>
          <a:noFill/>
        </p:spPr>
        <p:txBody>
          <a:bodyPr wrap="square" rtlCol="0">
            <a:spAutoFit/>
          </a:bodyPr>
          <a:lstStyle/>
          <a:p>
            <a:r>
              <a:rPr lang="it-IT" dirty="0"/>
              <a:t>Sorrentino,2020 </a:t>
            </a:r>
          </a:p>
        </p:txBody>
      </p:sp>
    </p:spTree>
    <p:extLst>
      <p:ext uri="{BB962C8B-B14F-4D97-AF65-F5344CB8AC3E}">
        <p14:creationId xmlns:p14="http://schemas.microsoft.com/office/powerpoint/2010/main" val="3912130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po 23">
            <a:extLst>
              <a:ext uri="{FF2B5EF4-FFF2-40B4-BE49-F238E27FC236}">
                <a16:creationId xmlns:a16="http://schemas.microsoft.com/office/drawing/2014/main" id="{1F7F3B4B-6F25-5B40-ACF2-BF286D15EB25}"/>
              </a:ext>
            </a:extLst>
          </p:cNvPr>
          <p:cNvGrpSpPr/>
          <p:nvPr/>
        </p:nvGrpSpPr>
        <p:grpSpPr>
          <a:xfrm>
            <a:off x="1407339" y="2394311"/>
            <a:ext cx="8844718" cy="2693848"/>
            <a:chOff x="189466" y="1861462"/>
            <a:chExt cx="8844718" cy="2693848"/>
          </a:xfrm>
        </p:grpSpPr>
        <p:sp>
          <p:nvSpPr>
            <p:cNvPr id="2" name="Trapezio 1">
              <a:extLst>
                <a:ext uri="{FF2B5EF4-FFF2-40B4-BE49-F238E27FC236}">
                  <a16:creationId xmlns:a16="http://schemas.microsoft.com/office/drawing/2014/main" id="{451B3CAE-EAA1-2842-A5D3-D6B4D015506A}"/>
                </a:ext>
              </a:extLst>
            </p:cNvPr>
            <p:cNvSpPr/>
            <p:nvPr/>
          </p:nvSpPr>
          <p:spPr>
            <a:xfrm rot="10800000">
              <a:off x="2612575" y="1861462"/>
              <a:ext cx="3781957" cy="824819"/>
            </a:xfrm>
            <a:prstGeom prst="trapezoid">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Trapezio 2">
              <a:extLst>
                <a:ext uri="{FF2B5EF4-FFF2-40B4-BE49-F238E27FC236}">
                  <a16:creationId xmlns:a16="http://schemas.microsoft.com/office/drawing/2014/main" id="{370CC8FA-C6C0-6649-B226-B10D035A1C6C}"/>
                </a:ext>
              </a:extLst>
            </p:cNvPr>
            <p:cNvSpPr/>
            <p:nvPr/>
          </p:nvSpPr>
          <p:spPr>
            <a:xfrm rot="10800000">
              <a:off x="2864389" y="2758607"/>
              <a:ext cx="3275158" cy="801023"/>
            </a:xfrm>
            <a:prstGeom prst="trapezoi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riangolo 3">
              <a:extLst>
                <a:ext uri="{FF2B5EF4-FFF2-40B4-BE49-F238E27FC236}">
                  <a16:creationId xmlns:a16="http://schemas.microsoft.com/office/drawing/2014/main" id="{57A50A6C-D865-E34C-BDC2-82E83FEBF013}"/>
                </a:ext>
              </a:extLst>
            </p:cNvPr>
            <p:cNvSpPr/>
            <p:nvPr/>
          </p:nvSpPr>
          <p:spPr>
            <a:xfrm rot="10800000">
              <a:off x="3113321" y="3632921"/>
              <a:ext cx="2819397" cy="801025"/>
            </a:xfrm>
            <a:prstGeom prst="triangle">
              <a:avLst>
                <a:gd name="adj" fmla="val 51618"/>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30AD4E97-3DD2-9048-AFC2-FFA56E7987DC}"/>
                </a:ext>
              </a:extLst>
            </p:cNvPr>
            <p:cNvSpPr txBox="1"/>
            <p:nvPr/>
          </p:nvSpPr>
          <p:spPr>
            <a:xfrm>
              <a:off x="3814101" y="2021015"/>
              <a:ext cx="1378904" cy="461665"/>
            </a:xfrm>
            <a:prstGeom prst="rect">
              <a:avLst/>
            </a:prstGeom>
            <a:noFill/>
          </p:spPr>
          <p:txBody>
            <a:bodyPr wrap="none" rtlCol="0">
              <a:spAutoFit/>
            </a:bodyPr>
            <a:lstStyle/>
            <a:p>
              <a:pPr algn="ctr"/>
              <a:r>
                <a:rPr lang="it-IT" sz="2400" b="1" dirty="0">
                  <a:solidFill>
                    <a:schemeClr val="bg1"/>
                  </a:solidFill>
                </a:rPr>
                <a:t>BIG Data</a:t>
              </a:r>
            </a:p>
          </p:txBody>
        </p:sp>
        <p:sp>
          <p:nvSpPr>
            <p:cNvPr id="6" name="CasellaDiTesto 5">
              <a:extLst>
                <a:ext uri="{FF2B5EF4-FFF2-40B4-BE49-F238E27FC236}">
                  <a16:creationId xmlns:a16="http://schemas.microsoft.com/office/drawing/2014/main" id="{C674EFC7-C5FD-0F46-A469-330C25B19A28}"/>
                </a:ext>
              </a:extLst>
            </p:cNvPr>
            <p:cNvSpPr txBox="1"/>
            <p:nvPr/>
          </p:nvSpPr>
          <p:spPr>
            <a:xfrm>
              <a:off x="3792974" y="2938013"/>
              <a:ext cx="1577676" cy="400110"/>
            </a:xfrm>
            <a:prstGeom prst="rect">
              <a:avLst/>
            </a:prstGeom>
            <a:noFill/>
          </p:spPr>
          <p:txBody>
            <a:bodyPr wrap="none" rtlCol="0">
              <a:spAutoFit/>
            </a:bodyPr>
            <a:lstStyle/>
            <a:p>
              <a:pPr algn="ctr"/>
              <a:r>
                <a:rPr lang="it-IT" sz="2000" b="1" dirty="0">
                  <a:solidFill>
                    <a:schemeClr val="bg1"/>
                  </a:solidFill>
                </a:rPr>
                <a:t>SMALL Data</a:t>
              </a:r>
            </a:p>
          </p:txBody>
        </p:sp>
        <p:sp>
          <p:nvSpPr>
            <p:cNvPr id="7" name="CasellaDiTesto 6">
              <a:extLst>
                <a:ext uri="{FF2B5EF4-FFF2-40B4-BE49-F238E27FC236}">
                  <a16:creationId xmlns:a16="http://schemas.microsoft.com/office/drawing/2014/main" id="{7FF6083D-F018-5644-AAA4-1FA918C83FC8}"/>
                </a:ext>
              </a:extLst>
            </p:cNvPr>
            <p:cNvSpPr txBox="1"/>
            <p:nvPr/>
          </p:nvSpPr>
          <p:spPr>
            <a:xfrm>
              <a:off x="3797085" y="3696866"/>
              <a:ext cx="1468672" cy="369332"/>
            </a:xfrm>
            <a:prstGeom prst="rect">
              <a:avLst/>
            </a:prstGeom>
            <a:noFill/>
          </p:spPr>
          <p:txBody>
            <a:bodyPr wrap="none" rtlCol="0">
              <a:spAutoFit/>
            </a:bodyPr>
            <a:lstStyle/>
            <a:p>
              <a:r>
                <a:rPr lang="it-IT" b="1" dirty="0"/>
                <a:t>SMART Data</a:t>
              </a:r>
            </a:p>
          </p:txBody>
        </p:sp>
        <p:sp>
          <p:nvSpPr>
            <p:cNvPr id="8" name="Freccia giù 7">
              <a:extLst>
                <a:ext uri="{FF2B5EF4-FFF2-40B4-BE49-F238E27FC236}">
                  <a16:creationId xmlns:a16="http://schemas.microsoft.com/office/drawing/2014/main" id="{CDBEE60F-BD3C-004F-90E5-B71D09625EC0}"/>
                </a:ext>
              </a:extLst>
            </p:cNvPr>
            <p:cNvSpPr/>
            <p:nvPr/>
          </p:nvSpPr>
          <p:spPr>
            <a:xfrm rot="16200000">
              <a:off x="6599871" y="1809945"/>
              <a:ext cx="707886" cy="1119798"/>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giù 8">
              <a:extLst>
                <a:ext uri="{FF2B5EF4-FFF2-40B4-BE49-F238E27FC236}">
                  <a16:creationId xmlns:a16="http://schemas.microsoft.com/office/drawing/2014/main" id="{616C2235-DD2B-0A44-B4C1-A5F8BE27EBA5}"/>
                </a:ext>
              </a:extLst>
            </p:cNvPr>
            <p:cNvSpPr/>
            <p:nvPr/>
          </p:nvSpPr>
          <p:spPr>
            <a:xfrm rot="16200000">
              <a:off x="6472688" y="2462973"/>
              <a:ext cx="707887" cy="1374166"/>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giù 9">
              <a:extLst>
                <a:ext uri="{FF2B5EF4-FFF2-40B4-BE49-F238E27FC236}">
                  <a16:creationId xmlns:a16="http://schemas.microsoft.com/office/drawing/2014/main" id="{F243FABA-F2FE-0542-B2BF-D800DB47CE99}"/>
                </a:ext>
              </a:extLst>
            </p:cNvPr>
            <p:cNvSpPr/>
            <p:nvPr/>
          </p:nvSpPr>
          <p:spPr>
            <a:xfrm rot="16200000">
              <a:off x="6061684" y="3103281"/>
              <a:ext cx="718898" cy="2185159"/>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reccia giù 14">
              <a:extLst>
                <a:ext uri="{FF2B5EF4-FFF2-40B4-BE49-F238E27FC236}">
                  <a16:creationId xmlns:a16="http://schemas.microsoft.com/office/drawing/2014/main" id="{5202124F-BFF7-2D4B-9AAD-A495F8B4D658}"/>
                </a:ext>
              </a:extLst>
            </p:cNvPr>
            <p:cNvSpPr/>
            <p:nvPr/>
          </p:nvSpPr>
          <p:spPr>
            <a:xfrm rot="16200000">
              <a:off x="1698733" y="1772440"/>
              <a:ext cx="707886" cy="1119798"/>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reccia giù 15">
              <a:extLst>
                <a:ext uri="{FF2B5EF4-FFF2-40B4-BE49-F238E27FC236}">
                  <a16:creationId xmlns:a16="http://schemas.microsoft.com/office/drawing/2014/main" id="{55F77A67-ECE8-464A-955A-04B7559184F7}"/>
                </a:ext>
              </a:extLst>
            </p:cNvPr>
            <p:cNvSpPr/>
            <p:nvPr/>
          </p:nvSpPr>
          <p:spPr>
            <a:xfrm rot="16200000">
              <a:off x="1825916" y="2525697"/>
              <a:ext cx="707887" cy="1374166"/>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reccia giù 16">
              <a:extLst>
                <a:ext uri="{FF2B5EF4-FFF2-40B4-BE49-F238E27FC236}">
                  <a16:creationId xmlns:a16="http://schemas.microsoft.com/office/drawing/2014/main" id="{2D741892-9136-9141-91EB-277729299E35}"/>
                </a:ext>
              </a:extLst>
            </p:cNvPr>
            <p:cNvSpPr/>
            <p:nvPr/>
          </p:nvSpPr>
          <p:spPr>
            <a:xfrm rot="16200000">
              <a:off x="2192299" y="3103281"/>
              <a:ext cx="718898" cy="2185159"/>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77361B8D-35DF-E643-B552-A6D3CE41E155}"/>
                </a:ext>
              </a:extLst>
            </p:cNvPr>
            <p:cNvSpPr/>
            <p:nvPr/>
          </p:nvSpPr>
          <p:spPr>
            <a:xfrm>
              <a:off x="7564293" y="2940246"/>
              <a:ext cx="1048685" cy="369332"/>
            </a:xfrm>
            <a:prstGeom prst="rect">
              <a:avLst/>
            </a:prstGeom>
          </p:spPr>
          <p:txBody>
            <a:bodyPr wrap="none">
              <a:spAutoFit/>
            </a:bodyPr>
            <a:lstStyle/>
            <a:p>
              <a:pPr algn="ctr"/>
              <a:r>
                <a:rPr lang="it-IT" b="1" dirty="0"/>
                <a:t>SURVEY</a:t>
              </a:r>
            </a:p>
          </p:txBody>
        </p:sp>
        <p:sp>
          <p:nvSpPr>
            <p:cNvPr id="19" name="Rettangolo 18">
              <a:extLst>
                <a:ext uri="{FF2B5EF4-FFF2-40B4-BE49-F238E27FC236}">
                  <a16:creationId xmlns:a16="http://schemas.microsoft.com/office/drawing/2014/main" id="{F0D897B2-0527-7C43-B988-B18FAA684A44}"/>
                </a:ext>
              </a:extLst>
            </p:cNvPr>
            <p:cNvSpPr/>
            <p:nvPr/>
          </p:nvSpPr>
          <p:spPr>
            <a:xfrm>
              <a:off x="309397" y="2858836"/>
              <a:ext cx="1085555" cy="646331"/>
            </a:xfrm>
            <a:prstGeom prst="rect">
              <a:avLst/>
            </a:prstGeom>
          </p:spPr>
          <p:txBody>
            <a:bodyPr wrap="none">
              <a:spAutoFit/>
            </a:bodyPr>
            <a:lstStyle/>
            <a:p>
              <a:pPr algn="ctr"/>
              <a:r>
                <a:rPr lang="it-IT" dirty="0" err="1"/>
                <a:t>Declared</a:t>
              </a:r>
              <a:r>
                <a:rPr lang="it-IT" dirty="0"/>
                <a:t> </a:t>
              </a:r>
            </a:p>
            <a:p>
              <a:pPr algn="ctr"/>
              <a:r>
                <a:rPr lang="it-IT" dirty="0" err="1"/>
                <a:t>level</a:t>
              </a:r>
              <a:endParaRPr lang="it-IT" dirty="0"/>
            </a:p>
          </p:txBody>
        </p:sp>
        <p:sp>
          <p:nvSpPr>
            <p:cNvPr id="20" name="Rettangolo 19">
              <a:extLst>
                <a:ext uri="{FF2B5EF4-FFF2-40B4-BE49-F238E27FC236}">
                  <a16:creationId xmlns:a16="http://schemas.microsoft.com/office/drawing/2014/main" id="{F3412285-DF2F-D548-80D1-B08EB6B17BF2}"/>
                </a:ext>
              </a:extLst>
            </p:cNvPr>
            <p:cNvSpPr/>
            <p:nvPr/>
          </p:nvSpPr>
          <p:spPr>
            <a:xfrm>
              <a:off x="7463144" y="2147673"/>
              <a:ext cx="1359668" cy="369332"/>
            </a:xfrm>
            <a:prstGeom prst="rect">
              <a:avLst/>
            </a:prstGeom>
          </p:spPr>
          <p:txBody>
            <a:bodyPr wrap="none">
              <a:spAutoFit/>
            </a:bodyPr>
            <a:lstStyle/>
            <a:p>
              <a:pPr algn="ctr"/>
              <a:r>
                <a:rPr lang="it-IT" b="1" dirty="0"/>
                <a:t>ANALYTICS</a:t>
              </a:r>
            </a:p>
          </p:txBody>
        </p:sp>
        <p:sp>
          <p:nvSpPr>
            <p:cNvPr id="21" name="Rettangolo 20">
              <a:extLst>
                <a:ext uri="{FF2B5EF4-FFF2-40B4-BE49-F238E27FC236}">
                  <a16:creationId xmlns:a16="http://schemas.microsoft.com/office/drawing/2014/main" id="{2835F4A5-3F71-1A4F-B2A3-4E90394FD56D}"/>
                </a:ext>
              </a:extLst>
            </p:cNvPr>
            <p:cNvSpPr/>
            <p:nvPr/>
          </p:nvSpPr>
          <p:spPr>
            <a:xfrm>
              <a:off x="189466" y="1978396"/>
              <a:ext cx="1367682" cy="646331"/>
            </a:xfrm>
            <a:prstGeom prst="rect">
              <a:avLst/>
            </a:prstGeom>
          </p:spPr>
          <p:txBody>
            <a:bodyPr wrap="none">
              <a:spAutoFit/>
            </a:bodyPr>
            <a:lstStyle/>
            <a:p>
              <a:pPr algn="ctr"/>
              <a:r>
                <a:rPr lang="it-IT" dirty="0" err="1"/>
                <a:t>Behavioural</a:t>
              </a:r>
              <a:r>
                <a:rPr lang="it-IT" dirty="0"/>
                <a:t> </a:t>
              </a:r>
            </a:p>
            <a:p>
              <a:pPr algn="ctr"/>
              <a:r>
                <a:rPr lang="it-IT" dirty="0" err="1"/>
                <a:t>level</a:t>
              </a:r>
              <a:endParaRPr lang="it-IT" dirty="0"/>
            </a:p>
          </p:txBody>
        </p:sp>
        <p:sp>
          <p:nvSpPr>
            <p:cNvPr id="22" name="Rettangolo 21">
              <a:extLst>
                <a:ext uri="{FF2B5EF4-FFF2-40B4-BE49-F238E27FC236}">
                  <a16:creationId xmlns:a16="http://schemas.microsoft.com/office/drawing/2014/main" id="{D59DA5F2-DA99-824C-955A-BA81E580232E}"/>
                </a:ext>
              </a:extLst>
            </p:cNvPr>
            <p:cNvSpPr/>
            <p:nvPr/>
          </p:nvSpPr>
          <p:spPr>
            <a:xfrm>
              <a:off x="7475744" y="4042071"/>
              <a:ext cx="1558440" cy="276999"/>
            </a:xfrm>
            <a:prstGeom prst="rect">
              <a:avLst/>
            </a:prstGeom>
          </p:spPr>
          <p:txBody>
            <a:bodyPr wrap="none">
              <a:spAutoFit/>
            </a:bodyPr>
            <a:lstStyle/>
            <a:p>
              <a:pPr algn="ctr"/>
              <a:r>
                <a:rPr lang="it-IT" sz="1200" b="1" dirty="0"/>
                <a:t>NEUROMARKETING</a:t>
              </a:r>
              <a:endParaRPr lang="it-IT" b="1" dirty="0"/>
            </a:p>
          </p:txBody>
        </p:sp>
        <p:sp>
          <p:nvSpPr>
            <p:cNvPr id="23" name="Rettangolo 22">
              <a:extLst>
                <a:ext uri="{FF2B5EF4-FFF2-40B4-BE49-F238E27FC236}">
                  <a16:creationId xmlns:a16="http://schemas.microsoft.com/office/drawing/2014/main" id="{834B0FDC-CF9D-FD41-9492-E0A288919CB5}"/>
                </a:ext>
              </a:extLst>
            </p:cNvPr>
            <p:cNvSpPr/>
            <p:nvPr/>
          </p:nvSpPr>
          <p:spPr>
            <a:xfrm>
              <a:off x="271984" y="3836411"/>
              <a:ext cx="1160382" cy="646331"/>
            </a:xfrm>
            <a:prstGeom prst="rect">
              <a:avLst/>
            </a:prstGeom>
          </p:spPr>
          <p:txBody>
            <a:bodyPr wrap="none">
              <a:spAutoFit/>
            </a:bodyPr>
            <a:lstStyle/>
            <a:p>
              <a:pPr algn="ctr"/>
              <a:r>
                <a:rPr lang="it-IT" dirty="0" err="1"/>
                <a:t>Perceived</a:t>
              </a:r>
              <a:r>
                <a:rPr lang="it-IT" dirty="0"/>
                <a:t> </a:t>
              </a:r>
            </a:p>
            <a:p>
              <a:pPr algn="ctr"/>
              <a:r>
                <a:rPr lang="it-IT" dirty="0" err="1"/>
                <a:t>level</a:t>
              </a:r>
              <a:endParaRPr lang="it-IT" dirty="0"/>
            </a:p>
          </p:txBody>
        </p:sp>
      </p:grpSp>
      <p:sp>
        <p:nvSpPr>
          <p:cNvPr id="25" name="Titolo 1">
            <a:extLst>
              <a:ext uri="{FF2B5EF4-FFF2-40B4-BE49-F238E27FC236}">
                <a16:creationId xmlns:a16="http://schemas.microsoft.com/office/drawing/2014/main" id="{AB1AA0AC-B0F2-4247-827F-65EC75C79C25}"/>
              </a:ext>
            </a:extLst>
          </p:cNvPr>
          <p:cNvSpPr txBox="1">
            <a:spLocks/>
          </p:cNvSpPr>
          <p:nvPr/>
        </p:nvSpPr>
        <p:spPr>
          <a:xfrm>
            <a:off x="838199" y="888503"/>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it-IT" sz="3200" dirty="0"/>
              <a:t>Innovative </a:t>
            </a:r>
            <a:r>
              <a:rPr lang="it-IT" sz="3200" dirty="0" err="1"/>
              <a:t>process</a:t>
            </a:r>
            <a:r>
              <a:rPr lang="it-IT" sz="3200" dirty="0"/>
              <a:t> to</a:t>
            </a:r>
          </a:p>
          <a:p>
            <a:pPr algn="just"/>
            <a:r>
              <a:rPr lang="it-IT" sz="3200" dirty="0" err="1"/>
              <a:t>measure</a:t>
            </a:r>
            <a:r>
              <a:rPr lang="it-IT" sz="3200" dirty="0"/>
              <a:t> consumers </a:t>
            </a:r>
            <a:r>
              <a:rPr lang="it-IT" sz="3200" dirty="0" err="1"/>
              <a:t>behaviour</a:t>
            </a:r>
            <a:endParaRPr lang="it-IT" sz="3200" dirty="0"/>
          </a:p>
        </p:txBody>
      </p:sp>
      <p:sp>
        <p:nvSpPr>
          <p:cNvPr id="11" name="CasellaDiTesto 10">
            <a:extLst>
              <a:ext uri="{FF2B5EF4-FFF2-40B4-BE49-F238E27FC236}">
                <a16:creationId xmlns:a16="http://schemas.microsoft.com/office/drawing/2014/main" id="{E48AF8FF-0067-4DA5-B84D-69B7DF50D82D}"/>
              </a:ext>
            </a:extLst>
          </p:cNvPr>
          <p:cNvSpPr txBox="1"/>
          <p:nvPr/>
        </p:nvSpPr>
        <p:spPr>
          <a:xfrm>
            <a:off x="1828800" y="6231118"/>
            <a:ext cx="2509918" cy="369332"/>
          </a:xfrm>
          <a:prstGeom prst="rect">
            <a:avLst/>
          </a:prstGeom>
          <a:noFill/>
        </p:spPr>
        <p:txBody>
          <a:bodyPr wrap="none" rtlCol="0">
            <a:spAutoFit/>
          </a:bodyPr>
          <a:lstStyle/>
          <a:p>
            <a:r>
              <a:rPr lang="it-IT" dirty="0"/>
              <a:t>Sorrentino, </a:t>
            </a:r>
            <a:r>
              <a:rPr lang="it-IT" dirty="0" err="1"/>
              <a:t>Caratù</a:t>
            </a:r>
            <a:r>
              <a:rPr lang="it-IT" dirty="0"/>
              <a:t>, 2019</a:t>
            </a:r>
          </a:p>
        </p:txBody>
      </p:sp>
    </p:spTree>
    <p:extLst>
      <p:ext uri="{BB962C8B-B14F-4D97-AF65-F5344CB8AC3E}">
        <p14:creationId xmlns:p14="http://schemas.microsoft.com/office/powerpoint/2010/main" val="1044094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DBA40B76-8183-5340-A4F7-77DBF379B0B2}"/>
              </a:ext>
            </a:extLst>
          </p:cNvPr>
          <p:cNvSpPr/>
          <p:nvPr/>
        </p:nvSpPr>
        <p:spPr>
          <a:xfrm>
            <a:off x="838200" y="2458446"/>
            <a:ext cx="9903106" cy="2308324"/>
          </a:xfrm>
          <a:prstGeom prst="rect">
            <a:avLst/>
          </a:prstGeom>
        </p:spPr>
        <p:txBody>
          <a:bodyPr wrap="square">
            <a:spAutoFit/>
          </a:bodyPr>
          <a:lstStyle/>
          <a:p>
            <a:pPr marL="285750" indent="-285750">
              <a:buFont typeface="Arial" panose="020B0604020202020204" pitchFamily="34" charset="0"/>
              <a:buChar char="•"/>
            </a:pPr>
            <a:r>
              <a:rPr lang="it-IT" dirty="0" err="1"/>
              <a:t>Loyalty</a:t>
            </a:r>
            <a:r>
              <a:rPr lang="it-IT" dirty="0"/>
              <a:t> in </a:t>
            </a:r>
            <a:r>
              <a:rPr lang="it-IT" dirty="0" err="1"/>
              <a:t>repurchase</a:t>
            </a:r>
            <a:r>
              <a:rPr lang="it-IT" dirty="0"/>
              <a:t> </a:t>
            </a:r>
          </a:p>
          <a:p>
            <a:pPr marL="285750" indent="-285750">
              <a:buFont typeface="Arial" panose="020B0604020202020204" pitchFamily="34" charset="0"/>
              <a:buChar char="•"/>
            </a:pPr>
            <a:r>
              <a:rPr lang="it-IT" dirty="0"/>
              <a:t>Cross </a:t>
            </a:r>
            <a:r>
              <a:rPr lang="it-IT" dirty="0" err="1"/>
              <a:t>selling</a:t>
            </a:r>
            <a:r>
              <a:rPr lang="it-IT" dirty="0"/>
              <a:t> </a:t>
            </a:r>
          </a:p>
          <a:p>
            <a:pPr marL="285750" indent="-285750">
              <a:buFont typeface="Arial" panose="020B0604020202020204" pitchFamily="34" charset="0"/>
              <a:buChar char="•"/>
            </a:pPr>
            <a:r>
              <a:rPr lang="it-IT" dirty="0"/>
              <a:t>Price </a:t>
            </a:r>
            <a:r>
              <a:rPr lang="it-IT" dirty="0" err="1"/>
              <a:t>sensitivity</a:t>
            </a:r>
            <a:r>
              <a:rPr lang="it-IT" dirty="0"/>
              <a:t> </a:t>
            </a:r>
            <a:r>
              <a:rPr lang="it-IT" dirty="0" err="1"/>
              <a:t>reduction</a:t>
            </a:r>
            <a:r>
              <a:rPr lang="it-IT" dirty="0"/>
              <a:t> </a:t>
            </a:r>
          </a:p>
          <a:p>
            <a:pPr marL="285750" indent="-285750">
              <a:buFont typeface="Arial" panose="020B0604020202020204" pitchFamily="34" charset="0"/>
              <a:buChar char="•"/>
            </a:pPr>
            <a:r>
              <a:rPr lang="it-IT" dirty="0"/>
              <a:t>Positive word of </a:t>
            </a:r>
            <a:r>
              <a:rPr lang="it-IT" dirty="0" err="1"/>
              <a:t>mouth</a:t>
            </a:r>
            <a:r>
              <a:rPr lang="it-IT" dirty="0"/>
              <a:t> </a:t>
            </a:r>
          </a:p>
          <a:p>
            <a:pPr marL="285750" indent="-285750">
              <a:buFont typeface="Arial" panose="020B0604020202020204" pitchFamily="34" charset="0"/>
              <a:buChar char="•"/>
            </a:pPr>
            <a:r>
              <a:rPr lang="it-IT" dirty="0"/>
              <a:t>Lower </a:t>
            </a:r>
            <a:r>
              <a:rPr lang="it-IT" dirty="0" err="1"/>
              <a:t>customer</a:t>
            </a:r>
            <a:r>
              <a:rPr lang="it-IT" dirty="0"/>
              <a:t> </a:t>
            </a:r>
            <a:r>
              <a:rPr lang="it-IT" dirty="0" err="1"/>
              <a:t>acquisition</a:t>
            </a:r>
            <a:r>
              <a:rPr lang="it-IT" dirty="0"/>
              <a:t> </a:t>
            </a:r>
            <a:r>
              <a:rPr lang="it-IT" dirty="0" err="1"/>
              <a:t>costs</a:t>
            </a:r>
            <a:r>
              <a:rPr lang="it-IT" dirty="0"/>
              <a:t> </a:t>
            </a:r>
          </a:p>
          <a:p>
            <a:pPr marL="285750" indent="-285750">
              <a:buFont typeface="Arial" panose="020B0604020202020204" pitchFamily="34" charset="0"/>
              <a:buChar char="•"/>
            </a:pPr>
            <a:r>
              <a:rPr lang="it-IT" dirty="0" err="1"/>
              <a:t>Stable</a:t>
            </a:r>
            <a:r>
              <a:rPr lang="it-IT" dirty="0"/>
              <a:t> </a:t>
            </a:r>
            <a:r>
              <a:rPr lang="it-IT" dirty="0" err="1"/>
              <a:t>relationship</a:t>
            </a:r>
            <a:r>
              <a:rPr lang="it-IT" dirty="0"/>
              <a:t> with the </a:t>
            </a:r>
            <a:r>
              <a:rPr lang="it-IT" dirty="0" err="1"/>
              <a:t>customer</a:t>
            </a:r>
            <a:r>
              <a:rPr lang="it-IT" dirty="0"/>
              <a:t> </a:t>
            </a:r>
          </a:p>
          <a:p>
            <a:pPr marL="285750" indent="-285750">
              <a:buFont typeface="Arial" panose="020B0604020202020204" pitchFamily="34" charset="0"/>
              <a:buChar char="•"/>
            </a:pPr>
            <a:r>
              <a:rPr lang="it-IT" dirty="0" err="1"/>
              <a:t>Increase</a:t>
            </a:r>
            <a:r>
              <a:rPr lang="it-IT" dirty="0"/>
              <a:t> in sales </a:t>
            </a:r>
          </a:p>
          <a:p>
            <a:pPr marL="285750" indent="-285750">
              <a:buFont typeface="Arial" panose="020B0604020202020204" pitchFamily="34" charset="0"/>
              <a:buChar char="•"/>
            </a:pPr>
            <a:r>
              <a:rPr lang="it-IT" dirty="0" err="1"/>
              <a:t>Reputation</a:t>
            </a:r>
            <a:r>
              <a:rPr lang="it-IT" dirty="0"/>
              <a:t> </a:t>
            </a:r>
            <a:r>
              <a:rPr lang="it-IT" dirty="0" err="1"/>
              <a:t>growth</a:t>
            </a:r>
            <a:endParaRPr lang="it-IT" dirty="0"/>
          </a:p>
        </p:txBody>
      </p:sp>
      <p:sp>
        <p:nvSpPr>
          <p:cNvPr id="25" name="Titolo 1">
            <a:extLst>
              <a:ext uri="{FF2B5EF4-FFF2-40B4-BE49-F238E27FC236}">
                <a16:creationId xmlns:a16="http://schemas.microsoft.com/office/drawing/2014/main" id="{AB39BF78-8E6F-5540-85BA-5C797A0F31C2}"/>
              </a:ext>
            </a:extLst>
          </p:cNvPr>
          <p:cNvSpPr txBox="1">
            <a:spLocks/>
          </p:cNvSpPr>
          <p:nvPr/>
        </p:nvSpPr>
        <p:spPr>
          <a:xfrm>
            <a:off x="838200" y="1132883"/>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dirty="0" err="1"/>
              <a:t>What</a:t>
            </a:r>
            <a:r>
              <a:rPr lang="it-IT" dirty="0"/>
              <a:t> are the </a:t>
            </a:r>
            <a:r>
              <a:rPr lang="it-IT" dirty="0" err="1"/>
              <a:t>opportunities</a:t>
            </a:r>
            <a:endParaRPr lang="it-IT" dirty="0"/>
          </a:p>
        </p:txBody>
      </p:sp>
    </p:spTree>
    <p:extLst>
      <p:ext uri="{BB962C8B-B14F-4D97-AF65-F5344CB8AC3E}">
        <p14:creationId xmlns:p14="http://schemas.microsoft.com/office/powerpoint/2010/main" val="14627086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ella 24">
            <a:extLst>
              <a:ext uri="{FF2B5EF4-FFF2-40B4-BE49-F238E27FC236}">
                <a16:creationId xmlns:a16="http://schemas.microsoft.com/office/drawing/2014/main" id="{9334A505-EF5F-FB46-B4BF-0F787AE2D106}"/>
              </a:ext>
            </a:extLst>
          </p:cNvPr>
          <p:cNvGraphicFramePr>
            <a:graphicFrameLocks noGrp="1"/>
          </p:cNvGraphicFramePr>
          <p:nvPr/>
        </p:nvGraphicFramePr>
        <p:xfrm>
          <a:off x="1183943" y="2170180"/>
          <a:ext cx="9824114" cy="2517639"/>
        </p:xfrm>
        <a:graphic>
          <a:graphicData uri="http://schemas.openxmlformats.org/drawingml/2006/table">
            <a:tbl>
              <a:tblPr firstRow="1" firstCol="1" bandRow="1">
                <a:tableStyleId>{9D7B26C5-4107-4FEC-AEDC-1716B250A1EF}</a:tableStyleId>
              </a:tblPr>
              <a:tblGrid>
                <a:gridCol w="1226866">
                  <a:extLst>
                    <a:ext uri="{9D8B030D-6E8A-4147-A177-3AD203B41FA5}">
                      <a16:colId xmlns:a16="http://schemas.microsoft.com/office/drawing/2014/main" val="4046196308"/>
                    </a:ext>
                  </a:extLst>
                </a:gridCol>
                <a:gridCol w="2794468">
                  <a:extLst>
                    <a:ext uri="{9D8B030D-6E8A-4147-A177-3AD203B41FA5}">
                      <a16:colId xmlns:a16="http://schemas.microsoft.com/office/drawing/2014/main" val="3250595631"/>
                    </a:ext>
                  </a:extLst>
                </a:gridCol>
                <a:gridCol w="2571787">
                  <a:extLst>
                    <a:ext uri="{9D8B030D-6E8A-4147-A177-3AD203B41FA5}">
                      <a16:colId xmlns:a16="http://schemas.microsoft.com/office/drawing/2014/main" val="2015410514"/>
                    </a:ext>
                  </a:extLst>
                </a:gridCol>
                <a:gridCol w="3230993">
                  <a:extLst>
                    <a:ext uri="{9D8B030D-6E8A-4147-A177-3AD203B41FA5}">
                      <a16:colId xmlns:a16="http://schemas.microsoft.com/office/drawing/2014/main" val="2710296576"/>
                    </a:ext>
                  </a:extLst>
                </a:gridCol>
              </a:tblGrid>
              <a:tr h="394605">
                <a:tc>
                  <a:txBody>
                    <a:bodyPr/>
                    <a:lstStyle/>
                    <a:p>
                      <a:pPr algn="just">
                        <a:lnSpc>
                          <a:spcPct val="107000"/>
                        </a:lnSpc>
                        <a:spcAft>
                          <a:spcPts val="0"/>
                        </a:spcAft>
                      </a:pPr>
                      <a:r>
                        <a:rPr lang="en-GB" sz="1100">
                          <a:effectLst/>
                        </a:rPr>
                        <a:t> </a:t>
                      </a:r>
                      <a:endParaRPr lang="it-IT" sz="1300">
                        <a:effectLst/>
                        <a:latin typeface="Calibri" panose="020F0502020204030204" pitchFamily="34" charset="0"/>
                        <a:ea typeface="Calibri" panose="020F0502020204030204" pitchFamily="34" charset="0"/>
                        <a:cs typeface="Times New Roman" panose="02020603050405020304" pitchFamily="18" charset="0"/>
                      </a:endParaRPr>
                    </a:p>
                  </a:txBody>
                  <a:tcPr marL="49485" marR="49485" marT="0" marB="0" anchor="ctr"/>
                </a:tc>
                <a:tc>
                  <a:txBody>
                    <a:bodyPr/>
                    <a:lstStyle/>
                    <a:p>
                      <a:pPr algn="just">
                        <a:lnSpc>
                          <a:spcPct val="107000"/>
                        </a:lnSpc>
                        <a:spcAft>
                          <a:spcPts val="0"/>
                        </a:spcAft>
                      </a:pPr>
                      <a:r>
                        <a:rPr lang="en-GB" sz="1100">
                          <a:effectLst/>
                        </a:rPr>
                        <a:t>Market orientation (MO)</a:t>
                      </a:r>
                      <a:endParaRPr lang="it-IT" sz="1300">
                        <a:effectLst/>
                        <a:latin typeface="Calibri" panose="020F0502020204030204" pitchFamily="34" charset="0"/>
                        <a:ea typeface="Calibri" panose="020F0502020204030204" pitchFamily="34" charset="0"/>
                        <a:cs typeface="Times New Roman" panose="02020603050405020304" pitchFamily="18" charset="0"/>
                      </a:endParaRPr>
                    </a:p>
                  </a:txBody>
                  <a:tcPr marL="49485" marR="49485" marT="0" marB="0" anchor="ctr"/>
                </a:tc>
                <a:tc>
                  <a:txBody>
                    <a:bodyPr/>
                    <a:lstStyle/>
                    <a:p>
                      <a:pPr algn="just">
                        <a:lnSpc>
                          <a:spcPct val="107000"/>
                        </a:lnSpc>
                        <a:spcAft>
                          <a:spcPts val="0"/>
                        </a:spcAft>
                      </a:pPr>
                      <a:r>
                        <a:rPr lang="en-GB" sz="1100">
                          <a:effectLst/>
                        </a:rPr>
                        <a:t>Customer Relationship Management (CRM)</a:t>
                      </a:r>
                      <a:endParaRPr lang="it-IT" sz="1300">
                        <a:effectLst/>
                        <a:latin typeface="Calibri" panose="020F0502020204030204" pitchFamily="34" charset="0"/>
                        <a:ea typeface="Calibri" panose="020F0502020204030204" pitchFamily="34" charset="0"/>
                        <a:cs typeface="Times New Roman" panose="02020603050405020304" pitchFamily="18" charset="0"/>
                      </a:endParaRPr>
                    </a:p>
                  </a:txBody>
                  <a:tcPr marL="49485" marR="49485" marT="0" marB="0" anchor="ctr"/>
                </a:tc>
                <a:tc>
                  <a:txBody>
                    <a:bodyPr/>
                    <a:lstStyle/>
                    <a:p>
                      <a:pPr algn="just">
                        <a:lnSpc>
                          <a:spcPct val="107000"/>
                        </a:lnSpc>
                        <a:spcAft>
                          <a:spcPts val="0"/>
                        </a:spcAft>
                      </a:pPr>
                      <a:r>
                        <a:rPr lang="en-GB" sz="1100">
                          <a:effectLst/>
                        </a:rPr>
                        <a:t>CEM</a:t>
                      </a:r>
                      <a:endParaRPr lang="it-IT" sz="1300">
                        <a:effectLst/>
                        <a:latin typeface="Calibri" panose="020F0502020204030204" pitchFamily="34" charset="0"/>
                        <a:ea typeface="Calibri" panose="020F0502020204030204" pitchFamily="34" charset="0"/>
                        <a:cs typeface="Times New Roman" panose="02020603050405020304" pitchFamily="18" charset="0"/>
                      </a:endParaRPr>
                    </a:p>
                  </a:txBody>
                  <a:tcPr marL="49485" marR="49485" marT="0" marB="0" anchor="ctr"/>
                </a:tc>
                <a:extLst>
                  <a:ext uri="{0D108BD9-81ED-4DB2-BD59-A6C34878D82A}">
                    <a16:rowId xmlns:a16="http://schemas.microsoft.com/office/drawing/2014/main" val="2484272825"/>
                  </a:ext>
                </a:extLst>
              </a:tr>
              <a:tr h="394605">
                <a:tc>
                  <a:txBody>
                    <a:bodyPr/>
                    <a:lstStyle/>
                    <a:p>
                      <a:pPr algn="just">
                        <a:lnSpc>
                          <a:spcPct val="107000"/>
                        </a:lnSpc>
                        <a:spcAft>
                          <a:spcPts val="0"/>
                        </a:spcAft>
                      </a:pPr>
                      <a:r>
                        <a:rPr lang="en-GB" sz="1100">
                          <a:effectLst/>
                        </a:rPr>
                        <a:t>Cultural mindset</a:t>
                      </a:r>
                      <a:endParaRPr lang="it-IT" sz="1300">
                        <a:effectLst/>
                        <a:latin typeface="Calibri" panose="020F0502020204030204" pitchFamily="34" charset="0"/>
                        <a:ea typeface="Calibri" panose="020F0502020204030204" pitchFamily="34" charset="0"/>
                        <a:cs typeface="Times New Roman" panose="02020603050405020304" pitchFamily="18" charset="0"/>
                      </a:endParaRPr>
                    </a:p>
                  </a:txBody>
                  <a:tcPr marL="49485" marR="49485" marT="0" marB="0" anchor="ctr"/>
                </a:tc>
                <a:tc>
                  <a:txBody>
                    <a:bodyPr/>
                    <a:lstStyle/>
                    <a:p>
                      <a:pPr algn="just">
                        <a:lnSpc>
                          <a:spcPct val="107000"/>
                        </a:lnSpc>
                        <a:spcAft>
                          <a:spcPts val="0"/>
                        </a:spcAft>
                      </a:pPr>
                      <a:r>
                        <a:rPr lang="en-GB" sz="1100" dirty="0">
                          <a:effectLst/>
                        </a:rPr>
                        <a:t>Customer orientation, cross-functional, coordination and competitor orientation</a:t>
                      </a:r>
                      <a:endParaRPr lang="it-IT"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9485" marR="49485" marT="0" marB="0" anchor="ctr"/>
                </a:tc>
                <a:tc>
                  <a:txBody>
                    <a:bodyPr/>
                    <a:lstStyle/>
                    <a:p>
                      <a:pPr algn="just">
                        <a:lnSpc>
                          <a:spcPct val="107000"/>
                        </a:lnSpc>
                        <a:spcAft>
                          <a:spcPts val="0"/>
                        </a:spcAft>
                      </a:pPr>
                      <a:r>
                        <a:rPr lang="en-GB" sz="1100">
                          <a:effectLst/>
                        </a:rPr>
                        <a:t> </a:t>
                      </a:r>
                      <a:endParaRPr lang="it-IT" sz="1300">
                        <a:effectLst/>
                        <a:latin typeface="Calibri" panose="020F0502020204030204" pitchFamily="34" charset="0"/>
                        <a:ea typeface="Calibri" panose="020F0502020204030204" pitchFamily="34" charset="0"/>
                        <a:cs typeface="Times New Roman" panose="02020603050405020304" pitchFamily="18" charset="0"/>
                      </a:endParaRPr>
                    </a:p>
                  </a:txBody>
                  <a:tcPr marL="49485" marR="49485" marT="0" marB="0" anchor="ctr"/>
                </a:tc>
                <a:tc>
                  <a:txBody>
                    <a:bodyPr/>
                    <a:lstStyle/>
                    <a:p>
                      <a:pPr algn="just">
                        <a:lnSpc>
                          <a:spcPct val="107000"/>
                        </a:lnSpc>
                        <a:spcAft>
                          <a:spcPts val="0"/>
                        </a:spcAft>
                      </a:pPr>
                      <a:r>
                        <a:rPr lang="en-GB" sz="1100">
                          <a:effectLst/>
                        </a:rPr>
                        <a:t>Experiential response, touchpoints journey, alliance orientation</a:t>
                      </a:r>
                      <a:endParaRPr lang="it-IT" sz="1300">
                        <a:effectLst/>
                        <a:latin typeface="Calibri" panose="020F0502020204030204" pitchFamily="34" charset="0"/>
                        <a:ea typeface="Calibri" panose="020F0502020204030204" pitchFamily="34" charset="0"/>
                        <a:cs typeface="Times New Roman" panose="02020603050405020304" pitchFamily="18" charset="0"/>
                      </a:endParaRPr>
                    </a:p>
                  </a:txBody>
                  <a:tcPr marL="49485" marR="49485" marT="0" marB="0" anchor="ctr"/>
                </a:tc>
                <a:extLst>
                  <a:ext uri="{0D108BD9-81ED-4DB2-BD59-A6C34878D82A}">
                    <a16:rowId xmlns:a16="http://schemas.microsoft.com/office/drawing/2014/main" val="4008479325"/>
                  </a:ext>
                </a:extLst>
              </a:tr>
              <a:tr h="576143">
                <a:tc>
                  <a:txBody>
                    <a:bodyPr/>
                    <a:lstStyle/>
                    <a:p>
                      <a:pPr algn="just">
                        <a:lnSpc>
                          <a:spcPct val="107000"/>
                        </a:lnSpc>
                        <a:spcAft>
                          <a:spcPts val="0"/>
                        </a:spcAft>
                      </a:pPr>
                      <a:r>
                        <a:rPr lang="en-GB" sz="1100">
                          <a:effectLst/>
                        </a:rPr>
                        <a:t>Strategic directions</a:t>
                      </a:r>
                      <a:endParaRPr lang="it-IT" sz="1300">
                        <a:effectLst/>
                        <a:latin typeface="Calibri" panose="020F0502020204030204" pitchFamily="34" charset="0"/>
                        <a:ea typeface="Calibri" panose="020F0502020204030204" pitchFamily="34" charset="0"/>
                        <a:cs typeface="Times New Roman" panose="02020603050405020304" pitchFamily="18" charset="0"/>
                      </a:endParaRPr>
                    </a:p>
                  </a:txBody>
                  <a:tcPr marL="49485" marR="49485" marT="0" marB="0" anchor="ctr"/>
                </a:tc>
                <a:tc>
                  <a:txBody>
                    <a:bodyPr/>
                    <a:lstStyle/>
                    <a:p>
                      <a:pPr algn="just">
                        <a:lnSpc>
                          <a:spcPct val="107000"/>
                        </a:lnSpc>
                        <a:spcAft>
                          <a:spcPts val="0"/>
                        </a:spcAft>
                      </a:pPr>
                      <a:r>
                        <a:rPr lang="en-GB" sz="1100">
                          <a:effectLst/>
                        </a:rPr>
                        <a:t> </a:t>
                      </a:r>
                      <a:endParaRPr lang="it-IT" sz="1300">
                        <a:effectLst/>
                        <a:latin typeface="Calibri" panose="020F0502020204030204" pitchFamily="34" charset="0"/>
                        <a:ea typeface="Calibri" panose="020F0502020204030204" pitchFamily="34" charset="0"/>
                        <a:cs typeface="Times New Roman" panose="02020603050405020304" pitchFamily="18" charset="0"/>
                      </a:endParaRPr>
                    </a:p>
                  </a:txBody>
                  <a:tcPr marL="49485" marR="49485" marT="0" marB="0" anchor="ctr"/>
                </a:tc>
                <a:tc>
                  <a:txBody>
                    <a:bodyPr/>
                    <a:lstStyle/>
                    <a:p>
                      <a:pPr algn="just">
                        <a:lnSpc>
                          <a:spcPct val="107000"/>
                        </a:lnSpc>
                        <a:spcAft>
                          <a:spcPts val="0"/>
                        </a:spcAft>
                      </a:pPr>
                      <a:r>
                        <a:rPr lang="en-GB" sz="1100">
                          <a:effectLst/>
                        </a:rPr>
                        <a:t> </a:t>
                      </a:r>
                      <a:endParaRPr lang="it-IT" sz="1300">
                        <a:effectLst/>
                        <a:latin typeface="Calibri" panose="020F0502020204030204" pitchFamily="34" charset="0"/>
                        <a:ea typeface="Calibri" panose="020F0502020204030204" pitchFamily="34" charset="0"/>
                        <a:cs typeface="Times New Roman" panose="02020603050405020304" pitchFamily="18" charset="0"/>
                      </a:endParaRPr>
                    </a:p>
                  </a:txBody>
                  <a:tcPr marL="49485" marR="49485" marT="0" marB="0" anchor="ctr"/>
                </a:tc>
                <a:tc>
                  <a:txBody>
                    <a:bodyPr/>
                    <a:lstStyle/>
                    <a:p>
                      <a:pPr algn="just">
                        <a:lnSpc>
                          <a:spcPct val="107000"/>
                        </a:lnSpc>
                        <a:spcAft>
                          <a:spcPts val="0"/>
                        </a:spcAft>
                      </a:pPr>
                      <a:r>
                        <a:rPr lang="en-GB" sz="1100">
                          <a:effectLst/>
                        </a:rPr>
                        <a:t>Thematic cohesion, consistency, context sensivity, and connectivity of touchpoint journey as key elements of loyalty-driving Ces.</a:t>
                      </a:r>
                      <a:endParaRPr lang="it-IT" sz="1300">
                        <a:effectLst/>
                        <a:latin typeface="Calibri" panose="020F0502020204030204" pitchFamily="34" charset="0"/>
                        <a:ea typeface="Calibri" panose="020F0502020204030204" pitchFamily="34" charset="0"/>
                        <a:cs typeface="Times New Roman" panose="02020603050405020304" pitchFamily="18" charset="0"/>
                      </a:endParaRPr>
                    </a:p>
                  </a:txBody>
                  <a:tcPr marL="49485" marR="49485" marT="0" marB="0" anchor="ctr"/>
                </a:tc>
                <a:extLst>
                  <a:ext uri="{0D108BD9-81ED-4DB2-BD59-A6C34878D82A}">
                    <a16:rowId xmlns:a16="http://schemas.microsoft.com/office/drawing/2014/main" val="3221630331"/>
                  </a:ext>
                </a:extLst>
              </a:tr>
              <a:tr h="757681">
                <a:tc>
                  <a:txBody>
                    <a:bodyPr/>
                    <a:lstStyle/>
                    <a:p>
                      <a:pPr algn="just">
                        <a:lnSpc>
                          <a:spcPct val="107000"/>
                        </a:lnSpc>
                        <a:spcAft>
                          <a:spcPts val="0"/>
                        </a:spcAft>
                      </a:pPr>
                      <a:r>
                        <a:rPr lang="en-GB" sz="1100">
                          <a:effectLst/>
                        </a:rPr>
                        <a:t>Firm capabilities</a:t>
                      </a:r>
                      <a:endParaRPr lang="it-IT" sz="1300">
                        <a:effectLst/>
                        <a:latin typeface="Calibri" panose="020F0502020204030204" pitchFamily="34" charset="0"/>
                        <a:ea typeface="Calibri" panose="020F0502020204030204" pitchFamily="34" charset="0"/>
                        <a:cs typeface="Times New Roman" panose="02020603050405020304" pitchFamily="18" charset="0"/>
                      </a:endParaRPr>
                    </a:p>
                  </a:txBody>
                  <a:tcPr marL="49485" marR="49485" marT="0" marB="0" anchor="ctr"/>
                </a:tc>
                <a:tc>
                  <a:txBody>
                    <a:bodyPr/>
                    <a:lstStyle/>
                    <a:p>
                      <a:pPr algn="just">
                        <a:lnSpc>
                          <a:spcPct val="107000"/>
                        </a:lnSpc>
                        <a:spcAft>
                          <a:spcPts val="0"/>
                        </a:spcAft>
                      </a:pPr>
                      <a:r>
                        <a:rPr lang="en-GB" sz="1100">
                          <a:effectLst/>
                        </a:rPr>
                        <a:t>Effective use of market data through generating, interpreting, and disseminating relevant data within the organization</a:t>
                      </a:r>
                      <a:endParaRPr lang="it-IT" sz="1300">
                        <a:effectLst/>
                        <a:latin typeface="Calibri" panose="020F0502020204030204" pitchFamily="34" charset="0"/>
                        <a:ea typeface="Calibri" panose="020F0502020204030204" pitchFamily="34" charset="0"/>
                        <a:cs typeface="Times New Roman" panose="02020603050405020304" pitchFamily="18" charset="0"/>
                      </a:endParaRPr>
                    </a:p>
                  </a:txBody>
                  <a:tcPr marL="49485" marR="49485" marT="0" marB="0" anchor="ctr"/>
                </a:tc>
                <a:tc>
                  <a:txBody>
                    <a:bodyPr/>
                    <a:lstStyle/>
                    <a:p>
                      <a:pPr algn="just">
                        <a:lnSpc>
                          <a:spcPct val="107000"/>
                        </a:lnSpc>
                        <a:spcAft>
                          <a:spcPts val="0"/>
                        </a:spcAft>
                      </a:pPr>
                      <a:r>
                        <a:rPr lang="en-GB" sz="1100">
                          <a:effectLst/>
                        </a:rPr>
                        <a:t>Multichannel integration and personalized customer interactions as key elements of profitable customer relationships</a:t>
                      </a:r>
                      <a:endParaRPr lang="it-IT" sz="1300">
                        <a:effectLst/>
                        <a:latin typeface="Calibri" panose="020F0502020204030204" pitchFamily="34" charset="0"/>
                        <a:ea typeface="Calibri" panose="020F0502020204030204" pitchFamily="34" charset="0"/>
                        <a:cs typeface="Times New Roman" panose="02020603050405020304" pitchFamily="18" charset="0"/>
                      </a:endParaRPr>
                    </a:p>
                  </a:txBody>
                  <a:tcPr marL="49485" marR="49485" marT="0" marB="0" anchor="ctr"/>
                </a:tc>
                <a:tc>
                  <a:txBody>
                    <a:bodyPr/>
                    <a:lstStyle/>
                    <a:p>
                      <a:pPr algn="just">
                        <a:lnSpc>
                          <a:spcPct val="107000"/>
                        </a:lnSpc>
                        <a:spcAft>
                          <a:spcPts val="0"/>
                        </a:spcAft>
                      </a:pPr>
                      <a:r>
                        <a:rPr lang="en-GB" sz="1100">
                          <a:effectLst/>
                        </a:rPr>
                        <a:t>Effective use of market data through the continual design, prioritization, monitoring, and proactive adaptation of CEs</a:t>
                      </a:r>
                      <a:endParaRPr lang="it-IT" sz="1300">
                        <a:effectLst/>
                        <a:latin typeface="Calibri" panose="020F0502020204030204" pitchFamily="34" charset="0"/>
                        <a:ea typeface="Calibri" panose="020F0502020204030204" pitchFamily="34" charset="0"/>
                        <a:cs typeface="Times New Roman" panose="02020603050405020304" pitchFamily="18" charset="0"/>
                      </a:endParaRPr>
                    </a:p>
                  </a:txBody>
                  <a:tcPr marL="49485" marR="49485" marT="0" marB="0" anchor="ctr"/>
                </a:tc>
                <a:extLst>
                  <a:ext uri="{0D108BD9-81ED-4DB2-BD59-A6C34878D82A}">
                    <a16:rowId xmlns:a16="http://schemas.microsoft.com/office/drawing/2014/main" val="395136196"/>
                  </a:ext>
                </a:extLst>
              </a:tr>
              <a:tr h="394605">
                <a:tc>
                  <a:txBody>
                    <a:bodyPr/>
                    <a:lstStyle/>
                    <a:p>
                      <a:pPr algn="just">
                        <a:lnSpc>
                          <a:spcPct val="107000"/>
                        </a:lnSpc>
                        <a:spcAft>
                          <a:spcPts val="0"/>
                        </a:spcAft>
                      </a:pPr>
                      <a:r>
                        <a:rPr lang="en-GB" sz="1100">
                          <a:effectLst/>
                        </a:rPr>
                        <a:t>Primary goals</a:t>
                      </a:r>
                      <a:endParaRPr lang="it-IT" sz="1300">
                        <a:effectLst/>
                        <a:latin typeface="Calibri" panose="020F0502020204030204" pitchFamily="34" charset="0"/>
                        <a:ea typeface="Calibri" panose="020F0502020204030204" pitchFamily="34" charset="0"/>
                        <a:cs typeface="Times New Roman" panose="02020603050405020304" pitchFamily="18" charset="0"/>
                      </a:endParaRPr>
                    </a:p>
                  </a:txBody>
                  <a:tcPr marL="49485" marR="49485" marT="0" marB="0" anchor="ctr"/>
                </a:tc>
                <a:tc>
                  <a:txBody>
                    <a:bodyPr/>
                    <a:lstStyle/>
                    <a:p>
                      <a:pPr algn="just">
                        <a:lnSpc>
                          <a:spcPct val="107000"/>
                        </a:lnSpc>
                        <a:spcAft>
                          <a:spcPts val="0"/>
                        </a:spcAft>
                      </a:pPr>
                      <a:r>
                        <a:rPr lang="en-GB" sz="1100">
                          <a:effectLst/>
                        </a:rPr>
                        <a:t>Customer satisfaction and market performance</a:t>
                      </a:r>
                      <a:endParaRPr lang="it-IT" sz="1300">
                        <a:effectLst/>
                        <a:latin typeface="Calibri" panose="020F0502020204030204" pitchFamily="34" charset="0"/>
                        <a:ea typeface="Calibri" panose="020F0502020204030204" pitchFamily="34" charset="0"/>
                        <a:cs typeface="Times New Roman" panose="02020603050405020304" pitchFamily="18" charset="0"/>
                      </a:endParaRPr>
                    </a:p>
                  </a:txBody>
                  <a:tcPr marL="49485" marR="49485" marT="0" marB="0" anchor="ctr"/>
                </a:tc>
                <a:tc>
                  <a:txBody>
                    <a:bodyPr/>
                    <a:lstStyle/>
                    <a:p>
                      <a:pPr algn="just">
                        <a:lnSpc>
                          <a:spcPct val="107000"/>
                        </a:lnSpc>
                        <a:spcAft>
                          <a:spcPts val="0"/>
                        </a:spcAft>
                      </a:pPr>
                      <a:r>
                        <a:rPr lang="en-GB" sz="1100">
                          <a:effectLst/>
                        </a:rPr>
                        <a:t>Customer retention and profit maximization</a:t>
                      </a:r>
                      <a:endParaRPr lang="it-IT" sz="1300">
                        <a:effectLst/>
                        <a:latin typeface="Calibri" panose="020F0502020204030204" pitchFamily="34" charset="0"/>
                        <a:ea typeface="Calibri" panose="020F0502020204030204" pitchFamily="34" charset="0"/>
                        <a:cs typeface="Times New Roman" panose="02020603050405020304" pitchFamily="18" charset="0"/>
                      </a:endParaRPr>
                    </a:p>
                  </a:txBody>
                  <a:tcPr marL="49485" marR="49485" marT="0" marB="0" anchor="ctr"/>
                </a:tc>
                <a:tc>
                  <a:txBody>
                    <a:bodyPr/>
                    <a:lstStyle/>
                    <a:p>
                      <a:pPr algn="just">
                        <a:lnSpc>
                          <a:spcPct val="107000"/>
                        </a:lnSpc>
                        <a:spcAft>
                          <a:spcPts val="0"/>
                        </a:spcAft>
                      </a:pPr>
                      <a:r>
                        <a:rPr lang="en-GB" sz="1100" dirty="0">
                          <a:effectLst/>
                        </a:rPr>
                        <a:t>Customer loyalty and long-term growth</a:t>
                      </a:r>
                      <a:endParaRPr lang="it-IT"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9485" marR="49485" marT="0" marB="0" anchor="ctr"/>
                </a:tc>
                <a:extLst>
                  <a:ext uri="{0D108BD9-81ED-4DB2-BD59-A6C34878D82A}">
                    <a16:rowId xmlns:a16="http://schemas.microsoft.com/office/drawing/2014/main" val="4011348971"/>
                  </a:ext>
                </a:extLst>
              </a:tr>
            </a:tbl>
          </a:graphicData>
        </a:graphic>
      </p:graphicFrame>
      <p:sp>
        <p:nvSpPr>
          <p:cNvPr id="2" name="Rettangolo 1">
            <a:extLst>
              <a:ext uri="{FF2B5EF4-FFF2-40B4-BE49-F238E27FC236}">
                <a16:creationId xmlns:a16="http://schemas.microsoft.com/office/drawing/2014/main" id="{82A8A2FC-F2F2-9543-B048-F2945A216A5F}"/>
              </a:ext>
            </a:extLst>
          </p:cNvPr>
          <p:cNvSpPr/>
          <p:nvPr/>
        </p:nvSpPr>
        <p:spPr>
          <a:xfrm>
            <a:off x="1104339" y="4833504"/>
            <a:ext cx="3406061" cy="369332"/>
          </a:xfrm>
          <a:prstGeom prst="rect">
            <a:avLst/>
          </a:prstGeom>
        </p:spPr>
        <p:txBody>
          <a:bodyPr wrap="none">
            <a:spAutoFit/>
          </a:bodyPr>
          <a:lstStyle/>
          <a:p>
            <a:r>
              <a:rPr lang="en-US" dirty="0">
                <a:solidFill>
                  <a:schemeClr val="tx1">
                    <a:lumMod val="85000"/>
                    <a:lumOff val="15000"/>
                  </a:schemeClr>
                </a:solidFill>
              </a:rPr>
              <a:t>Homburg, </a:t>
            </a:r>
            <a:r>
              <a:rPr lang="en-US" dirty="0" err="1">
                <a:solidFill>
                  <a:schemeClr val="tx1">
                    <a:lumMod val="85000"/>
                    <a:lumOff val="15000"/>
                  </a:schemeClr>
                </a:solidFill>
              </a:rPr>
              <a:t>Jozic</a:t>
            </a:r>
            <a:r>
              <a:rPr lang="en-US" dirty="0">
                <a:solidFill>
                  <a:schemeClr val="tx1">
                    <a:lumMod val="85000"/>
                    <a:lumOff val="15000"/>
                  </a:schemeClr>
                </a:solidFill>
              </a:rPr>
              <a:t> and </a:t>
            </a:r>
            <a:r>
              <a:rPr lang="en-US" dirty="0" err="1">
                <a:solidFill>
                  <a:schemeClr val="tx1">
                    <a:lumMod val="85000"/>
                    <a:lumOff val="15000"/>
                  </a:schemeClr>
                </a:solidFill>
              </a:rPr>
              <a:t>Kuehnl</a:t>
            </a:r>
            <a:r>
              <a:rPr lang="en-US" dirty="0">
                <a:solidFill>
                  <a:schemeClr val="tx1">
                    <a:lumMod val="85000"/>
                    <a:lumOff val="15000"/>
                  </a:schemeClr>
                </a:solidFill>
              </a:rPr>
              <a:t> (2017)</a:t>
            </a:r>
            <a:endParaRPr lang="it-IT" dirty="0"/>
          </a:p>
        </p:txBody>
      </p:sp>
      <p:sp>
        <p:nvSpPr>
          <p:cNvPr id="5" name="Titolo 1">
            <a:extLst>
              <a:ext uri="{FF2B5EF4-FFF2-40B4-BE49-F238E27FC236}">
                <a16:creationId xmlns:a16="http://schemas.microsoft.com/office/drawing/2014/main" id="{347C8AFE-B992-EB49-A988-94D4B89220A2}"/>
              </a:ext>
            </a:extLst>
          </p:cNvPr>
          <p:cNvSpPr txBox="1">
            <a:spLocks/>
          </p:cNvSpPr>
          <p:nvPr/>
        </p:nvSpPr>
        <p:spPr>
          <a:xfrm>
            <a:off x="838200" y="84515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dirty="0" err="1"/>
              <a:t>Theoretical</a:t>
            </a:r>
            <a:r>
              <a:rPr lang="it-IT" dirty="0"/>
              <a:t> </a:t>
            </a:r>
            <a:r>
              <a:rPr lang="it-IT" dirty="0" err="1"/>
              <a:t>framework</a:t>
            </a:r>
            <a:r>
              <a:rPr lang="it-IT" dirty="0"/>
              <a:t> (1/2)</a:t>
            </a:r>
          </a:p>
        </p:txBody>
      </p:sp>
    </p:spTree>
    <p:extLst>
      <p:ext uri="{BB962C8B-B14F-4D97-AF65-F5344CB8AC3E}">
        <p14:creationId xmlns:p14="http://schemas.microsoft.com/office/powerpoint/2010/main" val="395134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con angoli arrotondati 4">
            <a:extLst>
              <a:ext uri="{FF2B5EF4-FFF2-40B4-BE49-F238E27FC236}">
                <a16:creationId xmlns:a16="http://schemas.microsoft.com/office/drawing/2014/main" id="{FEF92B9F-41DF-4042-A05C-A56CC20E0328}"/>
              </a:ext>
            </a:extLst>
          </p:cNvPr>
          <p:cNvSpPr/>
          <p:nvPr/>
        </p:nvSpPr>
        <p:spPr>
          <a:xfrm>
            <a:off x="838200" y="2525074"/>
            <a:ext cx="2559208" cy="718457"/>
          </a:xfrm>
          <a:prstGeom prst="round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it-IT" dirty="0" err="1">
                <a:solidFill>
                  <a:schemeClr val="tx1"/>
                </a:solidFill>
              </a:rPr>
              <a:t>Customization</a:t>
            </a:r>
            <a:endParaRPr lang="it-IT" dirty="0">
              <a:solidFill>
                <a:schemeClr val="tx1"/>
              </a:solidFill>
            </a:endParaRPr>
          </a:p>
          <a:p>
            <a:r>
              <a:rPr lang="it-IT" sz="1200" dirty="0" err="1">
                <a:solidFill>
                  <a:schemeClr val="tx1"/>
                </a:solidFill>
              </a:rPr>
              <a:t>Customize</a:t>
            </a:r>
            <a:r>
              <a:rPr lang="it-IT" sz="1200" dirty="0">
                <a:solidFill>
                  <a:schemeClr val="tx1"/>
                </a:solidFill>
              </a:rPr>
              <a:t> the </a:t>
            </a:r>
            <a:r>
              <a:rPr lang="it-IT" sz="1200" dirty="0" err="1">
                <a:solidFill>
                  <a:schemeClr val="tx1"/>
                </a:solidFill>
              </a:rPr>
              <a:t>experience</a:t>
            </a:r>
            <a:r>
              <a:rPr lang="it-IT" sz="1200" dirty="0">
                <a:solidFill>
                  <a:schemeClr val="tx1"/>
                </a:solidFill>
              </a:rPr>
              <a:t> to create a </a:t>
            </a:r>
            <a:r>
              <a:rPr lang="it-IT" sz="1200" dirty="0" err="1">
                <a:solidFill>
                  <a:schemeClr val="tx1"/>
                </a:solidFill>
              </a:rPr>
              <a:t>unique</a:t>
            </a:r>
            <a:r>
              <a:rPr lang="it-IT" sz="1200" dirty="0">
                <a:solidFill>
                  <a:schemeClr val="tx1"/>
                </a:solidFill>
              </a:rPr>
              <a:t> </a:t>
            </a:r>
            <a:r>
              <a:rPr lang="it-IT" sz="1200" dirty="0" err="1">
                <a:solidFill>
                  <a:schemeClr val="tx1"/>
                </a:solidFill>
              </a:rPr>
              <a:t>emotional</a:t>
            </a:r>
            <a:r>
              <a:rPr lang="it-IT" sz="1200" dirty="0">
                <a:solidFill>
                  <a:schemeClr val="tx1"/>
                </a:solidFill>
              </a:rPr>
              <a:t> relation</a:t>
            </a:r>
          </a:p>
        </p:txBody>
      </p:sp>
      <p:sp>
        <p:nvSpPr>
          <p:cNvPr id="6" name="Rettangolo con angoli arrotondati 5">
            <a:extLst>
              <a:ext uri="{FF2B5EF4-FFF2-40B4-BE49-F238E27FC236}">
                <a16:creationId xmlns:a16="http://schemas.microsoft.com/office/drawing/2014/main" id="{51D9BCCC-9C68-E645-A5EB-72D7A381A0CD}"/>
              </a:ext>
            </a:extLst>
          </p:cNvPr>
          <p:cNvSpPr/>
          <p:nvPr/>
        </p:nvSpPr>
        <p:spPr>
          <a:xfrm>
            <a:off x="3581398" y="2531833"/>
            <a:ext cx="2559208" cy="718457"/>
          </a:xfrm>
          <a:prstGeom prst="round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it-IT" dirty="0" err="1">
                <a:solidFill>
                  <a:schemeClr val="tx1"/>
                </a:solidFill>
              </a:rPr>
              <a:t>Integrity</a:t>
            </a:r>
            <a:endParaRPr lang="it-IT" dirty="0">
              <a:solidFill>
                <a:schemeClr val="tx1"/>
              </a:solidFill>
            </a:endParaRPr>
          </a:p>
          <a:p>
            <a:r>
              <a:rPr lang="it-IT" sz="1200" dirty="0">
                <a:solidFill>
                  <a:schemeClr val="tx1"/>
                </a:solidFill>
              </a:rPr>
              <a:t>Be </a:t>
            </a:r>
            <a:r>
              <a:rPr lang="it-IT" sz="1200" dirty="0" err="1">
                <a:solidFill>
                  <a:schemeClr val="tx1"/>
                </a:solidFill>
              </a:rPr>
              <a:t>believable</a:t>
            </a:r>
            <a:r>
              <a:rPr lang="it-IT" sz="1200" dirty="0">
                <a:solidFill>
                  <a:schemeClr val="tx1"/>
                </a:solidFill>
              </a:rPr>
              <a:t> and </a:t>
            </a:r>
            <a:r>
              <a:rPr lang="it-IT" sz="1200" dirty="0" err="1">
                <a:solidFill>
                  <a:schemeClr val="tx1"/>
                </a:solidFill>
              </a:rPr>
              <a:t>Inspire</a:t>
            </a:r>
            <a:r>
              <a:rPr lang="it-IT" sz="1200" dirty="0">
                <a:solidFill>
                  <a:schemeClr val="tx1"/>
                </a:solidFill>
              </a:rPr>
              <a:t> </a:t>
            </a:r>
            <a:r>
              <a:rPr lang="it-IT" sz="1200" dirty="0" err="1">
                <a:solidFill>
                  <a:schemeClr val="tx1"/>
                </a:solidFill>
              </a:rPr>
              <a:t>loyalty</a:t>
            </a:r>
            <a:endParaRPr lang="it-IT" sz="1200" dirty="0">
              <a:solidFill>
                <a:schemeClr val="tx1"/>
              </a:solidFill>
            </a:endParaRPr>
          </a:p>
        </p:txBody>
      </p:sp>
      <p:sp>
        <p:nvSpPr>
          <p:cNvPr id="8" name="Rettangolo con angoli arrotondati 7">
            <a:extLst>
              <a:ext uri="{FF2B5EF4-FFF2-40B4-BE49-F238E27FC236}">
                <a16:creationId xmlns:a16="http://schemas.microsoft.com/office/drawing/2014/main" id="{BEF37AED-6558-A148-84C8-85E0554F9F85}"/>
              </a:ext>
            </a:extLst>
          </p:cNvPr>
          <p:cNvSpPr/>
          <p:nvPr/>
        </p:nvSpPr>
        <p:spPr>
          <a:xfrm>
            <a:off x="849086" y="3406815"/>
            <a:ext cx="2559208" cy="718457"/>
          </a:xfrm>
          <a:prstGeom prst="round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it-IT" dirty="0" err="1">
                <a:solidFill>
                  <a:schemeClr val="tx1"/>
                </a:solidFill>
              </a:rPr>
              <a:t>Expectations</a:t>
            </a:r>
            <a:endParaRPr lang="it-IT" dirty="0">
              <a:solidFill>
                <a:schemeClr val="tx1"/>
              </a:solidFill>
            </a:endParaRPr>
          </a:p>
          <a:p>
            <a:r>
              <a:rPr lang="it-IT" sz="1200" dirty="0" err="1">
                <a:solidFill>
                  <a:schemeClr val="tx1"/>
                </a:solidFill>
              </a:rPr>
              <a:t>Knowing</a:t>
            </a:r>
            <a:r>
              <a:rPr lang="it-IT" sz="1200" dirty="0">
                <a:solidFill>
                  <a:schemeClr val="tx1"/>
                </a:solidFill>
              </a:rPr>
              <a:t>, </a:t>
            </a:r>
            <a:r>
              <a:rPr lang="it-IT" sz="1200" dirty="0" err="1">
                <a:solidFill>
                  <a:schemeClr val="tx1"/>
                </a:solidFill>
              </a:rPr>
              <a:t>managing</a:t>
            </a:r>
            <a:r>
              <a:rPr lang="it-IT" sz="1200" dirty="0">
                <a:solidFill>
                  <a:schemeClr val="tx1"/>
                </a:solidFill>
              </a:rPr>
              <a:t> and </a:t>
            </a:r>
            <a:r>
              <a:rPr lang="it-IT" sz="1200" dirty="0" err="1">
                <a:solidFill>
                  <a:schemeClr val="tx1"/>
                </a:solidFill>
              </a:rPr>
              <a:t>overcome</a:t>
            </a:r>
            <a:r>
              <a:rPr lang="it-IT" sz="1200" dirty="0">
                <a:solidFill>
                  <a:schemeClr val="tx1"/>
                </a:solidFill>
              </a:rPr>
              <a:t> the </a:t>
            </a:r>
            <a:r>
              <a:rPr lang="it-IT" sz="1200" dirty="0" err="1">
                <a:solidFill>
                  <a:schemeClr val="tx1"/>
                </a:solidFill>
              </a:rPr>
              <a:t>expectations</a:t>
            </a:r>
            <a:r>
              <a:rPr lang="it-IT" sz="1200" dirty="0">
                <a:solidFill>
                  <a:schemeClr val="tx1"/>
                </a:solidFill>
              </a:rPr>
              <a:t> </a:t>
            </a:r>
          </a:p>
        </p:txBody>
      </p:sp>
      <p:sp>
        <p:nvSpPr>
          <p:cNvPr id="9" name="Rettangolo con angoli arrotondati 8">
            <a:extLst>
              <a:ext uri="{FF2B5EF4-FFF2-40B4-BE49-F238E27FC236}">
                <a16:creationId xmlns:a16="http://schemas.microsoft.com/office/drawing/2014/main" id="{77387EBE-8961-BC44-96A7-51C67D22C2ED}"/>
              </a:ext>
            </a:extLst>
          </p:cNvPr>
          <p:cNvSpPr/>
          <p:nvPr/>
        </p:nvSpPr>
        <p:spPr>
          <a:xfrm>
            <a:off x="3581398" y="3406814"/>
            <a:ext cx="2559208" cy="718457"/>
          </a:xfrm>
          <a:prstGeom prst="round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it-IT" dirty="0" err="1">
                <a:solidFill>
                  <a:schemeClr val="tx1"/>
                </a:solidFill>
              </a:rPr>
              <a:t>Resolution</a:t>
            </a:r>
            <a:endParaRPr lang="it-IT" dirty="0">
              <a:solidFill>
                <a:schemeClr val="tx1"/>
              </a:solidFill>
            </a:endParaRPr>
          </a:p>
          <a:p>
            <a:r>
              <a:rPr lang="it-IT" sz="1200" dirty="0" err="1">
                <a:solidFill>
                  <a:schemeClr val="tx1"/>
                </a:solidFill>
              </a:rPr>
              <a:t>Transform</a:t>
            </a:r>
            <a:r>
              <a:rPr lang="it-IT" sz="1200" dirty="0">
                <a:solidFill>
                  <a:schemeClr val="tx1"/>
                </a:solidFill>
              </a:rPr>
              <a:t> a </a:t>
            </a:r>
            <a:r>
              <a:rPr lang="it-IT" sz="1200" dirty="0" err="1">
                <a:solidFill>
                  <a:schemeClr val="tx1"/>
                </a:solidFill>
              </a:rPr>
              <a:t>basic</a:t>
            </a:r>
            <a:r>
              <a:rPr lang="it-IT" sz="1200" dirty="0">
                <a:solidFill>
                  <a:schemeClr val="tx1"/>
                </a:solidFill>
              </a:rPr>
              <a:t> </a:t>
            </a:r>
            <a:r>
              <a:rPr lang="it-IT" sz="1200" dirty="0" err="1">
                <a:solidFill>
                  <a:schemeClr val="tx1"/>
                </a:solidFill>
              </a:rPr>
              <a:t>experience</a:t>
            </a:r>
            <a:r>
              <a:rPr lang="it-IT" sz="1200" dirty="0">
                <a:solidFill>
                  <a:schemeClr val="tx1"/>
                </a:solidFill>
              </a:rPr>
              <a:t> in a wow </a:t>
            </a:r>
            <a:r>
              <a:rPr lang="it-IT" sz="1200" dirty="0" err="1">
                <a:solidFill>
                  <a:schemeClr val="tx1"/>
                </a:solidFill>
              </a:rPr>
              <a:t>experience</a:t>
            </a:r>
            <a:endParaRPr lang="it-IT" sz="1200" dirty="0">
              <a:solidFill>
                <a:schemeClr val="tx1"/>
              </a:solidFill>
            </a:endParaRPr>
          </a:p>
        </p:txBody>
      </p:sp>
      <p:sp>
        <p:nvSpPr>
          <p:cNvPr id="10" name="Rettangolo con angoli arrotondati 9">
            <a:extLst>
              <a:ext uri="{FF2B5EF4-FFF2-40B4-BE49-F238E27FC236}">
                <a16:creationId xmlns:a16="http://schemas.microsoft.com/office/drawing/2014/main" id="{E6CCA542-AC4D-144D-AE82-893010AC155F}"/>
              </a:ext>
            </a:extLst>
          </p:cNvPr>
          <p:cNvSpPr/>
          <p:nvPr/>
        </p:nvSpPr>
        <p:spPr>
          <a:xfrm>
            <a:off x="849086" y="4402857"/>
            <a:ext cx="2559208" cy="718457"/>
          </a:xfrm>
          <a:prstGeom prst="round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it-IT" dirty="0">
                <a:solidFill>
                  <a:schemeClr val="tx1"/>
                </a:solidFill>
              </a:rPr>
              <a:t>Time and </a:t>
            </a:r>
            <a:r>
              <a:rPr lang="it-IT" dirty="0" err="1">
                <a:solidFill>
                  <a:schemeClr val="tx1"/>
                </a:solidFill>
              </a:rPr>
              <a:t>Commitment</a:t>
            </a:r>
            <a:endParaRPr lang="it-IT" dirty="0">
              <a:solidFill>
                <a:schemeClr val="tx1"/>
              </a:solidFill>
            </a:endParaRPr>
          </a:p>
          <a:p>
            <a:r>
              <a:rPr lang="it-IT" sz="1200" dirty="0">
                <a:solidFill>
                  <a:schemeClr val="tx1"/>
                </a:solidFill>
              </a:rPr>
              <a:t>Reduce the time </a:t>
            </a:r>
            <a:r>
              <a:rPr lang="it-IT" sz="1200" dirty="0" err="1">
                <a:solidFill>
                  <a:schemeClr val="tx1"/>
                </a:solidFill>
              </a:rPr>
              <a:t>required</a:t>
            </a:r>
            <a:r>
              <a:rPr lang="it-IT" sz="1200" dirty="0">
                <a:solidFill>
                  <a:schemeClr val="tx1"/>
                </a:solidFill>
              </a:rPr>
              <a:t> to the </a:t>
            </a:r>
            <a:r>
              <a:rPr lang="it-IT" sz="1200" dirty="0" err="1">
                <a:solidFill>
                  <a:schemeClr val="tx1"/>
                </a:solidFill>
              </a:rPr>
              <a:t>customer</a:t>
            </a:r>
            <a:r>
              <a:rPr lang="it-IT" sz="1200" dirty="0">
                <a:solidFill>
                  <a:schemeClr val="tx1"/>
                </a:solidFill>
              </a:rPr>
              <a:t> </a:t>
            </a:r>
            <a:r>
              <a:rPr lang="it-IT" sz="1200" dirty="0" err="1">
                <a:solidFill>
                  <a:schemeClr val="tx1"/>
                </a:solidFill>
              </a:rPr>
              <a:t>through</a:t>
            </a:r>
            <a:r>
              <a:rPr lang="it-IT" sz="1200" dirty="0">
                <a:solidFill>
                  <a:schemeClr val="tx1"/>
                </a:solidFill>
              </a:rPr>
              <a:t> easy </a:t>
            </a:r>
            <a:r>
              <a:rPr lang="it-IT" sz="1200" dirty="0" err="1">
                <a:solidFill>
                  <a:schemeClr val="tx1"/>
                </a:solidFill>
              </a:rPr>
              <a:t>process</a:t>
            </a:r>
            <a:endParaRPr lang="it-IT" sz="1200" dirty="0">
              <a:solidFill>
                <a:schemeClr val="tx1"/>
              </a:solidFill>
            </a:endParaRPr>
          </a:p>
        </p:txBody>
      </p:sp>
      <p:sp>
        <p:nvSpPr>
          <p:cNvPr id="11" name="Rettangolo con angoli arrotondati 10">
            <a:extLst>
              <a:ext uri="{FF2B5EF4-FFF2-40B4-BE49-F238E27FC236}">
                <a16:creationId xmlns:a16="http://schemas.microsoft.com/office/drawing/2014/main" id="{FD4EF5DD-B26D-C44C-8C7A-98503DF0ADE1}"/>
              </a:ext>
            </a:extLst>
          </p:cNvPr>
          <p:cNvSpPr/>
          <p:nvPr/>
        </p:nvSpPr>
        <p:spPr>
          <a:xfrm>
            <a:off x="3581398" y="4402857"/>
            <a:ext cx="2559208" cy="718457"/>
          </a:xfrm>
          <a:prstGeom prst="round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it-IT" dirty="0" err="1">
                <a:solidFill>
                  <a:schemeClr val="tx1"/>
                </a:solidFill>
              </a:rPr>
              <a:t>Empathy</a:t>
            </a:r>
            <a:endParaRPr lang="it-IT" dirty="0">
              <a:solidFill>
                <a:schemeClr val="tx1"/>
              </a:solidFill>
            </a:endParaRPr>
          </a:p>
          <a:p>
            <a:r>
              <a:rPr lang="it-IT" sz="1200" dirty="0" err="1">
                <a:solidFill>
                  <a:schemeClr val="tx1"/>
                </a:solidFill>
              </a:rPr>
              <a:t>Understand</a:t>
            </a:r>
            <a:r>
              <a:rPr lang="it-IT" sz="1200" dirty="0">
                <a:solidFill>
                  <a:schemeClr val="tx1"/>
                </a:solidFill>
              </a:rPr>
              <a:t> the </a:t>
            </a:r>
            <a:r>
              <a:rPr lang="it-IT" sz="1200" dirty="0" err="1">
                <a:solidFill>
                  <a:schemeClr val="tx1"/>
                </a:solidFill>
              </a:rPr>
              <a:t>expectations</a:t>
            </a:r>
            <a:r>
              <a:rPr lang="it-IT" sz="1200" dirty="0">
                <a:solidFill>
                  <a:schemeClr val="tx1"/>
                </a:solidFill>
              </a:rPr>
              <a:t> to create </a:t>
            </a:r>
            <a:r>
              <a:rPr lang="it-IT" sz="1200" dirty="0" err="1">
                <a:solidFill>
                  <a:schemeClr val="tx1"/>
                </a:solidFill>
              </a:rPr>
              <a:t>deep</a:t>
            </a:r>
            <a:r>
              <a:rPr lang="it-IT" sz="1200" dirty="0">
                <a:solidFill>
                  <a:schemeClr val="tx1"/>
                </a:solidFill>
              </a:rPr>
              <a:t> </a:t>
            </a:r>
            <a:r>
              <a:rPr lang="it-IT" sz="1200" dirty="0" err="1">
                <a:solidFill>
                  <a:schemeClr val="tx1"/>
                </a:solidFill>
              </a:rPr>
              <a:t>relationships</a:t>
            </a:r>
            <a:endParaRPr lang="it-IT" sz="1200" dirty="0">
              <a:solidFill>
                <a:schemeClr val="tx1"/>
              </a:solidFill>
            </a:endParaRPr>
          </a:p>
        </p:txBody>
      </p:sp>
      <p:sp>
        <p:nvSpPr>
          <p:cNvPr id="12" name="CasellaDiTesto 11">
            <a:extLst>
              <a:ext uri="{FF2B5EF4-FFF2-40B4-BE49-F238E27FC236}">
                <a16:creationId xmlns:a16="http://schemas.microsoft.com/office/drawing/2014/main" id="{DF5DD33A-AE86-5B42-B852-69AD0479265B}"/>
              </a:ext>
            </a:extLst>
          </p:cNvPr>
          <p:cNvSpPr txBox="1"/>
          <p:nvPr/>
        </p:nvSpPr>
        <p:spPr>
          <a:xfrm>
            <a:off x="849086" y="5398899"/>
            <a:ext cx="1367041" cy="369332"/>
          </a:xfrm>
          <a:prstGeom prst="rect">
            <a:avLst/>
          </a:prstGeom>
          <a:noFill/>
        </p:spPr>
        <p:txBody>
          <a:bodyPr wrap="none" rtlCol="0">
            <a:spAutoFit/>
          </a:bodyPr>
          <a:lstStyle/>
          <a:p>
            <a:r>
              <a:rPr lang="it-IT" dirty="0"/>
              <a:t>KPMG, 2020</a:t>
            </a:r>
          </a:p>
        </p:txBody>
      </p:sp>
      <p:sp>
        <p:nvSpPr>
          <p:cNvPr id="3" name="Titolo 2">
            <a:extLst>
              <a:ext uri="{FF2B5EF4-FFF2-40B4-BE49-F238E27FC236}">
                <a16:creationId xmlns:a16="http://schemas.microsoft.com/office/drawing/2014/main" id="{AEE46CC3-6C99-2589-6142-9C0EEC7AF01D}"/>
              </a:ext>
            </a:extLst>
          </p:cNvPr>
          <p:cNvSpPr>
            <a:spLocks noGrp="1"/>
          </p:cNvSpPr>
          <p:nvPr>
            <p:ph type="title"/>
          </p:nvPr>
        </p:nvSpPr>
        <p:spPr/>
        <p:txBody>
          <a:bodyPr/>
          <a:lstStyle/>
          <a:p>
            <a:r>
              <a:rPr lang="it-IT" b="1" dirty="0"/>
              <a:t>CEM </a:t>
            </a:r>
            <a:r>
              <a:rPr lang="it-IT" dirty="0"/>
              <a:t>for</a:t>
            </a:r>
            <a:r>
              <a:rPr lang="it-IT" b="1" dirty="0"/>
              <a:t> KPMG</a:t>
            </a:r>
          </a:p>
        </p:txBody>
      </p:sp>
    </p:spTree>
    <p:extLst>
      <p:ext uri="{BB962C8B-B14F-4D97-AF65-F5344CB8AC3E}">
        <p14:creationId xmlns:p14="http://schemas.microsoft.com/office/powerpoint/2010/main" val="10318136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CD5608F-0FCF-8907-B5CA-3341222DEA5D}"/>
              </a:ext>
            </a:extLst>
          </p:cNvPr>
          <p:cNvSpPr>
            <a:spLocks noGrp="1"/>
          </p:cNvSpPr>
          <p:nvPr>
            <p:ph type="title"/>
          </p:nvPr>
        </p:nvSpPr>
        <p:spPr>
          <a:xfrm>
            <a:off x="6590662" y="4267832"/>
            <a:ext cx="4805996" cy="1297115"/>
          </a:xfrm>
        </p:spPr>
        <p:txBody>
          <a:bodyPr vert="horz" lIns="91440" tIns="45720" rIns="91440" bIns="45720" rtlCol="0" anchor="t">
            <a:normAutofit/>
          </a:bodyPr>
          <a:lstStyle/>
          <a:p>
            <a:r>
              <a:rPr lang="en-US" sz="4000" kern="1200">
                <a:solidFill>
                  <a:schemeClr val="tx2"/>
                </a:solidFill>
                <a:latin typeface="+mj-lt"/>
                <a:ea typeface="+mj-ea"/>
                <a:cs typeface="+mj-cs"/>
              </a:rPr>
              <a:t>Time for a little bit of discussion</a:t>
            </a:r>
          </a:p>
        </p:txBody>
      </p:sp>
      <p:pic>
        <p:nvPicPr>
          <p:cNvPr id="7" name="Graphic 6" descr="Chat">
            <a:extLst>
              <a:ext uri="{FF2B5EF4-FFF2-40B4-BE49-F238E27FC236}">
                <a16:creationId xmlns:a16="http://schemas.microsoft.com/office/drawing/2014/main" id="{8C594E20-BD3E-BB0A-5A5F-E53A58919E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39472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EC0A1C-0117-8929-E5D1-45667A91AB91}"/>
              </a:ext>
            </a:extLst>
          </p:cNvPr>
          <p:cNvSpPr>
            <a:spLocks noGrp="1"/>
          </p:cNvSpPr>
          <p:nvPr>
            <p:ph type="title"/>
          </p:nvPr>
        </p:nvSpPr>
        <p:spPr/>
        <p:txBody>
          <a:bodyPr/>
          <a:lstStyle/>
          <a:p>
            <a:r>
              <a:rPr lang="it-IT" dirty="0" err="1"/>
              <a:t>Let’s</a:t>
            </a:r>
            <a:r>
              <a:rPr lang="it-IT" dirty="0"/>
              <a:t> work!</a:t>
            </a:r>
          </a:p>
        </p:txBody>
      </p:sp>
      <p:sp>
        <p:nvSpPr>
          <p:cNvPr id="3" name="Segnaposto contenuto 2">
            <a:extLst>
              <a:ext uri="{FF2B5EF4-FFF2-40B4-BE49-F238E27FC236}">
                <a16:creationId xmlns:a16="http://schemas.microsoft.com/office/drawing/2014/main" id="{D454A0B5-F6E0-C0D2-2304-7FD9804A82A4}"/>
              </a:ext>
            </a:extLst>
          </p:cNvPr>
          <p:cNvSpPr>
            <a:spLocks noGrp="1"/>
          </p:cNvSpPr>
          <p:nvPr>
            <p:ph idx="1"/>
          </p:nvPr>
        </p:nvSpPr>
        <p:spPr/>
        <p:txBody>
          <a:bodyPr/>
          <a:lstStyle/>
          <a:p>
            <a:r>
              <a:rPr lang="it-IT" dirty="0"/>
              <a:t>Read the </a:t>
            </a:r>
            <a:r>
              <a:rPr lang="it-IT" dirty="0" err="1"/>
              <a:t>manuscript</a:t>
            </a:r>
            <a:endParaRPr lang="it-IT" dirty="0"/>
          </a:p>
          <a:p>
            <a:r>
              <a:rPr lang="it-IT" dirty="0"/>
              <a:t>Focus on the </a:t>
            </a:r>
            <a:r>
              <a:rPr lang="it-IT" dirty="0" err="1"/>
              <a:t>three</a:t>
            </a:r>
            <a:r>
              <a:rPr lang="it-IT" dirty="0"/>
              <a:t> </a:t>
            </a:r>
            <a:r>
              <a:rPr lang="it-IT" dirty="0" err="1"/>
              <a:t>approaches</a:t>
            </a:r>
            <a:endParaRPr lang="it-IT" dirty="0"/>
          </a:p>
          <a:p>
            <a:r>
              <a:rPr lang="it-IT" dirty="0" err="1"/>
              <a:t>Verify</a:t>
            </a:r>
            <a:r>
              <a:rPr lang="it-IT" dirty="0"/>
              <a:t> POP and POD</a:t>
            </a:r>
          </a:p>
          <a:p>
            <a:r>
              <a:rPr lang="it-IT" dirty="0" err="1"/>
              <a:t>Present</a:t>
            </a:r>
            <a:r>
              <a:rPr lang="it-IT" dirty="0"/>
              <a:t> </a:t>
            </a:r>
            <a:r>
              <a:rPr lang="it-IT" dirty="0" err="1"/>
              <a:t>each</a:t>
            </a:r>
            <a:r>
              <a:rPr lang="it-IT" dirty="0"/>
              <a:t> </a:t>
            </a:r>
            <a:r>
              <a:rPr lang="it-IT" dirty="0" err="1"/>
              <a:t>approach</a:t>
            </a:r>
            <a:r>
              <a:rPr lang="it-IT" dirty="0"/>
              <a:t> with a support of a case study</a:t>
            </a:r>
          </a:p>
        </p:txBody>
      </p:sp>
    </p:spTree>
    <p:extLst>
      <p:ext uri="{BB962C8B-B14F-4D97-AF65-F5344CB8AC3E}">
        <p14:creationId xmlns:p14="http://schemas.microsoft.com/office/powerpoint/2010/main" val="919182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8A0540-B1B6-CE47-B17E-7473E1577FAC}"/>
              </a:ext>
            </a:extLst>
          </p:cNvPr>
          <p:cNvSpPr>
            <a:spLocks noGrp="1"/>
          </p:cNvSpPr>
          <p:nvPr>
            <p:ph type="title"/>
          </p:nvPr>
        </p:nvSpPr>
        <p:spPr>
          <a:xfrm>
            <a:off x="838200" y="681037"/>
            <a:ext cx="10515600" cy="1325563"/>
          </a:xfrm>
        </p:spPr>
        <p:txBody>
          <a:bodyPr/>
          <a:lstStyle/>
          <a:p>
            <a:r>
              <a:rPr lang="it-IT" dirty="0"/>
              <a:t>Agenda</a:t>
            </a:r>
          </a:p>
        </p:txBody>
      </p:sp>
      <p:sp>
        <p:nvSpPr>
          <p:cNvPr id="3" name="Segnaposto contenuto 2">
            <a:extLst>
              <a:ext uri="{FF2B5EF4-FFF2-40B4-BE49-F238E27FC236}">
                <a16:creationId xmlns:a16="http://schemas.microsoft.com/office/drawing/2014/main" id="{2EC8F56C-8C04-8145-9EEA-F6DFF1CEED99}"/>
              </a:ext>
            </a:extLst>
          </p:cNvPr>
          <p:cNvSpPr>
            <a:spLocks noGrp="1"/>
          </p:cNvSpPr>
          <p:nvPr>
            <p:ph idx="1"/>
          </p:nvPr>
        </p:nvSpPr>
        <p:spPr>
          <a:xfrm>
            <a:off x="838200" y="2036763"/>
            <a:ext cx="10515600" cy="4351338"/>
          </a:xfrm>
        </p:spPr>
        <p:txBody>
          <a:bodyPr>
            <a:normAutofit/>
          </a:bodyPr>
          <a:lstStyle/>
          <a:p>
            <a:r>
              <a:rPr lang="it-IT" dirty="0" err="1"/>
              <a:t>Differentiation</a:t>
            </a:r>
            <a:r>
              <a:rPr lang="it-IT" dirty="0"/>
              <a:t> and </a:t>
            </a:r>
            <a:r>
              <a:rPr lang="it-IT" dirty="0" err="1"/>
              <a:t>paradox</a:t>
            </a:r>
            <a:r>
              <a:rPr lang="it-IT" dirty="0"/>
              <a:t> marketing</a:t>
            </a:r>
          </a:p>
          <a:p>
            <a:endParaRPr lang="it-IT" dirty="0"/>
          </a:p>
          <a:p>
            <a:r>
              <a:rPr lang="it-IT" dirty="0"/>
              <a:t>CEM </a:t>
            </a:r>
            <a:r>
              <a:rPr lang="it-IT" dirty="0" err="1"/>
              <a:t>as</a:t>
            </a:r>
            <a:r>
              <a:rPr lang="it-IT" dirty="0"/>
              <a:t> a </a:t>
            </a:r>
            <a:r>
              <a:rPr lang="it-IT" dirty="0" err="1"/>
              <a:t>level</a:t>
            </a:r>
            <a:r>
              <a:rPr lang="it-IT" dirty="0"/>
              <a:t> of </a:t>
            </a:r>
            <a:r>
              <a:rPr lang="it-IT" dirty="0" err="1"/>
              <a:t>differentiation</a:t>
            </a:r>
            <a:endParaRPr lang="it-IT" dirty="0"/>
          </a:p>
          <a:p>
            <a:pPr marL="0" indent="0">
              <a:buNone/>
            </a:pPr>
            <a:endParaRPr lang="it-IT" dirty="0"/>
          </a:p>
          <a:p>
            <a:r>
              <a:rPr lang="it-IT" dirty="0" err="1"/>
              <a:t>Discussion</a:t>
            </a:r>
            <a:endParaRPr lang="it-IT" dirty="0"/>
          </a:p>
          <a:p>
            <a:pPr marL="0" indent="0">
              <a:buNone/>
            </a:pPr>
            <a:endParaRPr lang="it-IT" dirty="0"/>
          </a:p>
          <a:p>
            <a:r>
              <a:rPr lang="it-IT" dirty="0"/>
              <a:t>Work group </a:t>
            </a:r>
          </a:p>
        </p:txBody>
      </p:sp>
    </p:spTree>
    <p:extLst>
      <p:ext uri="{BB962C8B-B14F-4D97-AF65-F5344CB8AC3E}">
        <p14:creationId xmlns:p14="http://schemas.microsoft.com/office/powerpoint/2010/main" val="3946593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EC0A1C-0117-8929-E5D1-45667A91AB91}"/>
              </a:ext>
            </a:extLst>
          </p:cNvPr>
          <p:cNvSpPr>
            <a:spLocks noGrp="1"/>
          </p:cNvSpPr>
          <p:nvPr>
            <p:ph type="title"/>
          </p:nvPr>
        </p:nvSpPr>
        <p:spPr/>
        <p:txBody>
          <a:bodyPr/>
          <a:lstStyle/>
          <a:p>
            <a:r>
              <a:rPr lang="it-IT" dirty="0" err="1"/>
              <a:t>Let’s</a:t>
            </a:r>
            <a:r>
              <a:rPr lang="it-IT" dirty="0"/>
              <a:t> work!</a:t>
            </a:r>
          </a:p>
        </p:txBody>
      </p:sp>
      <p:sp>
        <p:nvSpPr>
          <p:cNvPr id="3" name="Segnaposto contenuto 2">
            <a:extLst>
              <a:ext uri="{FF2B5EF4-FFF2-40B4-BE49-F238E27FC236}">
                <a16:creationId xmlns:a16="http://schemas.microsoft.com/office/drawing/2014/main" id="{D454A0B5-F6E0-C0D2-2304-7FD9804A82A4}"/>
              </a:ext>
            </a:extLst>
          </p:cNvPr>
          <p:cNvSpPr>
            <a:spLocks noGrp="1"/>
          </p:cNvSpPr>
          <p:nvPr>
            <p:ph idx="1"/>
          </p:nvPr>
        </p:nvSpPr>
        <p:spPr/>
        <p:txBody>
          <a:bodyPr/>
          <a:lstStyle/>
          <a:p>
            <a:r>
              <a:rPr lang="it-IT" dirty="0"/>
              <a:t>Read the </a:t>
            </a:r>
            <a:r>
              <a:rPr lang="it-IT" dirty="0" err="1"/>
              <a:t>manuscript</a:t>
            </a:r>
            <a:endParaRPr lang="it-IT" dirty="0"/>
          </a:p>
          <a:p>
            <a:r>
              <a:rPr lang="it-IT" dirty="0"/>
              <a:t>Focus on the Carrefour case study and </a:t>
            </a:r>
            <a:r>
              <a:rPr lang="it-IT" dirty="0" err="1"/>
              <a:t>its</a:t>
            </a:r>
            <a:r>
              <a:rPr lang="it-IT" dirty="0"/>
              <a:t> </a:t>
            </a:r>
            <a:r>
              <a:rPr lang="it-IT" dirty="0" err="1"/>
              <a:t>peculiarities</a:t>
            </a:r>
            <a:endParaRPr lang="it-IT" dirty="0"/>
          </a:p>
          <a:p>
            <a:r>
              <a:rPr lang="it-IT" dirty="0" err="1"/>
              <a:t>Verify</a:t>
            </a:r>
            <a:r>
              <a:rPr lang="it-IT" dirty="0"/>
              <a:t> POP and POD in large </a:t>
            </a:r>
            <a:r>
              <a:rPr lang="it-IT" dirty="0" err="1"/>
              <a:t>distribution</a:t>
            </a:r>
            <a:r>
              <a:rPr lang="it-IT" dirty="0"/>
              <a:t> and </a:t>
            </a:r>
            <a:r>
              <a:rPr lang="it-IT" dirty="0" err="1"/>
              <a:t>reply</a:t>
            </a:r>
            <a:r>
              <a:rPr lang="it-IT" dirty="0"/>
              <a:t> to the following </a:t>
            </a:r>
            <a:r>
              <a:rPr lang="it-IT" dirty="0" err="1"/>
              <a:t>question</a:t>
            </a:r>
            <a:r>
              <a:rPr lang="it-IT" dirty="0"/>
              <a:t>: How can Carrefour emerge from the </a:t>
            </a:r>
            <a:r>
              <a:rPr lang="it-IT" dirty="0" err="1"/>
              <a:t>quagmire</a:t>
            </a:r>
            <a:r>
              <a:rPr lang="it-IT" dirty="0"/>
              <a:t>?</a:t>
            </a:r>
          </a:p>
        </p:txBody>
      </p:sp>
    </p:spTree>
    <p:extLst>
      <p:ext uri="{BB962C8B-B14F-4D97-AF65-F5344CB8AC3E}">
        <p14:creationId xmlns:p14="http://schemas.microsoft.com/office/powerpoint/2010/main" val="1588893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F191454D-B9C0-C544-899D-28170E0B723F}"/>
              </a:ext>
            </a:extLst>
          </p:cNvPr>
          <p:cNvSpPr>
            <a:spLocks noGrp="1"/>
          </p:cNvSpPr>
          <p:nvPr>
            <p:ph type="title"/>
          </p:nvPr>
        </p:nvSpPr>
        <p:spPr>
          <a:xfrm>
            <a:off x="802551" y="881172"/>
            <a:ext cx="5293449" cy="2482515"/>
          </a:xfrm>
        </p:spPr>
        <p:txBody>
          <a:bodyPr vert="horz" lIns="91440" tIns="45720" rIns="91440" bIns="45720" rtlCol="0" anchor="ctr">
            <a:normAutofit/>
          </a:bodyPr>
          <a:lstStyle/>
          <a:p>
            <a:r>
              <a:rPr lang="en-US" kern="1200" dirty="0" err="1">
                <a:solidFill>
                  <a:srgbClr val="009193"/>
                </a:solidFill>
                <a:latin typeface="+mj-lt"/>
                <a:ea typeface="+mj-ea"/>
                <a:cs typeface="+mj-cs"/>
              </a:rPr>
              <a:t>Keep’n</a:t>
            </a:r>
            <a:r>
              <a:rPr lang="en-US" kern="1200" dirty="0">
                <a:solidFill>
                  <a:srgbClr val="009193"/>
                </a:solidFill>
                <a:latin typeface="+mj-lt"/>
                <a:ea typeface="+mj-ea"/>
                <a:cs typeface="+mj-cs"/>
              </a:rPr>
              <a:t> touch</a:t>
            </a:r>
          </a:p>
        </p:txBody>
      </p:sp>
      <p:pic>
        <p:nvPicPr>
          <p:cNvPr id="10" name="Graphic 9">
            <a:extLst>
              <a:ext uri="{FF2B5EF4-FFF2-40B4-BE49-F238E27FC236}">
                <a16:creationId xmlns:a16="http://schemas.microsoft.com/office/drawing/2014/main" id="{3BD74A4E-F8D8-4028-B065-EBEE7DA997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1" y="2743201"/>
            <a:ext cx="1371600" cy="1371600"/>
          </a:xfrm>
          <a:prstGeom prst="rect">
            <a:avLst/>
          </a:prstGeom>
        </p:spPr>
      </p:pic>
      <p:pic>
        <p:nvPicPr>
          <p:cNvPr id="12" name="Graphic 11">
            <a:extLst>
              <a:ext uri="{FF2B5EF4-FFF2-40B4-BE49-F238E27FC236}">
                <a16:creationId xmlns:a16="http://schemas.microsoft.com/office/drawing/2014/main" id="{6FED9110-79E0-4EDD-86B9-F8F57E335D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41431" y="816337"/>
            <a:ext cx="5225327" cy="5225327"/>
          </a:xfrm>
          <a:prstGeom prst="rect">
            <a:avLst/>
          </a:prstGeom>
        </p:spPr>
      </p:pic>
      <p:sp>
        <p:nvSpPr>
          <p:cNvPr id="11" name="Titolo 5">
            <a:extLst>
              <a:ext uri="{FF2B5EF4-FFF2-40B4-BE49-F238E27FC236}">
                <a16:creationId xmlns:a16="http://schemas.microsoft.com/office/drawing/2014/main" id="{9B03E836-09C7-8A41-B04C-B16B1581C426}"/>
              </a:ext>
            </a:extLst>
          </p:cNvPr>
          <p:cNvSpPr txBox="1">
            <a:spLocks/>
          </p:cNvSpPr>
          <p:nvPr/>
        </p:nvSpPr>
        <p:spPr>
          <a:xfrm>
            <a:off x="2412012" y="2336514"/>
            <a:ext cx="5293449" cy="24825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t>If I can be useful, I’m easy to be used </a:t>
            </a:r>
            <a:r>
              <a:rPr lang="en-US" sz="2000" dirty="0">
                <a:sym typeface="Wingdings" pitchFamily="2" charset="2"/>
              </a:rPr>
              <a:t></a:t>
            </a:r>
            <a:endParaRPr lang="en-US" sz="2000" dirty="0"/>
          </a:p>
          <a:p>
            <a:endParaRPr lang="en-US" sz="2000" dirty="0"/>
          </a:p>
          <a:p>
            <a:r>
              <a:rPr lang="en-US" sz="2000" dirty="0"/>
              <a:t>Just email me at </a:t>
            </a:r>
          </a:p>
          <a:p>
            <a:r>
              <a:rPr lang="en-US" sz="2000" dirty="0" err="1"/>
              <a:t>annarita.sorrentino@uniparthenope.it</a:t>
            </a:r>
            <a:endParaRPr lang="en-US" sz="2000" dirty="0"/>
          </a:p>
        </p:txBody>
      </p:sp>
      <p:pic>
        <p:nvPicPr>
          <p:cNvPr id="13" name="Immagine 12" descr="Immagine che contiene disegnando, cibo&#10;&#10;Descrizione generata automaticamente">
            <a:extLst>
              <a:ext uri="{FF2B5EF4-FFF2-40B4-BE49-F238E27FC236}">
                <a16:creationId xmlns:a16="http://schemas.microsoft.com/office/drawing/2014/main" id="{94CA1340-11DD-4440-98FC-EE6272FAC197}"/>
              </a:ext>
            </a:extLst>
          </p:cNvPr>
          <p:cNvPicPr>
            <a:picLocks noChangeAspect="1"/>
          </p:cNvPicPr>
          <p:nvPr/>
        </p:nvPicPr>
        <p:blipFill>
          <a:blip r:embed="rId4"/>
          <a:stretch>
            <a:fillRect/>
          </a:stretch>
        </p:blipFill>
        <p:spPr>
          <a:xfrm>
            <a:off x="7929320" y="1811819"/>
            <a:ext cx="2736874" cy="1860295"/>
          </a:xfrm>
          <a:prstGeom prst="rect">
            <a:avLst/>
          </a:prstGeom>
        </p:spPr>
      </p:pic>
    </p:spTree>
    <p:extLst>
      <p:ext uri="{BB962C8B-B14F-4D97-AF65-F5344CB8AC3E}">
        <p14:creationId xmlns:p14="http://schemas.microsoft.com/office/powerpoint/2010/main" val="406613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8A0540-B1B6-CE47-B17E-7473E1577FAC}"/>
              </a:ext>
            </a:extLst>
          </p:cNvPr>
          <p:cNvSpPr>
            <a:spLocks noGrp="1"/>
          </p:cNvSpPr>
          <p:nvPr>
            <p:ph type="title"/>
          </p:nvPr>
        </p:nvSpPr>
        <p:spPr>
          <a:xfrm>
            <a:off x="838200" y="681037"/>
            <a:ext cx="10515600" cy="1325563"/>
          </a:xfrm>
        </p:spPr>
        <p:txBody>
          <a:bodyPr/>
          <a:lstStyle/>
          <a:p>
            <a:r>
              <a:rPr lang="it-IT" dirty="0"/>
              <a:t>Competitive strategies</a:t>
            </a:r>
          </a:p>
        </p:txBody>
      </p:sp>
      <p:sp>
        <p:nvSpPr>
          <p:cNvPr id="6" name="Rettangolo 5">
            <a:extLst>
              <a:ext uri="{FF2B5EF4-FFF2-40B4-BE49-F238E27FC236}">
                <a16:creationId xmlns:a16="http://schemas.microsoft.com/office/drawing/2014/main" id="{812CDDA1-F83E-4F0D-9AB8-83319F4C8C5C}"/>
              </a:ext>
            </a:extLst>
          </p:cNvPr>
          <p:cNvSpPr/>
          <p:nvPr/>
        </p:nvSpPr>
        <p:spPr>
          <a:xfrm>
            <a:off x="838200" y="2875895"/>
            <a:ext cx="4179350"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5400" b="1" cap="none" spc="0" dirty="0">
                <a:ln/>
                <a:solidFill>
                  <a:schemeClr val="accent4"/>
                </a:solidFill>
                <a:effectLst/>
              </a:rPr>
              <a:t>Cost strategy</a:t>
            </a:r>
          </a:p>
        </p:txBody>
      </p:sp>
      <p:sp>
        <p:nvSpPr>
          <p:cNvPr id="8" name="Rettangolo 7">
            <a:extLst>
              <a:ext uri="{FF2B5EF4-FFF2-40B4-BE49-F238E27FC236}">
                <a16:creationId xmlns:a16="http://schemas.microsoft.com/office/drawing/2014/main" id="{C36B2425-EC94-68C0-C909-50C9D81AD217}"/>
              </a:ext>
            </a:extLst>
          </p:cNvPr>
          <p:cNvSpPr/>
          <p:nvPr/>
        </p:nvSpPr>
        <p:spPr>
          <a:xfrm>
            <a:off x="6862678" y="2875895"/>
            <a:ext cx="452559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5400" b="1" cap="none" spc="0" dirty="0" err="1">
                <a:ln/>
                <a:solidFill>
                  <a:schemeClr val="accent4"/>
                </a:solidFill>
                <a:effectLst/>
              </a:rPr>
              <a:t>differentiation</a:t>
            </a:r>
            <a:endParaRPr lang="it-IT" sz="5400" b="1" cap="none" spc="0" dirty="0">
              <a:ln/>
              <a:solidFill>
                <a:schemeClr val="accent4"/>
              </a:solidFill>
              <a:effectLst/>
            </a:endParaRPr>
          </a:p>
        </p:txBody>
      </p:sp>
      <p:pic>
        <p:nvPicPr>
          <p:cNvPr id="9" name="Immagine 8">
            <a:extLst>
              <a:ext uri="{FF2B5EF4-FFF2-40B4-BE49-F238E27FC236}">
                <a16:creationId xmlns:a16="http://schemas.microsoft.com/office/drawing/2014/main" id="{90F03E1F-C2FE-EE24-BF19-4F031BBE34A9}"/>
              </a:ext>
            </a:extLst>
          </p:cNvPr>
          <p:cNvPicPr>
            <a:picLocks noChangeAspect="1"/>
          </p:cNvPicPr>
          <p:nvPr/>
        </p:nvPicPr>
        <p:blipFill rotWithShape="1">
          <a:blip r:embed="rId3"/>
          <a:srcRect l="17667" t="25417" r="19333" b="30750"/>
          <a:stretch/>
        </p:blipFill>
        <p:spPr>
          <a:xfrm>
            <a:off x="4957496" y="2614134"/>
            <a:ext cx="1905182" cy="1325563"/>
          </a:xfrm>
          <a:prstGeom prst="rect">
            <a:avLst/>
          </a:prstGeom>
        </p:spPr>
      </p:pic>
      <p:sp>
        <p:nvSpPr>
          <p:cNvPr id="10" name="Rettangolo 9">
            <a:extLst>
              <a:ext uri="{FF2B5EF4-FFF2-40B4-BE49-F238E27FC236}">
                <a16:creationId xmlns:a16="http://schemas.microsoft.com/office/drawing/2014/main" id="{4CA84F5C-9BED-D3AD-7A3E-63CB305DEC61}"/>
              </a:ext>
            </a:extLst>
          </p:cNvPr>
          <p:cNvSpPr/>
          <p:nvPr/>
        </p:nvSpPr>
        <p:spPr>
          <a:xfrm>
            <a:off x="1737360" y="3939697"/>
            <a:ext cx="2794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No-frills strategy </a:t>
            </a:r>
            <a:r>
              <a:rPr lang="it-IT" dirty="0" err="1">
                <a:solidFill>
                  <a:schemeClr val="tx1"/>
                </a:solidFill>
              </a:rPr>
              <a:t>based</a:t>
            </a:r>
            <a:r>
              <a:rPr lang="it-IT" dirty="0">
                <a:solidFill>
                  <a:schemeClr val="tx1"/>
                </a:solidFill>
              </a:rPr>
              <a:t> on costs </a:t>
            </a:r>
            <a:r>
              <a:rPr lang="it-IT" dirty="0" err="1">
                <a:solidFill>
                  <a:schemeClr val="tx1"/>
                </a:solidFill>
              </a:rPr>
              <a:t>reduction</a:t>
            </a:r>
            <a:r>
              <a:rPr lang="it-IT" dirty="0">
                <a:solidFill>
                  <a:schemeClr val="tx1"/>
                </a:solidFill>
              </a:rPr>
              <a:t> thanks to high </a:t>
            </a:r>
            <a:r>
              <a:rPr lang="it-IT" dirty="0" err="1">
                <a:solidFill>
                  <a:schemeClr val="tx1"/>
                </a:solidFill>
              </a:rPr>
              <a:t>productivity</a:t>
            </a:r>
            <a:endParaRPr lang="it-IT" dirty="0">
              <a:solidFill>
                <a:schemeClr val="tx1"/>
              </a:solidFill>
            </a:endParaRPr>
          </a:p>
          <a:p>
            <a:pPr algn="ctr"/>
            <a:endParaRPr lang="it-IT" dirty="0">
              <a:solidFill>
                <a:schemeClr val="tx1"/>
              </a:solidFill>
            </a:endParaRPr>
          </a:p>
          <a:p>
            <a:pPr algn="ctr"/>
            <a:r>
              <a:rPr lang="it-IT" b="1" dirty="0" err="1">
                <a:solidFill>
                  <a:schemeClr val="tx1"/>
                </a:solidFill>
              </a:rPr>
              <a:t>You</a:t>
            </a:r>
            <a:r>
              <a:rPr lang="it-IT" b="1" dirty="0">
                <a:solidFill>
                  <a:schemeClr val="tx1"/>
                </a:solidFill>
              </a:rPr>
              <a:t> </a:t>
            </a:r>
            <a:r>
              <a:rPr lang="it-IT" b="1" dirty="0" err="1">
                <a:solidFill>
                  <a:schemeClr val="tx1"/>
                </a:solidFill>
              </a:rPr>
              <a:t>become</a:t>
            </a:r>
            <a:r>
              <a:rPr lang="it-IT" b="1" dirty="0">
                <a:solidFill>
                  <a:schemeClr val="tx1"/>
                </a:solidFill>
              </a:rPr>
              <a:t> a cost leader </a:t>
            </a:r>
          </a:p>
        </p:txBody>
      </p:sp>
      <p:pic>
        <p:nvPicPr>
          <p:cNvPr id="11" name="Immagine 10">
            <a:extLst>
              <a:ext uri="{FF2B5EF4-FFF2-40B4-BE49-F238E27FC236}">
                <a16:creationId xmlns:a16="http://schemas.microsoft.com/office/drawing/2014/main" id="{12CFDB1A-C6FD-FC88-9DB2-F75C6ECEEED5}"/>
              </a:ext>
            </a:extLst>
          </p:cNvPr>
          <p:cNvPicPr>
            <a:picLocks noChangeAspect="1"/>
          </p:cNvPicPr>
          <p:nvPr/>
        </p:nvPicPr>
        <p:blipFill>
          <a:blip r:embed="rId4"/>
          <a:stretch>
            <a:fillRect/>
          </a:stretch>
        </p:blipFill>
        <p:spPr>
          <a:xfrm>
            <a:off x="23444" y="4221480"/>
            <a:ext cx="2575560" cy="2575560"/>
          </a:xfrm>
          <a:prstGeom prst="rect">
            <a:avLst/>
          </a:prstGeom>
        </p:spPr>
      </p:pic>
      <p:pic>
        <p:nvPicPr>
          <p:cNvPr id="13" name="Immagine 12">
            <a:extLst>
              <a:ext uri="{FF2B5EF4-FFF2-40B4-BE49-F238E27FC236}">
                <a16:creationId xmlns:a16="http://schemas.microsoft.com/office/drawing/2014/main" id="{4DD63093-610E-474F-C882-A32F379EAF43}"/>
              </a:ext>
            </a:extLst>
          </p:cNvPr>
          <p:cNvPicPr>
            <a:picLocks noChangeAspect="1"/>
          </p:cNvPicPr>
          <p:nvPr/>
        </p:nvPicPr>
        <p:blipFill>
          <a:blip r:embed="rId5"/>
          <a:stretch>
            <a:fillRect/>
          </a:stretch>
        </p:blipFill>
        <p:spPr>
          <a:xfrm>
            <a:off x="10566400" y="5270023"/>
            <a:ext cx="1513839" cy="1513839"/>
          </a:xfrm>
          <a:prstGeom prst="rect">
            <a:avLst/>
          </a:prstGeom>
        </p:spPr>
      </p:pic>
      <p:sp>
        <p:nvSpPr>
          <p:cNvPr id="15" name="CasellaDiTesto 14">
            <a:extLst>
              <a:ext uri="{FF2B5EF4-FFF2-40B4-BE49-F238E27FC236}">
                <a16:creationId xmlns:a16="http://schemas.microsoft.com/office/drawing/2014/main" id="{B0E7CC40-E37C-9D1A-A5ED-05C12DAE17DF}"/>
              </a:ext>
            </a:extLst>
          </p:cNvPr>
          <p:cNvSpPr txBox="1"/>
          <p:nvPr/>
        </p:nvSpPr>
        <p:spPr>
          <a:xfrm>
            <a:off x="6874046" y="3602077"/>
            <a:ext cx="4525599" cy="1754326"/>
          </a:xfrm>
          <a:prstGeom prst="rect">
            <a:avLst/>
          </a:prstGeom>
          <a:noFill/>
        </p:spPr>
        <p:txBody>
          <a:bodyPr wrap="square">
            <a:spAutoFit/>
          </a:bodyPr>
          <a:lstStyle/>
          <a:p>
            <a:pPr algn="ctr"/>
            <a:r>
              <a:rPr lang="en-US" dirty="0"/>
              <a:t>Differentiation leadership focuses in providing benefits that add value for consumers.</a:t>
            </a:r>
          </a:p>
          <a:p>
            <a:pPr algn="ctr"/>
            <a:r>
              <a:rPr lang="en-US" dirty="0"/>
              <a:t>Superior product quality </a:t>
            </a:r>
          </a:p>
          <a:p>
            <a:pPr algn="ctr"/>
            <a:r>
              <a:rPr lang="en-US" dirty="0"/>
              <a:t>Branding</a:t>
            </a:r>
          </a:p>
          <a:p>
            <a:pPr algn="ctr"/>
            <a:endParaRPr lang="en-US" dirty="0"/>
          </a:p>
          <a:p>
            <a:pPr algn="ctr"/>
            <a:r>
              <a:rPr lang="en-US" b="1" dirty="0"/>
              <a:t>You become a quality leader</a:t>
            </a:r>
          </a:p>
        </p:txBody>
      </p:sp>
    </p:spTree>
    <p:extLst>
      <p:ext uri="{BB962C8B-B14F-4D97-AF65-F5344CB8AC3E}">
        <p14:creationId xmlns:p14="http://schemas.microsoft.com/office/powerpoint/2010/main" val="179701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8A0540-B1B6-CE47-B17E-7473E1577FAC}"/>
              </a:ext>
            </a:extLst>
          </p:cNvPr>
          <p:cNvSpPr>
            <a:spLocks noGrp="1"/>
          </p:cNvSpPr>
          <p:nvPr>
            <p:ph type="title"/>
          </p:nvPr>
        </p:nvSpPr>
        <p:spPr>
          <a:xfrm>
            <a:off x="838200" y="681037"/>
            <a:ext cx="10515600" cy="1325563"/>
          </a:xfrm>
        </p:spPr>
        <p:txBody>
          <a:bodyPr/>
          <a:lstStyle/>
          <a:p>
            <a:r>
              <a:rPr lang="it-IT" dirty="0" err="1"/>
              <a:t>Where</a:t>
            </a:r>
            <a:r>
              <a:rPr lang="it-IT" dirty="0"/>
              <a:t> </a:t>
            </a:r>
            <a:r>
              <a:rPr lang="it-IT" dirty="0" err="1"/>
              <a:t>we</a:t>
            </a:r>
            <a:r>
              <a:rPr lang="it-IT" dirty="0"/>
              <a:t> are and </a:t>
            </a:r>
            <a:r>
              <a:rPr lang="it-IT" dirty="0" err="1"/>
              <a:t>where</a:t>
            </a:r>
            <a:r>
              <a:rPr lang="it-IT" dirty="0"/>
              <a:t> </a:t>
            </a:r>
            <a:r>
              <a:rPr lang="it-IT" dirty="0" err="1"/>
              <a:t>we</a:t>
            </a:r>
            <a:r>
              <a:rPr lang="it-IT" dirty="0"/>
              <a:t> are </a:t>
            </a:r>
            <a:r>
              <a:rPr lang="it-IT" dirty="0" err="1"/>
              <a:t>going</a:t>
            </a:r>
            <a:endParaRPr lang="it-IT" dirty="0"/>
          </a:p>
        </p:txBody>
      </p:sp>
      <p:pic>
        <p:nvPicPr>
          <p:cNvPr id="3" name="Immagine 2">
            <a:extLst>
              <a:ext uri="{FF2B5EF4-FFF2-40B4-BE49-F238E27FC236}">
                <a16:creationId xmlns:a16="http://schemas.microsoft.com/office/drawing/2014/main" id="{350CBF09-D524-658A-F592-A15D2271D16C}"/>
              </a:ext>
            </a:extLst>
          </p:cNvPr>
          <p:cNvPicPr>
            <a:picLocks noChangeAspect="1"/>
          </p:cNvPicPr>
          <p:nvPr/>
        </p:nvPicPr>
        <p:blipFill>
          <a:blip r:embed="rId3"/>
          <a:stretch>
            <a:fillRect/>
          </a:stretch>
        </p:blipFill>
        <p:spPr>
          <a:xfrm>
            <a:off x="1016000" y="1623060"/>
            <a:ext cx="6817360" cy="5113020"/>
          </a:xfrm>
          <a:prstGeom prst="rect">
            <a:avLst/>
          </a:prstGeom>
        </p:spPr>
      </p:pic>
      <p:sp>
        <p:nvSpPr>
          <p:cNvPr id="4" name="Rectangle 1">
            <a:extLst>
              <a:ext uri="{FF2B5EF4-FFF2-40B4-BE49-F238E27FC236}">
                <a16:creationId xmlns:a16="http://schemas.microsoft.com/office/drawing/2014/main" id="{E306C098-824E-FF4B-598F-AD06CA9DF9E0}"/>
              </a:ext>
            </a:extLst>
          </p:cNvPr>
          <p:cNvSpPr>
            <a:spLocks noChangeArrowheads="1"/>
          </p:cNvSpPr>
          <p:nvPr/>
        </p:nvSpPr>
        <p:spPr bwMode="auto">
          <a:xfrm>
            <a:off x="8219440" y="2890013"/>
            <a:ext cx="3525520" cy="2205740"/>
          </a:xfrm>
          <a:prstGeom prst="rect">
            <a:avLst/>
          </a:prstGeom>
          <a:noFill/>
          <a:ln>
            <a:noFill/>
          </a:ln>
          <a:effectLst/>
        </p:spPr>
        <p:txBody>
          <a:bodyPr vert="horz" wrap="square" lIns="0" tIns="-12696" rIns="0" bIns="-12696"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2100" dirty="0">
                <a:solidFill>
                  <a:srgbClr val="202124"/>
                </a:solidFill>
                <a:latin typeface="inherit"/>
              </a:rPr>
              <a:t>I</a:t>
            </a:r>
            <a:r>
              <a:rPr kumimoji="0" lang="it-IT" altLang="it-IT" sz="2100" b="0" i="0" u="none" strike="noStrike" cap="none" normalizeH="0" baseline="0" dirty="0">
                <a:ln>
                  <a:noFill/>
                </a:ln>
                <a:solidFill>
                  <a:srgbClr val="202124"/>
                </a:solidFill>
                <a:effectLst/>
                <a:latin typeface="inherit"/>
              </a:rPr>
              <a:t>n an </a:t>
            </a:r>
            <a:r>
              <a:rPr kumimoji="0" lang="it-IT" altLang="it-IT" sz="2100" b="0" i="0" u="none" strike="noStrike" cap="none" normalizeH="0" baseline="0" dirty="0" err="1">
                <a:ln>
                  <a:noFill/>
                </a:ln>
                <a:solidFill>
                  <a:srgbClr val="202124"/>
                </a:solidFill>
                <a:effectLst/>
                <a:latin typeface="inherit"/>
              </a:rPr>
              <a:t>attempt</a:t>
            </a:r>
            <a:r>
              <a:rPr kumimoji="0" lang="it-IT" altLang="it-IT" sz="2100" b="0" i="0" u="none" strike="noStrike" cap="none" normalizeH="0" baseline="0" dirty="0">
                <a:ln>
                  <a:noFill/>
                </a:ln>
                <a:solidFill>
                  <a:srgbClr val="202124"/>
                </a:solidFill>
                <a:effectLst/>
                <a:latin typeface="inherit"/>
              </a:rPr>
              <a:t> to </a:t>
            </a:r>
            <a:r>
              <a:rPr kumimoji="0" lang="it-IT" altLang="it-IT" sz="2100" b="0" i="0" u="none" strike="noStrike" cap="none" normalizeH="0" baseline="0" dirty="0" err="1">
                <a:ln>
                  <a:noFill/>
                </a:ln>
                <a:solidFill>
                  <a:srgbClr val="202124"/>
                </a:solidFill>
                <a:effectLst/>
                <a:latin typeface="inherit"/>
              </a:rPr>
              <a:t>differentiate</a:t>
            </a:r>
            <a:r>
              <a:rPr kumimoji="0" lang="it-IT" altLang="it-IT" sz="2100" b="0" i="0" u="none" strike="noStrike" cap="none" normalizeH="0" baseline="0" dirty="0">
                <a:ln>
                  <a:noFill/>
                </a:ln>
                <a:solidFill>
                  <a:srgbClr val="202124"/>
                </a:solidFill>
                <a:effectLst/>
                <a:latin typeface="inherit"/>
              </a:rPr>
              <a:t> </a:t>
            </a:r>
            <a:r>
              <a:rPr kumimoji="0" lang="it-IT" altLang="it-IT" sz="2100" b="0" i="0" u="none" strike="noStrike" cap="none" normalizeH="0" baseline="0" dirty="0" err="1">
                <a:ln>
                  <a:noFill/>
                </a:ln>
                <a:solidFill>
                  <a:srgbClr val="202124"/>
                </a:solidFill>
                <a:effectLst/>
                <a:latin typeface="inherit"/>
              </a:rPr>
              <a:t>themselves</a:t>
            </a:r>
            <a:r>
              <a:rPr kumimoji="0" lang="it-IT" altLang="it-IT" sz="2100" b="0" i="0" u="none" strike="noStrike" cap="none" normalizeH="0" baseline="0" dirty="0">
                <a:ln>
                  <a:noFill/>
                </a:ln>
                <a:solidFill>
                  <a:srgbClr val="202124"/>
                </a:solidFill>
                <a:effectLst/>
                <a:latin typeface="inherit"/>
              </a:rPr>
              <a:t>, </a:t>
            </a:r>
            <a:r>
              <a:rPr kumimoji="0" lang="it-IT" altLang="it-IT" sz="2100" b="0" i="0" u="none" strike="noStrike" cap="none" normalizeH="0" baseline="0" dirty="0" err="1">
                <a:ln>
                  <a:noFill/>
                </a:ln>
                <a:solidFill>
                  <a:srgbClr val="202124"/>
                </a:solidFill>
                <a:effectLst/>
                <a:latin typeface="inherit"/>
              </a:rPr>
              <a:t>they</a:t>
            </a:r>
            <a:r>
              <a:rPr kumimoji="0" lang="it-IT" altLang="it-IT" sz="2100" b="0" i="0" u="none" strike="noStrike" cap="none" normalizeH="0" baseline="0" dirty="0">
                <a:ln>
                  <a:noFill/>
                </a:ln>
                <a:solidFill>
                  <a:srgbClr val="202124"/>
                </a:solidFill>
                <a:effectLst/>
                <a:latin typeface="inherit"/>
              </a:rPr>
              <a:t> </a:t>
            </a:r>
            <a:r>
              <a:rPr kumimoji="0" lang="it-IT" altLang="it-IT" sz="2100" b="0" i="0" u="none" strike="noStrike" cap="none" normalizeH="0" baseline="0" dirty="0" err="1">
                <a:ln>
                  <a:noFill/>
                </a:ln>
                <a:solidFill>
                  <a:srgbClr val="202124"/>
                </a:solidFill>
                <a:effectLst/>
                <a:latin typeface="inherit"/>
              </a:rPr>
              <a:t>all</a:t>
            </a:r>
            <a:r>
              <a:rPr kumimoji="0" lang="it-IT" altLang="it-IT" sz="2100" b="0" i="0" u="none" strike="noStrike" cap="none" normalizeH="0" baseline="0" dirty="0">
                <a:ln>
                  <a:noFill/>
                </a:ln>
                <a:solidFill>
                  <a:srgbClr val="202124"/>
                </a:solidFill>
                <a:effectLst/>
                <a:latin typeface="inherit"/>
              </a:rPr>
              <a:t> end up </a:t>
            </a:r>
            <a:r>
              <a:rPr kumimoji="0" lang="it-IT" altLang="it-IT" sz="2100" b="0" i="0" u="none" strike="noStrike" cap="none" normalizeH="0" baseline="0" dirty="0" err="1">
                <a:ln>
                  <a:noFill/>
                </a:ln>
                <a:solidFill>
                  <a:srgbClr val="202124"/>
                </a:solidFill>
                <a:effectLst/>
                <a:latin typeface="inherit"/>
              </a:rPr>
              <a:t>looking</a:t>
            </a:r>
            <a:r>
              <a:rPr kumimoji="0" lang="it-IT" altLang="it-IT" sz="2100" b="0" i="0" u="none" strike="noStrike" cap="none" normalizeH="0" baseline="0" dirty="0">
                <a:ln>
                  <a:noFill/>
                </a:ln>
                <a:solidFill>
                  <a:srgbClr val="202124"/>
                </a:solidFill>
                <a:effectLst/>
                <a:latin typeface="inherit"/>
              </a:rPr>
              <a:t> </a:t>
            </a:r>
            <a:r>
              <a:rPr kumimoji="0" lang="it-IT" altLang="it-IT" sz="2100" b="0" i="0" u="none" strike="noStrike" cap="none" normalizeH="0" baseline="0" dirty="0" err="1">
                <a:ln>
                  <a:noFill/>
                </a:ln>
                <a:solidFill>
                  <a:srgbClr val="202124"/>
                </a:solidFill>
                <a:effectLst/>
                <a:latin typeface="inherit"/>
              </a:rPr>
              <a:t>alike</a:t>
            </a:r>
            <a:r>
              <a:rPr kumimoji="0" lang="it-IT" altLang="it-IT" sz="2100" b="0" i="0" u="none" strike="noStrike" cap="none" normalizeH="0" baseline="0" dirty="0">
                <a:ln>
                  <a:noFill/>
                </a:ln>
                <a:solidFill>
                  <a:srgbClr val="202124"/>
                </a:solidFill>
                <a:effectLst/>
                <a:latin typeface="inherit"/>
              </a:rPr>
              <a:t> and the consumer </a:t>
            </a:r>
            <a:r>
              <a:rPr kumimoji="0" lang="it-IT" altLang="it-IT" sz="2100" b="0" i="0" u="none" strike="noStrike" cap="none" normalizeH="0" baseline="0" dirty="0" err="1">
                <a:ln>
                  <a:noFill/>
                </a:ln>
                <a:solidFill>
                  <a:srgbClr val="202124"/>
                </a:solidFill>
                <a:effectLst/>
                <a:latin typeface="inherit"/>
              </a:rPr>
              <a:t>becomes</a:t>
            </a:r>
            <a:r>
              <a:rPr kumimoji="0" lang="it-IT" altLang="it-IT" sz="2100" b="0" i="0" u="none" strike="noStrike" cap="none" normalizeH="0" baseline="0" dirty="0">
                <a:ln>
                  <a:noFill/>
                </a:ln>
                <a:solidFill>
                  <a:srgbClr val="202124"/>
                </a:solidFill>
                <a:effectLst/>
                <a:latin typeface="inherit"/>
              </a:rPr>
              <a:t> </a:t>
            </a:r>
            <a:r>
              <a:rPr kumimoji="0" lang="it-IT" altLang="it-IT" sz="2100" b="0" i="0" u="none" strike="noStrike" cap="none" normalizeH="0" baseline="0" dirty="0" err="1">
                <a:ln>
                  <a:noFill/>
                </a:ln>
                <a:solidFill>
                  <a:srgbClr val="202124"/>
                </a:solidFill>
                <a:effectLst/>
                <a:latin typeface="inherit"/>
              </a:rPr>
              <a:t>cynical</a:t>
            </a:r>
            <a:r>
              <a:rPr kumimoji="0" lang="it-IT" altLang="it-IT" sz="2100" b="0" i="0" u="none" strike="noStrike" cap="none" normalizeH="0" baseline="0" dirty="0">
                <a:ln>
                  <a:noFill/>
                </a:ln>
                <a:solidFill>
                  <a:srgbClr val="202124"/>
                </a:solidFill>
                <a:effectLst/>
                <a:latin typeface="inherit"/>
              </a:rPr>
              <a:t> </a:t>
            </a:r>
            <a:r>
              <a:rPr kumimoji="0" lang="it-IT" altLang="it-IT" sz="2100" b="0" i="0" u="none" strike="noStrike" cap="none" normalizeH="0" baseline="0" dirty="0" err="1">
                <a:ln>
                  <a:noFill/>
                </a:ln>
                <a:solidFill>
                  <a:srgbClr val="202124"/>
                </a:solidFill>
                <a:effectLst/>
                <a:latin typeface="inherit"/>
              </a:rPr>
              <a:t>about</a:t>
            </a:r>
            <a:r>
              <a:rPr kumimoji="0" lang="it-IT" altLang="it-IT" sz="2100" b="0" i="0" u="none" strike="noStrike" cap="none" normalizeH="0" baseline="0" dirty="0">
                <a:ln>
                  <a:noFill/>
                </a:ln>
                <a:solidFill>
                  <a:srgbClr val="202124"/>
                </a:solidFill>
                <a:effectLst/>
                <a:latin typeface="inherit"/>
              </a:rPr>
              <a:t> the </a:t>
            </a:r>
            <a:r>
              <a:rPr kumimoji="0" lang="it-IT" altLang="it-IT" sz="2100" b="0" i="0" u="none" strike="noStrike" cap="none" normalizeH="0" baseline="0" dirty="0" err="1">
                <a:ln>
                  <a:noFill/>
                </a:ln>
                <a:solidFill>
                  <a:srgbClr val="202124"/>
                </a:solidFill>
                <a:effectLst/>
                <a:latin typeface="inherit"/>
              </a:rPr>
              <a:t>whole</a:t>
            </a:r>
            <a:r>
              <a:rPr kumimoji="0" lang="it-IT" altLang="it-IT" sz="2100" b="0" i="0" u="none" strike="noStrike" cap="none" normalizeH="0" baseline="0" dirty="0">
                <a:ln>
                  <a:noFill/>
                </a:ln>
                <a:solidFill>
                  <a:srgbClr val="202124"/>
                </a:solidFill>
                <a:effectLst/>
                <a:latin typeface="inherit"/>
              </a:rPr>
              <a:t> </a:t>
            </a:r>
            <a:r>
              <a:rPr kumimoji="0" lang="it-IT" altLang="it-IT" sz="2100" b="0" i="0" u="none" strike="noStrike" cap="none" normalizeH="0" baseline="0" dirty="0" err="1">
                <a:ln>
                  <a:noFill/>
                </a:ln>
                <a:solidFill>
                  <a:srgbClr val="202124"/>
                </a:solidFill>
                <a:effectLst/>
                <a:latin typeface="inherit"/>
              </a:rPr>
              <a:t>category</a:t>
            </a:r>
            <a:r>
              <a:rPr kumimoji="0" lang="it-IT" altLang="it-IT" sz="800" b="0" i="0" u="none" strike="noStrike" cap="none" normalizeH="0" baseline="0" dirty="0">
                <a:ln>
                  <a:noFill/>
                </a:ln>
                <a:solidFill>
                  <a:schemeClr val="tx1"/>
                </a:solidFill>
                <a:effectLst/>
              </a:rPr>
              <a:t>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lang="it-IT" altLang="it-IT" sz="800" dirty="0">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400" b="1" i="0" u="none" strike="noStrike" cap="none" normalizeH="0" baseline="0" dirty="0">
                <a:ln>
                  <a:noFill/>
                </a:ln>
                <a:solidFill>
                  <a:schemeClr val="tx1"/>
                </a:solidFill>
                <a:effectLst/>
                <a:latin typeface="Arial" panose="020B0604020202020204" pitchFamily="34" charset="0"/>
              </a:rPr>
              <a:t>COMMODITIZATION</a:t>
            </a:r>
            <a:endParaRPr kumimoji="0" lang="it-IT" altLang="it-IT" sz="18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5620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38A0540-B1B6-CE47-B17E-7473E1577FAC}"/>
              </a:ext>
            </a:extLst>
          </p:cNvPr>
          <p:cNvSpPr>
            <a:spLocks noGrp="1"/>
          </p:cNvSpPr>
          <p:nvPr>
            <p:ph type="title"/>
          </p:nvPr>
        </p:nvSpPr>
        <p:spPr>
          <a:xfrm>
            <a:off x="6194716" y="739978"/>
            <a:ext cx="5334930" cy="3004145"/>
          </a:xfrm>
        </p:spPr>
        <p:txBody>
          <a:bodyPr vert="horz" lIns="91440" tIns="45720" rIns="91440" bIns="45720" rtlCol="0" anchor="b">
            <a:normAutofit/>
          </a:bodyPr>
          <a:lstStyle/>
          <a:p>
            <a:pPr algn="ctr"/>
            <a:r>
              <a:rPr lang="en-US" sz="5600"/>
              <a:t>Possible solution to emerge from the quagmire</a:t>
            </a:r>
          </a:p>
        </p:txBody>
      </p:sp>
      <p:sp>
        <p:nvSpPr>
          <p:cNvPr id="15" name="Freeform: Shape 14">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8" name="Immagine 7">
            <a:extLst>
              <a:ext uri="{FF2B5EF4-FFF2-40B4-BE49-F238E27FC236}">
                <a16:creationId xmlns:a16="http://schemas.microsoft.com/office/drawing/2014/main" id="{A9D06CAF-21C4-8828-2A53-E7F104266DAD}"/>
              </a:ext>
            </a:extLst>
          </p:cNvPr>
          <p:cNvPicPr>
            <a:picLocks noChangeAspect="1"/>
          </p:cNvPicPr>
          <p:nvPr/>
        </p:nvPicPr>
        <p:blipFill rotWithShape="1">
          <a:blip r:embed="rId3"/>
          <a:srcRect r="3" b="3"/>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5" name="Freeform: Shape 24">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96707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6FA7FB-7B0C-734B-BEBF-38538F19CA28}"/>
              </a:ext>
            </a:extLst>
          </p:cNvPr>
          <p:cNvSpPr>
            <a:spLocks noGrp="1"/>
          </p:cNvSpPr>
          <p:nvPr>
            <p:ph type="title"/>
          </p:nvPr>
        </p:nvSpPr>
        <p:spPr>
          <a:xfrm>
            <a:off x="676154" y="897561"/>
            <a:ext cx="10515600" cy="1325563"/>
          </a:xfrm>
        </p:spPr>
        <p:txBody>
          <a:bodyPr>
            <a:normAutofit/>
          </a:bodyPr>
          <a:lstStyle/>
          <a:p>
            <a:pPr>
              <a:defRPr/>
            </a:pPr>
            <a:r>
              <a:rPr lang="en-US" sz="3600" dirty="0">
                <a:latin typeface="+mn-lt"/>
                <a:cs typeface="Arial" panose="020B0604020202020204" pitchFamily="34" charset="0"/>
              </a:rPr>
              <a:t>Learning from Schumpeter (1947)</a:t>
            </a:r>
            <a:endParaRPr lang="it-IT" sz="3600" cap="none" dirty="0">
              <a:latin typeface="+mn-lt"/>
              <a:cs typeface="Arial" panose="020B0604020202020204" pitchFamily="34" charset="0"/>
            </a:endParaRPr>
          </a:p>
        </p:txBody>
      </p:sp>
      <p:sp>
        <p:nvSpPr>
          <p:cNvPr id="5" name="Segnaposto contenuto 4">
            <a:extLst>
              <a:ext uri="{FF2B5EF4-FFF2-40B4-BE49-F238E27FC236}">
                <a16:creationId xmlns:a16="http://schemas.microsoft.com/office/drawing/2014/main" id="{C5508209-4983-0845-99B7-ED266C2318B3}"/>
              </a:ext>
            </a:extLst>
          </p:cNvPr>
          <p:cNvSpPr>
            <a:spLocks noGrp="1"/>
          </p:cNvSpPr>
          <p:nvPr>
            <p:ph idx="1"/>
          </p:nvPr>
        </p:nvSpPr>
        <p:spPr>
          <a:xfrm>
            <a:off x="676153" y="2223124"/>
            <a:ext cx="11319201" cy="4351338"/>
          </a:xfrm>
        </p:spPr>
        <p:txBody>
          <a:bodyPr/>
          <a:lstStyle/>
          <a:p>
            <a:pPr algn="just">
              <a:spcBef>
                <a:spcPct val="0"/>
              </a:spcBef>
            </a:pPr>
            <a:r>
              <a:rPr lang="en-US" altLang="it-IT" dirty="0"/>
              <a:t>The </a:t>
            </a:r>
            <a:r>
              <a:rPr lang="en-US" altLang="it-IT" b="1" dirty="0"/>
              <a:t>introduction of innovative products </a:t>
            </a:r>
            <a:r>
              <a:rPr lang="en-US" altLang="it-IT" dirty="0"/>
              <a:t>or </a:t>
            </a:r>
            <a:r>
              <a:rPr lang="en-US" altLang="it-IT" b="1" dirty="0"/>
              <a:t>more efficient </a:t>
            </a:r>
            <a:r>
              <a:rPr lang="en-US" altLang="it-IT" dirty="0"/>
              <a:t>production processes are precisely the most used by firms to compete.</a:t>
            </a:r>
          </a:p>
          <a:p>
            <a:pPr algn="just">
              <a:spcBef>
                <a:spcPct val="0"/>
              </a:spcBef>
            </a:pPr>
            <a:endParaRPr lang="en-US" altLang="it-IT" dirty="0"/>
          </a:p>
          <a:p>
            <a:pPr algn="just">
              <a:spcBef>
                <a:spcPct val="0"/>
              </a:spcBef>
            </a:pPr>
            <a:r>
              <a:rPr lang="en-US" altLang="it-IT" dirty="0"/>
              <a:t>Customers cannot be reached </a:t>
            </a:r>
            <a:r>
              <a:rPr lang="en-US" altLang="it-IT" b="1" dirty="0"/>
              <a:t>only with lower prices </a:t>
            </a:r>
            <a:r>
              <a:rPr lang="en-US" altLang="it-IT" dirty="0"/>
              <a:t>but, above all, they must be reached with </a:t>
            </a:r>
            <a:r>
              <a:rPr lang="en-US" altLang="it-IT" b="1" dirty="0"/>
              <a:t>goods more attractive</a:t>
            </a:r>
            <a:r>
              <a:rPr lang="en-US" altLang="it-IT" dirty="0"/>
              <a:t>.</a:t>
            </a:r>
          </a:p>
          <a:p>
            <a:pPr algn="just">
              <a:spcBef>
                <a:spcPct val="0"/>
              </a:spcBef>
            </a:pPr>
            <a:endParaRPr lang="en-US" altLang="it-IT" dirty="0"/>
          </a:p>
          <a:p>
            <a:pPr algn="just">
              <a:spcBef>
                <a:spcPct val="0"/>
              </a:spcBef>
            </a:pPr>
            <a:r>
              <a:rPr lang="en-US" altLang="it-IT" dirty="0"/>
              <a:t>So, the traditional interpretation of the competition based only on the price doesn’t represent for Schumpeter a satisfactory description of what happens in the real world of business. In this world, entrepreneurs do not fight only with prices but also with other weapons such as innovation</a:t>
            </a:r>
          </a:p>
          <a:p>
            <a:endParaRPr lang="it-IT" dirty="0"/>
          </a:p>
        </p:txBody>
      </p:sp>
    </p:spTree>
    <p:extLst>
      <p:ext uri="{BB962C8B-B14F-4D97-AF65-F5344CB8AC3E}">
        <p14:creationId xmlns:p14="http://schemas.microsoft.com/office/powerpoint/2010/main" val="1671057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6FA7FB-7B0C-734B-BEBF-38538F19CA28}"/>
              </a:ext>
            </a:extLst>
          </p:cNvPr>
          <p:cNvSpPr>
            <a:spLocks noGrp="1"/>
          </p:cNvSpPr>
          <p:nvPr>
            <p:ph type="title"/>
          </p:nvPr>
        </p:nvSpPr>
        <p:spPr>
          <a:xfrm>
            <a:off x="676154" y="897561"/>
            <a:ext cx="5856726" cy="1325563"/>
          </a:xfrm>
        </p:spPr>
        <p:txBody>
          <a:bodyPr>
            <a:normAutofit/>
          </a:bodyPr>
          <a:lstStyle/>
          <a:p>
            <a:pPr>
              <a:defRPr/>
            </a:pPr>
            <a:r>
              <a:rPr lang="en-US" sz="3600" cap="none" dirty="0">
                <a:latin typeface="+mn-lt"/>
                <a:cs typeface="Arial" panose="020B0604020202020204" pitchFamily="34" charset="0"/>
              </a:rPr>
              <a:t>Economic evolution as the </a:t>
            </a:r>
            <a:br>
              <a:rPr lang="en-US" sz="3600" cap="none" dirty="0">
                <a:latin typeface="+mn-lt"/>
                <a:cs typeface="Arial" panose="020B0604020202020204" pitchFamily="34" charset="0"/>
              </a:rPr>
            </a:br>
            <a:r>
              <a:rPr lang="en-US" sz="3600" i="1" cap="none" dirty="0">
                <a:latin typeface="+mn-lt"/>
                <a:cs typeface="Arial" panose="020B0604020202020204" pitchFamily="34" charset="0"/>
              </a:rPr>
              <a:t>process of creative destruction</a:t>
            </a:r>
            <a:endParaRPr lang="it-IT" sz="3600" cap="none" dirty="0">
              <a:latin typeface="+mn-lt"/>
              <a:cs typeface="Arial" panose="020B0604020202020204" pitchFamily="34" charset="0"/>
            </a:endParaRPr>
          </a:p>
        </p:txBody>
      </p:sp>
      <p:graphicFrame>
        <p:nvGraphicFramePr>
          <p:cNvPr id="4" name="Segnaposto contenuto 3">
            <a:extLst>
              <a:ext uri="{FF2B5EF4-FFF2-40B4-BE49-F238E27FC236}">
                <a16:creationId xmlns:a16="http://schemas.microsoft.com/office/drawing/2014/main" id="{4AF405FD-989F-6F47-938E-C1C39E5EE2D4}"/>
              </a:ext>
            </a:extLst>
          </p:cNvPr>
          <p:cNvGraphicFramePr>
            <a:graphicFrameLocks noGrp="1"/>
          </p:cNvGraphicFramePr>
          <p:nvPr>
            <p:ph idx="1"/>
          </p:nvPr>
        </p:nvGraphicFramePr>
        <p:xfrm>
          <a:off x="1981200" y="1752601"/>
          <a:ext cx="8229600" cy="4373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allout 1 5">
            <a:extLst>
              <a:ext uri="{FF2B5EF4-FFF2-40B4-BE49-F238E27FC236}">
                <a16:creationId xmlns:a16="http://schemas.microsoft.com/office/drawing/2014/main" id="{BC6C7279-D899-5A4D-971B-CA5B678DDA01}"/>
              </a:ext>
            </a:extLst>
          </p:cNvPr>
          <p:cNvSpPr/>
          <p:nvPr/>
        </p:nvSpPr>
        <p:spPr>
          <a:xfrm>
            <a:off x="7024161" y="543625"/>
            <a:ext cx="4217365" cy="2209735"/>
          </a:xfrm>
          <a:prstGeom prst="borderCallout1">
            <a:avLst>
              <a:gd name="adj1" fmla="val 18750"/>
              <a:gd name="adj2" fmla="val -8333"/>
              <a:gd name="adj3" fmla="val 137328"/>
              <a:gd name="adj4" fmla="val -40742"/>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it-IT" dirty="0"/>
              <a:t>In the real world, says Schumpeter, firms doesn’t always produce the same goods with techniques unchanged but sometimes they introduce new products, improve the quality of existing ones and adopt new production technologies as well as new models of work organization.</a:t>
            </a:r>
            <a:endParaRPr lang="it-IT" altLang="it-IT" dirty="0"/>
          </a:p>
        </p:txBody>
      </p:sp>
    </p:spTree>
    <p:extLst>
      <p:ext uri="{BB962C8B-B14F-4D97-AF65-F5344CB8AC3E}">
        <p14:creationId xmlns:p14="http://schemas.microsoft.com/office/powerpoint/2010/main" val="409638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2778</TotalTime>
  <Words>2726</Words>
  <Application>Microsoft Office PowerPoint</Application>
  <PresentationFormat>Widescreen</PresentationFormat>
  <Paragraphs>288</Paragraphs>
  <Slides>41</Slides>
  <Notes>20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41</vt:i4>
      </vt:variant>
    </vt:vector>
  </HeadingPairs>
  <TitlesOfParts>
    <vt:vector size="49" baseType="lpstr">
      <vt:lpstr>AdvPS6F00</vt:lpstr>
      <vt:lpstr>Arial</vt:lpstr>
      <vt:lpstr>Avenir Book</vt:lpstr>
      <vt:lpstr>Calibri</vt:lpstr>
      <vt:lpstr>Corbel</vt:lpstr>
      <vt:lpstr>inherit</vt:lpstr>
      <vt:lpstr>Times New Roman</vt:lpstr>
      <vt:lpstr>Tema di Office</vt:lpstr>
      <vt:lpstr>Differentiation and  paradox marketing</vt:lpstr>
      <vt:lpstr>My areas of research</vt:lpstr>
      <vt:lpstr>And you?</vt:lpstr>
      <vt:lpstr>Agenda</vt:lpstr>
      <vt:lpstr>Competitive strategies</vt:lpstr>
      <vt:lpstr>Where we are and where we are going</vt:lpstr>
      <vt:lpstr>Possible solution to emerge from the quagmire</vt:lpstr>
      <vt:lpstr>Learning from Schumpeter (1947)</vt:lpstr>
      <vt:lpstr>Economic evolution as the  process of creative destruction</vt:lpstr>
      <vt:lpstr>Economic evolution as the  process of creative destruction</vt:lpstr>
      <vt:lpstr>Presentazione standard di PowerPoint</vt:lpstr>
      <vt:lpstr>Presentazione standard di PowerPoint</vt:lpstr>
      <vt:lpstr>The case of Nike</vt:lpstr>
      <vt:lpstr>The case of Nike</vt:lpstr>
      <vt:lpstr>The case of Nike</vt:lpstr>
      <vt:lpstr>The case of KAMALAYA KOH SAMUI</vt:lpstr>
      <vt:lpstr>Presentazione standard di PowerPoint</vt:lpstr>
      <vt:lpstr>Presentazione standard di PowerPoint</vt:lpstr>
      <vt:lpstr>Presentazione standard di PowerPoint</vt:lpstr>
      <vt:lpstr>Presentazione standard di PowerPoint</vt:lpstr>
      <vt:lpstr>Presentazione standard di PowerPoint</vt:lpstr>
      <vt:lpstr>Limitations of traditional approach (1/2)</vt:lpstr>
      <vt:lpstr>MODEL SAVE</vt:lpstr>
      <vt:lpstr>How we can implement this approach</vt:lpstr>
      <vt:lpstr>STEP I</vt:lpstr>
      <vt:lpstr>Useful tip</vt:lpstr>
      <vt:lpstr>STEP II</vt:lpstr>
      <vt:lpstr>STEP III definition of touchpoints</vt:lpstr>
      <vt:lpstr>STEP IV </vt:lpstr>
      <vt:lpstr>Experience is…(1/2)</vt:lpstr>
      <vt:lpstr>Experience is…(2/2)</vt:lpstr>
      <vt:lpstr>What Customer Experience Management is and what is not... </vt:lpstr>
      <vt:lpstr>Presentazione standard di PowerPoint</vt:lpstr>
      <vt:lpstr>Presentazione standard di PowerPoint</vt:lpstr>
      <vt:lpstr>Presentazione standard di PowerPoint</vt:lpstr>
      <vt:lpstr>Presentazione standard di PowerPoint</vt:lpstr>
      <vt:lpstr>CEM for KPMG</vt:lpstr>
      <vt:lpstr>Time for a little bit of discussion</vt:lpstr>
      <vt:lpstr>Let’s work!</vt:lpstr>
      <vt:lpstr>Let’s work!</vt:lpstr>
      <vt:lpstr>Keep’n touch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 theories in consumer behaviour studies</dc:title>
  <dc:creator>Annarita Sorrentino</dc:creator>
  <cp:lastModifiedBy>Annarita Sorrentino</cp:lastModifiedBy>
  <cp:revision>38</cp:revision>
  <cp:lastPrinted>2022-09-12T08:35:08Z</cp:lastPrinted>
  <dcterms:created xsi:type="dcterms:W3CDTF">2020-06-16T13:56:41Z</dcterms:created>
  <dcterms:modified xsi:type="dcterms:W3CDTF">2023-01-09T18:03:38Z</dcterms:modified>
</cp:coreProperties>
</file>