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6"/>
  </p:notesMasterIdLst>
  <p:sldIdLst>
    <p:sldId id="962" r:id="rId2"/>
    <p:sldId id="965" r:id="rId3"/>
    <p:sldId id="909" r:id="rId4"/>
    <p:sldId id="884" r:id="rId5"/>
    <p:sldId id="885" r:id="rId6"/>
    <p:sldId id="881" r:id="rId7"/>
    <p:sldId id="880" r:id="rId8"/>
    <p:sldId id="882" r:id="rId9"/>
    <p:sldId id="883" r:id="rId10"/>
    <p:sldId id="829" r:id="rId11"/>
    <p:sldId id="830" r:id="rId12"/>
    <p:sldId id="831" r:id="rId13"/>
    <p:sldId id="832" r:id="rId14"/>
    <p:sldId id="833" r:id="rId15"/>
    <p:sldId id="834" r:id="rId16"/>
    <p:sldId id="835" r:id="rId17"/>
    <p:sldId id="836" r:id="rId18"/>
    <p:sldId id="837" r:id="rId19"/>
    <p:sldId id="838" r:id="rId20"/>
    <p:sldId id="839" r:id="rId21"/>
    <p:sldId id="840" r:id="rId22"/>
    <p:sldId id="841" r:id="rId23"/>
    <p:sldId id="842" r:id="rId24"/>
    <p:sldId id="870" r:id="rId25"/>
    <p:sldId id="879" r:id="rId26"/>
    <p:sldId id="871" r:id="rId27"/>
    <p:sldId id="872" r:id="rId28"/>
    <p:sldId id="874" r:id="rId29"/>
    <p:sldId id="875" r:id="rId30"/>
    <p:sldId id="876" r:id="rId31"/>
    <p:sldId id="877" r:id="rId32"/>
    <p:sldId id="878" r:id="rId33"/>
    <p:sldId id="849" r:id="rId34"/>
    <p:sldId id="851" r:id="rId35"/>
    <p:sldId id="852" r:id="rId36"/>
    <p:sldId id="854" r:id="rId37"/>
    <p:sldId id="855" r:id="rId38"/>
    <p:sldId id="857" r:id="rId39"/>
    <p:sldId id="866" r:id="rId40"/>
    <p:sldId id="859" r:id="rId41"/>
    <p:sldId id="860" r:id="rId42"/>
    <p:sldId id="861" r:id="rId43"/>
    <p:sldId id="862" r:id="rId44"/>
    <p:sldId id="863" r:id="rId45"/>
    <p:sldId id="864" r:id="rId46"/>
    <p:sldId id="858" r:id="rId47"/>
    <p:sldId id="868" r:id="rId48"/>
    <p:sldId id="867" r:id="rId49"/>
    <p:sldId id="856" r:id="rId50"/>
    <p:sldId id="869" r:id="rId51"/>
    <p:sldId id="853" r:id="rId52"/>
    <p:sldId id="843" r:id="rId53"/>
    <p:sldId id="844" r:id="rId54"/>
    <p:sldId id="845" r:id="rId55"/>
    <p:sldId id="846" r:id="rId56"/>
    <p:sldId id="900" r:id="rId57"/>
    <p:sldId id="901" r:id="rId58"/>
    <p:sldId id="902" r:id="rId59"/>
    <p:sldId id="903" r:id="rId60"/>
    <p:sldId id="904" r:id="rId61"/>
    <p:sldId id="905" r:id="rId62"/>
    <p:sldId id="906" r:id="rId63"/>
    <p:sldId id="907" r:id="rId64"/>
    <p:sldId id="908" r:id="rId65"/>
    <p:sldId id="886" r:id="rId66"/>
    <p:sldId id="887" r:id="rId67"/>
    <p:sldId id="888" r:id="rId68"/>
    <p:sldId id="889" r:id="rId69"/>
    <p:sldId id="890" r:id="rId70"/>
    <p:sldId id="891" r:id="rId71"/>
    <p:sldId id="892" r:id="rId72"/>
    <p:sldId id="893" r:id="rId73"/>
    <p:sldId id="894" r:id="rId74"/>
    <p:sldId id="895" r:id="rId75"/>
    <p:sldId id="896" r:id="rId76"/>
    <p:sldId id="897" r:id="rId77"/>
    <p:sldId id="898" r:id="rId78"/>
    <p:sldId id="899" r:id="rId79"/>
    <p:sldId id="910" r:id="rId80"/>
    <p:sldId id="916" r:id="rId81"/>
    <p:sldId id="914" r:id="rId82"/>
    <p:sldId id="917" r:id="rId83"/>
    <p:sldId id="938" r:id="rId84"/>
    <p:sldId id="919" r:id="rId85"/>
    <p:sldId id="920" r:id="rId86"/>
    <p:sldId id="921" r:id="rId87"/>
    <p:sldId id="918" r:id="rId88"/>
    <p:sldId id="939" r:id="rId89"/>
    <p:sldId id="940" r:id="rId90"/>
    <p:sldId id="922" r:id="rId91"/>
    <p:sldId id="923" r:id="rId92"/>
    <p:sldId id="924" r:id="rId93"/>
    <p:sldId id="941" r:id="rId94"/>
    <p:sldId id="942" r:id="rId95"/>
    <p:sldId id="925" r:id="rId96"/>
    <p:sldId id="926" r:id="rId97"/>
    <p:sldId id="927" r:id="rId98"/>
    <p:sldId id="943" r:id="rId99"/>
    <p:sldId id="944" r:id="rId100"/>
    <p:sldId id="928" r:id="rId101"/>
    <p:sldId id="929" r:id="rId102"/>
    <p:sldId id="956" r:id="rId103"/>
    <p:sldId id="911" r:id="rId104"/>
    <p:sldId id="964" r:id="rId105"/>
    <p:sldId id="945" r:id="rId106"/>
    <p:sldId id="946" r:id="rId107"/>
    <p:sldId id="947" r:id="rId108"/>
    <p:sldId id="948" r:id="rId109"/>
    <p:sldId id="949" r:id="rId110"/>
    <p:sldId id="950" r:id="rId111"/>
    <p:sldId id="951" r:id="rId112"/>
    <p:sldId id="952" r:id="rId113"/>
    <p:sldId id="953" r:id="rId114"/>
    <p:sldId id="954" r:id="rId1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rico Viceconte" initials="EV" lastIdx="4" clrIdx="0">
    <p:extLst>
      <p:ext uri="{19B8F6BF-5375-455C-9EA6-DF929625EA0E}">
        <p15:presenceInfo xmlns="" xmlns:p15="http://schemas.microsoft.com/office/powerpoint/2012/main" userId="Enrico Vicec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707C4"/>
    <a:srgbClr val="4472C4"/>
    <a:srgbClr val="AFABAB"/>
    <a:srgbClr val="FFFF00"/>
    <a:srgbClr val="FF3300"/>
    <a:srgbClr val="5F5F5F"/>
    <a:srgbClr val="FEA900"/>
    <a:srgbClr val="996600"/>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2" d="100"/>
          <a:sy n="72" d="100"/>
        </p:scale>
        <p:origin x="-96" y="-1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EE4F2-8D00-41C6-BA3C-053DC5E5DAB7}" type="datetimeFigureOut">
              <a:rPr lang="it-IT" smtClean="0"/>
              <a:pPr/>
              <a:t>18/12/2022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2F63D-C943-4703-8414-A5E525C53889}" type="slidenum">
              <a:rPr lang="it-IT" smtClean="0"/>
              <a:pPr/>
              <a:t>‹N›</a:t>
            </a:fld>
            <a:endParaRPr lang="it-IT"/>
          </a:p>
        </p:txBody>
      </p:sp>
    </p:spTree>
    <p:extLst>
      <p:ext uri="{BB962C8B-B14F-4D97-AF65-F5344CB8AC3E}">
        <p14:creationId xmlns="" xmlns:p14="http://schemas.microsoft.com/office/powerpoint/2010/main" val="139806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DA1D705-8910-41C5-9AF8-ECFE2FCDFA8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60B0FCA1-BAF4-467B-ACAF-BC42F7601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5D85A4B1-2416-4ED8-8AEB-041AC440EA78}"/>
              </a:ext>
            </a:extLst>
          </p:cNvPr>
          <p:cNvSpPr>
            <a:spLocks noGrp="1"/>
          </p:cNvSpPr>
          <p:nvPr>
            <p:ph type="dt" sz="half" idx="10"/>
          </p:nvPr>
        </p:nvSpPr>
        <p:spPr/>
        <p:txBody>
          <a:bodyPr/>
          <a:lstStyle/>
          <a:p>
            <a:fld id="{EA1FAE4A-1A52-4CF5-9B24-EF85738010D6}" type="datetime1">
              <a:rPr lang="it-IT" smtClean="0"/>
              <a:pPr/>
              <a:t>18/12/2022</a:t>
            </a:fld>
            <a:endParaRPr lang="it-IT"/>
          </a:p>
        </p:txBody>
      </p:sp>
      <p:sp>
        <p:nvSpPr>
          <p:cNvPr id="5" name="Segnaposto piè di pagina 4">
            <a:extLst>
              <a:ext uri="{FF2B5EF4-FFF2-40B4-BE49-F238E27FC236}">
                <a16:creationId xmlns="" xmlns:a16="http://schemas.microsoft.com/office/drawing/2014/main" id="{3E76118F-F2D6-44DF-9DD9-C2B6F78033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46C2BE4-A4B1-4664-AE83-822C66D751D3}"/>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291580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6B0092-B538-45D7-9DA5-6BF6D06619D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07231CD7-096C-4123-818C-525CFB5F000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59F11F26-D5D3-436A-88F6-DF6C93EC8B67}"/>
              </a:ext>
            </a:extLst>
          </p:cNvPr>
          <p:cNvSpPr>
            <a:spLocks noGrp="1"/>
          </p:cNvSpPr>
          <p:nvPr>
            <p:ph type="dt" sz="half" idx="10"/>
          </p:nvPr>
        </p:nvSpPr>
        <p:spPr/>
        <p:txBody>
          <a:bodyPr/>
          <a:lstStyle/>
          <a:p>
            <a:fld id="{8DA65007-CA56-400E-9538-82A2CD9C03ED}" type="datetime1">
              <a:rPr lang="it-IT" smtClean="0"/>
              <a:pPr/>
              <a:t>18/12/2022</a:t>
            </a:fld>
            <a:endParaRPr lang="it-IT"/>
          </a:p>
        </p:txBody>
      </p:sp>
      <p:sp>
        <p:nvSpPr>
          <p:cNvPr id="5" name="Segnaposto piè di pagina 4">
            <a:extLst>
              <a:ext uri="{FF2B5EF4-FFF2-40B4-BE49-F238E27FC236}">
                <a16:creationId xmlns="" xmlns:a16="http://schemas.microsoft.com/office/drawing/2014/main" id="{7B3A1DB4-3C09-4C13-9CF1-CE1C224C96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EEC4215-815D-43E5-A5FE-468DE97E8A76}"/>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79040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C6EE7FB2-0CC3-49FB-9440-774252C25C1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A80D1B58-4981-4E2A-80F2-A8903B756BA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E932227-67B1-4B18-99C6-381A2298FE79}"/>
              </a:ext>
            </a:extLst>
          </p:cNvPr>
          <p:cNvSpPr>
            <a:spLocks noGrp="1"/>
          </p:cNvSpPr>
          <p:nvPr>
            <p:ph type="dt" sz="half" idx="10"/>
          </p:nvPr>
        </p:nvSpPr>
        <p:spPr/>
        <p:txBody>
          <a:bodyPr/>
          <a:lstStyle/>
          <a:p>
            <a:fld id="{5DDE7D9C-F0BD-4B34-BFB1-CCF3737E74BC}" type="datetime1">
              <a:rPr lang="it-IT" smtClean="0"/>
              <a:pPr/>
              <a:t>18/12/2022</a:t>
            </a:fld>
            <a:endParaRPr lang="it-IT"/>
          </a:p>
        </p:txBody>
      </p:sp>
      <p:sp>
        <p:nvSpPr>
          <p:cNvPr id="5" name="Segnaposto piè di pagina 4">
            <a:extLst>
              <a:ext uri="{FF2B5EF4-FFF2-40B4-BE49-F238E27FC236}">
                <a16:creationId xmlns="" xmlns:a16="http://schemas.microsoft.com/office/drawing/2014/main" id="{7E851513-51D4-456C-A284-C273F33654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9651FBA-0938-45FF-8829-79546A8ED33B}"/>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438981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xmlns="" id="{94136B80-E5A0-D846-A771-A02B0B4F6CCD}"/>
              </a:ext>
            </a:extLst>
          </p:cNvPr>
          <p:cNvPicPr>
            <a:picLocks noChangeAspect="1"/>
          </p:cNvPicPr>
          <p:nvPr userDrawn="1"/>
        </p:nvPicPr>
        <p:blipFill>
          <a:blip r:embed="rId2" cstate="print"/>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xmlns=""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xmlns=""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x-none" dirty="0"/>
          </a:p>
        </p:txBody>
      </p:sp>
      <p:sp>
        <p:nvSpPr>
          <p:cNvPr id="16" name="Segnaposto testo 24">
            <a:extLst>
              <a:ext uri="{FF2B5EF4-FFF2-40B4-BE49-F238E27FC236}">
                <a16:creationId xmlns:a16="http://schemas.microsoft.com/office/drawing/2014/main" xmlns=""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x-none" dirty="0"/>
              <a:t>FARE CLICK PER INSERIRE SOPRATITOLO</a:t>
            </a:r>
          </a:p>
        </p:txBody>
      </p:sp>
      <p:sp>
        <p:nvSpPr>
          <p:cNvPr id="18" name="Segnaposto testo 24">
            <a:extLst>
              <a:ext uri="{FF2B5EF4-FFF2-40B4-BE49-F238E27FC236}">
                <a16:creationId xmlns:a16="http://schemas.microsoft.com/office/drawing/2014/main" xmlns=""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x-none" dirty="0"/>
              <a:t>FARE CLICK PER INSERIRE SOTTOTITOLO</a:t>
            </a:r>
          </a:p>
        </p:txBody>
      </p:sp>
      <p:sp>
        <p:nvSpPr>
          <p:cNvPr id="22" name="Segnaposto testo 20">
            <a:extLst>
              <a:ext uri="{FF2B5EF4-FFF2-40B4-BE49-F238E27FC236}">
                <a16:creationId xmlns:a16="http://schemas.microsoft.com/office/drawing/2014/main" xmlns=""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x-none" dirty="0"/>
              <a:t>nserire qui i link</a:t>
            </a:r>
          </a:p>
          <a:p>
            <a:pPr lvl="0"/>
            <a:r>
              <a:rPr lang="x-none" dirty="0"/>
              <a:t>o informazioni aggiuntive</a:t>
            </a:r>
          </a:p>
        </p:txBody>
      </p:sp>
      <p:pic>
        <p:nvPicPr>
          <p:cNvPr id="12" name="Immagine 11">
            <a:extLst>
              <a:ext uri="{FF2B5EF4-FFF2-40B4-BE49-F238E27FC236}">
                <a16:creationId xmlns:a16="http://schemas.microsoft.com/office/drawing/2014/main" xmlns="" id="{B0C47796-1DFE-0B46-AFC3-1C7F31C7AFC5}"/>
              </a:ext>
            </a:extLst>
          </p:cNvPr>
          <p:cNvPicPr>
            <a:picLocks noChangeAspect="1"/>
          </p:cNvPicPr>
          <p:nvPr userDrawn="1"/>
        </p:nvPicPr>
        <p:blipFill>
          <a:blip r:embed="rId3" cstate="print"/>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xmlns="" id="{D9676AE4-89B6-4E47-8B08-CFDF9CB4AD62}"/>
              </a:ext>
            </a:extLst>
          </p:cNvPr>
          <p:cNvPicPr>
            <a:picLocks noChangeAspect="1"/>
          </p:cNvPicPr>
          <p:nvPr userDrawn="1"/>
        </p:nvPicPr>
        <p:blipFill>
          <a:blip r:embed="rId4" cstate="print"/>
          <a:stretch>
            <a:fillRect/>
          </a:stretch>
        </p:blipFill>
        <p:spPr>
          <a:xfrm>
            <a:off x="7858491" y="394896"/>
            <a:ext cx="3793268" cy="680407"/>
          </a:xfrm>
          <a:prstGeom prst="rect">
            <a:avLst/>
          </a:prstGeom>
        </p:spPr>
      </p:pic>
    </p:spTree>
    <p:extLst>
      <p:ext uri="{BB962C8B-B14F-4D97-AF65-F5344CB8AC3E}">
        <p14:creationId xmlns:p14="http://schemas.microsoft.com/office/powerpoint/2010/main" xmlns=""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6743DC0-B89F-415C-B413-5F7EDF4C26B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C3649346-D2D3-440D-9265-BB42F7E6FE9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C2E01628-9107-42B7-B1D4-EB609B376690}"/>
              </a:ext>
            </a:extLst>
          </p:cNvPr>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a:extLst>
              <a:ext uri="{FF2B5EF4-FFF2-40B4-BE49-F238E27FC236}">
                <a16:creationId xmlns="" xmlns:a16="http://schemas.microsoft.com/office/drawing/2014/main" id="{2070FDBF-AA23-4674-AC65-51AE3AB2F8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32EF22C-835A-4D95-A8C7-9E75B06910AF}"/>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273656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461BB02-0577-4A6D-BA81-169CFFBA1DA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242C728B-C8DB-432B-B049-C8CE68DB6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886F9974-26A7-4397-AB86-BD9B99673268}"/>
              </a:ext>
            </a:extLst>
          </p:cNvPr>
          <p:cNvSpPr>
            <a:spLocks noGrp="1"/>
          </p:cNvSpPr>
          <p:nvPr>
            <p:ph type="dt" sz="half" idx="10"/>
          </p:nvPr>
        </p:nvSpPr>
        <p:spPr/>
        <p:txBody>
          <a:bodyPr/>
          <a:lstStyle/>
          <a:p>
            <a:fld id="{CA3A1796-53E4-4EB3-88B3-ED7124A94807}" type="datetime1">
              <a:rPr lang="it-IT" smtClean="0"/>
              <a:pPr/>
              <a:t>18/12/2022</a:t>
            </a:fld>
            <a:endParaRPr lang="it-IT"/>
          </a:p>
        </p:txBody>
      </p:sp>
      <p:sp>
        <p:nvSpPr>
          <p:cNvPr id="5" name="Segnaposto piè di pagina 4">
            <a:extLst>
              <a:ext uri="{FF2B5EF4-FFF2-40B4-BE49-F238E27FC236}">
                <a16:creationId xmlns="" xmlns:a16="http://schemas.microsoft.com/office/drawing/2014/main" id="{D41C2615-9CC9-4289-952B-574574BD7F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F3C8F5D-144D-4657-BB89-9A1FADCAA8D2}"/>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280547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7C5B3DF-BB16-4A38-BFC3-DB566B96AFD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A3BB36EB-33F5-4620-B407-5242377AB3F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553A6E7C-CE9B-4167-9416-6508FAA26E7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70FC4116-FD30-4EAA-BB18-1B8C9C592D41}"/>
              </a:ext>
            </a:extLst>
          </p:cNvPr>
          <p:cNvSpPr>
            <a:spLocks noGrp="1"/>
          </p:cNvSpPr>
          <p:nvPr>
            <p:ph type="dt" sz="half" idx="10"/>
          </p:nvPr>
        </p:nvSpPr>
        <p:spPr/>
        <p:txBody>
          <a:bodyPr/>
          <a:lstStyle/>
          <a:p>
            <a:fld id="{BA62B8F8-284A-472C-BDD9-E925DAF1B26E}" type="datetime1">
              <a:rPr lang="it-IT" smtClean="0"/>
              <a:pPr/>
              <a:t>18/12/2022</a:t>
            </a:fld>
            <a:endParaRPr lang="it-IT"/>
          </a:p>
        </p:txBody>
      </p:sp>
      <p:sp>
        <p:nvSpPr>
          <p:cNvPr id="6" name="Segnaposto piè di pagina 5">
            <a:extLst>
              <a:ext uri="{FF2B5EF4-FFF2-40B4-BE49-F238E27FC236}">
                <a16:creationId xmlns="" xmlns:a16="http://schemas.microsoft.com/office/drawing/2014/main" id="{548A96CA-D432-4F41-A452-FA18EE2D10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B12FC9C4-9800-45B3-AB8A-5D5401840E06}"/>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34691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E0FBEC8-F246-434A-8C04-9692A8F9505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09C80973-8F5E-4481-8206-AEA16CD98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59C17188-1F7C-4DF1-8678-8D8EA850FF7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766C01B-4387-42DB-B8D0-B2D6C6D03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493A7314-CE61-476F-A5DD-47F9D2F9E8E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FD509AA7-BB3B-4F41-9E00-66C6DE8D7533}"/>
              </a:ext>
            </a:extLst>
          </p:cNvPr>
          <p:cNvSpPr>
            <a:spLocks noGrp="1"/>
          </p:cNvSpPr>
          <p:nvPr>
            <p:ph type="dt" sz="half" idx="10"/>
          </p:nvPr>
        </p:nvSpPr>
        <p:spPr/>
        <p:txBody>
          <a:bodyPr/>
          <a:lstStyle/>
          <a:p>
            <a:fld id="{9114E598-5193-4DC9-87EB-DD02C1BA2639}" type="datetime1">
              <a:rPr lang="it-IT" smtClean="0"/>
              <a:pPr/>
              <a:t>18/12/2022</a:t>
            </a:fld>
            <a:endParaRPr lang="it-IT"/>
          </a:p>
        </p:txBody>
      </p:sp>
      <p:sp>
        <p:nvSpPr>
          <p:cNvPr id="8" name="Segnaposto piè di pagina 7">
            <a:extLst>
              <a:ext uri="{FF2B5EF4-FFF2-40B4-BE49-F238E27FC236}">
                <a16:creationId xmlns="" xmlns:a16="http://schemas.microsoft.com/office/drawing/2014/main" id="{957B42BC-4799-44F7-8C2F-2F47097E45E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B2248CD3-97AD-4E11-A666-DA9E734419CF}"/>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402605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4F5FE4D-1781-4474-A358-B7BCE04023A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C16D6D3A-33E9-40D4-B3DF-10A87572F3A2}"/>
              </a:ext>
            </a:extLst>
          </p:cNvPr>
          <p:cNvSpPr>
            <a:spLocks noGrp="1"/>
          </p:cNvSpPr>
          <p:nvPr>
            <p:ph type="dt" sz="half" idx="10"/>
          </p:nvPr>
        </p:nvSpPr>
        <p:spPr/>
        <p:txBody>
          <a:bodyPr/>
          <a:lstStyle/>
          <a:p>
            <a:fld id="{DFAE3074-58E7-4563-9E6F-D565095D1CD0}" type="datetime1">
              <a:rPr lang="it-IT" smtClean="0"/>
              <a:pPr/>
              <a:t>18/12/2022</a:t>
            </a:fld>
            <a:endParaRPr lang="it-IT"/>
          </a:p>
        </p:txBody>
      </p:sp>
      <p:sp>
        <p:nvSpPr>
          <p:cNvPr id="4" name="Segnaposto piè di pagina 3">
            <a:extLst>
              <a:ext uri="{FF2B5EF4-FFF2-40B4-BE49-F238E27FC236}">
                <a16:creationId xmlns="" xmlns:a16="http://schemas.microsoft.com/office/drawing/2014/main" id="{01A3324C-2A54-4D84-B47F-F7A376DF1B5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8235783F-59F2-494D-B97E-74E1C2EF3DA1}"/>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335168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B004A747-8535-47ED-B2E0-91A3285B1E05}"/>
              </a:ext>
            </a:extLst>
          </p:cNvPr>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a:extLst>
              <a:ext uri="{FF2B5EF4-FFF2-40B4-BE49-F238E27FC236}">
                <a16:creationId xmlns="" xmlns:a16="http://schemas.microsoft.com/office/drawing/2014/main" id="{F0ED2E06-C3D5-4EB6-9ECE-6C19C6F4306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BCD9B778-AA88-4A0B-8004-33CF3592822C}"/>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369556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0B4D1CC-0B5E-4BDF-BCFE-D0C08FA88B2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64456E83-79B1-4569-AA45-774083011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D6D7AD96-7445-4056-ABFA-34BC51F56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481FBACB-6ECD-46CF-AC8D-835F4C9C8EDC}"/>
              </a:ext>
            </a:extLst>
          </p:cNvPr>
          <p:cNvSpPr>
            <a:spLocks noGrp="1"/>
          </p:cNvSpPr>
          <p:nvPr>
            <p:ph type="dt" sz="half" idx="10"/>
          </p:nvPr>
        </p:nvSpPr>
        <p:spPr/>
        <p:txBody>
          <a:bodyPr/>
          <a:lstStyle/>
          <a:p>
            <a:fld id="{FEC95E17-291D-4AE8-ACFC-306C4464A043}" type="datetime1">
              <a:rPr lang="it-IT" smtClean="0"/>
              <a:pPr/>
              <a:t>18/12/2022</a:t>
            </a:fld>
            <a:endParaRPr lang="it-IT"/>
          </a:p>
        </p:txBody>
      </p:sp>
      <p:sp>
        <p:nvSpPr>
          <p:cNvPr id="6" name="Segnaposto piè di pagina 5">
            <a:extLst>
              <a:ext uri="{FF2B5EF4-FFF2-40B4-BE49-F238E27FC236}">
                <a16:creationId xmlns="" xmlns:a16="http://schemas.microsoft.com/office/drawing/2014/main" id="{D442E73A-B7B4-4389-BC8E-97A446CABD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9EBC2EBF-D0AC-4A41-A5E1-41C412F0F6AB}"/>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177981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9A6F07E-7C62-48D5-9E5D-7B754D21AA5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33A9649B-CA56-49FD-9378-B5ECC19C9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A5776BD9-A2F5-49A7-9AE7-F5F735F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10B4C43B-5A28-408D-B58F-1238A53CD90A}"/>
              </a:ext>
            </a:extLst>
          </p:cNvPr>
          <p:cNvSpPr>
            <a:spLocks noGrp="1"/>
          </p:cNvSpPr>
          <p:nvPr>
            <p:ph type="dt" sz="half" idx="10"/>
          </p:nvPr>
        </p:nvSpPr>
        <p:spPr/>
        <p:txBody>
          <a:bodyPr/>
          <a:lstStyle/>
          <a:p>
            <a:fld id="{A2C5A9B8-3D8E-4C40-8A88-9CBD3A11C8BB}" type="datetime1">
              <a:rPr lang="it-IT" smtClean="0"/>
              <a:pPr/>
              <a:t>18/12/2022</a:t>
            </a:fld>
            <a:endParaRPr lang="it-IT"/>
          </a:p>
        </p:txBody>
      </p:sp>
      <p:sp>
        <p:nvSpPr>
          <p:cNvPr id="6" name="Segnaposto piè di pagina 5">
            <a:extLst>
              <a:ext uri="{FF2B5EF4-FFF2-40B4-BE49-F238E27FC236}">
                <a16:creationId xmlns="" xmlns:a16="http://schemas.microsoft.com/office/drawing/2014/main" id="{B04687B3-4AA5-4280-8E9E-A8B0F13869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97E9A17E-83A9-4B28-B6E4-AEB55242B634}"/>
              </a:ext>
            </a:extLst>
          </p:cNvPr>
          <p:cNvSpPr>
            <a:spLocks noGrp="1"/>
          </p:cNvSpPr>
          <p:nvPr>
            <p:ph type="sldNum" sz="quarter" idx="12"/>
          </p:nvPr>
        </p:nvSpPr>
        <p:spPr/>
        <p:txBody>
          <a:body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346227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C45AC37F-8003-470C-8C43-B69A44C0B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199B4546-FB6C-4EDD-9EB9-F40A24F04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BD6C0AA-B8A2-4744-A705-126EE8537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EB651-496A-414C-ABAF-BEA585E22592}" type="datetime1">
              <a:rPr lang="it-IT" smtClean="0"/>
              <a:pPr/>
              <a:t>18/12/2022</a:t>
            </a:fld>
            <a:endParaRPr lang="it-IT"/>
          </a:p>
        </p:txBody>
      </p:sp>
      <p:sp>
        <p:nvSpPr>
          <p:cNvPr id="5" name="Segnaposto piè di pagina 4">
            <a:extLst>
              <a:ext uri="{FF2B5EF4-FFF2-40B4-BE49-F238E27FC236}">
                <a16:creationId xmlns="" xmlns:a16="http://schemas.microsoft.com/office/drawing/2014/main" id="{30365E88-C948-4CCC-88FE-1CDAADC1F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691B1E3D-244B-4052-AE20-3E3ACF659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366CF-62E3-44AA-B5F8-91C8785CFA03}" type="slidenum">
              <a:rPr lang="it-IT" smtClean="0"/>
              <a:pPr/>
              <a:t>‹N›</a:t>
            </a:fld>
            <a:endParaRPr lang="it-IT"/>
          </a:p>
        </p:txBody>
      </p:sp>
    </p:spTree>
    <p:extLst>
      <p:ext uri="{BB962C8B-B14F-4D97-AF65-F5344CB8AC3E}">
        <p14:creationId xmlns="" xmlns:p14="http://schemas.microsoft.com/office/powerpoint/2010/main" val="4005661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youtube.com/watch?v=stG6-nPZapU" TargetMode="External"/><Relationship Id="rId2" Type="http://schemas.openxmlformats.org/officeDocument/2006/relationships/hyperlink" Target="https://www.youtube.com/watch?v=LmcG0zxLlnk"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 xmlns:a16="http://schemas.microsoft.com/office/drawing/2014/main" id="{CD6D445B-AE62-8249-8841-F9BE5887D23C}"/>
              </a:ext>
            </a:extLst>
          </p:cNvPr>
          <p:cNvSpPr>
            <a:spLocks noGrp="1"/>
          </p:cNvSpPr>
          <p:nvPr>
            <p:ph type="body" sz="quarter" idx="10"/>
          </p:nvPr>
        </p:nvSpPr>
        <p:spPr>
          <a:xfrm>
            <a:off x="557249" y="2317626"/>
            <a:ext cx="10951128" cy="1323438"/>
          </a:xfrm>
        </p:spPr>
        <p:txBody>
          <a:bodyPr/>
          <a:lstStyle/>
          <a:p>
            <a:r>
              <a:rPr lang="it-IT" dirty="0" err="1" smtClean="0"/>
              <a:t>Strategy</a:t>
            </a:r>
            <a:r>
              <a:rPr lang="it-IT" dirty="0" smtClean="0"/>
              <a:t>: </a:t>
            </a:r>
            <a:r>
              <a:rPr lang="it-IT" sz="3600" dirty="0" smtClean="0">
                <a:solidFill>
                  <a:srgbClr val="C00000"/>
                </a:solidFill>
              </a:rPr>
              <a:t>a </a:t>
            </a:r>
            <a:r>
              <a:rPr lang="it-IT" sz="3600" dirty="0" err="1" smtClean="0">
                <a:solidFill>
                  <a:srgbClr val="C00000"/>
                </a:solidFill>
              </a:rPr>
              <a:t>Dynamic</a:t>
            </a:r>
            <a:r>
              <a:rPr lang="it-IT" sz="3600" dirty="0" smtClean="0">
                <a:solidFill>
                  <a:srgbClr val="C00000"/>
                </a:solidFill>
              </a:rPr>
              <a:t> </a:t>
            </a:r>
            <a:r>
              <a:rPr lang="it-IT" sz="3600" dirty="0" err="1" smtClean="0">
                <a:solidFill>
                  <a:srgbClr val="C00000"/>
                </a:solidFill>
              </a:rPr>
              <a:t>Capabilities</a:t>
            </a:r>
            <a:r>
              <a:rPr lang="it-IT" sz="3600" dirty="0" smtClean="0">
                <a:solidFill>
                  <a:srgbClr val="C00000"/>
                </a:solidFill>
              </a:rPr>
              <a:t> </a:t>
            </a:r>
            <a:r>
              <a:rPr lang="it-IT" sz="3600" dirty="0" err="1" smtClean="0">
                <a:solidFill>
                  <a:srgbClr val="C00000"/>
                </a:solidFill>
              </a:rPr>
              <a:t>Based</a:t>
            </a:r>
            <a:r>
              <a:rPr lang="it-IT" sz="3600" dirty="0" smtClean="0">
                <a:solidFill>
                  <a:srgbClr val="C00000"/>
                </a:solidFill>
              </a:rPr>
              <a:t> </a:t>
            </a:r>
            <a:r>
              <a:rPr lang="it-IT" sz="3600" dirty="0" err="1" smtClean="0">
                <a:solidFill>
                  <a:srgbClr val="C00000"/>
                </a:solidFill>
              </a:rPr>
              <a:t>View</a:t>
            </a:r>
            <a:r>
              <a:rPr lang="it-IT" sz="3600" dirty="0" smtClean="0">
                <a:solidFill>
                  <a:srgbClr val="C00000"/>
                </a:solidFill>
              </a:rPr>
              <a:t> (2)</a:t>
            </a:r>
            <a:endParaRPr lang="x-none" sz="3600" dirty="0">
              <a:solidFill>
                <a:srgbClr val="C00000"/>
              </a:solidFill>
            </a:endParaRPr>
          </a:p>
        </p:txBody>
      </p:sp>
      <p:sp>
        <p:nvSpPr>
          <p:cNvPr id="3" name="Segnaposto testo 2">
            <a:extLst>
              <a:ext uri="{FF2B5EF4-FFF2-40B4-BE49-F238E27FC236}">
                <a16:creationId xmlns="" xmlns:a16="http://schemas.microsoft.com/office/drawing/2014/main" id="{DA2AFA6F-7C32-6E4A-97D7-7F3215C6B578}"/>
              </a:ext>
            </a:extLst>
          </p:cNvPr>
          <p:cNvSpPr>
            <a:spLocks noGrp="1"/>
          </p:cNvSpPr>
          <p:nvPr>
            <p:ph type="body" sz="quarter" idx="11"/>
          </p:nvPr>
        </p:nvSpPr>
        <p:spPr/>
        <p:txBody>
          <a:bodyPr/>
          <a:lstStyle/>
          <a:p>
            <a:r>
              <a:rPr lang="x-none" sz="1800" dirty="0"/>
              <a:t>MASTER MEIM 2021-2022</a:t>
            </a:r>
          </a:p>
        </p:txBody>
      </p:sp>
      <p:sp>
        <p:nvSpPr>
          <p:cNvPr id="4" name="Segnaposto testo 3">
            <a:extLst>
              <a:ext uri="{FF2B5EF4-FFF2-40B4-BE49-F238E27FC236}">
                <a16:creationId xmlns="" xmlns:a16="http://schemas.microsoft.com/office/drawing/2014/main" id="{02509037-548E-9B4F-8125-61469E14C829}"/>
              </a:ext>
            </a:extLst>
          </p:cNvPr>
          <p:cNvSpPr>
            <a:spLocks noGrp="1"/>
          </p:cNvSpPr>
          <p:nvPr>
            <p:ph type="body" sz="quarter" idx="12"/>
          </p:nvPr>
        </p:nvSpPr>
        <p:spPr>
          <a:xfrm>
            <a:off x="549261" y="3698649"/>
            <a:ext cx="8437985" cy="794974"/>
          </a:xfrm>
        </p:spPr>
        <p:txBody>
          <a:bodyPr/>
          <a:lstStyle/>
          <a:p>
            <a:r>
              <a:rPr lang="en-US" sz="1800" dirty="0" smtClean="0"/>
              <a:t>March 02, 2022</a:t>
            </a:r>
          </a:p>
          <a:p>
            <a:r>
              <a:rPr lang="en-US" sz="1800" dirty="0" smtClean="0"/>
              <a:t>Business strategy implementation </a:t>
            </a:r>
            <a:endParaRPr lang="it-IT" sz="1800" dirty="0" smtClean="0"/>
          </a:p>
          <a:p>
            <a:endParaRPr lang="en-US" sz="1800" dirty="0" smtClean="0"/>
          </a:p>
        </p:txBody>
      </p:sp>
      <p:sp>
        <p:nvSpPr>
          <p:cNvPr id="5" name="Segnaposto testo 4">
            <a:extLst>
              <a:ext uri="{FF2B5EF4-FFF2-40B4-BE49-F238E27FC236}">
                <a16:creationId xmlns="" xmlns:a16="http://schemas.microsoft.com/office/drawing/2014/main" id="{7A0FD6FB-25CC-5548-9E18-53B8F29855B1}"/>
              </a:ext>
            </a:extLst>
          </p:cNvPr>
          <p:cNvSpPr>
            <a:spLocks noGrp="1"/>
          </p:cNvSpPr>
          <p:nvPr>
            <p:ph type="body" sz="quarter" idx="13"/>
          </p:nvPr>
        </p:nvSpPr>
        <p:spPr/>
        <p:txBody>
          <a:bodyPr>
            <a:normAutofit fontScale="85000" lnSpcReduction="20000"/>
          </a:bodyPr>
          <a:lstStyle/>
          <a:p>
            <a:r>
              <a:rPr lang="it-IT" sz="1800" dirty="0" err="1" smtClean="0"/>
              <a:t>Instructor</a:t>
            </a:r>
            <a:r>
              <a:rPr lang="it-IT" sz="1800" dirty="0" smtClean="0"/>
              <a:t>:  Enrico Viceconte</a:t>
            </a:r>
            <a:endParaRPr lang="x-none" sz="1800" smtClean="0"/>
          </a:p>
          <a:p>
            <a:r>
              <a:rPr lang="it-IT" sz="1800" dirty="0" smtClean="0"/>
              <a:t>The Project Management Institute</a:t>
            </a:r>
            <a:endParaRPr lang="x-none" sz="1800" dirty="0"/>
          </a:p>
        </p:txBody>
      </p:sp>
      <p:pic>
        <p:nvPicPr>
          <p:cNvPr id="6" name="Picture 11">
            <a:extLst>
              <a:ext uri="{FF2B5EF4-FFF2-40B4-BE49-F238E27FC236}">
                <a16:creationId xmlns:a16="http://schemas.microsoft.com/office/drawing/2014/main" xmlns="" id="{91E25745-AB6F-481B-B525-F56CBFA8C466}"/>
              </a:ext>
            </a:extLst>
          </p:cNvPr>
          <p:cNvPicPr>
            <a:picLocks noChangeAspect="1"/>
          </p:cNvPicPr>
          <p:nvPr/>
        </p:nvPicPr>
        <p:blipFill>
          <a:blip r:embed="rId2" cstate="print"/>
          <a:stretch>
            <a:fillRect/>
          </a:stretch>
        </p:blipFill>
        <p:spPr>
          <a:xfrm>
            <a:off x="5159896" y="5373216"/>
            <a:ext cx="1703446" cy="674477"/>
          </a:xfrm>
          <a:prstGeom prst="rect">
            <a:avLst/>
          </a:prstGeom>
        </p:spPr>
      </p:pic>
    </p:spTree>
    <p:extLst>
      <p:ext uri="{BB962C8B-B14F-4D97-AF65-F5344CB8AC3E}">
        <p14:creationId xmlns="" xmlns:p14="http://schemas.microsoft.com/office/powerpoint/2010/main" val="329954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en-US" dirty="0" smtClean="0"/>
              <a:t>Despite their differences, all four schools of strategy represent attempts to resolve the same basic underlying problem:</a:t>
            </a:r>
          </a:p>
          <a:p>
            <a:pPr algn="ctr">
              <a:buNone/>
            </a:pPr>
            <a:r>
              <a:rPr lang="en-US" dirty="0" smtClean="0"/>
              <a:t>the tension between two conflicting business realities.</a:t>
            </a:r>
          </a:p>
          <a:p>
            <a:pPr algn="ctr">
              <a:buNone/>
            </a:pPr>
            <a:endParaRPr lang="en-US" dirty="0" smtClean="0"/>
          </a:p>
          <a:p>
            <a:pPr algn="ctr">
              <a:buNone/>
            </a:pPr>
            <a:r>
              <a:rPr lang="en-US" dirty="0" smtClean="0"/>
              <a:t>The first reality: advantage is transient</a:t>
            </a:r>
          </a:p>
          <a:p>
            <a:pPr algn="ctr">
              <a:buNone/>
            </a:pPr>
            <a:r>
              <a:rPr lang="en-US" dirty="0" smtClean="0"/>
              <a:t>The second reality: Corporate identity is slow to change. </a:t>
            </a:r>
          </a:p>
          <a:p>
            <a:pPr algn="ctr">
              <a:buNone/>
            </a:pP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a:t>
            </a:fld>
            <a:endParaRPr lang="it-IT"/>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Exemple</a:t>
            </a:r>
            <a:r>
              <a:rPr lang="it-IT" dirty="0" smtClean="0"/>
              <a:t> of </a:t>
            </a:r>
            <a:r>
              <a:rPr lang="it-IT" dirty="0" err="1" smtClean="0"/>
              <a:t>External</a:t>
            </a:r>
            <a:r>
              <a:rPr lang="it-IT" dirty="0" smtClean="0"/>
              <a:t> </a:t>
            </a:r>
            <a:r>
              <a:rPr lang="it-IT" dirty="0" err="1" smtClean="0"/>
              <a:t>ecosystem</a:t>
            </a:r>
            <a:endParaRPr lang="it-IT" dirty="0"/>
          </a:p>
        </p:txBody>
      </p:sp>
      <p:sp>
        <p:nvSpPr>
          <p:cNvPr id="3" name="Segnaposto contenuto 2"/>
          <p:cNvSpPr>
            <a:spLocks noGrp="1"/>
          </p:cNvSpPr>
          <p:nvPr>
            <p:ph idx="1"/>
          </p:nvPr>
        </p:nvSpPr>
        <p:spPr/>
        <p:txBody>
          <a:bodyPr/>
          <a:lstStyle/>
          <a:p>
            <a:r>
              <a:rPr lang="en-US" dirty="0" smtClean="0"/>
              <a:t>Apple has used it with great success in the </a:t>
            </a:r>
            <a:r>
              <a:rPr lang="en-US" dirty="0" err="1" smtClean="0"/>
              <a:t>smartphone</a:t>
            </a:r>
            <a:r>
              <a:rPr lang="en-US" dirty="0" smtClean="0"/>
              <a:t> arena, where winning requires multiple strategy styles.</a:t>
            </a:r>
          </a:p>
          <a:p>
            <a:r>
              <a:rPr lang="en-US" dirty="0" smtClean="0"/>
              <a:t>For example, content creation and app development require rapid adaptation to changing consumer needs and fast-moving competition, while component manufacturing and assembly are scale intensive and require a more classical approach.</a:t>
            </a:r>
          </a:p>
          <a:p>
            <a:r>
              <a:rPr lang="en-US" dirty="0" smtClean="0"/>
              <a:t>The industry is also highly dynamic.</a:t>
            </a:r>
          </a:p>
          <a:p>
            <a:r>
              <a:rPr lang="en-US" dirty="0" smtClean="0"/>
              <a:t>Rather than trying to deploy all strategy styles itself, Apple chooses to shape and orchestrate an ecosystem of companies that exercise the strategy styles it needs.</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100</a:t>
            </a:fld>
            <a:endParaRPr lang="it-IT"/>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Problem</a:t>
            </a:r>
            <a:r>
              <a:rPr lang="it-IT" dirty="0" smtClean="0"/>
              <a:t> </a:t>
            </a:r>
            <a:r>
              <a:rPr lang="it-IT" dirty="0" err="1" smtClean="0"/>
              <a:t>with</a:t>
            </a:r>
            <a:r>
              <a:rPr lang="it-IT" dirty="0" smtClean="0"/>
              <a:t> </a:t>
            </a:r>
            <a:r>
              <a:rPr lang="it-IT" dirty="0" err="1" smtClean="0"/>
              <a:t>External</a:t>
            </a:r>
            <a:r>
              <a:rPr lang="it-IT" dirty="0" smtClean="0"/>
              <a:t> </a:t>
            </a:r>
            <a:r>
              <a:rPr lang="it-IT" dirty="0" err="1" smtClean="0"/>
              <a:t>ecosystem</a:t>
            </a:r>
            <a:endParaRPr lang="it-IT" dirty="0"/>
          </a:p>
        </p:txBody>
      </p:sp>
      <p:sp>
        <p:nvSpPr>
          <p:cNvPr id="3" name="Segnaposto contenuto 2"/>
          <p:cNvSpPr>
            <a:spLocks noGrp="1"/>
          </p:cNvSpPr>
          <p:nvPr>
            <p:ph idx="1"/>
          </p:nvPr>
        </p:nvSpPr>
        <p:spPr/>
        <p:txBody>
          <a:bodyPr/>
          <a:lstStyle/>
          <a:p>
            <a:r>
              <a:rPr lang="en-US" dirty="0" smtClean="0"/>
              <a:t>This approach is only appropriate in the most complex cases because of the high costs and risks of cooperation—the cost of building platforms such as Apple’s iTunes, the profits the company must give away to incentivize third parties to participate, and the risks associated with dilution of control over the company’s operations.</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101</a:t>
            </a:fld>
            <a:endParaRPr lang="it-I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102</a:t>
            </a:fld>
            <a:endParaRPr lang="it-IT"/>
          </a:p>
        </p:txBody>
      </p:sp>
      <p:pic>
        <p:nvPicPr>
          <p:cNvPr id="7" name="Immagine 6"/>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 y="0"/>
            <a:ext cx="6315075" cy="6858000"/>
          </a:xfrm>
          <a:prstGeom prst="rect">
            <a:avLst/>
          </a:prstGeom>
          <a:noFill/>
          <a:ln>
            <a:noFill/>
          </a:ln>
        </p:spPr>
      </p:pic>
      <p:pic>
        <p:nvPicPr>
          <p:cNvPr id="8" name="Immagin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356983" y="431617"/>
            <a:ext cx="5835017" cy="5576322"/>
          </a:xfrm>
          <a:prstGeom prst="rect">
            <a:avLst/>
          </a:prstGeom>
          <a:noFill/>
          <a:ln>
            <a:no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103</a:t>
            </a:fld>
            <a:endParaRPr lang="it-IT"/>
          </a:p>
        </p:txBody>
      </p:sp>
      <p:pic>
        <p:nvPicPr>
          <p:cNvPr id="98306" name="Picture 2"/>
          <p:cNvPicPr>
            <a:picLocks noChangeAspect="1" noChangeArrowheads="1"/>
          </p:cNvPicPr>
          <p:nvPr/>
        </p:nvPicPr>
        <p:blipFill>
          <a:blip r:embed="rId2" cstate="print"/>
          <a:srcRect l="55928" t="19468" r="6284" b="11231"/>
          <a:stretch>
            <a:fillRect/>
          </a:stretch>
        </p:blipFill>
        <p:spPr bwMode="auto">
          <a:xfrm>
            <a:off x="0" y="535576"/>
            <a:ext cx="6132316" cy="6322424"/>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l="43200" t="61011" r="9407" b="22973"/>
          <a:stretch>
            <a:fillRect/>
          </a:stretch>
        </p:blipFill>
        <p:spPr bwMode="auto">
          <a:xfrm>
            <a:off x="6026331" y="666206"/>
            <a:ext cx="6165669" cy="1110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en-US" dirty="0" smtClean="0"/>
              <a:t>Business models, dynamic capabilities, and strategy are interdependent.</a:t>
            </a:r>
          </a:p>
          <a:p>
            <a:r>
              <a:rPr lang="en-US" dirty="0" smtClean="0"/>
              <a:t>The strength of a firm's dynamic capabilities help shape its proficiency at business model design. </a:t>
            </a:r>
          </a:p>
          <a:p>
            <a:r>
              <a:rPr lang="en-US" dirty="0" smtClean="0"/>
              <a:t>Through its effect on organization design, a business model influences the firm's dynamic capabilities and places bounds on the feasibility of particular strategies. </a:t>
            </a:r>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104</a:t>
            </a:fld>
            <a:endParaRPr lang="it-IT"/>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tEECE</a:t>
            </a:r>
            <a:endParaRPr lang="it-IT" dirty="0"/>
          </a:p>
        </p:txBody>
      </p:sp>
      <p:sp>
        <p:nvSpPr>
          <p:cNvPr id="3" name="Segnaposto contenuto 2"/>
          <p:cNvSpPr>
            <a:spLocks noGrp="1"/>
          </p:cNvSpPr>
          <p:nvPr>
            <p:ph idx="1"/>
          </p:nvPr>
        </p:nvSpPr>
        <p:spPr/>
        <p:txBody>
          <a:bodyPr/>
          <a:lstStyle/>
          <a:p>
            <a:r>
              <a:rPr lang="it-IT" dirty="0" smtClean="0">
                <a:hlinkClick r:id="rId2"/>
              </a:rPr>
              <a:t>https://www.youtube.com/watch?v=LmcG0zxLlnk</a:t>
            </a:r>
            <a:endParaRPr lang="it-IT" dirty="0" smtClean="0"/>
          </a:p>
          <a:p>
            <a:endParaRPr lang="it-IT" dirty="0" smtClean="0"/>
          </a:p>
          <a:p>
            <a:r>
              <a:rPr lang="it-IT" dirty="0" smtClean="0">
                <a:hlinkClick r:id="rId3"/>
              </a:rPr>
              <a:t>https://www.youtube.com/watch?v=stG6-nPZapU</a:t>
            </a:r>
            <a:endParaRPr lang="it-IT" dirty="0" smtClean="0"/>
          </a:p>
          <a:p>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105</a:t>
            </a:fld>
            <a:endParaRPr lang="it-IT"/>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106</a:t>
            </a:fld>
            <a:endParaRPr lang="it-IT"/>
          </a:p>
        </p:txBody>
      </p:sp>
      <p:pic>
        <p:nvPicPr>
          <p:cNvPr id="106498" name="Picture 2"/>
          <p:cNvPicPr>
            <a:picLocks noChangeAspect="1" noChangeArrowheads="1"/>
          </p:cNvPicPr>
          <p:nvPr/>
        </p:nvPicPr>
        <p:blipFill>
          <a:blip r:embed="rId2" cstate="print"/>
          <a:srcRect/>
          <a:stretch>
            <a:fillRect/>
          </a:stretch>
        </p:blipFill>
        <p:spPr bwMode="auto">
          <a:xfrm>
            <a:off x="1306286" y="547492"/>
            <a:ext cx="8831036" cy="4965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107</a:t>
            </a:fld>
            <a:endParaRPr lang="it-IT"/>
          </a:p>
        </p:txBody>
      </p:sp>
      <p:pic>
        <p:nvPicPr>
          <p:cNvPr id="107522" name="Picture 2"/>
          <p:cNvPicPr>
            <a:picLocks noChangeAspect="1" noChangeArrowheads="1"/>
          </p:cNvPicPr>
          <p:nvPr/>
        </p:nvPicPr>
        <p:blipFill>
          <a:blip r:embed="rId2" cstate="print"/>
          <a:srcRect/>
          <a:stretch>
            <a:fillRect/>
          </a:stretch>
        </p:blipFill>
        <p:spPr bwMode="auto">
          <a:xfrm>
            <a:off x="326572" y="283243"/>
            <a:ext cx="10344740" cy="5815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108</a:t>
            </a:fld>
            <a:endParaRPr lang="it-IT"/>
          </a:p>
        </p:txBody>
      </p:sp>
      <p:pic>
        <p:nvPicPr>
          <p:cNvPr id="108547" name="Picture 3"/>
          <p:cNvPicPr>
            <a:picLocks noChangeAspect="1" noChangeArrowheads="1"/>
          </p:cNvPicPr>
          <p:nvPr/>
        </p:nvPicPr>
        <p:blipFill>
          <a:blip r:embed="rId2" cstate="print"/>
          <a:srcRect/>
          <a:stretch>
            <a:fillRect/>
          </a:stretch>
        </p:blipFill>
        <p:spPr bwMode="auto">
          <a:xfrm>
            <a:off x="640079" y="488460"/>
            <a:ext cx="10341701" cy="5814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109</a:t>
            </a:fld>
            <a:endParaRPr lang="it-IT"/>
          </a:p>
        </p:txBody>
      </p:sp>
      <p:pic>
        <p:nvPicPr>
          <p:cNvPr id="109570" name="Picture 2"/>
          <p:cNvPicPr>
            <a:picLocks noChangeAspect="1" noChangeArrowheads="1"/>
          </p:cNvPicPr>
          <p:nvPr/>
        </p:nvPicPr>
        <p:blipFill>
          <a:blip r:embed="rId2" cstate="print"/>
          <a:srcRect/>
          <a:stretch>
            <a:fillRect/>
          </a:stretch>
        </p:blipFill>
        <p:spPr bwMode="auto">
          <a:xfrm>
            <a:off x="666206" y="206863"/>
            <a:ext cx="11156224" cy="62723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Brainstorming</a:t>
            </a:r>
            <a:endParaRPr lang="it-IT" dirty="0"/>
          </a:p>
        </p:txBody>
      </p:sp>
      <p:sp>
        <p:nvSpPr>
          <p:cNvPr id="3" name="Segnaposto contenuto 2"/>
          <p:cNvSpPr>
            <a:spLocks noGrp="1"/>
          </p:cNvSpPr>
          <p:nvPr>
            <p:ph idx="1"/>
          </p:nvPr>
        </p:nvSpPr>
        <p:spPr/>
        <p:txBody>
          <a:bodyPr/>
          <a:lstStyle/>
          <a:p>
            <a:r>
              <a:rPr lang="it-IT" dirty="0" err="1" smtClean="0"/>
              <a:t>Give</a:t>
            </a:r>
            <a:r>
              <a:rPr lang="it-IT" dirty="0" smtClean="0"/>
              <a:t> </a:t>
            </a:r>
            <a:r>
              <a:rPr lang="it-IT" dirty="0" err="1" smtClean="0"/>
              <a:t>us</a:t>
            </a:r>
            <a:r>
              <a:rPr lang="it-IT" dirty="0" smtClean="0"/>
              <a:t> some </a:t>
            </a:r>
            <a:r>
              <a:rPr lang="it-IT" dirty="0" err="1" smtClean="0"/>
              <a:t>words</a:t>
            </a:r>
            <a:r>
              <a:rPr lang="it-IT" dirty="0" smtClean="0"/>
              <a:t> </a:t>
            </a:r>
            <a:r>
              <a:rPr lang="it-IT" dirty="0" err="1" smtClean="0"/>
              <a:t>related</a:t>
            </a:r>
            <a:r>
              <a:rPr lang="it-IT" dirty="0" smtClean="0"/>
              <a:t> </a:t>
            </a:r>
            <a:r>
              <a:rPr lang="it-IT" dirty="0" err="1" smtClean="0"/>
              <a:t>to</a:t>
            </a:r>
            <a:r>
              <a:rPr lang="it-IT" dirty="0" smtClean="0"/>
              <a:t> the </a:t>
            </a:r>
            <a:r>
              <a:rPr lang="it-IT" dirty="0" err="1" smtClean="0"/>
              <a:t>sentence</a:t>
            </a:r>
            <a:r>
              <a:rPr lang="it-IT" dirty="0" smtClean="0"/>
              <a:t>: “</a:t>
            </a:r>
            <a:r>
              <a:rPr lang="en-US" dirty="0" smtClean="0"/>
              <a:t>advantage is transient”</a:t>
            </a:r>
            <a:r>
              <a:rPr lang="it-IT" dirty="0" smtClean="0"/>
              <a:t>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110</a:t>
            </a:fld>
            <a:endParaRPr lang="it-IT"/>
          </a:p>
        </p:txBody>
      </p:sp>
      <p:pic>
        <p:nvPicPr>
          <p:cNvPr id="110594" name="Picture 2"/>
          <p:cNvPicPr>
            <a:picLocks noChangeAspect="1" noChangeArrowheads="1"/>
          </p:cNvPicPr>
          <p:nvPr/>
        </p:nvPicPr>
        <p:blipFill>
          <a:blip r:embed="rId2" cstate="print"/>
          <a:srcRect/>
          <a:stretch>
            <a:fillRect/>
          </a:stretch>
        </p:blipFill>
        <p:spPr bwMode="auto">
          <a:xfrm>
            <a:off x="1149530" y="643369"/>
            <a:ext cx="10124259" cy="5692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111</a:t>
            </a:fld>
            <a:endParaRPr lang="it-IT"/>
          </a:p>
        </p:txBody>
      </p:sp>
      <p:pic>
        <p:nvPicPr>
          <p:cNvPr id="111618" name="Picture 2"/>
          <p:cNvPicPr>
            <a:picLocks noChangeAspect="1" noChangeArrowheads="1"/>
          </p:cNvPicPr>
          <p:nvPr/>
        </p:nvPicPr>
        <p:blipFill>
          <a:blip r:embed="rId2" cstate="print"/>
          <a:srcRect/>
          <a:stretch>
            <a:fillRect/>
          </a:stretch>
        </p:blipFill>
        <p:spPr bwMode="auto">
          <a:xfrm>
            <a:off x="313507" y="0"/>
            <a:ext cx="11312979" cy="6360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112</a:t>
            </a:fld>
            <a:endParaRPr lang="it-IT"/>
          </a:p>
        </p:txBody>
      </p:sp>
      <p:pic>
        <p:nvPicPr>
          <p:cNvPr id="112642" name="Picture 2"/>
          <p:cNvPicPr>
            <a:picLocks noChangeAspect="1" noChangeArrowheads="1"/>
          </p:cNvPicPr>
          <p:nvPr/>
        </p:nvPicPr>
        <p:blipFill>
          <a:blip r:embed="rId2" cstate="print"/>
          <a:srcRect/>
          <a:stretch>
            <a:fillRect/>
          </a:stretch>
        </p:blipFill>
        <p:spPr bwMode="auto">
          <a:xfrm>
            <a:off x="856704" y="731519"/>
            <a:ext cx="9293679" cy="5225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113</a:t>
            </a:fld>
            <a:endParaRPr lang="it-IT"/>
          </a:p>
        </p:txBody>
      </p:sp>
      <p:pic>
        <p:nvPicPr>
          <p:cNvPr id="113666" name="Picture 2"/>
          <p:cNvPicPr>
            <a:picLocks noChangeAspect="1" noChangeArrowheads="1"/>
          </p:cNvPicPr>
          <p:nvPr/>
        </p:nvPicPr>
        <p:blipFill>
          <a:blip r:embed="rId2" cstate="print"/>
          <a:srcRect/>
          <a:stretch>
            <a:fillRect/>
          </a:stretch>
        </p:blipFill>
        <p:spPr bwMode="auto">
          <a:xfrm>
            <a:off x="2142308" y="1076795"/>
            <a:ext cx="9771561" cy="54938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114</a:t>
            </a:fld>
            <a:endParaRPr lang="it-IT"/>
          </a:p>
        </p:txBody>
      </p:sp>
      <p:pic>
        <p:nvPicPr>
          <p:cNvPr id="114690" name="Picture 2"/>
          <p:cNvPicPr>
            <a:picLocks noChangeAspect="1" noChangeArrowheads="1"/>
          </p:cNvPicPr>
          <p:nvPr/>
        </p:nvPicPr>
        <p:blipFill>
          <a:blip r:embed="rId2" cstate="print"/>
          <a:srcRect t="4286" r="59439" b="44286"/>
          <a:stretch>
            <a:fillRect/>
          </a:stretch>
        </p:blipFill>
        <p:spPr bwMode="auto">
          <a:xfrm>
            <a:off x="-1" y="313509"/>
            <a:ext cx="9588137" cy="683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Advantage is transient</a:t>
            </a:r>
            <a:endParaRPr lang="it-IT" dirty="0"/>
          </a:p>
        </p:txBody>
      </p:sp>
      <p:sp>
        <p:nvSpPr>
          <p:cNvPr id="3" name="Segnaposto contenuto 2"/>
          <p:cNvSpPr>
            <a:spLocks noGrp="1"/>
          </p:cNvSpPr>
          <p:nvPr>
            <p:ph idx="1"/>
          </p:nvPr>
        </p:nvSpPr>
        <p:spPr/>
        <p:txBody>
          <a:bodyPr>
            <a:normAutofit fontScale="92500" lnSpcReduction="10000"/>
          </a:bodyPr>
          <a:lstStyle/>
          <a:p>
            <a:pPr fontAlgn="base"/>
            <a:r>
              <a:rPr lang="en-US" dirty="0" smtClean="0"/>
              <a:t>Even the most formidable market position can be vulnerable to technological disruptions, upstart competition, shifting capital flows, new regulatory regimes, political changes, and other facets of a chaotic and unpredictable business environment.</a:t>
            </a:r>
          </a:p>
          <a:p>
            <a:pPr fontAlgn="base"/>
            <a:r>
              <a:rPr lang="en-US" dirty="0" smtClean="0"/>
              <a:t>This turbulence can never level off into stability; as companies copy and outdo one another’s proficiencies, the game of business continually becomes more challenging. </a:t>
            </a:r>
          </a:p>
          <a:p>
            <a:pPr fontAlgn="base"/>
            <a:r>
              <a:rPr lang="en-US" dirty="0" smtClean="0"/>
              <a:t>Rapid economic growth in emerging markets has made advantage even more transient, bringing billions of people into the global economy, along with hundreds of energetic new business competitors.</a:t>
            </a:r>
          </a:p>
          <a:p>
            <a:pPr fontAlgn="base"/>
            <a:r>
              <a:rPr lang="en-US" dirty="0" smtClean="0"/>
              <a:t>One might assume that the answer is to become completely resilient, and agile, morphing to match the changing demands of the market. </a:t>
            </a:r>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Brainstorming</a:t>
            </a:r>
            <a:endParaRPr lang="it-IT" dirty="0"/>
          </a:p>
        </p:txBody>
      </p:sp>
      <p:sp>
        <p:nvSpPr>
          <p:cNvPr id="3" name="Segnaposto contenuto 2"/>
          <p:cNvSpPr>
            <a:spLocks noGrp="1"/>
          </p:cNvSpPr>
          <p:nvPr>
            <p:ph idx="1"/>
          </p:nvPr>
        </p:nvSpPr>
        <p:spPr/>
        <p:txBody>
          <a:bodyPr/>
          <a:lstStyle/>
          <a:p>
            <a:r>
              <a:rPr lang="it-IT" dirty="0" err="1" smtClean="0"/>
              <a:t>Give</a:t>
            </a:r>
            <a:r>
              <a:rPr lang="it-IT" dirty="0" smtClean="0"/>
              <a:t> </a:t>
            </a:r>
            <a:r>
              <a:rPr lang="it-IT" dirty="0" err="1" smtClean="0"/>
              <a:t>us</a:t>
            </a:r>
            <a:r>
              <a:rPr lang="it-IT" dirty="0" smtClean="0"/>
              <a:t> some </a:t>
            </a:r>
            <a:r>
              <a:rPr lang="it-IT" dirty="0" err="1" smtClean="0"/>
              <a:t>words</a:t>
            </a:r>
            <a:r>
              <a:rPr lang="it-IT" dirty="0" smtClean="0"/>
              <a:t> </a:t>
            </a:r>
            <a:r>
              <a:rPr lang="it-IT" dirty="0" err="1" smtClean="0"/>
              <a:t>related</a:t>
            </a:r>
            <a:r>
              <a:rPr lang="it-IT" dirty="0" smtClean="0"/>
              <a:t> </a:t>
            </a:r>
            <a:r>
              <a:rPr lang="it-IT" dirty="0" err="1" smtClean="0"/>
              <a:t>to</a:t>
            </a:r>
            <a:r>
              <a:rPr lang="it-IT" dirty="0" smtClean="0"/>
              <a:t> the </a:t>
            </a:r>
            <a:r>
              <a:rPr lang="it-IT" dirty="0" err="1" smtClean="0"/>
              <a:t>sentence</a:t>
            </a:r>
            <a:r>
              <a:rPr lang="it-IT" dirty="0" smtClean="0"/>
              <a:t>: “</a:t>
            </a:r>
            <a:r>
              <a:rPr lang="en-US" dirty="0" smtClean="0"/>
              <a:t>Corporate identity is slow to change”</a:t>
            </a:r>
            <a:r>
              <a:rPr lang="it-IT" dirty="0" smtClean="0"/>
              <a:t>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Corporate identity is slow to change</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The innate qualities of an organization that distinguish it from all others — its operational processes, culture, relationships, and distinctive capabilities — are built up gradually, decision by decision, and continually reinforced through organizational practices and conversations. </a:t>
            </a:r>
          </a:p>
          <a:p>
            <a:r>
              <a:rPr lang="en-US" dirty="0" smtClean="0"/>
              <a:t>Very few companies have thoroughly reinvented themselves, and those that have managed it have typically had to force many people out, including top executives, and to replace them with new recruits chosen for a different set of attitudes and skills.</a:t>
            </a:r>
          </a:p>
          <a:p>
            <a:r>
              <a:rPr lang="en-US" dirty="0" smtClean="0"/>
              <a:t>Even when leaders recognize the need for change or know that the company’s survival is at stake, this identity is difficult to shift; if no deliberate effort is made to refresh it, it can stagnate to the point where it erodes advantage from within.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a:t>
            </a:r>
            <a:r>
              <a:rPr lang="it-IT" dirty="0" err="1" smtClean="0"/>
              <a:t>question</a:t>
            </a:r>
            <a:r>
              <a:rPr lang="it-IT" dirty="0" smtClean="0"/>
              <a:t> </a:t>
            </a:r>
            <a:r>
              <a:rPr lang="it-IT" dirty="0" err="1" smtClean="0"/>
              <a:t>for</a:t>
            </a:r>
            <a:r>
              <a:rPr lang="it-IT" dirty="0" smtClean="0"/>
              <a:t> </a:t>
            </a:r>
            <a:r>
              <a:rPr lang="it-IT" dirty="0" err="1" smtClean="0"/>
              <a:t>you</a:t>
            </a:r>
            <a:endParaRPr lang="it-IT" dirty="0"/>
          </a:p>
        </p:txBody>
      </p:sp>
      <p:sp>
        <p:nvSpPr>
          <p:cNvPr id="3" name="Segnaposto contenuto 2"/>
          <p:cNvSpPr>
            <a:spLocks noGrp="1"/>
          </p:cNvSpPr>
          <p:nvPr>
            <p:ph idx="1"/>
          </p:nvPr>
        </p:nvSpPr>
        <p:spPr/>
        <p:txBody>
          <a:bodyPr/>
          <a:lstStyle/>
          <a:p>
            <a:r>
              <a:rPr lang="en-US" dirty="0" smtClean="0"/>
              <a:t>Is the “stickiness” of a company’s identity a weakness or a strength?</a:t>
            </a:r>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Arguments in favor of stability</a:t>
            </a:r>
            <a:endParaRPr lang="it-IT" dirty="0"/>
          </a:p>
        </p:txBody>
      </p:sp>
      <p:sp>
        <p:nvSpPr>
          <p:cNvPr id="3" name="Segnaposto contenuto 2"/>
          <p:cNvSpPr>
            <a:spLocks noGrp="1"/>
          </p:cNvSpPr>
          <p:nvPr>
            <p:ph idx="1"/>
          </p:nvPr>
        </p:nvSpPr>
        <p:spPr/>
        <p:txBody>
          <a:bodyPr/>
          <a:lstStyle/>
          <a:p>
            <a:r>
              <a:rPr lang="en-US" dirty="0" smtClean="0"/>
              <a:t>No company can survive long, let alone distinguish itself, without a rich body of capabilities and a resonant corporate culture.</a:t>
            </a:r>
          </a:p>
          <a:p>
            <a:r>
              <a:rPr lang="en-US" dirty="0" smtClean="0"/>
              <a:t>The fundamental enabler of strategy — the source of competitive advantage — is a distinctive, coherent corporate identity.</a:t>
            </a:r>
          </a:p>
          <a:p>
            <a:r>
              <a:rPr lang="en-US" dirty="0" smtClean="0"/>
              <a:t>This is the quality that attracts customers, investors, employees, and suppliers.</a:t>
            </a:r>
          </a:p>
          <a:p>
            <a:r>
              <a:rPr lang="en-US" dirty="0" smtClean="0"/>
              <a:t>It is grounded in internal capabilities (that is, the things your company can do with distinction) and in market realities (that is, the games in which your company chooses to play).</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Arguments in favor of adaptation (and resilience)</a:t>
            </a:r>
            <a:endParaRPr lang="it-IT" dirty="0"/>
          </a:p>
        </p:txBody>
      </p:sp>
      <p:sp>
        <p:nvSpPr>
          <p:cNvPr id="3" name="Segnaposto contenuto 2"/>
          <p:cNvSpPr>
            <a:spLocks noGrp="1"/>
          </p:cNvSpPr>
          <p:nvPr>
            <p:ph idx="1"/>
          </p:nvPr>
        </p:nvSpPr>
        <p:spPr/>
        <p:txBody>
          <a:bodyPr/>
          <a:lstStyle/>
          <a:p>
            <a:r>
              <a:rPr lang="en-US" dirty="0" smtClean="0"/>
              <a:t>Things are changing faster and faster (Acceleration) inside and outside the markets</a:t>
            </a:r>
          </a:p>
          <a:p>
            <a:r>
              <a:rPr lang="en-US" dirty="0" smtClean="0"/>
              <a:t>There are more and more disruptions, discontinuities and transitions</a:t>
            </a:r>
          </a:p>
          <a:p>
            <a:r>
              <a:rPr lang="en-US" dirty="0" smtClean="0"/>
              <a:t>Stability </a:t>
            </a:r>
            <a:r>
              <a:rPr lang="en-US" dirty="0" err="1" smtClean="0"/>
              <a:t>rhimes</a:t>
            </a:r>
            <a:r>
              <a:rPr lang="en-US" dirty="0" smtClean="0"/>
              <a:t> with Fragility</a:t>
            </a:r>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yin and yang of strategy: agility and stability</a:t>
            </a:r>
            <a:endParaRPr lang="it-IT" dirty="0"/>
          </a:p>
        </p:txBody>
      </p:sp>
      <p:sp>
        <p:nvSpPr>
          <p:cNvPr id="3" name="Segnaposto contenuto 2"/>
          <p:cNvSpPr>
            <a:spLocks noGrp="1"/>
          </p:cNvSpPr>
          <p:nvPr>
            <p:ph idx="1"/>
          </p:nvPr>
        </p:nvSpPr>
        <p:spPr/>
        <p:txBody>
          <a:bodyPr>
            <a:normAutofit/>
          </a:bodyPr>
          <a:lstStyle/>
          <a:p>
            <a:r>
              <a:rPr lang="en-US" dirty="0" smtClean="0"/>
              <a:t>The movement of business leadership from one trend to another over the past 50 years — has often led companies to make incoherent and ineffective moves. </a:t>
            </a:r>
          </a:p>
          <a:p>
            <a:r>
              <a:rPr lang="en-US" dirty="0" smtClean="0"/>
              <a:t>The answer is not to keep adopting new theories in hopes of finding the right answer, but to develop your own capabilities-driven strategy: your own theory of coherence for your business.</a:t>
            </a:r>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yin and yang of strategy: agility and stability</a:t>
            </a:r>
            <a:endParaRPr lang="it-IT" dirty="0"/>
          </a:p>
        </p:txBody>
      </p:sp>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en-US" dirty="0" smtClean="0"/>
              <a:t>How do you capture value, now and in the future, for your chosen customers?</a:t>
            </a:r>
          </a:p>
          <a:p>
            <a:pPr marL="514350" indent="-514350">
              <a:buFont typeface="+mj-lt"/>
              <a:buAutoNum type="arabicPeriod"/>
            </a:pPr>
            <a:r>
              <a:rPr lang="en-US" dirty="0" smtClean="0"/>
              <a:t>What are your most important capabilities, and how do they fit together?</a:t>
            </a:r>
          </a:p>
          <a:p>
            <a:pPr marL="514350" indent="-514350">
              <a:buFont typeface="+mj-lt"/>
              <a:buAutoNum type="arabicPeriod"/>
            </a:pPr>
            <a:r>
              <a:rPr lang="en-US" dirty="0" smtClean="0"/>
              <a:t>How do you align them with your portfolio of products and services?</a:t>
            </a:r>
          </a:p>
          <a:p>
            <a:endParaRPr lang="en-US" dirty="0" smtClean="0"/>
          </a:p>
          <a:p>
            <a:r>
              <a:rPr lang="en-US" dirty="0" smtClean="0"/>
              <a:t>The more clearly and strongly you make these choices, the better your chances of creating a corporate identity that gives you the right to win in the long run.</a:t>
            </a:r>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en-US" dirty="0" smtClean="0"/>
              <a:t>While the resource-based view of the firm focuses on the bringing together of assets that meet the four key criteria </a:t>
            </a:r>
            <a:r>
              <a:rPr lang="en-US" dirty="0" smtClean="0"/>
              <a:t>defined by </a:t>
            </a:r>
            <a:r>
              <a:rPr lang="en-US" dirty="0" smtClean="0"/>
              <a:t>Barney (1991) </a:t>
            </a:r>
            <a:r>
              <a:rPr lang="en-US" dirty="0" smtClean="0"/>
              <a:t>for resources </a:t>
            </a:r>
            <a:r>
              <a:rPr lang="en-US" dirty="0" smtClean="0"/>
              <a:t>and capabilities that can support durable competitive </a:t>
            </a:r>
            <a:r>
              <a:rPr lang="en-US" dirty="0" smtClean="0"/>
              <a:t>advantage - valuable</a:t>
            </a:r>
            <a:r>
              <a:rPr lang="en-US" dirty="0" smtClean="0"/>
              <a:t>, rare, </a:t>
            </a:r>
            <a:r>
              <a:rPr lang="en-US" dirty="0" smtClean="0"/>
              <a:t>imperfectly imitable</a:t>
            </a:r>
            <a:r>
              <a:rPr lang="en-US" dirty="0" smtClean="0"/>
              <a:t>, and non-substitutable (VRIN</a:t>
            </a:r>
            <a:r>
              <a:rPr lang="en-US" dirty="0" smtClean="0"/>
              <a:t>) - this </a:t>
            </a:r>
            <a:r>
              <a:rPr lang="en-US" dirty="0" smtClean="0"/>
              <a:t>is only one part of a process. </a:t>
            </a:r>
            <a:endParaRPr lang="en-US" dirty="0" smtClean="0"/>
          </a:p>
          <a:p>
            <a:r>
              <a:rPr lang="en-US" dirty="0" smtClean="0"/>
              <a:t>The </a:t>
            </a:r>
            <a:r>
              <a:rPr lang="en-US" dirty="0" smtClean="0"/>
              <a:t>VRIN resources must be harnessed to a </a:t>
            </a:r>
            <a:r>
              <a:rPr lang="en-US" dirty="0" smtClean="0"/>
              <a:t>coherent strategy </a:t>
            </a:r>
            <a:r>
              <a:rPr lang="en-US" dirty="0" smtClean="0"/>
              <a:t>and a sound business model. Most successful business models, however, will eventually be imitated to some extent </a:t>
            </a:r>
            <a:r>
              <a:rPr lang="en-US" dirty="0" smtClean="0"/>
              <a:t>by other </a:t>
            </a:r>
            <a:r>
              <a:rPr lang="en-US" dirty="0" smtClean="0"/>
              <a:t>firms, and VRIN assets associated with a model can provide at least some protection against inroads by competitors</a:t>
            </a:r>
            <a:r>
              <a:rPr lang="en-US" dirty="0" smtClean="0"/>
              <a:t>.</a:t>
            </a:r>
            <a:endParaRPr lang="en-US" dirty="0" smtClean="0"/>
          </a:p>
          <a:p>
            <a:r>
              <a:rPr lang="en-US" dirty="0" smtClean="0"/>
              <a:t>The design and operation of business models are dependent on a firm's capabilities. The crafting, refinement, </a:t>
            </a:r>
            <a:r>
              <a:rPr lang="en-US" dirty="0" smtClean="0"/>
              <a:t>implementation</a:t>
            </a:r>
            <a:r>
              <a:rPr lang="en-US" dirty="0" smtClean="0"/>
              <a:t>, and transformation of business models are outputs of high-order (dynamic) capabilities. </a:t>
            </a:r>
            <a:endParaRPr lang="en-US" dirty="0" smtClean="0"/>
          </a:p>
          <a:p>
            <a:r>
              <a:rPr lang="en-US" dirty="0" smtClean="0"/>
              <a:t>Dynamic capabilities, which </a:t>
            </a:r>
            <a:r>
              <a:rPr lang="en-US" dirty="0" smtClean="0"/>
              <a:t>are underpinned by organizational routines and managerial skills, are the firm's ability to integrate, build, </a:t>
            </a:r>
            <a:r>
              <a:rPr lang="en-US" dirty="0" smtClean="0"/>
              <a:t>and reconfigure </a:t>
            </a:r>
            <a:r>
              <a:rPr lang="en-US" dirty="0" smtClean="0"/>
              <a:t>internal competences to address, or in some cases to bring about, changes in the business environment (</a:t>
            </a:r>
            <a:r>
              <a:rPr lang="en-US" dirty="0" err="1" smtClean="0"/>
              <a:t>Teece</a:t>
            </a:r>
            <a:r>
              <a:rPr lang="en-US" dirty="0" smtClean="0"/>
              <a:t> et </a:t>
            </a:r>
            <a:r>
              <a:rPr lang="en-US" dirty="0" smtClean="0"/>
              <a:t>al., 1997; </a:t>
            </a:r>
            <a:r>
              <a:rPr lang="en-US" dirty="0" err="1" smtClean="0"/>
              <a:t>Teece</a:t>
            </a:r>
            <a:r>
              <a:rPr lang="en-US" dirty="0" smtClean="0"/>
              <a:t>, 2007). The strength of a firm's dynamic capabilities is vital in many ways to its ability to maintain </a:t>
            </a:r>
            <a:r>
              <a:rPr lang="en-US" dirty="0" smtClean="0"/>
              <a:t>profitability </a:t>
            </a:r>
            <a:r>
              <a:rPr lang="en-US" dirty="0" smtClean="0"/>
              <a:t>over the long term, including the ability to design and adjust business models.</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Case </a:t>
            </a:r>
            <a:r>
              <a:rPr lang="it-IT" dirty="0" err="1" smtClean="0"/>
              <a:t>study</a:t>
            </a:r>
            <a:r>
              <a:rPr lang="it-IT" dirty="0" smtClean="0"/>
              <a:t>: Consumer </a:t>
            </a:r>
            <a:r>
              <a:rPr lang="it-IT" dirty="0" err="1" smtClean="0"/>
              <a:t>Packaged</a:t>
            </a:r>
            <a:r>
              <a:rPr lang="it-IT" dirty="0" smtClean="0"/>
              <a:t> </a:t>
            </a:r>
            <a:r>
              <a:rPr lang="it-IT" dirty="0" err="1" smtClean="0"/>
              <a:t>Goods</a:t>
            </a:r>
            <a:endParaRPr lang="it-IT" dirty="0"/>
          </a:p>
        </p:txBody>
      </p:sp>
      <p:sp>
        <p:nvSpPr>
          <p:cNvPr id="3" name="Segnaposto contenuto 2"/>
          <p:cNvSpPr>
            <a:spLocks noGrp="1"/>
          </p:cNvSpPr>
          <p:nvPr>
            <p:ph idx="1"/>
          </p:nvPr>
        </p:nvSpPr>
        <p:spPr/>
        <p:txBody>
          <a:bodyPr>
            <a:normAutofit/>
          </a:bodyPr>
          <a:lstStyle/>
          <a:p>
            <a:r>
              <a:rPr lang="en-US" dirty="0" smtClean="0"/>
              <a:t>Some strategic concepts, lead an entire industry in the wrong direction.</a:t>
            </a:r>
          </a:p>
          <a:p>
            <a:r>
              <a:rPr lang="en-US" dirty="0" smtClean="0"/>
              <a:t>Two of the most influential strategy ideas are so widely held, so intuitively appealing, and so apparently true in practice that they are very hard to give up. </a:t>
            </a:r>
          </a:p>
          <a:p>
            <a:pPr algn="ctr">
              <a:buNone/>
            </a:pPr>
            <a:r>
              <a:rPr lang="en-US" dirty="0" smtClean="0"/>
              <a:t>“bigger is better.”</a:t>
            </a:r>
          </a:p>
          <a:p>
            <a:pPr algn="ctr">
              <a:buNone/>
            </a:pPr>
            <a:r>
              <a:rPr lang="en-US" dirty="0" smtClean="0"/>
              <a:t> “consolidation is inevitable.”</a:t>
            </a:r>
          </a:p>
          <a:p>
            <a:r>
              <a:rPr lang="en-US" dirty="0" smtClean="0"/>
              <a:t>Yet they can also be quite dangerous to follow.</a:t>
            </a:r>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“bigger is better.”</a:t>
            </a:r>
          </a:p>
        </p:txBody>
      </p:sp>
      <p:sp>
        <p:nvSpPr>
          <p:cNvPr id="3" name="Segnaposto contenuto 2"/>
          <p:cNvSpPr>
            <a:spLocks noGrp="1"/>
          </p:cNvSpPr>
          <p:nvPr>
            <p:ph idx="1"/>
          </p:nvPr>
        </p:nvSpPr>
        <p:spPr/>
        <p:txBody>
          <a:bodyPr>
            <a:normAutofit/>
          </a:bodyPr>
          <a:lstStyle/>
          <a:p>
            <a:r>
              <a:rPr lang="en-US" dirty="0" smtClean="0"/>
              <a:t>Since the 1980s, CPG companies have tried hard to expand. The conventional wisdom said that the best shareholder returns would accrue to companies with huge brands and the scale to compete in developing markets.</a:t>
            </a:r>
          </a:p>
          <a:p>
            <a:endParaRPr lang="en-US" dirty="0" smtClean="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“consolidation is inevitable.”</a:t>
            </a:r>
          </a:p>
        </p:txBody>
      </p:sp>
      <p:sp>
        <p:nvSpPr>
          <p:cNvPr id="3" name="Segnaposto contenuto 2"/>
          <p:cNvSpPr>
            <a:spLocks noGrp="1"/>
          </p:cNvSpPr>
          <p:nvPr>
            <p:ph idx="1"/>
          </p:nvPr>
        </p:nvSpPr>
        <p:spPr/>
        <p:txBody>
          <a:bodyPr>
            <a:normAutofit/>
          </a:bodyPr>
          <a:lstStyle/>
          <a:p>
            <a:r>
              <a:rPr lang="en-US" dirty="0" smtClean="0"/>
              <a:t>For years, experts have predicted that most consumer packaged goods segments would end up like carbonated beverages, shaving products, and disposable diapers — dominated by just two or three big players that took advantage of their scale to acquire or crowd out rivals, while a handful of niche players battled over the scraps.</a:t>
            </a:r>
          </a:p>
          <a:p>
            <a:endParaRPr lang="en-US" dirty="0" smtClean="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Case </a:t>
            </a:r>
            <a:r>
              <a:rPr lang="it-IT" dirty="0" err="1" smtClean="0"/>
              <a:t>study</a:t>
            </a:r>
            <a:r>
              <a:rPr lang="it-IT" dirty="0" smtClean="0"/>
              <a:t>: Consumer </a:t>
            </a:r>
            <a:r>
              <a:rPr lang="it-IT" dirty="0" err="1" smtClean="0"/>
              <a:t>Packaged</a:t>
            </a:r>
            <a:r>
              <a:rPr lang="it-IT" dirty="0" smtClean="0"/>
              <a:t> </a:t>
            </a:r>
            <a:r>
              <a:rPr lang="it-IT" dirty="0" err="1" smtClean="0"/>
              <a:t>Goods</a:t>
            </a:r>
            <a:endParaRPr lang="it-IT" dirty="0"/>
          </a:p>
        </p:txBody>
      </p:sp>
      <p:sp>
        <p:nvSpPr>
          <p:cNvPr id="3" name="Segnaposto contenuto 2"/>
          <p:cNvSpPr>
            <a:spLocks noGrp="1"/>
          </p:cNvSpPr>
          <p:nvPr>
            <p:ph idx="1"/>
          </p:nvPr>
        </p:nvSpPr>
        <p:spPr>
          <a:xfrm>
            <a:off x="838200" y="1825625"/>
            <a:ext cx="10515600" cy="4862558"/>
          </a:xfrm>
        </p:spPr>
        <p:txBody>
          <a:bodyPr>
            <a:normAutofit fontScale="77500" lnSpcReduction="20000"/>
          </a:bodyPr>
          <a:lstStyle/>
          <a:p>
            <a:r>
              <a:rPr lang="en-US" dirty="0" smtClean="0"/>
              <a:t>Companies that follow the two strategic principles end up sacrificing performance. </a:t>
            </a:r>
          </a:p>
          <a:p>
            <a:r>
              <a:rPr lang="en-US" dirty="0" smtClean="0"/>
              <a:t>There are categories where scale matters, where one or two players dominate. </a:t>
            </a:r>
          </a:p>
          <a:p>
            <a:r>
              <a:rPr lang="en-US" dirty="0" smtClean="0"/>
              <a:t>But many food and consumer products sectors are fragmenting instead, with room for many profitable entrants.</a:t>
            </a:r>
          </a:p>
          <a:p>
            <a:r>
              <a:rPr lang="en-US" dirty="0" smtClean="0"/>
              <a:t>These days, the best-performing consumer products companies — whether large or small — are those with the greatest coherence.</a:t>
            </a:r>
          </a:p>
          <a:p>
            <a:r>
              <a:rPr lang="en-US" dirty="0" smtClean="0"/>
              <a:t>Their market strategy, capabilities system, and product lineup all fit together. They invest their capital and attention in just three to six differentiated capabilities, supporting all the products they offer. This gives them a level of efficiency and effectiveness that most of their competitors can’t match.</a:t>
            </a:r>
          </a:p>
          <a:p>
            <a:r>
              <a:rPr lang="en-US" dirty="0" smtClean="0"/>
              <a:t>In the end, the problem with strategy concepts is not that they’re wrong; they are, in fact, often right. </a:t>
            </a:r>
          </a:p>
          <a:p>
            <a:r>
              <a:rPr lang="en-US" dirty="0" smtClean="0"/>
              <a:t>But they are not universal. Beware any strategic idea that most other companies find beguiling. The right strategic destination is different for every company, even in a mature industry like consumer packaged goods.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DYNAMIC CAPABILITIES</a:t>
            </a:r>
            <a:endParaRPr lang="it-IT" dirty="0"/>
          </a:p>
        </p:txBody>
      </p:sp>
      <p:sp>
        <p:nvSpPr>
          <p:cNvPr id="3" name="Segnaposto contenuto 2"/>
          <p:cNvSpPr>
            <a:spLocks noGrp="1"/>
          </p:cNvSpPr>
          <p:nvPr>
            <p:ph idx="1"/>
          </p:nvPr>
        </p:nvSpPr>
        <p:spPr/>
        <p:txBody>
          <a:bodyPr/>
          <a:lstStyle/>
          <a:p>
            <a:r>
              <a:rPr lang="en-US" dirty="0" smtClean="0"/>
              <a:t>Dynamic capability is “the firm’s ability to integrate, build, and reconfigure internal and external competences to address rapidly changing environments” (David J. </a:t>
            </a:r>
            <a:r>
              <a:rPr lang="en-US" dirty="0" err="1" smtClean="0"/>
              <a:t>Teece</a:t>
            </a:r>
            <a:r>
              <a:rPr lang="en-US" dirty="0" smtClean="0"/>
              <a:t>, Gary Pisano, and Amy </a:t>
            </a:r>
            <a:r>
              <a:rPr lang="en-US" dirty="0" err="1" smtClean="0"/>
              <a:t>Shuen</a:t>
            </a:r>
            <a:r>
              <a:rPr lang="en-US" dirty="0" smtClean="0"/>
              <a:t>).</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Distinction between dynamic capabilities and ordinary capabilities</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Dynamic capabilities are closely related to the concept of ordinary capabilities as they both are organizational capabilities, yet both are distinct in nature. </a:t>
            </a:r>
          </a:p>
          <a:p>
            <a:r>
              <a:rPr lang="en-US" b="1" dirty="0" smtClean="0"/>
              <a:t>The resource-based view </a:t>
            </a:r>
            <a:r>
              <a:rPr lang="en-US" dirty="0" smtClean="0"/>
              <a:t>of the firm and the </a:t>
            </a:r>
            <a:r>
              <a:rPr lang="en-US" b="1" dirty="0" smtClean="0"/>
              <a:t>dynamic capabilities view </a:t>
            </a:r>
            <a:r>
              <a:rPr lang="en-US" dirty="0" smtClean="0"/>
              <a:t>(DCV) have focused on two broad categories of organizational capabilities that are essential for firm performance:</a:t>
            </a:r>
          </a:p>
          <a:p>
            <a:r>
              <a:rPr lang="en-US" dirty="0" smtClean="0"/>
              <a:t>zero-order </a:t>
            </a:r>
            <a:r>
              <a:rPr lang="en-US" b="1" dirty="0" smtClean="0">
                <a:solidFill>
                  <a:srgbClr val="FF0000"/>
                </a:solidFill>
              </a:rPr>
              <a:t>ordinary capabilities </a:t>
            </a:r>
            <a:r>
              <a:rPr lang="en-US" dirty="0" smtClean="0"/>
              <a:t>needed to </a:t>
            </a:r>
            <a:r>
              <a:rPr lang="en-US" b="1" dirty="0" smtClean="0">
                <a:solidFill>
                  <a:srgbClr val="FF0000"/>
                </a:solidFill>
              </a:rPr>
              <a:t>exploit</a:t>
            </a:r>
            <a:r>
              <a:rPr lang="en-US" dirty="0" smtClean="0"/>
              <a:t> a firm's current strategic assets through day-to-day operations</a:t>
            </a:r>
          </a:p>
          <a:p>
            <a:r>
              <a:rPr lang="en-US" dirty="0" smtClean="0"/>
              <a:t>higher-order </a:t>
            </a:r>
            <a:r>
              <a:rPr lang="en-US" b="1" dirty="0" smtClean="0">
                <a:solidFill>
                  <a:srgbClr val="FF0000"/>
                </a:solidFill>
              </a:rPr>
              <a:t>dynamic capabilities </a:t>
            </a:r>
            <a:r>
              <a:rPr lang="en-US" dirty="0" smtClean="0"/>
              <a:t>required to </a:t>
            </a:r>
            <a:r>
              <a:rPr lang="en-US" b="1" dirty="0" smtClean="0">
                <a:solidFill>
                  <a:srgbClr val="FF0000"/>
                </a:solidFill>
              </a:rPr>
              <a:t>explore</a:t>
            </a:r>
            <a:r>
              <a:rPr lang="en-US" dirty="0" smtClean="0"/>
              <a:t> and change a firm's resource base by integrating, building, and reconfiguring competences </a:t>
            </a:r>
          </a:p>
          <a:p>
            <a:pPr algn="ctr">
              <a:buNone/>
            </a:pPr>
            <a:r>
              <a:rPr lang="en-US" b="1" dirty="0" smtClean="0"/>
              <a:t>Ordinary and dynamic capabilities are needed in different contexts and situations.</a:t>
            </a:r>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Distinction between dynamic capabilities and ordinary capabilities</a:t>
            </a:r>
            <a:endParaRPr lang="it-IT" dirty="0"/>
          </a:p>
        </p:txBody>
      </p:sp>
      <p:sp>
        <p:nvSpPr>
          <p:cNvPr id="3" name="Segnaposto contenuto 2"/>
          <p:cNvSpPr>
            <a:spLocks noGrp="1"/>
          </p:cNvSpPr>
          <p:nvPr>
            <p:ph idx="1"/>
          </p:nvPr>
        </p:nvSpPr>
        <p:spPr/>
        <p:txBody>
          <a:bodyPr/>
          <a:lstStyle/>
          <a:p>
            <a:r>
              <a:rPr lang="en-US" dirty="0" smtClean="0"/>
              <a:t>Dynamic capabilities can be distinguished from operational or “ordinary” capabilities, which pertain to the current operations of an organization. </a:t>
            </a:r>
          </a:p>
          <a:p>
            <a:r>
              <a:rPr lang="en-US" dirty="0" smtClean="0"/>
              <a:t>Dynamic capabilities, by contrast, refer to “the capacity of an organization to purposefully create, extend, or modify its resource base”.</a:t>
            </a:r>
          </a:p>
          <a:p>
            <a:r>
              <a:rPr lang="en-US" dirty="0" smtClean="0"/>
              <a:t> The basic assumption of the dynamic capabilities framework is that core competencies should be used to modify short-term competitive positions that can be used to build longer-term competitive advantage.</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26</a:t>
            </a:fld>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Processes</a:t>
            </a:r>
            <a:endParaRPr lang="it-IT" dirty="0"/>
          </a:p>
        </p:txBody>
      </p:sp>
      <p:sp>
        <p:nvSpPr>
          <p:cNvPr id="3" name="Segnaposto contenuto 2"/>
          <p:cNvSpPr>
            <a:spLocks noGrp="1"/>
          </p:cNvSpPr>
          <p:nvPr>
            <p:ph idx="1"/>
          </p:nvPr>
        </p:nvSpPr>
        <p:spPr/>
        <p:txBody>
          <a:bodyPr/>
          <a:lstStyle/>
          <a:p>
            <a:r>
              <a:rPr lang="en-US" dirty="0" smtClean="0"/>
              <a:t>Three dynamic capabilities are necessary in order to meet new challenges.</a:t>
            </a:r>
          </a:p>
          <a:p>
            <a:r>
              <a:rPr lang="en-US" dirty="0" smtClean="0"/>
              <a:t>Organizations and their employees need the capability to learn quickly and to build strategic assets.</a:t>
            </a:r>
          </a:p>
          <a:p>
            <a:r>
              <a:rPr lang="en-US" dirty="0" smtClean="0"/>
              <a:t>New strategic assets such as capability, technology, and customer feedback have to be integrated within the company</a:t>
            </a:r>
          </a:p>
          <a:p>
            <a:r>
              <a:rPr lang="en-US" dirty="0" smtClean="0"/>
              <a:t>Existing strategic assets have to be transformed or reconfigured.</a:t>
            </a:r>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Learning</a:t>
            </a:r>
            <a:endParaRPr lang="it-IT" dirty="0"/>
          </a:p>
        </p:txBody>
      </p:sp>
      <p:sp>
        <p:nvSpPr>
          <p:cNvPr id="3" name="Segnaposto contenuto 2"/>
          <p:cNvSpPr>
            <a:spLocks noGrp="1"/>
          </p:cNvSpPr>
          <p:nvPr>
            <p:ph idx="1"/>
          </p:nvPr>
        </p:nvSpPr>
        <p:spPr/>
        <p:txBody>
          <a:bodyPr>
            <a:normAutofit fontScale="85000" lnSpcReduction="20000"/>
          </a:bodyPr>
          <a:lstStyle/>
          <a:p>
            <a:r>
              <a:rPr lang="en-US" dirty="0" smtClean="0"/>
              <a:t> Learning requires common codes of communication and coordinated search procedures. </a:t>
            </a:r>
          </a:p>
          <a:p>
            <a:r>
              <a:rPr lang="en-US" dirty="0" smtClean="0"/>
              <a:t>The organizational knowledge generated resides in new patterns of activity, in “routines,” or a new logic of organization. </a:t>
            </a:r>
          </a:p>
          <a:p>
            <a:r>
              <a:rPr lang="en-US" dirty="0" smtClean="0"/>
              <a:t>Routines are patterns of interactions that represent successful solutions to particular problems.</a:t>
            </a:r>
          </a:p>
          <a:p>
            <a:r>
              <a:rPr lang="en-US" dirty="0" smtClean="0"/>
              <a:t>These patterns of interaction are resident in group behavior, and certain sub-routines may be resident in individual behavior.</a:t>
            </a:r>
          </a:p>
          <a:p>
            <a:r>
              <a:rPr lang="en-US" dirty="0" smtClean="0"/>
              <a:t>Collaborations and partnerships can be a source for new organizational learning, which helps firms to recognize dysfunctional routines and prevent strategic blind spots.</a:t>
            </a:r>
          </a:p>
          <a:p>
            <a:r>
              <a:rPr lang="en-US" dirty="0" smtClean="0"/>
              <a:t>Similar to learning, building strategic assets is another dynamic capability. For example, alliance and acquisition routines can enable firms to bring new strategic assets into the firm from external sources.</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New assets</a:t>
            </a:r>
            <a:endParaRPr lang="it-IT" dirty="0"/>
          </a:p>
        </p:txBody>
      </p:sp>
      <p:sp>
        <p:nvSpPr>
          <p:cNvPr id="3" name="Segnaposto contenuto 2"/>
          <p:cNvSpPr>
            <a:spLocks noGrp="1"/>
          </p:cNvSpPr>
          <p:nvPr>
            <p:ph idx="1"/>
          </p:nvPr>
        </p:nvSpPr>
        <p:spPr/>
        <p:txBody>
          <a:bodyPr>
            <a:normAutofit/>
          </a:bodyPr>
          <a:lstStyle/>
          <a:p>
            <a:r>
              <a:rPr lang="en-US" dirty="0" smtClean="0"/>
              <a:t> </a:t>
            </a:r>
            <a:r>
              <a:rPr lang="it-IT" dirty="0" smtClean="0"/>
              <a:t>T</a:t>
            </a:r>
            <a:r>
              <a:rPr lang="en-US" dirty="0" smtClean="0"/>
              <a:t>he effective and efficient internal coordination or integration of strategic assets may also determine a firm’s performance.</a:t>
            </a:r>
          </a:p>
          <a:p>
            <a:r>
              <a:rPr lang="en-US" dirty="0" smtClean="0"/>
              <a:t>Quality performance is driven by special organizational routines for gathering and processing information, linking customer experiences with engineering design choices, and coordinating factories and component suppliers.</a:t>
            </a:r>
          </a:p>
          <a:p>
            <a:r>
              <a:rPr lang="en-US" dirty="0" smtClean="0"/>
              <a:t>Increasingly, competitive advantage also requires the integration of external activities and technologies: for example, in the form of alliances and the virtual corporation. </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Business </a:t>
            </a:r>
            <a:r>
              <a:rPr lang="it-IT" dirty="0" err="1" smtClean="0"/>
              <a:t>Strategy</a:t>
            </a:r>
            <a:r>
              <a:rPr lang="it-IT" dirty="0" smtClean="0"/>
              <a:t> </a:t>
            </a:r>
            <a:r>
              <a:rPr lang="it-IT" dirty="0" err="1" smtClean="0"/>
              <a:t>Implementation</a:t>
            </a:r>
            <a:endParaRPr lang="it-IT" dirty="0"/>
          </a:p>
        </p:txBody>
      </p:sp>
      <p:sp>
        <p:nvSpPr>
          <p:cNvPr id="3" name="Segnaposto contenuto 2"/>
          <p:cNvSpPr>
            <a:spLocks noGrp="1"/>
          </p:cNvSpPr>
          <p:nvPr>
            <p:ph idx="1"/>
          </p:nvPr>
        </p:nvSpPr>
        <p:spPr/>
        <p:txBody>
          <a:bodyPr/>
          <a:lstStyle/>
          <a:p>
            <a:r>
              <a:rPr lang="en-US" dirty="0" smtClean="0"/>
              <a:t>Strategy Implementation is a Project Management problem:</a:t>
            </a:r>
          </a:p>
          <a:p>
            <a:r>
              <a:rPr lang="en-US" dirty="0" smtClean="0"/>
              <a:t>“delivering what’s planned or promised on time, on budget, at quality, and with minimum variability—even in the face of unexpected events and contingencies."</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Transformation of existing assets</a:t>
            </a:r>
            <a:endParaRPr lang="it-IT" dirty="0"/>
          </a:p>
        </p:txBody>
      </p:sp>
      <p:sp>
        <p:nvSpPr>
          <p:cNvPr id="3" name="Segnaposto contenuto 2"/>
          <p:cNvSpPr>
            <a:spLocks noGrp="1"/>
          </p:cNvSpPr>
          <p:nvPr>
            <p:ph idx="1"/>
          </p:nvPr>
        </p:nvSpPr>
        <p:spPr/>
        <p:txBody>
          <a:bodyPr>
            <a:normAutofit/>
          </a:bodyPr>
          <a:lstStyle/>
          <a:p>
            <a:r>
              <a:rPr lang="en-US" dirty="0" smtClean="0"/>
              <a:t> Fast-changing markets require the ability to reconfigure the firm’s asset structure and accomplish the necessary internal and external transformation (</a:t>
            </a:r>
            <a:r>
              <a:rPr lang="en-US" dirty="0" err="1" smtClean="0"/>
              <a:t>Amit</a:t>
            </a:r>
            <a:r>
              <a:rPr lang="en-US" dirty="0" smtClean="0"/>
              <a:t> and </a:t>
            </a:r>
            <a:r>
              <a:rPr lang="en-US" dirty="0" err="1" smtClean="0"/>
              <a:t>Schoemaker</a:t>
            </a:r>
            <a:r>
              <a:rPr lang="en-US" dirty="0" smtClean="0"/>
              <a:t>, 1993).</a:t>
            </a:r>
          </a:p>
          <a:p>
            <a:r>
              <a:rPr lang="en-US" dirty="0" smtClean="0"/>
              <a:t>Change is costly, and so firms must develop processes to find high-payoff changes at low costs. </a:t>
            </a:r>
          </a:p>
          <a:p>
            <a:r>
              <a:rPr lang="en-US" dirty="0" smtClean="0"/>
              <a:t>The capability to change depends on the ability to scan the environment, evaluate markets, and quickly accomplish reconfiguration and transformation ahead of the competition.</a:t>
            </a:r>
          </a:p>
          <a:p>
            <a:r>
              <a:rPr lang="en-US" dirty="0" smtClean="0"/>
              <a:t>This can be supported by decentralization, local autonomy, and strategic alliances.</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Co-specialization</a:t>
            </a:r>
            <a:endParaRPr lang="it-IT" dirty="0"/>
          </a:p>
        </p:txBody>
      </p:sp>
      <p:sp>
        <p:nvSpPr>
          <p:cNvPr id="3" name="Segnaposto contenuto 2"/>
          <p:cNvSpPr>
            <a:spLocks noGrp="1"/>
          </p:cNvSpPr>
          <p:nvPr>
            <p:ph idx="1"/>
          </p:nvPr>
        </p:nvSpPr>
        <p:spPr/>
        <p:txBody>
          <a:bodyPr/>
          <a:lstStyle/>
          <a:p>
            <a:r>
              <a:rPr lang="en-US" dirty="0" smtClean="0"/>
              <a:t> Over time, a firm’s assets may become co-specialized, meaning that they are uniquely valuable in combination. </a:t>
            </a:r>
          </a:p>
          <a:p>
            <a:r>
              <a:rPr lang="en-US" dirty="0" smtClean="0"/>
              <a:t>An example is where the physical assets (e.g., plants), human resources (e.g., researchers), and intellectual property (e.g., patents and tacit knowledge) of a company provide a synergistic combination of complementary assets. </a:t>
            </a:r>
          </a:p>
          <a:p>
            <a:r>
              <a:rPr lang="en-US" dirty="0" smtClean="0"/>
              <a:t>Such co-specialized assets are therefore more valuable in combination than in isolation. </a:t>
            </a:r>
          </a:p>
          <a:p>
            <a:r>
              <a:rPr lang="en-US" dirty="0" smtClean="0"/>
              <a:t>The combination gives a firm a more sustainable competitive advantage (</a:t>
            </a:r>
            <a:r>
              <a:rPr lang="en-US" dirty="0" err="1" smtClean="0"/>
              <a:t>Teece</a:t>
            </a:r>
            <a:r>
              <a:rPr lang="en-US" dirty="0" smtClean="0"/>
              <a:t>, 2009; </a:t>
            </a:r>
            <a:r>
              <a:rPr lang="en-US" dirty="0" err="1" smtClean="0"/>
              <a:t>Douma</a:t>
            </a:r>
            <a:r>
              <a:rPr lang="en-US" dirty="0" smtClean="0"/>
              <a:t> and </a:t>
            </a:r>
            <a:r>
              <a:rPr lang="en-US" dirty="0" err="1" smtClean="0"/>
              <a:t>Schreuder</a:t>
            </a:r>
            <a:r>
              <a:rPr lang="en-US" dirty="0" smtClean="0"/>
              <a:t>, 2013).</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Asset orchestration</a:t>
            </a:r>
            <a:endParaRPr lang="it-IT" dirty="0"/>
          </a:p>
        </p:txBody>
      </p:sp>
      <p:sp>
        <p:nvSpPr>
          <p:cNvPr id="3" name="Segnaposto contenuto 2"/>
          <p:cNvSpPr>
            <a:spLocks noGrp="1"/>
          </p:cNvSpPr>
          <p:nvPr>
            <p:ph idx="1"/>
          </p:nvPr>
        </p:nvSpPr>
        <p:spPr/>
        <p:txBody>
          <a:bodyPr/>
          <a:lstStyle/>
          <a:p>
            <a:r>
              <a:rPr lang="en-US" dirty="0" smtClean="0"/>
              <a:t>If capabilities are dependent on co-specialized assets, it makes the coordination task of management particularly difficult.</a:t>
            </a:r>
          </a:p>
          <a:p>
            <a:r>
              <a:rPr lang="en-US" dirty="0" smtClean="0"/>
              <a:t>Managerial decisions should take the optimal configuration of assets into account.</a:t>
            </a:r>
          </a:p>
          <a:p>
            <a:r>
              <a:rPr lang="en-US" dirty="0" smtClean="0"/>
              <a:t>Asset orchestration refers to the managerial search, selection, and configuration of resources and capabilities.</a:t>
            </a:r>
          </a:p>
          <a:p>
            <a:r>
              <a:rPr lang="en-US" dirty="0" smtClean="0"/>
              <a:t>The term intends to convey that, in an optimal configuration of assets, the whole is more valuable than the sum of the parts.</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33</a:t>
            </a:fld>
            <a:endParaRPr lang="it-IT"/>
          </a:p>
        </p:txBody>
      </p:sp>
      <p:pic>
        <p:nvPicPr>
          <p:cNvPr id="5" name="Picture 4"/>
          <p:cNvPicPr>
            <a:picLocks noChangeAspect="1" noChangeArrowheads="1"/>
          </p:cNvPicPr>
          <p:nvPr/>
        </p:nvPicPr>
        <p:blipFill>
          <a:blip r:embed="rId2" cstate="print"/>
          <a:srcRect/>
          <a:stretch>
            <a:fillRect/>
          </a:stretch>
        </p:blipFill>
        <p:spPr bwMode="auto">
          <a:xfrm>
            <a:off x="0" y="0"/>
            <a:ext cx="10593977" cy="68695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The 5 Forces are the basis</a:t>
            </a:r>
            <a:endParaRPr lang="it-IT" dirty="0"/>
          </a:p>
        </p:txBody>
      </p:sp>
      <p:sp>
        <p:nvSpPr>
          <p:cNvPr id="6" name="Segnaposto contenuto 5"/>
          <p:cNvSpPr>
            <a:spLocks noGrp="1"/>
          </p:cNvSpPr>
          <p:nvPr>
            <p:ph idx="1"/>
          </p:nvPr>
        </p:nvSpPr>
        <p:spPr/>
        <p:txBody>
          <a:bodyPr/>
          <a:lstStyle/>
          <a:p>
            <a:r>
              <a:rPr lang="en-US" dirty="0" smtClean="0"/>
              <a:t>Porter’s Five Forces framework (Porter, 1980), which applied the structure-performance paradigm of industrial organization economics to strategy, focused on evaluating suppliers, customers, and the threat of new entrants and/or substitute products.</a:t>
            </a:r>
          </a:p>
          <a:p>
            <a:r>
              <a:rPr lang="en-US" dirty="0" smtClean="0"/>
              <a:t>This framework is useful, but it’s not enough today.</a:t>
            </a:r>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An echo-systemic view</a:t>
            </a:r>
            <a:endParaRPr lang="it-IT" dirty="0"/>
          </a:p>
        </p:txBody>
      </p:sp>
      <p:sp>
        <p:nvSpPr>
          <p:cNvPr id="6" name="Segnaposto contenuto 5"/>
          <p:cNvSpPr>
            <a:spLocks noGrp="1"/>
          </p:cNvSpPr>
          <p:nvPr>
            <p:ph idx="1"/>
          </p:nvPr>
        </p:nvSpPr>
        <p:spPr>
          <a:xfrm>
            <a:off x="838200" y="1825625"/>
            <a:ext cx="6542314" cy="4351338"/>
          </a:xfrm>
        </p:spPr>
        <p:txBody>
          <a:bodyPr>
            <a:normAutofit lnSpcReduction="10000"/>
          </a:bodyPr>
          <a:lstStyle/>
          <a:p>
            <a:r>
              <a:rPr lang="en-US" dirty="0" smtClean="0"/>
              <a:t>Firms need to take a more comprehensive view of the environment in which they must compete.</a:t>
            </a:r>
          </a:p>
          <a:p>
            <a:r>
              <a:rPr lang="en-US" dirty="0" smtClean="0"/>
              <a:t>Not only buyers and suppliers but the local market for skilled workers (since they are not entirely mobile internationally), universities (for access to both highly educated talent and faculty research), financial institutions (especially venture capital), the legal system (especially intellectual property law and employment law), and the domestic political situation.</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35</a:t>
            </a:fld>
            <a:endParaRPr lang="it-IT"/>
          </a:p>
        </p:txBody>
      </p:sp>
      <p:pic>
        <p:nvPicPr>
          <p:cNvPr id="7" name="Immagine 6" descr="Figure 1: The Business Ecosystem"/>
          <p:cNvPicPr/>
          <p:nvPr/>
        </p:nvPicPr>
        <p:blipFill>
          <a:blip r:embed="rId2" cstate="print"/>
          <a:srcRect/>
          <a:stretch>
            <a:fillRect/>
          </a:stretch>
        </p:blipFill>
        <p:spPr bwMode="auto">
          <a:xfrm>
            <a:off x="7445910" y="2612572"/>
            <a:ext cx="4746090" cy="2730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From knowledge assets to dynamic capabilities</a:t>
            </a:r>
            <a:endParaRPr lang="it-IT" dirty="0"/>
          </a:p>
        </p:txBody>
      </p:sp>
      <p:sp>
        <p:nvSpPr>
          <p:cNvPr id="6" name="Segnaposto contenuto 5"/>
          <p:cNvSpPr>
            <a:spLocks noGrp="1"/>
          </p:cNvSpPr>
          <p:nvPr>
            <p:ph idx="1"/>
          </p:nvPr>
        </p:nvSpPr>
        <p:spPr/>
        <p:txBody>
          <a:bodyPr/>
          <a:lstStyle/>
          <a:p>
            <a:r>
              <a:rPr lang="en-US" dirty="0" smtClean="0"/>
              <a:t>In order to embrace these new elements of competition, the Dynamic Capabilities Framework has emerged. </a:t>
            </a:r>
          </a:p>
          <a:p>
            <a:r>
              <a:rPr lang="en-US" dirty="0" smtClean="0"/>
              <a:t>It offers a comprehensive, multidisciplinary approach to managerial decision-making.</a:t>
            </a:r>
          </a:p>
          <a:p>
            <a:r>
              <a:rPr lang="en-US" dirty="0" smtClean="0"/>
              <a:t>The Dynamic Capabilities Framework helps identify the factors likely to impact enterprise performance. </a:t>
            </a:r>
          </a:p>
          <a:p>
            <a:r>
              <a:rPr lang="en-US" dirty="0" smtClean="0"/>
              <a:t>It is gradually developing into a (interdisciplinary) theory of the modern corporation (</a:t>
            </a:r>
            <a:r>
              <a:rPr lang="en-US" dirty="0" err="1" smtClean="0"/>
              <a:t>Teece</a:t>
            </a:r>
            <a:r>
              <a:rPr lang="en-US" dirty="0" smtClean="0"/>
              <a:t>, 2010).</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From knowledge assets to dynamic capabilities</a:t>
            </a:r>
            <a:endParaRPr lang="it-IT" dirty="0"/>
          </a:p>
        </p:txBody>
      </p:sp>
      <p:sp>
        <p:nvSpPr>
          <p:cNvPr id="6" name="Segnaposto contenuto 5"/>
          <p:cNvSpPr>
            <a:spLocks noGrp="1"/>
          </p:cNvSpPr>
          <p:nvPr>
            <p:ph idx="1"/>
          </p:nvPr>
        </p:nvSpPr>
        <p:spPr/>
        <p:txBody>
          <a:bodyPr>
            <a:normAutofit lnSpcReduction="10000"/>
          </a:bodyPr>
          <a:lstStyle/>
          <a:p>
            <a:r>
              <a:rPr lang="en-US" dirty="0" smtClean="0"/>
              <a:t>The Dynamic Capabilities perspective goes beyond a financial-statement view of assets to emphasize the “soft assets” that management needs to orchestrate resources both inside and outside the firm.</a:t>
            </a:r>
          </a:p>
          <a:p>
            <a:r>
              <a:rPr lang="en-US" dirty="0" smtClean="0"/>
              <a:t>This includes the external linkages that have gained in importance, as the expansion of trade has led to greater specialization. </a:t>
            </a:r>
          </a:p>
          <a:p>
            <a:r>
              <a:rPr lang="en-US" dirty="0" smtClean="0"/>
              <a:t>It recognizes that to make the global system of vertical specialization and co-specialization work, there is an enhanced need for the business enterprise to develop and maintain asset alignment capabilities that enable collaborating firms to develop and deliver a joint “solution” to business problems that customers will value.</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From knowledge assets to dynamic capabilities</a:t>
            </a:r>
            <a:endParaRPr lang="it-IT" dirty="0"/>
          </a:p>
        </p:txBody>
      </p:sp>
      <p:sp>
        <p:nvSpPr>
          <p:cNvPr id="6" name="Segnaposto contenuto 5"/>
          <p:cNvSpPr>
            <a:spLocks noGrp="1"/>
          </p:cNvSpPr>
          <p:nvPr>
            <p:ph idx="1"/>
          </p:nvPr>
        </p:nvSpPr>
        <p:spPr/>
        <p:txBody>
          <a:bodyPr>
            <a:normAutofit/>
          </a:bodyPr>
          <a:lstStyle/>
          <a:p>
            <a:r>
              <a:rPr lang="en-US" dirty="0" smtClean="0"/>
              <a:t>Dynamic capabilities can usefully be thought of as belonging to three clusters of activities and adjustments:</a:t>
            </a:r>
          </a:p>
          <a:p>
            <a:endParaRPr lang="en-US" dirty="0" smtClean="0"/>
          </a:p>
          <a:p>
            <a:pPr marL="514350" indent="-514350">
              <a:buFont typeface="+mj-lt"/>
              <a:buAutoNum type="arabicPeriod"/>
            </a:pPr>
            <a:r>
              <a:rPr lang="en-US" dirty="0" smtClean="0"/>
              <a:t>identification and assessment of an opportunity (</a:t>
            </a:r>
            <a:r>
              <a:rPr lang="en-US" i="1" dirty="0" smtClean="0"/>
              <a:t>sensing</a:t>
            </a:r>
            <a:r>
              <a:rPr lang="en-US" dirty="0" smtClean="0"/>
              <a:t>); </a:t>
            </a:r>
          </a:p>
          <a:p>
            <a:pPr marL="514350" indent="-514350">
              <a:buFont typeface="+mj-lt"/>
              <a:buAutoNum type="arabicPeriod"/>
            </a:pPr>
            <a:r>
              <a:rPr lang="en-US" dirty="0" smtClean="0"/>
              <a:t>mobilization of resources to address an opportunity and to capture value from doing so (</a:t>
            </a:r>
            <a:r>
              <a:rPr lang="en-US" i="1" dirty="0" smtClean="0"/>
              <a:t>seizing</a:t>
            </a:r>
            <a:r>
              <a:rPr lang="en-US" dirty="0" smtClean="0"/>
              <a:t>);</a:t>
            </a:r>
          </a:p>
          <a:p>
            <a:pPr marL="514350" indent="-514350">
              <a:buFont typeface="+mj-lt"/>
              <a:buAutoNum type="arabicPeriod"/>
            </a:pPr>
            <a:r>
              <a:rPr lang="en-US" dirty="0" smtClean="0"/>
              <a:t>continued renewal (</a:t>
            </a:r>
            <a:r>
              <a:rPr lang="en-US" i="1" dirty="0" smtClean="0"/>
              <a:t>transforming</a:t>
            </a:r>
            <a:r>
              <a:rPr lang="en-US" dirty="0" smtClean="0"/>
              <a:t>). </a:t>
            </a:r>
          </a:p>
          <a:p>
            <a:endParaRPr lang="en-US" dirty="0" smtClean="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39</a:t>
            </a:fld>
            <a:endParaRPr lang="it-IT"/>
          </a:p>
        </p:txBody>
      </p:sp>
      <p:pic>
        <p:nvPicPr>
          <p:cNvPr id="5" name="Immagine 4"/>
          <p:cNvPicPr/>
          <p:nvPr/>
        </p:nvPicPr>
        <p:blipFill>
          <a:blip r:embed="rId2" cstate="print"/>
          <a:srcRect/>
          <a:stretch>
            <a:fillRect/>
          </a:stretch>
        </p:blipFill>
        <p:spPr bwMode="auto">
          <a:xfrm>
            <a:off x="1519282" y="572542"/>
            <a:ext cx="8656683" cy="58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 1">
            <a:extLst>
              <a:ext uri="{FF2B5EF4-FFF2-40B4-BE49-F238E27FC236}">
                <a16:creationId xmlns="" xmlns:a16="http://schemas.microsoft.com/office/drawing/2014/main" id="{097E4602-1C67-49C8-8DFB-2684C3ADA75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b="52138"/>
          <a:stretch>
            <a:fillRect/>
          </a:stretch>
        </p:blipFill>
        <p:spPr bwMode="auto">
          <a:xfrm>
            <a:off x="0" y="527050"/>
            <a:ext cx="12192000" cy="277785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asellaDiTesto 2">
            <a:extLst>
              <a:ext uri="{FF2B5EF4-FFF2-40B4-BE49-F238E27FC236}">
                <a16:creationId xmlns="" xmlns:a16="http://schemas.microsoft.com/office/drawing/2014/main" id="{A79C0B56-7547-4CDA-A45F-2A537475B297}"/>
              </a:ext>
            </a:extLst>
          </p:cNvPr>
          <p:cNvSpPr txBox="1"/>
          <p:nvPr/>
        </p:nvSpPr>
        <p:spPr>
          <a:xfrm>
            <a:off x="3010486" y="478302"/>
            <a:ext cx="4980210" cy="461665"/>
          </a:xfrm>
          <a:prstGeom prst="rect">
            <a:avLst/>
          </a:prstGeom>
          <a:noFill/>
        </p:spPr>
        <p:txBody>
          <a:bodyPr wrap="none" rtlCol="0">
            <a:spAutoFit/>
          </a:bodyPr>
          <a:lstStyle/>
          <a:p>
            <a:r>
              <a:rPr lang="it-IT" sz="2400" b="1" dirty="0" smtClean="0"/>
              <a:t>New Product </a:t>
            </a:r>
            <a:r>
              <a:rPr lang="it-IT" sz="2400" b="1" dirty="0" err="1" smtClean="0"/>
              <a:t>Development</a:t>
            </a:r>
            <a:r>
              <a:rPr lang="it-IT" sz="2400" b="1" dirty="0" smtClean="0"/>
              <a:t>: a Vaccine</a:t>
            </a:r>
            <a:endParaRPr lang="it-IT" sz="2400" b="1" dirty="0"/>
          </a:p>
        </p:txBody>
      </p:sp>
      <p:pic>
        <p:nvPicPr>
          <p:cNvPr id="4" name="Picture 4" descr="Coronavirus Icona Rosso - Grafica vettoriale gratuita su Pixabay">
            <a:extLst>
              <a:ext uri="{FF2B5EF4-FFF2-40B4-BE49-F238E27FC236}">
                <a16:creationId xmlns="" xmlns:a16="http://schemas.microsoft.com/office/drawing/2014/main" id="{8D974439-F423-4FC0-8558-E05E7094A96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71441" y="962912"/>
            <a:ext cx="643846" cy="64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0783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From knowledge assets to dynamic capabilities: </a:t>
            </a:r>
            <a:r>
              <a:rPr lang="en-US" b="1" dirty="0" smtClean="0">
                <a:solidFill>
                  <a:srgbClr val="FF0000"/>
                </a:solidFill>
              </a:rPr>
              <a:t>Sensing </a:t>
            </a:r>
            <a:r>
              <a:rPr lang="en-US" b="1" dirty="0" smtClean="0"/>
              <a:t>(peripheral view)</a:t>
            </a:r>
            <a:endParaRPr lang="it-IT" b="1" dirty="0"/>
          </a:p>
        </p:txBody>
      </p:sp>
      <p:sp>
        <p:nvSpPr>
          <p:cNvPr id="6" name="Segnaposto contenuto 5"/>
          <p:cNvSpPr>
            <a:spLocks noGrp="1"/>
          </p:cNvSpPr>
          <p:nvPr>
            <p:ph idx="1"/>
          </p:nvPr>
        </p:nvSpPr>
        <p:spPr/>
        <p:txBody>
          <a:bodyPr>
            <a:normAutofit/>
          </a:bodyPr>
          <a:lstStyle/>
          <a:p>
            <a:r>
              <a:rPr lang="en-US" dirty="0" smtClean="0"/>
              <a:t>is an inherently entrepreneurial set of capabilities that involves exploring technological opportunities, probing markets, and listening to customers, along with scanning the other elements of the business ecosystem. </a:t>
            </a:r>
          </a:p>
          <a:p>
            <a:r>
              <a:rPr lang="en-US" dirty="0" smtClean="0"/>
              <a:t>It requires management to build and “test” hypothesis about market and technological evolution, including the recognition of “latent” demand. </a:t>
            </a:r>
          </a:p>
          <a:p>
            <a:r>
              <a:rPr lang="en-US" dirty="0" smtClean="0"/>
              <a:t>Ex. Starbucks</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From knowledge assets to dynamic capabilities: </a:t>
            </a:r>
            <a:r>
              <a:rPr lang="en-US" b="1" dirty="0" smtClean="0">
                <a:solidFill>
                  <a:srgbClr val="FF0000"/>
                </a:solidFill>
              </a:rPr>
              <a:t>Seizing</a:t>
            </a:r>
            <a:r>
              <a:rPr lang="en-US" dirty="0" smtClean="0"/>
              <a:t> </a:t>
            </a:r>
            <a:endParaRPr lang="it-IT" dirty="0"/>
          </a:p>
        </p:txBody>
      </p:sp>
      <p:sp>
        <p:nvSpPr>
          <p:cNvPr id="6" name="Segnaposto contenuto 5"/>
          <p:cNvSpPr>
            <a:spLocks noGrp="1"/>
          </p:cNvSpPr>
          <p:nvPr>
            <p:ph idx="1"/>
          </p:nvPr>
        </p:nvSpPr>
        <p:spPr/>
        <p:txBody>
          <a:bodyPr>
            <a:normAutofit/>
          </a:bodyPr>
          <a:lstStyle/>
          <a:p>
            <a:r>
              <a:rPr lang="en-US" dirty="0" smtClean="0"/>
              <a:t>capabilities include designing business models to satisfy customers and capture value. </a:t>
            </a:r>
          </a:p>
          <a:p>
            <a:r>
              <a:rPr lang="en-US" dirty="0" smtClean="0"/>
              <a:t>They also include securing access to capital and the necessary human resources. </a:t>
            </a:r>
          </a:p>
          <a:p>
            <a:r>
              <a:rPr lang="en-US" dirty="0" smtClean="0"/>
              <a:t>Employee motivation is vital. Good incentive design is a necessary but not sufficient condition for superior performance in this area.</a:t>
            </a:r>
          </a:p>
          <a:p>
            <a:r>
              <a:rPr lang="en-US" dirty="0" smtClean="0"/>
              <a:t>Strong relationships must also be forged externally with suppliers, </a:t>
            </a:r>
            <a:r>
              <a:rPr lang="en-US" dirty="0" err="1" smtClean="0"/>
              <a:t>complementors</a:t>
            </a:r>
            <a:r>
              <a:rPr lang="en-US" dirty="0" smtClean="0"/>
              <a:t>, and customers.</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From knowledge assets to dynamic capabilities</a:t>
            </a:r>
            <a:endParaRPr lang="it-IT" dirty="0"/>
          </a:p>
        </p:txBody>
      </p:sp>
      <p:sp>
        <p:nvSpPr>
          <p:cNvPr id="6" name="Segnaposto contenuto 5"/>
          <p:cNvSpPr>
            <a:spLocks noGrp="1"/>
          </p:cNvSpPr>
          <p:nvPr>
            <p:ph idx="1"/>
          </p:nvPr>
        </p:nvSpPr>
        <p:spPr/>
        <p:txBody>
          <a:bodyPr>
            <a:normAutofit/>
          </a:bodyPr>
          <a:lstStyle/>
          <a:p>
            <a:r>
              <a:rPr lang="en-US" dirty="0" smtClean="0"/>
              <a:t>Companies that successfully build and orchestrate assets within the ecosystem stand to profit handsomely. Apple retained an estimated 40 percent of the gross profits from the entirety of the value chain on its hard drive-based iPods, despite manufacturing no part of the product itself (Linden et al., 2009). This is not counting the revenue from licensing makers of iPod accessories or sales from the iTunes Music Store.</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From knowledge assets to dynamic capabilities: </a:t>
            </a:r>
            <a:r>
              <a:rPr lang="en-US" b="1" dirty="0" smtClean="0">
                <a:solidFill>
                  <a:srgbClr val="FF0000"/>
                </a:solidFill>
              </a:rPr>
              <a:t>Transforming</a:t>
            </a:r>
            <a:endParaRPr lang="it-IT" b="1" dirty="0">
              <a:solidFill>
                <a:srgbClr val="FF0000"/>
              </a:solidFill>
            </a:endParaRPr>
          </a:p>
        </p:txBody>
      </p:sp>
      <p:sp>
        <p:nvSpPr>
          <p:cNvPr id="6" name="Segnaposto contenuto 5"/>
          <p:cNvSpPr>
            <a:spLocks noGrp="1"/>
          </p:cNvSpPr>
          <p:nvPr>
            <p:ph idx="1"/>
          </p:nvPr>
        </p:nvSpPr>
        <p:spPr/>
        <p:txBody>
          <a:bodyPr>
            <a:normAutofit lnSpcReduction="10000"/>
          </a:bodyPr>
          <a:lstStyle/>
          <a:p>
            <a:r>
              <a:rPr lang="en-US" dirty="0" smtClean="0"/>
              <a:t>Transforming capabilities are needed most obviously when radical new opportunities are to be addressed.</a:t>
            </a:r>
          </a:p>
          <a:p>
            <a:r>
              <a:rPr lang="en-US" dirty="0" smtClean="0"/>
              <a:t>But they are also needed periodically to soften the rigidities that develop over time from asset accumulation, standard operating procedures, and insider misappropriation of rent streams.</a:t>
            </a:r>
          </a:p>
          <a:p>
            <a:r>
              <a:rPr lang="en-US" dirty="0" smtClean="0"/>
              <a:t>A firm’s assets must also be kept in alignment to achieve the best strategic “fit”: firm with ecosystem, structure with strategy, and assets with each other.</a:t>
            </a:r>
          </a:p>
          <a:p>
            <a:r>
              <a:rPr lang="en-US" dirty="0" smtClean="0"/>
              <a:t>Complementarities need to be constantly managed (reconfigured as necessary) to achieve evolutionary fitness, avoiding loss of value should market leverage shift to favor external complements.</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en-US" dirty="0" smtClean="0"/>
              <a:t>Case Study: Apple</a:t>
            </a:r>
            <a:endParaRPr lang="it-IT" dirty="0"/>
          </a:p>
        </p:txBody>
      </p:sp>
      <p:sp>
        <p:nvSpPr>
          <p:cNvPr id="6" name="Segnaposto contenuto 5"/>
          <p:cNvSpPr>
            <a:spLocks noGrp="1"/>
          </p:cNvSpPr>
          <p:nvPr>
            <p:ph idx="1"/>
          </p:nvPr>
        </p:nvSpPr>
        <p:spPr/>
        <p:txBody>
          <a:bodyPr>
            <a:normAutofit/>
          </a:bodyPr>
          <a:lstStyle/>
          <a:p>
            <a:r>
              <a:rPr lang="en-US" dirty="0" smtClean="0"/>
              <a:t>Apple has proved to be a paradigmatic practitioner of dynamic capabilities as it has created and transformed a series of markets. </a:t>
            </a:r>
          </a:p>
          <a:p>
            <a:r>
              <a:rPr lang="en-US" dirty="0" smtClean="0"/>
              <a:t>Each of its major product introductions reflected aspects of the major categories of dynamic capabilities.</a:t>
            </a:r>
          </a:p>
          <a:p>
            <a:r>
              <a:rPr lang="en-US" dirty="0" smtClean="0"/>
              <a:t>In particular, Apple’s strategy implementation has created and shaped markets.</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DFAE3074-58E7-4563-9E6F-D565095D1CD0}" type="datetime1">
              <a:rPr lang="it-IT" smtClean="0"/>
              <a:pPr/>
              <a:t>18/12/2022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CE366CF-62E3-44AA-B5F8-91C8785CFA03}" type="slidenum">
              <a:rPr lang="it-IT" smtClean="0"/>
              <a:pPr/>
              <a:t>45</a:t>
            </a:fld>
            <a:endParaRPr lang="it-IT"/>
          </a:p>
        </p:txBody>
      </p:sp>
      <p:graphicFrame>
        <p:nvGraphicFramePr>
          <p:cNvPr id="6" name="Tabella 5"/>
          <p:cNvGraphicFramePr>
            <a:graphicFrameLocks noGrp="1"/>
          </p:cNvGraphicFramePr>
          <p:nvPr/>
        </p:nvGraphicFramePr>
        <p:xfrm>
          <a:off x="2" y="0"/>
          <a:ext cx="12191998" cy="7041692"/>
        </p:xfrm>
        <a:graphic>
          <a:graphicData uri="http://schemas.openxmlformats.org/drawingml/2006/table">
            <a:tbl>
              <a:tblPr>
                <a:tableStyleId>{775DCB02-9BB8-47FD-8907-85C794F793BA}</a:tableStyleId>
              </a:tblPr>
              <a:tblGrid>
                <a:gridCol w="2083104"/>
                <a:gridCol w="2749891"/>
                <a:gridCol w="4140250"/>
                <a:gridCol w="3218753"/>
              </a:tblGrid>
              <a:tr h="547827">
                <a:tc>
                  <a:txBody>
                    <a:bodyPr/>
                    <a:lstStyle/>
                    <a:p>
                      <a:pPr>
                        <a:lnSpc>
                          <a:spcPct val="115000"/>
                        </a:lnSpc>
                      </a:pPr>
                      <a:endParaRPr lang="it-IT" sz="1600" dirty="0">
                        <a:latin typeface="Calibri"/>
                        <a:ea typeface="Times New Roman"/>
                        <a:cs typeface="Times New Roman"/>
                      </a:endParaRPr>
                    </a:p>
                  </a:txBody>
                  <a:tcPr marL="0" marR="0" marT="0" marB="0"/>
                </a:tc>
                <a:tc>
                  <a:txBody>
                    <a:bodyPr/>
                    <a:lstStyle/>
                    <a:p>
                      <a:pPr algn="ctr">
                        <a:lnSpc>
                          <a:spcPct val="200000"/>
                        </a:lnSpc>
                        <a:spcAft>
                          <a:spcPts val="0"/>
                        </a:spcAft>
                      </a:pPr>
                      <a:r>
                        <a:rPr lang="it-IT" sz="2400" b="1" dirty="0" err="1"/>
                        <a:t>Sensing</a:t>
                      </a:r>
                      <a:endParaRPr lang="it-IT" sz="2400" b="1" dirty="0">
                        <a:latin typeface="Calibri"/>
                        <a:ea typeface="Calibri"/>
                        <a:cs typeface="Times New Roman"/>
                      </a:endParaRPr>
                    </a:p>
                  </a:txBody>
                  <a:tcPr marL="0" marR="0" marT="0" marB="0"/>
                </a:tc>
                <a:tc>
                  <a:txBody>
                    <a:bodyPr/>
                    <a:lstStyle/>
                    <a:p>
                      <a:pPr algn="ctr">
                        <a:lnSpc>
                          <a:spcPct val="200000"/>
                        </a:lnSpc>
                        <a:spcAft>
                          <a:spcPts val="0"/>
                        </a:spcAft>
                      </a:pPr>
                      <a:r>
                        <a:rPr lang="it-IT" sz="2400" b="1" dirty="0" err="1"/>
                        <a:t>Seizing</a:t>
                      </a:r>
                      <a:endParaRPr lang="it-IT" sz="2400" b="1" dirty="0">
                        <a:latin typeface="Calibri"/>
                        <a:ea typeface="Calibri"/>
                        <a:cs typeface="Times New Roman"/>
                      </a:endParaRPr>
                    </a:p>
                  </a:txBody>
                  <a:tcPr marL="0" marR="0" marT="0" marB="0"/>
                </a:tc>
                <a:tc>
                  <a:txBody>
                    <a:bodyPr/>
                    <a:lstStyle/>
                    <a:p>
                      <a:pPr algn="ctr">
                        <a:lnSpc>
                          <a:spcPct val="200000"/>
                        </a:lnSpc>
                        <a:spcAft>
                          <a:spcPts val="0"/>
                        </a:spcAft>
                      </a:pPr>
                      <a:r>
                        <a:rPr lang="it-IT" sz="2400" b="1" dirty="0" err="1"/>
                        <a:t>Transforming</a:t>
                      </a:r>
                      <a:endParaRPr lang="it-IT" sz="2400" b="1" dirty="0">
                        <a:latin typeface="Calibri"/>
                        <a:ea typeface="Calibri"/>
                        <a:cs typeface="Times New Roman"/>
                      </a:endParaRPr>
                    </a:p>
                  </a:txBody>
                  <a:tcPr marL="0" marR="0" marT="0" marB="0"/>
                </a:tc>
              </a:tr>
              <a:tr h="2459801">
                <a:tc>
                  <a:txBody>
                    <a:bodyPr/>
                    <a:lstStyle/>
                    <a:p>
                      <a:pPr algn="ctr">
                        <a:lnSpc>
                          <a:spcPct val="115000"/>
                        </a:lnSpc>
                        <a:spcAft>
                          <a:spcPts val="0"/>
                        </a:spcAft>
                      </a:pPr>
                      <a:r>
                        <a:rPr lang="it-IT" sz="2400" b="1" dirty="0" err="1"/>
                        <a:t>iPod</a:t>
                      </a:r>
                      <a:endParaRPr lang="it-IT" sz="2400" b="1" dirty="0">
                        <a:latin typeface="Calibri"/>
                        <a:ea typeface="Calibri"/>
                        <a:cs typeface="Times New Roman"/>
                      </a:endParaRPr>
                    </a:p>
                  </a:txBody>
                  <a:tcPr marL="0" marR="0" marT="0" marB="0"/>
                </a:tc>
                <a:tc>
                  <a:txBody>
                    <a:bodyPr/>
                    <a:lstStyle/>
                    <a:p>
                      <a:pPr lvl="1">
                        <a:lnSpc>
                          <a:spcPct val="115000"/>
                        </a:lnSpc>
                        <a:spcAft>
                          <a:spcPts val="0"/>
                        </a:spcAft>
                      </a:pPr>
                      <a:r>
                        <a:rPr lang="en-US" sz="1800" dirty="0"/>
                        <a:t>existing mp3 players were too “geeky”</a:t>
                      </a:r>
                      <a:endParaRPr lang="it-IT" sz="1800" dirty="0">
                        <a:latin typeface="Calibri"/>
                        <a:ea typeface="Calibri"/>
                        <a:cs typeface="Times New Roman"/>
                      </a:endParaRPr>
                    </a:p>
                  </a:txBody>
                  <a:tcPr marL="0" marR="0" marT="0" marB="0"/>
                </a:tc>
                <a:tc>
                  <a:txBody>
                    <a:bodyPr/>
                    <a:lstStyle/>
                    <a:p>
                      <a:pPr lvl="1">
                        <a:lnSpc>
                          <a:spcPct val="115000"/>
                        </a:lnSpc>
                        <a:spcAft>
                          <a:spcPts val="0"/>
                        </a:spcAft>
                      </a:pPr>
                      <a:r>
                        <a:rPr lang="en-US" sz="1800" dirty="0"/>
                        <a:t>create an aesthetically appealing portable device with a simple interface over an accelerated product development cycle; later: improve </a:t>
                      </a:r>
                      <a:r>
                        <a:rPr lang="en-US" sz="1800" dirty="0" err="1"/>
                        <a:t>appropriability</a:t>
                      </a:r>
                      <a:r>
                        <a:rPr lang="en-US" sz="1800" dirty="0"/>
                        <a:t> with exclusive </a:t>
                      </a:r>
                      <a:r>
                        <a:rPr lang="en-US" sz="1800" dirty="0" err="1"/>
                        <a:t>FairPlay</a:t>
                      </a:r>
                      <a:r>
                        <a:rPr lang="en-US" sz="1800" dirty="0"/>
                        <a:t> DRM in the iTunes Music Store</a:t>
                      </a:r>
                      <a:endParaRPr lang="it-IT" sz="1800" dirty="0">
                        <a:latin typeface="Calibri"/>
                        <a:ea typeface="Calibri"/>
                        <a:cs typeface="Times New Roman"/>
                      </a:endParaRPr>
                    </a:p>
                  </a:txBody>
                  <a:tcPr marL="0" marR="0" marT="0" marB="0"/>
                </a:tc>
                <a:tc>
                  <a:txBody>
                    <a:bodyPr/>
                    <a:lstStyle/>
                    <a:p>
                      <a:pPr lvl="1">
                        <a:lnSpc>
                          <a:spcPct val="115000"/>
                        </a:lnSpc>
                        <a:spcAft>
                          <a:spcPts val="0"/>
                        </a:spcAft>
                      </a:pPr>
                      <a:r>
                        <a:rPr lang="en-US" sz="1800" dirty="0"/>
                        <a:t>port iTunes software to rival Windows platform; expand into content distribution with the iTunes Music Store; shift company emphasis from computers to consumer electronics</a:t>
                      </a:r>
                      <a:endParaRPr lang="it-IT" sz="1800" dirty="0">
                        <a:latin typeface="Calibri"/>
                        <a:ea typeface="Calibri"/>
                        <a:cs typeface="Times New Roman"/>
                      </a:endParaRPr>
                    </a:p>
                  </a:txBody>
                  <a:tcPr marL="0" marR="0" marT="0" marB="0"/>
                </a:tc>
              </a:tr>
              <a:tr h="1751049">
                <a:tc>
                  <a:txBody>
                    <a:bodyPr/>
                    <a:lstStyle/>
                    <a:p>
                      <a:pPr algn="ctr">
                        <a:lnSpc>
                          <a:spcPct val="115000"/>
                        </a:lnSpc>
                        <a:spcAft>
                          <a:spcPts val="0"/>
                        </a:spcAft>
                      </a:pPr>
                      <a:r>
                        <a:rPr lang="it-IT" sz="2400" b="1" dirty="0" err="1"/>
                        <a:t>iPhone</a:t>
                      </a:r>
                      <a:endParaRPr lang="it-IT" sz="2400" b="1" dirty="0">
                        <a:latin typeface="Calibri"/>
                        <a:ea typeface="Calibri"/>
                        <a:cs typeface="Times New Roman"/>
                      </a:endParaRPr>
                    </a:p>
                  </a:txBody>
                  <a:tcPr marL="0" marR="0" marT="0" marB="0"/>
                </a:tc>
                <a:tc>
                  <a:txBody>
                    <a:bodyPr/>
                    <a:lstStyle/>
                    <a:p>
                      <a:pPr lvl="1">
                        <a:lnSpc>
                          <a:spcPct val="115000"/>
                        </a:lnSpc>
                        <a:spcAft>
                          <a:spcPts val="0"/>
                        </a:spcAft>
                      </a:pPr>
                      <a:r>
                        <a:rPr lang="en-US" sz="1800" dirty="0"/>
                        <a:t>existing “smart phones” retained an awkward interface too close to their cell phone roots.</a:t>
                      </a:r>
                      <a:endParaRPr lang="it-IT" sz="1800" dirty="0">
                        <a:latin typeface="Calibri"/>
                        <a:ea typeface="Calibri"/>
                        <a:cs typeface="Times New Roman"/>
                      </a:endParaRPr>
                    </a:p>
                  </a:txBody>
                  <a:tcPr marL="0" marR="0" marT="0" marB="0"/>
                </a:tc>
                <a:tc>
                  <a:txBody>
                    <a:bodyPr/>
                    <a:lstStyle/>
                    <a:p>
                      <a:pPr lvl="1">
                        <a:lnSpc>
                          <a:spcPct val="115000"/>
                        </a:lnSpc>
                        <a:spcAft>
                          <a:spcPts val="0"/>
                        </a:spcAft>
                      </a:pPr>
                      <a:r>
                        <a:rPr lang="en-US" sz="1800" dirty="0"/>
                        <a:t>create a multimedia phone with a large screen and an intuitive interface; promote complementary asset creation with the App Store infrastructure.</a:t>
                      </a:r>
                      <a:endParaRPr lang="it-IT" sz="1800" dirty="0">
                        <a:latin typeface="Calibri"/>
                        <a:ea typeface="Calibri"/>
                        <a:cs typeface="Times New Roman"/>
                      </a:endParaRPr>
                    </a:p>
                  </a:txBody>
                  <a:tcPr marL="0" marR="0" marT="0" marB="0"/>
                </a:tc>
                <a:tc>
                  <a:txBody>
                    <a:bodyPr/>
                    <a:lstStyle/>
                    <a:p>
                      <a:pPr lvl="1">
                        <a:lnSpc>
                          <a:spcPct val="115000"/>
                        </a:lnSpc>
                        <a:spcAft>
                          <a:spcPts val="0"/>
                        </a:spcAft>
                      </a:pPr>
                      <a:r>
                        <a:rPr lang="en-US" sz="1800"/>
                        <a:t>develop telephony capabilities; enter the regulated telephony market</a:t>
                      </a:r>
                      <a:endParaRPr lang="it-IT" sz="1800">
                        <a:latin typeface="Calibri"/>
                        <a:ea typeface="Calibri"/>
                        <a:cs typeface="Times New Roman"/>
                      </a:endParaRPr>
                    </a:p>
                  </a:txBody>
                  <a:tcPr marL="0" marR="0" marT="0" marB="0"/>
                </a:tc>
              </a:tr>
              <a:tr h="2099322">
                <a:tc>
                  <a:txBody>
                    <a:bodyPr/>
                    <a:lstStyle/>
                    <a:p>
                      <a:pPr algn="ctr">
                        <a:lnSpc>
                          <a:spcPct val="115000"/>
                        </a:lnSpc>
                        <a:spcAft>
                          <a:spcPts val="0"/>
                        </a:spcAft>
                      </a:pPr>
                      <a:r>
                        <a:rPr lang="it-IT" sz="2400" b="1" dirty="0" err="1"/>
                        <a:t>iPad</a:t>
                      </a:r>
                      <a:endParaRPr lang="it-IT" sz="2400" b="1" dirty="0">
                        <a:latin typeface="Calibri"/>
                        <a:ea typeface="Calibri"/>
                        <a:cs typeface="Times New Roman"/>
                      </a:endParaRPr>
                    </a:p>
                  </a:txBody>
                  <a:tcPr marL="0" marR="0" marT="0" marB="0"/>
                </a:tc>
                <a:tc>
                  <a:txBody>
                    <a:bodyPr/>
                    <a:lstStyle/>
                    <a:p>
                      <a:pPr lvl="1">
                        <a:lnSpc>
                          <a:spcPct val="115000"/>
                        </a:lnSpc>
                        <a:spcAft>
                          <a:spcPts val="0"/>
                        </a:spcAft>
                      </a:pPr>
                      <a:r>
                        <a:rPr lang="en-US" sz="1800" dirty="0"/>
                        <a:t>“</a:t>
                      </a:r>
                      <a:r>
                        <a:rPr lang="en-US" sz="1800" dirty="0" err="1"/>
                        <a:t>netbooks</a:t>
                      </a:r>
                      <a:r>
                        <a:rPr lang="en-US" sz="1800" dirty="0"/>
                        <a:t>” provide an unsatisfying computing experience and “E-readers” provide limited functionality.</a:t>
                      </a:r>
                      <a:endParaRPr lang="it-IT" sz="1800" dirty="0">
                        <a:latin typeface="Calibri"/>
                        <a:ea typeface="Calibri"/>
                        <a:cs typeface="Times New Roman"/>
                      </a:endParaRPr>
                    </a:p>
                  </a:txBody>
                  <a:tcPr marL="0" marR="0" marT="0" marB="0"/>
                </a:tc>
                <a:tc>
                  <a:txBody>
                    <a:bodyPr/>
                    <a:lstStyle/>
                    <a:p>
                      <a:pPr lvl="1">
                        <a:lnSpc>
                          <a:spcPct val="115000"/>
                        </a:lnSpc>
                        <a:spcAft>
                          <a:spcPts val="0"/>
                        </a:spcAft>
                      </a:pPr>
                      <a:r>
                        <a:rPr lang="en-US" sz="1800" dirty="0"/>
                        <a:t>scale up the </a:t>
                      </a:r>
                      <a:r>
                        <a:rPr lang="en-US" sz="1800" dirty="0" err="1"/>
                        <a:t>iPhone</a:t>
                      </a:r>
                      <a:r>
                        <a:rPr lang="en-US" sz="1800" dirty="0"/>
                        <a:t> interface to provide a richer multimedia platform without phone functionality.</a:t>
                      </a:r>
                      <a:endParaRPr lang="it-IT" sz="1800" dirty="0">
                        <a:latin typeface="Calibri"/>
                        <a:ea typeface="Calibri"/>
                        <a:cs typeface="Times New Roman"/>
                      </a:endParaRPr>
                    </a:p>
                  </a:txBody>
                  <a:tcPr marL="0" marR="0" marT="0" marB="0"/>
                </a:tc>
                <a:tc>
                  <a:txBody>
                    <a:bodyPr/>
                    <a:lstStyle/>
                    <a:p>
                      <a:pPr lvl="1">
                        <a:lnSpc>
                          <a:spcPct val="115000"/>
                        </a:lnSpc>
                        <a:spcAft>
                          <a:spcPts val="0"/>
                        </a:spcAft>
                      </a:pPr>
                      <a:r>
                        <a:rPr lang="en-US" sz="1800" dirty="0"/>
                        <a:t>extend the “simple interface” aesthetic to a computing platform.</a:t>
                      </a:r>
                      <a:endParaRPr lang="it-IT" sz="1800" dirty="0">
                        <a:latin typeface="Calibri"/>
                        <a:ea typeface="Calibri"/>
                        <a:cs typeface="Times New Roman"/>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growing importance of intangible assets</a:t>
            </a:r>
            <a:endParaRPr lang="it-IT" dirty="0"/>
          </a:p>
        </p:txBody>
      </p:sp>
      <p:sp>
        <p:nvSpPr>
          <p:cNvPr id="3" name="Segnaposto contenuto 2"/>
          <p:cNvSpPr>
            <a:spLocks noGrp="1"/>
          </p:cNvSpPr>
          <p:nvPr>
            <p:ph idx="1"/>
          </p:nvPr>
        </p:nvSpPr>
        <p:spPr/>
        <p:txBody>
          <a:bodyPr/>
          <a:lstStyle/>
          <a:p>
            <a:r>
              <a:rPr lang="en-US" dirty="0" smtClean="0"/>
              <a:t>As a result of the greater ability to outsource almost anything and everything, the traditional competitive sources of differentiation based on economies of scale and scope have been eroded. </a:t>
            </a:r>
          </a:p>
          <a:p>
            <a:r>
              <a:rPr lang="en-US" dirty="0" smtClean="0"/>
              <a:t>If your market is too small to capture scale economies for an input or even a whole product, then you should source from companies that have achieved them already.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growing importance of intangible assets</a:t>
            </a:r>
            <a:endParaRPr lang="it-IT" dirty="0"/>
          </a:p>
        </p:txBody>
      </p:sp>
      <p:sp>
        <p:nvSpPr>
          <p:cNvPr id="3" name="Segnaposto contenuto 2"/>
          <p:cNvSpPr>
            <a:spLocks noGrp="1"/>
          </p:cNvSpPr>
          <p:nvPr>
            <p:ph idx="1"/>
          </p:nvPr>
        </p:nvSpPr>
        <p:spPr/>
        <p:txBody>
          <a:bodyPr>
            <a:normAutofit/>
          </a:bodyPr>
          <a:lstStyle/>
          <a:p>
            <a:r>
              <a:rPr lang="en-US" dirty="0" smtClean="0"/>
              <a:t>Fortunately, there are other bases of competitive advantage unrelated to scale. </a:t>
            </a:r>
          </a:p>
          <a:p>
            <a:r>
              <a:rPr lang="en-US" dirty="0" smtClean="0"/>
              <a:t>The prime example is the generation, ownership, and management of intangible assets, which have risen to overshadow economies of scale in importance for enabling the enterprise to build and sustain a successful position.</a:t>
            </a:r>
            <a:endParaRPr lang="it-IT" dirty="0" smtClean="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47</a:t>
            </a:fld>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Intangible assets: Know-How</a:t>
            </a:r>
            <a:endParaRPr lang="it-IT" dirty="0"/>
          </a:p>
        </p:txBody>
      </p:sp>
      <p:sp>
        <p:nvSpPr>
          <p:cNvPr id="3" name="Segnaposto contenuto 2"/>
          <p:cNvSpPr>
            <a:spLocks noGrp="1"/>
          </p:cNvSpPr>
          <p:nvPr>
            <p:ph idx="1"/>
          </p:nvPr>
        </p:nvSpPr>
        <p:spPr/>
        <p:txBody>
          <a:bodyPr>
            <a:normAutofit/>
          </a:bodyPr>
          <a:lstStyle/>
          <a:p>
            <a:r>
              <a:rPr lang="en-US" dirty="0" smtClean="0"/>
              <a:t>Know-how and other intangibles are increasingly the “bottleneck assets” that allow innovating firms to differentiate and establish some degree of competitive advantage. </a:t>
            </a:r>
          </a:p>
          <a:p>
            <a:r>
              <a:rPr lang="en-US" dirty="0" smtClean="0"/>
              <a:t>They cause barriers. </a:t>
            </a:r>
          </a:p>
          <a:p>
            <a:r>
              <a:rPr lang="en-US" dirty="0" smtClean="0"/>
              <a:t>Value can flow to the enterprise from creation, combination, transfer, accumulation, and protection of intangible assets. </a:t>
            </a:r>
          </a:p>
          <a:p>
            <a:r>
              <a:rPr lang="en-US" dirty="0" smtClean="0"/>
              <a:t>Such assets are the new “natural resources” of the global economy.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Intangible assets: the business model</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Another intangible asset of central importance (besides knowhow) is a firm’s business model for a given market, i.e., the structure of a firm’s value proposition for its customers (</a:t>
            </a:r>
            <a:r>
              <a:rPr lang="en-US" dirty="0" err="1" smtClean="0"/>
              <a:t>Chesbrough</a:t>
            </a:r>
            <a:r>
              <a:rPr lang="en-US" dirty="0" smtClean="0"/>
              <a:t> and </a:t>
            </a:r>
            <a:r>
              <a:rPr lang="en-US" dirty="0" err="1" smtClean="0"/>
              <a:t>Rosenbloom</a:t>
            </a:r>
            <a:r>
              <a:rPr lang="en-US" dirty="0" smtClean="0"/>
              <a:t>, 2002; </a:t>
            </a:r>
            <a:r>
              <a:rPr lang="en-US" dirty="0" err="1" smtClean="0"/>
              <a:t>Teece</a:t>
            </a:r>
            <a:r>
              <a:rPr lang="en-US" dirty="0" smtClean="0"/>
              <a:t>, 2010a) and the design of the business that will deliver a solution to the customer. Business-model innovations are critical to success in unsettled markets where traditional revenue and pricing models are no longer applicable. The Internet allows and requires business model innovation.</a:t>
            </a:r>
            <a:endParaRPr lang="it-IT" dirty="0" smtClean="0"/>
          </a:p>
          <a:p>
            <a:r>
              <a:rPr lang="en-US" dirty="0" smtClean="0"/>
              <a:t>In particular, the Internet requires new pricing structures because users are accustomed to getting information for free.  Information providers are challenged to think of ways of charging for ancillary or premium services (so-called “</a:t>
            </a:r>
            <a:r>
              <a:rPr lang="en-US" dirty="0" err="1" smtClean="0"/>
              <a:t>fremium</a:t>
            </a:r>
            <a:r>
              <a:rPr lang="en-US" dirty="0" smtClean="0"/>
              <a:t>” approaches) while not running afoul of Internet users’ expectations of receiving free information.</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 1">
            <a:extLst>
              <a:ext uri="{FF2B5EF4-FFF2-40B4-BE49-F238E27FC236}">
                <a16:creationId xmlns="" xmlns:a16="http://schemas.microsoft.com/office/drawing/2014/main" id="{097E4602-1C67-49C8-8DFB-2684C3ADA75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27050"/>
            <a:ext cx="12192000" cy="58039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asellaDiTesto 2">
            <a:extLst>
              <a:ext uri="{FF2B5EF4-FFF2-40B4-BE49-F238E27FC236}">
                <a16:creationId xmlns="" xmlns:a16="http://schemas.microsoft.com/office/drawing/2014/main" id="{A79C0B56-7547-4CDA-A45F-2A537475B297}"/>
              </a:ext>
            </a:extLst>
          </p:cNvPr>
          <p:cNvSpPr txBox="1"/>
          <p:nvPr/>
        </p:nvSpPr>
        <p:spPr>
          <a:xfrm>
            <a:off x="3010486" y="478302"/>
            <a:ext cx="4980210" cy="461665"/>
          </a:xfrm>
          <a:prstGeom prst="rect">
            <a:avLst/>
          </a:prstGeom>
          <a:noFill/>
        </p:spPr>
        <p:txBody>
          <a:bodyPr wrap="none" rtlCol="0">
            <a:spAutoFit/>
          </a:bodyPr>
          <a:lstStyle/>
          <a:p>
            <a:r>
              <a:rPr lang="it-IT" sz="2400" b="1" dirty="0" smtClean="0"/>
              <a:t>New Product </a:t>
            </a:r>
            <a:r>
              <a:rPr lang="it-IT" sz="2400" b="1" dirty="0" err="1" smtClean="0"/>
              <a:t>Development</a:t>
            </a:r>
            <a:r>
              <a:rPr lang="it-IT" sz="2400" b="1" dirty="0" smtClean="0"/>
              <a:t>: a Vaccine</a:t>
            </a:r>
            <a:endParaRPr lang="it-IT" sz="2400" b="1" dirty="0"/>
          </a:p>
        </p:txBody>
      </p:sp>
    </p:spTree>
    <p:extLst>
      <p:ext uri="{BB962C8B-B14F-4D97-AF65-F5344CB8AC3E}">
        <p14:creationId xmlns="" xmlns:p14="http://schemas.microsoft.com/office/powerpoint/2010/main" val="3707837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growing importance of intangible assets</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Another intangible asset of central importance (besides knowhow) is a firm’s business model for a given market, i.e., the structure of a firm’s value proposition for its customers (</a:t>
            </a:r>
            <a:r>
              <a:rPr lang="en-US" dirty="0" err="1" smtClean="0"/>
              <a:t>Chesbrough</a:t>
            </a:r>
            <a:r>
              <a:rPr lang="en-US" dirty="0" smtClean="0"/>
              <a:t> and </a:t>
            </a:r>
            <a:r>
              <a:rPr lang="en-US" dirty="0" err="1" smtClean="0"/>
              <a:t>Rosenbloom</a:t>
            </a:r>
            <a:r>
              <a:rPr lang="en-US" dirty="0" smtClean="0"/>
              <a:t>, 2002; </a:t>
            </a:r>
            <a:r>
              <a:rPr lang="en-US" dirty="0" err="1" smtClean="0"/>
              <a:t>Teece</a:t>
            </a:r>
            <a:r>
              <a:rPr lang="en-US" dirty="0" smtClean="0"/>
              <a:t>, 2010a) and the design of the business that will deliver a solution to the customer. Business-model innovations are critical to success in unsettled markets where traditional revenue and pricing models are no longer applicable. The Internet allows and requires business model innovation.</a:t>
            </a:r>
            <a:endParaRPr lang="it-IT" dirty="0" smtClean="0"/>
          </a:p>
          <a:p>
            <a:r>
              <a:rPr lang="en-US" dirty="0" smtClean="0"/>
              <a:t>In particular, the Internet requires new pricing structures because users are accustomed to getting information for free.  Information providers are challenged to think of ways of charging for ancillary or premium services (so-called “</a:t>
            </a:r>
            <a:r>
              <a:rPr lang="en-US" dirty="0" err="1" smtClean="0"/>
              <a:t>fremium</a:t>
            </a:r>
            <a:r>
              <a:rPr lang="en-US" dirty="0" smtClean="0"/>
              <a:t>” approaches) while not running afoul of Internet users’ expectations of receiving free information.</a:t>
            </a:r>
            <a:endParaRPr lang="it-IT" dirty="0" smtClean="0"/>
          </a:p>
          <a:p>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en-US" dirty="0" smtClean="0"/>
              <a:t>The Business Ecosystem</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51</a:t>
            </a:fld>
            <a:endParaRPr lang="it-IT"/>
          </a:p>
        </p:txBody>
      </p:sp>
      <p:pic>
        <p:nvPicPr>
          <p:cNvPr id="7" name="Immagine 6" descr="Figure 1: The Business Ecosystem"/>
          <p:cNvPicPr/>
          <p:nvPr/>
        </p:nvPicPr>
        <p:blipFill>
          <a:blip r:embed="rId2" cstate="print"/>
          <a:srcRect/>
          <a:stretch>
            <a:fillRect/>
          </a:stretch>
        </p:blipFill>
        <p:spPr bwMode="auto">
          <a:xfrm>
            <a:off x="1863499" y="1733137"/>
            <a:ext cx="7228665" cy="4158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9E359592-3CBB-4B18-9D15-136E4A5DCCD3}"/>
              </a:ext>
            </a:extLst>
          </p:cNvPr>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a:extLst>
              <a:ext uri="{FF2B5EF4-FFF2-40B4-BE49-F238E27FC236}">
                <a16:creationId xmlns:a16="http://schemas.microsoft.com/office/drawing/2014/main" xmlns="" id="{4668DB2B-4A87-4346-97C2-B2DA755D3F1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AA8FDB2-1A67-447A-964E-D7E54A5DF442}"/>
              </a:ext>
            </a:extLst>
          </p:cNvPr>
          <p:cNvSpPr>
            <a:spLocks noGrp="1"/>
          </p:cNvSpPr>
          <p:nvPr>
            <p:ph type="sldNum" sz="quarter" idx="12"/>
          </p:nvPr>
        </p:nvSpPr>
        <p:spPr/>
        <p:txBody>
          <a:bodyPr/>
          <a:lstStyle/>
          <a:p>
            <a:fld id="{DCE366CF-62E3-44AA-B5F8-91C8785CFA03}" type="slidenum">
              <a:rPr lang="it-IT" smtClean="0"/>
              <a:pPr/>
              <a:t>52</a:t>
            </a:fld>
            <a:endParaRPr lang="it-IT"/>
          </a:p>
        </p:txBody>
      </p:sp>
      <p:pic>
        <p:nvPicPr>
          <p:cNvPr id="5" name="Immagine 4">
            <a:extLst>
              <a:ext uri="{FF2B5EF4-FFF2-40B4-BE49-F238E27FC236}">
                <a16:creationId xmlns:a16="http://schemas.microsoft.com/office/drawing/2014/main" xmlns="" id="{8812C556-DCE4-4448-BC04-DBF8893D9ACC}"/>
              </a:ext>
            </a:extLst>
          </p:cNvPr>
          <p:cNvPicPr>
            <a:picLocks noChangeAspect="1"/>
          </p:cNvPicPr>
          <p:nvPr/>
        </p:nvPicPr>
        <p:blipFill>
          <a:blip r:embed="rId2" cstate="print"/>
          <a:stretch>
            <a:fillRect/>
          </a:stretch>
        </p:blipFill>
        <p:spPr>
          <a:xfrm>
            <a:off x="0" y="2340645"/>
            <a:ext cx="12192000" cy="4517355"/>
          </a:xfrm>
          <a:prstGeom prst="rect">
            <a:avLst/>
          </a:prstGeom>
        </p:spPr>
      </p:pic>
      <p:pic>
        <p:nvPicPr>
          <p:cNvPr id="8" name="Picture 2" descr="Image result for WOMAN LOOKING AT NETFLIX">
            <a:extLst>
              <a:ext uri="{FF2B5EF4-FFF2-40B4-BE49-F238E27FC236}">
                <a16:creationId xmlns:a16="http://schemas.microsoft.com/office/drawing/2014/main" xmlns="" id="{C44B6816-9B43-46F5-9EF2-0A778763EA9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4817" y="212247"/>
            <a:ext cx="3542365" cy="19918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6029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AD4DA6C-2DBD-4B97-8C82-298D46999124}"/>
              </a:ext>
            </a:extLst>
          </p:cNvPr>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a:extLst>
              <a:ext uri="{FF2B5EF4-FFF2-40B4-BE49-F238E27FC236}">
                <a16:creationId xmlns:a16="http://schemas.microsoft.com/office/drawing/2014/main" xmlns="" id="{71C0918D-E592-45D1-BD93-A72E135422A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B78678A-974E-4AAA-8756-6D99CCEA783D}"/>
              </a:ext>
            </a:extLst>
          </p:cNvPr>
          <p:cNvSpPr>
            <a:spLocks noGrp="1"/>
          </p:cNvSpPr>
          <p:nvPr>
            <p:ph type="sldNum" sz="quarter" idx="12"/>
          </p:nvPr>
        </p:nvSpPr>
        <p:spPr/>
        <p:txBody>
          <a:bodyPr/>
          <a:lstStyle/>
          <a:p>
            <a:fld id="{DCE366CF-62E3-44AA-B5F8-91C8785CFA03}" type="slidenum">
              <a:rPr lang="it-IT" smtClean="0"/>
              <a:pPr/>
              <a:t>53</a:t>
            </a:fld>
            <a:endParaRPr lang="it-IT"/>
          </a:p>
        </p:txBody>
      </p:sp>
      <p:pic>
        <p:nvPicPr>
          <p:cNvPr id="6146" name="Picture 2" descr="Image result for from blockbuster to netflix">
            <a:extLst>
              <a:ext uri="{FF2B5EF4-FFF2-40B4-BE49-F238E27FC236}">
                <a16:creationId xmlns:a16="http://schemas.microsoft.com/office/drawing/2014/main" xmlns="" id="{454B8648-F0AA-4238-BED1-0A10534E5B6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501" y="275772"/>
            <a:ext cx="10396299" cy="5939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0800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from blockbuster to netflix">
            <a:extLst>
              <a:ext uri="{FF2B5EF4-FFF2-40B4-BE49-F238E27FC236}">
                <a16:creationId xmlns:a16="http://schemas.microsoft.com/office/drawing/2014/main" xmlns="" id="{454B8648-F0AA-4238-BED1-0A10534E5B6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501" y="275772"/>
            <a:ext cx="10396299" cy="59392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a:extLst>
              <a:ext uri="{FF2B5EF4-FFF2-40B4-BE49-F238E27FC236}">
                <a16:creationId xmlns:a16="http://schemas.microsoft.com/office/drawing/2014/main" xmlns="" id="{ED229C7B-3B37-46EF-B4A8-CB55A3EC787B}"/>
              </a:ext>
            </a:extLst>
          </p:cNvPr>
          <p:cNvSpPr/>
          <p:nvPr/>
        </p:nvSpPr>
        <p:spPr>
          <a:xfrm>
            <a:off x="457200" y="1333500"/>
            <a:ext cx="9956800" cy="4394200"/>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data 1">
            <a:extLst>
              <a:ext uri="{FF2B5EF4-FFF2-40B4-BE49-F238E27FC236}">
                <a16:creationId xmlns:a16="http://schemas.microsoft.com/office/drawing/2014/main" xmlns="" id="{0AD4DA6C-2DBD-4B97-8C82-298D46999124}"/>
              </a:ext>
            </a:extLst>
          </p:cNvPr>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a:extLst>
              <a:ext uri="{FF2B5EF4-FFF2-40B4-BE49-F238E27FC236}">
                <a16:creationId xmlns:a16="http://schemas.microsoft.com/office/drawing/2014/main" xmlns="" id="{71C0918D-E592-45D1-BD93-A72E135422A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B78678A-974E-4AAA-8756-6D99CCEA783D}"/>
              </a:ext>
            </a:extLst>
          </p:cNvPr>
          <p:cNvSpPr>
            <a:spLocks noGrp="1"/>
          </p:cNvSpPr>
          <p:nvPr>
            <p:ph type="sldNum" sz="quarter" idx="12"/>
          </p:nvPr>
        </p:nvSpPr>
        <p:spPr/>
        <p:txBody>
          <a:bodyPr/>
          <a:lstStyle/>
          <a:p>
            <a:fld id="{DCE366CF-62E3-44AA-B5F8-91C8785CFA03}" type="slidenum">
              <a:rPr lang="it-IT" smtClean="0"/>
              <a:pPr/>
              <a:t>54</a:t>
            </a:fld>
            <a:endParaRPr lang="it-IT"/>
          </a:p>
        </p:txBody>
      </p:sp>
      <p:sp>
        <p:nvSpPr>
          <p:cNvPr id="8" name="Figura a mano libera: forma 7">
            <a:extLst>
              <a:ext uri="{FF2B5EF4-FFF2-40B4-BE49-F238E27FC236}">
                <a16:creationId xmlns:a16="http://schemas.microsoft.com/office/drawing/2014/main" xmlns="" id="{1A02DF97-3040-4C2E-B91D-CC51321B2A9B}"/>
              </a:ext>
            </a:extLst>
          </p:cNvPr>
          <p:cNvSpPr/>
          <p:nvPr/>
        </p:nvSpPr>
        <p:spPr>
          <a:xfrm>
            <a:off x="1384300" y="2029680"/>
            <a:ext cx="5372100" cy="2707419"/>
          </a:xfrm>
          <a:custGeom>
            <a:avLst/>
            <a:gdLst>
              <a:gd name="connsiteX0" fmla="*/ 0 w 5435600"/>
              <a:gd name="connsiteY0" fmla="*/ 0 h 2565400"/>
              <a:gd name="connsiteX1" fmla="*/ 1600200 w 5435600"/>
              <a:gd name="connsiteY1" fmla="*/ 0 h 2565400"/>
              <a:gd name="connsiteX2" fmla="*/ 3606800 w 5435600"/>
              <a:gd name="connsiteY2" fmla="*/ 889000 h 2565400"/>
              <a:gd name="connsiteX3" fmla="*/ 5435600 w 5435600"/>
              <a:gd name="connsiteY3" fmla="*/ 2565400 h 2565400"/>
              <a:gd name="connsiteX0" fmla="*/ 0 w 5435600"/>
              <a:gd name="connsiteY0" fmla="*/ 65852 h 2631252"/>
              <a:gd name="connsiteX1" fmla="*/ 1600200 w 5435600"/>
              <a:gd name="connsiteY1" fmla="*/ 65852 h 2631252"/>
              <a:gd name="connsiteX2" fmla="*/ 3606800 w 5435600"/>
              <a:gd name="connsiteY2" fmla="*/ 954852 h 2631252"/>
              <a:gd name="connsiteX3" fmla="*/ 5435600 w 5435600"/>
              <a:gd name="connsiteY3" fmla="*/ 2631252 h 2631252"/>
              <a:gd name="connsiteX0" fmla="*/ 0 w 5435600"/>
              <a:gd name="connsiteY0" fmla="*/ 31986 h 2597386"/>
              <a:gd name="connsiteX1" fmla="*/ 1600200 w 5435600"/>
              <a:gd name="connsiteY1" fmla="*/ 31986 h 2597386"/>
              <a:gd name="connsiteX2" fmla="*/ 3606800 w 5435600"/>
              <a:gd name="connsiteY2" fmla="*/ 920986 h 2597386"/>
              <a:gd name="connsiteX3" fmla="*/ 5435600 w 5435600"/>
              <a:gd name="connsiteY3" fmla="*/ 2597386 h 2597386"/>
              <a:gd name="connsiteX0" fmla="*/ 0 w 5448300"/>
              <a:gd name="connsiteY0" fmla="*/ 2319 h 2707419"/>
              <a:gd name="connsiteX1" fmla="*/ 1612900 w 5448300"/>
              <a:gd name="connsiteY1" fmla="*/ 142019 h 2707419"/>
              <a:gd name="connsiteX2" fmla="*/ 3619500 w 5448300"/>
              <a:gd name="connsiteY2" fmla="*/ 1031019 h 2707419"/>
              <a:gd name="connsiteX3" fmla="*/ 5448300 w 5448300"/>
              <a:gd name="connsiteY3" fmla="*/ 2707419 h 2707419"/>
              <a:gd name="connsiteX0" fmla="*/ 0 w 5372100"/>
              <a:gd name="connsiteY0" fmla="*/ 2319 h 2707419"/>
              <a:gd name="connsiteX1" fmla="*/ 1612900 w 5372100"/>
              <a:gd name="connsiteY1" fmla="*/ 142019 h 2707419"/>
              <a:gd name="connsiteX2" fmla="*/ 3619500 w 5372100"/>
              <a:gd name="connsiteY2" fmla="*/ 1031019 h 2707419"/>
              <a:gd name="connsiteX3" fmla="*/ 5372100 w 5372100"/>
              <a:gd name="connsiteY3" fmla="*/ 2707419 h 2707419"/>
              <a:gd name="connsiteX0" fmla="*/ 0 w 5372100"/>
              <a:gd name="connsiteY0" fmla="*/ 2319 h 2707419"/>
              <a:gd name="connsiteX1" fmla="*/ 1612900 w 5372100"/>
              <a:gd name="connsiteY1" fmla="*/ 142019 h 2707419"/>
              <a:gd name="connsiteX2" fmla="*/ 3619500 w 5372100"/>
              <a:gd name="connsiteY2" fmla="*/ 1031019 h 2707419"/>
              <a:gd name="connsiteX3" fmla="*/ 5372100 w 5372100"/>
              <a:gd name="connsiteY3" fmla="*/ 2707419 h 2707419"/>
              <a:gd name="connsiteX0" fmla="*/ 0 w 5372100"/>
              <a:gd name="connsiteY0" fmla="*/ 2319 h 2707419"/>
              <a:gd name="connsiteX1" fmla="*/ 1612900 w 5372100"/>
              <a:gd name="connsiteY1" fmla="*/ 142019 h 2707419"/>
              <a:gd name="connsiteX2" fmla="*/ 3619500 w 5372100"/>
              <a:gd name="connsiteY2" fmla="*/ 1031019 h 2707419"/>
              <a:gd name="connsiteX3" fmla="*/ 5372100 w 5372100"/>
              <a:gd name="connsiteY3" fmla="*/ 2707419 h 2707419"/>
            </a:gdLst>
            <a:ahLst/>
            <a:cxnLst>
              <a:cxn ang="0">
                <a:pos x="connsiteX0" y="connsiteY0"/>
              </a:cxn>
              <a:cxn ang="0">
                <a:pos x="connsiteX1" y="connsiteY1"/>
              </a:cxn>
              <a:cxn ang="0">
                <a:pos x="connsiteX2" y="connsiteY2"/>
              </a:cxn>
              <a:cxn ang="0">
                <a:pos x="connsiteX3" y="connsiteY3"/>
              </a:cxn>
            </a:cxnLst>
            <a:rect l="l" t="t" r="r" b="b"/>
            <a:pathLst>
              <a:path w="5372100" h="2707419">
                <a:moveTo>
                  <a:pt x="0" y="2319"/>
                </a:moveTo>
                <a:cubicBezTo>
                  <a:pt x="533400" y="2319"/>
                  <a:pt x="1009650" y="-29431"/>
                  <a:pt x="1612900" y="142019"/>
                </a:cubicBezTo>
                <a:cubicBezTo>
                  <a:pt x="2216150" y="313469"/>
                  <a:pt x="2984500" y="497619"/>
                  <a:pt x="3619500" y="1031019"/>
                </a:cubicBezTo>
                <a:cubicBezTo>
                  <a:pt x="4254500" y="1564419"/>
                  <a:pt x="4787900" y="2148619"/>
                  <a:pt x="5372100" y="2707419"/>
                </a:cubicBezTo>
              </a:path>
            </a:pathLst>
          </a:custGeom>
          <a:noFill/>
          <a:ln w="762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xmlns="" id="{FC52D9BC-E428-4562-8FBC-9A067478D6FD}"/>
              </a:ext>
            </a:extLst>
          </p:cNvPr>
          <p:cNvSpPr txBox="1"/>
          <p:nvPr/>
        </p:nvSpPr>
        <p:spPr>
          <a:xfrm>
            <a:off x="3012380" y="1265236"/>
            <a:ext cx="4263155" cy="677108"/>
          </a:xfrm>
          <a:prstGeom prst="rect">
            <a:avLst/>
          </a:prstGeom>
          <a:solidFill>
            <a:srgbClr val="0070C0"/>
          </a:solidFill>
        </p:spPr>
        <p:txBody>
          <a:bodyPr wrap="none" rtlCol="0">
            <a:spAutoFit/>
          </a:bodyPr>
          <a:lstStyle/>
          <a:p>
            <a:pPr algn="ctr"/>
            <a:r>
              <a:rPr lang="it-IT" sz="2000" b="1" dirty="0">
                <a:solidFill>
                  <a:schemeClr val="bg1"/>
                </a:solidFill>
              </a:rPr>
              <a:t>PRODUCT LIFECYCLE OF </a:t>
            </a:r>
            <a:r>
              <a:rPr lang="it-IT" sz="2000" b="1" dirty="0">
                <a:solidFill>
                  <a:srgbClr val="FFFF00"/>
                </a:solidFill>
              </a:rPr>
              <a:t>BLOCKBUSTER</a:t>
            </a:r>
          </a:p>
          <a:p>
            <a:pPr algn="ctr"/>
            <a:r>
              <a:rPr lang="it-IT" b="1" dirty="0">
                <a:solidFill>
                  <a:schemeClr val="bg1"/>
                </a:solidFill>
              </a:rPr>
              <a:t>DECLINE</a:t>
            </a:r>
          </a:p>
        </p:txBody>
      </p:sp>
      <p:grpSp>
        <p:nvGrpSpPr>
          <p:cNvPr id="9" name="Gruppo 11">
            <a:extLst>
              <a:ext uri="{FF2B5EF4-FFF2-40B4-BE49-F238E27FC236}">
                <a16:creationId xmlns:a16="http://schemas.microsoft.com/office/drawing/2014/main" xmlns="" id="{030E2E91-02CC-479A-A022-354801FAAEEC}"/>
              </a:ext>
            </a:extLst>
          </p:cNvPr>
          <p:cNvGrpSpPr/>
          <p:nvPr/>
        </p:nvGrpSpPr>
        <p:grpSpPr>
          <a:xfrm>
            <a:off x="1384300" y="1752600"/>
            <a:ext cx="8940800" cy="3378200"/>
            <a:chOff x="1384300" y="1752600"/>
            <a:chExt cx="8940800" cy="3378200"/>
          </a:xfrm>
        </p:grpSpPr>
        <p:sp>
          <p:nvSpPr>
            <p:cNvPr id="6" name="Figura a mano libera: forma 5">
              <a:extLst>
                <a:ext uri="{FF2B5EF4-FFF2-40B4-BE49-F238E27FC236}">
                  <a16:creationId xmlns:a16="http://schemas.microsoft.com/office/drawing/2014/main" xmlns="" id="{5AB78427-D089-4CEE-BAC1-CB17E35ADBB8}"/>
                </a:ext>
              </a:extLst>
            </p:cNvPr>
            <p:cNvSpPr/>
            <p:nvPr/>
          </p:nvSpPr>
          <p:spPr>
            <a:xfrm>
              <a:off x="1384300" y="1752600"/>
              <a:ext cx="8940800" cy="3378200"/>
            </a:xfrm>
            <a:custGeom>
              <a:avLst/>
              <a:gdLst>
                <a:gd name="connsiteX0" fmla="*/ 0 w 8940800"/>
                <a:gd name="connsiteY0" fmla="*/ 3365500 h 3378200"/>
                <a:gd name="connsiteX1" fmla="*/ 5676900 w 8940800"/>
                <a:gd name="connsiteY1" fmla="*/ 3378200 h 3378200"/>
                <a:gd name="connsiteX2" fmla="*/ 7302500 w 8940800"/>
                <a:gd name="connsiteY2" fmla="*/ 2705100 h 3378200"/>
                <a:gd name="connsiteX3" fmla="*/ 8140700 w 8940800"/>
                <a:gd name="connsiteY3" fmla="*/ 1701800 h 3378200"/>
                <a:gd name="connsiteX4" fmla="*/ 8940800 w 8940800"/>
                <a:gd name="connsiteY4" fmla="*/ 0 h 3378200"/>
                <a:gd name="connsiteX0" fmla="*/ 0 w 8940800"/>
                <a:gd name="connsiteY0" fmla="*/ 3365500 h 3378200"/>
                <a:gd name="connsiteX1" fmla="*/ 5676900 w 8940800"/>
                <a:gd name="connsiteY1" fmla="*/ 3378200 h 3378200"/>
                <a:gd name="connsiteX2" fmla="*/ 7302500 w 8940800"/>
                <a:gd name="connsiteY2" fmla="*/ 2705100 h 3378200"/>
                <a:gd name="connsiteX3" fmla="*/ 8140700 w 8940800"/>
                <a:gd name="connsiteY3" fmla="*/ 1701800 h 3378200"/>
                <a:gd name="connsiteX4" fmla="*/ 8940800 w 8940800"/>
                <a:gd name="connsiteY4" fmla="*/ 0 h 3378200"/>
                <a:gd name="connsiteX0" fmla="*/ 0 w 8940800"/>
                <a:gd name="connsiteY0" fmla="*/ 3365500 h 3378200"/>
                <a:gd name="connsiteX1" fmla="*/ 5676900 w 8940800"/>
                <a:gd name="connsiteY1" fmla="*/ 3378200 h 3378200"/>
                <a:gd name="connsiteX2" fmla="*/ 7302500 w 8940800"/>
                <a:gd name="connsiteY2" fmla="*/ 2705100 h 3378200"/>
                <a:gd name="connsiteX3" fmla="*/ 8140700 w 8940800"/>
                <a:gd name="connsiteY3" fmla="*/ 1701800 h 3378200"/>
                <a:gd name="connsiteX4" fmla="*/ 8940800 w 8940800"/>
                <a:gd name="connsiteY4" fmla="*/ 0 h 337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0800" h="3378200">
                  <a:moveTo>
                    <a:pt x="0" y="3365500"/>
                  </a:moveTo>
                  <a:lnTo>
                    <a:pt x="5676900" y="3378200"/>
                  </a:lnTo>
                  <a:cubicBezTo>
                    <a:pt x="6893983" y="3268133"/>
                    <a:pt x="6891867" y="2984500"/>
                    <a:pt x="7302500" y="2705100"/>
                  </a:cubicBezTo>
                  <a:cubicBezTo>
                    <a:pt x="7713133" y="2425700"/>
                    <a:pt x="7867650" y="2152650"/>
                    <a:pt x="8140700" y="1701800"/>
                  </a:cubicBezTo>
                  <a:cubicBezTo>
                    <a:pt x="8413750" y="1250950"/>
                    <a:pt x="8674100" y="567267"/>
                    <a:pt x="8940800" y="0"/>
                  </a:cubicBezTo>
                </a:path>
              </a:pathLst>
            </a:cu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xmlns="" id="{62DE2EFB-E185-479E-AB4D-68464875731E}"/>
                </a:ext>
              </a:extLst>
            </p:cNvPr>
            <p:cNvSpPr txBox="1"/>
            <p:nvPr/>
          </p:nvSpPr>
          <p:spPr>
            <a:xfrm>
              <a:off x="4883817" y="3771900"/>
              <a:ext cx="3593676" cy="677108"/>
            </a:xfrm>
            <a:prstGeom prst="rect">
              <a:avLst/>
            </a:prstGeom>
            <a:solidFill>
              <a:schemeClr val="tx1"/>
            </a:solidFill>
          </p:spPr>
          <p:txBody>
            <a:bodyPr wrap="none" rtlCol="0">
              <a:spAutoFit/>
            </a:bodyPr>
            <a:lstStyle/>
            <a:p>
              <a:pPr algn="ctr"/>
              <a:r>
                <a:rPr lang="it-IT" sz="2000" b="1" dirty="0">
                  <a:solidFill>
                    <a:schemeClr val="bg1"/>
                  </a:solidFill>
                </a:rPr>
                <a:t>PRODUCT LIFECYCLE OF </a:t>
              </a:r>
              <a:r>
                <a:rPr lang="it-IT" sz="2000" b="1" dirty="0">
                  <a:solidFill>
                    <a:srgbClr val="FF0000"/>
                  </a:solidFill>
                </a:rPr>
                <a:t>NETFLIX</a:t>
              </a:r>
            </a:p>
            <a:p>
              <a:pPr algn="ctr"/>
              <a:r>
                <a:rPr lang="it-IT" b="1" dirty="0">
                  <a:solidFill>
                    <a:schemeClr val="bg1"/>
                  </a:solidFill>
                </a:rPr>
                <a:t>EXPONENTIAL GROWTH</a:t>
              </a:r>
            </a:p>
          </p:txBody>
        </p:sp>
      </p:grpSp>
    </p:spTree>
    <p:extLst>
      <p:ext uri="{BB962C8B-B14F-4D97-AF65-F5344CB8AC3E}">
        <p14:creationId xmlns:p14="http://schemas.microsoft.com/office/powerpoint/2010/main" xmlns="" val="162554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igura a mano libera: forma 20">
            <a:extLst>
              <a:ext uri="{FF2B5EF4-FFF2-40B4-BE49-F238E27FC236}">
                <a16:creationId xmlns:a16="http://schemas.microsoft.com/office/drawing/2014/main" xmlns="" id="{24457E09-7C57-4807-A33F-54F3B73DCEB5}"/>
              </a:ext>
            </a:extLst>
          </p:cNvPr>
          <p:cNvSpPr/>
          <p:nvPr/>
        </p:nvSpPr>
        <p:spPr>
          <a:xfrm>
            <a:off x="611060" y="2578106"/>
            <a:ext cx="5458126" cy="3309621"/>
          </a:xfrm>
          <a:custGeom>
            <a:avLst/>
            <a:gdLst>
              <a:gd name="connsiteX0" fmla="*/ 0 w 4223657"/>
              <a:gd name="connsiteY0" fmla="*/ 2569028 h 2569028"/>
              <a:gd name="connsiteX1" fmla="*/ 348343 w 4223657"/>
              <a:gd name="connsiteY1" fmla="*/ 2496457 h 2569028"/>
              <a:gd name="connsiteX2" fmla="*/ 551543 w 4223657"/>
              <a:gd name="connsiteY2" fmla="*/ 2307771 h 2569028"/>
              <a:gd name="connsiteX3" fmla="*/ 1175657 w 4223657"/>
              <a:gd name="connsiteY3" fmla="*/ 580571 h 2569028"/>
              <a:gd name="connsiteX4" fmla="*/ 1640115 w 4223657"/>
              <a:gd name="connsiteY4" fmla="*/ 188686 h 2569028"/>
              <a:gd name="connsiteX5" fmla="*/ 2423886 w 4223657"/>
              <a:gd name="connsiteY5" fmla="*/ 0 h 2569028"/>
              <a:gd name="connsiteX6" fmla="*/ 3077029 w 4223657"/>
              <a:gd name="connsiteY6" fmla="*/ 43543 h 2569028"/>
              <a:gd name="connsiteX7" fmla="*/ 3570515 w 4223657"/>
              <a:gd name="connsiteY7" fmla="*/ 159657 h 2569028"/>
              <a:gd name="connsiteX8" fmla="*/ 4078515 w 4223657"/>
              <a:gd name="connsiteY8" fmla="*/ 624114 h 2569028"/>
              <a:gd name="connsiteX9" fmla="*/ 4223657 w 4223657"/>
              <a:gd name="connsiteY9" fmla="*/ 856343 h 2569028"/>
              <a:gd name="connsiteX10" fmla="*/ 4223657 w 4223657"/>
              <a:gd name="connsiteY10" fmla="*/ 856343 h 2569028"/>
              <a:gd name="connsiteX11" fmla="*/ 4223657 w 4223657"/>
              <a:gd name="connsiteY11" fmla="*/ 856343 h 2569028"/>
              <a:gd name="connsiteX0" fmla="*/ 0 w 4223657"/>
              <a:gd name="connsiteY0" fmla="*/ 2569028 h 2569028"/>
              <a:gd name="connsiteX1" fmla="*/ 348343 w 4223657"/>
              <a:gd name="connsiteY1" fmla="*/ 2496457 h 2569028"/>
              <a:gd name="connsiteX2" fmla="*/ 551543 w 4223657"/>
              <a:gd name="connsiteY2" fmla="*/ 2307771 h 2569028"/>
              <a:gd name="connsiteX3" fmla="*/ 1175657 w 4223657"/>
              <a:gd name="connsiteY3" fmla="*/ 580571 h 2569028"/>
              <a:gd name="connsiteX4" fmla="*/ 1640115 w 4223657"/>
              <a:gd name="connsiteY4" fmla="*/ 188686 h 2569028"/>
              <a:gd name="connsiteX5" fmla="*/ 2423886 w 4223657"/>
              <a:gd name="connsiteY5" fmla="*/ 0 h 2569028"/>
              <a:gd name="connsiteX6" fmla="*/ 3077029 w 4223657"/>
              <a:gd name="connsiteY6" fmla="*/ 43543 h 2569028"/>
              <a:gd name="connsiteX7" fmla="*/ 3570515 w 4223657"/>
              <a:gd name="connsiteY7" fmla="*/ 159657 h 2569028"/>
              <a:gd name="connsiteX8" fmla="*/ 4078515 w 4223657"/>
              <a:gd name="connsiteY8" fmla="*/ 624114 h 2569028"/>
              <a:gd name="connsiteX9" fmla="*/ 4223657 w 4223657"/>
              <a:gd name="connsiteY9" fmla="*/ 856343 h 2569028"/>
              <a:gd name="connsiteX10" fmla="*/ 4223657 w 4223657"/>
              <a:gd name="connsiteY10" fmla="*/ 856343 h 2569028"/>
              <a:gd name="connsiteX11" fmla="*/ 4223657 w 4223657"/>
              <a:gd name="connsiteY11" fmla="*/ 856343 h 2569028"/>
              <a:gd name="connsiteX0" fmla="*/ 0 w 4223657"/>
              <a:gd name="connsiteY0" fmla="*/ 2592616 h 2592616"/>
              <a:gd name="connsiteX1" fmla="*/ 348343 w 4223657"/>
              <a:gd name="connsiteY1" fmla="*/ 2520045 h 2592616"/>
              <a:gd name="connsiteX2" fmla="*/ 551543 w 4223657"/>
              <a:gd name="connsiteY2" fmla="*/ 2331359 h 2592616"/>
              <a:gd name="connsiteX3" fmla="*/ 1175657 w 4223657"/>
              <a:gd name="connsiteY3" fmla="*/ 604159 h 2592616"/>
              <a:gd name="connsiteX4" fmla="*/ 1640115 w 4223657"/>
              <a:gd name="connsiteY4" fmla="*/ 212274 h 2592616"/>
              <a:gd name="connsiteX5" fmla="*/ 2423886 w 4223657"/>
              <a:gd name="connsiteY5" fmla="*/ 23588 h 2592616"/>
              <a:gd name="connsiteX6" fmla="*/ 3077029 w 4223657"/>
              <a:gd name="connsiteY6" fmla="*/ 67131 h 2592616"/>
              <a:gd name="connsiteX7" fmla="*/ 3570515 w 4223657"/>
              <a:gd name="connsiteY7" fmla="*/ 183245 h 2592616"/>
              <a:gd name="connsiteX8" fmla="*/ 4078515 w 4223657"/>
              <a:gd name="connsiteY8" fmla="*/ 647702 h 2592616"/>
              <a:gd name="connsiteX9" fmla="*/ 4223657 w 4223657"/>
              <a:gd name="connsiteY9" fmla="*/ 879931 h 2592616"/>
              <a:gd name="connsiteX10" fmla="*/ 4223657 w 4223657"/>
              <a:gd name="connsiteY10" fmla="*/ 879931 h 2592616"/>
              <a:gd name="connsiteX11" fmla="*/ 4223657 w 4223657"/>
              <a:gd name="connsiteY11" fmla="*/ 879931 h 2592616"/>
              <a:gd name="connsiteX0" fmla="*/ 0 w 4223657"/>
              <a:gd name="connsiteY0" fmla="*/ 2592616 h 2592616"/>
              <a:gd name="connsiteX1" fmla="*/ 348343 w 4223657"/>
              <a:gd name="connsiteY1" fmla="*/ 2520045 h 2592616"/>
              <a:gd name="connsiteX2" fmla="*/ 551543 w 4223657"/>
              <a:gd name="connsiteY2" fmla="*/ 2331359 h 2592616"/>
              <a:gd name="connsiteX3" fmla="*/ 1175657 w 4223657"/>
              <a:gd name="connsiteY3" fmla="*/ 604159 h 2592616"/>
              <a:gd name="connsiteX4" fmla="*/ 1640115 w 4223657"/>
              <a:gd name="connsiteY4" fmla="*/ 212274 h 2592616"/>
              <a:gd name="connsiteX5" fmla="*/ 2423886 w 4223657"/>
              <a:gd name="connsiteY5" fmla="*/ 23588 h 2592616"/>
              <a:gd name="connsiteX6" fmla="*/ 3077029 w 4223657"/>
              <a:gd name="connsiteY6" fmla="*/ 67131 h 2592616"/>
              <a:gd name="connsiteX7" fmla="*/ 3570515 w 4223657"/>
              <a:gd name="connsiteY7" fmla="*/ 183245 h 2592616"/>
              <a:gd name="connsiteX8" fmla="*/ 4078515 w 4223657"/>
              <a:gd name="connsiteY8" fmla="*/ 647702 h 2592616"/>
              <a:gd name="connsiteX9" fmla="*/ 4223657 w 4223657"/>
              <a:gd name="connsiteY9" fmla="*/ 879931 h 2592616"/>
              <a:gd name="connsiteX10" fmla="*/ 4223657 w 4223657"/>
              <a:gd name="connsiteY10" fmla="*/ 879931 h 2592616"/>
              <a:gd name="connsiteX11" fmla="*/ 4223657 w 4223657"/>
              <a:gd name="connsiteY11" fmla="*/ 879931 h 2592616"/>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201057 w 4223657"/>
              <a:gd name="connsiteY3" fmla="*/ 6783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2637 h 2572637"/>
              <a:gd name="connsiteX1" fmla="*/ 348343 w 4223657"/>
              <a:gd name="connsiteY1" fmla="*/ 2500066 h 2572637"/>
              <a:gd name="connsiteX2" fmla="*/ 551543 w 4223657"/>
              <a:gd name="connsiteY2" fmla="*/ 2311380 h 2572637"/>
              <a:gd name="connsiteX3" fmla="*/ 1201057 w 4223657"/>
              <a:gd name="connsiteY3" fmla="*/ 673080 h 2572637"/>
              <a:gd name="connsiteX4" fmla="*/ 1678215 w 4223657"/>
              <a:gd name="connsiteY4" fmla="*/ 116095 h 2572637"/>
              <a:gd name="connsiteX5" fmla="*/ 2423886 w 4223657"/>
              <a:gd name="connsiteY5" fmla="*/ 3609 h 2572637"/>
              <a:gd name="connsiteX6" fmla="*/ 3077029 w 4223657"/>
              <a:gd name="connsiteY6" fmla="*/ 47152 h 2572637"/>
              <a:gd name="connsiteX7" fmla="*/ 3570515 w 4223657"/>
              <a:gd name="connsiteY7" fmla="*/ 163266 h 2572637"/>
              <a:gd name="connsiteX8" fmla="*/ 4078515 w 4223657"/>
              <a:gd name="connsiteY8" fmla="*/ 627723 h 2572637"/>
              <a:gd name="connsiteX9" fmla="*/ 4223657 w 4223657"/>
              <a:gd name="connsiteY9" fmla="*/ 859952 h 2572637"/>
              <a:gd name="connsiteX10" fmla="*/ 4223657 w 4223657"/>
              <a:gd name="connsiteY10" fmla="*/ 859952 h 2572637"/>
              <a:gd name="connsiteX11" fmla="*/ 4223657 w 4223657"/>
              <a:gd name="connsiteY11" fmla="*/ 859952 h 2572637"/>
              <a:gd name="connsiteX0" fmla="*/ 0 w 4223657"/>
              <a:gd name="connsiteY0" fmla="*/ 2596122 h 2596122"/>
              <a:gd name="connsiteX1" fmla="*/ 348343 w 4223657"/>
              <a:gd name="connsiteY1" fmla="*/ 2523551 h 2596122"/>
              <a:gd name="connsiteX2" fmla="*/ 551543 w 4223657"/>
              <a:gd name="connsiteY2" fmla="*/ 2334865 h 2596122"/>
              <a:gd name="connsiteX3" fmla="*/ 1201057 w 4223657"/>
              <a:gd name="connsiteY3" fmla="*/ 696565 h 2596122"/>
              <a:gd name="connsiteX4" fmla="*/ 1678215 w 4223657"/>
              <a:gd name="connsiteY4" fmla="*/ 139580 h 2596122"/>
              <a:gd name="connsiteX5" fmla="*/ 2436586 w 4223657"/>
              <a:gd name="connsiteY5" fmla="*/ 1694 h 2596122"/>
              <a:gd name="connsiteX6" fmla="*/ 3077029 w 4223657"/>
              <a:gd name="connsiteY6" fmla="*/ 70637 h 2596122"/>
              <a:gd name="connsiteX7" fmla="*/ 3570515 w 4223657"/>
              <a:gd name="connsiteY7" fmla="*/ 186751 h 2596122"/>
              <a:gd name="connsiteX8" fmla="*/ 4078515 w 4223657"/>
              <a:gd name="connsiteY8" fmla="*/ 651208 h 2596122"/>
              <a:gd name="connsiteX9" fmla="*/ 4223657 w 4223657"/>
              <a:gd name="connsiteY9" fmla="*/ 883437 h 2596122"/>
              <a:gd name="connsiteX10" fmla="*/ 4223657 w 4223657"/>
              <a:gd name="connsiteY10" fmla="*/ 883437 h 2596122"/>
              <a:gd name="connsiteX11" fmla="*/ 4223657 w 4223657"/>
              <a:gd name="connsiteY11" fmla="*/ 883437 h 2596122"/>
              <a:gd name="connsiteX0" fmla="*/ 0 w 4223657"/>
              <a:gd name="connsiteY0" fmla="*/ 2601522 h 2601522"/>
              <a:gd name="connsiteX1" fmla="*/ 348343 w 4223657"/>
              <a:gd name="connsiteY1" fmla="*/ 2528951 h 2601522"/>
              <a:gd name="connsiteX2" fmla="*/ 551543 w 4223657"/>
              <a:gd name="connsiteY2" fmla="*/ 2340265 h 2601522"/>
              <a:gd name="connsiteX3" fmla="*/ 1201057 w 4223657"/>
              <a:gd name="connsiteY3" fmla="*/ 701965 h 2601522"/>
              <a:gd name="connsiteX4" fmla="*/ 1678215 w 4223657"/>
              <a:gd name="connsiteY4" fmla="*/ 144980 h 2601522"/>
              <a:gd name="connsiteX5" fmla="*/ 2436586 w 4223657"/>
              <a:gd name="connsiteY5" fmla="*/ 7094 h 2601522"/>
              <a:gd name="connsiteX6" fmla="*/ 3102429 w 4223657"/>
              <a:gd name="connsiteY6" fmla="*/ 37937 h 2601522"/>
              <a:gd name="connsiteX7" fmla="*/ 3570515 w 4223657"/>
              <a:gd name="connsiteY7" fmla="*/ 192151 h 2601522"/>
              <a:gd name="connsiteX8" fmla="*/ 4078515 w 4223657"/>
              <a:gd name="connsiteY8" fmla="*/ 656608 h 2601522"/>
              <a:gd name="connsiteX9" fmla="*/ 4223657 w 4223657"/>
              <a:gd name="connsiteY9" fmla="*/ 888837 h 2601522"/>
              <a:gd name="connsiteX10" fmla="*/ 4223657 w 4223657"/>
              <a:gd name="connsiteY10" fmla="*/ 888837 h 2601522"/>
              <a:gd name="connsiteX11" fmla="*/ 4223657 w 4223657"/>
              <a:gd name="connsiteY11" fmla="*/ 888837 h 2601522"/>
              <a:gd name="connsiteX0" fmla="*/ 0 w 4223657"/>
              <a:gd name="connsiteY0" fmla="*/ 2601522 h 2601522"/>
              <a:gd name="connsiteX1" fmla="*/ 348343 w 4223657"/>
              <a:gd name="connsiteY1" fmla="*/ 2528951 h 2601522"/>
              <a:gd name="connsiteX2" fmla="*/ 551543 w 4223657"/>
              <a:gd name="connsiteY2" fmla="*/ 2340265 h 2601522"/>
              <a:gd name="connsiteX3" fmla="*/ 1201057 w 4223657"/>
              <a:gd name="connsiteY3" fmla="*/ 701965 h 2601522"/>
              <a:gd name="connsiteX4" fmla="*/ 1678215 w 4223657"/>
              <a:gd name="connsiteY4" fmla="*/ 144980 h 2601522"/>
              <a:gd name="connsiteX5" fmla="*/ 2436586 w 4223657"/>
              <a:gd name="connsiteY5" fmla="*/ 7094 h 2601522"/>
              <a:gd name="connsiteX6" fmla="*/ 3102429 w 4223657"/>
              <a:gd name="connsiteY6" fmla="*/ 37937 h 2601522"/>
              <a:gd name="connsiteX7" fmla="*/ 3570515 w 4223657"/>
              <a:gd name="connsiteY7" fmla="*/ 192151 h 2601522"/>
              <a:gd name="connsiteX8" fmla="*/ 4078515 w 4223657"/>
              <a:gd name="connsiteY8" fmla="*/ 656608 h 2601522"/>
              <a:gd name="connsiteX9" fmla="*/ 4223657 w 4223657"/>
              <a:gd name="connsiteY9" fmla="*/ 888837 h 2601522"/>
              <a:gd name="connsiteX10" fmla="*/ 4223657 w 4223657"/>
              <a:gd name="connsiteY10" fmla="*/ 888837 h 2601522"/>
              <a:gd name="connsiteX11" fmla="*/ 4223657 w 4223657"/>
              <a:gd name="connsiteY11" fmla="*/ 888837 h 2601522"/>
              <a:gd name="connsiteX0" fmla="*/ 0 w 4223657"/>
              <a:gd name="connsiteY0" fmla="*/ 2601522 h 2601522"/>
              <a:gd name="connsiteX1" fmla="*/ 348343 w 4223657"/>
              <a:gd name="connsiteY1" fmla="*/ 2528951 h 2601522"/>
              <a:gd name="connsiteX2" fmla="*/ 551543 w 4223657"/>
              <a:gd name="connsiteY2" fmla="*/ 2340265 h 2601522"/>
              <a:gd name="connsiteX3" fmla="*/ 1201057 w 4223657"/>
              <a:gd name="connsiteY3" fmla="*/ 701965 h 2601522"/>
              <a:gd name="connsiteX4" fmla="*/ 1678215 w 4223657"/>
              <a:gd name="connsiteY4" fmla="*/ 144980 h 2601522"/>
              <a:gd name="connsiteX5" fmla="*/ 2436586 w 4223657"/>
              <a:gd name="connsiteY5" fmla="*/ 7094 h 2601522"/>
              <a:gd name="connsiteX6" fmla="*/ 3102429 w 4223657"/>
              <a:gd name="connsiteY6" fmla="*/ 37937 h 2601522"/>
              <a:gd name="connsiteX7" fmla="*/ 3570515 w 4223657"/>
              <a:gd name="connsiteY7" fmla="*/ 192151 h 2601522"/>
              <a:gd name="connsiteX8" fmla="*/ 4078515 w 4223657"/>
              <a:gd name="connsiteY8" fmla="*/ 656608 h 2601522"/>
              <a:gd name="connsiteX9" fmla="*/ 4223657 w 4223657"/>
              <a:gd name="connsiteY9" fmla="*/ 888837 h 2601522"/>
              <a:gd name="connsiteX10" fmla="*/ 4223657 w 4223657"/>
              <a:gd name="connsiteY10" fmla="*/ 888837 h 2601522"/>
              <a:gd name="connsiteX11" fmla="*/ 4223657 w 4223657"/>
              <a:gd name="connsiteY11" fmla="*/ 888837 h 26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3657" h="2601522">
                <a:moveTo>
                  <a:pt x="0" y="2601522"/>
                </a:moveTo>
                <a:lnTo>
                  <a:pt x="348343" y="2528951"/>
                </a:lnTo>
                <a:cubicBezTo>
                  <a:pt x="440267" y="2485408"/>
                  <a:pt x="447524" y="2439820"/>
                  <a:pt x="551543" y="2340265"/>
                </a:cubicBezTo>
                <a:cubicBezTo>
                  <a:pt x="655562" y="2240710"/>
                  <a:pt x="1013278" y="1067846"/>
                  <a:pt x="1201057" y="701965"/>
                </a:cubicBezTo>
                <a:cubicBezTo>
                  <a:pt x="1388836" y="336084"/>
                  <a:pt x="1472294" y="260792"/>
                  <a:pt x="1678215" y="144980"/>
                </a:cubicBezTo>
                <a:cubicBezTo>
                  <a:pt x="1884136" y="29168"/>
                  <a:pt x="2199217" y="24934"/>
                  <a:pt x="2436586" y="7094"/>
                </a:cubicBezTo>
                <a:cubicBezTo>
                  <a:pt x="2673955" y="-10746"/>
                  <a:pt x="2913441" y="7094"/>
                  <a:pt x="3102429" y="37937"/>
                </a:cubicBezTo>
                <a:cubicBezTo>
                  <a:pt x="3291417" y="68780"/>
                  <a:pt x="3407834" y="89039"/>
                  <a:pt x="3570515" y="192151"/>
                </a:cubicBezTo>
                <a:cubicBezTo>
                  <a:pt x="3733196" y="295263"/>
                  <a:pt x="3969658" y="540494"/>
                  <a:pt x="4078515" y="656608"/>
                </a:cubicBezTo>
                <a:lnTo>
                  <a:pt x="4223657" y="888837"/>
                </a:lnTo>
                <a:lnTo>
                  <a:pt x="4223657" y="888837"/>
                </a:lnTo>
                <a:lnTo>
                  <a:pt x="4223657" y="888837"/>
                </a:ln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a:extLst>
              <a:ext uri="{FF2B5EF4-FFF2-40B4-BE49-F238E27FC236}">
                <a16:creationId xmlns:a16="http://schemas.microsoft.com/office/drawing/2014/main" xmlns="" id="{B1E22575-B1C9-46F9-96C6-59003372B934}"/>
              </a:ext>
            </a:extLst>
          </p:cNvPr>
          <p:cNvCxnSpPr/>
          <p:nvPr/>
        </p:nvCxnSpPr>
        <p:spPr>
          <a:xfrm>
            <a:off x="611060" y="5936377"/>
            <a:ext cx="105126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Figura a mano libera: forma 22">
            <a:extLst>
              <a:ext uri="{FF2B5EF4-FFF2-40B4-BE49-F238E27FC236}">
                <a16:creationId xmlns:a16="http://schemas.microsoft.com/office/drawing/2014/main" xmlns="" id="{40303277-31DA-4969-BC6A-41BF27A8157C}"/>
              </a:ext>
            </a:extLst>
          </p:cNvPr>
          <p:cNvSpPr/>
          <p:nvPr/>
        </p:nvSpPr>
        <p:spPr>
          <a:xfrm>
            <a:off x="4268660" y="970273"/>
            <a:ext cx="6855080" cy="4966104"/>
          </a:xfrm>
          <a:custGeom>
            <a:avLst/>
            <a:gdLst>
              <a:gd name="connsiteX0" fmla="*/ 0 w 4223657"/>
              <a:gd name="connsiteY0" fmla="*/ 2569028 h 2569028"/>
              <a:gd name="connsiteX1" fmla="*/ 348343 w 4223657"/>
              <a:gd name="connsiteY1" fmla="*/ 2496457 h 2569028"/>
              <a:gd name="connsiteX2" fmla="*/ 551543 w 4223657"/>
              <a:gd name="connsiteY2" fmla="*/ 2307771 h 2569028"/>
              <a:gd name="connsiteX3" fmla="*/ 1175657 w 4223657"/>
              <a:gd name="connsiteY3" fmla="*/ 580571 h 2569028"/>
              <a:gd name="connsiteX4" fmla="*/ 1640115 w 4223657"/>
              <a:gd name="connsiteY4" fmla="*/ 188686 h 2569028"/>
              <a:gd name="connsiteX5" fmla="*/ 2423886 w 4223657"/>
              <a:gd name="connsiteY5" fmla="*/ 0 h 2569028"/>
              <a:gd name="connsiteX6" fmla="*/ 3077029 w 4223657"/>
              <a:gd name="connsiteY6" fmla="*/ 43543 h 2569028"/>
              <a:gd name="connsiteX7" fmla="*/ 3570515 w 4223657"/>
              <a:gd name="connsiteY7" fmla="*/ 159657 h 2569028"/>
              <a:gd name="connsiteX8" fmla="*/ 4078515 w 4223657"/>
              <a:gd name="connsiteY8" fmla="*/ 624114 h 2569028"/>
              <a:gd name="connsiteX9" fmla="*/ 4223657 w 4223657"/>
              <a:gd name="connsiteY9" fmla="*/ 856343 h 2569028"/>
              <a:gd name="connsiteX10" fmla="*/ 4223657 w 4223657"/>
              <a:gd name="connsiteY10" fmla="*/ 856343 h 2569028"/>
              <a:gd name="connsiteX11" fmla="*/ 4223657 w 4223657"/>
              <a:gd name="connsiteY11" fmla="*/ 856343 h 2569028"/>
              <a:gd name="connsiteX0" fmla="*/ 0 w 4223657"/>
              <a:gd name="connsiteY0" fmla="*/ 2569028 h 2569028"/>
              <a:gd name="connsiteX1" fmla="*/ 348343 w 4223657"/>
              <a:gd name="connsiteY1" fmla="*/ 2496457 h 2569028"/>
              <a:gd name="connsiteX2" fmla="*/ 551543 w 4223657"/>
              <a:gd name="connsiteY2" fmla="*/ 2307771 h 2569028"/>
              <a:gd name="connsiteX3" fmla="*/ 1175657 w 4223657"/>
              <a:gd name="connsiteY3" fmla="*/ 580571 h 2569028"/>
              <a:gd name="connsiteX4" fmla="*/ 1640115 w 4223657"/>
              <a:gd name="connsiteY4" fmla="*/ 188686 h 2569028"/>
              <a:gd name="connsiteX5" fmla="*/ 2423886 w 4223657"/>
              <a:gd name="connsiteY5" fmla="*/ 0 h 2569028"/>
              <a:gd name="connsiteX6" fmla="*/ 3077029 w 4223657"/>
              <a:gd name="connsiteY6" fmla="*/ 43543 h 2569028"/>
              <a:gd name="connsiteX7" fmla="*/ 3570515 w 4223657"/>
              <a:gd name="connsiteY7" fmla="*/ 159657 h 2569028"/>
              <a:gd name="connsiteX8" fmla="*/ 4078515 w 4223657"/>
              <a:gd name="connsiteY8" fmla="*/ 624114 h 2569028"/>
              <a:gd name="connsiteX9" fmla="*/ 4223657 w 4223657"/>
              <a:gd name="connsiteY9" fmla="*/ 856343 h 2569028"/>
              <a:gd name="connsiteX10" fmla="*/ 4223657 w 4223657"/>
              <a:gd name="connsiteY10" fmla="*/ 856343 h 2569028"/>
              <a:gd name="connsiteX11" fmla="*/ 4223657 w 4223657"/>
              <a:gd name="connsiteY11" fmla="*/ 856343 h 2569028"/>
              <a:gd name="connsiteX0" fmla="*/ 0 w 4223657"/>
              <a:gd name="connsiteY0" fmla="*/ 2592616 h 2592616"/>
              <a:gd name="connsiteX1" fmla="*/ 348343 w 4223657"/>
              <a:gd name="connsiteY1" fmla="*/ 2520045 h 2592616"/>
              <a:gd name="connsiteX2" fmla="*/ 551543 w 4223657"/>
              <a:gd name="connsiteY2" fmla="*/ 2331359 h 2592616"/>
              <a:gd name="connsiteX3" fmla="*/ 1175657 w 4223657"/>
              <a:gd name="connsiteY3" fmla="*/ 604159 h 2592616"/>
              <a:gd name="connsiteX4" fmla="*/ 1640115 w 4223657"/>
              <a:gd name="connsiteY4" fmla="*/ 212274 h 2592616"/>
              <a:gd name="connsiteX5" fmla="*/ 2423886 w 4223657"/>
              <a:gd name="connsiteY5" fmla="*/ 23588 h 2592616"/>
              <a:gd name="connsiteX6" fmla="*/ 3077029 w 4223657"/>
              <a:gd name="connsiteY6" fmla="*/ 67131 h 2592616"/>
              <a:gd name="connsiteX7" fmla="*/ 3570515 w 4223657"/>
              <a:gd name="connsiteY7" fmla="*/ 183245 h 2592616"/>
              <a:gd name="connsiteX8" fmla="*/ 4078515 w 4223657"/>
              <a:gd name="connsiteY8" fmla="*/ 647702 h 2592616"/>
              <a:gd name="connsiteX9" fmla="*/ 4223657 w 4223657"/>
              <a:gd name="connsiteY9" fmla="*/ 879931 h 2592616"/>
              <a:gd name="connsiteX10" fmla="*/ 4223657 w 4223657"/>
              <a:gd name="connsiteY10" fmla="*/ 879931 h 2592616"/>
              <a:gd name="connsiteX11" fmla="*/ 4223657 w 4223657"/>
              <a:gd name="connsiteY11" fmla="*/ 879931 h 2592616"/>
              <a:gd name="connsiteX0" fmla="*/ 0 w 4223657"/>
              <a:gd name="connsiteY0" fmla="*/ 2592616 h 2592616"/>
              <a:gd name="connsiteX1" fmla="*/ 348343 w 4223657"/>
              <a:gd name="connsiteY1" fmla="*/ 2520045 h 2592616"/>
              <a:gd name="connsiteX2" fmla="*/ 551543 w 4223657"/>
              <a:gd name="connsiteY2" fmla="*/ 2331359 h 2592616"/>
              <a:gd name="connsiteX3" fmla="*/ 1175657 w 4223657"/>
              <a:gd name="connsiteY3" fmla="*/ 604159 h 2592616"/>
              <a:gd name="connsiteX4" fmla="*/ 1640115 w 4223657"/>
              <a:gd name="connsiteY4" fmla="*/ 212274 h 2592616"/>
              <a:gd name="connsiteX5" fmla="*/ 2423886 w 4223657"/>
              <a:gd name="connsiteY5" fmla="*/ 23588 h 2592616"/>
              <a:gd name="connsiteX6" fmla="*/ 3077029 w 4223657"/>
              <a:gd name="connsiteY6" fmla="*/ 67131 h 2592616"/>
              <a:gd name="connsiteX7" fmla="*/ 3570515 w 4223657"/>
              <a:gd name="connsiteY7" fmla="*/ 183245 h 2592616"/>
              <a:gd name="connsiteX8" fmla="*/ 4078515 w 4223657"/>
              <a:gd name="connsiteY8" fmla="*/ 647702 h 2592616"/>
              <a:gd name="connsiteX9" fmla="*/ 4223657 w 4223657"/>
              <a:gd name="connsiteY9" fmla="*/ 879931 h 2592616"/>
              <a:gd name="connsiteX10" fmla="*/ 4223657 w 4223657"/>
              <a:gd name="connsiteY10" fmla="*/ 879931 h 2592616"/>
              <a:gd name="connsiteX11" fmla="*/ 4223657 w 4223657"/>
              <a:gd name="connsiteY11" fmla="*/ 879931 h 2592616"/>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175657 w 4223657"/>
              <a:gd name="connsiteY3" fmla="*/ 5894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7875 h 2577875"/>
              <a:gd name="connsiteX1" fmla="*/ 348343 w 4223657"/>
              <a:gd name="connsiteY1" fmla="*/ 2505304 h 2577875"/>
              <a:gd name="connsiteX2" fmla="*/ 551543 w 4223657"/>
              <a:gd name="connsiteY2" fmla="*/ 2316618 h 2577875"/>
              <a:gd name="connsiteX3" fmla="*/ 1201057 w 4223657"/>
              <a:gd name="connsiteY3" fmla="*/ 678318 h 2577875"/>
              <a:gd name="connsiteX4" fmla="*/ 1640115 w 4223657"/>
              <a:gd name="connsiteY4" fmla="*/ 197533 h 2577875"/>
              <a:gd name="connsiteX5" fmla="*/ 2423886 w 4223657"/>
              <a:gd name="connsiteY5" fmla="*/ 8847 h 2577875"/>
              <a:gd name="connsiteX6" fmla="*/ 3077029 w 4223657"/>
              <a:gd name="connsiteY6" fmla="*/ 52390 h 2577875"/>
              <a:gd name="connsiteX7" fmla="*/ 3570515 w 4223657"/>
              <a:gd name="connsiteY7" fmla="*/ 168504 h 2577875"/>
              <a:gd name="connsiteX8" fmla="*/ 4078515 w 4223657"/>
              <a:gd name="connsiteY8" fmla="*/ 632961 h 2577875"/>
              <a:gd name="connsiteX9" fmla="*/ 4223657 w 4223657"/>
              <a:gd name="connsiteY9" fmla="*/ 865190 h 2577875"/>
              <a:gd name="connsiteX10" fmla="*/ 4223657 w 4223657"/>
              <a:gd name="connsiteY10" fmla="*/ 865190 h 2577875"/>
              <a:gd name="connsiteX11" fmla="*/ 4223657 w 4223657"/>
              <a:gd name="connsiteY11" fmla="*/ 865190 h 2577875"/>
              <a:gd name="connsiteX0" fmla="*/ 0 w 4223657"/>
              <a:gd name="connsiteY0" fmla="*/ 2572637 h 2572637"/>
              <a:gd name="connsiteX1" fmla="*/ 348343 w 4223657"/>
              <a:gd name="connsiteY1" fmla="*/ 2500066 h 2572637"/>
              <a:gd name="connsiteX2" fmla="*/ 551543 w 4223657"/>
              <a:gd name="connsiteY2" fmla="*/ 2311380 h 2572637"/>
              <a:gd name="connsiteX3" fmla="*/ 1201057 w 4223657"/>
              <a:gd name="connsiteY3" fmla="*/ 673080 h 2572637"/>
              <a:gd name="connsiteX4" fmla="*/ 1678215 w 4223657"/>
              <a:gd name="connsiteY4" fmla="*/ 116095 h 2572637"/>
              <a:gd name="connsiteX5" fmla="*/ 2423886 w 4223657"/>
              <a:gd name="connsiteY5" fmla="*/ 3609 h 2572637"/>
              <a:gd name="connsiteX6" fmla="*/ 3077029 w 4223657"/>
              <a:gd name="connsiteY6" fmla="*/ 47152 h 2572637"/>
              <a:gd name="connsiteX7" fmla="*/ 3570515 w 4223657"/>
              <a:gd name="connsiteY7" fmla="*/ 163266 h 2572637"/>
              <a:gd name="connsiteX8" fmla="*/ 4078515 w 4223657"/>
              <a:gd name="connsiteY8" fmla="*/ 627723 h 2572637"/>
              <a:gd name="connsiteX9" fmla="*/ 4223657 w 4223657"/>
              <a:gd name="connsiteY9" fmla="*/ 859952 h 2572637"/>
              <a:gd name="connsiteX10" fmla="*/ 4223657 w 4223657"/>
              <a:gd name="connsiteY10" fmla="*/ 859952 h 2572637"/>
              <a:gd name="connsiteX11" fmla="*/ 4223657 w 4223657"/>
              <a:gd name="connsiteY11" fmla="*/ 859952 h 2572637"/>
              <a:gd name="connsiteX0" fmla="*/ 0 w 4223657"/>
              <a:gd name="connsiteY0" fmla="*/ 2596122 h 2596122"/>
              <a:gd name="connsiteX1" fmla="*/ 348343 w 4223657"/>
              <a:gd name="connsiteY1" fmla="*/ 2523551 h 2596122"/>
              <a:gd name="connsiteX2" fmla="*/ 551543 w 4223657"/>
              <a:gd name="connsiteY2" fmla="*/ 2334865 h 2596122"/>
              <a:gd name="connsiteX3" fmla="*/ 1201057 w 4223657"/>
              <a:gd name="connsiteY3" fmla="*/ 696565 h 2596122"/>
              <a:gd name="connsiteX4" fmla="*/ 1678215 w 4223657"/>
              <a:gd name="connsiteY4" fmla="*/ 139580 h 2596122"/>
              <a:gd name="connsiteX5" fmla="*/ 2436586 w 4223657"/>
              <a:gd name="connsiteY5" fmla="*/ 1694 h 2596122"/>
              <a:gd name="connsiteX6" fmla="*/ 3077029 w 4223657"/>
              <a:gd name="connsiteY6" fmla="*/ 70637 h 2596122"/>
              <a:gd name="connsiteX7" fmla="*/ 3570515 w 4223657"/>
              <a:gd name="connsiteY7" fmla="*/ 186751 h 2596122"/>
              <a:gd name="connsiteX8" fmla="*/ 4078515 w 4223657"/>
              <a:gd name="connsiteY8" fmla="*/ 651208 h 2596122"/>
              <a:gd name="connsiteX9" fmla="*/ 4223657 w 4223657"/>
              <a:gd name="connsiteY9" fmla="*/ 883437 h 2596122"/>
              <a:gd name="connsiteX10" fmla="*/ 4223657 w 4223657"/>
              <a:gd name="connsiteY10" fmla="*/ 883437 h 2596122"/>
              <a:gd name="connsiteX11" fmla="*/ 4223657 w 4223657"/>
              <a:gd name="connsiteY11" fmla="*/ 883437 h 2596122"/>
              <a:gd name="connsiteX0" fmla="*/ 0 w 4223657"/>
              <a:gd name="connsiteY0" fmla="*/ 2601522 h 2601522"/>
              <a:gd name="connsiteX1" fmla="*/ 348343 w 4223657"/>
              <a:gd name="connsiteY1" fmla="*/ 2528951 h 2601522"/>
              <a:gd name="connsiteX2" fmla="*/ 551543 w 4223657"/>
              <a:gd name="connsiteY2" fmla="*/ 2340265 h 2601522"/>
              <a:gd name="connsiteX3" fmla="*/ 1201057 w 4223657"/>
              <a:gd name="connsiteY3" fmla="*/ 701965 h 2601522"/>
              <a:gd name="connsiteX4" fmla="*/ 1678215 w 4223657"/>
              <a:gd name="connsiteY4" fmla="*/ 144980 h 2601522"/>
              <a:gd name="connsiteX5" fmla="*/ 2436586 w 4223657"/>
              <a:gd name="connsiteY5" fmla="*/ 7094 h 2601522"/>
              <a:gd name="connsiteX6" fmla="*/ 3102429 w 4223657"/>
              <a:gd name="connsiteY6" fmla="*/ 37937 h 2601522"/>
              <a:gd name="connsiteX7" fmla="*/ 3570515 w 4223657"/>
              <a:gd name="connsiteY7" fmla="*/ 192151 h 2601522"/>
              <a:gd name="connsiteX8" fmla="*/ 4078515 w 4223657"/>
              <a:gd name="connsiteY8" fmla="*/ 656608 h 2601522"/>
              <a:gd name="connsiteX9" fmla="*/ 4223657 w 4223657"/>
              <a:gd name="connsiteY9" fmla="*/ 888837 h 2601522"/>
              <a:gd name="connsiteX10" fmla="*/ 4223657 w 4223657"/>
              <a:gd name="connsiteY10" fmla="*/ 888837 h 2601522"/>
              <a:gd name="connsiteX11" fmla="*/ 4223657 w 4223657"/>
              <a:gd name="connsiteY11" fmla="*/ 888837 h 2601522"/>
              <a:gd name="connsiteX0" fmla="*/ 0 w 4223657"/>
              <a:gd name="connsiteY0" fmla="*/ 2601522 h 2601522"/>
              <a:gd name="connsiteX1" fmla="*/ 348343 w 4223657"/>
              <a:gd name="connsiteY1" fmla="*/ 2528951 h 2601522"/>
              <a:gd name="connsiteX2" fmla="*/ 551543 w 4223657"/>
              <a:gd name="connsiteY2" fmla="*/ 2340265 h 2601522"/>
              <a:gd name="connsiteX3" fmla="*/ 1201057 w 4223657"/>
              <a:gd name="connsiteY3" fmla="*/ 701965 h 2601522"/>
              <a:gd name="connsiteX4" fmla="*/ 1678215 w 4223657"/>
              <a:gd name="connsiteY4" fmla="*/ 144980 h 2601522"/>
              <a:gd name="connsiteX5" fmla="*/ 2436586 w 4223657"/>
              <a:gd name="connsiteY5" fmla="*/ 7094 h 2601522"/>
              <a:gd name="connsiteX6" fmla="*/ 3102429 w 4223657"/>
              <a:gd name="connsiteY6" fmla="*/ 37937 h 2601522"/>
              <a:gd name="connsiteX7" fmla="*/ 3570515 w 4223657"/>
              <a:gd name="connsiteY7" fmla="*/ 192151 h 2601522"/>
              <a:gd name="connsiteX8" fmla="*/ 4078515 w 4223657"/>
              <a:gd name="connsiteY8" fmla="*/ 656608 h 2601522"/>
              <a:gd name="connsiteX9" fmla="*/ 4223657 w 4223657"/>
              <a:gd name="connsiteY9" fmla="*/ 888837 h 2601522"/>
              <a:gd name="connsiteX10" fmla="*/ 4223657 w 4223657"/>
              <a:gd name="connsiteY10" fmla="*/ 888837 h 2601522"/>
              <a:gd name="connsiteX11" fmla="*/ 4223657 w 4223657"/>
              <a:gd name="connsiteY11" fmla="*/ 888837 h 2601522"/>
              <a:gd name="connsiteX0" fmla="*/ 0 w 4223657"/>
              <a:gd name="connsiteY0" fmla="*/ 2601522 h 2601522"/>
              <a:gd name="connsiteX1" fmla="*/ 348343 w 4223657"/>
              <a:gd name="connsiteY1" fmla="*/ 2528951 h 2601522"/>
              <a:gd name="connsiteX2" fmla="*/ 551543 w 4223657"/>
              <a:gd name="connsiteY2" fmla="*/ 2340265 h 2601522"/>
              <a:gd name="connsiteX3" fmla="*/ 1201057 w 4223657"/>
              <a:gd name="connsiteY3" fmla="*/ 701965 h 2601522"/>
              <a:gd name="connsiteX4" fmla="*/ 1678215 w 4223657"/>
              <a:gd name="connsiteY4" fmla="*/ 144980 h 2601522"/>
              <a:gd name="connsiteX5" fmla="*/ 2436586 w 4223657"/>
              <a:gd name="connsiteY5" fmla="*/ 7094 h 2601522"/>
              <a:gd name="connsiteX6" fmla="*/ 3102429 w 4223657"/>
              <a:gd name="connsiteY6" fmla="*/ 37937 h 2601522"/>
              <a:gd name="connsiteX7" fmla="*/ 3570515 w 4223657"/>
              <a:gd name="connsiteY7" fmla="*/ 192151 h 2601522"/>
              <a:gd name="connsiteX8" fmla="*/ 4078515 w 4223657"/>
              <a:gd name="connsiteY8" fmla="*/ 656608 h 2601522"/>
              <a:gd name="connsiteX9" fmla="*/ 4223657 w 4223657"/>
              <a:gd name="connsiteY9" fmla="*/ 888837 h 2601522"/>
              <a:gd name="connsiteX10" fmla="*/ 4223657 w 4223657"/>
              <a:gd name="connsiteY10" fmla="*/ 888837 h 2601522"/>
              <a:gd name="connsiteX11" fmla="*/ 4223657 w 4223657"/>
              <a:gd name="connsiteY11" fmla="*/ 888837 h 26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3657" h="2601522">
                <a:moveTo>
                  <a:pt x="0" y="2601522"/>
                </a:moveTo>
                <a:lnTo>
                  <a:pt x="348343" y="2528951"/>
                </a:lnTo>
                <a:cubicBezTo>
                  <a:pt x="440267" y="2485408"/>
                  <a:pt x="447524" y="2439820"/>
                  <a:pt x="551543" y="2340265"/>
                </a:cubicBezTo>
                <a:cubicBezTo>
                  <a:pt x="655562" y="2240710"/>
                  <a:pt x="1013278" y="1067846"/>
                  <a:pt x="1201057" y="701965"/>
                </a:cubicBezTo>
                <a:cubicBezTo>
                  <a:pt x="1388836" y="336084"/>
                  <a:pt x="1472294" y="260792"/>
                  <a:pt x="1678215" y="144980"/>
                </a:cubicBezTo>
                <a:cubicBezTo>
                  <a:pt x="1884136" y="29168"/>
                  <a:pt x="2199217" y="24934"/>
                  <a:pt x="2436586" y="7094"/>
                </a:cubicBezTo>
                <a:cubicBezTo>
                  <a:pt x="2673955" y="-10746"/>
                  <a:pt x="2913441" y="7094"/>
                  <a:pt x="3102429" y="37937"/>
                </a:cubicBezTo>
                <a:cubicBezTo>
                  <a:pt x="3291417" y="68780"/>
                  <a:pt x="3407834" y="89039"/>
                  <a:pt x="3570515" y="192151"/>
                </a:cubicBezTo>
                <a:cubicBezTo>
                  <a:pt x="3733196" y="295263"/>
                  <a:pt x="3969658" y="540494"/>
                  <a:pt x="4078515" y="656608"/>
                </a:cubicBezTo>
                <a:lnTo>
                  <a:pt x="4223657" y="888837"/>
                </a:lnTo>
                <a:lnTo>
                  <a:pt x="4223657" y="888837"/>
                </a:lnTo>
                <a:lnTo>
                  <a:pt x="4223657" y="888837"/>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xmlns="" id="{51B97C8E-2083-42F4-96AA-2041C30F86C3}"/>
              </a:ext>
            </a:extLst>
          </p:cNvPr>
          <p:cNvSpPr/>
          <p:nvPr/>
        </p:nvSpPr>
        <p:spPr>
          <a:xfrm>
            <a:off x="6489700" y="571500"/>
            <a:ext cx="5091240" cy="51561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CasellaDiTesto 24">
            <a:extLst>
              <a:ext uri="{FF2B5EF4-FFF2-40B4-BE49-F238E27FC236}">
                <a16:creationId xmlns:a16="http://schemas.microsoft.com/office/drawing/2014/main" xmlns="" id="{5D669BE4-6537-43AF-805B-119F0A9A7CF3}"/>
              </a:ext>
            </a:extLst>
          </p:cNvPr>
          <p:cNvSpPr txBox="1"/>
          <p:nvPr/>
        </p:nvSpPr>
        <p:spPr>
          <a:xfrm>
            <a:off x="739080" y="6094664"/>
            <a:ext cx="4263154" cy="400110"/>
          </a:xfrm>
          <a:prstGeom prst="rect">
            <a:avLst/>
          </a:prstGeom>
          <a:solidFill>
            <a:srgbClr val="0070C0"/>
          </a:solidFill>
        </p:spPr>
        <p:txBody>
          <a:bodyPr wrap="none" rtlCol="0">
            <a:spAutoFit/>
          </a:bodyPr>
          <a:lstStyle/>
          <a:p>
            <a:pPr algn="ctr"/>
            <a:r>
              <a:rPr lang="it-IT" sz="2000" b="1" dirty="0">
                <a:solidFill>
                  <a:schemeClr val="bg1"/>
                </a:solidFill>
              </a:rPr>
              <a:t>PRODUCT LIFECYCLE OF </a:t>
            </a:r>
            <a:r>
              <a:rPr lang="it-IT" sz="2000" b="1" dirty="0">
                <a:solidFill>
                  <a:srgbClr val="FFFF00"/>
                </a:solidFill>
              </a:rPr>
              <a:t>BLOCKBUSTER</a:t>
            </a:r>
          </a:p>
        </p:txBody>
      </p:sp>
      <p:sp>
        <p:nvSpPr>
          <p:cNvPr id="26" name="CasellaDiTesto 25">
            <a:extLst>
              <a:ext uri="{FF2B5EF4-FFF2-40B4-BE49-F238E27FC236}">
                <a16:creationId xmlns:a16="http://schemas.microsoft.com/office/drawing/2014/main" xmlns="" id="{266A9C2D-D5D1-4A8D-892A-13DA56CB430E}"/>
              </a:ext>
            </a:extLst>
          </p:cNvPr>
          <p:cNvSpPr txBox="1"/>
          <p:nvPr/>
        </p:nvSpPr>
        <p:spPr>
          <a:xfrm>
            <a:off x="4268660" y="6457890"/>
            <a:ext cx="3593676" cy="400110"/>
          </a:xfrm>
          <a:prstGeom prst="rect">
            <a:avLst/>
          </a:prstGeom>
          <a:solidFill>
            <a:schemeClr val="tx1"/>
          </a:solidFill>
        </p:spPr>
        <p:txBody>
          <a:bodyPr wrap="none" rtlCol="0">
            <a:spAutoFit/>
          </a:bodyPr>
          <a:lstStyle/>
          <a:p>
            <a:pPr algn="ctr"/>
            <a:r>
              <a:rPr lang="it-IT" sz="2000" b="1" dirty="0">
                <a:solidFill>
                  <a:schemeClr val="bg1"/>
                </a:solidFill>
              </a:rPr>
              <a:t>PRODUCT LIFECYCLE OF </a:t>
            </a:r>
            <a:r>
              <a:rPr lang="it-IT" sz="2000" b="1" dirty="0">
                <a:solidFill>
                  <a:srgbClr val="FF0000"/>
                </a:solidFill>
              </a:rPr>
              <a:t>NETFLIX</a:t>
            </a:r>
          </a:p>
        </p:txBody>
      </p:sp>
      <p:sp>
        <p:nvSpPr>
          <p:cNvPr id="27" name="CasellaDiTesto 26">
            <a:extLst>
              <a:ext uri="{FF2B5EF4-FFF2-40B4-BE49-F238E27FC236}">
                <a16:creationId xmlns:a16="http://schemas.microsoft.com/office/drawing/2014/main" xmlns="" id="{384EF577-FDE8-4840-8F05-348C0B8019D7}"/>
              </a:ext>
            </a:extLst>
          </p:cNvPr>
          <p:cNvSpPr txBox="1"/>
          <p:nvPr/>
        </p:nvSpPr>
        <p:spPr>
          <a:xfrm>
            <a:off x="6578623" y="920464"/>
            <a:ext cx="577402" cy="1107996"/>
          </a:xfrm>
          <a:prstGeom prst="rect">
            <a:avLst/>
          </a:prstGeom>
          <a:noFill/>
        </p:spPr>
        <p:txBody>
          <a:bodyPr wrap="none" rtlCol="0">
            <a:spAutoFit/>
          </a:bodyPr>
          <a:lstStyle/>
          <a:p>
            <a:r>
              <a:rPr lang="it-IT" sz="6600" b="1" dirty="0">
                <a:solidFill>
                  <a:srgbClr val="FF0000"/>
                </a:solidFill>
              </a:rPr>
              <a:t>?</a:t>
            </a:r>
          </a:p>
        </p:txBody>
      </p:sp>
      <p:sp>
        <p:nvSpPr>
          <p:cNvPr id="28" name="Rettangolo 27">
            <a:extLst>
              <a:ext uri="{FF2B5EF4-FFF2-40B4-BE49-F238E27FC236}">
                <a16:creationId xmlns:a16="http://schemas.microsoft.com/office/drawing/2014/main" xmlns="" id="{C654C531-2EA1-41CF-B45F-B0F1F5FD0738}"/>
              </a:ext>
            </a:extLst>
          </p:cNvPr>
          <p:cNvSpPr/>
          <p:nvPr/>
        </p:nvSpPr>
        <p:spPr>
          <a:xfrm>
            <a:off x="469900" y="1155700"/>
            <a:ext cx="3492500" cy="4732024"/>
          </a:xfrm>
          <a:prstGeom prst="rect">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xmlns="" id="{80BA3F3F-AA5A-4230-9D4C-6248D6369FF3}"/>
              </a:ext>
            </a:extLst>
          </p:cNvPr>
          <p:cNvSpPr/>
          <p:nvPr/>
        </p:nvSpPr>
        <p:spPr>
          <a:xfrm>
            <a:off x="3962400" y="920464"/>
            <a:ext cx="2527300" cy="501590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xmlns="" id="{70654140-F2E7-4068-955D-59108D3A722E}"/>
              </a:ext>
            </a:extLst>
          </p:cNvPr>
          <p:cNvSpPr txBox="1"/>
          <p:nvPr/>
        </p:nvSpPr>
        <p:spPr>
          <a:xfrm>
            <a:off x="10617200" y="6084077"/>
            <a:ext cx="614271" cy="369332"/>
          </a:xfrm>
          <a:prstGeom prst="rect">
            <a:avLst/>
          </a:prstGeom>
          <a:noFill/>
        </p:spPr>
        <p:txBody>
          <a:bodyPr wrap="none" rtlCol="0">
            <a:spAutoFit/>
          </a:bodyPr>
          <a:lstStyle/>
          <a:p>
            <a:r>
              <a:rPr lang="it-IT" dirty="0"/>
              <a:t>time</a:t>
            </a:r>
          </a:p>
        </p:txBody>
      </p:sp>
      <p:cxnSp>
        <p:nvCxnSpPr>
          <p:cNvPr id="31" name="Connettore 2 30">
            <a:extLst>
              <a:ext uri="{FF2B5EF4-FFF2-40B4-BE49-F238E27FC236}">
                <a16:creationId xmlns:a16="http://schemas.microsoft.com/office/drawing/2014/main" xmlns="" id="{0E122B5C-1F83-46E5-9289-12829422B28C}"/>
              </a:ext>
            </a:extLst>
          </p:cNvPr>
          <p:cNvCxnSpPr>
            <a:cxnSpLocks/>
          </p:cNvCxnSpPr>
          <p:nvPr/>
        </p:nvCxnSpPr>
        <p:spPr>
          <a:xfrm flipV="1">
            <a:off x="611060" y="571500"/>
            <a:ext cx="0" cy="5392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xmlns="" id="{5F5101AE-266F-40AB-9694-06A962B2F0A4}"/>
              </a:ext>
            </a:extLst>
          </p:cNvPr>
          <p:cNvSpPr txBox="1"/>
          <p:nvPr/>
        </p:nvSpPr>
        <p:spPr>
          <a:xfrm>
            <a:off x="724439" y="648477"/>
            <a:ext cx="1785169" cy="369332"/>
          </a:xfrm>
          <a:prstGeom prst="rect">
            <a:avLst/>
          </a:prstGeom>
          <a:noFill/>
        </p:spPr>
        <p:txBody>
          <a:bodyPr wrap="none" rtlCol="0">
            <a:spAutoFit/>
          </a:bodyPr>
          <a:lstStyle/>
          <a:p>
            <a:r>
              <a:rPr lang="it-IT" dirty="0"/>
              <a:t>Flow of revenues</a:t>
            </a:r>
          </a:p>
        </p:txBody>
      </p:sp>
      <p:sp>
        <p:nvSpPr>
          <p:cNvPr id="38" name="CasellaDiTesto 37">
            <a:extLst>
              <a:ext uri="{FF2B5EF4-FFF2-40B4-BE49-F238E27FC236}">
                <a16:creationId xmlns:a16="http://schemas.microsoft.com/office/drawing/2014/main" xmlns="" id="{57B7BEA6-52BC-4DE9-B753-17199F49C89A}"/>
              </a:ext>
            </a:extLst>
          </p:cNvPr>
          <p:cNvSpPr txBox="1"/>
          <p:nvPr/>
        </p:nvSpPr>
        <p:spPr>
          <a:xfrm>
            <a:off x="3658896" y="5515339"/>
            <a:ext cx="652743" cy="369332"/>
          </a:xfrm>
          <a:prstGeom prst="rect">
            <a:avLst/>
          </a:prstGeom>
          <a:noFill/>
        </p:spPr>
        <p:txBody>
          <a:bodyPr wrap="none" rtlCol="0">
            <a:spAutoFit/>
          </a:bodyPr>
          <a:lstStyle/>
          <a:p>
            <a:r>
              <a:rPr lang="it-IT" dirty="0"/>
              <a:t>2008</a:t>
            </a:r>
          </a:p>
        </p:txBody>
      </p:sp>
      <p:sp>
        <p:nvSpPr>
          <p:cNvPr id="39" name="CasellaDiTesto 38">
            <a:extLst>
              <a:ext uri="{FF2B5EF4-FFF2-40B4-BE49-F238E27FC236}">
                <a16:creationId xmlns:a16="http://schemas.microsoft.com/office/drawing/2014/main" xmlns="" id="{5FB685BC-26D1-4E5B-98B0-649BE59164D0}"/>
              </a:ext>
            </a:extLst>
          </p:cNvPr>
          <p:cNvSpPr txBox="1"/>
          <p:nvPr/>
        </p:nvSpPr>
        <p:spPr>
          <a:xfrm>
            <a:off x="6199969" y="5552325"/>
            <a:ext cx="652743" cy="369332"/>
          </a:xfrm>
          <a:prstGeom prst="rect">
            <a:avLst/>
          </a:prstGeom>
          <a:noFill/>
        </p:spPr>
        <p:txBody>
          <a:bodyPr wrap="none" rtlCol="0">
            <a:spAutoFit/>
          </a:bodyPr>
          <a:lstStyle/>
          <a:p>
            <a:r>
              <a:rPr lang="it-IT" dirty="0"/>
              <a:t>2010</a:t>
            </a:r>
          </a:p>
        </p:txBody>
      </p:sp>
    </p:spTree>
    <p:extLst>
      <p:ext uri="{BB962C8B-B14F-4D97-AF65-F5344CB8AC3E}">
        <p14:creationId xmlns:p14="http://schemas.microsoft.com/office/powerpoint/2010/main" xmlns="" val="3226070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Strategy</a:t>
            </a:r>
            <a:r>
              <a:rPr lang="it-IT" dirty="0" smtClean="0"/>
              <a:t> </a:t>
            </a:r>
            <a:r>
              <a:rPr lang="it-IT" dirty="0" err="1" smtClean="0"/>
              <a:t>Implementation</a:t>
            </a:r>
            <a:endParaRPr lang="it-IT" dirty="0"/>
          </a:p>
        </p:txBody>
      </p:sp>
      <p:sp>
        <p:nvSpPr>
          <p:cNvPr id="3" name="Segnaposto contenuto 2"/>
          <p:cNvSpPr>
            <a:spLocks noGrp="1"/>
          </p:cNvSpPr>
          <p:nvPr>
            <p:ph idx="1"/>
          </p:nvPr>
        </p:nvSpPr>
        <p:spPr/>
        <p:txBody>
          <a:bodyPr/>
          <a:lstStyle/>
          <a:p>
            <a:r>
              <a:rPr lang="en-US" dirty="0" smtClean="0"/>
              <a:t>Strategy implementation is the process of turning plans into action to reach a desired outcome. Essentially, it’s the art of getting stuff done. The success of every organization rests on its capacity to implement decisions and execute key processes efficiently, effectively, and consistently. But how do you ensure that implementing a strategy will be successful?</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56</a:t>
            </a:fld>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Strategy</a:t>
            </a:r>
            <a:r>
              <a:rPr lang="it-IT" dirty="0" smtClean="0"/>
              <a:t> </a:t>
            </a:r>
            <a:r>
              <a:rPr lang="it-IT" dirty="0" err="1" smtClean="0"/>
              <a:t>Implementation</a:t>
            </a:r>
            <a:endParaRPr lang="it-IT" dirty="0"/>
          </a:p>
        </p:txBody>
      </p:sp>
      <p:sp>
        <p:nvSpPr>
          <p:cNvPr id="3" name="Segnaposto contenuto 2"/>
          <p:cNvSpPr>
            <a:spLocks noGrp="1"/>
          </p:cNvSpPr>
          <p:nvPr>
            <p:ph idx="1"/>
          </p:nvPr>
        </p:nvSpPr>
        <p:spPr/>
        <p:txBody>
          <a:bodyPr/>
          <a:lstStyle/>
          <a:p>
            <a:r>
              <a:rPr lang="en-US" dirty="0" smtClean="0"/>
              <a:t>Strategy Implementation is a Project Management problem:</a:t>
            </a:r>
          </a:p>
          <a:p>
            <a:r>
              <a:rPr lang="en-US" dirty="0" smtClean="0"/>
              <a:t>“delivering what’s planned or promised on time, on budget, at quality, and with minimum variability—even in the face of unexpected events and contingencies."</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57</a:t>
            </a:fld>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KEY STEPS IN THE IMPLEMENTATION PROCESS</a:t>
            </a:r>
            <a:endParaRPr lang="it-IT" dirty="0"/>
          </a:p>
        </p:txBody>
      </p:sp>
      <p:sp>
        <p:nvSpPr>
          <p:cNvPr id="3" name="Segnaposto contenuto 2"/>
          <p:cNvSpPr>
            <a:spLocks noGrp="1"/>
          </p:cNvSpPr>
          <p:nvPr>
            <p:ph idx="1"/>
          </p:nvPr>
        </p:nvSpPr>
        <p:spPr/>
        <p:txBody>
          <a:bodyPr/>
          <a:lstStyle/>
          <a:p>
            <a:pPr>
              <a:buNone/>
            </a:pPr>
            <a:r>
              <a:rPr lang="en-US" b="1" dirty="0" smtClean="0"/>
              <a:t>1. Set Clear Goals and Define Key Variables</a:t>
            </a:r>
          </a:p>
          <a:p>
            <a:r>
              <a:rPr lang="en-US" dirty="0" smtClean="0"/>
              <a:t/>
            </a:r>
            <a:br>
              <a:rPr lang="en-US" dirty="0" smtClean="0"/>
            </a:br>
            <a:r>
              <a:rPr lang="en-US" dirty="0" smtClean="0"/>
              <a:t>The first step of the process is straightforward: You must identify the goals that the new strategy should achieve.</a:t>
            </a:r>
          </a:p>
          <a:p>
            <a:r>
              <a:rPr lang="en-US" dirty="0" smtClean="0"/>
              <a:t>Without a clear picture of what you’re trying to attain, it can be difficult to establish a plan for getting there.</a:t>
            </a:r>
            <a:endParaRPr lang="en-US"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KEY STEPS IN THE IMPLEMENTATION PROCESS</a:t>
            </a:r>
            <a:endParaRPr lang="it-IT" dirty="0"/>
          </a:p>
        </p:txBody>
      </p:sp>
      <p:sp>
        <p:nvSpPr>
          <p:cNvPr id="3" name="Segnaposto contenuto 2"/>
          <p:cNvSpPr>
            <a:spLocks noGrp="1"/>
          </p:cNvSpPr>
          <p:nvPr>
            <p:ph idx="1"/>
          </p:nvPr>
        </p:nvSpPr>
        <p:spPr/>
        <p:txBody>
          <a:bodyPr/>
          <a:lstStyle/>
          <a:p>
            <a:pPr>
              <a:buNone/>
            </a:pPr>
            <a:r>
              <a:rPr lang="en-US" b="1" dirty="0" smtClean="0"/>
              <a:t>2. Determine Roles, Responsibilities, and Relationships</a:t>
            </a:r>
          </a:p>
          <a:p>
            <a:endParaRPr lang="en-US" dirty="0" smtClean="0"/>
          </a:p>
          <a:p>
            <a:r>
              <a:rPr lang="en-US" dirty="0" smtClean="0"/>
              <a:t>Build a roadmap for achieving those goals, set expectations among your team, and clearly communicate your implementation plan, so there’s no confusion.</a:t>
            </a:r>
            <a:endParaRPr lang="en-US"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AEFD2F73-C1F1-46FE-BA0A-3E25E834EC88}"/>
              </a:ext>
            </a:extLst>
          </p:cNvPr>
          <p:cNvPicPr>
            <a:picLocks noChangeAspect="1"/>
          </p:cNvPicPr>
          <p:nvPr/>
        </p:nvPicPr>
        <p:blipFill rotWithShape="1">
          <a:blip r:embed="rId2" cstate="print"/>
          <a:srcRect t="17243" b="13853"/>
          <a:stretch/>
        </p:blipFill>
        <p:spPr>
          <a:xfrm>
            <a:off x="202406" y="383344"/>
            <a:ext cx="11787188" cy="6091311"/>
          </a:xfrm>
          <a:prstGeom prst="rect">
            <a:avLst/>
          </a:prstGeom>
        </p:spPr>
      </p:pic>
      <p:sp>
        <p:nvSpPr>
          <p:cNvPr id="4" name="CasellaDiTesto 3">
            <a:extLst>
              <a:ext uri="{FF2B5EF4-FFF2-40B4-BE49-F238E27FC236}">
                <a16:creationId xmlns="" xmlns:a16="http://schemas.microsoft.com/office/drawing/2014/main" id="{A79C0B56-7547-4CDA-A45F-2A537475B297}"/>
              </a:ext>
            </a:extLst>
          </p:cNvPr>
          <p:cNvSpPr txBox="1"/>
          <p:nvPr/>
        </p:nvSpPr>
        <p:spPr>
          <a:xfrm>
            <a:off x="3114990" y="0"/>
            <a:ext cx="5258491" cy="461665"/>
          </a:xfrm>
          <a:prstGeom prst="rect">
            <a:avLst/>
          </a:prstGeom>
          <a:noFill/>
        </p:spPr>
        <p:txBody>
          <a:bodyPr wrap="none" rtlCol="0">
            <a:spAutoFit/>
          </a:bodyPr>
          <a:lstStyle/>
          <a:p>
            <a:r>
              <a:rPr lang="it-IT" sz="2400" b="1" dirty="0" smtClean="0"/>
              <a:t>New Product </a:t>
            </a:r>
            <a:r>
              <a:rPr lang="it-IT" sz="2400" b="1" dirty="0" err="1" smtClean="0"/>
              <a:t>Development</a:t>
            </a:r>
            <a:r>
              <a:rPr lang="it-IT" sz="2400" b="1" dirty="0" smtClean="0"/>
              <a:t>: </a:t>
            </a:r>
            <a:r>
              <a:rPr lang="it-IT" sz="2400" b="1" dirty="0" err="1" smtClean="0"/>
              <a:t>an</a:t>
            </a:r>
            <a:r>
              <a:rPr lang="it-IT" sz="2400" b="1" dirty="0" smtClean="0"/>
              <a:t> </a:t>
            </a:r>
            <a:r>
              <a:rPr lang="it-IT" sz="2400" b="1" dirty="0" err="1" smtClean="0"/>
              <a:t>Airplane</a:t>
            </a:r>
            <a:endParaRPr lang="it-IT" sz="2400" b="1" dirty="0"/>
          </a:p>
        </p:txBody>
      </p:sp>
    </p:spTree>
    <p:extLst>
      <p:ext uri="{BB962C8B-B14F-4D97-AF65-F5344CB8AC3E}">
        <p14:creationId xmlns="" xmlns:p14="http://schemas.microsoft.com/office/powerpoint/2010/main" val="333292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KEY STEPS IN THE IMPLEMENTATION PROCESS</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en-US" b="1" dirty="0" smtClean="0"/>
              <a:t>3. Delegate the Work</a:t>
            </a:r>
          </a:p>
          <a:p>
            <a:endParaRPr lang="en-US" dirty="0" smtClean="0"/>
          </a:p>
          <a:p>
            <a:r>
              <a:rPr lang="en-US" dirty="0" smtClean="0"/>
              <a:t>Once you know what needs to be done to ensure success, determine who needs to do what and when.</a:t>
            </a:r>
          </a:p>
          <a:p>
            <a:r>
              <a:rPr lang="en-US" dirty="0" smtClean="0"/>
              <a:t>Refer to your original timeline and goal list, and delegate tasks to the appropriate team members.</a:t>
            </a:r>
          </a:p>
          <a:p>
            <a:endParaRPr lang="en-US" dirty="0" smtClean="0"/>
          </a:p>
          <a:p>
            <a:r>
              <a:rPr lang="en-US" dirty="0" smtClean="0"/>
              <a:t>You should explain the big picture to your team so they understand the company's vision and make sure everyone knows their specific responsibilities. Also, set deadlines to avoid overwhelming individuals. Remember that your job as a manager is to achieve goals and keep your team on-task, so try to avoid the urge to micromanage.</a:t>
            </a:r>
            <a:endParaRPr lang="en-US"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60</a:t>
            </a:fld>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KEY STEPS IN THE IMPLEMENTATION PROCESS</a:t>
            </a:r>
            <a:endParaRPr lang="it-IT" dirty="0"/>
          </a:p>
        </p:txBody>
      </p:sp>
      <p:sp>
        <p:nvSpPr>
          <p:cNvPr id="3" name="Segnaposto contenuto 2"/>
          <p:cNvSpPr>
            <a:spLocks noGrp="1"/>
          </p:cNvSpPr>
          <p:nvPr>
            <p:ph idx="1"/>
          </p:nvPr>
        </p:nvSpPr>
        <p:spPr/>
        <p:txBody>
          <a:bodyPr>
            <a:normAutofit/>
          </a:bodyPr>
          <a:lstStyle/>
          <a:p>
            <a:pPr>
              <a:buNone/>
            </a:pPr>
            <a:r>
              <a:rPr lang="en-US" b="1" dirty="0" smtClean="0"/>
              <a:t>4. Execute the Plan, Monitor Progress and Performance, and Provide Continued Support</a:t>
            </a:r>
          </a:p>
          <a:p>
            <a:pPr>
              <a:buNone/>
            </a:pPr>
            <a:endParaRPr lang="en-US" dirty="0" smtClean="0"/>
          </a:p>
          <a:p>
            <a:pPr>
              <a:buNone/>
            </a:pPr>
            <a:r>
              <a:rPr lang="en-US" dirty="0" smtClean="0"/>
              <a:t>Next, you’ll need to put the plan into action. One of the most difficult skills to learn as a manager is how to guide and support employees effectively. While your focus will likely be on delegation much of the time, it’s important to make yourself available to answer questions your employees might have, or address challenges and roadblocks they may be experiencing.</a:t>
            </a:r>
            <a:endParaRPr lang="en-US"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61</a:t>
            </a:fld>
            <a:endParaRPr lang="it-I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KEY STEPS IN THE IMPLEMENTATION PROCESS</a:t>
            </a:r>
            <a:endParaRPr lang="it-IT" dirty="0"/>
          </a:p>
        </p:txBody>
      </p:sp>
      <p:sp>
        <p:nvSpPr>
          <p:cNvPr id="3" name="Segnaposto contenuto 2"/>
          <p:cNvSpPr>
            <a:spLocks noGrp="1"/>
          </p:cNvSpPr>
          <p:nvPr>
            <p:ph idx="1"/>
          </p:nvPr>
        </p:nvSpPr>
        <p:spPr/>
        <p:txBody>
          <a:bodyPr>
            <a:normAutofit/>
          </a:bodyPr>
          <a:lstStyle/>
          <a:p>
            <a:pPr>
              <a:buNone/>
            </a:pPr>
            <a:r>
              <a:rPr lang="en-US" b="1" dirty="0" smtClean="0"/>
              <a:t>5. Take Corrective Action (Adjust or Revise, as Necessary)</a:t>
            </a:r>
          </a:p>
          <a:p>
            <a:pPr>
              <a:buNone/>
            </a:pPr>
            <a:endParaRPr lang="en-US" dirty="0" smtClean="0"/>
          </a:p>
          <a:p>
            <a:pPr>
              <a:buNone/>
            </a:pPr>
            <a:r>
              <a:rPr lang="en-US" dirty="0" smtClean="0"/>
              <a:t>Implementation is an iterative process, so the work doesn’t stop as soon as you think you’ve reached your goal. Processes can change mid-course, and unforeseen issues or challenges can arise. Sometimes, your original goals will need to shift as the nature of the project itself changes.</a:t>
            </a:r>
            <a:endParaRPr lang="en-US"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62</a:t>
            </a:fld>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KEY STEPS IN THE IMPLEMENTATION PROCESS</a:t>
            </a:r>
            <a:endParaRPr lang="it-IT" dirty="0"/>
          </a:p>
        </p:txBody>
      </p:sp>
      <p:sp>
        <p:nvSpPr>
          <p:cNvPr id="3" name="Segnaposto contenuto 2"/>
          <p:cNvSpPr>
            <a:spLocks noGrp="1"/>
          </p:cNvSpPr>
          <p:nvPr>
            <p:ph idx="1"/>
          </p:nvPr>
        </p:nvSpPr>
        <p:spPr/>
        <p:txBody>
          <a:bodyPr>
            <a:normAutofit/>
          </a:bodyPr>
          <a:lstStyle/>
          <a:p>
            <a:pPr>
              <a:buNone/>
            </a:pPr>
            <a:r>
              <a:rPr lang="en-US" b="1" dirty="0" smtClean="0"/>
              <a:t>6. Get Closure on the Project, and Agreement on the Output</a:t>
            </a:r>
          </a:p>
          <a:p>
            <a:pPr>
              <a:buNone/>
            </a:pPr>
            <a:endParaRPr lang="en-US" dirty="0" smtClean="0"/>
          </a:p>
          <a:p>
            <a:pPr>
              <a:buNone/>
            </a:pPr>
            <a:r>
              <a:rPr lang="en-US" dirty="0" smtClean="0"/>
              <a:t>Everyone on the team should agree on what the final product should look like based on the goals set at the beginning. When you’ve successfully implemented your strategy, check in with each team member and department to make sure they have everything they need to finish the job and feel like their work is complete.</a:t>
            </a:r>
            <a:endParaRPr lang="en-US"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63</a:t>
            </a:fld>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7 KEY STEPS IN THE IMPLEMENTATION PROCESS</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en-US" b="1" dirty="0" smtClean="0"/>
              <a:t>7. Conduct a Retrospective or Review of How the Process Went</a:t>
            </a:r>
          </a:p>
          <a:p>
            <a:pPr>
              <a:buNone/>
            </a:pPr>
            <a:endParaRPr lang="en-US" dirty="0" smtClean="0"/>
          </a:p>
          <a:p>
            <a:pPr>
              <a:buNone/>
            </a:pPr>
            <a:r>
              <a:rPr lang="en-US" dirty="0" smtClean="0"/>
              <a:t>Once your strategy has been fully implemented, look back on the process and evaluate how things went. Ask yourself questions like:</a:t>
            </a:r>
          </a:p>
          <a:p>
            <a:pPr>
              <a:buNone/>
            </a:pPr>
            <a:endParaRPr lang="en-US" dirty="0" smtClean="0"/>
          </a:p>
          <a:p>
            <a:pPr>
              <a:buNone/>
            </a:pPr>
            <a:r>
              <a:rPr lang="en-US" dirty="0" smtClean="0"/>
              <a:t>Did we achieve our goals?</a:t>
            </a:r>
          </a:p>
          <a:p>
            <a:pPr>
              <a:buNone/>
            </a:pPr>
            <a:r>
              <a:rPr lang="en-US" dirty="0" smtClean="0"/>
              <a:t>If not, why? What steps are required to get us to those goals?</a:t>
            </a:r>
          </a:p>
          <a:p>
            <a:pPr>
              <a:buNone/>
            </a:pPr>
            <a:r>
              <a:rPr lang="en-US" dirty="0" smtClean="0"/>
              <a:t>What roadblocks or challenges emerged over the course of the project that could have been anticipated? How can we avoid these challenges in the future?</a:t>
            </a:r>
          </a:p>
          <a:p>
            <a:pPr>
              <a:buNone/>
            </a:pPr>
            <a:r>
              <a:rPr lang="en-US" dirty="0" smtClean="0"/>
              <a:t>In general, what lessons can we learn from the process?</a:t>
            </a:r>
            <a:endParaRPr lang="en-US"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it-IT" smtClean="0"/>
              <a:t>Execution Premium</a:t>
            </a:r>
          </a:p>
        </p:txBody>
      </p:sp>
      <p:sp>
        <p:nvSpPr>
          <p:cNvPr id="3075" name="Rectangle 3"/>
          <p:cNvSpPr>
            <a:spLocks noGrp="1" noChangeArrowheads="1"/>
          </p:cNvSpPr>
          <p:nvPr>
            <p:ph type="subTitle" idx="1"/>
          </p:nvPr>
        </p:nvSpPr>
        <p:spPr/>
        <p:txBody>
          <a:bodyPr/>
          <a:lstStyle/>
          <a:p>
            <a:pPr eaLnBrk="1" hangingPunct="1"/>
            <a:endParaRPr lang="it-IT"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4433" y="404813"/>
            <a:ext cx="10179051" cy="1143000"/>
          </a:xfrm>
        </p:spPr>
        <p:txBody>
          <a:bodyPr/>
          <a:lstStyle/>
          <a:p>
            <a:pPr eaLnBrk="1" hangingPunct="1"/>
            <a:r>
              <a:rPr lang="it-IT" smtClean="0"/>
              <a:t>The Strategy-Focused Organization </a:t>
            </a:r>
          </a:p>
        </p:txBody>
      </p:sp>
      <p:sp>
        <p:nvSpPr>
          <p:cNvPr id="4099" name="Rectangle 3"/>
          <p:cNvSpPr>
            <a:spLocks noGrp="1" noChangeArrowheads="1"/>
          </p:cNvSpPr>
          <p:nvPr>
            <p:ph type="body" idx="1"/>
          </p:nvPr>
        </p:nvSpPr>
        <p:spPr>
          <a:xfrm>
            <a:off x="609600" y="1600200"/>
            <a:ext cx="10972800" cy="4191000"/>
          </a:xfrm>
        </p:spPr>
        <p:txBody>
          <a:bodyPr/>
          <a:lstStyle/>
          <a:p>
            <a:pPr marL="533400" indent="-533400" eaLnBrk="1" hangingPunct="1">
              <a:buFontTx/>
              <a:buNone/>
            </a:pPr>
            <a:r>
              <a:rPr lang="en-US" dirty="0" smtClean="0"/>
              <a:t>The strategy-oriented business is centered on five managerial principles:</a:t>
            </a:r>
          </a:p>
          <a:p>
            <a:pPr marL="533400" indent="-533400" eaLnBrk="1" hangingPunct="1">
              <a:buFont typeface="+mj-lt"/>
              <a:buAutoNum type="arabicPeriod"/>
            </a:pPr>
            <a:r>
              <a:rPr lang="en-US" dirty="0" smtClean="0"/>
              <a:t>mobilize change through managerial leadership;</a:t>
            </a:r>
          </a:p>
          <a:p>
            <a:pPr marL="533400" indent="-533400" eaLnBrk="1" hangingPunct="1">
              <a:buFont typeface="+mj-lt"/>
              <a:buAutoNum type="arabicPeriod"/>
            </a:pPr>
            <a:r>
              <a:rPr lang="en-US" dirty="0" smtClean="0"/>
              <a:t>translate the strategy into operational terms</a:t>
            </a:r>
          </a:p>
          <a:p>
            <a:pPr marL="533400" indent="-533400" eaLnBrk="1" hangingPunct="1">
              <a:buFont typeface="+mj-lt"/>
              <a:buAutoNum type="arabicPeriod"/>
            </a:pPr>
            <a:r>
              <a:rPr lang="en-US" dirty="0" smtClean="0"/>
              <a:t>align the organization with the strategy;</a:t>
            </a:r>
          </a:p>
          <a:p>
            <a:pPr marL="533400" indent="-533400" eaLnBrk="1" hangingPunct="1">
              <a:buFont typeface="+mj-lt"/>
              <a:buAutoNum type="arabicPeriod"/>
            </a:pPr>
            <a:r>
              <a:rPr lang="en-US" dirty="0" smtClean="0"/>
              <a:t>motivate to make everyone feel responsible for the implementation of the strategy;</a:t>
            </a:r>
          </a:p>
          <a:p>
            <a:pPr marL="533400" indent="-533400" eaLnBrk="1" hangingPunct="1">
              <a:buFont typeface="+mj-lt"/>
              <a:buAutoNum type="arabicPeriod"/>
            </a:pPr>
            <a:r>
              <a:rPr lang="en-US" dirty="0" smtClean="0"/>
              <a:t>governing in order to make the strategy a permanent process.</a:t>
            </a:r>
            <a:endParaRPr lang="it-IT"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4434" y="404813"/>
            <a:ext cx="10274300" cy="1143000"/>
          </a:xfrm>
        </p:spPr>
        <p:txBody>
          <a:bodyPr/>
          <a:lstStyle/>
          <a:p>
            <a:pPr eaLnBrk="1" hangingPunct="1"/>
            <a:r>
              <a:rPr lang="en-US" dirty="0" smtClean="0"/>
              <a:t>How to control the execution of the strategy</a:t>
            </a:r>
            <a:endParaRPr lang="it-IT" dirty="0" smtClean="0"/>
          </a:p>
        </p:txBody>
      </p:sp>
      <p:sp>
        <p:nvSpPr>
          <p:cNvPr id="5123" name="Rectangle 3"/>
          <p:cNvSpPr>
            <a:spLocks noGrp="1" noChangeArrowheads="1"/>
          </p:cNvSpPr>
          <p:nvPr>
            <p:ph type="body" idx="1"/>
          </p:nvPr>
        </p:nvSpPr>
        <p:spPr>
          <a:xfrm>
            <a:off x="609600" y="1600200"/>
            <a:ext cx="10972800" cy="4191000"/>
          </a:xfrm>
        </p:spPr>
        <p:txBody>
          <a:bodyPr/>
          <a:lstStyle/>
          <a:p>
            <a:pPr marL="533400" indent="-533400" eaLnBrk="1" hangingPunct="1">
              <a:lnSpc>
                <a:spcPct val="90000"/>
              </a:lnSpc>
              <a:buFontTx/>
              <a:buNone/>
            </a:pPr>
            <a:r>
              <a:rPr lang="en-US" dirty="0" smtClean="0"/>
              <a:t>Strategy Maps: translate strategy into operational terms</a:t>
            </a:r>
          </a:p>
          <a:p>
            <a:pPr marL="533400" indent="-533400" eaLnBrk="1" hangingPunct="1">
              <a:lnSpc>
                <a:spcPct val="90000"/>
              </a:lnSpc>
              <a:buFontTx/>
              <a:buNone/>
            </a:pPr>
            <a:r>
              <a:rPr lang="en-US" dirty="0" smtClean="0"/>
              <a:t>in objectives that are connected, in cause-effect relationships, with the four perspectives of the Balanced Scorecard</a:t>
            </a:r>
          </a:p>
          <a:p>
            <a:pPr marL="1333500" lvl="2" indent="-533400" eaLnBrk="1" hangingPunct="1">
              <a:lnSpc>
                <a:spcPct val="90000"/>
              </a:lnSpc>
              <a:buFont typeface="+mj-lt"/>
              <a:buAutoNum type="arabicPeriod"/>
            </a:pPr>
            <a:r>
              <a:rPr lang="en-US" dirty="0" smtClean="0"/>
              <a:t>financial</a:t>
            </a:r>
          </a:p>
          <a:p>
            <a:pPr marL="1333500" lvl="2" indent="-533400" eaLnBrk="1" hangingPunct="1">
              <a:lnSpc>
                <a:spcPct val="90000"/>
              </a:lnSpc>
              <a:buFont typeface="+mj-lt"/>
              <a:buAutoNum type="arabicPeriod"/>
            </a:pPr>
            <a:r>
              <a:rPr lang="en-US" dirty="0" smtClean="0"/>
              <a:t>of the customer</a:t>
            </a:r>
          </a:p>
          <a:p>
            <a:pPr marL="1333500" lvl="2" indent="-533400" eaLnBrk="1" hangingPunct="1">
              <a:lnSpc>
                <a:spcPct val="90000"/>
              </a:lnSpc>
              <a:buFont typeface="+mj-lt"/>
              <a:buAutoNum type="arabicPeriod"/>
            </a:pPr>
            <a:r>
              <a:rPr lang="en-US" dirty="0" smtClean="0"/>
              <a:t>Internal processes</a:t>
            </a:r>
          </a:p>
          <a:p>
            <a:pPr marL="1333500" lvl="2" indent="-533400" eaLnBrk="1" hangingPunct="1">
              <a:lnSpc>
                <a:spcPct val="90000"/>
              </a:lnSpc>
              <a:buFont typeface="+mj-lt"/>
              <a:buAutoNum type="arabicPeriod"/>
            </a:pPr>
            <a:r>
              <a:rPr lang="en-US" dirty="0" smtClean="0"/>
              <a:t>of learning / growth.</a:t>
            </a:r>
          </a:p>
          <a:p>
            <a:pPr marL="533400" indent="-533400" eaLnBrk="1" hangingPunct="1">
              <a:lnSpc>
                <a:spcPct val="90000"/>
              </a:lnSpc>
              <a:buFontTx/>
              <a:buNone/>
            </a:pPr>
            <a:r>
              <a:rPr lang="en-US" dirty="0" smtClean="0"/>
              <a:t>The structure aligns processes, people, technology and culture with the value proposition for customers and the objectives of the shareholders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4434" y="404813"/>
            <a:ext cx="9793817" cy="1143000"/>
          </a:xfrm>
        </p:spPr>
        <p:txBody>
          <a:bodyPr/>
          <a:lstStyle/>
          <a:p>
            <a:pPr eaLnBrk="1" hangingPunct="1"/>
            <a:r>
              <a:rPr lang="it-IT" dirty="0" err="1" smtClean="0"/>
              <a:t>What</a:t>
            </a:r>
            <a:r>
              <a:rPr lang="it-IT" dirty="0" smtClean="0"/>
              <a:t> </a:t>
            </a:r>
            <a:r>
              <a:rPr lang="it-IT" dirty="0" err="1" smtClean="0"/>
              <a:t>is</a:t>
            </a:r>
            <a:r>
              <a:rPr lang="it-IT" dirty="0" smtClean="0"/>
              <a:t> </a:t>
            </a:r>
            <a:r>
              <a:rPr lang="it-IT" dirty="0" err="1" smtClean="0"/>
              <a:t>strategic</a:t>
            </a:r>
            <a:r>
              <a:rPr lang="it-IT" dirty="0" smtClean="0"/>
              <a:t> </a:t>
            </a:r>
            <a:r>
              <a:rPr lang="it-IT" dirty="0" err="1" smtClean="0"/>
              <a:t>alignment</a:t>
            </a:r>
            <a:endParaRPr lang="it-IT" dirty="0" smtClean="0"/>
          </a:p>
        </p:txBody>
      </p:sp>
      <p:sp>
        <p:nvSpPr>
          <p:cNvPr id="6147" name="Rectangle 3"/>
          <p:cNvSpPr>
            <a:spLocks noGrp="1" noChangeArrowheads="1"/>
          </p:cNvSpPr>
          <p:nvPr>
            <p:ph type="body" idx="1"/>
          </p:nvPr>
        </p:nvSpPr>
        <p:spPr>
          <a:xfrm>
            <a:off x="609600" y="1600200"/>
            <a:ext cx="10972800" cy="5257800"/>
          </a:xfrm>
        </p:spPr>
        <p:txBody>
          <a:bodyPr>
            <a:noAutofit/>
          </a:bodyPr>
          <a:lstStyle/>
          <a:p>
            <a:pPr marL="533400" indent="-533400" eaLnBrk="1" hangingPunct="1">
              <a:lnSpc>
                <a:spcPct val="90000"/>
              </a:lnSpc>
              <a:buNone/>
            </a:pPr>
            <a:r>
              <a:rPr lang="en-US" b="1" dirty="0" smtClean="0"/>
              <a:t>Alignmen</a:t>
            </a:r>
            <a:r>
              <a:rPr lang="en-US" dirty="0" smtClean="0"/>
              <a:t>t (</a:t>
            </a:r>
            <a:r>
              <a:rPr lang="it-IT" dirty="0" smtClean="0"/>
              <a:t>tr. </a:t>
            </a:r>
            <a:r>
              <a:rPr lang="it-IT" dirty="0" err="1" smtClean="0"/>
              <a:t>it</a:t>
            </a:r>
            <a:r>
              <a:rPr lang="it-IT" dirty="0" smtClean="0"/>
              <a:t>. Allineamento strategico: come usare la </a:t>
            </a:r>
            <a:r>
              <a:rPr lang="it-IT" dirty="0" err="1" smtClean="0"/>
              <a:t>Balanced</a:t>
            </a:r>
            <a:r>
              <a:rPr lang="it-IT" dirty="0" smtClean="0"/>
              <a:t> </a:t>
            </a:r>
            <a:r>
              <a:rPr lang="it-IT" dirty="0" err="1" smtClean="0"/>
              <a:t>Scorecard</a:t>
            </a:r>
            <a:r>
              <a:rPr lang="it-IT" dirty="0" smtClean="0"/>
              <a:t> per aumentare la competitività, ISEDI, Torino, 2006)</a:t>
            </a:r>
            <a:r>
              <a:rPr lang="en-US" dirty="0" smtClean="0"/>
              <a:t>)</a:t>
            </a:r>
          </a:p>
          <a:p>
            <a:pPr marL="533400" indent="-533400" eaLnBrk="1" hangingPunct="1">
              <a:lnSpc>
                <a:spcPct val="90000"/>
              </a:lnSpc>
            </a:pPr>
            <a:r>
              <a:rPr lang="en-US" dirty="0" smtClean="0"/>
              <a:t>The third principle is explored in depth and shown how to use strategic maps and scorecards to align organizational units - both line business units and corporate staff units - with an overall business strategy.</a:t>
            </a:r>
          </a:p>
          <a:p>
            <a:pPr marL="533400" indent="-533400" eaLnBrk="1" hangingPunct="1">
              <a:lnSpc>
                <a:spcPct val="90000"/>
              </a:lnSpc>
            </a:pPr>
            <a:r>
              <a:rPr lang="en-US" dirty="0" smtClean="0"/>
              <a:t>The organizational alignment allowed the company to appropriate the synergies resulting from the operation of multiple units within the same business entity.</a:t>
            </a:r>
          </a:p>
          <a:p>
            <a:pPr marL="533400" indent="-533400" eaLnBrk="1" hangingPunct="1">
              <a:lnSpc>
                <a:spcPct val="90000"/>
              </a:lnSpc>
            </a:pPr>
            <a:r>
              <a:rPr lang="en-US" dirty="0" smtClean="0"/>
              <a:t>The last chapter of Alignment describes the application of the fourth principle: communicating the strategy and aligning individual objectives and incentives to the objectives of the business unit and of the company.</a:t>
            </a:r>
            <a:endParaRPr lang="it-IT"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1. Premium execution, the key points</a:t>
            </a:r>
            <a:endParaRPr lang="it-IT" dirty="0" smtClean="0"/>
          </a:p>
        </p:txBody>
      </p:sp>
      <p:sp>
        <p:nvSpPr>
          <p:cNvPr id="7171" name="Rectangle 3"/>
          <p:cNvSpPr>
            <a:spLocks noGrp="1" noChangeArrowheads="1"/>
          </p:cNvSpPr>
          <p:nvPr>
            <p:ph type="body" idx="1"/>
          </p:nvPr>
        </p:nvSpPr>
        <p:spPr>
          <a:xfrm>
            <a:off x="609600" y="1600200"/>
            <a:ext cx="10972800" cy="4191000"/>
          </a:xfrm>
        </p:spPr>
        <p:txBody>
          <a:bodyPr/>
          <a:lstStyle/>
          <a:p>
            <a:pPr marL="609600" indent="-609600" eaLnBrk="1" hangingPunct="1">
              <a:lnSpc>
                <a:spcPct val="80000"/>
              </a:lnSpc>
              <a:buFontTx/>
              <a:buAutoNum type="arabicPeriod"/>
            </a:pPr>
            <a:r>
              <a:rPr lang="en-US" dirty="0" smtClean="0"/>
              <a:t>Develop your own strategy by clarifying its objectives and conducting a strategic analysis</a:t>
            </a:r>
          </a:p>
          <a:p>
            <a:pPr marL="609600" indent="-609600" eaLnBrk="1" hangingPunct="1">
              <a:lnSpc>
                <a:spcPct val="80000"/>
              </a:lnSpc>
              <a:buFontTx/>
              <a:buAutoNum type="arabicPeriod"/>
            </a:pPr>
            <a:r>
              <a:rPr lang="en-US" dirty="0" smtClean="0"/>
              <a:t>Plan the strategy by choosing purposes, targets, initiatives and performance control methods</a:t>
            </a:r>
          </a:p>
          <a:p>
            <a:pPr marL="609600" indent="-609600" eaLnBrk="1" hangingPunct="1">
              <a:lnSpc>
                <a:spcPct val="80000"/>
              </a:lnSpc>
              <a:buFontTx/>
              <a:buAutoNum type="arabicPeriod"/>
            </a:pPr>
            <a:r>
              <a:rPr lang="en-US" dirty="0" smtClean="0"/>
              <a:t>Align organizational units and collaborators with the strategy</a:t>
            </a:r>
          </a:p>
          <a:p>
            <a:pPr marL="609600" indent="-609600" eaLnBrk="1" hangingPunct="1">
              <a:lnSpc>
                <a:spcPct val="80000"/>
              </a:lnSpc>
              <a:buFontTx/>
              <a:buAutoNum type="arabicPeriod"/>
            </a:pPr>
            <a:r>
              <a:rPr lang="en-US" dirty="0" smtClean="0"/>
              <a:t>Plan priorities and resource allocation</a:t>
            </a:r>
          </a:p>
          <a:p>
            <a:pPr marL="609600" indent="-609600" eaLnBrk="1" hangingPunct="1">
              <a:lnSpc>
                <a:spcPct val="80000"/>
              </a:lnSpc>
              <a:buFontTx/>
              <a:buAutoNum type="arabicPeriod"/>
            </a:pPr>
            <a:r>
              <a:rPr lang="en-US" dirty="0" smtClean="0"/>
              <a:t>Monitor execution and learn from mistakes</a:t>
            </a:r>
          </a:p>
          <a:p>
            <a:pPr marL="609600" indent="-609600" eaLnBrk="1" hangingPunct="1">
              <a:lnSpc>
                <a:spcPct val="80000"/>
              </a:lnSpc>
              <a:buFontTx/>
              <a:buAutoNum type="arabicPeriod"/>
            </a:pPr>
            <a:r>
              <a:rPr lang="en-US" dirty="0" smtClean="0"/>
              <a:t>Test and adapt the strategy.</a:t>
            </a:r>
            <a:endParaRPr lang="it-IT"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 xmlns:a16="http://schemas.microsoft.com/office/drawing/2014/main" id="{CC0F289C-098B-49B5-B5FA-CBDF53BC4F5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07251" y="466774"/>
            <a:ext cx="8694839" cy="6391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 xmlns:a16="http://schemas.microsoft.com/office/drawing/2014/main" id="{A79C0B56-7547-4CDA-A45F-2A537475B297}"/>
              </a:ext>
            </a:extLst>
          </p:cNvPr>
          <p:cNvSpPr txBox="1"/>
          <p:nvPr/>
        </p:nvSpPr>
        <p:spPr>
          <a:xfrm>
            <a:off x="2945173" y="0"/>
            <a:ext cx="5258491" cy="461665"/>
          </a:xfrm>
          <a:prstGeom prst="rect">
            <a:avLst/>
          </a:prstGeom>
          <a:noFill/>
        </p:spPr>
        <p:txBody>
          <a:bodyPr wrap="none" rtlCol="0">
            <a:spAutoFit/>
          </a:bodyPr>
          <a:lstStyle/>
          <a:p>
            <a:r>
              <a:rPr lang="it-IT" sz="2400" b="1" dirty="0" smtClean="0"/>
              <a:t>New Product </a:t>
            </a:r>
            <a:r>
              <a:rPr lang="it-IT" sz="2400" b="1" dirty="0" err="1" smtClean="0"/>
              <a:t>Development</a:t>
            </a:r>
            <a:r>
              <a:rPr lang="it-IT" sz="2400" b="1" dirty="0" smtClean="0"/>
              <a:t>: </a:t>
            </a:r>
            <a:r>
              <a:rPr lang="it-IT" sz="2400" b="1" dirty="0" err="1" smtClean="0"/>
              <a:t>an</a:t>
            </a:r>
            <a:r>
              <a:rPr lang="it-IT" sz="2400" b="1" dirty="0" smtClean="0"/>
              <a:t> </a:t>
            </a:r>
            <a:r>
              <a:rPr lang="it-IT" sz="2400" b="1" dirty="0" err="1" smtClean="0"/>
              <a:t>Airplane</a:t>
            </a:r>
            <a:endParaRPr lang="it-IT" sz="2400" b="1" dirty="0"/>
          </a:p>
        </p:txBody>
      </p:sp>
    </p:spTree>
    <p:extLst>
      <p:ext uri="{BB962C8B-B14F-4D97-AF65-F5344CB8AC3E}">
        <p14:creationId xmlns="" xmlns:p14="http://schemas.microsoft.com/office/powerpoint/2010/main" val="685380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it-IT" smtClean="0"/>
              <a:t>2. Develop the strategy</a:t>
            </a:r>
          </a:p>
        </p:txBody>
      </p:sp>
      <p:sp>
        <p:nvSpPr>
          <p:cNvPr id="8195" name="Rectangle 3"/>
          <p:cNvSpPr>
            <a:spLocks noGrp="1" noChangeArrowheads="1"/>
          </p:cNvSpPr>
          <p:nvPr>
            <p:ph type="body" idx="1"/>
          </p:nvPr>
        </p:nvSpPr>
        <p:spPr>
          <a:xfrm>
            <a:off x="609600" y="1600200"/>
            <a:ext cx="10972800" cy="4191000"/>
          </a:xfrm>
        </p:spPr>
        <p:txBody>
          <a:bodyPr>
            <a:normAutofit lnSpcReduction="10000"/>
          </a:bodyPr>
          <a:lstStyle/>
          <a:p>
            <a:pPr eaLnBrk="1" hangingPunct="1">
              <a:lnSpc>
                <a:spcPct val="80000"/>
              </a:lnSpc>
            </a:pPr>
            <a:r>
              <a:rPr lang="en-US" dirty="0" smtClean="0"/>
              <a:t>We start with the definition of the mission, values and vision of the company and carry out a strategic analysis of both the external context (for example using the PESTEL scheme) and the internal environment.</a:t>
            </a:r>
          </a:p>
          <a:p>
            <a:pPr eaLnBrk="1" hangingPunct="1">
              <a:lnSpc>
                <a:spcPct val="80000"/>
              </a:lnSpc>
            </a:pPr>
            <a:r>
              <a:rPr lang="en-US" dirty="0" smtClean="0"/>
              <a:t>Strengths and weaknesses as well as opportunities and threats are identified (SWOT analysis).</a:t>
            </a:r>
          </a:p>
          <a:p>
            <a:pPr eaLnBrk="1" hangingPunct="1">
              <a:lnSpc>
                <a:spcPct val="80000"/>
              </a:lnSpc>
            </a:pPr>
            <a:r>
              <a:rPr lang="en-US" dirty="0" smtClean="0"/>
              <a:t>Then we move on to the formulation of the strategy keeping in mind the critical issues that emerged in the analysis.</a:t>
            </a:r>
          </a:p>
          <a:p>
            <a:pPr eaLnBrk="1" hangingPunct="1">
              <a:lnSpc>
                <a:spcPct val="80000"/>
              </a:lnSpc>
            </a:pPr>
            <a:r>
              <a:rPr lang="en-US" dirty="0" smtClean="0"/>
              <a:t>Here you can use different tools depending on the type of company and the background of the top management.</a:t>
            </a:r>
          </a:p>
          <a:p>
            <a:pPr eaLnBrk="1" hangingPunct="1">
              <a:lnSpc>
                <a:spcPct val="80000"/>
              </a:lnSpc>
            </a:pPr>
            <a:r>
              <a:rPr lang="en-US" dirty="0" smtClean="0"/>
              <a:t>Already at this stage, the strategic map can help in selecting the most appropriate strategic options.</a:t>
            </a:r>
            <a:endParaRPr lang="it-IT"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dirty="0" smtClean="0"/>
              <a:t>3. </a:t>
            </a:r>
            <a:r>
              <a:rPr lang="it-IT" dirty="0" err="1" smtClean="0"/>
              <a:t>Plan</a:t>
            </a:r>
            <a:r>
              <a:rPr lang="it-IT" dirty="0" smtClean="0"/>
              <a:t> the </a:t>
            </a:r>
            <a:r>
              <a:rPr lang="it-IT" dirty="0" err="1" smtClean="0"/>
              <a:t>strategy</a:t>
            </a:r>
            <a:endParaRPr lang="it-IT" dirty="0" smtClean="0"/>
          </a:p>
        </p:txBody>
      </p:sp>
      <p:sp>
        <p:nvSpPr>
          <p:cNvPr id="9219" name="Rectangle 3"/>
          <p:cNvSpPr>
            <a:spLocks noGrp="1" noChangeArrowheads="1"/>
          </p:cNvSpPr>
          <p:nvPr>
            <p:ph type="body" idx="1"/>
          </p:nvPr>
        </p:nvSpPr>
        <p:spPr>
          <a:xfrm>
            <a:off x="609600" y="1600200"/>
            <a:ext cx="10972800" cy="4191000"/>
          </a:xfrm>
        </p:spPr>
        <p:txBody>
          <a:bodyPr>
            <a:normAutofit lnSpcReduction="10000"/>
          </a:bodyPr>
          <a:lstStyle/>
          <a:p>
            <a:pPr eaLnBrk="1" hangingPunct="1">
              <a:lnSpc>
                <a:spcPct val="80000"/>
              </a:lnSpc>
            </a:pPr>
            <a:r>
              <a:rPr lang="en-US" dirty="0" smtClean="0"/>
              <a:t>Use of the strategic map and balanced scorecard to plan the strategy.</a:t>
            </a:r>
          </a:p>
          <a:p>
            <a:pPr eaLnBrk="1" hangingPunct="1">
              <a:lnSpc>
                <a:spcPct val="80000"/>
              </a:lnSpc>
            </a:pPr>
            <a:r>
              <a:rPr lang="en-US" dirty="0" smtClean="0"/>
              <a:t>The previously formulated strategy is translated into a strategic map organized into "strategic themes", where objectives, linked together through cause-effect relationships, describe how value is created within each theme.</a:t>
            </a:r>
          </a:p>
          <a:p>
            <a:pPr eaLnBrk="1" hangingPunct="1">
              <a:lnSpc>
                <a:spcPct val="80000"/>
              </a:lnSpc>
            </a:pPr>
            <a:r>
              <a:rPr lang="en-US" dirty="0" smtClean="0"/>
              <a:t>Once the objectives have been defined, the measures to monitor the progress achieved and the targets to consider an objective achieved are defined in the balanced scorecard.</a:t>
            </a:r>
          </a:p>
          <a:p>
            <a:pPr eaLnBrk="1" hangingPunct="1">
              <a:lnSpc>
                <a:spcPct val="80000"/>
              </a:lnSpc>
            </a:pPr>
            <a:r>
              <a:rPr lang="en-US" dirty="0" smtClean="0"/>
              <a:t>The authors emphasize the distinctiveness of their approach. While other approaches to strategic management emphasize the "what", they focus on the "how".</a:t>
            </a:r>
            <a:endParaRPr lang="it-IT"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dirty="0" smtClean="0"/>
              <a:t>4. </a:t>
            </a:r>
            <a:r>
              <a:rPr lang="it-IT" dirty="0" err="1" smtClean="0"/>
              <a:t>Strategic</a:t>
            </a:r>
            <a:r>
              <a:rPr lang="it-IT" dirty="0" smtClean="0"/>
              <a:t> </a:t>
            </a:r>
            <a:r>
              <a:rPr lang="it-IT" dirty="0" err="1" smtClean="0"/>
              <a:t>initiatives</a:t>
            </a:r>
            <a:endParaRPr lang="it-IT" dirty="0" smtClean="0"/>
          </a:p>
        </p:txBody>
      </p:sp>
      <p:sp>
        <p:nvSpPr>
          <p:cNvPr id="10243" name="Rectangle 3"/>
          <p:cNvSpPr>
            <a:spLocks noGrp="1" noChangeArrowheads="1"/>
          </p:cNvSpPr>
          <p:nvPr>
            <p:ph type="body" idx="1"/>
          </p:nvPr>
        </p:nvSpPr>
        <p:spPr>
          <a:xfrm>
            <a:off x="609600" y="1600200"/>
            <a:ext cx="10972800" cy="4191000"/>
          </a:xfrm>
        </p:spPr>
        <p:txBody>
          <a:bodyPr/>
          <a:lstStyle/>
          <a:p>
            <a:pPr eaLnBrk="1" hangingPunct="1">
              <a:lnSpc>
                <a:spcPct val="80000"/>
              </a:lnSpc>
            </a:pPr>
            <a:r>
              <a:rPr lang="en-US" dirty="0" smtClean="0"/>
              <a:t>Kaplan and Norton address the issue of "how" by defining the strategic initiatives to be implemented to support the pursuit of the desired objectives.</a:t>
            </a:r>
          </a:p>
          <a:p>
            <a:pPr lvl="1" eaLnBrk="1" hangingPunct="1">
              <a:lnSpc>
                <a:spcPct val="80000"/>
              </a:lnSpc>
              <a:buNone/>
            </a:pPr>
            <a:r>
              <a:rPr lang="en-US" dirty="0" smtClean="0"/>
              <a:t>Applying Newton's Second Law to Organizations:</a:t>
            </a:r>
          </a:p>
          <a:p>
            <a:pPr lvl="1" eaLnBrk="1" hangingPunct="1">
              <a:lnSpc>
                <a:spcPct val="80000"/>
              </a:lnSpc>
            </a:pPr>
            <a:r>
              <a:rPr lang="en-US" dirty="0" smtClean="0"/>
              <a:t>"strategic initiatives represent the force that accelerates the organizational mass in action, overcoming inertia and resistance to change".</a:t>
            </a:r>
          </a:p>
          <a:p>
            <a:pPr eaLnBrk="1" hangingPunct="1">
              <a:lnSpc>
                <a:spcPct val="80000"/>
              </a:lnSpc>
            </a:pPr>
            <a:r>
              <a:rPr lang="en-US" dirty="0" smtClean="0"/>
              <a:t>The three "key processes" to be carried out in defining the "how":</a:t>
            </a:r>
          </a:p>
          <a:p>
            <a:pPr lvl="1" eaLnBrk="1" hangingPunct="1">
              <a:lnSpc>
                <a:spcPct val="80000"/>
              </a:lnSpc>
            </a:pPr>
            <a:r>
              <a:rPr lang="en-US" dirty="0" smtClean="0"/>
              <a:t>Select strategic initiatives appropriately</a:t>
            </a:r>
          </a:p>
          <a:p>
            <a:pPr lvl="1" eaLnBrk="1" hangingPunct="1">
              <a:lnSpc>
                <a:spcPct val="80000"/>
              </a:lnSpc>
            </a:pPr>
            <a:r>
              <a:rPr lang="en-US" dirty="0" smtClean="0"/>
              <a:t>finance them adequately</a:t>
            </a:r>
          </a:p>
          <a:p>
            <a:pPr lvl="1" eaLnBrk="1" hangingPunct="1">
              <a:lnSpc>
                <a:spcPct val="80000"/>
              </a:lnSpc>
            </a:pPr>
            <a:r>
              <a:rPr lang="en-US" dirty="0" smtClean="0"/>
              <a:t>determine who is "</a:t>
            </a:r>
            <a:r>
              <a:rPr lang="en-US" dirty="0" err="1" smtClean="0"/>
              <a:t>accoutable</a:t>
            </a:r>
            <a:r>
              <a:rPr lang="en-US" dirty="0" smtClean="0"/>
              <a:t>" for their execution</a:t>
            </a:r>
            <a:endParaRPr lang="it-IT"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199" y="365125"/>
            <a:ext cx="10918371" cy="1325563"/>
          </a:xfrm>
        </p:spPr>
        <p:txBody>
          <a:bodyPr>
            <a:normAutofit/>
          </a:bodyPr>
          <a:lstStyle/>
          <a:p>
            <a:r>
              <a:rPr lang="en-US" dirty="0" smtClean="0"/>
              <a:t>5.  Aligning organizational units and employees</a:t>
            </a:r>
            <a:endParaRPr lang="it-IT" dirty="0" smtClean="0"/>
          </a:p>
        </p:txBody>
      </p:sp>
      <p:sp>
        <p:nvSpPr>
          <p:cNvPr id="11267" name="Rectangle 3"/>
          <p:cNvSpPr>
            <a:spLocks noGrp="1" noChangeArrowheads="1"/>
          </p:cNvSpPr>
          <p:nvPr>
            <p:ph type="body" idx="1"/>
          </p:nvPr>
        </p:nvSpPr>
        <p:spPr>
          <a:xfrm>
            <a:off x="609600" y="1600200"/>
            <a:ext cx="10972800" cy="4191000"/>
          </a:xfrm>
        </p:spPr>
        <p:txBody>
          <a:bodyPr/>
          <a:lstStyle/>
          <a:p>
            <a:pPr eaLnBrk="1" hangingPunct="1">
              <a:lnSpc>
                <a:spcPct val="80000"/>
              </a:lnSpc>
            </a:pPr>
            <a:r>
              <a:rPr lang="en-US" dirty="0" smtClean="0"/>
              <a:t>The third stage of the proposed strategic management system consists in aligning the organizational units and all human resources with the strategy through the construction of strategic maps and balanced scorecard in cascade at various organizational levels.</a:t>
            </a:r>
          </a:p>
          <a:p>
            <a:pPr eaLnBrk="1" hangingPunct="1">
              <a:lnSpc>
                <a:spcPct val="80000"/>
              </a:lnSpc>
            </a:pPr>
            <a:r>
              <a:rPr lang="en-US" dirty="0" smtClean="0"/>
              <a:t>Vertical alignment defines how each unit can contribute to the overall success of the business.</a:t>
            </a:r>
          </a:p>
          <a:p>
            <a:pPr eaLnBrk="1" hangingPunct="1">
              <a:lnSpc>
                <a:spcPct val="80000"/>
              </a:lnSpc>
            </a:pPr>
            <a:r>
              <a:rPr lang="en-US" dirty="0" smtClean="0"/>
              <a:t>The horizontal alignment allows to realize synergies within the company and to avoid sub-optimizations.</a:t>
            </a:r>
            <a:endParaRPr lang="it-IT"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dirty="0" smtClean="0"/>
              <a:t>6.  Plan operations: align process improvement programs</a:t>
            </a:r>
            <a:endParaRPr lang="it-IT" dirty="0" smtClean="0"/>
          </a:p>
        </p:txBody>
      </p:sp>
      <p:sp>
        <p:nvSpPr>
          <p:cNvPr id="12291" name="Rectangle 3"/>
          <p:cNvSpPr>
            <a:spLocks noGrp="1" noChangeArrowheads="1"/>
          </p:cNvSpPr>
          <p:nvPr>
            <p:ph type="body" idx="1"/>
          </p:nvPr>
        </p:nvSpPr>
        <p:spPr>
          <a:xfrm>
            <a:off x="583474" y="1887582"/>
            <a:ext cx="10972800" cy="4191000"/>
          </a:xfrm>
        </p:spPr>
        <p:txBody>
          <a:bodyPr/>
          <a:lstStyle/>
          <a:p>
            <a:pPr eaLnBrk="1" hangingPunct="1">
              <a:lnSpc>
                <a:spcPct val="90000"/>
              </a:lnSpc>
            </a:pPr>
            <a:r>
              <a:rPr lang="en-US" dirty="0" smtClean="0"/>
              <a:t>the fourth stage of the strategy management system relates to the alignment of process improvement programs.</a:t>
            </a:r>
          </a:p>
          <a:p>
            <a:pPr eaLnBrk="1" hangingPunct="1">
              <a:lnSpc>
                <a:spcPct val="90000"/>
              </a:lnSpc>
            </a:pPr>
            <a:r>
              <a:rPr lang="en-US" dirty="0" smtClean="0"/>
              <a:t>Strategy execution requires, for Kaplan and Norton, the alignment and execution of both strategic initiatives and process improvement programs.</a:t>
            </a:r>
            <a:endParaRPr lang="it-IT"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smtClean="0"/>
              <a:t>7. Plan operations: sales forecasts, resource capacity, dynamic budget</a:t>
            </a:r>
            <a:endParaRPr lang="it-IT" dirty="0" smtClean="0"/>
          </a:p>
        </p:txBody>
      </p:sp>
      <p:sp>
        <p:nvSpPr>
          <p:cNvPr id="13315" name="Rectangle 3"/>
          <p:cNvSpPr>
            <a:spLocks noGrp="1" noChangeArrowheads="1"/>
          </p:cNvSpPr>
          <p:nvPr>
            <p:ph type="body" idx="1"/>
          </p:nvPr>
        </p:nvSpPr>
        <p:spPr>
          <a:xfrm>
            <a:off x="557349" y="1809205"/>
            <a:ext cx="10972800" cy="4191000"/>
          </a:xfrm>
        </p:spPr>
        <p:txBody>
          <a:bodyPr/>
          <a:lstStyle/>
          <a:p>
            <a:pPr eaLnBrk="1" hangingPunct="1"/>
            <a:r>
              <a:rPr lang="en-US" dirty="0" smtClean="0"/>
              <a:t>How to create and execute an operational plan with a structured process in five phases to effectively translate the strategic intentions into a detailed operational plan starting from the quarterly sales forecasts for the following periods.</a:t>
            </a:r>
            <a:endParaRPr lang="it-IT"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it-IT" dirty="0" smtClean="0"/>
              <a:t>8. </a:t>
            </a:r>
            <a:r>
              <a:rPr lang="it-IT" dirty="0" err="1" smtClean="0"/>
              <a:t>Operational</a:t>
            </a:r>
            <a:r>
              <a:rPr lang="it-IT" dirty="0" smtClean="0"/>
              <a:t> and </a:t>
            </a:r>
            <a:r>
              <a:rPr lang="it-IT" dirty="0" err="1" smtClean="0"/>
              <a:t>strategy</a:t>
            </a:r>
            <a:r>
              <a:rPr lang="it-IT" dirty="0" smtClean="0"/>
              <a:t> </a:t>
            </a:r>
            <a:r>
              <a:rPr lang="it-IT" dirty="0" err="1" smtClean="0"/>
              <a:t>review</a:t>
            </a:r>
            <a:r>
              <a:rPr lang="it-IT" dirty="0" smtClean="0"/>
              <a:t> </a:t>
            </a:r>
            <a:r>
              <a:rPr lang="it-IT" dirty="0" err="1" smtClean="0"/>
              <a:t>meetings</a:t>
            </a:r>
            <a:endParaRPr lang="it-IT" dirty="0" smtClean="0"/>
          </a:p>
        </p:txBody>
      </p:sp>
      <p:sp>
        <p:nvSpPr>
          <p:cNvPr id="14339" name="Rectangle 3"/>
          <p:cNvSpPr>
            <a:spLocks noGrp="1" noChangeArrowheads="1"/>
          </p:cNvSpPr>
          <p:nvPr>
            <p:ph type="body" idx="1"/>
          </p:nvPr>
        </p:nvSpPr>
        <p:spPr>
          <a:xfrm>
            <a:off x="609600" y="1600200"/>
            <a:ext cx="10972800" cy="4191000"/>
          </a:xfrm>
        </p:spPr>
        <p:txBody>
          <a:bodyPr/>
          <a:lstStyle/>
          <a:p>
            <a:pPr eaLnBrk="1" hangingPunct="1">
              <a:lnSpc>
                <a:spcPct val="90000"/>
              </a:lnSpc>
            </a:pPr>
            <a:r>
              <a:rPr lang="en-US" dirty="0" smtClean="0"/>
              <a:t>Periodic strategy and operations review meetings can help organizations stay in line with strategy and achieve great results.</a:t>
            </a:r>
          </a:p>
          <a:p>
            <a:pPr eaLnBrk="1" hangingPunct="1">
              <a:lnSpc>
                <a:spcPct val="90000"/>
              </a:lnSpc>
            </a:pPr>
            <a:r>
              <a:rPr lang="en-US" dirty="0" smtClean="0"/>
              <a:t>While the operational review meetings are aimed at highlighting and solving emerging operational problems, the strategic control meetings, generally monthly or quarterly, are aimed at evaluating the performance obtained from the execution of the strategy and guiding its future implementation phases. </a:t>
            </a:r>
            <a:endParaRPr lang="it-IT"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dirty="0" smtClean="0"/>
              <a:t>9. Meetings to test and adapt the strategy</a:t>
            </a:r>
            <a:endParaRPr lang="it-IT" dirty="0" smtClean="0"/>
          </a:p>
        </p:txBody>
      </p:sp>
      <p:sp>
        <p:nvSpPr>
          <p:cNvPr id="15363" name="Rectangle 3"/>
          <p:cNvSpPr>
            <a:spLocks noGrp="1" noChangeArrowheads="1"/>
          </p:cNvSpPr>
          <p:nvPr>
            <p:ph type="body" idx="1"/>
          </p:nvPr>
        </p:nvSpPr>
        <p:spPr>
          <a:xfrm>
            <a:off x="609600" y="1600200"/>
            <a:ext cx="10972800" cy="4191000"/>
          </a:xfrm>
        </p:spPr>
        <p:txBody>
          <a:bodyPr/>
          <a:lstStyle/>
          <a:p>
            <a:pPr eaLnBrk="1" hangingPunct="1">
              <a:lnSpc>
                <a:spcPct val="80000"/>
              </a:lnSpc>
            </a:pPr>
            <a:r>
              <a:rPr lang="en-US" dirty="0" smtClean="0"/>
              <a:t>Kaplan and Norton point out the difference between strategy review meetings and meetings to adapt strategy to new conditions.</a:t>
            </a:r>
          </a:p>
          <a:p>
            <a:pPr eaLnBrk="1" hangingPunct="1">
              <a:lnSpc>
                <a:spcPct val="80000"/>
              </a:lnSpc>
            </a:pPr>
            <a:r>
              <a:rPr lang="en-US" dirty="0" smtClean="0"/>
              <a:t>The former allow an evaluation of the execution of the strategy and the latter an evaluation of the strategic assumptions and decisions made on the basis of these assumptions.</a:t>
            </a:r>
          </a:p>
          <a:p>
            <a:pPr eaLnBrk="1" hangingPunct="1">
              <a:lnSpc>
                <a:spcPct val="80000"/>
              </a:lnSpc>
            </a:pPr>
            <a:r>
              <a:rPr lang="en-US" dirty="0" smtClean="0"/>
              <a:t>These are annual meetings where the validity of the strategy is assessed, taking into account not only the internal data (balanced scorecard) but also the changes that have occurred in the external competitive context.</a:t>
            </a:r>
            <a:endParaRPr lang="it-IT"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dirty="0" smtClean="0"/>
              <a:t>10. The </a:t>
            </a:r>
            <a:r>
              <a:rPr lang="it-IT" dirty="0" err="1" smtClean="0"/>
              <a:t>Strategy</a:t>
            </a:r>
            <a:r>
              <a:rPr lang="it-IT" dirty="0" smtClean="0"/>
              <a:t> Management Office</a:t>
            </a:r>
          </a:p>
        </p:txBody>
      </p:sp>
      <p:sp>
        <p:nvSpPr>
          <p:cNvPr id="16387" name="Rectangle 3"/>
          <p:cNvSpPr>
            <a:spLocks noGrp="1" noChangeArrowheads="1"/>
          </p:cNvSpPr>
          <p:nvPr>
            <p:ph type="body" idx="1"/>
          </p:nvPr>
        </p:nvSpPr>
        <p:spPr>
          <a:xfrm>
            <a:off x="609600" y="1600200"/>
            <a:ext cx="10972800" cy="4191000"/>
          </a:xfrm>
        </p:spPr>
        <p:txBody>
          <a:bodyPr/>
          <a:lstStyle/>
          <a:p>
            <a:pPr eaLnBrk="1" hangingPunct="1">
              <a:lnSpc>
                <a:spcPct val="90000"/>
              </a:lnSpc>
            </a:pPr>
            <a:r>
              <a:rPr lang="en-US" dirty="0" smtClean="0"/>
              <a:t>The role of the new Strategy Management Office as an extension of the strategic planning office.</a:t>
            </a:r>
          </a:p>
          <a:p>
            <a:pPr eaLnBrk="1" hangingPunct="1">
              <a:lnSpc>
                <a:spcPct val="90000"/>
              </a:lnSpc>
            </a:pPr>
            <a:r>
              <a:rPr lang="en-US" dirty="0" smtClean="0"/>
              <a:t>No individual or department has the visibility necessary to coordinate and integrate the various processes of strategic management, therefore, for the authors, it is necessary to set up a specific team to facilitate the planning of the strategy, its implementation, verification and review.</a:t>
            </a:r>
          </a:p>
          <a:p>
            <a:pPr eaLnBrk="1" hangingPunct="1">
              <a:lnSpc>
                <a:spcPct val="90000"/>
              </a:lnSpc>
            </a:pPr>
            <a:r>
              <a:rPr lang="en-US" dirty="0" smtClean="0"/>
              <a:t>The team is gathered in the strategy management office</a:t>
            </a:r>
            <a:endParaRPr lang="it-IT"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79</a:t>
            </a:fld>
            <a:endParaRPr lang="it-IT"/>
          </a:p>
        </p:txBody>
      </p:sp>
      <p:pic>
        <p:nvPicPr>
          <p:cNvPr id="97282" name="Picture 2"/>
          <p:cNvPicPr>
            <a:picLocks noChangeAspect="1" noChangeArrowheads="1"/>
          </p:cNvPicPr>
          <p:nvPr/>
        </p:nvPicPr>
        <p:blipFill>
          <a:blip r:embed="rId2" cstate="print"/>
          <a:srcRect/>
          <a:stretch>
            <a:fillRect/>
          </a:stretch>
        </p:blipFill>
        <p:spPr bwMode="auto">
          <a:xfrm>
            <a:off x="2520950" y="1028700"/>
            <a:ext cx="714375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3C087134-1759-45AE-97B3-A17C5AECF1D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9972" y="676496"/>
            <a:ext cx="10231455" cy="618150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Coronavirus Icona Rosso - Grafica vettoriale gratuita su Pixabay">
            <a:extLst>
              <a:ext uri="{FF2B5EF4-FFF2-40B4-BE49-F238E27FC236}">
                <a16:creationId xmlns="" xmlns:a16="http://schemas.microsoft.com/office/drawing/2014/main" id="{8D974439-F423-4FC0-8558-E05E7094A96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6801" y="4764204"/>
            <a:ext cx="643846" cy="643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sellaDiTesto 4">
            <a:extLst>
              <a:ext uri="{FF2B5EF4-FFF2-40B4-BE49-F238E27FC236}">
                <a16:creationId xmlns="" xmlns:a16="http://schemas.microsoft.com/office/drawing/2014/main" id="{A79C0B56-7547-4CDA-A45F-2A537475B297}"/>
              </a:ext>
            </a:extLst>
          </p:cNvPr>
          <p:cNvSpPr txBox="1"/>
          <p:nvPr/>
        </p:nvSpPr>
        <p:spPr>
          <a:xfrm>
            <a:off x="2932109" y="0"/>
            <a:ext cx="5258491" cy="461665"/>
          </a:xfrm>
          <a:prstGeom prst="rect">
            <a:avLst/>
          </a:prstGeom>
          <a:noFill/>
        </p:spPr>
        <p:txBody>
          <a:bodyPr wrap="none" rtlCol="0">
            <a:spAutoFit/>
          </a:bodyPr>
          <a:lstStyle/>
          <a:p>
            <a:r>
              <a:rPr lang="it-IT" sz="2400" b="1" dirty="0" smtClean="0"/>
              <a:t>New Product </a:t>
            </a:r>
            <a:r>
              <a:rPr lang="it-IT" sz="2400" b="1" dirty="0" err="1" smtClean="0"/>
              <a:t>Development</a:t>
            </a:r>
            <a:r>
              <a:rPr lang="it-IT" sz="2400" b="1" dirty="0" smtClean="0"/>
              <a:t>: </a:t>
            </a:r>
            <a:r>
              <a:rPr lang="it-IT" sz="2400" b="1" dirty="0" err="1" smtClean="0"/>
              <a:t>an</a:t>
            </a:r>
            <a:r>
              <a:rPr lang="it-IT" sz="2400" b="1" dirty="0" smtClean="0"/>
              <a:t> </a:t>
            </a:r>
            <a:r>
              <a:rPr lang="it-IT" sz="2400" b="1" dirty="0" err="1" smtClean="0"/>
              <a:t>Airplane</a:t>
            </a:r>
            <a:endParaRPr lang="it-IT" sz="2400" b="1" dirty="0"/>
          </a:p>
        </p:txBody>
      </p:sp>
    </p:spTree>
    <p:extLst>
      <p:ext uri="{BB962C8B-B14F-4D97-AF65-F5344CB8AC3E}">
        <p14:creationId xmlns="" xmlns:p14="http://schemas.microsoft.com/office/powerpoint/2010/main" val="13600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Resolving a contradiction with </a:t>
            </a:r>
            <a:r>
              <a:rPr lang="en-US" i="1" dirty="0" smtClean="0"/>
              <a:t>ambidexterity</a:t>
            </a:r>
            <a:endParaRPr lang="it-IT" dirty="0"/>
          </a:p>
        </p:txBody>
      </p:sp>
      <p:sp>
        <p:nvSpPr>
          <p:cNvPr id="3" name="Segnaposto contenuto 2"/>
          <p:cNvSpPr>
            <a:spLocks noGrp="1"/>
          </p:cNvSpPr>
          <p:nvPr>
            <p:ph idx="1"/>
          </p:nvPr>
        </p:nvSpPr>
        <p:spPr>
          <a:xfrm>
            <a:off x="772886" y="2008505"/>
            <a:ext cx="6529251" cy="3765278"/>
          </a:xfrm>
        </p:spPr>
        <p:txBody>
          <a:bodyPr/>
          <a:lstStyle/>
          <a:p>
            <a:r>
              <a:rPr lang="en-US" dirty="0" smtClean="0"/>
              <a:t>Focusing implementation on Efficiency (Exploitation)</a:t>
            </a:r>
          </a:p>
          <a:p>
            <a:r>
              <a:rPr lang="en-US" dirty="0" smtClean="0"/>
              <a:t>Focusing implementation on Innovation (Exploration)</a:t>
            </a:r>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80</a:t>
            </a:fld>
            <a:endParaRPr lang="it-IT"/>
          </a:p>
        </p:txBody>
      </p:sp>
      <p:pic>
        <p:nvPicPr>
          <p:cNvPr id="7" name="Immagine 6">
            <a:extLst>
              <a:ext uri="{FF2B5EF4-FFF2-40B4-BE49-F238E27FC236}">
                <a16:creationId xmlns="" xmlns:a16="http://schemas.microsoft.com/office/drawing/2014/main" id="{798E7E47-E4B8-41EA-8094-1F168F7E1BB7}"/>
              </a:ext>
            </a:extLst>
          </p:cNvPr>
          <p:cNvPicPr/>
          <p:nvPr/>
        </p:nvPicPr>
        <p:blipFill rotWithShape="1">
          <a:blip r:embed="rId2" cstate="print"/>
          <a:srcRect l="27314" t="6335" b="7001"/>
          <a:stretch/>
        </p:blipFill>
        <p:spPr>
          <a:xfrm>
            <a:off x="7127692" y="1254034"/>
            <a:ext cx="4409290" cy="4399279"/>
          </a:xfrm>
          <a:prstGeom prst="rect">
            <a:avLst/>
          </a:prstGeom>
        </p:spPr>
      </p:pic>
      <p:sp>
        <p:nvSpPr>
          <p:cNvPr id="8" name="Rettangolo 7"/>
          <p:cNvSpPr/>
          <p:nvPr/>
        </p:nvSpPr>
        <p:spPr>
          <a:xfrm>
            <a:off x="7223760" y="1345474"/>
            <a:ext cx="2155372" cy="4258492"/>
          </a:xfrm>
          <a:prstGeom prst="rect">
            <a:avLst/>
          </a:prstGeom>
          <a:solidFill>
            <a:srgbClr val="4472C4">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a:off x="3174274" y="2651760"/>
            <a:ext cx="653142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3182982" y="3509555"/>
            <a:ext cx="6574972" cy="1193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2612571" y="4506685"/>
            <a:ext cx="3095898" cy="646331"/>
          </a:xfrm>
          <a:prstGeom prst="rect">
            <a:avLst/>
          </a:prstGeom>
          <a:noFill/>
        </p:spPr>
        <p:txBody>
          <a:bodyPr wrap="square" rtlCol="0">
            <a:spAutoFit/>
          </a:bodyPr>
          <a:lstStyle/>
          <a:p>
            <a:r>
              <a:rPr lang="it-IT" dirty="0" err="1" smtClean="0"/>
              <a:t>Exploitation</a:t>
            </a:r>
            <a:r>
              <a:rPr lang="it-IT" dirty="0" smtClean="0"/>
              <a:t> and </a:t>
            </a:r>
            <a:r>
              <a:rPr lang="it-IT" dirty="0" err="1" smtClean="0"/>
              <a:t>exploration</a:t>
            </a:r>
            <a:r>
              <a:rPr lang="it-IT" dirty="0" smtClean="0"/>
              <a:t> compete </a:t>
            </a:r>
            <a:r>
              <a:rPr lang="it-IT" dirty="0" err="1" smtClean="0"/>
              <a:t>for</a:t>
            </a:r>
            <a:r>
              <a:rPr lang="it-IT" dirty="0" smtClean="0"/>
              <a:t> </a:t>
            </a:r>
            <a:r>
              <a:rPr lang="it-IT" dirty="0" err="1" smtClean="0"/>
              <a:t>resources</a:t>
            </a:r>
            <a:endParaRPr lang="it-IT"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81</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0" y="1588"/>
            <a:ext cx="7314916" cy="6856412"/>
          </a:xfrm>
          <a:prstGeom prst="rect">
            <a:avLst/>
          </a:prstGeom>
          <a:noFill/>
          <a:ln w="9525">
            <a:noFill/>
            <a:miter lim="800000"/>
            <a:headEnd/>
            <a:tailEnd/>
          </a:ln>
        </p:spPr>
      </p:pic>
      <p:sp>
        <p:nvSpPr>
          <p:cNvPr id="6" name="CasellaDiTesto 5"/>
          <p:cNvSpPr txBox="1"/>
          <p:nvPr/>
        </p:nvSpPr>
        <p:spPr>
          <a:xfrm>
            <a:off x="7694023" y="470262"/>
            <a:ext cx="3866606" cy="6001643"/>
          </a:xfrm>
          <a:prstGeom prst="rect">
            <a:avLst/>
          </a:prstGeom>
          <a:noFill/>
        </p:spPr>
        <p:txBody>
          <a:bodyPr wrap="square" rtlCol="0">
            <a:spAutoFit/>
          </a:bodyPr>
          <a:lstStyle/>
          <a:p>
            <a:r>
              <a:rPr lang="en-US" sz="2400" dirty="0" smtClean="0"/>
              <a:t>Companies in stable, simple environments do not require ambidexterity—they can thrive by emphasizing operating efficiency. </a:t>
            </a:r>
          </a:p>
          <a:p>
            <a:endParaRPr lang="en-US" sz="2400" dirty="0" smtClean="0"/>
          </a:p>
          <a:p>
            <a:r>
              <a:rPr lang="en-US" sz="2400" dirty="0" smtClean="0"/>
              <a:t>But most others will need to pursue it. </a:t>
            </a:r>
          </a:p>
          <a:p>
            <a:endParaRPr lang="en-US" sz="2400" dirty="0" smtClean="0"/>
          </a:p>
          <a:p>
            <a:r>
              <a:rPr lang="en-US" sz="2400" dirty="0" smtClean="0"/>
              <a:t>Ambidexterity can be achieved through four distinct approaches:</a:t>
            </a:r>
          </a:p>
          <a:p>
            <a:pPr marL="457200" indent="-457200">
              <a:buFont typeface="+mj-lt"/>
              <a:buAutoNum type="arabicPeriod"/>
            </a:pPr>
            <a:r>
              <a:rPr lang="en-US" sz="2400" dirty="0" smtClean="0"/>
              <a:t>Separation</a:t>
            </a:r>
          </a:p>
          <a:p>
            <a:pPr marL="457200" indent="-457200">
              <a:buFont typeface="+mj-lt"/>
              <a:buAutoNum type="arabicPeriod"/>
            </a:pPr>
            <a:r>
              <a:rPr lang="en-US" sz="2400" dirty="0" smtClean="0"/>
              <a:t>Switching,</a:t>
            </a:r>
          </a:p>
          <a:p>
            <a:pPr marL="457200" indent="-457200">
              <a:buFont typeface="+mj-lt"/>
              <a:buAutoNum type="arabicPeriod"/>
            </a:pPr>
            <a:r>
              <a:rPr lang="en-US" sz="2400" dirty="0" smtClean="0"/>
              <a:t>Self-organizing, </a:t>
            </a:r>
          </a:p>
          <a:p>
            <a:pPr marL="457200" indent="-457200">
              <a:buFont typeface="+mj-lt"/>
              <a:buAutoNum type="arabicPeriod"/>
            </a:pPr>
            <a:r>
              <a:rPr lang="en-US" sz="2400" dirty="0" smtClean="0"/>
              <a:t>External ecosystem</a:t>
            </a:r>
            <a:endParaRPr lang="it-IT"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Separation</a:t>
            </a:r>
            <a:endParaRPr lang="it-IT" dirty="0"/>
          </a:p>
        </p:txBody>
      </p:sp>
      <p:sp>
        <p:nvSpPr>
          <p:cNvPr id="6" name="Segnaposto contenuto 5"/>
          <p:cNvSpPr>
            <a:spLocks noGrp="1"/>
          </p:cNvSpPr>
          <p:nvPr>
            <p:ph idx="1"/>
          </p:nvPr>
        </p:nvSpPr>
        <p:spPr>
          <a:xfrm>
            <a:off x="838200" y="1825625"/>
            <a:ext cx="7352211" cy="4351338"/>
          </a:xfrm>
        </p:spPr>
        <p:txBody>
          <a:bodyPr/>
          <a:lstStyle/>
          <a:p>
            <a:r>
              <a:rPr lang="en-US" i="1" dirty="0" smtClean="0"/>
              <a:t>Separation</a:t>
            </a:r>
            <a:r>
              <a:rPr lang="en-US" dirty="0" smtClean="0"/>
              <a:t> is appropriate for companies facing environments that are diverse but relatively stable over time.</a:t>
            </a:r>
          </a:p>
          <a:p>
            <a:r>
              <a:rPr lang="en-US" dirty="0" smtClean="0"/>
              <a:t>It involves structurally separating units that need to deploy different strategy styles.</a:t>
            </a:r>
          </a:p>
          <a:p>
            <a:r>
              <a:rPr lang="en-US" dirty="0" smtClean="0"/>
              <a:t>A company might, for example, separate its mature business, which requires efficiency and disciplined execution, from its emerging business, which needs to be innovative and flexible.</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82</a:t>
            </a:fld>
            <a:endParaRPr lang="it-IT"/>
          </a:p>
        </p:txBody>
      </p:sp>
      <p:pic>
        <p:nvPicPr>
          <p:cNvPr id="7" name="Picture 2"/>
          <p:cNvPicPr>
            <a:picLocks noChangeAspect="1" noChangeArrowheads="1"/>
          </p:cNvPicPr>
          <p:nvPr/>
        </p:nvPicPr>
        <p:blipFill>
          <a:blip r:embed="rId2" cstate="print">
            <a:lum contrast="40000"/>
          </a:blip>
          <a:srcRect l="16429" t="36557" r="30533" b="10669"/>
          <a:stretch>
            <a:fillRect/>
          </a:stretch>
        </p:blipFill>
        <p:spPr bwMode="auto">
          <a:xfrm>
            <a:off x="8169866" y="2063931"/>
            <a:ext cx="3473494" cy="3239589"/>
          </a:xfrm>
          <a:prstGeom prst="rect">
            <a:avLst/>
          </a:prstGeom>
          <a:noFill/>
          <a:ln w="9525">
            <a:noFill/>
            <a:miter lim="800000"/>
            <a:headEnd/>
            <a:tailEnd/>
          </a:ln>
        </p:spPr>
      </p:pic>
      <p:sp>
        <p:nvSpPr>
          <p:cNvPr id="10" name="Figura a mano libera 9"/>
          <p:cNvSpPr/>
          <p:nvPr/>
        </p:nvSpPr>
        <p:spPr>
          <a:xfrm>
            <a:off x="8660674" y="2142309"/>
            <a:ext cx="2873829" cy="2677885"/>
          </a:xfrm>
          <a:custGeom>
            <a:avLst/>
            <a:gdLst>
              <a:gd name="connsiteX0" fmla="*/ 0 w 2873829"/>
              <a:gd name="connsiteY0" fmla="*/ 1332411 h 2677885"/>
              <a:gd name="connsiteX1" fmla="*/ 0 w 2873829"/>
              <a:gd name="connsiteY1" fmla="*/ 2677885 h 2677885"/>
              <a:gd name="connsiteX2" fmla="*/ 2873829 w 2873829"/>
              <a:gd name="connsiteY2" fmla="*/ 2664822 h 2677885"/>
              <a:gd name="connsiteX3" fmla="*/ 2847703 w 2873829"/>
              <a:gd name="connsiteY3" fmla="*/ 0 h 2677885"/>
              <a:gd name="connsiteX4" fmla="*/ 235132 w 2873829"/>
              <a:gd name="connsiteY4" fmla="*/ 26125 h 2677885"/>
              <a:gd name="connsiteX5" fmla="*/ 1528355 w 2873829"/>
              <a:gd name="connsiteY5" fmla="*/ 1240971 h 2677885"/>
              <a:gd name="connsiteX6" fmla="*/ 718457 w 2873829"/>
              <a:gd name="connsiteY6" fmla="*/ 2011680 h 2677885"/>
              <a:gd name="connsiteX7" fmla="*/ 0 w 2873829"/>
              <a:gd name="connsiteY7" fmla="*/ 1332411 h 26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829" h="2677885">
                <a:moveTo>
                  <a:pt x="0" y="1332411"/>
                </a:moveTo>
                <a:lnTo>
                  <a:pt x="0" y="2677885"/>
                </a:lnTo>
                <a:lnTo>
                  <a:pt x="2873829" y="2664822"/>
                </a:lnTo>
                <a:lnTo>
                  <a:pt x="2847703" y="0"/>
                </a:lnTo>
                <a:lnTo>
                  <a:pt x="235132" y="26125"/>
                </a:lnTo>
                <a:lnTo>
                  <a:pt x="1528355" y="1240971"/>
                </a:lnTo>
                <a:lnTo>
                  <a:pt x="718457" y="2011680"/>
                </a:lnTo>
                <a:lnTo>
                  <a:pt x="0" y="1332411"/>
                </a:lnTo>
                <a:close/>
              </a:path>
            </a:pathLst>
          </a:custGeom>
          <a:solidFill>
            <a:srgbClr val="AFABAB">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83</a:t>
            </a:fld>
            <a:endParaRPr lang="it-IT"/>
          </a:p>
        </p:txBody>
      </p:sp>
      <p:pic>
        <p:nvPicPr>
          <p:cNvPr id="105475" name="Picture 3"/>
          <p:cNvPicPr>
            <a:picLocks noChangeAspect="1" noChangeArrowheads="1"/>
          </p:cNvPicPr>
          <p:nvPr/>
        </p:nvPicPr>
        <p:blipFill>
          <a:blip r:embed="rId2" cstate="print"/>
          <a:srcRect/>
          <a:stretch>
            <a:fillRect/>
          </a:stretch>
        </p:blipFill>
        <p:spPr bwMode="auto">
          <a:xfrm>
            <a:off x="3396524" y="1065620"/>
            <a:ext cx="4425950" cy="4413250"/>
          </a:xfrm>
          <a:prstGeom prst="rect">
            <a:avLst/>
          </a:prstGeom>
          <a:noFill/>
          <a:ln w="9525">
            <a:noFill/>
            <a:miter lim="800000"/>
            <a:headEnd/>
            <a:tailEnd/>
          </a:ln>
          <a:effectLst/>
        </p:spPr>
      </p:pic>
      <p:sp>
        <p:nvSpPr>
          <p:cNvPr id="15" name="CasellaDiTesto 14"/>
          <p:cNvSpPr txBox="1"/>
          <p:nvPr/>
        </p:nvSpPr>
        <p:spPr>
          <a:xfrm>
            <a:off x="5956359" y="1254035"/>
            <a:ext cx="1556708" cy="369332"/>
          </a:xfrm>
          <a:prstGeom prst="rect">
            <a:avLst/>
          </a:prstGeom>
          <a:noFill/>
        </p:spPr>
        <p:txBody>
          <a:bodyPr wrap="none" rtlCol="0">
            <a:spAutoFit/>
          </a:bodyPr>
          <a:lstStyle/>
          <a:p>
            <a:pPr algn="ctr"/>
            <a:r>
              <a:rPr lang="it-IT" b="1" dirty="0" smtClean="0"/>
              <a:t>EXPLOITATION</a:t>
            </a:r>
            <a:endParaRPr lang="it-IT" b="1" dirty="0"/>
          </a:p>
        </p:txBody>
      </p:sp>
      <p:sp>
        <p:nvSpPr>
          <p:cNvPr id="16" name="CasellaDiTesto 15"/>
          <p:cNvSpPr txBox="1"/>
          <p:nvPr/>
        </p:nvSpPr>
        <p:spPr>
          <a:xfrm>
            <a:off x="5952308" y="5077098"/>
            <a:ext cx="1529971" cy="369332"/>
          </a:xfrm>
          <a:prstGeom prst="rect">
            <a:avLst/>
          </a:prstGeom>
          <a:noFill/>
        </p:spPr>
        <p:txBody>
          <a:bodyPr wrap="none" rtlCol="0">
            <a:spAutoFit/>
          </a:bodyPr>
          <a:lstStyle/>
          <a:p>
            <a:pPr algn="ctr"/>
            <a:r>
              <a:rPr lang="it-IT" b="1" dirty="0" smtClean="0"/>
              <a:t>EXPLORATION</a:t>
            </a:r>
            <a:endParaRPr lang="it-IT" b="1" dirty="0"/>
          </a:p>
        </p:txBody>
      </p:sp>
      <p:sp>
        <p:nvSpPr>
          <p:cNvPr id="18" name="Ovale 17"/>
          <p:cNvSpPr/>
          <p:nvPr/>
        </p:nvSpPr>
        <p:spPr>
          <a:xfrm>
            <a:off x="6139543" y="2076995"/>
            <a:ext cx="1110343" cy="1110343"/>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B.U.1</a:t>
            </a:r>
            <a:endParaRPr lang="it-IT" b="1" dirty="0"/>
          </a:p>
        </p:txBody>
      </p:sp>
      <p:sp>
        <p:nvSpPr>
          <p:cNvPr id="20" name="Ovale 19"/>
          <p:cNvSpPr/>
          <p:nvPr/>
        </p:nvSpPr>
        <p:spPr>
          <a:xfrm>
            <a:off x="6344195" y="4228012"/>
            <a:ext cx="722811" cy="722811"/>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smtClean="0"/>
              <a:t>B.U.2</a:t>
            </a:r>
            <a:endParaRPr lang="it-IT" sz="1100" b="1" dirty="0"/>
          </a:p>
        </p:txBody>
      </p:sp>
      <p:sp>
        <p:nvSpPr>
          <p:cNvPr id="21" name="CasellaDiTesto 20"/>
          <p:cNvSpPr txBox="1"/>
          <p:nvPr/>
        </p:nvSpPr>
        <p:spPr>
          <a:xfrm>
            <a:off x="4828055" y="692331"/>
            <a:ext cx="1789209" cy="461665"/>
          </a:xfrm>
          <a:prstGeom prst="rect">
            <a:avLst/>
          </a:prstGeom>
          <a:noFill/>
        </p:spPr>
        <p:txBody>
          <a:bodyPr wrap="none" rtlCol="0">
            <a:spAutoFit/>
          </a:bodyPr>
          <a:lstStyle/>
          <a:p>
            <a:pPr algn="ctr"/>
            <a:r>
              <a:rPr lang="it-IT" sz="2400" b="1" dirty="0" smtClean="0"/>
              <a:t>SEPARATION</a:t>
            </a:r>
            <a:endParaRPr lang="it-IT" sz="24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Exemples</a:t>
            </a:r>
            <a:r>
              <a:rPr lang="it-IT" dirty="0" smtClean="0"/>
              <a:t> of </a:t>
            </a:r>
            <a:r>
              <a:rPr lang="it-IT" dirty="0" err="1" smtClean="0"/>
              <a:t>Separation</a:t>
            </a:r>
            <a:endParaRPr lang="it-IT" dirty="0"/>
          </a:p>
        </p:txBody>
      </p:sp>
      <p:sp>
        <p:nvSpPr>
          <p:cNvPr id="6" name="Segnaposto contenuto 5"/>
          <p:cNvSpPr>
            <a:spLocks noGrp="1"/>
          </p:cNvSpPr>
          <p:nvPr>
            <p:ph idx="1"/>
          </p:nvPr>
        </p:nvSpPr>
        <p:spPr>
          <a:xfrm>
            <a:off x="838201" y="1825625"/>
            <a:ext cx="7299960" cy="4351338"/>
          </a:xfrm>
        </p:spPr>
        <p:txBody>
          <a:bodyPr/>
          <a:lstStyle/>
          <a:p>
            <a:r>
              <a:rPr lang="en-US" dirty="0" smtClean="0"/>
              <a:t>In 1943, Lockheed Martin, faced with the task of creating an advanced fighter while at the same time mass producing its established Hudson bomber, opted to create two fully separate units (marking the birth of what would become the company’s famous Skunk Works), each with its own physical location, resources, and culture.</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84</a:t>
            </a:fld>
            <a:endParaRPr lang="it-IT"/>
          </a:p>
        </p:txBody>
      </p:sp>
      <p:sp>
        <p:nvSpPr>
          <p:cNvPr id="3074" name="AutoShape 2" descr="data:image/jpeg;base64,/9j/4AAQSkZJRgABAQAAAQABAAD/2wCEAAkGBwgHBgkIBwgKCgkLDRYPDQwMDRsUFRAWIB0iIiAdHx8kKDQsJCYxJx8fLT0tMTU3Ojo6Iys/RD84QzQ5OjcBCgoKDQwNGg8PGjclHyU3Nzc3Nzc3Nzc3Nzc3Nzc3Nzc3Nzc3Nzc3Nzc3Nzc3Nzc3Nzc3Nzc3Nzc3Nzc3Nzc3N//AABEIAFUAdwMBIgACEQEDEQH/xAAcAAEAAwEBAQEBAAAAAAAAAAAABQYHCAQDAgH/xAA4EAABAwMDAgUDAwEGBwAAAAABAgMEAAURBhIhBzETIkFRYRQygSNxkYIIFRZSYqEkQnKSorGy/8QAFAEBAAAAAAAAAAAAAAAAAAAAAP/EABQRAQAAAAAAAAAAAAAAAAAAAAD/2gAMAwEAAhEDEQA/ANxpXwnS48CI9LmPJZjsoK3HFnASkdzWJXbruVT3U223LEJBw2rclLjg/wAxJCgn9sH9/Sg3SlZlpDqbH1O8YdufDNz27m4dxACX8DlKHUDg9+6Txzjvj3XnWV8t0KRdI1tiy40BW25wCS3KicA5zlSVpwc5GOOffAX+lRunr3B1FaI90tjviRnk5GeCk+qVD0INSVApSlApSlApSlApSlApSlBlP9oqfIjaRhxGCpLUuWA8QfuSlJUEn84P9Nc5gZIFdZ9UdJq1hpdcFhYRLYX9RHz2UsJUNp9gc4rmjSmlrjqW+t2qG0tC9+JDhbJEdOcFSh6Y9vegilJlW+Und4keQ0pK0kEpUk90qB/ggj4rpS0XNi7WqwakeWptd3iqttwLKfvWEqIV+6VIWB8OGss662+PatTWyDDZDTLFpZbTgfcEqWAf4A5q46Jkps3SuyvyG1HfJly8Y7IbbeOfyUpA/wCoUEP0bvEjTkHVLjaXbjEiONlLTKwErwHCtac+uxvPHfAHtU/cOrkQ/oIv300hS8FTVpK22PhRUvKgDwSBz3Aqlastdx0Z0805HZcfju3N12VOUhRQd21Hhtn4CSeD65qhQ7Rcp8GZPixHno0MBUh1IyG89s/7/wDug6b03q6cubFiXj6aTHmIK4lxhnLToBx+COMggFOR9wyRdJAdMdwRilLxQfDK+wVjjPxmud+l3izdLTWZK1BqDcGnIS88+I4haXGx8KTxj3PvXRaBtQlPJwMcnNBkEa8dQ5OtpWlmb5a1SIkcPvP/AEfkTkJwnt384qRtuvnoGtbjbNTXqEzAt0Vlpa1ICC/JKUlSk45xnfx6cV+OlDguep9aamcUC07M8BpeeyEZP/zsrPnlKuGhLvNS1mbqfUSWWCv7igHePxuOKDe7vquwWVqO7dLtFjokJ3s7l58RPuAO4+e1SMGbGuERqXBfbfjvJ3NutqylQ+DWD3eYxA1xqhcu6IgiDCat0WOqIH3XWigJ2tJKkgH1/qrXenllTYNHW23oL/lbLh+oQEOArUV4UkEgEbsYye1BY6UpQKUpQKiLdp+Hbb7c7tEGxy5Ja+oQBwVo3DcP3CuR8Z7k1L0oOaf7Qb3i6+CNwPhQmkYHpypWD/Oa0XT1vafg6OtxG5lFuZWsJOUnf+ssn3GWEpPw4R61lfW+HKjdRbi7JbKW5KWnWVZ+9AQE5/lJH4radIPRV6gYMRzcw5am1MDPCUbGgAP+1f8ABoJPqRpRGsNMP29JSmWg+LFcV2S4BwD8EEg/vXN0Z7UVgtMyCu1r+mdkraUt2Oo+E+ELbWEqHG7atQxz/tXVl7uTVmtEy5yErW1EYW8tKBlSgkZwPmsm0FfXNaf4qkmGVNtTGpzEFCwV5LakHaTgbsJCge27HbvQUro1qMwL9CtcvYm3rl/UKcPHhuFtTacn2KlI/IFdN4yKqGkrZpc2aHdYke1upXt8KUmMhBTkhKUc5KVA4GM/dVuUpKEFSlAJAySTwBQVK+a80ppuW7bpcgB9Cdz7MaOpfhg+q9owO4716U6p00f7jQy62sXYlVvDcdR3EEZPby4yM5x2PtWW3dczQWob3cJ8Jm96W1C8RIfaXlQCio7Mg8EblDB4OBgj0/Grr3btNa9gu2uJuhWO1f8ABxk52JfeyU7iftGHATk+nvQbquLGceS+thpTyftcUgFQ/Y19qy27XPVdkVpCzSb2ZF4u07dMeSw1tQyNu5tICewCvu7kg9hwIm5a+vrVs1vdGZ21iHObg2tPhI8it5Cz283lGec96DaKibFqK239UwWt5Tv0T5YeJbUkBY7gEjn8VnULUuorXrCVBu16+ujQbAZ01BjoQG3QgHA2jOckH+rt2xA9JZl1lohWCzSVQFb13K8S1ISXHEqICENhQPdO0lWOM/ghvNKClApSlBRuqeg29aWtCo60s3OIFGMtX2rz3Qr4OO/pVA0HeJMMxrJcWlQ9SWdRRGZk+QTGcq/Tz6qG5YT7heQCRW8VTOq9mt9w0bdJkm3R5MuJDcWw4tPma45IPfjvjtxQUrqH1Rt1xQNN2tJUmYgtTJDqMBkqBGzHuFY3H0wcZPb6/wBnqxxY8GdemZgdcfCY6mM+Zkp5VuHySMfA+eMHhRX50tqLGSpbzqwlCQCck11iy1ZenWlpEh1SW2kfqyHSfNJeIAJ5/wCZRHYUFatvT2LcJNylxNRXeM07cnzIhsPJ8Lel5Rxtxj0ScEVotxht3C2yYL5UG5LKmVlJwcKBBx/NZn0GVdZrF/vU9OyJc5pfYTnu5lXiEfHKRn/SfatF1I64xp66PMLU263DdUhaTgpIQSCKDPoHSR5EKNaLnqeRLsEZ/wAdFvRGS1uVknCl5JI5PHzxipG6dMY9zXqVyTcTvvZZ2lLAH0wbIKQPN5uAB6dqpp1hfVdK7JHh3B92/wB1dkK+oU5+ohlpa1LVn9kgftmvUjUt5uOj9G2eHdX27td3Fuyp3iedqO2tW5RPpwP/ABIoLbcNAzpd009c29RLamWeL9OXTFSvxeCN4BOAog85z6V4Y/SdlrT0KzLu63GmboLi+4Y4zIVjG0+bjjPPPepi2dR9OzJ8KBHcmlMtwsRZTsZYZfWnghKz3OcfzX8T1L089OlwIzshyVFLwcT4J2p8JKlKUVdtvlPPrQeWd06VMk6pkm7FL9+Qhrf9Pn6dtJGUjzebKQBnj3r72vp+i06jtF4gXFTf0NuRAfZ8EESkpSRuJzwftPr9oqF6Z6uW1YLW3qCbLnXe9SHXIzQBcUltJ25P+VHlUcnjv7VPt9StOOT2IzbktbT8r6RqYIyvAW9kDaF+vcc9vXtQXGlKUClKUCqpqrXOnLGl6FOkJlyyQybdHT4rzhUOE7PkH19x71a6jnLDaHLqm6rtsRVxT9sosp8QcY+7Ge3FBl/TLpg0xIl3jUdqfiShJK4EcSseCjuDlBznnHJ9O1Rv9wT7pcpV21dYNU3GMiSr6G2l5K0tNZGCole4n0wB6ck1udKD4xI7MSK1GitIZYaQENtoGAhIGAAK8mo0Kd0/c20JUpa4jqUpSMkkoPGKkaUGF9LtM3MadvNyu8OS07Ftz0G3x3WVJWAoKcWQk8nKl4B/cV4NI6avzmh9Q3OVb5InNW42yBGWwpLnhE7nClJ5OQs9u/mFdB0oMOtTEm4OaREO2T0QNL29cqWp2MtvfI252JBHmVuSO3ua+lqttws/Qy6KFvlKut1cX4jXgq8U7lhByMZ+0E/n5rbaUGK6Lttw0Vqa6MvWiTcVGxtLiObVHK0NgrYSvB27lbuP9I4r56CjTmdV2z/DMO6RLRIC3rpbpzSlMQ1c4CFrSMqPHbntkkdtupQKUpQKUpQKUpQKUpQKUpQKUpQKUpQKUpQKUp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5" name="Picture 3"/>
          <p:cNvPicPr>
            <a:picLocks noChangeAspect="1" noChangeArrowheads="1"/>
          </p:cNvPicPr>
          <p:nvPr/>
        </p:nvPicPr>
        <p:blipFill>
          <a:blip r:embed="rId2" cstate="print"/>
          <a:srcRect/>
          <a:stretch>
            <a:fillRect/>
          </a:stretch>
        </p:blipFill>
        <p:spPr bwMode="auto">
          <a:xfrm>
            <a:off x="8895807" y="1639525"/>
            <a:ext cx="2204574" cy="157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Exemples</a:t>
            </a:r>
            <a:r>
              <a:rPr lang="it-IT" dirty="0" smtClean="0"/>
              <a:t> of </a:t>
            </a:r>
            <a:r>
              <a:rPr lang="it-IT" dirty="0" err="1" smtClean="0"/>
              <a:t>Separation</a:t>
            </a:r>
            <a:endParaRPr lang="it-IT" dirty="0"/>
          </a:p>
        </p:txBody>
      </p:sp>
      <p:sp>
        <p:nvSpPr>
          <p:cNvPr id="6" name="Segnaposto contenuto 5"/>
          <p:cNvSpPr>
            <a:spLocks noGrp="1"/>
          </p:cNvSpPr>
          <p:nvPr>
            <p:ph idx="1"/>
          </p:nvPr>
        </p:nvSpPr>
        <p:spPr>
          <a:xfrm>
            <a:off x="838201" y="1825625"/>
            <a:ext cx="7299960" cy="4351338"/>
          </a:xfrm>
        </p:spPr>
        <p:txBody>
          <a:bodyPr/>
          <a:lstStyle/>
          <a:p>
            <a:r>
              <a:rPr lang="en-US" dirty="0" smtClean="0"/>
              <a:t>in 2000, IBM separated its established businesses, where a focus on execution and operating metrics was appropriate, from its emerging-businesses unit, which the company used to explore new opportunities and markets.</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85</a:t>
            </a:fld>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Problems</a:t>
            </a:r>
            <a:r>
              <a:rPr lang="it-IT" dirty="0" smtClean="0"/>
              <a:t> </a:t>
            </a:r>
            <a:r>
              <a:rPr lang="it-IT" dirty="0" err="1" smtClean="0"/>
              <a:t>with</a:t>
            </a:r>
            <a:r>
              <a:rPr lang="it-IT" dirty="0" smtClean="0"/>
              <a:t> </a:t>
            </a:r>
            <a:r>
              <a:rPr lang="it-IT" dirty="0" err="1" smtClean="0"/>
              <a:t>Separation</a:t>
            </a:r>
            <a:endParaRPr lang="it-IT" dirty="0"/>
          </a:p>
        </p:txBody>
      </p:sp>
      <p:sp>
        <p:nvSpPr>
          <p:cNvPr id="6" name="Segnaposto contenuto 5"/>
          <p:cNvSpPr>
            <a:spLocks noGrp="1"/>
          </p:cNvSpPr>
          <p:nvPr>
            <p:ph idx="1"/>
          </p:nvPr>
        </p:nvSpPr>
        <p:spPr>
          <a:xfrm>
            <a:off x="838201" y="1825625"/>
            <a:ext cx="10487296" cy="4351338"/>
          </a:xfrm>
        </p:spPr>
        <p:txBody>
          <a:bodyPr/>
          <a:lstStyle/>
          <a:p>
            <a:r>
              <a:rPr lang="en-US" dirty="0" smtClean="0"/>
              <a:t>Separation creates barriers al </a:t>
            </a:r>
            <a:r>
              <a:rPr lang="en-US" dirty="0" err="1" smtClean="0"/>
              <a:t>siloes</a:t>
            </a:r>
            <a:r>
              <a:rPr lang="en-US" dirty="0" smtClean="0"/>
              <a:t> that prevent information and resource flow among units, potentially impeding their ability to change emphasis or style when required. </a:t>
            </a:r>
            <a:endParaRPr lang="it-IT" dirty="0"/>
          </a:p>
        </p:txBody>
      </p:sp>
      <p:sp>
        <p:nvSpPr>
          <p:cNvPr id="2" name="Segnaposto data 1"/>
          <p:cNvSpPr>
            <a:spLocks noGrp="1"/>
          </p:cNvSpPr>
          <p:nvPr>
            <p:ph type="dt" sz="half" idx="10"/>
          </p:nvPr>
        </p:nvSpPr>
        <p:spPr/>
        <p:txBody>
          <a:bodyPr/>
          <a:lstStyle/>
          <a:p>
            <a:fld id="{B9A2240A-41D8-4E01-8523-1EAF1700E87F}" type="datetime1">
              <a:rPr lang="it-IT" smtClean="0"/>
              <a:pPr/>
              <a:t>18/12/2022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CE366CF-62E3-44AA-B5F8-91C8785CFA03}" type="slidenum">
              <a:rPr lang="it-IT" smtClean="0"/>
              <a:pPr/>
              <a:t>86</a:t>
            </a:fld>
            <a:endParaRPr lang="it-IT"/>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Switching</a:t>
            </a:r>
            <a:endParaRPr lang="it-IT" dirty="0"/>
          </a:p>
        </p:txBody>
      </p:sp>
      <p:sp>
        <p:nvSpPr>
          <p:cNvPr id="3" name="Segnaposto contenuto 2"/>
          <p:cNvSpPr>
            <a:spLocks noGrp="1"/>
          </p:cNvSpPr>
          <p:nvPr>
            <p:ph idx="1"/>
          </p:nvPr>
        </p:nvSpPr>
        <p:spPr>
          <a:xfrm>
            <a:off x="838200" y="1825625"/>
            <a:ext cx="7221583" cy="4351338"/>
          </a:xfrm>
        </p:spPr>
        <p:txBody>
          <a:bodyPr>
            <a:normAutofit fontScale="92500" lnSpcReduction="10000"/>
          </a:bodyPr>
          <a:lstStyle/>
          <a:p>
            <a:r>
              <a:rPr lang="en-US" dirty="0" smtClean="0"/>
              <a:t>Dynamic environments require instead a </a:t>
            </a:r>
            <a:r>
              <a:rPr lang="en-US" i="1" dirty="0" smtClean="0"/>
              <a:t>switching</a:t>
            </a:r>
            <a:r>
              <a:rPr lang="en-US" dirty="0" smtClean="0"/>
              <a:t> approach.</a:t>
            </a:r>
          </a:p>
          <a:p>
            <a:r>
              <a:rPr lang="en-US" dirty="0" smtClean="0"/>
              <a:t>Here, a company changes its style over time as its environment changes, similar to the way in which new companies evolve.</a:t>
            </a:r>
          </a:p>
          <a:p>
            <a:r>
              <a:rPr lang="en-US" dirty="0" smtClean="0"/>
              <a:t>Initially, an organization must deploy an exploratory style as it looks for a breakout product, service, or technology.</a:t>
            </a:r>
          </a:p>
          <a:p>
            <a:r>
              <a:rPr lang="en-US" dirty="0" smtClean="0"/>
              <a:t>Over time, however, it must transition to a more exploitative style in order to scale up and secure a profitable market position.</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CE366CF-62E3-44AA-B5F8-91C8785CFA03}" type="slidenum">
              <a:rPr lang="it-IT" smtClean="0"/>
              <a:pPr/>
              <a:t>87</a:t>
            </a:fld>
            <a:endParaRPr lang="it-IT"/>
          </a:p>
        </p:txBody>
      </p:sp>
      <p:pic>
        <p:nvPicPr>
          <p:cNvPr id="7" name="Picture 2"/>
          <p:cNvPicPr>
            <a:picLocks noChangeAspect="1" noChangeArrowheads="1"/>
          </p:cNvPicPr>
          <p:nvPr/>
        </p:nvPicPr>
        <p:blipFill>
          <a:blip r:embed="rId2" cstate="print">
            <a:lum contrast="40000"/>
          </a:blip>
          <a:srcRect l="16429" t="36557" r="30533" b="10669"/>
          <a:stretch>
            <a:fillRect/>
          </a:stretch>
        </p:blipFill>
        <p:spPr bwMode="auto">
          <a:xfrm>
            <a:off x="8169866" y="2063931"/>
            <a:ext cx="3473494" cy="3239589"/>
          </a:xfrm>
          <a:prstGeom prst="rect">
            <a:avLst/>
          </a:prstGeom>
          <a:noFill/>
          <a:ln w="9525">
            <a:noFill/>
            <a:miter lim="800000"/>
            <a:headEnd/>
            <a:tailEnd/>
          </a:ln>
        </p:spPr>
      </p:pic>
      <p:sp>
        <p:nvSpPr>
          <p:cNvPr id="10" name="Figura a mano libera 9"/>
          <p:cNvSpPr/>
          <p:nvPr/>
        </p:nvSpPr>
        <p:spPr>
          <a:xfrm>
            <a:off x="8673737" y="2129246"/>
            <a:ext cx="2847703" cy="2677885"/>
          </a:xfrm>
          <a:custGeom>
            <a:avLst/>
            <a:gdLst>
              <a:gd name="connsiteX0" fmla="*/ 2847703 w 2847703"/>
              <a:gd name="connsiteY0" fmla="*/ 2481943 h 2677885"/>
              <a:gd name="connsiteX1" fmla="*/ 2834640 w 2847703"/>
              <a:gd name="connsiteY1" fmla="*/ 13063 h 2677885"/>
              <a:gd name="connsiteX2" fmla="*/ 0 w 2847703"/>
              <a:gd name="connsiteY2" fmla="*/ 0 h 2677885"/>
              <a:gd name="connsiteX3" fmla="*/ 0 w 2847703"/>
              <a:gd name="connsiteY3" fmla="*/ 2677885 h 2677885"/>
              <a:gd name="connsiteX4" fmla="*/ 1371600 w 2847703"/>
              <a:gd name="connsiteY4" fmla="*/ 2677885 h 2677885"/>
              <a:gd name="connsiteX5" fmla="*/ 679269 w 2847703"/>
              <a:gd name="connsiteY5" fmla="*/ 1998617 h 2677885"/>
              <a:gd name="connsiteX6" fmla="*/ 1502229 w 2847703"/>
              <a:gd name="connsiteY6" fmla="*/ 1227908 h 2677885"/>
              <a:gd name="connsiteX7" fmla="*/ 2847703 w 2847703"/>
              <a:gd name="connsiteY7" fmla="*/ 2481943 h 26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703" h="2677885">
                <a:moveTo>
                  <a:pt x="2847703" y="2481943"/>
                </a:moveTo>
                <a:cubicBezTo>
                  <a:pt x="2843349" y="1658983"/>
                  <a:pt x="2838994" y="836023"/>
                  <a:pt x="2834640" y="13063"/>
                </a:cubicBezTo>
                <a:lnTo>
                  <a:pt x="0" y="0"/>
                </a:lnTo>
                <a:lnTo>
                  <a:pt x="0" y="2677885"/>
                </a:lnTo>
                <a:lnTo>
                  <a:pt x="1371600" y="2677885"/>
                </a:lnTo>
                <a:lnTo>
                  <a:pt x="679269" y="1998617"/>
                </a:lnTo>
                <a:lnTo>
                  <a:pt x="1502229" y="1227908"/>
                </a:lnTo>
                <a:lnTo>
                  <a:pt x="2847703" y="2481943"/>
                </a:lnTo>
                <a:close/>
              </a:path>
            </a:pathLst>
          </a:custGeom>
          <a:solidFill>
            <a:srgbClr val="AFABAB">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88</a:t>
            </a:fld>
            <a:endParaRPr lang="it-IT"/>
          </a:p>
        </p:txBody>
      </p:sp>
      <p:pic>
        <p:nvPicPr>
          <p:cNvPr id="105475" name="Picture 3"/>
          <p:cNvPicPr>
            <a:picLocks noChangeAspect="1" noChangeArrowheads="1"/>
          </p:cNvPicPr>
          <p:nvPr/>
        </p:nvPicPr>
        <p:blipFill>
          <a:blip r:embed="rId2" cstate="print"/>
          <a:srcRect/>
          <a:stretch>
            <a:fillRect/>
          </a:stretch>
        </p:blipFill>
        <p:spPr bwMode="auto">
          <a:xfrm>
            <a:off x="3396524" y="1065620"/>
            <a:ext cx="4425950" cy="4413250"/>
          </a:xfrm>
          <a:prstGeom prst="rect">
            <a:avLst/>
          </a:prstGeom>
          <a:noFill/>
          <a:ln w="9525">
            <a:noFill/>
            <a:miter lim="800000"/>
            <a:headEnd/>
            <a:tailEnd/>
          </a:ln>
          <a:effectLst/>
        </p:spPr>
      </p:pic>
      <p:sp>
        <p:nvSpPr>
          <p:cNvPr id="16" name="CasellaDiTesto 15"/>
          <p:cNvSpPr txBox="1"/>
          <p:nvPr/>
        </p:nvSpPr>
        <p:spPr>
          <a:xfrm>
            <a:off x="5952308" y="5077098"/>
            <a:ext cx="1529971" cy="369332"/>
          </a:xfrm>
          <a:prstGeom prst="rect">
            <a:avLst/>
          </a:prstGeom>
          <a:noFill/>
        </p:spPr>
        <p:txBody>
          <a:bodyPr wrap="none" rtlCol="0">
            <a:spAutoFit/>
          </a:bodyPr>
          <a:lstStyle/>
          <a:p>
            <a:pPr algn="ctr"/>
            <a:r>
              <a:rPr lang="it-IT" b="1" dirty="0" smtClean="0"/>
              <a:t>EXPLORATION</a:t>
            </a:r>
            <a:endParaRPr lang="it-IT" b="1" dirty="0"/>
          </a:p>
        </p:txBody>
      </p:sp>
      <p:sp>
        <p:nvSpPr>
          <p:cNvPr id="18" name="Ovale 17"/>
          <p:cNvSpPr/>
          <p:nvPr/>
        </p:nvSpPr>
        <p:spPr>
          <a:xfrm>
            <a:off x="6139543" y="2076995"/>
            <a:ext cx="1110343" cy="1110343"/>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B.U.</a:t>
            </a:r>
            <a:endParaRPr lang="it-IT" b="1" dirty="0"/>
          </a:p>
        </p:txBody>
      </p:sp>
      <p:sp>
        <p:nvSpPr>
          <p:cNvPr id="21" name="CasellaDiTesto 20"/>
          <p:cNvSpPr txBox="1"/>
          <p:nvPr/>
        </p:nvSpPr>
        <p:spPr>
          <a:xfrm>
            <a:off x="4887013" y="692331"/>
            <a:ext cx="1671291" cy="461665"/>
          </a:xfrm>
          <a:prstGeom prst="rect">
            <a:avLst/>
          </a:prstGeom>
          <a:noFill/>
        </p:spPr>
        <p:txBody>
          <a:bodyPr wrap="none" rtlCol="0">
            <a:spAutoFit/>
          </a:bodyPr>
          <a:lstStyle/>
          <a:p>
            <a:pPr algn="ctr"/>
            <a:r>
              <a:rPr lang="it-IT" sz="2400" b="1" dirty="0" smtClean="0"/>
              <a:t>SWITCHING</a:t>
            </a:r>
            <a:endParaRPr lang="it-IT" sz="2400" b="1" dirty="0"/>
          </a:p>
        </p:txBody>
      </p:sp>
      <p:sp>
        <p:nvSpPr>
          <p:cNvPr id="12" name="CasellaDiTesto 11"/>
          <p:cNvSpPr txBox="1"/>
          <p:nvPr/>
        </p:nvSpPr>
        <p:spPr>
          <a:xfrm>
            <a:off x="5956359" y="1254035"/>
            <a:ext cx="1556708" cy="369332"/>
          </a:xfrm>
          <a:prstGeom prst="rect">
            <a:avLst/>
          </a:prstGeom>
          <a:noFill/>
        </p:spPr>
        <p:txBody>
          <a:bodyPr wrap="none" rtlCol="0">
            <a:spAutoFit/>
          </a:bodyPr>
          <a:lstStyle/>
          <a:p>
            <a:pPr algn="ctr"/>
            <a:r>
              <a:rPr lang="it-IT" b="1" dirty="0" smtClean="0"/>
              <a:t>EXPLOITATION</a:t>
            </a:r>
            <a:endParaRPr lang="it-IT"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89</a:t>
            </a:fld>
            <a:endParaRPr lang="it-IT"/>
          </a:p>
        </p:txBody>
      </p:sp>
      <p:pic>
        <p:nvPicPr>
          <p:cNvPr id="105475" name="Picture 3"/>
          <p:cNvPicPr>
            <a:picLocks noChangeAspect="1" noChangeArrowheads="1"/>
          </p:cNvPicPr>
          <p:nvPr/>
        </p:nvPicPr>
        <p:blipFill>
          <a:blip r:embed="rId2" cstate="print"/>
          <a:srcRect/>
          <a:stretch>
            <a:fillRect/>
          </a:stretch>
        </p:blipFill>
        <p:spPr bwMode="auto">
          <a:xfrm>
            <a:off x="3396524" y="1065620"/>
            <a:ext cx="4425950" cy="4413250"/>
          </a:xfrm>
          <a:prstGeom prst="rect">
            <a:avLst/>
          </a:prstGeom>
          <a:noFill/>
          <a:ln w="9525">
            <a:noFill/>
            <a:miter lim="800000"/>
            <a:headEnd/>
            <a:tailEnd/>
          </a:ln>
          <a:effectLst/>
        </p:spPr>
      </p:pic>
      <p:sp>
        <p:nvSpPr>
          <p:cNvPr id="16" name="CasellaDiTesto 15"/>
          <p:cNvSpPr txBox="1"/>
          <p:nvPr/>
        </p:nvSpPr>
        <p:spPr>
          <a:xfrm>
            <a:off x="5952308" y="5077098"/>
            <a:ext cx="1529971" cy="369332"/>
          </a:xfrm>
          <a:prstGeom prst="rect">
            <a:avLst/>
          </a:prstGeom>
          <a:noFill/>
        </p:spPr>
        <p:txBody>
          <a:bodyPr wrap="none" rtlCol="0">
            <a:spAutoFit/>
          </a:bodyPr>
          <a:lstStyle/>
          <a:p>
            <a:pPr algn="ctr"/>
            <a:r>
              <a:rPr lang="it-IT" b="1" dirty="0" smtClean="0"/>
              <a:t>EXPLORATION</a:t>
            </a:r>
            <a:endParaRPr lang="it-IT" b="1" dirty="0"/>
          </a:p>
        </p:txBody>
      </p:sp>
      <p:sp>
        <p:nvSpPr>
          <p:cNvPr id="21" name="CasellaDiTesto 20"/>
          <p:cNvSpPr txBox="1"/>
          <p:nvPr/>
        </p:nvSpPr>
        <p:spPr>
          <a:xfrm>
            <a:off x="4887013" y="692331"/>
            <a:ext cx="1671291" cy="461665"/>
          </a:xfrm>
          <a:prstGeom prst="rect">
            <a:avLst/>
          </a:prstGeom>
          <a:noFill/>
        </p:spPr>
        <p:txBody>
          <a:bodyPr wrap="none" rtlCol="0">
            <a:spAutoFit/>
          </a:bodyPr>
          <a:lstStyle/>
          <a:p>
            <a:pPr algn="ctr"/>
            <a:r>
              <a:rPr lang="it-IT" sz="2400" b="1" dirty="0" smtClean="0"/>
              <a:t>SWITCHING</a:t>
            </a:r>
            <a:endParaRPr lang="it-IT" sz="2400" b="1" dirty="0"/>
          </a:p>
        </p:txBody>
      </p:sp>
      <p:sp>
        <p:nvSpPr>
          <p:cNvPr id="11" name="Ovale 10"/>
          <p:cNvSpPr/>
          <p:nvPr/>
        </p:nvSpPr>
        <p:spPr>
          <a:xfrm>
            <a:off x="6109064" y="4019006"/>
            <a:ext cx="1127759" cy="1110343"/>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B.U.</a:t>
            </a:r>
            <a:endParaRPr lang="it-IT" b="1" dirty="0"/>
          </a:p>
        </p:txBody>
      </p:sp>
      <p:sp>
        <p:nvSpPr>
          <p:cNvPr id="12" name="CasellaDiTesto 11"/>
          <p:cNvSpPr txBox="1"/>
          <p:nvPr/>
        </p:nvSpPr>
        <p:spPr>
          <a:xfrm>
            <a:off x="5956359" y="1254035"/>
            <a:ext cx="1556708" cy="369332"/>
          </a:xfrm>
          <a:prstGeom prst="rect">
            <a:avLst/>
          </a:prstGeom>
          <a:noFill/>
        </p:spPr>
        <p:txBody>
          <a:bodyPr wrap="none" rtlCol="0">
            <a:spAutoFit/>
          </a:bodyPr>
          <a:lstStyle/>
          <a:p>
            <a:pPr algn="ctr"/>
            <a:r>
              <a:rPr lang="it-IT" b="1" dirty="0" smtClean="0"/>
              <a:t>EXPLOITATION</a:t>
            </a:r>
            <a:endParaRPr lang="it-IT"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449D4A78-48F6-4105-8C22-02B0B3246B1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98082"/>
            <a:ext cx="10033382" cy="606183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oronavirus Icona Rosso - Grafica vettoriale gratuita su Pixabay">
            <a:extLst>
              <a:ext uri="{FF2B5EF4-FFF2-40B4-BE49-F238E27FC236}">
                <a16:creationId xmlns="" xmlns:a16="http://schemas.microsoft.com/office/drawing/2014/main" id="{CDC8E8B3-FFC5-4655-A305-405EA777C4C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6801" y="4764204"/>
            <a:ext cx="643846" cy="6434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Black Swan transparent PNG - StickPNG">
            <a:extLst>
              <a:ext uri="{FF2B5EF4-FFF2-40B4-BE49-F238E27FC236}">
                <a16:creationId xmlns="" xmlns:a16="http://schemas.microsoft.com/office/drawing/2014/main" id="{663B039D-EAF5-426B-8E2E-7A7DFFCB0891}"/>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4871"/>
          <a:stretch/>
        </p:blipFill>
        <p:spPr bwMode="auto">
          <a:xfrm>
            <a:off x="9332232" y="171450"/>
            <a:ext cx="2381250" cy="191361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a:extLst>
              <a:ext uri="{FF2B5EF4-FFF2-40B4-BE49-F238E27FC236}">
                <a16:creationId xmlns="" xmlns:a16="http://schemas.microsoft.com/office/drawing/2014/main" id="{A79C0B56-7547-4CDA-A45F-2A537475B297}"/>
              </a:ext>
            </a:extLst>
          </p:cNvPr>
          <p:cNvSpPr txBox="1"/>
          <p:nvPr/>
        </p:nvSpPr>
        <p:spPr>
          <a:xfrm>
            <a:off x="2905984" y="0"/>
            <a:ext cx="5258491" cy="461665"/>
          </a:xfrm>
          <a:prstGeom prst="rect">
            <a:avLst/>
          </a:prstGeom>
          <a:noFill/>
        </p:spPr>
        <p:txBody>
          <a:bodyPr wrap="none" rtlCol="0">
            <a:spAutoFit/>
          </a:bodyPr>
          <a:lstStyle/>
          <a:p>
            <a:r>
              <a:rPr lang="it-IT" sz="2400" b="1" dirty="0" smtClean="0"/>
              <a:t>New Product </a:t>
            </a:r>
            <a:r>
              <a:rPr lang="it-IT" sz="2400" b="1" dirty="0" err="1" smtClean="0"/>
              <a:t>Development</a:t>
            </a:r>
            <a:r>
              <a:rPr lang="it-IT" sz="2400" b="1" dirty="0" smtClean="0"/>
              <a:t>: </a:t>
            </a:r>
            <a:r>
              <a:rPr lang="it-IT" sz="2400" b="1" dirty="0" err="1" smtClean="0"/>
              <a:t>an</a:t>
            </a:r>
            <a:r>
              <a:rPr lang="it-IT" sz="2400" b="1" dirty="0" smtClean="0"/>
              <a:t> </a:t>
            </a:r>
            <a:r>
              <a:rPr lang="it-IT" sz="2400" b="1" dirty="0" err="1" smtClean="0"/>
              <a:t>Airplane</a:t>
            </a:r>
            <a:endParaRPr lang="it-IT" sz="2400" b="1" dirty="0"/>
          </a:p>
        </p:txBody>
      </p:sp>
    </p:spTree>
    <p:extLst>
      <p:ext uri="{BB962C8B-B14F-4D97-AF65-F5344CB8AC3E}">
        <p14:creationId xmlns="" xmlns:p14="http://schemas.microsoft.com/office/powerpoint/2010/main" val="16982403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Exemple</a:t>
            </a:r>
            <a:r>
              <a:rPr lang="it-IT" dirty="0" smtClean="0"/>
              <a:t> of </a:t>
            </a:r>
            <a:r>
              <a:rPr lang="it-IT" dirty="0" err="1" smtClean="0"/>
              <a:t>Switching</a:t>
            </a:r>
            <a:endParaRPr lang="it-IT" dirty="0"/>
          </a:p>
        </p:txBody>
      </p:sp>
      <p:sp>
        <p:nvSpPr>
          <p:cNvPr id="3" name="Segnaposto contenuto 2"/>
          <p:cNvSpPr>
            <a:spLocks noGrp="1"/>
          </p:cNvSpPr>
          <p:nvPr>
            <p:ph idx="1"/>
          </p:nvPr>
        </p:nvSpPr>
        <p:spPr>
          <a:xfrm>
            <a:off x="838200" y="1825625"/>
            <a:ext cx="7600406" cy="4351338"/>
          </a:xfrm>
        </p:spPr>
        <p:txBody>
          <a:bodyPr/>
          <a:lstStyle/>
          <a:p>
            <a:r>
              <a:rPr lang="en-US" dirty="0" smtClean="0"/>
              <a:t>Amazon was able to rapidly switch from exploration to exploitation.</a:t>
            </a:r>
          </a:p>
          <a:p>
            <a:r>
              <a:rPr lang="en-US" dirty="0" smtClean="0"/>
              <a:t>In only two years, it went from exploring (out of Jeff </a:t>
            </a:r>
            <a:r>
              <a:rPr lang="en-US" dirty="0" err="1" smtClean="0"/>
              <a:t>Bezos’s</a:t>
            </a:r>
            <a:r>
              <a:rPr lang="en-US" dirty="0" smtClean="0"/>
              <a:t> garage) the use of the Internet for retailing to exploiting and industrializing its operations, opening its first distribution center, and going public.</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90</a:t>
            </a:fld>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Problems</a:t>
            </a:r>
            <a:r>
              <a:rPr lang="it-IT" dirty="0" smtClean="0"/>
              <a:t> </a:t>
            </a:r>
            <a:r>
              <a:rPr lang="it-IT" dirty="0" err="1" smtClean="0"/>
              <a:t>with</a:t>
            </a:r>
            <a:r>
              <a:rPr lang="it-IT" dirty="0" smtClean="0"/>
              <a:t> </a:t>
            </a:r>
            <a:r>
              <a:rPr lang="it-IT" dirty="0" err="1" smtClean="0"/>
              <a:t>Switching</a:t>
            </a:r>
            <a:endParaRPr lang="it-IT" dirty="0"/>
          </a:p>
        </p:txBody>
      </p:sp>
      <p:sp>
        <p:nvSpPr>
          <p:cNvPr id="3" name="Segnaposto contenuto 2"/>
          <p:cNvSpPr>
            <a:spLocks noGrp="1"/>
          </p:cNvSpPr>
          <p:nvPr>
            <p:ph idx="1"/>
          </p:nvPr>
        </p:nvSpPr>
        <p:spPr>
          <a:xfrm>
            <a:off x="838199" y="1825625"/>
            <a:ext cx="10813869" cy="4351338"/>
          </a:xfrm>
        </p:spPr>
        <p:txBody>
          <a:bodyPr/>
          <a:lstStyle/>
          <a:p>
            <a:r>
              <a:rPr lang="en-US" dirty="0" smtClean="0"/>
              <a:t>Switching requires resources and information to flow readily across organizational boundaries.</a:t>
            </a:r>
          </a:p>
          <a:p>
            <a:r>
              <a:rPr lang="en-US" dirty="0" smtClean="0"/>
              <a:t>This can be problematic because when senior management makes the decision to change styles, some organizations respond slowly, resource conflicts erupt between units, and staff resist the change, fearful of the consequences of moving to a new project that might not succeed.</a:t>
            </a:r>
          </a:p>
          <a:p>
            <a:r>
              <a:rPr lang="en-US" dirty="0" smtClean="0"/>
              <a:t> Startups are particularly good at switching—but that does not mean that a similar culture cannot exist in a large organization.</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91</a:t>
            </a:fld>
            <a:endParaRPr lang="it-IT"/>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Self</a:t>
            </a:r>
            <a:r>
              <a:rPr lang="it-IT" dirty="0" smtClean="0"/>
              <a:t> </a:t>
            </a:r>
            <a:r>
              <a:rPr lang="it-IT" dirty="0" err="1" smtClean="0"/>
              <a:t>organization</a:t>
            </a:r>
            <a:endParaRPr lang="it-IT" dirty="0"/>
          </a:p>
        </p:txBody>
      </p:sp>
      <p:sp>
        <p:nvSpPr>
          <p:cNvPr id="3" name="Segnaposto contenuto 2"/>
          <p:cNvSpPr>
            <a:spLocks noGrp="1"/>
          </p:cNvSpPr>
          <p:nvPr>
            <p:ph idx="1"/>
          </p:nvPr>
        </p:nvSpPr>
        <p:spPr>
          <a:xfrm>
            <a:off x="838199" y="1825625"/>
            <a:ext cx="7156269" cy="4351338"/>
          </a:xfrm>
        </p:spPr>
        <p:txBody>
          <a:bodyPr/>
          <a:lstStyle/>
          <a:p>
            <a:r>
              <a:rPr lang="en-US" dirty="0" smtClean="0"/>
              <a:t>When a company needs to deploy multiple styles simultaneously—and the styles are changing over time—a </a:t>
            </a:r>
            <a:r>
              <a:rPr lang="en-US" i="1" dirty="0" smtClean="0"/>
              <a:t>self-organizing</a:t>
            </a:r>
            <a:r>
              <a:rPr lang="en-US" dirty="0" smtClean="0"/>
              <a:t> approach is called for, since managing the switching process in a top-down manner becomes complex and infeasible. Here, individuals or small teams can choose for themselves which style to employ and switch between them over time.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92</a:t>
            </a:fld>
            <a:endParaRPr lang="it-IT"/>
          </a:p>
        </p:txBody>
      </p:sp>
      <p:pic>
        <p:nvPicPr>
          <p:cNvPr id="7" name="Picture 2"/>
          <p:cNvPicPr>
            <a:picLocks noChangeAspect="1" noChangeArrowheads="1"/>
          </p:cNvPicPr>
          <p:nvPr/>
        </p:nvPicPr>
        <p:blipFill>
          <a:blip r:embed="rId2" cstate="print">
            <a:lum contrast="40000"/>
          </a:blip>
          <a:srcRect l="16429" t="36557" r="30533" b="10669"/>
          <a:stretch>
            <a:fillRect/>
          </a:stretch>
        </p:blipFill>
        <p:spPr bwMode="auto">
          <a:xfrm>
            <a:off x="8169866" y="2063931"/>
            <a:ext cx="3473494" cy="3239589"/>
          </a:xfrm>
          <a:prstGeom prst="rect">
            <a:avLst/>
          </a:prstGeom>
          <a:noFill/>
          <a:ln w="9525">
            <a:noFill/>
            <a:miter lim="800000"/>
            <a:headEnd/>
            <a:tailEnd/>
          </a:ln>
        </p:spPr>
      </p:pic>
      <p:sp>
        <p:nvSpPr>
          <p:cNvPr id="10" name="Figura a mano libera 9"/>
          <p:cNvSpPr/>
          <p:nvPr/>
        </p:nvSpPr>
        <p:spPr>
          <a:xfrm>
            <a:off x="8647611" y="2155371"/>
            <a:ext cx="2860766" cy="2651760"/>
          </a:xfrm>
          <a:custGeom>
            <a:avLst/>
            <a:gdLst>
              <a:gd name="connsiteX0" fmla="*/ 0 w 2860766"/>
              <a:gd name="connsiteY0" fmla="*/ 0 h 2651760"/>
              <a:gd name="connsiteX1" fmla="*/ 261258 w 2860766"/>
              <a:gd name="connsiteY1" fmla="*/ 0 h 2651760"/>
              <a:gd name="connsiteX2" fmla="*/ 2860766 w 2860766"/>
              <a:gd name="connsiteY2" fmla="*/ 2481943 h 2651760"/>
              <a:gd name="connsiteX3" fmla="*/ 2847703 w 2860766"/>
              <a:gd name="connsiteY3" fmla="*/ 2638698 h 2651760"/>
              <a:gd name="connsiteX4" fmla="*/ 52252 w 2860766"/>
              <a:gd name="connsiteY4" fmla="*/ 2651760 h 2651760"/>
              <a:gd name="connsiteX5" fmla="*/ 0 w 2860766"/>
              <a:gd name="connsiteY5"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766" h="2651760">
                <a:moveTo>
                  <a:pt x="0" y="0"/>
                </a:moveTo>
                <a:lnTo>
                  <a:pt x="261258" y="0"/>
                </a:lnTo>
                <a:lnTo>
                  <a:pt x="2860766" y="2481943"/>
                </a:lnTo>
                <a:lnTo>
                  <a:pt x="2847703" y="2638698"/>
                </a:lnTo>
                <a:lnTo>
                  <a:pt x="52252" y="2651760"/>
                </a:lnTo>
                <a:cubicBezTo>
                  <a:pt x="47898" y="1763486"/>
                  <a:pt x="43543" y="875212"/>
                  <a:pt x="0" y="0"/>
                </a:cubicBezTo>
                <a:close/>
              </a:path>
            </a:pathLst>
          </a:custGeom>
          <a:solidFill>
            <a:srgbClr val="AFABAB">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10"/>
          <p:cNvSpPr/>
          <p:nvPr/>
        </p:nvSpPr>
        <p:spPr>
          <a:xfrm>
            <a:off x="10123714" y="2155371"/>
            <a:ext cx="1410789" cy="1384663"/>
          </a:xfrm>
          <a:custGeom>
            <a:avLst/>
            <a:gdLst>
              <a:gd name="connsiteX0" fmla="*/ 0 w 1410789"/>
              <a:gd name="connsiteY0" fmla="*/ 13063 h 1384663"/>
              <a:gd name="connsiteX1" fmla="*/ 1410789 w 1410789"/>
              <a:gd name="connsiteY1" fmla="*/ 0 h 1384663"/>
              <a:gd name="connsiteX2" fmla="*/ 1397726 w 1410789"/>
              <a:gd name="connsiteY2" fmla="*/ 1384663 h 1384663"/>
              <a:gd name="connsiteX3" fmla="*/ 0 w 1410789"/>
              <a:gd name="connsiteY3" fmla="*/ 13063 h 1384663"/>
            </a:gdLst>
            <a:ahLst/>
            <a:cxnLst>
              <a:cxn ang="0">
                <a:pos x="connsiteX0" y="connsiteY0"/>
              </a:cxn>
              <a:cxn ang="0">
                <a:pos x="connsiteX1" y="connsiteY1"/>
              </a:cxn>
              <a:cxn ang="0">
                <a:pos x="connsiteX2" y="connsiteY2"/>
              </a:cxn>
              <a:cxn ang="0">
                <a:pos x="connsiteX3" y="connsiteY3"/>
              </a:cxn>
            </a:cxnLst>
            <a:rect l="l" t="t" r="r" b="b"/>
            <a:pathLst>
              <a:path w="1410789" h="1384663">
                <a:moveTo>
                  <a:pt x="0" y="13063"/>
                </a:moveTo>
                <a:lnTo>
                  <a:pt x="1410789" y="0"/>
                </a:lnTo>
                <a:lnTo>
                  <a:pt x="1397726" y="1384663"/>
                </a:lnTo>
                <a:lnTo>
                  <a:pt x="0" y="13063"/>
                </a:lnTo>
                <a:close/>
              </a:path>
            </a:pathLst>
          </a:custGeom>
          <a:solidFill>
            <a:srgbClr val="AFABAB">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93</a:t>
            </a:fld>
            <a:endParaRPr lang="it-IT"/>
          </a:p>
        </p:txBody>
      </p:sp>
      <p:pic>
        <p:nvPicPr>
          <p:cNvPr id="105475" name="Picture 3"/>
          <p:cNvPicPr>
            <a:picLocks noChangeAspect="1" noChangeArrowheads="1"/>
          </p:cNvPicPr>
          <p:nvPr/>
        </p:nvPicPr>
        <p:blipFill>
          <a:blip r:embed="rId2" cstate="print"/>
          <a:srcRect/>
          <a:stretch>
            <a:fillRect/>
          </a:stretch>
        </p:blipFill>
        <p:spPr bwMode="auto">
          <a:xfrm>
            <a:off x="3396524" y="1065620"/>
            <a:ext cx="4425950" cy="4413250"/>
          </a:xfrm>
          <a:prstGeom prst="rect">
            <a:avLst/>
          </a:prstGeom>
          <a:noFill/>
          <a:ln w="9525">
            <a:noFill/>
            <a:miter lim="800000"/>
            <a:headEnd/>
            <a:tailEnd/>
          </a:ln>
          <a:effectLst/>
        </p:spPr>
      </p:pic>
      <p:sp>
        <p:nvSpPr>
          <p:cNvPr id="16" name="CasellaDiTesto 15"/>
          <p:cNvSpPr txBox="1"/>
          <p:nvPr/>
        </p:nvSpPr>
        <p:spPr>
          <a:xfrm>
            <a:off x="5952308" y="5077098"/>
            <a:ext cx="1529971" cy="369332"/>
          </a:xfrm>
          <a:prstGeom prst="rect">
            <a:avLst/>
          </a:prstGeom>
          <a:noFill/>
        </p:spPr>
        <p:txBody>
          <a:bodyPr wrap="none" rtlCol="0">
            <a:spAutoFit/>
          </a:bodyPr>
          <a:lstStyle/>
          <a:p>
            <a:pPr algn="ctr"/>
            <a:r>
              <a:rPr lang="it-IT" b="1" dirty="0" smtClean="0"/>
              <a:t>EXPLORATION</a:t>
            </a:r>
            <a:endParaRPr lang="it-IT" b="1" dirty="0"/>
          </a:p>
        </p:txBody>
      </p:sp>
      <p:sp>
        <p:nvSpPr>
          <p:cNvPr id="21" name="CasellaDiTesto 20"/>
          <p:cNvSpPr txBox="1"/>
          <p:nvPr/>
        </p:nvSpPr>
        <p:spPr>
          <a:xfrm>
            <a:off x="4314133" y="692331"/>
            <a:ext cx="2817053" cy="461665"/>
          </a:xfrm>
          <a:prstGeom prst="rect">
            <a:avLst/>
          </a:prstGeom>
          <a:noFill/>
        </p:spPr>
        <p:txBody>
          <a:bodyPr wrap="none" rtlCol="0">
            <a:spAutoFit/>
          </a:bodyPr>
          <a:lstStyle/>
          <a:p>
            <a:pPr algn="ctr"/>
            <a:r>
              <a:rPr lang="it-IT" sz="2400" b="1" dirty="0" smtClean="0"/>
              <a:t>SELF ORGANIZATION</a:t>
            </a:r>
            <a:endParaRPr lang="it-IT" sz="2400" b="1" dirty="0"/>
          </a:p>
        </p:txBody>
      </p:sp>
      <p:sp>
        <p:nvSpPr>
          <p:cNvPr id="10" name="Ovale 9"/>
          <p:cNvSpPr/>
          <p:nvPr/>
        </p:nvSpPr>
        <p:spPr>
          <a:xfrm>
            <a:off x="6823168" y="4249784"/>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2" name="Ovale 11"/>
          <p:cNvSpPr/>
          <p:nvPr/>
        </p:nvSpPr>
        <p:spPr>
          <a:xfrm>
            <a:off x="5856517" y="3596641"/>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4" name="Ovale 13"/>
          <p:cNvSpPr/>
          <p:nvPr/>
        </p:nvSpPr>
        <p:spPr>
          <a:xfrm>
            <a:off x="6074231" y="2547258"/>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7" name="Ovale 16"/>
          <p:cNvSpPr/>
          <p:nvPr/>
        </p:nvSpPr>
        <p:spPr>
          <a:xfrm>
            <a:off x="6753499" y="3004458"/>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8" name="CasellaDiTesto 17"/>
          <p:cNvSpPr txBox="1"/>
          <p:nvPr/>
        </p:nvSpPr>
        <p:spPr>
          <a:xfrm>
            <a:off x="5956359" y="1254035"/>
            <a:ext cx="1556708" cy="369332"/>
          </a:xfrm>
          <a:prstGeom prst="rect">
            <a:avLst/>
          </a:prstGeom>
          <a:noFill/>
        </p:spPr>
        <p:txBody>
          <a:bodyPr wrap="none" rtlCol="0">
            <a:spAutoFit/>
          </a:bodyPr>
          <a:lstStyle/>
          <a:p>
            <a:pPr algn="ctr"/>
            <a:r>
              <a:rPr lang="it-IT" b="1" dirty="0" smtClean="0"/>
              <a:t>EXPLOITATION</a:t>
            </a:r>
            <a:endParaRPr lang="it-IT"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94</a:t>
            </a:fld>
            <a:endParaRPr lang="it-IT"/>
          </a:p>
        </p:txBody>
      </p:sp>
      <p:pic>
        <p:nvPicPr>
          <p:cNvPr id="105475" name="Picture 3"/>
          <p:cNvPicPr>
            <a:picLocks noChangeAspect="1" noChangeArrowheads="1"/>
          </p:cNvPicPr>
          <p:nvPr/>
        </p:nvPicPr>
        <p:blipFill>
          <a:blip r:embed="rId2" cstate="print"/>
          <a:srcRect/>
          <a:stretch>
            <a:fillRect/>
          </a:stretch>
        </p:blipFill>
        <p:spPr bwMode="auto">
          <a:xfrm>
            <a:off x="3396524" y="1065620"/>
            <a:ext cx="4425950" cy="4413250"/>
          </a:xfrm>
          <a:prstGeom prst="rect">
            <a:avLst/>
          </a:prstGeom>
          <a:noFill/>
          <a:ln w="9525">
            <a:noFill/>
            <a:miter lim="800000"/>
            <a:headEnd/>
            <a:tailEnd/>
          </a:ln>
          <a:effectLst/>
        </p:spPr>
      </p:pic>
      <p:sp>
        <p:nvSpPr>
          <p:cNvPr id="16" name="CasellaDiTesto 15"/>
          <p:cNvSpPr txBox="1"/>
          <p:nvPr/>
        </p:nvSpPr>
        <p:spPr>
          <a:xfrm>
            <a:off x="5952308" y="5077098"/>
            <a:ext cx="1529971" cy="369332"/>
          </a:xfrm>
          <a:prstGeom prst="rect">
            <a:avLst/>
          </a:prstGeom>
          <a:noFill/>
        </p:spPr>
        <p:txBody>
          <a:bodyPr wrap="none" rtlCol="0">
            <a:spAutoFit/>
          </a:bodyPr>
          <a:lstStyle/>
          <a:p>
            <a:pPr algn="ctr"/>
            <a:r>
              <a:rPr lang="it-IT" b="1" dirty="0" smtClean="0"/>
              <a:t>EXPLORATION</a:t>
            </a:r>
            <a:endParaRPr lang="it-IT" b="1" dirty="0"/>
          </a:p>
        </p:txBody>
      </p:sp>
      <p:sp>
        <p:nvSpPr>
          <p:cNvPr id="21" name="CasellaDiTesto 20"/>
          <p:cNvSpPr txBox="1"/>
          <p:nvPr/>
        </p:nvSpPr>
        <p:spPr>
          <a:xfrm>
            <a:off x="4314133" y="692331"/>
            <a:ext cx="2817053" cy="461665"/>
          </a:xfrm>
          <a:prstGeom prst="rect">
            <a:avLst/>
          </a:prstGeom>
          <a:noFill/>
        </p:spPr>
        <p:txBody>
          <a:bodyPr wrap="none" rtlCol="0">
            <a:spAutoFit/>
          </a:bodyPr>
          <a:lstStyle/>
          <a:p>
            <a:pPr algn="ctr"/>
            <a:r>
              <a:rPr lang="it-IT" sz="2400" b="1" dirty="0" smtClean="0"/>
              <a:t>SELF ORGANIZATION</a:t>
            </a:r>
            <a:endParaRPr lang="it-IT" sz="2400" b="1" dirty="0"/>
          </a:p>
        </p:txBody>
      </p:sp>
      <p:sp>
        <p:nvSpPr>
          <p:cNvPr id="11" name="Ovale 10"/>
          <p:cNvSpPr/>
          <p:nvPr/>
        </p:nvSpPr>
        <p:spPr>
          <a:xfrm>
            <a:off x="6109065" y="4332515"/>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2" name="Ovale 11"/>
          <p:cNvSpPr/>
          <p:nvPr/>
        </p:nvSpPr>
        <p:spPr>
          <a:xfrm>
            <a:off x="5738951" y="2708367"/>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3" name="Ovale 12"/>
          <p:cNvSpPr/>
          <p:nvPr/>
        </p:nvSpPr>
        <p:spPr>
          <a:xfrm>
            <a:off x="6792688" y="2220687"/>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7" name="Ovale 16"/>
          <p:cNvSpPr/>
          <p:nvPr/>
        </p:nvSpPr>
        <p:spPr>
          <a:xfrm>
            <a:off x="6361613" y="3017521"/>
            <a:ext cx="495328" cy="487679"/>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8" name="CasellaDiTesto 17"/>
          <p:cNvSpPr txBox="1"/>
          <p:nvPr/>
        </p:nvSpPr>
        <p:spPr>
          <a:xfrm>
            <a:off x="5956359" y="1254035"/>
            <a:ext cx="1556708" cy="369332"/>
          </a:xfrm>
          <a:prstGeom prst="rect">
            <a:avLst/>
          </a:prstGeom>
          <a:noFill/>
        </p:spPr>
        <p:txBody>
          <a:bodyPr wrap="none" rtlCol="0">
            <a:spAutoFit/>
          </a:bodyPr>
          <a:lstStyle/>
          <a:p>
            <a:pPr algn="ctr"/>
            <a:r>
              <a:rPr lang="it-IT" b="1" dirty="0" smtClean="0"/>
              <a:t>EXPLOITATION</a:t>
            </a:r>
            <a:endParaRPr lang="it-IT"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Exemple</a:t>
            </a:r>
            <a:r>
              <a:rPr lang="it-IT" dirty="0" smtClean="0"/>
              <a:t> of self </a:t>
            </a:r>
            <a:r>
              <a:rPr lang="it-IT" dirty="0" err="1" smtClean="0"/>
              <a:t>organization</a:t>
            </a:r>
            <a:endParaRPr lang="it-IT" dirty="0"/>
          </a:p>
        </p:txBody>
      </p:sp>
      <p:sp>
        <p:nvSpPr>
          <p:cNvPr id="3" name="Segnaposto contenuto 2"/>
          <p:cNvSpPr>
            <a:spLocks noGrp="1"/>
          </p:cNvSpPr>
          <p:nvPr>
            <p:ph idx="1"/>
          </p:nvPr>
        </p:nvSpPr>
        <p:spPr/>
        <p:txBody>
          <a:bodyPr/>
          <a:lstStyle/>
          <a:p>
            <a:r>
              <a:rPr lang="en-US" dirty="0" smtClean="0"/>
              <a:t>Chinese consumer-goods company </a:t>
            </a:r>
            <a:r>
              <a:rPr lang="en-US" dirty="0" err="1" smtClean="0"/>
              <a:t>Haier</a:t>
            </a:r>
            <a:r>
              <a:rPr lang="en-US" dirty="0" smtClean="0"/>
              <a:t> successfully employs a self-organizing approach. Seeking to improve its ability to deliver customer value, the global conglomerate flattened its organization structure and developed 2,000 self-governing units.</a:t>
            </a:r>
          </a:p>
          <a:p>
            <a:r>
              <a:rPr lang="en-US" dirty="0" smtClean="0"/>
              <a:t>Each unit functions like an autonomous company, with its own profit-and-loss statement, operations, innovation program, and motivation. </a:t>
            </a:r>
          </a:p>
          <a:p>
            <a:r>
              <a:rPr lang="en-US" dirty="0" smtClean="0"/>
              <a:t>This approach has helped </a:t>
            </a:r>
            <a:r>
              <a:rPr lang="en-US" dirty="0" err="1" smtClean="0"/>
              <a:t>Haier</a:t>
            </a:r>
            <a:r>
              <a:rPr lang="en-US" dirty="0" smtClean="0"/>
              <a:t> go from near bankruptcy in the 1980s to market leadership today.</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95</a:t>
            </a:fld>
            <a:endParaRPr lang="it-IT"/>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Probelms</a:t>
            </a:r>
            <a:r>
              <a:rPr lang="it-IT" dirty="0" smtClean="0"/>
              <a:t> </a:t>
            </a:r>
            <a:r>
              <a:rPr lang="it-IT" dirty="0" err="1" smtClean="0"/>
              <a:t>with</a:t>
            </a:r>
            <a:r>
              <a:rPr lang="it-IT" dirty="0" smtClean="0"/>
              <a:t> self </a:t>
            </a:r>
            <a:r>
              <a:rPr lang="it-IT" dirty="0" err="1" smtClean="0"/>
              <a:t>organization</a:t>
            </a:r>
            <a:endParaRPr lang="it-IT" dirty="0"/>
          </a:p>
        </p:txBody>
      </p:sp>
      <p:sp>
        <p:nvSpPr>
          <p:cNvPr id="3" name="Segnaposto contenuto 2"/>
          <p:cNvSpPr>
            <a:spLocks noGrp="1"/>
          </p:cNvSpPr>
          <p:nvPr>
            <p:ph idx="1"/>
          </p:nvPr>
        </p:nvSpPr>
        <p:spPr/>
        <p:txBody>
          <a:bodyPr/>
          <a:lstStyle/>
          <a:p>
            <a:r>
              <a:rPr lang="en-US" dirty="0" smtClean="0"/>
              <a:t>A self-organizing approach has its drawbacks, however.</a:t>
            </a:r>
          </a:p>
          <a:p>
            <a:r>
              <a:rPr lang="en-US" dirty="0" smtClean="0"/>
              <a:t>It incurs significant costs from duplication, the lack of scale of the individual units, and the additional costs of enforcing the local rules of interaction and keeping score.</a:t>
            </a:r>
          </a:p>
          <a:p>
            <a:r>
              <a:rPr lang="en-US" dirty="0" smtClean="0"/>
              <a:t>Hence the approach is only appropriate in highly diverse and dynamic environments.</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96</a:t>
            </a:fld>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External</a:t>
            </a:r>
            <a:r>
              <a:rPr lang="it-IT" dirty="0" smtClean="0"/>
              <a:t> </a:t>
            </a:r>
            <a:r>
              <a:rPr lang="it-IT" dirty="0" err="1" smtClean="0"/>
              <a:t>ecosystem</a:t>
            </a:r>
            <a:endParaRPr lang="it-IT" dirty="0"/>
          </a:p>
        </p:txBody>
      </p:sp>
      <p:sp>
        <p:nvSpPr>
          <p:cNvPr id="3" name="Segnaposto contenuto 2"/>
          <p:cNvSpPr>
            <a:spLocks noGrp="1"/>
          </p:cNvSpPr>
          <p:nvPr>
            <p:ph idx="1"/>
          </p:nvPr>
        </p:nvSpPr>
        <p:spPr>
          <a:xfrm>
            <a:off x="838200" y="1825625"/>
            <a:ext cx="6098177" cy="4351338"/>
          </a:xfrm>
        </p:spPr>
        <p:txBody>
          <a:bodyPr/>
          <a:lstStyle/>
          <a:p>
            <a:r>
              <a:rPr lang="en-US" dirty="0" smtClean="0"/>
              <a:t>In the most complex cases, companies may need to orchestrate a diverse ecosystem of external parties in order to source the strategy styles they require. </a:t>
            </a:r>
            <a:endParaRPr lang="it-IT" dirty="0"/>
          </a:p>
        </p:txBody>
      </p:sp>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97</a:t>
            </a:fld>
            <a:endParaRPr lang="it-IT"/>
          </a:p>
        </p:txBody>
      </p:sp>
      <p:pic>
        <p:nvPicPr>
          <p:cNvPr id="7" name="Picture 2"/>
          <p:cNvPicPr>
            <a:picLocks noChangeAspect="1" noChangeArrowheads="1"/>
          </p:cNvPicPr>
          <p:nvPr/>
        </p:nvPicPr>
        <p:blipFill>
          <a:blip r:embed="rId2" cstate="print">
            <a:lum contrast="40000"/>
          </a:blip>
          <a:srcRect l="16429" t="36557" r="30533" b="10669"/>
          <a:stretch>
            <a:fillRect/>
          </a:stretch>
        </p:blipFill>
        <p:spPr bwMode="auto">
          <a:xfrm>
            <a:off x="8169866" y="2063931"/>
            <a:ext cx="3473494" cy="3239589"/>
          </a:xfrm>
          <a:prstGeom prst="rect">
            <a:avLst/>
          </a:prstGeom>
          <a:noFill/>
          <a:ln w="9525">
            <a:noFill/>
            <a:miter lim="800000"/>
            <a:headEnd/>
            <a:tailEnd/>
          </a:ln>
        </p:spPr>
      </p:pic>
      <p:sp>
        <p:nvSpPr>
          <p:cNvPr id="10" name="Figura a mano libera 9"/>
          <p:cNvSpPr/>
          <p:nvPr/>
        </p:nvSpPr>
        <p:spPr>
          <a:xfrm>
            <a:off x="8660674" y="2155371"/>
            <a:ext cx="2847703" cy="2651760"/>
          </a:xfrm>
          <a:custGeom>
            <a:avLst/>
            <a:gdLst>
              <a:gd name="connsiteX0" fmla="*/ 1449977 w 2847703"/>
              <a:gd name="connsiteY0" fmla="*/ 0 h 2677885"/>
              <a:gd name="connsiteX1" fmla="*/ 26126 w 2847703"/>
              <a:gd name="connsiteY1" fmla="*/ 26125 h 2677885"/>
              <a:gd name="connsiteX2" fmla="*/ 0 w 2847703"/>
              <a:gd name="connsiteY2" fmla="*/ 2677885 h 2677885"/>
              <a:gd name="connsiteX3" fmla="*/ 2847703 w 2847703"/>
              <a:gd name="connsiteY3" fmla="*/ 2664823 h 2677885"/>
              <a:gd name="connsiteX4" fmla="*/ 2847703 w 2847703"/>
              <a:gd name="connsiteY4" fmla="*/ 1371600 h 2677885"/>
              <a:gd name="connsiteX5" fmla="*/ 1449977 w 2847703"/>
              <a:gd name="connsiteY5" fmla="*/ 0 h 26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7703" h="2677885">
                <a:moveTo>
                  <a:pt x="1449977" y="0"/>
                </a:moveTo>
                <a:lnTo>
                  <a:pt x="26126" y="26125"/>
                </a:lnTo>
                <a:lnTo>
                  <a:pt x="0" y="2677885"/>
                </a:lnTo>
                <a:lnTo>
                  <a:pt x="2847703" y="2664823"/>
                </a:lnTo>
                <a:lnTo>
                  <a:pt x="2847703" y="1371600"/>
                </a:lnTo>
                <a:lnTo>
                  <a:pt x="1449977" y="0"/>
                </a:lnTo>
                <a:close/>
              </a:path>
            </a:pathLst>
          </a:custGeom>
          <a:solidFill>
            <a:srgbClr val="AFABAB">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98</a:t>
            </a:fld>
            <a:endParaRPr lang="it-IT"/>
          </a:p>
        </p:txBody>
      </p:sp>
      <p:pic>
        <p:nvPicPr>
          <p:cNvPr id="105475" name="Picture 3"/>
          <p:cNvPicPr>
            <a:picLocks noChangeAspect="1" noChangeArrowheads="1"/>
          </p:cNvPicPr>
          <p:nvPr/>
        </p:nvPicPr>
        <p:blipFill>
          <a:blip r:embed="rId2" cstate="print"/>
          <a:srcRect/>
          <a:stretch>
            <a:fillRect/>
          </a:stretch>
        </p:blipFill>
        <p:spPr bwMode="auto">
          <a:xfrm>
            <a:off x="3396524" y="1065620"/>
            <a:ext cx="4425950" cy="4413250"/>
          </a:xfrm>
          <a:prstGeom prst="rect">
            <a:avLst/>
          </a:prstGeom>
          <a:noFill/>
          <a:ln w="9525">
            <a:noFill/>
            <a:miter lim="800000"/>
            <a:headEnd/>
            <a:tailEnd/>
          </a:ln>
          <a:effectLst/>
        </p:spPr>
      </p:pic>
      <p:sp>
        <p:nvSpPr>
          <p:cNvPr id="16" name="CasellaDiTesto 15"/>
          <p:cNvSpPr txBox="1"/>
          <p:nvPr/>
        </p:nvSpPr>
        <p:spPr>
          <a:xfrm>
            <a:off x="5952308" y="5077098"/>
            <a:ext cx="1529971" cy="369332"/>
          </a:xfrm>
          <a:prstGeom prst="rect">
            <a:avLst/>
          </a:prstGeom>
          <a:noFill/>
        </p:spPr>
        <p:txBody>
          <a:bodyPr wrap="none" rtlCol="0">
            <a:spAutoFit/>
          </a:bodyPr>
          <a:lstStyle/>
          <a:p>
            <a:pPr algn="ctr"/>
            <a:r>
              <a:rPr lang="it-IT" b="1" dirty="0" smtClean="0"/>
              <a:t>EXPLORATION</a:t>
            </a:r>
            <a:endParaRPr lang="it-IT" b="1" dirty="0"/>
          </a:p>
        </p:txBody>
      </p:sp>
      <p:sp>
        <p:nvSpPr>
          <p:cNvPr id="21" name="CasellaDiTesto 20"/>
          <p:cNvSpPr txBox="1"/>
          <p:nvPr/>
        </p:nvSpPr>
        <p:spPr>
          <a:xfrm>
            <a:off x="4175220" y="692331"/>
            <a:ext cx="3094886" cy="461665"/>
          </a:xfrm>
          <a:prstGeom prst="rect">
            <a:avLst/>
          </a:prstGeom>
          <a:noFill/>
        </p:spPr>
        <p:txBody>
          <a:bodyPr wrap="none" rtlCol="0">
            <a:spAutoFit/>
          </a:bodyPr>
          <a:lstStyle/>
          <a:p>
            <a:pPr algn="ctr"/>
            <a:r>
              <a:rPr lang="it-IT" sz="2400" b="1" dirty="0" smtClean="0"/>
              <a:t>EXTERNAL ECOSYSTEM</a:t>
            </a:r>
            <a:endParaRPr lang="it-IT" sz="2400" b="1" dirty="0"/>
          </a:p>
        </p:txBody>
      </p:sp>
      <p:sp>
        <p:nvSpPr>
          <p:cNvPr id="11" name="Ovale 10"/>
          <p:cNvSpPr/>
          <p:nvPr/>
        </p:nvSpPr>
        <p:spPr>
          <a:xfrm>
            <a:off x="6291945" y="2111830"/>
            <a:ext cx="840289" cy="827313"/>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4" name="CasellaDiTesto 13"/>
          <p:cNvSpPr txBox="1"/>
          <p:nvPr/>
        </p:nvSpPr>
        <p:spPr>
          <a:xfrm>
            <a:off x="5956359" y="1254035"/>
            <a:ext cx="1556708" cy="369332"/>
          </a:xfrm>
          <a:prstGeom prst="rect">
            <a:avLst/>
          </a:prstGeom>
          <a:noFill/>
        </p:spPr>
        <p:txBody>
          <a:bodyPr wrap="none" rtlCol="0">
            <a:spAutoFit/>
          </a:bodyPr>
          <a:lstStyle/>
          <a:p>
            <a:pPr algn="ctr"/>
            <a:r>
              <a:rPr lang="it-IT" b="1" dirty="0" smtClean="0"/>
              <a:t>EXPLOITATION</a:t>
            </a:r>
            <a:endParaRPr lang="it-IT" b="1" dirty="0"/>
          </a:p>
        </p:txBody>
      </p:sp>
      <p:sp>
        <p:nvSpPr>
          <p:cNvPr id="18" name="Rettangolo 17"/>
          <p:cNvSpPr/>
          <p:nvPr/>
        </p:nvSpPr>
        <p:spPr>
          <a:xfrm>
            <a:off x="5917474" y="4402183"/>
            <a:ext cx="287383" cy="2873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6004559" y="3535679"/>
            <a:ext cx="287383" cy="2873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6418217" y="4210594"/>
            <a:ext cx="287383" cy="287383"/>
          </a:xfrm>
          <a:prstGeom prst="rect">
            <a:avLst/>
          </a:prstGeom>
          <a:solidFill>
            <a:srgbClr val="F70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6923314" y="4362994"/>
            <a:ext cx="287383" cy="287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1 26"/>
          <p:cNvCxnSpPr/>
          <p:nvPr/>
        </p:nvCxnSpPr>
        <p:spPr>
          <a:xfrm flipV="1">
            <a:off x="6100354" y="3004457"/>
            <a:ext cx="535577" cy="1358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a:stCxn id="24" idx="0"/>
          </p:cNvCxnSpPr>
          <p:nvPr/>
        </p:nvCxnSpPr>
        <p:spPr>
          <a:xfrm flipV="1">
            <a:off x="6561909" y="2991394"/>
            <a:ext cx="100148"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6701246" y="3004457"/>
            <a:ext cx="313508" cy="1293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6178731" y="2978331"/>
            <a:ext cx="418012" cy="47026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CBA991D-3DFD-4109-84E9-096B8E325CE1}" type="datetime1">
              <a:rPr lang="it-IT" smtClean="0"/>
              <a:pPr/>
              <a:t>18/12/2022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CE366CF-62E3-44AA-B5F8-91C8785CFA03}" type="slidenum">
              <a:rPr lang="it-IT" smtClean="0"/>
              <a:pPr/>
              <a:t>99</a:t>
            </a:fld>
            <a:endParaRPr lang="it-IT"/>
          </a:p>
        </p:txBody>
      </p:sp>
      <p:pic>
        <p:nvPicPr>
          <p:cNvPr id="105475" name="Picture 3"/>
          <p:cNvPicPr>
            <a:picLocks noChangeAspect="1" noChangeArrowheads="1"/>
          </p:cNvPicPr>
          <p:nvPr/>
        </p:nvPicPr>
        <p:blipFill>
          <a:blip r:embed="rId2" cstate="print"/>
          <a:srcRect/>
          <a:stretch>
            <a:fillRect/>
          </a:stretch>
        </p:blipFill>
        <p:spPr bwMode="auto">
          <a:xfrm>
            <a:off x="3396524" y="1065620"/>
            <a:ext cx="4425950" cy="4413250"/>
          </a:xfrm>
          <a:prstGeom prst="rect">
            <a:avLst/>
          </a:prstGeom>
          <a:noFill/>
          <a:ln w="9525">
            <a:noFill/>
            <a:miter lim="800000"/>
            <a:headEnd/>
            <a:tailEnd/>
          </a:ln>
          <a:effectLst/>
        </p:spPr>
      </p:pic>
      <p:sp>
        <p:nvSpPr>
          <p:cNvPr id="16" name="CasellaDiTesto 15"/>
          <p:cNvSpPr txBox="1"/>
          <p:nvPr/>
        </p:nvSpPr>
        <p:spPr>
          <a:xfrm>
            <a:off x="5952308" y="5077098"/>
            <a:ext cx="1529971" cy="369332"/>
          </a:xfrm>
          <a:prstGeom prst="rect">
            <a:avLst/>
          </a:prstGeom>
          <a:noFill/>
        </p:spPr>
        <p:txBody>
          <a:bodyPr wrap="none" rtlCol="0">
            <a:spAutoFit/>
          </a:bodyPr>
          <a:lstStyle/>
          <a:p>
            <a:pPr algn="ctr"/>
            <a:r>
              <a:rPr lang="it-IT" b="1" dirty="0" smtClean="0"/>
              <a:t>EXPLORATION</a:t>
            </a:r>
            <a:endParaRPr lang="it-IT" b="1" dirty="0"/>
          </a:p>
        </p:txBody>
      </p:sp>
      <p:sp>
        <p:nvSpPr>
          <p:cNvPr id="21" name="CasellaDiTesto 20"/>
          <p:cNvSpPr txBox="1"/>
          <p:nvPr/>
        </p:nvSpPr>
        <p:spPr>
          <a:xfrm>
            <a:off x="4175220" y="692331"/>
            <a:ext cx="3094886" cy="461665"/>
          </a:xfrm>
          <a:prstGeom prst="rect">
            <a:avLst/>
          </a:prstGeom>
          <a:noFill/>
        </p:spPr>
        <p:txBody>
          <a:bodyPr wrap="none" rtlCol="0">
            <a:spAutoFit/>
          </a:bodyPr>
          <a:lstStyle/>
          <a:p>
            <a:pPr algn="ctr"/>
            <a:r>
              <a:rPr lang="it-IT" sz="2400" b="1" dirty="0" smtClean="0"/>
              <a:t>EXTERNAL ECOSYSTEM</a:t>
            </a:r>
            <a:endParaRPr lang="it-IT" sz="2400" b="1" dirty="0"/>
          </a:p>
        </p:txBody>
      </p:sp>
      <p:sp>
        <p:nvSpPr>
          <p:cNvPr id="11" name="Ovale 10"/>
          <p:cNvSpPr/>
          <p:nvPr/>
        </p:nvSpPr>
        <p:spPr>
          <a:xfrm>
            <a:off x="6278882" y="4123510"/>
            <a:ext cx="840289" cy="827313"/>
          </a:xfrm>
          <a:prstGeom prst="ellipse">
            <a:avLst/>
          </a:prstGeom>
          <a:solidFill>
            <a:srgbClr val="4472C4">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4" name="CasellaDiTesto 13"/>
          <p:cNvSpPr txBox="1"/>
          <p:nvPr/>
        </p:nvSpPr>
        <p:spPr>
          <a:xfrm>
            <a:off x="5956359" y="1254035"/>
            <a:ext cx="1556708" cy="369332"/>
          </a:xfrm>
          <a:prstGeom prst="rect">
            <a:avLst/>
          </a:prstGeom>
          <a:noFill/>
        </p:spPr>
        <p:txBody>
          <a:bodyPr wrap="none" rtlCol="0">
            <a:spAutoFit/>
          </a:bodyPr>
          <a:lstStyle/>
          <a:p>
            <a:pPr algn="ctr"/>
            <a:r>
              <a:rPr lang="it-IT" b="1" dirty="0" smtClean="0"/>
              <a:t>EXPLOITATION</a:t>
            </a:r>
            <a:endParaRPr lang="it-IT" b="1" dirty="0"/>
          </a:p>
        </p:txBody>
      </p:sp>
      <p:grpSp>
        <p:nvGrpSpPr>
          <p:cNvPr id="2" name="Gruppo 18"/>
          <p:cNvGrpSpPr/>
          <p:nvPr/>
        </p:nvGrpSpPr>
        <p:grpSpPr>
          <a:xfrm flipV="1">
            <a:off x="6061166" y="2090058"/>
            <a:ext cx="1293223" cy="1711235"/>
            <a:chOff x="5917474" y="2978331"/>
            <a:chExt cx="1293223" cy="1711235"/>
          </a:xfrm>
        </p:grpSpPr>
        <p:sp>
          <p:nvSpPr>
            <p:cNvPr id="18" name="Rettangolo 17"/>
            <p:cNvSpPr/>
            <p:nvPr/>
          </p:nvSpPr>
          <p:spPr>
            <a:xfrm>
              <a:off x="5917474" y="4402183"/>
              <a:ext cx="287383" cy="2873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6004559" y="3535679"/>
              <a:ext cx="287383" cy="2873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6418217" y="4210594"/>
              <a:ext cx="287383" cy="287383"/>
            </a:xfrm>
            <a:prstGeom prst="rect">
              <a:avLst/>
            </a:prstGeom>
            <a:solidFill>
              <a:srgbClr val="F70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6923314" y="4362994"/>
              <a:ext cx="287383" cy="287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1 26"/>
            <p:cNvCxnSpPr/>
            <p:nvPr/>
          </p:nvCxnSpPr>
          <p:spPr>
            <a:xfrm flipV="1">
              <a:off x="6100354" y="3004457"/>
              <a:ext cx="535577" cy="1358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a:stCxn id="24" idx="0"/>
            </p:cNvCxnSpPr>
            <p:nvPr/>
          </p:nvCxnSpPr>
          <p:spPr>
            <a:xfrm flipV="1">
              <a:off x="6561909" y="2991394"/>
              <a:ext cx="100148"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6701246" y="3004457"/>
              <a:ext cx="313508" cy="1293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6178731" y="2978331"/>
              <a:ext cx="418012" cy="47026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51231</TotalTime>
  <Words>5523</Words>
  <Application>Microsoft Office PowerPoint</Application>
  <PresentationFormat>Personalizzato</PresentationFormat>
  <Paragraphs>581</Paragraphs>
  <Slides>114</Slides>
  <Notes>0</Notes>
  <HiddenSlides>0</HiddenSlides>
  <MMClips>0</MMClips>
  <ScaleCrop>false</ScaleCrop>
  <HeadingPairs>
    <vt:vector size="4" baseType="variant">
      <vt:variant>
        <vt:lpstr>Tema</vt:lpstr>
      </vt:variant>
      <vt:variant>
        <vt:i4>1</vt:i4>
      </vt:variant>
      <vt:variant>
        <vt:lpstr>Titoli diapositive</vt:lpstr>
      </vt:variant>
      <vt:variant>
        <vt:i4>114</vt:i4>
      </vt:variant>
    </vt:vector>
  </HeadingPairs>
  <TitlesOfParts>
    <vt:vector size="115" baseType="lpstr">
      <vt:lpstr>Tema di Office</vt:lpstr>
      <vt:lpstr>Diapositiva 1</vt:lpstr>
      <vt:lpstr>Diapositiva 2</vt:lpstr>
      <vt:lpstr>Business Strategy Implementation</vt:lpstr>
      <vt:lpstr>Diapositiva 4</vt:lpstr>
      <vt:lpstr>Diapositiva 5</vt:lpstr>
      <vt:lpstr>Diapositiva 6</vt:lpstr>
      <vt:lpstr>Diapositiva 7</vt:lpstr>
      <vt:lpstr>Diapositiva 8</vt:lpstr>
      <vt:lpstr>Diapositiva 9</vt:lpstr>
      <vt:lpstr>Diapositiva 10</vt:lpstr>
      <vt:lpstr>Brainstorming</vt:lpstr>
      <vt:lpstr>Advantage is transient</vt:lpstr>
      <vt:lpstr>Brainstorming</vt:lpstr>
      <vt:lpstr>Corporate identity is slow to change</vt:lpstr>
      <vt:lpstr>A question for you</vt:lpstr>
      <vt:lpstr>Arguments in favor of stability</vt:lpstr>
      <vt:lpstr>Arguments in favor of adaptation (and resilience)</vt:lpstr>
      <vt:lpstr>The yin and yang of strategy: agility and stability</vt:lpstr>
      <vt:lpstr>The yin and yang of strategy: agility and stability</vt:lpstr>
      <vt:lpstr>Case study: Consumer Packaged Goods</vt:lpstr>
      <vt:lpstr>“bigger is better.”</vt:lpstr>
      <vt:lpstr>“consolidation is inevitable.”</vt:lpstr>
      <vt:lpstr>Case study: Consumer Packaged Goods</vt:lpstr>
      <vt:lpstr>DYNAMIC CAPABILITIES</vt:lpstr>
      <vt:lpstr>Distinction between dynamic capabilities and ordinary capabilities</vt:lpstr>
      <vt:lpstr>Distinction between dynamic capabilities and ordinary capabilities</vt:lpstr>
      <vt:lpstr>Processes</vt:lpstr>
      <vt:lpstr>Learning</vt:lpstr>
      <vt:lpstr>New assets</vt:lpstr>
      <vt:lpstr>Transformation of existing assets</vt:lpstr>
      <vt:lpstr>Co-specialization</vt:lpstr>
      <vt:lpstr>Asset orchestration</vt:lpstr>
      <vt:lpstr>Diapositiva 33</vt:lpstr>
      <vt:lpstr>The 5 Forces are the basis</vt:lpstr>
      <vt:lpstr>An echo-systemic view</vt:lpstr>
      <vt:lpstr>From knowledge assets to dynamic capabilities</vt:lpstr>
      <vt:lpstr>From knowledge assets to dynamic capabilities</vt:lpstr>
      <vt:lpstr>From knowledge assets to dynamic capabilities</vt:lpstr>
      <vt:lpstr>Diapositiva 39</vt:lpstr>
      <vt:lpstr>From knowledge assets to dynamic capabilities: Sensing (peripheral view)</vt:lpstr>
      <vt:lpstr>From knowledge assets to dynamic capabilities: Seizing </vt:lpstr>
      <vt:lpstr>From knowledge assets to dynamic capabilities</vt:lpstr>
      <vt:lpstr>From knowledge assets to dynamic capabilities: Transforming</vt:lpstr>
      <vt:lpstr>Case Study: Apple</vt:lpstr>
      <vt:lpstr>Diapositiva 45</vt:lpstr>
      <vt:lpstr>The growing importance of intangible assets</vt:lpstr>
      <vt:lpstr>The growing importance of intangible assets</vt:lpstr>
      <vt:lpstr>Intangible assets: Know-How</vt:lpstr>
      <vt:lpstr>Intangible assets: the business model</vt:lpstr>
      <vt:lpstr>The growing importance of intangible assets</vt:lpstr>
      <vt:lpstr>The Business Ecosystem</vt:lpstr>
      <vt:lpstr>Diapositiva 52</vt:lpstr>
      <vt:lpstr>Diapositiva 53</vt:lpstr>
      <vt:lpstr>Diapositiva 54</vt:lpstr>
      <vt:lpstr>Diapositiva 55</vt:lpstr>
      <vt:lpstr>Strategy Implementation</vt:lpstr>
      <vt:lpstr>Strategy Implementation</vt:lpstr>
      <vt:lpstr>7 KEY STEPS IN THE IMPLEMENTATION PROCESS</vt:lpstr>
      <vt:lpstr>7 KEY STEPS IN THE IMPLEMENTATION PROCESS</vt:lpstr>
      <vt:lpstr>7 KEY STEPS IN THE IMPLEMENTATION PROCESS</vt:lpstr>
      <vt:lpstr>7 KEY STEPS IN THE IMPLEMENTATION PROCESS</vt:lpstr>
      <vt:lpstr>7 KEY STEPS IN THE IMPLEMENTATION PROCESS</vt:lpstr>
      <vt:lpstr>7 KEY STEPS IN THE IMPLEMENTATION PROCESS</vt:lpstr>
      <vt:lpstr>7 KEY STEPS IN THE IMPLEMENTATION PROCESS</vt:lpstr>
      <vt:lpstr>Execution Premium</vt:lpstr>
      <vt:lpstr>The Strategy-Focused Organization </vt:lpstr>
      <vt:lpstr>How to control the execution of the strategy</vt:lpstr>
      <vt:lpstr>What is strategic alignment</vt:lpstr>
      <vt:lpstr>1. Premium execution, the key points</vt:lpstr>
      <vt:lpstr>2. Develop the strategy</vt:lpstr>
      <vt:lpstr>3. Plan the strategy</vt:lpstr>
      <vt:lpstr>4. Strategic initiatives</vt:lpstr>
      <vt:lpstr>5.  Aligning organizational units and employees</vt:lpstr>
      <vt:lpstr>6.  Plan operations: align process improvement programs</vt:lpstr>
      <vt:lpstr>7. Plan operations: sales forecasts, resource capacity, dynamic budget</vt:lpstr>
      <vt:lpstr>8. Operational and strategy review meetings</vt:lpstr>
      <vt:lpstr>9. Meetings to test and adapt the strategy</vt:lpstr>
      <vt:lpstr>10. The Strategy Management Office</vt:lpstr>
      <vt:lpstr>Diapositiva 79</vt:lpstr>
      <vt:lpstr>Resolving a contradiction with ambidexterity</vt:lpstr>
      <vt:lpstr>Diapositiva 81</vt:lpstr>
      <vt:lpstr>Separation</vt:lpstr>
      <vt:lpstr>Diapositiva 83</vt:lpstr>
      <vt:lpstr>Exemples of Separation</vt:lpstr>
      <vt:lpstr>Exemples of Separation</vt:lpstr>
      <vt:lpstr>Problems with Separation</vt:lpstr>
      <vt:lpstr>Switching</vt:lpstr>
      <vt:lpstr>Diapositiva 88</vt:lpstr>
      <vt:lpstr>Diapositiva 89</vt:lpstr>
      <vt:lpstr>Exemple of Switching</vt:lpstr>
      <vt:lpstr>Problems with Switching</vt:lpstr>
      <vt:lpstr>Self organization</vt:lpstr>
      <vt:lpstr>Diapositiva 93</vt:lpstr>
      <vt:lpstr>Diapositiva 94</vt:lpstr>
      <vt:lpstr>Exemple of self organization</vt:lpstr>
      <vt:lpstr>Probelms with self organization</vt:lpstr>
      <vt:lpstr>External ecosystem</vt:lpstr>
      <vt:lpstr>Diapositiva 98</vt:lpstr>
      <vt:lpstr>Diapositiva 99</vt:lpstr>
      <vt:lpstr>Exemple of External ecosystem</vt:lpstr>
      <vt:lpstr>Problem with External ecosystem</vt:lpstr>
      <vt:lpstr>Diapositiva 102</vt:lpstr>
      <vt:lpstr>Diapositiva 103</vt:lpstr>
      <vt:lpstr>Diapositiva 104</vt:lpstr>
      <vt:lpstr>tEECE</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Branding</dc:title>
  <dc:creator>Enrico Viceconte</dc:creator>
  <cp:lastModifiedBy>User</cp:lastModifiedBy>
  <cp:revision>490</cp:revision>
  <dcterms:created xsi:type="dcterms:W3CDTF">2020-03-13T12:39:36Z</dcterms:created>
  <dcterms:modified xsi:type="dcterms:W3CDTF">2022-12-19T07:52:49Z</dcterms:modified>
</cp:coreProperties>
</file>