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Override PartName="/ppt/slides/slide148.xml" ContentType="application/vnd.openxmlformats-officedocument.presentationml.slide+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2"/>
  </p:notesMasterIdLst>
  <p:handoutMasterIdLst>
    <p:handoutMasterId r:id="rId153"/>
  </p:handoutMasterIdLst>
  <p:sldIdLst>
    <p:sldId id="387" r:id="rId2"/>
    <p:sldId id="421" r:id="rId3"/>
    <p:sldId id="403" r:id="rId4"/>
    <p:sldId id="404" r:id="rId5"/>
    <p:sldId id="405" r:id="rId6"/>
    <p:sldId id="391" r:id="rId7"/>
    <p:sldId id="401" r:id="rId8"/>
    <p:sldId id="388" r:id="rId9"/>
    <p:sldId id="407" r:id="rId10"/>
    <p:sldId id="408" r:id="rId11"/>
    <p:sldId id="409" r:id="rId12"/>
    <p:sldId id="410" r:id="rId13"/>
    <p:sldId id="419" r:id="rId14"/>
    <p:sldId id="412" r:id="rId15"/>
    <p:sldId id="413" r:id="rId16"/>
    <p:sldId id="414" r:id="rId17"/>
    <p:sldId id="415" r:id="rId18"/>
    <p:sldId id="416" r:id="rId19"/>
    <p:sldId id="420" r:id="rId20"/>
    <p:sldId id="417" r:id="rId21"/>
    <p:sldId id="418" r:id="rId22"/>
    <p:sldId id="411" r:id="rId23"/>
    <p:sldId id="399" r:id="rId24"/>
    <p:sldId id="400" r:id="rId25"/>
    <p:sldId id="402" r:id="rId26"/>
    <p:sldId id="424" r:id="rId27"/>
    <p:sldId id="422" r:id="rId28"/>
    <p:sldId id="423" r:id="rId29"/>
    <p:sldId id="260" r:id="rId30"/>
    <p:sldId id="377" r:id="rId31"/>
    <p:sldId id="261" r:id="rId32"/>
    <p:sldId id="378" r:id="rId33"/>
    <p:sldId id="395" r:id="rId34"/>
    <p:sldId id="396" r:id="rId35"/>
    <p:sldId id="262" r:id="rId36"/>
    <p:sldId id="397" r:id="rId37"/>
    <p:sldId id="264" r:id="rId38"/>
    <p:sldId id="265" r:id="rId39"/>
    <p:sldId id="266" r:id="rId40"/>
    <p:sldId id="398" r:id="rId41"/>
    <p:sldId id="267"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4" r:id="rId68"/>
    <p:sldId id="295" r:id="rId69"/>
    <p:sldId id="296" r:id="rId70"/>
    <p:sldId id="297" r:id="rId71"/>
    <p:sldId id="298" r:id="rId72"/>
    <p:sldId id="299" r:id="rId73"/>
    <p:sldId id="300" r:id="rId74"/>
    <p:sldId id="301" r:id="rId75"/>
    <p:sldId id="302" r:id="rId76"/>
    <p:sldId id="303" r:id="rId77"/>
    <p:sldId id="304" r:id="rId78"/>
    <p:sldId id="305" r:id="rId79"/>
    <p:sldId id="306" r:id="rId80"/>
    <p:sldId id="307" r:id="rId81"/>
    <p:sldId id="308" r:id="rId82"/>
    <p:sldId id="309" r:id="rId83"/>
    <p:sldId id="310" r:id="rId84"/>
    <p:sldId id="311" r:id="rId85"/>
    <p:sldId id="406"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92" r:id="rId108"/>
    <p:sldId id="393" r:id="rId109"/>
    <p:sldId id="394" r:id="rId110"/>
    <p:sldId id="333" r:id="rId111"/>
    <p:sldId id="334" r:id="rId112"/>
    <p:sldId id="335" r:id="rId113"/>
    <p:sldId id="336" r:id="rId114"/>
    <p:sldId id="337" r:id="rId115"/>
    <p:sldId id="338" r:id="rId116"/>
    <p:sldId id="339" r:id="rId117"/>
    <p:sldId id="340" r:id="rId118"/>
    <p:sldId id="341" r:id="rId119"/>
    <p:sldId id="342" r:id="rId120"/>
    <p:sldId id="373" r:id="rId121"/>
    <p:sldId id="374" r:id="rId122"/>
    <p:sldId id="345" r:id="rId123"/>
    <p:sldId id="346" r:id="rId124"/>
    <p:sldId id="347" r:id="rId125"/>
    <p:sldId id="348" r:id="rId126"/>
    <p:sldId id="349" r:id="rId127"/>
    <p:sldId id="350" r:id="rId128"/>
    <p:sldId id="351" r:id="rId129"/>
    <p:sldId id="352" r:id="rId130"/>
    <p:sldId id="353" r:id="rId131"/>
    <p:sldId id="354" r:id="rId132"/>
    <p:sldId id="355" r:id="rId133"/>
    <p:sldId id="356" r:id="rId134"/>
    <p:sldId id="357" r:id="rId135"/>
    <p:sldId id="358" r:id="rId136"/>
    <p:sldId id="359" r:id="rId137"/>
    <p:sldId id="360" r:id="rId138"/>
    <p:sldId id="361" r:id="rId139"/>
    <p:sldId id="372" r:id="rId140"/>
    <p:sldId id="362" r:id="rId141"/>
    <p:sldId id="363" r:id="rId142"/>
    <p:sldId id="364" r:id="rId143"/>
    <p:sldId id="365" r:id="rId144"/>
    <p:sldId id="366" r:id="rId145"/>
    <p:sldId id="367" r:id="rId146"/>
    <p:sldId id="368" r:id="rId147"/>
    <p:sldId id="369" r:id="rId148"/>
    <p:sldId id="384" r:id="rId149"/>
    <p:sldId id="370" r:id="rId150"/>
    <p:sldId id="258" r:id="rId1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FFFF"/>
    <a:srgbClr val="8A0000"/>
    <a:srgbClr val="FF5B5B"/>
    <a:srgbClr val="C00000"/>
    <a:srgbClr val="0099CC"/>
    <a:srgbClr val="2C3A58"/>
    <a:srgbClr val="2E3C5D"/>
    <a:srgbClr val="3078B5"/>
    <a:srgbClr val="F49B2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5854"/>
    <p:restoredTop sz="94674"/>
  </p:normalViewPr>
  <p:slideViewPr>
    <p:cSldViewPr snapToGrid="0" snapToObjects="1">
      <p:cViewPr>
        <p:scale>
          <a:sx n="50" d="100"/>
          <a:sy n="50" d="100"/>
        </p:scale>
        <p:origin x="-1230" y="-594"/>
      </p:cViewPr>
      <p:guideLst>
        <p:guide orient="horz" pos="2160"/>
        <p:guide pos="3840"/>
      </p:guideLst>
    </p:cSldViewPr>
  </p:slideViewPr>
  <p:notesTextViewPr>
    <p:cViewPr>
      <p:scale>
        <a:sx n="1" d="1"/>
        <a:sy n="1" d="1"/>
      </p:scale>
      <p:origin x="0" y="0"/>
    </p:cViewPr>
  </p:notesTextViewPr>
  <p:sorterViewPr>
    <p:cViewPr>
      <p:scale>
        <a:sx n="1" d="1"/>
        <a:sy n="1" d="1"/>
      </p:scale>
      <p:origin x="0" y="7710"/>
    </p:cViewPr>
  </p:sorterViewPr>
  <p:notesViewPr>
    <p:cSldViewPr snapToGrid="0" snapToObjects="1">
      <p:cViewPr varScale="1">
        <p:scale>
          <a:sx n="55" d="100"/>
          <a:sy n="55" d="100"/>
        </p:scale>
        <p:origin x="-290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pPr/>
              <a:t>12/18/2022</a:t>
            </a:fld>
            <a:endParaRPr lang="en-US"/>
          </a:p>
        </p:txBody>
      </p:sp>
      <p:sp>
        <p:nvSpPr>
          <p:cNvPr id="4" name="Footer Placeholder 3">
            <a:extLst>
              <a:ext uri="{FF2B5EF4-FFF2-40B4-BE49-F238E27FC236}">
                <a16:creationId xmlns:a16="http://schemas.microsoft.com/office/drawing/2014/main" xmlns=""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pPr/>
              <a:t>‹N›</a:t>
            </a:fld>
            <a:endParaRPr lang="en-US"/>
          </a:p>
        </p:txBody>
      </p:sp>
    </p:spTree>
    <p:extLst>
      <p:ext uri="{BB962C8B-B14F-4D97-AF65-F5344CB8AC3E}">
        <p14:creationId xmlns:p14="http://schemas.microsoft.com/office/powerpoint/2010/main" xmlns=""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pPr/>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pPr/>
              <a:t>‹N›</a:t>
            </a:fld>
            <a:endParaRPr lang="en-US"/>
          </a:p>
        </p:txBody>
      </p:sp>
    </p:spTree>
    <p:extLst>
      <p:ext uri="{BB962C8B-B14F-4D97-AF65-F5344CB8AC3E}">
        <p14:creationId xmlns:p14="http://schemas.microsoft.com/office/powerpoint/2010/main" xmlns=""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xmlns=""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xmlns=""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xmlns=""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x-none" dirty="0"/>
          </a:p>
        </p:txBody>
      </p:sp>
      <p:sp>
        <p:nvSpPr>
          <p:cNvPr id="16" name="Segnaposto testo 24">
            <a:extLst>
              <a:ext uri="{FF2B5EF4-FFF2-40B4-BE49-F238E27FC236}">
                <a16:creationId xmlns:a16="http://schemas.microsoft.com/office/drawing/2014/main" xmlns=""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x-none" dirty="0"/>
              <a:t>FARE CLICK PER INSERIRE SOPRATITOLO</a:t>
            </a:r>
          </a:p>
        </p:txBody>
      </p:sp>
      <p:sp>
        <p:nvSpPr>
          <p:cNvPr id="18" name="Segnaposto testo 24">
            <a:extLst>
              <a:ext uri="{FF2B5EF4-FFF2-40B4-BE49-F238E27FC236}">
                <a16:creationId xmlns:a16="http://schemas.microsoft.com/office/drawing/2014/main" xmlns=""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x-none" dirty="0"/>
              <a:t>FARE CLICK PER INSERIRE SOTTOTITOLO</a:t>
            </a:r>
          </a:p>
        </p:txBody>
      </p:sp>
      <p:sp>
        <p:nvSpPr>
          <p:cNvPr id="22" name="Segnaposto testo 20">
            <a:extLst>
              <a:ext uri="{FF2B5EF4-FFF2-40B4-BE49-F238E27FC236}">
                <a16:creationId xmlns:a16="http://schemas.microsoft.com/office/drawing/2014/main" xmlns=""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x-none" dirty="0"/>
              <a:t>nserire qui i link</a:t>
            </a:r>
          </a:p>
          <a:p>
            <a:pPr lvl="0"/>
            <a:r>
              <a:rPr lang="x-none" dirty="0"/>
              <a:t>o informazioni aggiuntive</a:t>
            </a:r>
          </a:p>
        </p:txBody>
      </p:sp>
      <p:pic>
        <p:nvPicPr>
          <p:cNvPr id="12" name="Immagine 11">
            <a:extLst>
              <a:ext uri="{FF2B5EF4-FFF2-40B4-BE49-F238E27FC236}">
                <a16:creationId xmlns:a16="http://schemas.microsoft.com/office/drawing/2014/main" xmlns=""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xmlns=""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xmlns=""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xmlns=""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xmlns=""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xmlns=""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x-none" dirty="0"/>
          </a:p>
        </p:txBody>
      </p:sp>
      <p:sp>
        <p:nvSpPr>
          <p:cNvPr id="8" name="Segnaposto testo 24">
            <a:extLst>
              <a:ext uri="{FF2B5EF4-FFF2-40B4-BE49-F238E27FC236}">
                <a16:creationId xmlns:a16="http://schemas.microsoft.com/office/drawing/2014/main" xmlns=""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x-none" dirty="0"/>
              <a:t>FARE CLICK PER INSERIRE SOTTOTESTO</a:t>
            </a:r>
          </a:p>
        </p:txBody>
      </p:sp>
      <p:sp>
        <p:nvSpPr>
          <p:cNvPr id="9" name="Segnaposto testo 27">
            <a:extLst>
              <a:ext uri="{FF2B5EF4-FFF2-40B4-BE49-F238E27FC236}">
                <a16:creationId xmlns:a16="http://schemas.microsoft.com/office/drawing/2014/main" xmlns=""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x-none" dirty="0"/>
          </a:p>
        </p:txBody>
      </p:sp>
    </p:spTree>
    <p:extLst>
      <p:ext uri="{BB962C8B-B14F-4D97-AF65-F5344CB8AC3E}">
        <p14:creationId xmlns:p14="http://schemas.microsoft.com/office/powerpoint/2010/main" xmlns=""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xmlns=""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xmlns=""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xmlns=""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xmlns=""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x-none" dirty="0"/>
              <a:t>FARE CLICK PER INSERIRE SOPRATITOLO</a:t>
            </a:r>
          </a:p>
        </p:txBody>
      </p:sp>
      <p:pic>
        <p:nvPicPr>
          <p:cNvPr id="10" name="Immagine 9">
            <a:extLst>
              <a:ext uri="{FF2B5EF4-FFF2-40B4-BE49-F238E27FC236}">
                <a16:creationId xmlns:a16="http://schemas.microsoft.com/office/drawing/2014/main" xmlns=""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xmlns=""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xmlns="" val="287238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B004A747-8535-47ED-B2E0-91A3285B1E05}"/>
              </a:ext>
            </a:extLst>
          </p:cNvPr>
          <p:cNvSpPr>
            <a:spLocks noGrp="1"/>
          </p:cNvSpPr>
          <p:nvPr>
            <p:ph type="dt" sz="half" idx="10"/>
          </p:nvPr>
        </p:nvSpPr>
        <p:spPr>
          <a:xfrm>
            <a:off x="838200" y="6356350"/>
            <a:ext cx="2743200" cy="365125"/>
          </a:xfrm>
          <a:prstGeom prst="rect">
            <a:avLst/>
          </a:prstGeom>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F0ED2E06-C3D5-4EB6-9ECE-6C19C6F4306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xmlns="" id="{BCD9B778-AA88-4A0B-8004-33CF3592822C}"/>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3695564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7C5B3DF-BB16-4A38-BFC3-DB566B96AFD7}"/>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3BB36EB-33F5-4620-B407-5242377AB3F4}"/>
              </a:ext>
            </a:extLst>
          </p:cNvPr>
          <p:cNvSpPr>
            <a:spLocks noGrp="1"/>
          </p:cNvSpPr>
          <p:nvPr>
            <p:ph sz="half" idx="1"/>
          </p:nvPr>
        </p:nvSpPr>
        <p:spPr>
          <a:xfrm>
            <a:off x="838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553A6E7C-CE9B-4167-9416-6508FAA26E76}"/>
              </a:ext>
            </a:extLst>
          </p:cNvPr>
          <p:cNvSpPr>
            <a:spLocks noGrp="1"/>
          </p:cNvSpPr>
          <p:nvPr>
            <p:ph sz="half" idx="2"/>
          </p:nvPr>
        </p:nvSpPr>
        <p:spPr>
          <a:xfrm>
            <a:off x="6172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70FC4116-FD30-4EAA-BB18-1B8C9C592D41}"/>
              </a:ext>
            </a:extLst>
          </p:cNvPr>
          <p:cNvSpPr>
            <a:spLocks noGrp="1"/>
          </p:cNvSpPr>
          <p:nvPr>
            <p:ph type="dt" sz="half" idx="10"/>
          </p:nvPr>
        </p:nvSpPr>
        <p:spPr>
          <a:xfrm>
            <a:off x="838200" y="6356350"/>
            <a:ext cx="2743200" cy="365125"/>
          </a:xfrm>
          <a:prstGeom prst="rect">
            <a:avLst/>
          </a:prstGeom>
        </p:spPr>
        <p:txBody>
          <a:bodyPr/>
          <a:lstStyle/>
          <a:p>
            <a:fld id="{BA62B8F8-284A-472C-BDD9-E925DAF1B26E}" type="datetime1">
              <a:rPr lang="it-IT" smtClean="0"/>
              <a:pPr/>
              <a:t>18/12/2022</a:t>
            </a:fld>
            <a:endParaRPr lang="it-IT"/>
          </a:p>
        </p:txBody>
      </p:sp>
      <p:sp>
        <p:nvSpPr>
          <p:cNvPr id="6" name="Segnaposto piè di pagina 5">
            <a:extLst>
              <a:ext uri="{FF2B5EF4-FFF2-40B4-BE49-F238E27FC236}">
                <a16:creationId xmlns:a16="http://schemas.microsoft.com/office/drawing/2014/main" xmlns="" id="{548A96CA-D432-4F41-A452-FA18EE2D105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xmlns="" id="{B12FC9C4-9800-45B3-AB8A-5D5401840E06}"/>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346914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6743DC0-B89F-415C-B413-5F7EDF4C26B4}"/>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3649346-D2D3-440D-9265-BB42F7E6FE95}"/>
              </a:ext>
            </a:extLst>
          </p:cNvPr>
          <p:cNvSpPr>
            <a:spLocks noGrp="1"/>
          </p:cNvSpPr>
          <p:nvPr>
            <p:ph idx="1"/>
          </p:nvPr>
        </p:nvSpPr>
        <p:spPr>
          <a:xfrm>
            <a:off x="838200" y="1825625"/>
            <a:ext cx="10515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2E01628-9107-42B7-B1D4-EB609B376690}"/>
              </a:ext>
            </a:extLst>
          </p:cNvPr>
          <p:cNvSpPr>
            <a:spLocks noGrp="1"/>
          </p:cNvSpPr>
          <p:nvPr>
            <p:ph type="dt" sz="half" idx="10"/>
          </p:nvPr>
        </p:nvSpPr>
        <p:spPr>
          <a:xfrm>
            <a:off x="838200" y="6356350"/>
            <a:ext cx="2743200" cy="365125"/>
          </a:xfrm>
          <a:prstGeom prst="rect">
            <a:avLst/>
          </a:prstGeom>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2070FDBF-AA23-4674-AC65-51AE3AB2F8F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xmlns="" id="{E32EF22C-835A-4D95-A8C7-9E75B06910AF}"/>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273656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F5FE4D-1781-4474-A358-B7BCE04023A7}"/>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C16D6D3A-33E9-40D4-B3DF-10A87572F3A2}"/>
              </a:ext>
            </a:extLst>
          </p:cNvPr>
          <p:cNvSpPr>
            <a:spLocks noGrp="1"/>
          </p:cNvSpPr>
          <p:nvPr>
            <p:ph type="dt" sz="half" idx="10"/>
          </p:nvPr>
        </p:nvSpPr>
        <p:spPr>
          <a:xfrm>
            <a:off x="838200" y="6356350"/>
            <a:ext cx="2743200" cy="365125"/>
          </a:xfrm>
          <a:prstGeom prst="rect">
            <a:avLst/>
          </a:prstGeom>
        </p:spPr>
        <p:txBody>
          <a:bodyPr/>
          <a:lstStyle/>
          <a:p>
            <a:fld id="{DFAE3074-58E7-4563-9E6F-D565095D1CD0}" type="datetime1">
              <a:rPr lang="it-IT" smtClean="0"/>
              <a:pPr/>
              <a:t>18/12/2022</a:t>
            </a:fld>
            <a:endParaRPr lang="it-IT"/>
          </a:p>
        </p:txBody>
      </p:sp>
      <p:sp>
        <p:nvSpPr>
          <p:cNvPr id="4" name="Segnaposto piè di pagina 3">
            <a:extLst>
              <a:ext uri="{FF2B5EF4-FFF2-40B4-BE49-F238E27FC236}">
                <a16:creationId xmlns:a16="http://schemas.microsoft.com/office/drawing/2014/main" xmlns="" id="{01A3324C-2A54-4D84-B47F-F7A376DF1B50}"/>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xmlns="" id="{8235783F-59F2-494D-B97E-74E1C2EF3DA1}"/>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3351681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461BB02-0577-4A6D-BA81-169CFFBA1D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242C728B-C8DB-432B-B049-C8CE68DB6C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886F9974-26A7-4397-AB86-BD9B99673268}"/>
              </a:ext>
            </a:extLst>
          </p:cNvPr>
          <p:cNvSpPr>
            <a:spLocks noGrp="1"/>
          </p:cNvSpPr>
          <p:nvPr>
            <p:ph type="dt" sz="half" idx="10"/>
          </p:nvPr>
        </p:nvSpPr>
        <p:spPr>
          <a:xfrm>
            <a:off x="838200" y="6356350"/>
            <a:ext cx="2743200" cy="365125"/>
          </a:xfrm>
          <a:prstGeom prst="rect">
            <a:avLst/>
          </a:prstGeom>
        </p:spPr>
        <p:txBody>
          <a:bodyPr/>
          <a:lstStyle/>
          <a:p>
            <a:fld id="{CA3A1796-53E4-4EB3-88B3-ED7124A94807}" type="datetime1">
              <a:rPr lang="it-IT" smtClean="0"/>
              <a:pPr/>
              <a:t>18/12/2022</a:t>
            </a:fld>
            <a:endParaRPr lang="it-IT"/>
          </a:p>
        </p:txBody>
      </p:sp>
      <p:sp>
        <p:nvSpPr>
          <p:cNvPr id="5" name="Segnaposto piè di pagina 4">
            <a:extLst>
              <a:ext uri="{FF2B5EF4-FFF2-40B4-BE49-F238E27FC236}">
                <a16:creationId xmlns:a16="http://schemas.microsoft.com/office/drawing/2014/main" xmlns="" id="{D41C2615-9CC9-4289-952B-574574BD7FB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xmlns="" id="{5F3C8F5D-144D-4657-BB89-9A1FADCAA8D2}"/>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280547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 id="2147483660" r:id="rId7"/>
    <p:sldLayoutId id="214748366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4.xml"/><Relationship Id="rId5" Type="http://schemas.openxmlformats.org/officeDocument/2006/relationships/image" Target="../media/image99.jpeg"/><Relationship Id="rId4" Type="http://schemas.openxmlformats.org/officeDocument/2006/relationships/image" Target="../media/image101.png"/></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jpeg"/><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8.xml"/><Relationship Id="rId4" Type="http://schemas.microsoft.com/office/2007/relationships/hdphoto" Target="../media/hdphoto7.wdp"/></Relationships>
</file>

<file path=ppt/slides/_rels/slide1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 Id="rId4" Type="http://schemas.microsoft.com/office/2007/relationships/hdphoto" Target="../media/hdphoto3.wdp"/></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umGHmyXJ6qk"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K5VLW4XXRVo" TargetMode="Externa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wIWs0Yuf5c" TargetMode="Externa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ik3dZB7_zAg&amp;t=97s" TargetMode="External"/><Relationship Id="rId2" Type="http://schemas.openxmlformats.org/officeDocument/2006/relationships/hyperlink" Target="https://www.strategyand.pwc.com/gx/en/unique-solutions/capabilities-driven-strategy.html" TargetMode="Externa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9.png"/></Relationships>
</file>

<file path=ppt/slides/_rels/slide1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40.png"/><Relationship Id="rId4" Type="http://schemas.openxmlformats.org/officeDocument/2006/relationships/image" Target="../media/image139.png"/></Relationships>
</file>

<file path=ppt/slides/_rels/slide1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umGHmyXJ6qk"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3.png"/><Relationship Id="rId7" Type="http://schemas.openxmlformats.org/officeDocument/2006/relationships/image" Target="../media/image80.jpeg"/><Relationship Id="rId2" Type="http://schemas.openxmlformats.org/officeDocument/2006/relationships/image" Target="../media/image76.gif"/><Relationship Id="rId1" Type="http://schemas.openxmlformats.org/officeDocument/2006/relationships/slideLayout" Target="../slideLayouts/slideLayout4.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gif"/><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a:t>
            </a:fld>
            <a:endParaRPr lang="it-IT"/>
          </a:p>
        </p:txBody>
      </p:sp>
      <p:pic>
        <p:nvPicPr>
          <p:cNvPr id="6" name="Immagine 5" descr="DALL·E 2022-12-11 18.44.05 - an illustration in the style of Hopper style in which the headquarters of the MIT university (Cambridge Massachussetts) is inserted in the landscape o.png"/>
          <p:cNvPicPr>
            <a:picLocks noChangeAspect="1"/>
          </p:cNvPicPr>
          <p:nvPr/>
        </p:nvPicPr>
        <p:blipFill>
          <a:blip r:embed="rId2"/>
          <a:srcRect l="-125" t="19610" r="971" b="5508"/>
          <a:stretch>
            <a:fillRect/>
          </a:stretch>
        </p:blipFill>
        <p:spPr>
          <a:xfrm>
            <a:off x="0" y="1481460"/>
            <a:ext cx="7119257" cy="5376540"/>
          </a:xfrm>
          <a:prstGeom prst="rect">
            <a:avLst/>
          </a:prstGeom>
        </p:spPr>
      </p:pic>
      <p:pic>
        <p:nvPicPr>
          <p:cNvPr id="7" name="Picture 3"/>
          <p:cNvPicPr>
            <a:picLocks noChangeAspect="1" noChangeArrowheads="1"/>
          </p:cNvPicPr>
          <p:nvPr/>
        </p:nvPicPr>
        <p:blipFill>
          <a:blip r:embed="rId3" cstate="print"/>
          <a:srcRect l="38128" t="11035" r="20592" b="72222"/>
          <a:stretch>
            <a:fillRect/>
          </a:stretch>
        </p:blipFill>
        <p:spPr bwMode="auto">
          <a:xfrm>
            <a:off x="0" y="0"/>
            <a:ext cx="12192000" cy="1528354"/>
          </a:xfrm>
          <a:prstGeom prst="rect">
            <a:avLst/>
          </a:prstGeom>
          <a:noFill/>
          <a:ln w="9525">
            <a:noFill/>
            <a:miter lim="800000"/>
            <a:headEnd/>
            <a:tailEnd/>
          </a:ln>
        </p:spPr>
      </p:pic>
      <p:pic>
        <p:nvPicPr>
          <p:cNvPr id="8" name="Picture 2" descr="MEIM | Master Entrepreneurship &amp;amp; Innovation Management UniParthenope"/>
          <p:cNvPicPr>
            <a:picLocks noChangeAspect="1" noChangeArrowheads="1"/>
          </p:cNvPicPr>
          <p:nvPr/>
        </p:nvPicPr>
        <p:blipFill>
          <a:blip r:embed="rId4" cstate="print"/>
          <a:srcRect/>
          <a:stretch>
            <a:fillRect/>
          </a:stretch>
        </p:blipFill>
        <p:spPr bwMode="auto">
          <a:xfrm>
            <a:off x="900158" y="0"/>
            <a:ext cx="9753600" cy="1400175"/>
          </a:xfrm>
          <a:prstGeom prst="rect">
            <a:avLst/>
          </a:prstGeom>
          <a:noFill/>
        </p:spPr>
      </p:pic>
      <p:sp>
        <p:nvSpPr>
          <p:cNvPr id="9" name="CasellaDiTesto 8">
            <a:extLst>
              <a:ext uri="{FF2B5EF4-FFF2-40B4-BE49-F238E27FC236}">
                <a16:creationId xmlns:a16="http://schemas.microsoft.com/office/drawing/2014/main" xmlns="" id="{80BACC8F-8B38-4615-95B4-2D4EB8612B93}"/>
              </a:ext>
            </a:extLst>
          </p:cNvPr>
          <p:cNvSpPr txBox="1"/>
          <p:nvPr/>
        </p:nvSpPr>
        <p:spPr>
          <a:xfrm>
            <a:off x="7293427" y="1627414"/>
            <a:ext cx="4898573" cy="3293209"/>
          </a:xfrm>
          <a:prstGeom prst="rect">
            <a:avLst/>
          </a:prstGeom>
          <a:noFill/>
        </p:spPr>
        <p:txBody>
          <a:bodyPr wrap="square" rtlCol="0">
            <a:spAutoFit/>
          </a:bodyPr>
          <a:lstStyle/>
          <a:p>
            <a:r>
              <a:rPr lang="en-US" sz="2400" dirty="0" smtClean="0"/>
              <a:t>December 19 2022</a:t>
            </a:r>
          </a:p>
          <a:p>
            <a:r>
              <a:rPr lang="en-US" sz="3200" dirty="0" smtClean="0"/>
              <a:t>Resources, competencies, dynamic capabilities, and competitive advantage</a:t>
            </a:r>
          </a:p>
          <a:p>
            <a:r>
              <a:rPr lang="en-US" sz="2000" dirty="0" smtClean="0">
                <a:solidFill>
                  <a:srgbClr val="CC0000"/>
                </a:solidFill>
              </a:rPr>
              <a:t>(…in a Creative Economy</a:t>
            </a:r>
            <a:r>
              <a:rPr lang="en-US" sz="3200" dirty="0" smtClean="0">
                <a:solidFill>
                  <a:srgbClr val="CC0000"/>
                </a:solidFill>
              </a:rPr>
              <a:t>)</a:t>
            </a:r>
          </a:p>
          <a:p>
            <a:endParaRPr lang="en-US" sz="3200" dirty="0" smtClean="0"/>
          </a:p>
          <a:p>
            <a:r>
              <a:rPr lang="en-US" sz="2400" dirty="0" err="1" smtClean="0"/>
              <a:t>Enrico</a:t>
            </a:r>
            <a:r>
              <a:rPr lang="en-US" sz="2400" dirty="0" smtClean="0"/>
              <a:t> </a:t>
            </a:r>
            <a:r>
              <a:rPr lang="en-US" sz="2400" dirty="0" err="1" smtClean="0"/>
              <a:t>Viceconte</a:t>
            </a:r>
            <a:r>
              <a:rPr lang="en-US" sz="2400" dirty="0" smtClean="0"/>
              <a:t> </a:t>
            </a:r>
            <a:endParaRPr lang="it-IT" sz="2400" dirty="0"/>
          </a:p>
        </p:txBody>
      </p:sp>
      <p:sp>
        <p:nvSpPr>
          <p:cNvPr id="10" name="CasellaDiTesto 9"/>
          <p:cNvSpPr txBox="1"/>
          <p:nvPr/>
        </p:nvSpPr>
        <p:spPr>
          <a:xfrm>
            <a:off x="1998617" y="1645920"/>
            <a:ext cx="2757614" cy="276999"/>
          </a:xfrm>
          <a:prstGeom prst="rect">
            <a:avLst/>
          </a:prstGeom>
          <a:noFill/>
        </p:spPr>
        <p:txBody>
          <a:bodyPr wrap="none" rtlCol="0">
            <a:spAutoFit/>
          </a:bodyPr>
          <a:lstStyle/>
          <a:p>
            <a:r>
              <a:rPr lang="en-US" sz="1200" b="1" dirty="0" smtClean="0">
                <a:solidFill>
                  <a:schemeClr val="bg1"/>
                </a:solidFill>
              </a:rPr>
              <a:t>a text-to image AI generated this picture</a:t>
            </a:r>
            <a:endParaRPr lang="it-IT" sz="1200" b="1" dirty="0">
              <a:solidFill>
                <a:schemeClr val="bg1"/>
              </a:solidFill>
            </a:endParaRPr>
          </a:p>
        </p:txBody>
      </p:sp>
      <p:pic>
        <p:nvPicPr>
          <p:cNvPr id="11" name="Picture 11">
            <a:extLst>
              <a:ext uri="{FF2B5EF4-FFF2-40B4-BE49-F238E27FC236}">
                <a16:creationId xmlns:a16="http://schemas.microsoft.com/office/drawing/2014/main" xmlns="" id="{91E25745-AB6F-481B-B525-F56CBFA8C466}"/>
              </a:ext>
            </a:extLst>
          </p:cNvPr>
          <p:cNvPicPr>
            <a:picLocks noChangeAspect="1"/>
          </p:cNvPicPr>
          <p:nvPr/>
        </p:nvPicPr>
        <p:blipFill>
          <a:blip r:embed="rId5" cstate="print"/>
          <a:stretch>
            <a:fillRect/>
          </a:stretch>
        </p:blipFill>
        <p:spPr>
          <a:xfrm>
            <a:off x="9640389" y="4503815"/>
            <a:ext cx="1557840" cy="6168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srcRect l="16691" t="31044" r="19034" b="23626"/>
          <a:stretch>
            <a:fillRect/>
          </a:stretch>
        </p:blipFill>
        <p:spPr bwMode="auto">
          <a:xfrm>
            <a:off x="533400" y="1085850"/>
            <a:ext cx="11353338"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A26A44D-F92E-4C40-809F-AE4DCA06C2BD}"/>
              </a:ext>
            </a:extLst>
          </p:cNvPr>
          <p:cNvSpPr>
            <a:spLocks noGrp="1"/>
          </p:cNvSpPr>
          <p:nvPr>
            <p:ph type="title"/>
          </p:nvPr>
        </p:nvSpPr>
        <p:spPr/>
        <p:txBody>
          <a:bodyPr>
            <a:normAutofit/>
          </a:bodyPr>
          <a:lstStyle/>
          <a:p>
            <a:r>
              <a:rPr lang="en-US" sz="4000" dirty="0">
                <a:latin typeface="Avenir Black"/>
              </a:rPr>
              <a:t>Operations Strategy decisions about volume and flexibility of processes</a:t>
            </a:r>
            <a:endParaRPr lang="it-IT" sz="4000" dirty="0">
              <a:latin typeface="Avenir Black"/>
            </a:endParaRPr>
          </a:p>
        </p:txBody>
      </p:sp>
      <p:sp>
        <p:nvSpPr>
          <p:cNvPr id="3" name="Segnaposto contenuto 2">
            <a:extLst>
              <a:ext uri="{FF2B5EF4-FFF2-40B4-BE49-F238E27FC236}">
                <a16:creationId xmlns:a16="http://schemas.microsoft.com/office/drawing/2014/main" xmlns="" id="{4C4876C3-EB69-4784-A695-07A3EFD74FCF}"/>
              </a:ext>
            </a:extLst>
          </p:cNvPr>
          <p:cNvSpPr>
            <a:spLocks noGrp="1"/>
          </p:cNvSpPr>
          <p:nvPr>
            <p:ph idx="1"/>
          </p:nvPr>
        </p:nvSpPr>
        <p:spPr>
          <a:xfrm>
            <a:off x="838200" y="1825625"/>
            <a:ext cx="5127171" cy="4351338"/>
          </a:xfrm>
        </p:spPr>
        <p:txBody>
          <a:bodyPr/>
          <a:lstStyle/>
          <a:p>
            <a:r>
              <a:rPr lang="en-US" dirty="0"/>
              <a:t>The "products-processes" matrix shows the different types of production according to the needs of the market and the differentiation strategies of the companies.</a:t>
            </a:r>
            <a:endParaRPr lang="it-IT" dirty="0"/>
          </a:p>
          <a:p>
            <a:endParaRPr lang="it-IT" dirty="0"/>
          </a:p>
        </p:txBody>
      </p:sp>
      <p:sp>
        <p:nvSpPr>
          <p:cNvPr id="4" name="Segnaposto data 3">
            <a:extLst>
              <a:ext uri="{FF2B5EF4-FFF2-40B4-BE49-F238E27FC236}">
                <a16:creationId xmlns:a16="http://schemas.microsoft.com/office/drawing/2014/main" xmlns="" id="{18C03013-C5F2-4BED-BC42-5B2F20CAB667}"/>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F77E83F2-5B75-4644-B98A-EB265CA0C1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13157987-9F5A-4AA7-90F8-C45004A6C7AA}"/>
              </a:ext>
            </a:extLst>
          </p:cNvPr>
          <p:cNvSpPr>
            <a:spLocks noGrp="1"/>
          </p:cNvSpPr>
          <p:nvPr>
            <p:ph type="sldNum" sz="quarter" idx="12"/>
          </p:nvPr>
        </p:nvSpPr>
        <p:spPr/>
        <p:txBody>
          <a:bodyPr/>
          <a:lstStyle/>
          <a:p>
            <a:fld id="{DCE366CF-62E3-44AA-B5F8-91C8785CFA03}" type="slidenum">
              <a:rPr lang="it-IT" smtClean="0"/>
              <a:pPr/>
              <a:t>100</a:t>
            </a:fld>
            <a:endParaRPr lang="it-IT"/>
          </a:p>
        </p:txBody>
      </p:sp>
      <p:pic>
        <p:nvPicPr>
          <p:cNvPr id="8" name="Immagine 7">
            <a:extLst>
              <a:ext uri="{FF2B5EF4-FFF2-40B4-BE49-F238E27FC236}">
                <a16:creationId xmlns:a16="http://schemas.microsoft.com/office/drawing/2014/main" xmlns="" id="{2D80F518-FB06-41E7-9BB3-2FAEB4D28341}"/>
              </a:ext>
            </a:extLst>
          </p:cNvPr>
          <p:cNvPicPr>
            <a:picLocks noChangeAspect="1"/>
          </p:cNvPicPr>
          <p:nvPr/>
        </p:nvPicPr>
        <p:blipFill>
          <a:blip r:embed="rId2" cstate="print"/>
          <a:stretch>
            <a:fillRect/>
          </a:stretch>
        </p:blipFill>
        <p:spPr>
          <a:xfrm>
            <a:off x="6906310" y="1346738"/>
            <a:ext cx="5285690" cy="5511262"/>
          </a:xfrm>
          <a:prstGeom prst="rect">
            <a:avLst/>
          </a:prstGeom>
        </p:spPr>
      </p:pic>
    </p:spTree>
    <p:extLst>
      <p:ext uri="{BB962C8B-B14F-4D97-AF65-F5344CB8AC3E}">
        <p14:creationId xmlns:p14="http://schemas.microsoft.com/office/powerpoint/2010/main" xmlns="" val="27562889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EDB4FBC-1CE3-44E0-8F3E-4FED7F750B8A}"/>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CD49081D-59F6-483A-B9EC-78D927EEDD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9E17F71-53D2-4F1A-A194-8AF6B2A35162}"/>
              </a:ext>
            </a:extLst>
          </p:cNvPr>
          <p:cNvSpPr>
            <a:spLocks noGrp="1"/>
          </p:cNvSpPr>
          <p:nvPr>
            <p:ph type="sldNum" sz="quarter" idx="12"/>
          </p:nvPr>
        </p:nvSpPr>
        <p:spPr/>
        <p:txBody>
          <a:bodyPr/>
          <a:lstStyle/>
          <a:p>
            <a:fld id="{DCE366CF-62E3-44AA-B5F8-91C8785CFA03}" type="slidenum">
              <a:rPr lang="it-IT" smtClean="0"/>
              <a:pPr/>
              <a:t>101</a:t>
            </a:fld>
            <a:endParaRPr lang="it-IT"/>
          </a:p>
        </p:txBody>
      </p:sp>
      <p:pic>
        <p:nvPicPr>
          <p:cNvPr id="7" name="Immagine 6">
            <a:extLst>
              <a:ext uri="{FF2B5EF4-FFF2-40B4-BE49-F238E27FC236}">
                <a16:creationId xmlns:a16="http://schemas.microsoft.com/office/drawing/2014/main" xmlns="" id="{15CD5320-434F-4747-9445-06BA0CE0EDF0}"/>
              </a:ext>
            </a:extLst>
          </p:cNvPr>
          <p:cNvPicPr/>
          <p:nvPr/>
        </p:nvPicPr>
        <p:blipFill rotWithShape="1">
          <a:blip r:embed="rId2" cstate="print"/>
          <a:srcRect l="8786"/>
          <a:stretch/>
        </p:blipFill>
        <p:spPr bwMode="auto">
          <a:xfrm>
            <a:off x="2438706" y="97849"/>
            <a:ext cx="7314588" cy="676015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782523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5AD44DDC-3A73-4C05-8230-448E43EEBC68}"/>
              </a:ext>
            </a:extLst>
          </p:cNvPr>
          <p:cNvSpPr>
            <a:spLocks noGrp="1"/>
          </p:cNvSpPr>
          <p:nvPr>
            <p:ph type="title"/>
          </p:nvPr>
        </p:nvSpPr>
        <p:spPr>
          <a:xfrm>
            <a:off x="838200" y="365125"/>
            <a:ext cx="10515600" cy="1607366"/>
          </a:xfrm>
        </p:spPr>
        <p:txBody>
          <a:bodyPr>
            <a:normAutofit/>
          </a:bodyPr>
          <a:lstStyle/>
          <a:p>
            <a:r>
              <a:rPr lang="en-US" dirty="0">
                <a:latin typeface="Avenir Black"/>
              </a:rPr>
              <a:t>Internal and external </a:t>
            </a:r>
            <a:r>
              <a:rPr lang="en-US" dirty="0" smtClean="0">
                <a:latin typeface="Avenir Black"/>
              </a:rPr>
              <a:t>focus for the </a:t>
            </a:r>
            <a:r>
              <a:rPr lang="en-US" dirty="0">
                <a:latin typeface="Avenir Black"/>
              </a:rPr>
              <a:t>formulation of the strategy</a:t>
            </a:r>
            <a:endParaRPr lang="it-IT" dirty="0">
              <a:latin typeface="Avenir Black"/>
            </a:endParaRPr>
          </a:p>
        </p:txBody>
      </p:sp>
      <p:sp>
        <p:nvSpPr>
          <p:cNvPr id="2" name="Segnaposto data 1">
            <a:extLst>
              <a:ext uri="{FF2B5EF4-FFF2-40B4-BE49-F238E27FC236}">
                <a16:creationId xmlns:a16="http://schemas.microsoft.com/office/drawing/2014/main" xmlns="" id="{31CEC9BA-0786-4D4E-BC3D-3223619EDE41}"/>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1255E829-C425-459B-95AF-C0605A4DFB1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07CB06BC-532B-4827-B99C-C9D706058463}"/>
              </a:ext>
            </a:extLst>
          </p:cNvPr>
          <p:cNvSpPr>
            <a:spLocks noGrp="1"/>
          </p:cNvSpPr>
          <p:nvPr>
            <p:ph type="sldNum" sz="quarter" idx="12"/>
          </p:nvPr>
        </p:nvSpPr>
        <p:spPr/>
        <p:txBody>
          <a:bodyPr/>
          <a:lstStyle/>
          <a:p>
            <a:fld id="{DCE366CF-62E3-44AA-B5F8-91C8785CFA03}" type="slidenum">
              <a:rPr lang="it-IT" smtClean="0"/>
              <a:pPr/>
              <a:t>102</a:t>
            </a:fld>
            <a:endParaRPr lang="it-IT"/>
          </a:p>
        </p:txBody>
      </p:sp>
    </p:spTree>
    <p:extLst>
      <p:ext uri="{BB962C8B-B14F-4D97-AF65-F5344CB8AC3E}">
        <p14:creationId xmlns:p14="http://schemas.microsoft.com/office/powerpoint/2010/main" xmlns="" val="34216547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7F430D86-38AB-401E-8143-D20B31C3345F}"/>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D2952430-4269-4F43-9B42-989A3FB0544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1E69F873-65D3-42D8-817B-E392669D18CD}"/>
              </a:ext>
            </a:extLst>
          </p:cNvPr>
          <p:cNvSpPr>
            <a:spLocks noGrp="1"/>
          </p:cNvSpPr>
          <p:nvPr>
            <p:ph type="sldNum" sz="quarter" idx="12"/>
          </p:nvPr>
        </p:nvSpPr>
        <p:spPr/>
        <p:txBody>
          <a:bodyPr/>
          <a:lstStyle/>
          <a:p>
            <a:fld id="{DCE366CF-62E3-44AA-B5F8-91C8785CFA03}" type="slidenum">
              <a:rPr lang="it-IT" smtClean="0"/>
              <a:pPr/>
              <a:t>103</a:t>
            </a:fld>
            <a:endParaRPr lang="it-IT"/>
          </a:p>
        </p:txBody>
      </p:sp>
      <p:pic>
        <p:nvPicPr>
          <p:cNvPr id="5" name="Immagine 4">
            <a:extLst>
              <a:ext uri="{FF2B5EF4-FFF2-40B4-BE49-F238E27FC236}">
                <a16:creationId xmlns:a16="http://schemas.microsoft.com/office/drawing/2014/main" xmlns="" id="{25BA36EC-5397-4C1E-B560-778E5354C679}"/>
              </a:ext>
            </a:extLst>
          </p:cNvPr>
          <p:cNvPicPr/>
          <p:nvPr/>
        </p:nvPicPr>
        <p:blipFill>
          <a:blip r:embed="rId2" cstate="print"/>
          <a:stretch>
            <a:fillRect/>
          </a:stretch>
        </p:blipFill>
        <p:spPr>
          <a:xfrm>
            <a:off x="2491196" y="136525"/>
            <a:ext cx="6896562" cy="6584950"/>
          </a:xfrm>
          <a:prstGeom prst="rect">
            <a:avLst/>
          </a:prstGeom>
        </p:spPr>
      </p:pic>
    </p:spTree>
    <p:extLst>
      <p:ext uri="{BB962C8B-B14F-4D97-AF65-F5344CB8AC3E}">
        <p14:creationId xmlns:p14="http://schemas.microsoft.com/office/powerpoint/2010/main" xmlns="" val="31218809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A21A77C-3AAA-4D58-9431-A9329A1BDF29}"/>
              </a:ext>
            </a:extLst>
          </p:cNvPr>
          <p:cNvSpPr>
            <a:spLocks noGrp="1"/>
          </p:cNvSpPr>
          <p:nvPr>
            <p:ph type="title"/>
          </p:nvPr>
        </p:nvSpPr>
        <p:spPr/>
        <p:txBody>
          <a:bodyPr/>
          <a:lstStyle/>
          <a:p>
            <a:r>
              <a:rPr lang="en-US" i="1" dirty="0"/>
              <a:t>Decisions about how to grow</a:t>
            </a:r>
            <a:endParaRPr lang="it-IT" dirty="0"/>
          </a:p>
        </p:txBody>
      </p:sp>
      <p:sp>
        <p:nvSpPr>
          <p:cNvPr id="3" name="Segnaposto contenuto 2">
            <a:extLst>
              <a:ext uri="{FF2B5EF4-FFF2-40B4-BE49-F238E27FC236}">
                <a16:creationId xmlns:a16="http://schemas.microsoft.com/office/drawing/2014/main" xmlns="" id="{81AC6329-82AE-4CD8-B007-BA2FBD43C373}"/>
              </a:ext>
            </a:extLst>
          </p:cNvPr>
          <p:cNvSpPr>
            <a:spLocks noGrp="1"/>
          </p:cNvSpPr>
          <p:nvPr>
            <p:ph idx="1"/>
          </p:nvPr>
        </p:nvSpPr>
        <p:spPr>
          <a:xfrm>
            <a:off x="838200" y="1689100"/>
            <a:ext cx="10515600" cy="4803775"/>
          </a:xfrm>
        </p:spPr>
        <p:txBody>
          <a:bodyPr>
            <a:normAutofit fontScale="85000" lnSpcReduction="20000"/>
          </a:bodyPr>
          <a:lstStyle/>
          <a:p>
            <a:pPr marL="0" indent="0">
              <a:lnSpc>
                <a:spcPct val="110000"/>
              </a:lnSpc>
              <a:buNone/>
            </a:pPr>
            <a:r>
              <a:rPr lang="en-US" sz="3300" i="1" dirty="0"/>
              <a:t>Why to grow?</a:t>
            </a:r>
          </a:p>
          <a:p>
            <a:pPr marL="0" indent="0">
              <a:buNone/>
            </a:pPr>
            <a:r>
              <a:rPr lang="en-US" dirty="0"/>
              <a:t>Growth offers the company, in addition to the increase in profits, several other advantages. Above all the following three. </a:t>
            </a:r>
            <a:endParaRPr lang="it-IT" dirty="0"/>
          </a:p>
          <a:p>
            <a:r>
              <a:rPr lang="en-US" dirty="0"/>
              <a:t>The first and most important advantage derives from the greater efficiency due to the economy of scale: the incidence of fixed costs on the cost of the product tends to decrease as the volumes produced grow. Greater efficiency means greater profit.</a:t>
            </a:r>
            <a:endParaRPr lang="it-IT" dirty="0"/>
          </a:p>
          <a:p>
            <a:r>
              <a:rPr lang="en-US" dirty="0"/>
              <a:t>The second reason that encourages growth is the possibility of seeing both prestige and bargaining power increase in all the ratios that the company maintains with the supply and sales markets.</a:t>
            </a:r>
            <a:endParaRPr lang="it-IT" dirty="0"/>
          </a:p>
          <a:p>
            <a:r>
              <a:rPr lang="en-US" dirty="0"/>
              <a:t>The third reason is that some functions, such as research and development, in which profits are invested, represent a percentage share of the turnover. With the same percentage of investment in research and development, the largest company will invest more in absolute value. So it will have a critical mass of investment to generate more innovation.</a:t>
            </a:r>
            <a:endParaRPr lang="it-IT" dirty="0"/>
          </a:p>
          <a:p>
            <a:pPr marL="0" indent="0">
              <a:buNone/>
            </a:pPr>
            <a:endParaRPr lang="it-IT" dirty="0"/>
          </a:p>
        </p:txBody>
      </p:sp>
      <p:sp>
        <p:nvSpPr>
          <p:cNvPr id="4" name="Segnaposto data 3">
            <a:extLst>
              <a:ext uri="{FF2B5EF4-FFF2-40B4-BE49-F238E27FC236}">
                <a16:creationId xmlns:a16="http://schemas.microsoft.com/office/drawing/2014/main" xmlns="" id="{D4630DE9-B868-4CD6-BE7A-E7EADCF54758}"/>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FD4B6542-D159-4A4B-B70C-3569D2B2EF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6FBB5654-3359-4B2D-A14A-1BB3AF01391C}"/>
              </a:ext>
            </a:extLst>
          </p:cNvPr>
          <p:cNvSpPr>
            <a:spLocks noGrp="1"/>
          </p:cNvSpPr>
          <p:nvPr>
            <p:ph type="sldNum" sz="quarter" idx="12"/>
          </p:nvPr>
        </p:nvSpPr>
        <p:spPr/>
        <p:txBody>
          <a:bodyPr/>
          <a:lstStyle/>
          <a:p>
            <a:fld id="{DCE366CF-62E3-44AA-B5F8-91C8785CFA03}" type="slidenum">
              <a:rPr lang="it-IT" smtClean="0"/>
              <a:pPr/>
              <a:t>104</a:t>
            </a:fld>
            <a:endParaRPr lang="it-IT"/>
          </a:p>
        </p:txBody>
      </p:sp>
    </p:spTree>
    <p:extLst>
      <p:ext uri="{BB962C8B-B14F-4D97-AF65-F5344CB8AC3E}">
        <p14:creationId xmlns:p14="http://schemas.microsoft.com/office/powerpoint/2010/main" xmlns="" val="14412439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A21A77C-3AAA-4D58-9431-A9329A1BDF29}"/>
              </a:ext>
            </a:extLst>
          </p:cNvPr>
          <p:cNvSpPr>
            <a:spLocks noGrp="1"/>
          </p:cNvSpPr>
          <p:nvPr>
            <p:ph type="title"/>
          </p:nvPr>
        </p:nvSpPr>
        <p:spPr/>
        <p:txBody>
          <a:bodyPr/>
          <a:lstStyle/>
          <a:p>
            <a:r>
              <a:rPr lang="en-US" i="1" dirty="0"/>
              <a:t>Decisions about how to grow</a:t>
            </a:r>
            <a:endParaRPr lang="it-IT" dirty="0"/>
          </a:p>
        </p:txBody>
      </p:sp>
      <p:sp>
        <p:nvSpPr>
          <p:cNvPr id="3" name="Segnaposto contenuto 2">
            <a:extLst>
              <a:ext uri="{FF2B5EF4-FFF2-40B4-BE49-F238E27FC236}">
                <a16:creationId xmlns:a16="http://schemas.microsoft.com/office/drawing/2014/main" xmlns="" id="{81AC6329-82AE-4CD8-B007-BA2FBD43C373}"/>
              </a:ext>
            </a:extLst>
          </p:cNvPr>
          <p:cNvSpPr>
            <a:spLocks noGrp="1"/>
          </p:cNvSpPr>
          <p:nvPr>
            <p:ph idx="1"/>
          </p:nvPr>
        </p:nvSpPr>
        <p:spPr/>
        <p:txBody>
          <a:bodyPr>
            <a:normAutofit/>
          </a:bodyPr>
          <a:lstStyle/>
          <a:p>
            <a:pPr marL="0" indent="0">
              <a:buNone/>
            </a:pPr>
            <a:r>
              <a:rPr lang="en-US" i="1" dirty="0"/>
              <a:t>How to grow?</a:t>
            </a:r>
            <a:endParaRPr lang="it-IT" dirty="0"/>
          </a:p>
          <a:p>
            <a:pPr lvl="0"/>
            <a:r>
              <a:rPr lang="en-US" dirty="0"/>
              <a:t>We can increase the number of customers who buy our products.</a:t>
            </a:r>
            <a:endParaRPr lang="it-IT" dirty="0"/>
          </a:p>
          <a:p>
            <a:pPr lvl="0"/>
            <a:r>
              <a:rPr lang="en-US" dirty="0"/>
              <a:t>We can sell new kind of products to our traditional customers.</a:t>
            </a:r>
            <a:endParaRPr lang="it-IT" dirty="0"/>
          </a:p>
          <a:p>
            <a:pPr lvl="0"/>
            <a:r>
              <a:rPr lang="en-US" dirty="0"/>
              <a:t>We can sell the traditional kind of products to new kind of customers.</a:t>
            </a:r>
            <a:endParaRPr lang="it-IT" dirty="0"/>
          </a:p>
          <a:p>
            <a:pPr lvl="0"/>
            <a:r>
              <a:rPr lang="en-US" dirty="0"/>
              <a:t>We can sell new kind of products to new kind of customers.</a:t>
            </a:r>
            <a:endParaRPr lang="it-IT" dirty="0"/>
          </a:p>
          <a:p>
            <a:endParaRPr lang="it-IT" dirty="0"/>
          </a:p>
        </p:txBody>
      </p:sp>
      <p:sp>
        <p:nvSpPr>
          <p:cNvPr id="4" name="Segnaposto data 3">
            <a:extLst>
              <a:ext uri="{FF2B5EF4-FFF2-40B4-BE49-F238E27FC236}">
                <a16:creationId xmlns:a16="http://schemas.microsoft.com/office/drawing/2014/main" xmlns="" id="{D4630DE9-B868-4CD6-BE7A-E7EADCF54758}"/>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FD4B6542-D159-4A4B-B70C-3569D2B2EF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6FBB5654-3359-4B2D-A14A-1BB3AF01391C}"/>
              </a:ext>
            </a:extLst>
          </p:cNvPr>
          <p:cNvSpPr>
            <a:spLocks noGrp="1"/>
          </p:cNvSpPr>
          <p:nvPr>
            <p:ph type="sldNum" sz="quarter" idx="12"/>
          </p:nvPr>
        </p:nvSpPr>
        <p:spPr/>
        <p:txBody>
          <a:bodyPr/>
          <a:lstStyle/>
          <a:p>
            <a:fld id="{DCE366CF-62E3-44AA-B5F8-91C8785CFA03}" type="slidenum">
              <a:rPr lang="it-IT" smtClean="0"/>
              <a:pPr/>
              <a:t>105</a:t>
            </a:fld>
            <a:endParaRPr lang="it-IT"/>
          </a:p>
        </p:txBody>
      </p:sp>
    </p:spTree>
    <p:extLst>
      <p:ext uri="{BB962C8B-B14F-4D97-AF65-F5344CB8AC3E}">
        <p14:creationId xmlns:p14="http://schemas.microsoft.com/office/powerpoint/2010/main" xmlns="" val="20535294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106</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469312" y="0"/>
            <a:ext cx="4572951" cy="2805363"/>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5410511" y="222067"/>
            <a:ext cx="4569514" cy="2317183"/>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3226524" y="4488760"/>
            <a:ext cx="3866607" cy="1912142"/>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cstate="print"/>
          <a:srcRect r="16747"/>
          <a:stretch>
            <a:fillRect/>
          </a:stretch>
        </p:blipFill>
        <p:spPr bwMode="auto">
          <a:xfrm>
            <a:off x="8559159" y="3981528"/>
            <a:ext cx="3632841" cy="2615215"/>
          </a:xfrm>
          <a:prstGeom prst="rect">
            <a:avLst/>
          </a:prstGeom>
          <a:ln>
            <a:noFill/>
          </a:ln>
          <a:effectLst>
            <a:outerShdw blurRad="292100" dist="139700" dir="2700000" algn="tl" rotWithShape="0">
              <a:srgbClr val="333333">
                <a:alpha val="65000"/>
              </a:srgbClr>
            </a:outerShdw>
          </a:effectLst>
        </p:spPr>
      </p:pic>
      <p:cxnSp>
        <p:nvCxnSpPr>
          <p:cNvPr id="11" name="Connettore 2 10"/>
          <p:cNvCxnSpPr/>
          <p:nvPr/>
        </p:nvCxnSpPr>
        <p:spPr>
          <a:xfrm>
            <a:off x="4741817" y="1685108"/>
            <a:ext cx="2246812" cy="0"/>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6048104" y="3252651"/>
            <a:ext cx="1449976" cy="1110343"/>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7977051" y="3287485"/>
            <a:ext cx="1219200" cy="709749"/>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09006" y="2403565"/>
            <a:ext cx="3357779" cy="1077218"/>
          </a:xfrm>
          <a:prstGeom prst="rect">
            <a:avLst/>
          </a:prstGeom>
          <a:noFill/>
        </p:spPr>
        <p:txBody>
          <a:bodyPr wrap="none" rtlCol="0">
            <a:spAutoFit/>
          </a:bodyPr>
          <a:lstStyle/>
          <a:p>
            <a:r>
              <a:rPr lang="en-US" sz="1600" b="1" dirty="0" smtClean="0"/>
              <a:t>Find your basic “way to play” among:</a:t>
            </a:r>
          </a:p>
          <a:p>
            <a:pPr marL="342900" indent="-342900">
              <a:buFont typeface="+mj-lt"/>
              <a:buAutoNum type="arabicPeriod"/>
            </a:pPr>
            <a:r>
              <a:rPr lang="en-US" sz="1600" dirty="0" smtClean="0"/>
              <a:t>Differentiation</a:t>
            </a:r>
          </a:p>
          <a:p>
            <a:pPr marL="342900" indent="-342900">
              <a:buFont typeface="+mj-lt"/>
              <a:buAutoNum type="arabicPeriod"/>
            </a:pPr>
            <a:r>
              <a:rPr lang="en-US" sz="1600" dirty="0" smtClean="0"/>
              <a:t>Cost leadership</a:t>
            </a:r>
          </a:p>
          <a:p>
            <a:pPr marL="342900" indent="-342900">
              <a:buFont typeface="+mj-lt"/>
              <a:buAutoNum type="arabicPeriod"/>
            </a:pPr>
            <a:r>
              <a:rPr lang="en-US" sz="1600" dirty="0" smtClean="0"/>
              <a:t>Product range</a:t>
            </a:r>
            <a:endParaRPr lang="it-IT" sz="1600" dirty="0"/>
          </a:p>
        </p:txBody>
      </p:sp>
      <p:sp>
        <p:nvSpPr>
          <p:cNvPr id="20" name="CasellaDiTesto 19"/>
          <p:cNvSpPr txBox="1"/>
          <p:nvPr/>
        </p:nvSpPr>
        <p:spPr>
          <a:xfrm>
            <a:off x="9927772" y="2142308"/>
            <a:ext cx="2264228" cy="1569660"/>
          </a:xfrm>
          <a:prstGeom prst="rect">
            <a:avLst/>
          </a:prstGeom>
          <a:noFill/>
        </p:spPr>
        <p:txBody>
          <a:bodyPr wrap="square" rtlCol="0">
            <a:spAutoFit/>
          </a:bodyPr>
          <a:lstStyle/>
          <a:p>
            <a:r>
              <a:rPr lang="en-US" sz="1600" b="1" dirty="0" smtClean="0"/>
              <a:t>Analyze the present situation: </a:t>
            </a:r>
          </a:p>
          <a:p>
            <a:pPr>
              <a:buFont typeface="Arial" pitchFamily="34" charset="0"/>
              <a:buChar char="•"/>
            </a:pPr>
            <a:r>
              <a:rPr lang="en-US" sz="1600" b="1" dirty="0" smtClean="0"/>
              <a:t>Outside</a:t>
            </a:r>
            <a:r>
              <a:rPr lang="en-US" sz="1600" dirty="0" smtClean="0"/>
              <a:t> (risks and opportunities)</a:t>
            </a:r>
          </a:p>
          <a:p>
            <a:pPr>
              <a:buFont typeface="Arial" pitchFamily="34" charset="0"/>
              <a:buChar char="•"/>
            </a:pPr>
            <a:r>
              <a:rPr lang="en-US" sz="1600" b="1" dirty="0" smtClean="0"/>
              <a:t>Inside</a:t>
            </a:r>
            <a:r>
              <a:rPr lang="en-US" sz="1600" dirty="0" smtClean="0"/>
              <a:t> (strong and weak capabilities)</a:t>
            </a:r>
            <a:endParaRPr lang="it-IT" sz="1600" dirty="0"/>
          </a:p>
        </p:txBody>
      </p:sp>
      <p:sp>
        <p:nvSpPr>
          <p:cNvPr id="21" name="CasellaDiTesto 20"/>
          <p:cNvSpPr txBox="1"/>
          <p:nvPr/>
        </p:nvSpPr>
        <p:spPr>
          <a:xfrm>
            <a:off x="222068" y="4672600"/>
            <a:ext cx="3004458" cy="1569660"/>
          </a:xfrm>
          <a:prstGeom prst="rect">
            <a:avLst/>
          </a:prstGeom>
          <a:noFill/>
        </p:spPr>
        <p:txBody>
          <a:bodyPr wrap="square" rtlCol="0">
            <a:spAutoFit/>
          </a:bodyPr>
          <a:lstStyle/>
          <a:p>
            <a:r>
              <a:rPr lang="en-US" sz="1600" b="1" dirty="0" smtClean="0"/>
              <a:t>Analyze the attractiveness of the industry by assessing:</a:t>
            </a:r>
          </a:p>
          <a:p>
            <a:pPr>
              <a:buFont typeface="Arial" pitchFamily="34" charset="0"/>
              <a:buChar char="•"/>
            </a:pPr>
            <a:r>
              <a:rPr lang="en-US" sz="1600" dirty="0" smtClean="0"/>
              <a:t>the strength of competitive threats</a:t>
            </a:r>
          </a:p>
          <a:p>
            <a:pPr>
              <a:buFont typeface="Arial" pitchFamily="34" charset="0"/>
              <a:buChar char="•"/>
            </a:pPr>
            <a:r>
              <a:rPr lang="en-US" sz="1600" dirty="0" smtClean="0"/>
              <a:t>the opportunities related to capabilities based barriers</a:t>
            </a:r>
            <a:endParaRPr lang="it-IT" sz="1600" dirty="0"/>
          </a:p>
        </p:txBody>
      </p:sp>
      <p:sp>
        <p:nvSpPr>
          <p:cNvPr id="22" name="CasellaDiTesto 21"/>
          <p:cNvSpPr txBox="1"/>
          <p:nvPr/>
        </p:nvSpPr>
        <p:spPr>
          <a:xfrm>
            <a:off x="7067007" y="4685662"/>
            <a:ext cx="2743199" cy="1815882"/>
          </a:xfrm>
          <a:prstGeom prst="rect">
            <a:avLst/>
          </a:prstGeom>
          <a:noFill/>
        </p:spPr>
        <p:txBody>
          <a:bodyPr wrap="square" rtlCol="0">
            <a:spAutoFit/>
          </a:bodyPr>
          <a:lstStyle/>
          <a:p>
            <a:r>
              <a:rPr lang="en-US" sz="1600" b="1" dirty="0" smtClean="0"/>
              <a:t>Analyze your growth opportunities based on your own capabilities</a:t>
            </a:r>
            <a:r>
              <a:rPr lang="en-US" sz="1600" dirty="0" smtClean="0"/>
              <a:t>:</a:t>
            </a:r>
          </a:p>
          <a:p>
            <a:pPr>
              <a:buFont typeface="Arial" pitchFamily="34" charset="0"/>
              <a:buChar char="•"/>
            </a:pPr>
            <a:r>
              <a:rPr lang="en-US" sz="1600" dirty="0" smtClean="0"/>
              <a:t>market diversification</a:t>
            </a:r>
          </a:p>
          <a:p>
            <a:pPr>
              <a:buFont typeface="Arial" pitchFamily="34" charset="0"/>
              <a:buChar char="•"/>
            </a:pPr>
            <a:r>
              <a:rPr lang="en-US" sz="1600" dirty="0" smtClean="0"/>
              <a:t>product diversification</a:t>
            </a:r>
          </a:p>
          <a:p>
            <a:pPr>
              <a:buFont typeface="Arial" pitchFamily="34" charset="0"/>
              <a:buChar char="•"/>
            </a:pPr>
            <a:r>
              <a:rPr lang="en-US" sz="1600" dirty="0" smtClean="0"/>
              <a:t>market and product diversification</a:t>
            </a:r>
            <a:endParaRPr lang="it-IT" sz="1600" dirty="0"/>
          </a:p>
        </p:txBody>
      </p:sp>
      <p:sp>
        <p:nvSpPr>
          <p:cNvPr id="23" name="CasellaDiTesto 22"/>
          <p:cNvSpPr txBox="1"/>
          <p:nvPr/>
        </p:nvSpPr>
        <p:spPr>
          <a:xfrm>
            <a:off x="4990011" y="2547258"/>
            <a:ext cx="1802675" cy="923330"/>
          </a:xfrm>
          <a:prstGeom prst="rect">
            <a:avLst/>
          </a:prstGeom>
          <a:solidFill>
            <a:schemeClr val="accent1">
              <a:lumMod val="75000"/>
            </a:schemeClr>
          </a:solidFill>
        </p:spPr>
        <p:txBody>
          <a:bodyPr wrap="square" rtlCol="0">
            <a:spAutoFit/>
          </a:bodyPr>
          <a:lstStyle/>
          <a:p>
            <a:pPr algn="ctr"/>
            <a:r>
              <a:rPr lang="it-IT" b="1" dirty="0" smtClean="0">
                <a:solidFill>
                  <a:schemeClr val="bg1"/>
                </a:solidFill>
              </a:rPr>
              <a:t>THE FABULOUS FOUR FRAMEWORKS</a:t>
            </a:r>
            <a:endParaRPr lang="it-IT" b="1" dirty="0">
              <a:solidFill>
                <a:schemeClr val="bg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3ED1837E-4113-40A4-9D90-D0DD6EED2359}"/>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9AE53791-3918-4994-A464-18BA812206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F1F9BF4C-F620-4772-81A4-4A1E46D4A246}"/>
              </a:ext>
            </a:extLst>
          </p:cNvPr>
          <p:cNvSpPr>
            <a:spLocks noGrp="1"/>
          </p:cNvSpPr>
          <p:nvPr>
            <p:ph type="sldNum" sz="quarter" idx="12"/>
          </p:nvPr>
        </p:nvSpPr>
        <p:spPr/>
        <p:txBody>
          <a:bodyPr/>
          <a:lstStyle/>
          <a:p>
            <a:fld id="{DCE366CF-62E3-44AA-B5F8-91C8785CFA03}" type="slidenum">
              <a:rPr lang="it-IT" smtClean="0"/>
              <a:pPr/>
              <a:t>107</a:t>
            </a:fld>
            <a:endParaRPr lang="it-IT"/>
          </a:p>
        </p:txBody>
      </p:sp>
      <p:pic>
        <p:nvPicPr>
          <p:cNvPr id="11" name="Immagine 10">
            <a:extLst>
              <a:ext uri="{FF2B5EF4-FFF2-40B4-BE49-F238E27FC236}">
                <a16:creationId xmlns:a16="http://schemas.microsoft.com/office/drawing/2014/main" xmlns="" id="{3AE6B96A-3B72-4658-88AE-0A3893165335}"/>
              </a:ext>
            </a:extLst>
          </p:cNvPr>
          <p:cNvPicPr>
            <a:picLocks noChangeAspect="1"/>
          </p:cNvPicPr>
          <p:nvPr/>
        </p:nvPicPr>
        <p:blipFill>
          <a:blip r:embed="rId2" cstate="print"/>
          <a:stretch>
            <a:fillRect/>
          </a:stretch>
        </p:blipFill>
        <p:spPr>
          <a:xfrm>
            <a:off x="5177317" y="2944288"/>
            <a:ext cx="1319205" cy="1277192"/>
          </a:xfrm>
          <a:prstGeom prst="rect">
            <a:avLst/>
          </a:prstGeom>
        </p:spPr>
      </p:pic>
      <p:pic>
        <p:nvPicPr>
          <p:cNvPr id="28" name="Picture 2" descr="The human eye, Old medical atlas, illustration Digital Image, 64 ...">
            <a:extLst>
              <a:ext uri="{FF2B5EF4-FFF2-40B4-BE49-F238E27FC236}">
                <a16:creationId xmlns:a16="http://schemas.microsoft.com/office/drawing/2014/main" xmlns="" id="{E5281FA6-A4BD-4292-BC2E-D883E26133F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0949430">
            <a:off x="9901864" y="171394"/>
            <a:ext cx="2143254" cy="17009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70277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e 25">
            <a:extLst>
              <a:ext uri="{FF2B5EF4-FFF2-40B4-BE49-F238E27FC236}">
                <a16:creationId xmlns:a16="http://schemas.microsoft.com/office/drawing/2014/main" xmlns="" id="{64C9F28D-87DC-40A6-8464-D61D2F1149D1}"/>
              </a:ext>
            </a:extLst>
          </p:cNvPr>
          <p:cNvSpPr/>
          <p:nvPr/>
        </p:nvSpPr>
        <p:spPr>
          <a:xfrm>
            <a:off x="3305646" y="702524"/>
            <a:ext cx="5760720" cy="56538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3">
            <a:extLst>
              <a:ext uri="{FF2B5EF4-FFF2-40B4-BE49-F238E27FC236}">
                <a16:creationId xmlns:a16="http://schemas.microsoft.com/office/drawing/2014/main" xmlns="" id="{3ED1837E-4113-40A4-9D90-D0DD6EED2359}"/>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9AE53791-3918-4994-A464-18BA812206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F1F9BF4C-F620-4772-81A4-4A1E46D4A246}"/>
              </a:ext>
            </a:extLst>
          </p:cNvPr>
          <p:cNvSpPr>
            <a:spLocks noGrp="1"/>
          </p:cNvSpPr>
          <p:nvPr>
            <p:ph type="sldNum" sz="quarter" idx="12"/>
          </p:nvPr>
        </p:nvSpPr>
        <p:spPr/>
        <p:txBody>
          <a:bodyPr/>
          <a:lstStyle/>
          <a:p>
            <a:fld id="{DCE366CF-62E3-44AA-B5F8-91C8785CFA03}" type="slidenum">
              <a:rPr lang="it-IT" smtClean="0"/>
              <a:pPr/>
              <a:t>108</a:t>
            </a:fld>
            <a:endParaRPr lang="it-IT"/>
          </a:p>
        </p:txBody>
      </p:sp>
      <p:pic>
        <p:nvPicPr>
          <p:cNvPr id="11" name="Immagine 10">
            <a:extLst>
              <a:ext uri="{FF2B5EF4-FFF2-40B4-BE49-F238E27FC236}">
                <a16:creationId xmlns:a16="http://schemas.microsoft.com/office/drawing/2014/main" xmlns="" id="{3AE6B96A-3B72-4658-88AE-0A3893165335}"/>
              </a:ext>
            </a:extLst>
          </p:cNvPr>
          <p:cNvPicPr>
            <a:picLocks noChangeAspect="1"/>
          </p:cNvPicPr>
          <p:nvPr/>
        </p:nvPicPr>
        <p:blipFill>
          <a:blip r:embed="rId2" cstate="print"/>
          <a:stretch>
            <a:fillRect/>
          </a:stretch>
        </p:blipFill>
        <p:spPr>
          <a:xfrm>
            <a:off x="5177317" y="2944288"/>
            <a:ext cx="1319205" cy="1277192"/>
          </a:xfrm>
          <a:prstGeom prst="rect">
            <a:avLst/>
          </a:prstGeom>
        </p:spPr>
      </p:pic>
      <p:sp>
        <p:nvSpPr>
          <p:cNvPr id="12" name="Cilindro 11">
            <a:extLst>
              <a:ext uri="{FF2B5EF4-FFF2-40B4-BE49-F238E27FC236}">
                <a16:creationId xmlns:a16="http://schemas.microsoft.com/office/drawing/2014/main" xmlns="" id="{BF33CA13-D502-474D-B209-41AEFFBBFA97}"/>
              </a:ext>
            </a:extLst>
          </p:cNvPr>
          <p:cNvSpPr/>
          <p:nvPr/>
        </p:nvSpPr>
        <p:spPr>
          <a:xfrm>
            <a:off x="4375075" y="2531438"/>
            <a:ext cx="624840" cy="63711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ilindro 12">
            <a:extLst>
              <a:ext uri="{FF2B5EF4-FFF2-40B4-BE49-F238E27FC236}">
                <a16:creationId xmlns:a16="http://schemas.microsoft.com/office/drawing/2014/main" xmlns="" id="{41CB215B-5A7D-4787-B5ED-4F9FD2FFD9EC}"/>
              </a:ext>
            </a:extLst>
          </p:cNvPr>
          <p:cNvSpPr/>
          <p:nvPr/>
        </p:nvSpPr>
        <p:spPr>
          <a:xfrm>
            <a:off x="3724038" y="3359466"/>
            <a:ext cx="624840" cy="63711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ilindro 13">
            <a:extLst>
              <a:ext uri="{FF2B5EF4-FFF2-40B4-BE49-F238E27FC236}">
                <a16:creationId xmlns:a16="http://schemas.microsoft.com/office/drawing/2014/main" xmlns="" id="{0BBA17EC-9C60-42B8-8B01-70CCDB7B7FD1}"/>
              </a:ext>
            </a:extLst>
          </p:cNvPr>
          <p:cNvSpPr/>
          <p:nvPr/>
        </p:nvSpPr>
        <p:spPr>
          <a:xfrm>
            <a:off x="4474588" y="4167019"/>
            <a:ext cx="624840" cy="63711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xmlns="" id="{2394C5EA-C423-4ED2-9B11-FA75DF39C7A4}"/>
              </a:ext>
            </a:extLst>
          </p:cNvPr>
          <p:cNvPicPr>
            <a:picLocks noChangeAspect="1"/>
          </p:cNvPicPr>
          <p:nvPr/>
        </p:nvPicPr>
        <p:blipFill>
          <a:blip r:embed="rId3" cstate="print"/>
          <a:stretch>
            <a:fillRect/>
          </a:stretch>
        </p:blipFill>
        <p:spPr>
          <a:xfrm>
            <a:off x="5410414" y="1931876"/>
            <a:ext cx="775592" cy="812643"/>
          </a:xfrm>
          <a:prstGeom prst="rect">
            <a:avLst/>
          </a:prstGeom>
        </p:spPr>
      </p:pic>
      <p:pic>
        <p:nvPicPr>
          <p:cNvPr id="16" name="Immagine 15">
            <a:extLst>
              <a:ext uri="{FF2B5EF4-FFF2-40B4-BE49-F238E27FC236}">
                <a16:creationId xmlns:a16="http://schemas.microsoft.com/office/drawing/2014/main" xmlns="" id="{AAD673CE-CFD2-40FD-9B69-2B78A777AF0E}"/>
              </a:ext>
            </a:extLst>
          </p:cNvPr>
          <p:cNvPicPr>
            <a:picLocks noChangeAspect="1"/>
          </p:cNvPicPr>
          <p:nvPr/>
        </p:nvPicPr>
        <p:blipFill>
          <a:blip r:embed="rId3" cstate="print"/>
          <a:stretch>
            <a:fillRect/>
          </a:stretch>
        </p:blipFill>
        <p:spPr>
          <a:xfrm>
            <a:off x="6586274" y="2531438"/>
            <a:ext cx="775592" cy="812643"/>
          </a:xfrm>
          <a:prstGeom prst="rect">
            <a:avLst/>
          </a:prstGeom>
        </p:spPr>
      </p:pic>
      <p:pic>
        <p:nvPicPr>
          <p:cNvPr id="17" name="Immagine 16">
            <a:extLst>
              <a:ext uri="{FF2B5EF4-FFF2-40B4-BE49-F238E27FC236}">
                <a16:creationId xmlns:a16="http://schemas.microsoft.com/office/drawing/2014/main" xmlns="" id="{6DE96853-7D3F-4FF3-8AA6-0E414D8588D2}"/>
              </a:ext>
            </a:extLst>
          </p:cNvPr>
          <p:cNvPicPr>
            <a:picLocks noChangeAspect="1"/>
          </p:cNvPicPr>
          <p:nvPr/>
        </p:nvPicPr>
        <p:blipFill>
          <a:blip r:embed="rId3" cstate="print"/>
          <a:stretch>
            <a:fillRect/>
          </a:stretch>
        </p:blipFill>
        <p:spPr>
          <a:xfrm>
            <a:off x="6037160" y="4296738"/>
            <a:ext cx="775592" cy="812643"/>
          </a:xfrm>
          <a:prstGeom prst="rect">
            <a:avLst/>
          </a:prstGeom>
        </p:spPr>
      </p:pic>
      <p:pic>
        <p:nvPicPr>
          <p:cNvPr id="20" name="Immagine 19">
            <a:extLst>
              <a:ext uri="{FF2B5EF4-FFF2-40B4-BE49-F238E27FC236}">
                <a16:creationId xmlns:a16="http://schemas.microsoft.com/office/drawing/2014/main" xmlns="" id="{A374552A-56AF-482D-BFD0-279E619908CE}"/>
              </a:ext>
            </a:extLst>
          </p:cNvPr>
          <p:cNvPicPr>
            <a:picLocks noChangeAspect="1"/>
          </p:cNvPicPr>
          <p:nvPr/>
        </p:nvPicPr>
        <p:blipFill>
          <a:blip r:embed="rId4" cstate="print"/>
          <a:stretch>
            <a:fillRect/>
          </a:stretch>
        </p:blipFill>
        <p:spPr>
          <a:xfrm>
            <a:off x="7604726" y="3040734"/>
            <a:ext cx="701108" cy="577066"/>
          </a:xfrm>
          <a:prstGeom prst="rect">
            <a:avLst/>
          </a:prstGeom>
        </p:spPr>
      </p:pic>
      <p:pic>
        <p:nvPicPr>
          <p:cNvPr id="21" name="Immagine 20">
            <a:extLst>
              <a:ext uri="{FF2B5EF4-FFF2-40B4-BE49-F238E27FC236}">
                <a16:creationId xmlns:a16="http://schemas.microsoft.com/office/drawing/2014/main" xmlns="" id="{6615547D-9B0B-45C2-9EB7-7B510E1EC121}"/>
              </a:ext>
            </a:extLst>
          </p:cNvPr>
          <p:cNvPicPr>
            <a:picLocks noChangeAspect="1"/>
          </p:cNvPicPr>
          <p:nvPr/>
        </p:nvPicPr>
        <p:blipFill>
          <a:blip r:embed="rId4" cstate="print"/>
          <a:stretch>
            <a:fillRect/>
          </a:stretch>
        </p:blipFill>
        <p:spPr>
          <a:xfrm>
            <a:off x="7162698" y="3869507"/>
            <a:ext cx="701108" cy="577066"/>
          </a:xfrm>
          <a:prstGeom prst="rect">
            <a:avLst/>
          </a:prstGeom>
        </p:spPr>
      </p:pic>
      <p:pic>
        <p:nvPicPr>
          <p:cNvPr id="22" name="Immagine 21">
            <a:extLst>
              <a:ext uri="{FF2B5EF4-FFF2-40B4-BE49-F238E27FC236}">
                <a16:creationId xmlns:a16="http://schemas.microsoft.com/office/drawing/2014/main" xmlns="" id="{8259C3E8-7B09-40E0-AB9C-2F9970620DA0}"/>
              </a:ext>
            </a:extLst>
          </p:cNvPr>
          <p:cNvPicPr>
            <a:picLocks noChangeAspect="1"/>
          </p:cNvPicPr>
          <p:nvPr/>
        </p:nvPicPr>
        <p:blipFill>
          <a:blip r:embed="rId4" cstate="print"/>
          <a:stretch>
            <a:fillRect/>
          </a:stretch>
        </p:blipFill>
        <p:spPr>
          <a:xfrm>
            <a:off x="7458987" y="2049020"/>
            <a:ext cx="701108" cy="577066"/>
          </a:xfrm>
          <a:prstGeom prst="rect">
            <a:avLst/>
          </a:prstGeom>
        </p:spPr>
      </p:pic>
      <p:sp>
        <p:nvSpPr>
          <p:cNvPr id="23" name="CasellaDiTesto 22">
            <a:extLst>
              <a:ext uri="{FF2B5EF4-FFF2-40B4-BE49-F238E27FC236}">
                <a16:creationId xmlns:a16="http://schemas.microsoft.com/office/drawing/2014/main" xmlns="" id="{A4D68DFD-C0BC-40AF-ADA0-50FD7378DB47}"/>
              </a:ext>
            </a:extLst>
          </p:cNvPr>
          <p:cNvSpPr txBox="1"/>
          <p:nvPr/>
        </p:nvSpPr>
        <p:spPr>
          <a:xfrm>
            <a:off x="3928723" y="4874215"/>
            <a:ext cx="1198726" cy="369332"/>
          </a:xfrm>
          <a:prstGeom prst="rect">
            <a:avLst/>
          </a:prstGeom>
          <a:noFill/>
        </p:spPr>
        <p:txBody>
          <a:bodyPr wrap="none" rtlCol="0">
            <a:spAutoFit/>
          </a:bodyPr>
          <a:lstStyle/>
          <a:p>
            <a:r>
              <a:rPr lang="it-IT" b="1" dirty="0">
                <a:solidFill>
                  <a:schemeClr val="accent1">
                    <a:lumMod val="75000"/>
                  </a:schemeClr>
                </a:solidFill>
              </a:rPr>
              <a:t>SUPPLIERS</a:t>
            </a:r>
          </a:p>
        </p:txBody>
      </p:sp>
      <p:sp>
        <p:nvSpPr>
          <p:cNvPr id="24" name="CasellaDiTesto 23">
            <a:extLst>
              <a:ext uri="{FF2B5EF4-FFF2-40B4-BE49-F238E27FC236}">
                <a16:creationId xmlns:a16="http://schemas.microsoft.com/office/drawing/2014/main" xmlns="" id="{66AF9738-370D-4068-B9C7-D33284595608}"/>
              </a:ext>
            </a:extLst>
          </p:cNvPr>
          <p:cNvSpPr txBox="1"/>
          <p:nvPr/>
        </p:nvSpPr>
        <p:spPr>
          <a:xfrm>
            <a:off x="6974070" y="4665549"/>
            <a:ext cx="1377813" cy="369332"/>
          </a:xfrm>
          <a:prstGeom prst="rect">
            <a:avLst/>
          </a:prstGeom>
          <a:noFill/>
        </p:spPr>
        <p:txBody>
          <a:bodyPr wrap="none" rtlCol="0">
            <a:spAutoFit/>
          </a:bodyPr>
          <a:lstStyle/>
          <a:p>
            <a:r>
              <a:rPr lang="it-IT" b="1" dirty="0">
                <a:solidFill>
                  <a:schemeClr val="accent1">
                    <a:lumMod val="75000"/>
                  </a:schemeClr>
                </a:solidFill>
              </a:rPr>
              <a:t>CUSTOMERS</a:t>
            </a:r>
          </a:p>
        </p:txBody>
      </p:sp>
      <p:sp>
        <p:nvSpPr>
          <p:cNvPr id="25" name="CasellaDiTesto 24">
            <a:extLst>
              <a:ext uri="{FF2B5EF4-FFF2-40B4-BE49-F238E27FC236}">
                <a16:creationId xmlns:a16="http://schemas.microsoft.com/office/drawing/2014/main" xmlns="" id="{76B28F6B-4594-4FCC-8C48-640F339E382E}"/>
              </a:ext>
            </a:extLst>
          </p:cNvPr>
          <p:cNvSpPr txBox="1"/>
          <p:nvPr/>
        </p:nvSpPr>
        <p:spPr>
          <a:xfrm>
            <a:off x="5590344" y="5104249"/>
            <a:ext cx="1572354" cy="369332"/>
          </a:xfrm>
          <a:prstGeom prst="rect">
            <a:avLst/>
          </a:prstGeom>
          <a:noFill/>
        </p:spPr>
        <p:txBody>
          <a:bodyPr wrap="none" rtlCol="0">
            <a:spAutoFit/>
          </a:bodyPr>
          <a:lstStyle/>
          <a:p>
            <a:r>
              <a:rPr lang="it-IT" b="1" dirty="0">
                <a:solidFill>
                  <a:schemeClr val="accent1">
                    <a:lumMod val="75000"/>
                  </a:schemeClr>
                </a:solidFill>
              </a:rPr>
              <a:t>COMPETITORS</a:t>
            </a:r>
          </a:p>
        </p:txBody>
      </p:sp>
      <p:sp>
        <p:nvSpPr>
          <p:cNvPr id="27" name="CasellaDiTesto 26">
            <a:extLst>
              <a:ext uri="{FF2B5EF4-FFF2-40B4-BE49-F238E27FC236}">
                <a16:creationId xmlns:a16="http://schemas.microsoft.com/office/drawing/2014/main" xmlns="" id="{A1289EC5-C71C-42BA-9553-C7383F2A0CD8}"/>
              </a:ext>
            </a:extLst>
          </p:cNvPr>
          <p:cNvSpPr txBox="1"/>
          <p:nvPr/>
        </p:nvSpPr>
        <p:spPr>
          <a:xfrm>
            <a:off x="5104780" y="1303973"/>
            <a:ext cx="2377767" cy="400110"/>
          </a:xfrm>
          <a:prstGeom prst="rect">
            <a:avLst/>
          </a:prstGeom>
          <a:noFill/>
        </p:spPr>
        <p:txBody>
          <a:bodyPr wrap="none" rtlCol="0">
            <a:spAutoFit/>
          </a:bodyPr>
          <a:lstStyle/>
          <a:p>
            <a:r>
              <a:rPr lang="it-IT" sz="2000" b="1" dirty="0">
                <a:solidFill>
                  <a:schemeClr val="accent1">
                    <a:lumMod val="75000"/>
                  </a:schemeClr>
                </a:solidFill>
                <a:latin typeface="Arial Black" panose="020B0A04020102020204" pitchFamily="34" charset="0"/>
              </a:rPr>
              <a:t>OUR INDUSTRY</a:t>
            </a:r>
          </a:p>
        </p:txBody>
      </p:sp>
      <p:pic>
        <p:nvPicPr>
          <p:cNvPr id="28" name="Picture 2" descr="The human eye, Old medical atlas, illustration Digital Image, 64 ...">
            <a:extLst>
              <a:ext uri="{FF2B5EF4-FFF2-40B4-BE49-F238E27FC236}">
                <a16:creationId xmlns:a16="http://schemas.microsoft.com/office/drawing/2014/main" xmlns="" id="{7816A12F-E0CB-4861-93A2-9FDA0BD64DC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949430">
            <a:off x="9901864" y="171394"/>
            <a:ext cx="2143254" cy="17009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1392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he human eye, Old medical atlas, illustration Digital Image, 64 ...">
            <a:extLst>
              <a:ext uri="{FF2B5EF4-FFF2-40B4-BE49-F238E27FC236}">
                <a16:creationId xmlns:a16="http://schemas.microsoft.com/office/drawing/2014/main" xmlns="" id="{0AAD9577-7CC3-4F18-9D61-CCB319C3D8B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949430">
            <a:off x="9901864" y="171394"/>
            <a:ext cx="2143254" cy="1700996"/>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Ovale 16">
            <a:extLst>
              <a:ext uri="{FF2B5EF4-FFF2-40B4-BE49-F238E27FC236}">
                <a16:creationId xmlns:a16="http://schemas.microsoft.com/office/drawing/2014/main" xmlns="" id="{DE762524-0BCA-406F-BE48-1C43553C66B1}"/>
              </a:ext>
            </a:extLst>
          </p:cNvPr>
          <p:cNvSpPr/>
          <p:nvPr/>
        </p:nvSpPr>
        <p:spPr>
          <a:xfrm>
            <a:off x="1203960" y="1"/>
            <a:ext cx="10119360" cy="6857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xmlns="" id="{0E44C33C-9E18-4D7C-BA46-768A6F04B458}"/>
              </a:ext>
            </a:extLst>
          </p:cNvPr>
          <p:cNvSpPr/>
          <p:nvPr/>
        </p:nvSpPr>
        <p:spPr>
          <a:xfrm>
            <a:off x="1940575" y="499405"/>
            <a:ext cx="8656320" cy="5950301"/>
          </a:xfrm>
          <a:prstGeom prst="ellipse">
            <a:avLst/>
          </a:prstGeom>
          <a:solidFill>
            <a:srgbClr val="BAE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xmlns="" id="{E33ADC75-99D0-47DA-9613-6A90EC43BFAD}"/>
              </a:ext>
            </a:extLst>
          </p:cNvPr>
          <p:cNvPicPr>
            <a:picLocks noChangeAspect="1"/>
          </p:cNvPicPr>
          <p:nvPr/>
        </p:nvPicPr>
        <p:blipFill>
          <a:blip r:embed="rId3" cstate="print"/>
          <a:stretch>
            <a:fillRect/>
          </a:stretch>
        </p:blipFill>
        <p:spPr>
          <a:xfrm>
            <a:off x="4038600" y="1681865"/>
            <a:ext cx="4211320" cy="4135561"/>
          </a:xfrm>
          <a:prstGeom prst="rect">
            <a:avLst/>
          </a:prstGeom>
        </p:spPr>
      </p:pic>
      <p:pic>
        <p:nvPicPr>
          <p:cNvPr id="7" name="Immagine 6">
            <a:extLst>
              <a:ext uri="{FF2B5EF4-FFF2-40B4-BE49-F238E27FC236}">
                <a16:creationId xmlns:a16="http://schemas.microsoft.com/office/drawing/2014/main" xmlns="" id="{525F41FE-A8B2-490F-B6FD-9361D77FBD3A}"/>
              </a:ext>
            </a:extLst>
          </p:cNvPr>
          <p:cNvPicPr>
            <a:picLocks noChangeAspect="1"/>
          </p:cNvPicPr>
          <p:nvPr/>
        </p:nvPicPr>
        <p:blipFill>
          <a:blip r:embed="rId4" cstate="print">
            <a:duotone>
              <a:prstClr val="black"/>
              <a:schemeClr val="accent6">
                <a:tint val="45000"/>
                <a:satMod val="400000"/>
              </a:schemeClr>
            </a:duotone>
          </a:blip>
          <a:stretch>
            <a:fillRect/>
          </a:stretch>
        </p:blipFill>
        <p:spPr>
          <a:xfrm rot="895684">
            <a:off x="7806426" y="2335059"/>
            <a:ext cx="1779141" cy="1747135"/>
          </a:xfrm>
          <a:prstGeom prst="rect">
            <a:avLst/>
          </a:prstGeom>
        </p:spPr>
      </p:pic>
      <p:pic>
        <p:nvPicPr>
          <p:cNvPr id="8" name="Immagine 7">
            <a:extLst>
              <a:ext uri="{FF2B5EF4-FFF2-40B4-BE49-F238E27FC236}">
                <a16:creationId xmlns:a16="http://schemas.microsoft.com/office/drawing/2014/main" xmlns="" id="{EE7CCDAC-2258-4380-A91E-A780E9F71A3A}"/>
              </a:ext>
            </a:extLst>
          </p:cNvPr>
          <p:cNvPicPr>
            <a:picLocks noChangeAspect="1"/>
          </p:cNvPicPr>
          <p:nvPr/>
        </p:nvPicPr>
        <p:blipFill>
          <a:blip r:embed="rId5" cstate="print">
            <a:duotone>
              <a:prstClr val="black"/>
              <a:schemeClr val="accent6">
                <a:tint val="45000"/>
                <a:satMod val="400000"/>
              </a:schemeClr>
            </a:duotone>
          </a:blip>
          <a:stretch>
            <a:fillRect/>
          </a:stretch>
        </p:blipFill>
        <p:spPr>
          <a:xfrm rot="18809183">
            <a:off x="6950778" y="1183192"/>
            <a:ext cx="1321270" cy="1297500"/>
          </a:xfrm>
          <a:prstGeom prst="rect">
            <a:avLst/>
          </a:prstGeom>
        </p:spPr>
      </p:pic>
      <p:sp>
        <p:nvSpPr>
          <p:cNvPr id="9" name="CasellaDiTesto 8">
            <a:extLst>
              <a:ext uri="{FF2B5EF4-FFF2-40B4-BE49-F238E27FC236}">
                <a16:creationId xmlns:a16="http://schemas.microsoft.com/office/drawing/2014/main" xmlns="" id="{ED6B159D-D080-4201-86E8-5E61874B287A}"/>
              </a:ext>
            </a:extLst>
          </p:cNvPr>
          <p:cNvSpPr txBox="1"/>
          <p:nvPr/>
        </p:nvSpPr>
        <p:spPr>
          <a:xfrm>
            <a:off x="8249920" y="1523808"/>
            <a:ext cx="1454052" cy="707886"/>
          </a:xfrm>
          <a:prstGeom prst="rect">
            <a:avLst/>
          </a:prstGeom>
          <a:noFill/>
        </p:spPr>
        <p:txBody>
          <a:bodyPr wrap="none" rtlCol="0">
            <a:spAutoFit/>
          </a:bodyPr>
          <a:lstStyle/>
          <a:p>
            <a:r>
              <a:rPr lang="it-IT" sz="2000" b="1" dirty="0"/>
              <a:t>OTHER</a:t>
            </a:r>
          </a:p>
          <a:p>
            <a:r>
              <a:rPr lang="it-IT" sz="2000" b="1" dirty="0"/>
              <a:t>INDUSTRIES</a:t>
            </a:r>
          </a:p>
        </p:txBody>
      </p:sp>
      <p:sp>
        <p:nvSpPr>
          <p:cNvPr id="10" name="CasellaDiTesto 9">
            <a:extLst>
              <a:ext uri="{FF2B5EF4-FFF2-40B4-BE49-F238E27FC236}">
                <a16:creationId xmlns:a16="http://schemas.microsoft.com/office/drawing/2014/main" xmlns="" id="{8440CB22-96FA-46E6-93BE-21042EE30AA5}"/>
              </a:ext>
            </a:extLst>
          </p:cNvPr>
          <p:cNvSpPr txBox="1"/>
          <p:nvPr/>
        </p:nvSpPr>
        <p:spPr>
          <a:xfrm>
            <a:off x="5577977" y="5891719"/>
            <a:ext cx="1642566" cy="400110"/>
          </a:xfrm>
          <a:prstGeom prst="rect">
            <a:avLst/>
          </a:prstGeom>
          <a:noFill/>
        </p:spPr>
        <p:txBody>
          <a:bodyPr wrap="none" rtlCol="0">
            <a:spAutoFit/>
          </a:bodyPr>
          <a:lstStyle/>
          <a:p>
            <a:r>
              <a:rPr lang="en-US" sz="2000" b="1" dirty="0"/>
              <a:t>TECHNOLOGY</a:t>
            </a:r>
            <a:endParaRPr lang="it-IT" sz="2000" b="1" dirty="0"/>
          </a:p>
        </p:txBody>
      </p:sp>
      <p:sp>
        <p:nvSpPr>
          <p:cNvPr id="11" name="Rettangolo 10">
            <a:extLst>
              <a:ext uri="{FF2B5EF4-FFF2-40B4-BE49-F238E27FC236}">
                <a16:creationId xmlns:a16="http://schemas.microsoft.com/office/drawing/2014/main" xmlns="" id="{D04CFCDB-2E89-46AF-8E05-174F3905051A}"/>
              </a:ext>
            </a:extLst>
          </p:cNvPr>
          <p:cNvSpPr/>
          <p:nvPr/>
        </p:nvSpPr>
        <p:spPr>
          <a:xfrm>
            <a:off x="5337942" y="1038185"/>
            <a:ext cx="1312347" cy="400110"/>
          </a:xfrm>
          <a:prstGeom prst="rect">
            <a:avLst/>
          </a:prstGeom>
        </p:spPr>
        <p:txBody>
          <a:bodyPr wrap="none">
            <a:spAutoFit/>
          </a:bodyPr>
          <a:lstStyle/>
          <a:p>
            <a:r>
              <a:rPr lang="en-US" sz="2000" b="1" dirty="0"/>
              <a:t>ECONOMY</a:t>
            </a:r>
          </a:p>
        </p:txBody>
      </p:sp>
      <p:sp>
        <p:nvSpPr>
          <p:cNvPr id="12" name="Rettangolo 11">
            <a:extLst>
              <a:ext uri="{FF2B5EF4-FFF2-40B4-BE49-F238E27FC236}">
                <a16:creationId xmlns:a16="http://schemas.microsoft.com/office/drawing/2014/main" xmlns="" id="{F89DB0D0-8BE7-435F-AD3A-4765DF4CABD8}"/>
              </a:ext>
            </a:extLst>
          </p:cNvPr>
          <p:cNvSpPr/>
          <p:nvPr/>
        </p:nvSpPr>
        <p:spPr>
          <a:xfrm rot="2079574">
            <a:off x="8718595" y="1117340"/>
            <a:ext cx="1826847" cy="400110"/>
          </a:xfrm>
          <a:prstGeom prst="rect">
            <a:avLst/>
          </a:prstGeom>
        </p:spPr>
        <p:txBody>
          <a:bodyPr wrap="none">
            <a:spAutoFit/>
          </a:bodyPr>
          <a:lstStyle/>
          <a:p>
            <a:r>
              <a:rPr lang="en-US" sz="2000" b="1" dirty="0">
                <a:solidFill>
                  <a:schemeClr val="bg1"/>
                </a:solidFill>
              </a:rPr>
              <a:t>ENVIRONMENT</a:t>
            </a:r>
          </a:p>
        </p:txBody>
      </p:sp>
      <p:sp>
        <p:nvSpPr>
          <p:cNvPr id="13" name="Rettangolo 12">
            <a:extLst>
              <a:ext uri="{FF2B5EF4-FFF2-40B4-BE49-F238E27FC236}">
                <a16:creationId xmlns:a16="http://schemas.microsoft.com/office/drawing/2014/main" xmlns="" id="{27536667-07D1-4742-B5C6-4573C98AB5CC}"/>
              </a:ext>
            </a:extLst>
          </p:cNvPr>
          <p:cNvSpPr/>
          <p:nvPr/>
        </p:nvSpPr>
        <p:spPr>
          <a:xfrm>
            <a:off x="3156788" y="1631887"/>
            <a:ext cx="1763624" cy="400110"/>
          </a:xfrm>
          <a:prstGeom prst="rect">
            <a:avLst/>
          </a:prstGeom>
        </p:spPr>
        <p:txBody>
          <a:bodyPr wrap="none">
            <a:spAutoFit/>
          </a:bodyPr>
          <a:lstStyle/>
          <a:p>
            <a:r>
              <a:rPr lang="en-US" sz="2000" b="1" dirty="0"/>
              <a:t>DEMOGRAPHY</a:t>
            </a:r>
          </a:p>
        </p:txBody>
      </p:sp>
      <p:sp>
        <p:nvSpPr>
          <p:cNvPr id="14" name="Rettangolo 13">
            <a:extLst>
              <a:ext uri="{FF2B5EF4-FFF2-40B4-BE49-F238E27FC236}">
                <a16:creationId xmlns:a16="http://schemas.microsoft.com/office/drawing/2014/main" xmlns="" id="{085F016E-81D9-4FBB-8699-9ECB09EECBD1}"/>
              </a:ext>
            </a:extLst>
          </p:cNvPr>
          <p:cNvSpPr/>
          <p:nvPr/>
        </p:nvSpPr>
        <p:spPr>
          <a:xfrm>
            <a:off x="2070368" y="2958449"/>
            <a:ext cx="2057615" cy="400110"/>
          </a:xfrm>
          <a:prstGeom prst="rect">
            <a:avLst/>
          </a:prstGeom>
        </p:spPr>
        <p:txBody>
          <a:bodyPr wrap="none">
            <a:spAutoFit/>
          </a:bodyPr>
          <a:lstStyle/>
          <a:p>
            <a:r>
              <a:rPr lang="en-US" sz="2000" b="1" dirty="0"/>
              <a:t>RULES AND LAWS</a:t>
            </a:r>
          </a:p>
        </p:txBody>
      </p:sp>
      <p:sp>
        <p:nvSpPr>
          <p:cNvPr id="15" name="Rettangolo 14">
            <a:extLst>
              <a:ext uri="{FF2B5EF4-FFF2-40B4-BE49-F238E27FC236}">
                <a16:creationId xmlns:a16="http://schemas.microsoft.com/office/drawing/2014/main" xmlns="" id="{9019B940-477C-4EB1-9423-6CA7DB5C74BF}"/>
              </a:ext>
            </a:extLst>
          </p:cNvPr>
          <p:cNvSpPr/>
          <p:nvPr/>
        </p:nvSpPr>
        <p:spPr>
          <a:xfrm>
            <a:off x="3099176" y="4509381"/>
            <a:ext cx="1125629" cy="400110"/>
          </a:xfrm>
          <a:prstGeom prst="rect">
            <a:avLst/>
          </a:prstGeom>
        </p:spPr>
        <p:txBody>
          <a:bodyPr wrap="none">
            <a:spAutoFit/>
          </a:bodyPr>
          <a:lstStyle/>
          <a:p>
            <a:r>
              <a:rPr lang="en-US" sz="2000" b="1" dirty="0"/>
              <a:t>POLITICS</a:t>
            </a:r>
          </a:p>
        </p:txBody>
      </p:sp>
      <p:sp>
        <p:nvSpPr>
          <p:cNvPr id="16" name="Rettangolo 15">
            <a:extLst>
              <a:ext uri="{FF2B5EF4-FFF2-40B4-BE49-F238E27FC236}">
                <a16:creationId xmlns:a16="http://schemas.microsoft.com/office/drawing/2014/main" xmlns="" id="{6E40B2AC-0B20-40CC-BCD4-37B2E182C446}"/>
              </a:ext>
            </a:extLst>
          </p:cNvPr>
          <p:cNvSpPr/>
          <p:nvPr/>
        </p:nvSpPr>
        <p:spPr>
          <a:xfrm>
            <a:off x="8196661" y="4581219"/>
            <a:ext cx="1140505" cy="400110"/>
          </a:xfrm>
          <a:prstGeom prst="rect">
            <a:avLst/>
          </a:prstGeom>
        </p:spPr>
        <p:txBody>
          <a:bodyPr wrap="none">
            <a:spAutoFit/>
          </a:bodyPr>
          <a:lstStyle/>
          <a:p>
            <a:r>
              <a:rPr lang="en-US" sz="2000" b="1" dirty="0"/>
              <a:t>CULTURE</a:t>
            </a:r>
          </a:p>
        </p:txBody>
      </p:sp>
    </p:spTree>
    <p:extLst>
      <p:ext uri="{BB962C8B-B14F-4D97-AF65-F5344CB8AC3E}">
        <p14:creationId xmlns:p14="http://schemas.microsoft.com/office/powerpoint/2010/main" xmlns="" val="2331390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srcRect l="16545" t="36538" r="18302" b="18681"/>
          <a:stretch>
            <a:fillRect/>
          </a:stretch>
        </p:blipFill>
        <p:spPr bwMode="auto">
          <a:xfrm>
            <a:off x="533400" y="1466850"/>
            <a:ext cx="11025626"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DF064D70-66E6-4BAD-9D61-2C70FD800E3C}"/>
              </a:ext>
            </a:extLst>
          </p:cNvPr>
          <p:cNvSpPr>
            <a:spLocks noGrp="1"/>
          </p:cNvSpPr>
          <p:nvPr>
            <p:ph type="title"/>
          </p:nvPr>
        </p:nvSpPr>
        <p:spPr/>
        <p:txBody>
          <a:bodyPr/>
          <a:lstStyle/>
          <a:p>
            <a:r>
              <a:rPr lang="it-IT" dirty="0"/>
              <a:t>Michael </a:t>
            </a:r>
            <a:r>
              <a:rPr lang="it-IT" dirty="0" err="1"/>
              <a:t>Porter’s</a:t>
            </a:r>
            <a:r>
              <a:rPr lang="it-IT" dirty="0"/>
              <a:t> </a:t>
            </a:r>
            <a:r>
              <a:rPr lang="it-IT" dirty="0" err="1"/>
              <a:t>Generic</a:t>
            </a:r>
            <a:r>
              <a:rPr lang="it-IT" dirty="0"/>
              <a:t> Strategies Framework</a:t>
            </a:r>
          </a:p>
        </p:txBody>
      </p:sp>
      <p:sp>
        <p:nvSpPr>
          <p:cNvPr id="2" name="Segnaposto data 1">
            <a:extLst>
              <a:ext uri="{FF2B5EF4-FFF2-40B4-BE49-F238E27FC236}">
                <a16:creationId xmlns:a16="http://schemas.microsoft.com/office/drawing/2014/main" xmlns="" id="{F5140F90-EF2A-4CAE-8D6F-0A8878986D29}"/>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F8ED61EA-AED7-416A-B3BD-AF219CC8267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E723D615-5877-4E28-B555-33207C99EEDB}"/>
              </a:ext>
            </a:extLst>
          </p:cNvPr>
          <p:cNvSpPr>
            <a:spLocks noGrp="1"/>
          </p:cNvSpPr>
          <p:nvPr>
            <p:ph type="sldNum" sz="quarter" idx="12"/>
          </p:nvPr>
        </p:nvSpPr>
        <p:spPr/>
        <p:txBody>
          <a:bodyPr/>
          <a:lstStyle/>
          <a:p>
            <a:fld id="{DCE366CF-62E3-44AA-B5F8-91C8785CFA03}" type="slidenum">
              <a:rPr lang="it-IT" smtClean="0"/>
              <a:pPr/>
              <a:t>110</a:t>
            </a:fld>
            <a:endParaRPr lang="it-IT"/>
          </a:p>
        </p:txBody>
      </p:sp>
      <p:pic>
        <p:nvPicPr>
          <p:cNvPr id="6" name="Immagine 5">
            <a:extLst>
              <a:ext uri="{FF2B5EF4-FFF2-40B4-BE49-F238E27FC236}">
                <a16:creationId xmlns:a16="http://schemas.microsoft.com/office/drawing/2014/main" xmlns="" id="{E5FD4EA0-6AB0-444B-AD04-E6295C773B4A}"/>
              </a:ext>
            </a:extLst>
          </p:cNvPr>
          <p:cNvPicPr>
            <a:picLocks noChangeAspect="1"/>
          </p:cNvPicPr>
          <p:nvPr/>
        </p:nvPicPr>
        <p:blipFill>
          <a:blip r:embed="rId2" cstate="print">
            <a:duotone>
              <a:prstClr val="black"/>
              <a:schemeClr val="accent4">
                <a:tint val="45000"/>
                <a:satMod val="400000"/>
              </a:schemeClr>
            </a:duotone>
          </a:blip>
          <a:stretch>
            <a:fillRect/>
          </a:stretch>
        </p:blipFill>
        <p:spPr>
          <a:xfrm>
            <a:off x="3825241" y="1171764"/>
            <a:ext cx="6600644" cy="4658766"/>
          </a:xfrm>
          <a:prstGeom prst="rect">
            <a:avLst/>
          </a:prstGeom>
          <a:scene3d>
            <a:camera prst="perspectiveContrastingLeftFacing"/>
            <a:lightRig rig="threePt" dir="t"/>
          </a:scene3d>
        </p:spPr>
      </p:pic>
      <p:pic>
        <p:nvPicPr>
          <p:cNvPr id="43010" name="Picture 2" descr="Biography - Institute For Strategy And Competitiveness - Harvard ...">
            <a:extLst>
              <a:ext uri="{FF2B5EF4-FFF2-40B4-BE49-F238E27FC236}">
                <a16:creationId xmlns:a16="http://schemas.microsoft.com/office/drawing/2014/main" xmlns="" id="{2C2A63AD-6266-4432-9D68-31521DB0A2B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92767" y="2200275"/>
            <a:ext cx="2466975" cy="24574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asellaDiTesto 7"/>
          <p:cNvSpPr txBox="1"/>
          <p:nvPr/>
        </p:nvSpPr>
        <p:spPr>
          <a:xfrm>
            <a:off x="548641" y="4833256"/>
            <a:ext cx="3656707" cy="1200329"/>
          </a:xfrm>
          <a:prstGeom prst="rect">
            <a:avLst/>
          </a:prstGeom>
          <a:noFill/>
        </p:spPr>
        <p:txBody>
          <a:bodyPr wrap="none" rtlCol="0">
            <a:spAutoFit/>
          </a:bodyPr>
          <a:lstStyle/>
          <a:p>
            <a:r>
              <a:rPr lang="en-US" dirty="0" smtClean="0"/>
              <a:t>Find your basic “way to play” among:</a:t>
            </a:r>
          </a:p>
          <a:p>
            <a:pPr marL="342900" indent="-342900">
              <a:buFont typeface="+mj-lt"/>
              <a:buAutoNum type="arabicPeriod"/>
            </a:pPr>
            <a:r>
              <a:rPr lang="en-US" dirty="0" smtClean="0"/>
              <a:t>Differentiation</a:t>
            </a:r>
          </a:p>
          <a:p>
            <a:pPr marL="342900" indent="-342900">
              <a:buFont typeface="+mj-lt"/>
              <a:buAutoNum type="arabicPeriod"/>
            </a:pPr>
            <a:r>
              <a:rPr lang="en-US" dirty="0" smtClean="0"/>
              <a:t>Cost leadership</a:t>
            </a:r>
          </a:p>
          <a:p>
            <a:pPr marL="342900" indent="-342900">
              <a:buFont typeface="+mj-lt"/>
              <a:buAutoNum type="arabicPeriod"/>
            </a:pPr>
            <a:r>
              <a:rPr lang="en-US" dirty="0" smtClean="0"/>
              <a:t>Product range</a:t>
            </a:r>
            <a:endParaRPr lang="it-IT" dirty="0"/>
          </a:p>
        </p:txBody>
      </p:sp>
    </p:spTree>
    <p:extLst>
      <p:ext uri="{BB962C8B-B14F-4D97-AF65-F5344CB8AC3E}">
        <p14:creationId xmlns:p14="http://schemas.microsoft.com/office/powerpoint/2010/main" xmlns="" val="31915443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1A3F86A4-2A97-4788-B5D3-6A8531C00D66}"/>
              </a:ext>
            </a:extLst>
          </p:cNvPr>
          <p:cNvSpPr>
            <a:spLocks noGrp="1"/>
          </p:cNvSpPr>
          <p:nvPr>
            <p:ph type="body" idx="1"/>
          </p:nvPr>
        </p:nvSpPr>
        <p:spPr>
          <a:xfrm>
            <a:off x="727528" y="2080931"/>
            <a:ext cx="6071870" cy="1500187"/>
          </a:xfrm>
        </p:spPr>
        <p:txBody>
          <a:bodyPr>
            <a:normAutofit fontScale="85000" lnSpcReduction="20000"/>
          </a:bodyPr>
          <a:lstStyle/>
          <a:p>
            <a:pPr algn="ctr"/>
            <a:r>
              <a:rPr lang="it-IT" sz="4800" b="1" dirty="0">
                <a:solidFill>
                  <a:schemeClr val="tx1"/>
                </a:solidFill>
              </a:rPr>
              <a:t>The SWOT </a:t>
            </a:r>
            <a:r>
              <a:rPr lang="it-IT" sz="4800" b="1" dirty="0" err="1">
                <a:solidFill>
                  <a:schemeClr val="tx1"/>
                </a:solidFill>
              </a:rPr>
              <a:t>Analisys</a:t>
            </a:r>
            <a:endParaRPr lang="it-IT" sz="4800" b="1" dirty="0">
              <a:solidFill>
                <a:schemeClr val="tx1"/>
              </a:solidFill>
            </a:endParaRPr>
          </a:p>
          <a:p>
            <a:pPr algn="ctr"/>
            <a:r>
              <a:rPr lang="it-IT" sz="3600" b="1" dirty="0" err="1">
                <a:solidFill>
                  <a:schemeClr val="tx1"/>
                </a:solidFill>
              </a:rPr>
              <a:t>also</a:t>
            </a:r>
            <a:r>
              <a:rPr lang="it-IT" sz="3600" b="1" dirty="0">
                <a:solidFill>
                  <a:schemeClr val="tx1"/>
                </a:solidFill>
              </a:rPr>
              <a:t> </a:t>
            </a:r>
            <a:r>
              <a:rPr lang="it-IT" sz="3600" b="1" dirty="0" err="1">
                <a:solidFill>
                  <a:schemeClr val="tx1"/>
                </a:solidFill>
              </a:rPr>
              <a:t>known</a:t>
            </a:r>
            <a:r>
              <a:rPr lang="it-IT" sz="3600" b="1" dirty="0">
                <a:solidFill>
                  <a:schemeClr val="tx1"/>
                </a:solidFill>
              </a:rPr>
              <a:t> as</a:t>
            </a:r>
          </a:p>
          <a:p>
            <a:pPr algn="ctr"/>
            <a:r>
              <a:rPr lang="it-IT" sz="3600" b="1" dirty="0">
                <a:solidFill>
                  <a:schemeClr val="tx1"/>
                </a:solidFill>
              </a:rPr>
              <a:t>«</a:t>
            </a:r>
            <a:r>
              <a:rPr lang="it-IT" sz="3600" b="1" dirty="0" err="1">
                <a:solidFill>
                  <a:schemeClr val="tx1"/>
                </a:solidFill>
              </a:rPr>
              <a:t>Situational</a:t>
            </a:r>
            <a:r>
              <a:rPr lang="it-IT" sz="3600" b="1" dirty="0">
                <a:solidFill>
                  <a:schemeClr val="tx1"/>
                </a:solidFill>
              </a:rPr>
              <a:t> </a:t>
            </a:r>
            <a:r>
              <a:rPr lang="it-IT" sz="3600" b="1" dirty="0" err="1">
                <a:solidFill>
                  <a:schemeClr val="tx1"/>
                </a:solidFill>
              </a:rPr>
              <a:t>Analisys</a:t>
            </a:r>
            <a:r>
              <a:rPr lang="it-IT" sz="3600" b="1" dirty="0">
                <a:solidFill>
                  <a:schemeClr val="tx1"/>
                </a:solidFill>
              </a:rPr>
              <a:t>»</a:t>
            </a:r>
          </a:p>
        </p:txBody>
      </p:sp>
      <p:sp>
        <p:nvSpPr>
          <p:cNvPr id="4" name="Segnaposto data 3">
            <a:extLst>
              <a:ext uri="{FF2B5EF4-FFF2-40B4-BE49-F238E27FC236}">
                <a16:creationId xmlns:a16="http://schemas.microsoft.com/office/drawing/2014/main" xmlns="" id="{5854C488-50F4-482B-B43E-6E88901BD7FD}"/>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6" name="Segnaposto numero diapositiva 5">
            <a:extLst>
              <a:ext uri="{FF2B5EF4-FFF2-40B4-BE49-F238E27FC236}">
                <a16:creationId xmlns:a16="http://schemas.microsoft.com/office/drawing/2014/main" xmlns="" id="{B370F2BA-7A27-4BC4-BCAF-B653619FFA35}"/>
              </a:ext>
            </a:extLst>
          </p:cNvPr>
          <p:cNvSpPr>
            <a:spLocks noGrp="1"/>
          </p:cNvSpPr>
          <p:nvPr>
            <p:ph type="sldNum" sz="quarter" idx="12"/>
          </p:nvPr>
        </p:nvSpPr>
        <p:spPr/>
        <p:txBody>
          <a:bodyPr/>
          <a:lstStyle/>
          <a:p>
            <a:fld id="{DCE366CF-62E3-44AA-B5F8-91C8785CFA03}" type="slidenum">
              <a:rPr lang="it-IT" smtClean="0"/>
              <a:pPr/>
              <a:t>111</a:t>
            </a:fld>
            <a:endParaRPr lang="it-IT"/>
          </a:p>
        </p:txBody>
      </p:sp>
      <p:pic>
        <p:nvPicPr>
          <p:cNvPr id="3074" name="Picture 2" descr="SWOT analysis Tool - TUZZit">
            <a:extLst>
              <a:ext uri="{FF2B5EF4-FFF2-40B4-BE49-F238E27FC236}">
                <a16:creationId xmlns:a16="http://schemas.microsoft.com/office/drawing/2014/main" xmlns="" id="{8BCDE68B-8A71-4160-92C1-CB79CA606F6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37782" y="4042693"/>
            <a:ext cx="2198038" cy="219803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magine 6">
            <a:extLst>
              <a:ext uri="{FF2B5EF4-FFF2-40B4-BE49-F238E27FC236}">
                <a16:creationId xmlns:a16="http://schemas.microsoft.com/office/drawing/2014/main" xmlns="" id="{8A910278-2C5E-4673-BD9D-BA8930AA4DC0}"/>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xmlns="">
                  <a14:imgLayer r:embed="rId4">
                    <a14:imgEffect>
                      <a14:brightnessContrast bright="-20000" contrast="40000"/>
                    </a14:imgEffect>
                  </a14:imgLayer>
                </a14:imgProps>
              </a:ext>
            </a:extLst>
          </a:blip>
          <a:stretch>
            <a:fillRect/>
          </a:stretch>
        </p:blipFill>
        <p:spPr>
          <a:xfrm>
            <a:off x="5936801" y="2106127"/>
            <a:ext cx="4985727" cy="4100274"/>
          </a:xfrm>
          <a:prstGeom prst="rect">
            <a:avLst/>
          </a:prstGeom>
          <a:scene3d>
            <a:camera prst="perspectiveContrastingLeftFacing"/>
            <a:lightRig rig="threePt" dir="t"/>
          </a:scene3d>
        </p:spPr>
      </p:pic>
      <p:sp>
        <p:nvSpPr>
          <p:cNvPr id="8" name="Rettangolo 7">
            <a:extLst>
              <a:ext uri="{FF2B5EF4-FFF2-40B4-BE49-F238E27FC236}">
                <a16:creationId xmlns:a16="http://schemas.microsoft.com/office/drawing/2014/main" xmlns="" id="{9EC46D88-31F6-46B6-BDA8-12E6977ED7F4}"/>
              </a:ext>
            </a:extLst>
          </p:cNvPr>
          <p:cNvSpPr/>
          <p:nvPr/>
        </p:nvSpPr>
        <p:spPr>
          <a:xfrm>
            <a:off x="4837782" y="6346672"/>
            <a:ext cx="2198038" cy="369332"/>
          </a:xfrm>
          <a:prstGeom prst="rect">
            <a:avLst/>
          </a:prstGeom>
        </p:spPr>
        <p:txBody>
          <a:bodyPr wrap="none">
            <a:spAutoFit/>
          </a:bodyPr>
          <a:lstStyle/>
          <a:p>
            <a:r>
              <a:rPr lang="it-IT" dirty="0">
                <a:solidFill>
                  <a:srgbClr val="4D5156"/>
                </a:solidFill>
                <a:latin typeface="arial" panose="020B0604020202020204" pitchFamily="34" charset="0"/>
              </a:rPr>
              <a:t>Albert S. Humphrey</a:t>
            </a:r>
            <a:endParaRPr lang="it-IT" dirty="0"/>
          </a:p>
        </p:txBody>
      </p:sp>
      <p:sp>
        <p:nvSpPr>
          <p:cNvPr id="9" name="CasellaDiTesto 8"/>
          <p:cNvSpPr txBox="1"/>
          <p:nvPr/>
        </p:nvSpPr>
        <p:spPr>
          <a:xfrm>
            <a:off x="744583" y="4558937"/>
            <a:ext cx="3696788" cy="923330"/>
          </a:xfrm>
          <a:prstGeom prst="rect">
            <a:avLst/>
          </a:prstGeom>
          <a:noFill/>
        </p:spPr>
        <p:txBody>
          <a:bodyPr wrap="square" rtlCol="0">
            <a:spAutoFit/>
          </a:bodyPr>
          <a:lstStyle/>
          <a:p>
            <a:r>
              <a:rPr lang="en-US" dirty="0" smtClean="0"/>
              <a:t>Analyze the present situation: </a:t>
            </a:r>
          </a:p>
          <a:p>
            <a:pPr>
              <a:buFont typeface="Arial" pitchFamily="34" charset="0"/>
              <a:buChar char="•"/>
            </a:pPr>
            <a:r>
              <a:rPr lang="en-US" dirty="0" smtClean="0"/>
              <a:t>Outside (risks and opportunities)</a:t>
            </a:r>
          </a:p>
          <a:p>
            <a:pPr>
              <a:buFont typeface="Arial" pitchFamily="34" charset="0"/>
              <a:buChar char="•"/>
            </a:pPr>
            <a:r>
              <a:rPr lang="en-US" dirty="0" smtClean="0"/>
              <a:t>Inside (strong and weak capabilities)</a:t>
            </a:r>
            <a:endParaRPr lang="it-IT" dirty="0"/>
          </a:p>
        </p:txBody>
      </p:sp>
    </p:spTree>
    <p:extLst>
      <p:ext uri="{BB962C8B-B14F-4D97-AF65-F5344CB8AC3E}">
        <p14:creationId xmlns:p14="http://schemas.microsoft.com/office/powerpoint/2010/main" xmlns="" val="12751168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 xmlns:a16="http://schemas.microsoft.com/office/drawing/2014/main" id="{DF064D70-66E6-4BAD-9D61-2C70FD800E3C}"/>
              </a:ext>
            </a:extLst>
          </p:cNvPr>
          <p:cNvSpPr>
            <a:spLocks noGrp="1"/>
          </p:cNvSpPr>
          <p:nvPr>
            <p:ph type="title"/>
          </p:nvPr>
        </p:nvSpPr>
        <p:spPr/>
        <p:txBody>
          <a:bodyPr/>
          <a:lstStyle/>
          <a:p>
            <a:r>
              <a:rPr lang="it-IT" dirty="0"/>
              <a:t>Michael </a:t>
            </a:r>
            <a:r>
              <a:rPr lang="it-IT" dirty="0" err="1"/>
              <a:t>Porter’s</a:t>
            </a:r>
            <a:r>
              <a:rPr lang="it-IT" dirty="0"/>
              <a:t> 5 </a:t>
            </a:r>
            <a:r>
              <a:rPr lang="it-IT" dirty="0" err="1"/>
              <a:t>Forces</a:t>
            </a:r>
            <a:r>
              <a:rPr lang="it-IT" dirty="0"/>
              <a:t> Framework</a:t>
            </a:r>
          </a:p>
        </p:txBody>
      </p:sp>
      <p:sp>
        <p:nvSpPr>
          <p:cNvPr id="2" name="Segnaposto data 1">
            <a:extLst>
              <a:ext uri="{FF2B5EF4-FFF2-40B4-BE49-F238E27FC236}">
                <a16:creationId xmlns="" xmlns:a16="http://schemas.microsoft.com/office/drawing/2014/main" id="{F5140F90-EF2A-4CAE-8D6F-0A8878986D29}"/>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4" name="Segnaposto numero diapositiva 3">
            <a:extLst>
              <a:ext uri="{FF2B5EF4-FFF2-40B4-BE49-F238E27FC236}">
                <a16:creationId xmlns="" xmlns:a16="http://schemas.microsoft.com/office/drawing/2014/main" id="{E723D615-5877-4E28-B555-33207C99EEDB}"/>
              </a:ext>
            </a:extLst>
          </p:cNvPr>
          <p:cNvSpPr>
            <a:spLocks noGrp="1"/>
          </p:cNvSpPr>
          <p:nvPr>
            <p:ph type="sldNum" sz="quarter" idx="12"/>
          </p:nvPr>
        </p:nvSpPr>
        <p:spPr/>
        <p:txBody>
          <a:bodyPr/>
          <a:lstStyle/>
          <a:p>
            <a:fld id="{DCE366CF-62E3-44AA-B5F8-91C8785CFA03}" type="slidenum">
              <a:rPr lang="it-IT" smtClean="0"/>
              <a:pPr/>
              <a:t>112</a:t>
            </a:fld>
            <a:endParaRPr lang="it-IT"/>
          </a:p>
        </p:txBody>
      </p:sp>
      <p:pic>
        <p:nvPicPr>
          <p:cNvPr id="7" name="Immagine 6">
            <a:extLst>
              <a:ext uri="{FF2B5EF4-FFF2-40B4-BE49-F238E27FC236}">
                <a16:creationId xmlns="" xmlns:a16="http://schemas.microsoft.com/office/drawing/2014/main" id="{FACB96AE-DF48-477A-BF7D-5572E36B52A4}"/>
              </a:ext>
            </a:extLst>
          </p:cNvPr>
          <p:cNvPicPr/>
          <p:nvPr/>
        </p:nvPicPr>
        <p:blipFill>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Lst>
          </a:blip>
          <a:stretch>
            <a:fillRect/>
          </a:stretch>
        </p:blipFill>
        <p:spPr>
          <a:xfrm>
            <a:off x="4338637" y="807720"/>
            <a:ext cx="5932021" cy="6721475"/>
          </a:xfrm>
          <a:prstGeom prst="rect">
            <a:avLst/>
          </a:prstGeom>
          <a:scene3d>
            <a:camera prst="isometricTopUp"/>
            <a:lightRig rig="threePt" dir="t"/>
          </a:scene3d>
        </p:spPr>
      </p:pic>
      <p:pic>
        <p:nvPicPr>
          <p:cNvPr id="43010" name="Picture 2" descr="Biography - Institute For Strategy And Competitiveness - Harvard ...">
            <a:extLst>
              <a:ext uri="{FF2B5EF4-FFF2-40B4-BE49-F238E27FC236}">
                <a16:creationId xmlns="" xmlns:a16="http://schemas.microsoft.com/office/drawing/2014/main" id="{2C2A63AD-6266-4432-9D68-31521DB0A2B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54931" y="2468245"/>
            <a:ext cx="2466975" cy="24574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asellaDiTesto 7"/>
          <p:cNvSpPr txBox="1"/>
          <p:nvPr/>
        </p:nvSpPr>
        <p:spPr>
          <a:xfrm>
            <a:off x="300445" y="5338805"/>
            <a:ext cx="5812972" cy="923330"/>
          </a:xfrm>
          <a:prstGeom prst="rect">
            <a:avLst/>
          </a:prstGeom>
          <a:noFill/>
        </p:spPr>
        <p:txBody>
          <a:bodyPr wrap="square" rtlCol="0">
            <a:spAutoFit/>
          </a:bodyPr>
          <a:lstStyle/>
          <a:p>
            <a:r>
              <a:rPr lang="en-US" dirty="0" smtClean="0"/>
              <a:t>Analyze the attractiveness of the industry by assessing:</a:t>
            </a:r>
          </a:p>
          <a:p>
            <a:pPr>
              <a:buFont typeface="Arial" pitchFamily="34" charset="0"/>
              <a:buChar char="•"/>
            </a:pPr>
            <a:r>
              <a:rPr lang="en-US" dirty="0" smtClean="0"/>
              <a:t>the strength of competitive threats</a:t>
            </a:r>
          </a:p>
          <a:p>
            <a:pPr>
              <a:buFont typeface="Arial" pitchFamily="34" charset="0"/>
              <a:buChar char="•"/>
            </a:pPr>
            <a:r>
              <a:rPr lang="en-US" dirty="0" smtClean="0"/>
              <a:t>the opportunities related to capabilities based barriers</a:t>
            </a:r>
            <a:endParaRPr lang="it-IT" dirty="0"/>
          </a:p>
        </p:txBody>
      </p:sp>
    </p:spTree>
    <p:extLst>
      <p:ext uri="{BB962C8B-B14F-4D97-AF65-F5344CB8AC3E}">
        <p14:creationId xmlns="" xmlns:p14="http://schemas.microsoft.com/office/powerpoint/2010/main" val="424952145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5B9B2266-3205-48D9-B2B5-953C9523D4CB}"/>
              </a:ext>
            </a:extLst>
          </p:cNvPr>
          <p:cNvSpPr>
            <a:spLocks noGrp="1"/>
          </p:cNvSpPr>
          <p:nvPr>
            <p:ph type="title"/>
          </p:nvPr>
        </p:nvSpPr>
        <p:spPr/>
        <p:txBody>
          <a:bodyPr/>
          <a:lstStyle/>
          <a:p>
            <a:r>
              <a:rPr lang="it-IT" dirty="0"/>
              <a:t>Igor </a:t>
            </a:r>
            <a:r>
              <a:rPr lang="it-IT" dirty="0" err="1"/>
              <a:t>Ansoff’s</a:t>
            </a:r>
            <a:r>
              <a:rPr lang="it-IT" dirty="0"/>
              <a:t> Growth Framework</a:t>
            </a:r>
          </a:p>
        </p:txBody>
      </p:sp>
      <p:sp>
        <p:nvSpPr>
          <p:cNvPr id="2" name="Segnaposto data 1">
            <a:extLst>
              <a:ext uri="{FF2B5EF4-FFF2-40B4-BE49-F238E27FC236}">
                <a16:creationId xmlns:a16="http://schemas.microsoft.com/office/drawing/2014/main" xmlns="" id="{EA5933B8-5F3F-4CAF-A54E-1E1309D8258E}"/>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DFB71A60-E3CF-483B-92E3-944D51BCE35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A3077D74-825A-483A-ADD1-6C628F337CD5}"/>
              </a:ext>
            </a:extLst>
          </p:cNvPr>
          <p:cNvSpPr>
            <a:spLocks noGrp="1"/>
          </p:cNvSpPr>
          <p:nvPr>
            <p:ph type="sldNum" sz="quarter" idx="12"/>
          </p:nvPr>
        </p:nvSpPr>
        <p:spPr/>
        <p:txBody>
          <a:bodyPr/>
          <a:lstStyle/>
          <a:p>
            <a:fld id="{DCE366CF-62E3-44AA-B5F8-91C8785CFA03}" type="slidenum">
              <a:rPr lang="it-IT" smtClean="0"/>
              <a:pPr/>
              <a:t>113</a:t>
            </a:fld>
            <a:endParaRPr lang="it-IT"/>
          </a:p>
        </p:txBody>
      </p:sp>
      <p:pic>
        <p:nvPicPr>
          <p:cNvPr id="1026" name="Picture 2" descr="Amazon.it: Senryaku keiei ron. - H Igor Ansoff - Libri">
            <a:extLst>
              <a:ext uri="{FF2B5EF4-FFF2-40B4-BE49-F238E27FC236}">
                <a16:creationId xmlns:a16="http://schemas.microsoft.com/office/drawing/2014/main" xmlns="" id="{9D896381-7A94-441D-AA5F-3620C5CBC33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87932" y="2058539"/>
            <a:ext cx="2795748" cy="393268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magine 5">
            <a:extLst>
              <a:ext uri="{FF2B5EF4-FFF2-40B4-BE49-F238E27FC236}">
                <a16:creationId xmlns:a16="http://schemas.microsoft.com/office/drawing/2014/main" xmlns="" id="{E23A69B8-92CC-445E-AC2A-60DEA7DB46F4}"/>
              </a:ext>
            </a:extLst>
          </p:cNvPr>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xmlns="">
                  <a14:imgLayer r:embed="rId4">
                    <a14:imgEffect>
                      <a14:brightnessContrast bright="-20000"/>
                    </a14:imgEffect>
                  </a14:imgLayer>
                </a14:imgProps>
              </a:ext>
            </a:extLst>
          </a:blip>
          <a:stretch>
            <a:fillRect/>
          </a:stretch>
        </p:blipFill>
        <p:spPr>
          <a:xfrm>
            <a:off x="5821680" y="2423664"/>
            <a:ext cx="3764280" cy="3932686"/>
          </a:xfrm>
          <a:prstGeom prst="rect">
            <a:avLst/>
          </a:prstGeom>
          <a:scene3d>
            <a:camera prst="perspectiveContrastingLeftFacing"/>
            <a:lightRig rig="threePt" dir="t"/>
          </a:scene3d>
        </p:spPr>
      </p:pic>
      <p:sp>
        <p:nvSpPr>
          <p:cNvPr id="8" name="CasellaDiTesto 7"/>
          <p:cNvSpPr txBox="1"/>
          <p:nvPr/>
        </p:nvSpPr>
        <p:spPr>
          <a:xfrm>
            <a:off x="274320" y="4568096"/>
            <a:ext cx="3605349" cy="1477328"/>
          </a:xfrm>
          <a:prstGeom prst="rect">
            <a:avLst/>
          </a:prstGeom>
          <a:noFill/>
        </p:spPr>
        <p:txBody>
          <a:bodyPr wrap="square" rtlCol="0">
            <a:spAutoFit/>
          </a:bodyPr>
          <a:lstStyle/>
          <a:p>
            <a:r>
              <a:rPr lang="en-US" dirty="0" smtClean="0"/>
              <a:t>Analyze your growth opportunities based on your own capabilities:</a:t>
            </a:r>
          </a:p>
          <a:p>
            <a:pPr>
              <a:buFont typeface="Arial" pitchFamily="34" charset="0"/>
              <a:buChar char="•"/>
            </a:pPr>
            <a:r>
              <a:rPr lang="en-US" dirty="0" smtClean="0"/>
              <a:t>market diversification</a:t>
            </a:r>
          </a:p>
          <a:p>
            <a:pPr>
              <a:buFont typeface="Arial" pitchFamily="34" charset="0"/>
              <a:buChar char="•"/>
            </a:pPr>
            <a:r>
              <a:rPr lang="en-US" dirty="0" smtClean="0"/>
              <a:t>product diversification</a:t>
            </a:r>
          </a:p>
          <a:p>
            <a:pPr>
              <a:buFont typeface="Arial" pitchFamily="34" charset="0"/>
              <a:buChar char="•"/>
            </a:pPr>
            <a:r>
              <a:rPr lang="en-US" dirty="0" smtClean="0"/>
              <a:t>market and product diversification</a:t>
            </a:r>
            <a:endParaRPr lang="it-IT" dirty="0"/>
          </a:p>
        </p:txBody>
      </p:sp>
    </p:spTree>
    <p:extLst>
      <p:ext uri="{BB962C8B-B14F-4D97-AF65-F5344CB8AC3E}">
        <p14:creationId xmlns:p14="http://schemas.microsoft.com/office/powerpoint/2010/main" xmlns="" val="59620861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114</a:t>
            </a:fld>
            <a:endParaRPr lang="it-IT"/>
          </a:p>
        </p:txBody>
      </p:sp>
      <p:grpSp>
        <p:nvGrpSpPr>
          <p:cNvPr id="5" name="Group 2"/>
          <p:cNvGrpSpPr>
            <a:grpSpLocks/>
          </p:cNvGrpSpPr>
          <p:nvPr/>
        </p:nvGrpSpPr>
        <p:grpSpPr bwMode="auto">
          <a:xfrm>
            <a:off x="468313" y="287383"/>
            <a:ext cx="8905746" cy="6570617"/>
            <a:chOff x="22" y="28"/>
            <a:chExt cx="5693" cy="4245"/>
          </a:xfrm>
        </p:grpSpPr>
        <p:pic>
          <p:nvPicPr>
            <p:cNvPr id="6" name="Picture 3"/>
            <p:cNvPicPr>
              <a:picLocks noChangeAspect="1" noChangeArrowheads="1"/>
            </p:cNvPicPr>
            <p:nvPr/>
          </p:nvPicPr>
          <p:blipFill>
            <a:blip r:embed="rId2" cstate="print"/>
            <a:srcRect l="7382" t="19833" r="16133" b="9291"/>
            <a:stretch>
              <a:fillRect/>
            </a:stretch>
          </p:blipFill>
          <p:spPr bwMode="auto">
            <a:xfrm>
              <a:off x="22" y="28"/>
              <a:ext cx="5693" cy="3297"/>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l="13580" t="52916" r="33855" b="18730"/>
            <a:stretch>
              <a:fillRect/>
            </a:stretch>
          </p:blipFill>
          <p:spPr bwMode="auto">
            <a:xfrm>
              <a:off x="2426" y="3294"/>
              <a:ext cx="2903" cy="97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115</a:t>
            </a:fld>
            <a:endParaRPr lang="it-IT"/>
          </a:p>
        </p:txBody>
      </p:sp>
      <p:pic>
        <p:nvPicPr>
          <p:cNvPr id="5" name="Picture 2"/>
          <p:cNvPicPr>
            <a:picLocks noChangeAspect="1" noChangeArrowheads="1"/>
          </p:cNvPicPr>
          <p:nvPr/>
        </p:nvPicPr>
        <p:blipFill>
          <a:blip r:embed="rId2" cstate="print"/>
          <a:srcRect l="32487" t="41583" r="33603" b="22520"/>
          <a:stretch>
            <a:fillRect/>
          </a:stretch>
        </p:blipFill>
        <p:spPr bwMode="auto">
          <a:xfrm>
            <a:off x="0" y="0"/>
            <a:ext cx="10533208" cy="688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a:t>
            </a:r>
            <a:r>
              <a:rPr lang="it-IT" dirty="0" err="1" smtClean="0"/>
              <a:t>is</a:t>
            </a:r>
            <a:r>
              <a:rPr lang="it-IT" dirty="0" smtClean="0"/>
              <a:t> a Capability?</a:t>
            </a:r>
            <a:endParaRPr lang="it-IT" dirty="0"/>
          </a:p>
        </p:txBody>
      </p:sp>
      <p:sp>
        <p:nvSpPr>
          <p:cNvPr id="3" name="Segnaposto contenuto 2"/>
          <p:cNvSpPr>
            <a:spLocks noGrp="1"/>
          </p:cNvSpPr>
          <p:nvPr>
            <p:ph idx="1"/>
          </p:nvPr>
        </p:nvSpPr>
        <p:spPr/>
        <p:txBody>
          <a:bodyPr>
            <a:normAutofit/>
          </a:bodyPr>
          <a:lstStyle/>
          <a:p>
            <a:r>
              <a:rPr lang="en-US" dirty="0" smtClean="0">
                <a:hlinkClick r:id="rId2"/>
              </a:rPr>
              <a:t>https://www.youtube.com/watch?v=umGHmyXJ6qk</a:t>
            </a:r>
            <a:endParaRPr lang="en-US" dirty="0" smtClean="0"/>
          </a:p>
          <a:p>
            <a:r>
              <a:rPr lang="en-US" dirty="0" smtClean="0"/>
              <a:t>Watch Frito-Lay use one of its capabilities, direct store delivery, to provide a defined outcome.</a:t>
            </a:r>
          </a:p>
          <a:p>
            <a:r>
              <a:rPr lang="en-US" dirty="0" smtClean="0"/>
              <a:t>By aligning a number of processes, systems and tools, skills, knowledge and behaviors, and organizational structures around direct story delivery, the company connects its firm strategy and execution to create value for customers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116</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What is a capabilities system?</a:t>
            </a:r>
          </a:p>
        </p:txBody>
      </p:sp>
      <p:sp>
        <p:nvSpPr>
          <p:cNvPr id="3" name="Segnaposto contenuto 2"/>
          <p:cNvSpPr>
            <a:spLocks noGrp="1"/>
          </p:cNvSpPr>
          <p:nvPr>
            <p:ph idx="1"/>
          </p:nvPr>
        </p:nvSpPr>
        <p:spPr/>
        <p:txBody>
          <a:bodyPr>
            <a:normAutofit/>
          </a:bodyPr>
          <a:lstStyle/>
          <a:p>
            <a:r>
              <a:rPr lang="en-US" dirty="0" smtClean="0">
                <a:hlinkClick r:id="rId2"/>
              </a:rPr>
              <a:t>https://www.youtube.com/watch?v=K5VLW4XXRVo</a:t>
            </a:r>
            <a:endParaRPr lang="en-US" dirty="0" smtClean="0"/>
          </a:p>
          <a:p>
            <a:r>
              <a:rPr lang="en-US" dirty="0" smtClean="0"/>
              <a:t>For capabilities to deploy their full potential, they need to work in a reinforcing system. Watch how Frito-Lay combines three of its differentiating capabilities — direct-store delivery, continuous innovation of new products, and consumer marketing — into a successful system.</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117</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7574280" cy="1325563"/>
          </a:xfrm>
        </p:spPr>
        <p:txBody>
          <a:bodyPr/>
          <a:lstStyle/>
          <a:p>
            <a:r>
              <a:rPr lang="en-US" dirty="0" smtClean="0"/>
              <a:t>How does capabilities coherence create value?</a:t>
            </a:r>
          </a:p>
        </p:txBody>
      </p:sp>
      <p:sp>
        <p:nvSpPr>
          <p:cNvPr id="3" name="Segnaposto contenuto 2"/>
          <p:cNvSpPr>
            <a:spLocks noGrp="1"/>
          </p:cNvSpPr>
          <p:nvPr>
            <p:ph idx="1"/>
          </p:nvPr>
        </p:nvSpPr>
        <p:spPr/>
        <p:txBody>
          <a:bodyPr>
            <a:normAutofit/>
          </a:bodyPr>
          <a:lstStyle/>
          <a:p>
            <a:r>
              <a:rPr lang="en-US" dirty="0" smtClean="0">
                <a:hlinkClick r:id="rId2"/>
              </a:rPr>
              <a:t>https://www.youtube.com/watch?v=-wIWs0Yuf5c</a:t>
            </a:r>
            <a:endParaRPr lang="en-US" dirty="0" smtClean="0"/>
          </a:p>
          <a:p>
            <a:r>
              <a:rPr lang="en-US" dirty="0" smtClean="0"/>
              <a:t>Watch how companies succeed by mutually reinforcing the alignment of a deliberate way to play, a supportive capabilities system, and a relevant portfolio of products and services.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118</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119</a:t>
            </a:fld>
            <a:endParaRPr lang="it-IT"/>
          </a:p>
        </p:txBody>
      </p:sp>
      <p:pic>
        <p:nvPicPr>
          <p:cNvPr id="5" name="Picture 2"/>
          <p:cNvPicPr>
            <a:picLocks noChangeAspect="1" noChangeArrowheads="1"/>
          </p:cNvPicPr>
          <p:nvPr/>
        </p:nvPicPr>
        <p:blipFill>
          <a:blip r:embed="rId2" cstate="print"/>
          <a:srcRect/>
          <a:stretch>
            <a:fillRect/>
          </a:stretch>
        </p:blipFill>
        <p:spPr bwMode="auto">
          <a:xfrm>
            <a:off x="0" y="0"/>
            <a:ext cx="7764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Industry Platform </a:t>
            </a:r>
            <a:r>
              <a:rPr lang="en-US" dirty="0" smtClean="0"/>
              <a:t>Definition</a:t>
            </a:r>
            <a:endParaRPr lang="it-IT" dirty="0"/>
          </a:p>
        </p:txBody>
      </p:sp>
      <p:sp>
        <p:nvSpPr>
          <p:cNvPr id="3" name="Segnaposto contenuto 2"/>
          <p:cNvSpPr>
            <a:spLocks noGrp="1"/>
          </p:cNvSpPr>
          <p:nvPr>
            <p:ph idx="1"/>
          </p:nvPr>
        </p:nvSpPr>
        <p:spPr>
          <a:xfrm>
            <a:off x="838200" y="1825624"/>
            <a:ext cx="6838950" cy="4727575"/>
          </a:xfrm>
        </p:spPr>
        <p:txBody>
          <a:bodyPr/>
          <a:lstStyle/>
          <a:p>
            <a:r>
              <a:rPr lang="en-US" dirty="0" smtClean="0"/>
              <a:t>A </a:t>
            </a:r>
            <a:r>
              <a:rPr lang="en-US" dirty="0" smtClean="0"/>
              <a:t>foundation technology (or service) </a:t>
            </a:r>
            <a:r>
              <a:rPr lang="en-US" dirty="0" smtClean="0"/>
              <a:t>used beyond a single firm, whose value increases geometrically </a:t>
            </a:r>
            <a:r>
              <a:rPr lang="en-US" dirty="0" smtClean="0"/>
              <a:t>with the addition of more </a:t>
            </a:r>
            <a:r>
              <a:rPr lang="en-US" dirty="0" smtClean="0"/>
              <a:t>users and </a:t>
            </a:r>
            <a:r>
              <a:rPr lang="en-US" dirty="0" smtClean="0"/>
              <a:t>complementary products &amp; services – A phenomenon known by various </a:t>
            </a:r>
            <a:r>
              <a:rPr lang="en-US" dirty="0" smtClean="0"/>
              <a:t>names: positive </a:t>
            </a:r>
            <a:r>
              <a:rPr lang="en-US" dirty="0" smtClean="0"/>
              <a:t>feedback, bandwagon </a:t>
            </a:r>
            <a:r>
              <a:rPr lang="en-US" dirty="0" smtClean="0"/>
              <a:t>effect, network </a:t>
            </a:r>
            <a:r>
              <a:rPr lang="en-US" dirty="0" smtClean="0"/>
              <a:t>externality or network effect</a:t>
            </a:r>
          </a:p>
          <a:p>
            <a:r>
              <a:rPr lang="en-US" dirty="0" smtClean="0"/>
              <a:t>Historical </a:t>
            </a:r>
            <a:r>
              <a:rPr lang="en-US" dirty="0" smtClean="0"/>
              <a:t>Examples: Railroad </a:t>
            </a:r>
            <a:r>
              <a:rPr lang="en-US" dirty="0" smtClean="0"/>
              <a:t>Network, Telegraph</a:t>
            </a:r>
            <a:r>
              <a:rPr lang="en-US" dirty="0" smtClean="0"/>
              <a:t>, Electric Power System, Radio, </a:t>
            </a:r>
            <a:r>
              <a:rPr lang="en-US" dirty="0" smtClean="0"/>
              <a:t>TV</a:t>
            </a:r>
            <a:endParaRPr lang="it-IT" dirty="0"/>
          </a:p>
        </p:txBody>
      </p:sp>
      <p:pic>
        <p:nvPicPr>
          <p:cNvPr id="5"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120</a:t>
            </a:fld>
            <a:endParaRPr lang="it-IT"/>
          </a:p>
        </p:txBody>
      </p:sp>
      <p:pic>
        <p:nvPicPr>
          <p:cNvPr id="5" name="Picture 2"/>
          <p:cNvPicPr>
            <a:picLocks noChangeAspect="1" noChangeArrowheads="1"/>
          </p:cNvPicPr>
          <p:nvPr/>
        </p:nvPicPr>
        <p:blipFill>
          <a:blip r:embed="rId2" cstate="print"/>
          <a:srcRect l="24609" t="19855" r="22826" b="13063"/>
          <a:stretch>
            <a:fillRect/>
          </a:stretch>
        </p:blipFill>
        <p:spPr bwMode="auto">
          <a:xfrm>
            <a:off x="0" y="0"/>
            <a:ext cx="8600442" cy="6858000"/>
          </a:xfrm>
          <a:prstGeom prst="rect">
            <a:avLst/>
          </a:prstGeom>
          <a:noFill/>
          <a:ln w="9525">
            <a:noFill/>
            <a:miter lim="800000"/>
            <a:headEnd/>
            <a:tailEnd/>
          </a:ln>
        </p:spPr>
      </p:pic>
      <p:sp>
        <p:nvSpPr>
          <p:cNvPr id="6" name="Ovale 5"/>
          <p:cNvSpPr/>
          <p:nvPr/>
        </p:nvSpPr>
        <p:spPr>
          <a:xfrm>
            <a:off x="8908867" y="535578"/>
            <a:ext cx="2442754" cy="2442754"/>
          </a:xfrm>
          <a:prstGeom prst="ellipse">
            <a:avLst/>
          </a:prstGeom>
          <a:solidFill>
            <a:srgbClr val="4472C4">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8264433" y="1288869"/>
            <a:ext cx="2442754" cy="2442754"/>
          </a:xfrm>
          <a:prstGeom prst="ellipse">
            <a:avLst/>
          </a:prstGeom>
          <a:solidFill>
            <a:srgbClr val="0087E2">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9592490" y="1441269"/>
            <a:ext cx="2442754" cy="2442754"/>
          </a:xfrm>
          <a:prstGeom prst="ellipse">
            <a:avLst/>
          </a:prstGeom>
          <a:solidFill>
            <a:srgbClr val="61BFFF">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9509760" y="822960"/>
            <a:ext cx="1310295" cy="369332"/>
          </a:xfrm>
          <a:prstGeom prst="rect">
            <a:avLst/>
          </a:prstGeom>
          <a:noFill/>
        </p:spPr>
        <p:txBody>
          <a:bodyPr wrap="none" rtlCol="0">
            <a:spAutoFit/>
          </a:bodyPr>
          <a:lstStyle/>
          <a:p>
            <a:r>
              <a:rPr lang="it-IT" b="1" dirty="0" smtClean="0"/>
              <a:t>Way </a:t>
            </a:r>
            <a:r>
              <a:rPr lang="it-IT" b="1" dirty="0" err="1" smtClean="0"/>
              <a:t>to</a:t>
            </a:r>
            <a:r>
              <a:rPr lang="it-IT" b="1" dirty="0" smtClean="0"/>
              <a:t> Play</a:t>
            </a:r>
            <a:endParaRPr lang="it-IT" b="1" dirty="0"/>
          </a:p>
        </p:txBody>
      </p:sp>
      <p:sp>
        <p:nvSpPr>
          <p:cNvPr id="10" name="CasellaDiTesto 9"/>
          <p:cNvSpPr txBox="1"/>
          <p:nvPr/>
        </p:nvSpPr>
        <p:spPr>
          <a:xfrm>
            <a:off x="10615749" y="2843348"/>
            <a:ext cx="1164550" cy="646331"/>
          </a:xfrm>
          <a:prstGeom prst="rect">
            <a:avLst/>
          </a:prstGeom>
          <a:noFill/>
        </p:spPr>
        <p:txBody>
          <a:bodyPr wrap="none" rtlCol="0">
            <a:spAutoFit/>
          </a:bodyPr>
          <a:lstStyle/>
          <a:p>
            <a:r>
              <a:rPr lang="it-IT" b="1" dirty="0" smtClean="0"/>
              <a:t>Product &amp;</a:t>
            </a:r>
          </a:p>
          <a:p>
            <a:r>
              <a:rPr lang="it-IT" b="1" dirty="0" smtClean="0"/>
              <a:t>Service </a:t>
            </a:r>
            <a:r>
              <a:rPr lang="it-IT" b="1" dirty="0" err="1" smtClean="0"/>
              <a:t>Fit</a:t>
            </a:r>
            <a:endParaRPr lang="it-IT" b="1" dirty="0"/>
          </a:p>
        </p:txBody>
      </p:sp>
      <p:sp>
        <p:nvSpPr>
          <p:cNvPr id="11" name="CasellaDiTesto 10"/>
          <p:cNvSpPr txBox="1"/>
          <p:nvPr/>
        </p:nvSpPr>
        <p:spPr>
          <a:xfrm>
            <a:off x="8442961" y="2852058"/>
            <a:ext cx="1236236" cy="646331"/>
          </a:xfrm>
          <a:prstGeom prst="rect">
            <a:avLst/>
          </a:prstGeom>
          <a:noFill/>
        </p:spPr>
        <p:txBody>
          <a:bodyPr wrap="none" rtlCol="0">
            <a:spAutoFit/>
          </a:bodyPr>
          <a:lstStyle/>
          <a:p>
            <a:pPr algn="ctr"/>
            <a:r>
              <a:rPr lang="it-IT" b="1" dirty="0" err="1" smtClean="0"/>
              <a:t>Capabilties</a:t>
            </a:r>
            <a:endParaRPr lang="it-IT" b="1" dirty="0" smtClean="0"/>
          </a:p>
          <a:p>
            <a:pPr algn="ctr"/>
            <a:r>
              <a:rPr lang="it-IT" b="1" dirty="0" smtClean="0"/>
              <a:t>System</a:t>
            </a:r>
            <a:endParaRPr lang="it-IT" b="1" dirty="0"/>
          </a:p>
        </p:txBody>
      </p:sp>
      <p:sp>
        <p:nvSpPr>
          <p:cNvPr id="12" name="CasellaDiTesto 11"/>
          <p:cNvSpPr txBox="1"/>
          <p:nvPr/>
        </p:nvSpPr>
        <p:spPr>
          <a:xfrm>
            <a:off x="9717551" y="2142310"/>
            <a:ext cx="951286" cy="646331"/>
          </a:xfrm>
          <a:prstGeom prst="rect">
            <a:avLst/>
          </a:prstGeom>
          <a:noFill/>
        </p:spPr>
        <p:txBody>
          <a:bodyPr wrap="none" rtlCol="0">
            <a:spAutoFit/>
          </a:bodyPr>
          <a:lstStyle/>
          <a:p>
            <a:pPr algn="ctr"/>
            <a:r>
              <a:rPr lang="it-IT" b="1" dirty="0" smtClean="0">
                <a:solidFill>
                  <a:schemeClr val="bg1"/>
                </a:solidFill>
              </a:rPr>
              <a:t>Right </a:t>
            </a:r>
            <a:r>
              <a:rPr lang="it-IT" b="1" dirty="0" err="1" smtClean="0">
                <a:solidFill>
                  <a:schemeClr val="bg1"/>
                </a:solidFill>
              </a:rPr>
              <a:t>To</a:t>
            </a:r>
            <a:endParaRPr lang="it-IT" b="1" dirty="0" smtClean="0">
              <a:solidFill>
                <a:schemeClr val="bg1"/>
              </a:solidFill>
            </a:endParaRPr>
          </a:p>
          <a:p>
            <a:pPr algn="ctr"/>
            <a:r>
              <a:rPr lang="it-IT" b="1" dirty="0" err="1" smtClean="0">
                <a:solidFill>
                  <a:schemeClr val="bg1"/>
                </a:solidFill>
              </a:rPr>
              <a:t>Win</a:t>
            </a:r>
            <a:endParaRPr lang="it-IT"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p:cNvSpPr/>
          <p:nvPr/>
        </p:nvSpPr>
        <p:spPr>
          <a:xfrm>
            <a:off x="2090119" y="2509465"/>
            <a:ext cx="2442754" cy="2442754"/>
          </a:xfrm>
          <a:prstGeom prst="ellipse">
            <a:avLst/>
          </a:prstGeom>
          <a:solidFill>
            <a:srgbClr val="4472C4">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1445685" y="3262756"/>
            <a:ext cx="2442754" cy="2442754"/>
          </a:xfrm>
          <a:prstGeom prst="ellipse">
            <a:avLst/>
          </a:prstGeom>
          <a:solidFill>
            <a:srgbClr val="0087E2">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2773742" y="3415156"/>
            <a:ext cx="2442754" cy="2442754"/>
          </a:xfrm>
          <a:prstGeom prst="ellipse">
            <a:avLst/>
          </a:prstGeom>
          <a:solidFill>
            <a:srgbClr val="61BFFF">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2691012" y="2796847"/>
            <a:ext cx="1310295" cy="369332"/>
          </a:xfrm>
          <a:prstGeom prst="rect">
            <a:avLst/>
          </a:prstGeom>
          <a:noFill/>
        </p:spPr>
        <p:txBody>
          <a:bodyPr wrap="none" rtlCol="0">
            <a:spAutoFit/>
          </a:bodyPr>
          <a:lstStyle/>
          <a:p>
            <a:r>
              <a:rPr lang="it-IT" b="1" dirty="0" smtClean="0"/>
              <a:t>Way </a:t>
            </a:r>
            <a:r>
              <a:rPr lang="it-IT" b="1" dirty="0" err="1" smtClean="0"/>
              <a:t>to</a:t>
            </a:r>
            <a:r>
              <a:rPr lang="it-IT" b="1" dirty="0" smtClean="0"/>
              <a:t> Play</a:t>
            </a:r>
            <a:endParaRPr lang="it-IT" b="1" dirty="0"/>
          </a:p>
        </p:txBody>
      </p:sp>
      <p:sp>
        <p:nvSpPr>
          <p:cNvPr id="9" name="CasellaDiTesto 8"/>
          <p:cNvSpPr txBox="1"/>
          <p:nvPr/>
        </p:nvSpPr>
        <p:spPr>
          <a:xfrm>
            <a:off x="3797001" y="4817235"/>
            <a:ext cx="1164550" cy="646331"/>
          </a:xfrm>
          <a:prstGeom prst="rect">
            <a:avLst/>
          </a:prstGeom>
          <a:noFill/>
        </p:spPr>
        <p:txBody>
          <a:bodyPr wrap="none" rtlCol="0">
            <a:spAutoFit/>
          </a:bodyPr>
          <a:lstStyle/>
          <a:p>
            <a:r>
              <a:rPr lang="it-IT" b="1" dirty="0" smtClean="0"/>
              <a:t>Product &amp;</a:t>
            </a:r>
          </a:p>
          <a:p>
            <a:r>
              <a:rPr lang="it-IT" b="1" dirty="0" smtClean="0"/>
              <a:t>Service </a:t>
            </a:r>
            <a:r>
              <a:rPr lang="it-IT" b="1" dirty="0" err="1" smtClean="0"/>
              <a:t>Fit</a:t>
            </a:r>
            <a:endParaRPr lang="it-IT" b="1" dirty="0"/>
          </a:p>
        </p:txBody>
      </p:sp>
      <p:sp>
        <p:nvSpPr>
          <p:cNvPr id="10" name="CasellaDiTesto 9"/>
          <p:cNvSpPr txBox="1"/>
          <p:nvPr/>
        </p:nvSpPr>
        <p:spPr>
          <a:xfrm>
            <a:off x="1624213" y="4825945"/>
            <a:ext cx="1236236" cy="646331"/>
          </a:xfrm>
          <a:prstGeom prst="rect">
            <a:avLst/>
          </a:prstGeom>
          <a:noFill/>
        </p:spPr>
        <p:txBody>
          <a:bodyPr wrap="none" rtlCol="0">
            <a:spAutoFit/>
          </a:bodyPr>
          <a:lstStyle/>
          <a:p>
            <a:pPr algn="ctr"/>
            <a:r>
              <a:rPr lang="it-IT" b="1" dirty="0" err="1" smtClean="0"/>
              <a:t>Capabilties</a:t>
            </a:r>
            <a:endParaRPr lang="it-IT" b="1" dirty="0" smtClean="0"/>
          </a:p>
          <a:p>
            <a:pPr algn="ctr"/>
            <a:r>
              <a:rPr lang="it-IT" b="1" dirty="0" smtClean="0"/>
              <a:t>System</a:t>
            </a:r>
            <a:endParaRPr lang="it-IT" b="1" dirty="0"/>
          </a:p>
        </p:txBody>
      </p:sp>
      <p:sp>
        <p:nvSpPr>
          <p:cNvPr id="11" name="CasellaDiTesto 10"/>
          <p:cNvSpPr txBox="1"/>
          <p:nvPr/>
        </p:nvSpPr>
        <p:spPr>
          <a:xfrm>
            <a:off x="2898803" y="4116197"/>
            <a:ext cx="951286" cy="646331"/>
          </a:xfrm>
          <a:prstGeom prst="rect">
            <a:avLst/>
          </a:prstGeom>
          <a:noFill/>
        </p:spPr>
        <p:txBody>
          <a:bodyPr wrap="none" rtlCol="0">
            <a:spAutoFit/>
          </a:bodyPr>
          <a:lstStyle/>
          <a:p>
            <a:pPr algn="ctr"/>
            <a:r>
              <a:rPr lang="it-IT" b="1" dirty="0" smtClean="0">
                <a:solidFill>
                  <a:schemeClr val="bg1"/>
                </a:solidFill>
              </a:rPr>
              <a:t>Right </a:t>
            </a:r>
            <a:r>
              <a:rPr lang="it-IT" b="1" dirty="0" err="1" smtClean="0">
                <a:solidFill>
                  <a:schemeClr val="bg1"/>
                </a:solidFill>
              </a:rPr>
              <a:t>To</a:t>
            </a:r>
            <a:endParaRPr lang="it-IT" b="1" dirty="0" smtClean="0">
              <a:solidFill>
                <a:schemeClr val="bg1"/>
              </a:solidFill>
            </a:endParaRPr>
          </a:p>
          <a:p>
            <a:pPr algn="ctr"/>
            <a:r>
              <a:rPr lang="it-IT" b="1" dirty="0" err="1" smtClean="0">
                <a:solidFill>
                  <a:schemeClr val="bg1"/>
                </a:solidFill>
              </a:rPr>
              <a:t>Win</a:t>
            </a:r>
            <a:endParaRPr lang="it-IT" b="1" dirty="0" smtClean="0">
              <a:solidFill>
                <a:schemeClr val="bg1"/>
              </a:solidFill>
            </a:endParaRPr>
          </a:p>
        </p:txBody>
      </p:sp>
      <p:sp>
        <p:nvSpPr>
          <p:cNvPr id="12" name="Ovale 11"/>
          <p:cNvSpPr/>
          <p:nvPr/>
        </p:nvSpPr>
        <p:spPr>
          <a:xfrm>
            <a:off x="6932084" y="2844746"/>
            <a:ext cx="2442754" cy="2442754"/>
          </a:xfrm>
          <a:prstGeom prst="ellipse">
            <a:avLst/>
          </a:prstGeom>
          <a:solidFill>
            <a:srgbClr val="4472C4">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6666473" y="3075521"/>
            <a:ext cx="2442754" cy="2442754"/>
          </a:xfrm>
          <a:prstGeom prst="ellipse">
            <a:avLst/>
          </a:prstGeom>
          <a:solidFill>
            <a:srgbClr val="0087E2">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7197697" y="3110356"/>
            <a:ext cx="2442754" cy="2442754"/>
          </a:xfrm>
          <a:prstGeom prst="ellipse">
            <a:avLst/>
          </a:prstGeom>
          <a:solidFill>
            <a:srgbClr val="61BFFF">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7519914" y="2426732"/>
            <a:ext cx="1310295" cy="369332"/>
          </a:xfrm>
          <a:prstGeom prst="rect">
            <a:avLst/>
          </a:prstGeom>
          <a:noFill/>
        </p:spPr>
        <p:txBody>
          <a:bodyPr wrap="none" rtlCol="0">
            <a:spAutoFit/>
          </a:bodyPr>
          <a:lstStyle/>
          <a:p>
            <a:r>
              <a:rPr lang="it-IT" b="1" dirty="0" smtClean="0"/>
              <a:t>Way </a:t>
            </a:r>
            <a:r>
              <a:rPr lang="it-IT" b="1" dirty="0" err="1" smtClean="0"/>
              <a:t>to</a:t>
            </a:r>
            <a:r>
              <a:rPr lang="it-IT" b="1" dirty="0" smtClean="0"/>
              <a:t> Play</a:t>
            </a:r>
            <a:endParaRPr lang="it-IT" b="1" dirty="0"/>
          </a:p>
        </p:txBody>
      </p:sp>
      <p:sp>
        <p:nvSpPr>
          <p:cNvPr id="16" name="CasellaDiTesto 15"/>
          <p:cNvSpPr txBox="1"/>
          <p:nvPr/>
        </p:nvSpPr>
        <p:spPr>
          <a:xfrm>
            <a:off x="9030852" y="4969635"/>
            <a:ext cx="1164550" cy="646331"/>
          </a:xfrm>
          <a:prstGeom prst="rect">
            <a:avLst/>
          </a:prstGeom>
          <a:noFill/>
        </p:spPr>
        <p:txBody>
          <a:bodyPr wrap="none" rtlCol="0">
            <a:spAutoFit/>
          </a:bodyPr>
          <a:lstStyle/>
          <a:p>
            <a:r>
              <a:rPr lang="it-IT" b="1" dirty="0" smtClean="0"/>
              <a:t>Product &amp;</a:t>
            </a:r>
          </a:p>
          <a:p>
            <a:r>
              <a:rPr lang="it-IT" b="1" dirty="0" smtClean="0"/>
              <a:t>Service </a:t>
            </a:r>
            <a:r>
              <a:rPr lang="it-IT" b="1" dirty="0" err="1" smtClean="0"/>
              <a:t>Fit</a:t>
            </a:r>
            <a:endParaRPr lang="it-IT" b="1" dirty="0"/>
          </a:p>
        </p:txBody>
      </p:sp>
      <p:sp>
        <p:nvSpPr>
          <p:cNvPr id="17" name="CasellaDiTesto 16"/>
          <p:cNvSpPr txBox="1"/>
          <p:nvPr/>
        </p:nvSpPr>
        <p:spPr>
          <a:xfrm>
            <a:off x="6048167" y="5069785"/>
            <a:ext cx="1236236" cy="646331"/>
          </a:xfrm>
          <a:prstGeom prst="rect">
            <a:avLst/>
          </a:prstGeom>
          <a:noFill/>
        </p:spPr>
        <p:txBody>
          <a:bodyPr wrap="none" rtlCol="0">
            <a:spAutoFit/>
          </a:bodyPr>
          <a:lstStyle/>
          <a:p>
            <a:pPr algn="ctr"/>
            <a:r>
              <a:rPr lang="it-IT" b="1" dirty="0" err="1" smtClean="0"/>
              <a:t>Capabilties</a:t>
            </a:r>
            <a:endParaRPr lang="it-IT" b="1" dirty="0" smtClean="0"/>
          </a:p>
          <a:p>
            <a:pPr algn="ctr"/>
            <a:r>
              <a:rPr lang="it-IT" b="1" dirty="0" smtClean="0"/>
              <a:t>System</a:t>
            </a:r>
            <a:endParaRPr lang="it-IT" b="1" dirty="0"/>
          </a:p>
        </p:txBody>
      </p:sp>
      <p:sp>
        <p:nvSpPr>
          <p:cNvPr id="18" name="CasellaDiTesto 17"/>
          <p:cNvSpPr txBox="1"/>
          <p:nvPr/>
        </p:nvSpPr>
        <p:spPr>
          <a:xfrm>
            <a:off x="7701580" y="4098780"/>
            <a:ext cx="951286" cy="646331"/>
          </a:xfrm>
          <a:prstGeom prst="rect">
            <a:avLst/>
          </a:prstGeom>
          <a:noFill/>
        </p:spPr>
        <p:txBody>
          <a:bodyPr wrap="none" rtlCol="0">
            <a:spAutoFit/>
          </a:bodyPr>
          <a:lstStyle/>
          <a:p>
            <a:pPr algn="ctr"/>
            <a:r>
              <a:rPr lang="it-IT" b="1" dirty="0" smtClean="0">
                <a:solidFill>
                  <a:schemeClr val="bg1"/>
                </a:solidFill>
              </a:rPr>
              <a:t>Right </a:t>
            </a:r>
            <a:r>
              <a:rPr lang="it-IT" b="1" dirty="0" err="1" smtClean="0">
                <a:solidFill>
                  <a:schemeClr val="bg1"/>
                </a:solidFill>
              </a:rPr>
              <a:t>To</a:t>
            </a:r>
            <a:endParaRPr lang="it-IT" b="1" dirty="0" smtClean="0">
              <a:solidFill>
                <a:schemeClr val="bg1"/>
              </a:solidFill>
            </a:endParaRPr>
          </a:p>
          <a:p>
            <a:pPr algn="ctr"/>
            <a:r>
              <a:rPr lang="it-IT" b="1" dirty="0" err="1" smtClean="0">
                <a:solidFill>
                  <a:schemeClr val="bg1"/>
                </a:solidFill>
              </a:rPr>
              <a:t>Win</a:t>
            </a:r>
            <a:endParaRPr lang="it-IT" b="1" dirty="0" smtClean="0">
              <a:solidFill>
                <a:schemeClr val="bg1"/>
              </a:solidFill>
            </a:endParaRPr>
          </a:p>
        </p:txBody>
      </p:sp>
      <p:sp>
        <p:nvSpPr>
          <p:cNvPr id="20" name="CasellaDiTesto 19"/>
          <p:cNvSpPr txBox="1"/>
          <p:nvPr/>
        </p:nvSpPr>
        <p:spPr>
          <a:xfrm>
            <a:off x="6666473" y="6193190"/>
            <a:ext cx="4333302" cy="369332"/>
          </a:xfrm>
          <a:prstGeom prst="rect">
            <a:avLst/>
          </a:prstGeom>
          <a:noFill/>
        </p:spPr>
        <p:txBody>
          <a:bodyPr wrap="none" rtlCol="0">
            <a:spAutoFit/>
          </a:bodyPr>
          <a:lstStyle/>
          <a:p>
            <a:r>
              <a:rPr lang="it-IT" b="1" dirty="0" smtClean="0"/>
              <a:t>MORE FOCUSED AND COHERENT STRATEGY</a:t>
            </a:r>
            <a:endParaRPr lang="it-IT" b="1" dirty="0"/>
          </a:p>
        </p:txBody>
      </p:sp>
      <p:sp>
        <p:nvSpPr>
          <p:cNvPr id="21" name="CasellaDiTesto 20"/>
          <p:cNvSpPr txBox="1"/>
          <p:nvPr/>
        </p:nvSpPr>
        <p:spPr>
          <a:xfrm>
            <a:off x="1717232" y="6254150"/>
            <a:ext cx="4159537" cy="369332"/>
          </a:xfrm>
          <a:prstGeom prst="rect">
            <a:avLst/>
          </a:prstGeom>
          <a:noFill/>
        </p:spPr>
        <p:txBody>
          <a:bodyPr wrap="none" rtlCol="0">
            <a:spAutoFit/>
          </a:bodyPr>
          <a:lstStyle/>
          <a:p>
            <a:r>
              <a:rPr lang="it-IT" b="1" dirty="0" smtClean="0"/>
              <a:t>LESS FOCUSED AND COHERENT STRATEGY</a:t>
            </a:r>
            <a:endParaRPr lang="it-IT" b="1" dirty="0"/>
          </a:p>
        </p:txBody>
      </p:sp>
      <p:sp>
        <p:nvSpPr>
          <p:cNvPr id="22" name="Ovale 21"/>
          <p:cNvSpPr/>
          <p:nvPr/>
        </p:nvSpPr>
        <p:spPr>
          <a:xfrm>
            <a:off x="5003737" y="376034"/>
            <a:ext cx="1867390" cy="1867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STRATEGY </a:t>
            </a:r>
          </a:p>
          <a:p>
            <a:pPr algn="ctr"/>
            <a:r>
              <a:rPr lang="en-US" b="1" dirty="0" smtClean="0"/>
              <a:t>IS ABOUT</a:t>
            </a:r>
          </a:p>
          <a:p>
            <a:pPr algn="ctr"/>
            <a:r>
              <a:rPr lang="en-US" b="1" dirty="0" smtClean="0"/>
              <a:t>FOCUS</a:t>
            </a:r>
          </a:p>
        </p:txBody>
      </p:sp>
      <p:sp>
        <p:nvSpPr>
          <p:cNvPr id="23" name="Rettangolo 22"/>
          <p:cNvSpPr/>
          <p:nvPr/>
        </p:nvSpPr>
        <p:spPr>
          <a:xfrm>
            <a:off x="7121971" y="376034"/>
            <a:ext cx="4994303" cy="1754326"/>
          </a:xfrm>
          <a:prstGeom prst="rect">
            <a:avLst/>
          </a:prstGeom>
        </p:spPr>
        <p:txBody>
          <a:bodyPr wrap="square">
            <a:spAutoFit/>
          </a:bodyPr>
          <a:lstStyle/>
          <a:p>
            <a:pPr algn="ctr"/>
            <a:r>
              <a:rPr lang="en-US" dirty="0" smtClean="0"/>
              <a:t>Attention of leaders focused on the essential aspects of a problem</a:t>
            </a:r>
          </a:p>
          <a:p>
            <a:pPr algn="ctr"/>
            <a:endParaRPr lang="en-US" dirty="0" smtClean="0"/>
          </a:p>
          <a:p>
            <a:pPr algn="ctr"/>
            <a:r>
              <a:rPr lang="en-US" dirty="0" smtClean="0"/>
              <a:t>in problem finding</a:t>
            </a:r>
          </a:p>
          <a:p>
            <a:pPr algn="ctr"/>
            <a:r>
              <a:rPr lang="en-US" dirty="0" smtClean="0"/>
              <a:t>in problem framing</a:t>
            </a:r>
          </a:p>
          <a:p>
            <a:pPr algn="ctr"/>
            <a:r>
              <a:rPr lang="en-US" dirty="0" smtClean="0"/>
              <a:t>in problem solving</a:t>
            </a:r>
            <a:endParaRPr lang="it-IT" dirty="0"/>
          </a:p>
        </p:txBody>
      </p:sp>
      <p:pic>
        <p:nvPicPr>
          <p:cNvPr id="1026" name="Picture 2"/>
          <p:cNvPicPr>
            <a:picLocks noChangeAspect="1" noChangeArrowheads="1"/>
          </p:cNvPicPr>
          <p:nvPr/>
        </p:nvPicPr>
        <p:blipFill>
          <a:blip r:embed="rId2"/>
          <a:srcRect/>
          <a:stretch>
            <a:fillRect/>
          </a:stretch>
        </p:blipFill>
        <p:spPr bwMode="auto">
          <a:xfrm>
            <a:off x="6048167" y="1746185"/>
            <a:ext cx="1858963" cy="3841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122</a:t>
            </a:fld>
            <a:endParaRPr lang="it-IT"/>
          </a:p>
        </p:txBody>
      </p:sp>
      <p:pic>
        <p:nvPicPr>
          <p:cNvPr id="5" name="Picture 2"/>
          <p:cNvPicPr>
            <a:picLocks noChangeAspect="1" noChangeArrowheads="1"/>
          </p:cNvPicPr>
          <p:nvPr/>
        </p:nvPicPr>
        <p:blipFill>
          <a:blip r:embed="rId2" cstate="print"/>
          <a:srcRect l="26576" t="15125" r="24986" b="9271"/>
          <a:stretch>
            <a:fillRect/>
          </a:stretch>
        </p:blipFill>
        <p:spPr bwMode="auto">
          <a:xfrm>
            <a:off x="0" y="-36068"/>
            <a:ext cx="7067006" cy="6894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123</a:t>
            </a:fld>
            <a:endParaRPr lang="it-IT"/>
          </a:p>
        </p:txBody>
      </p:sp>
      <p:pic>
        <p:nvPicPr>
          <p:cNvPr id="346114" name="Picture 2"/>
          <p:cNvPicPr>
            <a:picLocks noChangeAspect="1" noChangeArrowheads="1"/>
          </p:cNvPicPr>
          <p:nvPr/>
        </p:nvPicPr>
        <p:blipFill>
          <a:blip r:embed="rId2" cstate="print"/>
          <a:srcRect/>
          <a:stretch>
            <a:fillRect/>
          </a:stretch>
        </p:blipFill>
        <p:spPr bwMode="auto">
          <a:xfrm>
            <a:off x="1514475" y="442913"/>
            <a:ext cx="9161463" cy="597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124</a:t>
            </a:fld>
            <a:endParaRPr lang="it-IT"/>
          </a:p>
        </p:txBody>
      </p:sp>
      <p:pic>
        <p:nvPicPr>
          <p:cNvPr id="347138" name="Picture 2"/>
          <p:cNvPicPr>
            <a:picLocks noChangeAspect="1" noChangeArrowheads="1"/>
          </p:cNvPicPr>
          <p:nvPr/>
        </p:nvPicPr>
        <p:blipFill>
          <a:blip r:embed="rId2" cstate="print"/>
          <a:srcRect/>
          <a:stretch>
            <a:fillRect/>
          </a:stretch>
        </p:blipFill>
        <p:spPr bwMode="auto">
          <a:xfrm>
            <a:off x="1514475" y="985838"/>
            <a:ext cx="9161463" cy="488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125</a:t>
            </a:fld>
            <a:endParaRPr lang="it-IT"/>
          </a:p>
        </p:txBody>
      </p:sp>
      <p:pic>
        <p:nvPicPr>
          <p:cNvPr id="348162" name="Picture 2"/>
          <p:cNvPicPr>
            <a:picLocks noChangeAspect="1" noChangeArrowheads="1"/>
          </p:cNvPicPr>
          <p:nvPr/>
        </p:nvPicPr>
        <p:blipFill>
          <a:blip r:embed="rId2" cstate="print"/>
          <a:srcRect/>
          <a:stretch>
            <a:fillRect/>
          </a:stretch>
        </p:blipFill>
        <p:spPr bwMode="auto">
          <a:xfrm>
            <a:off x="1514475" y="585788"/>
            <a:ext cx="9161463" cy="56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126</a:t>
            </a:fld>
            <a:endParaRPr lang="it-IT"/>
          </a:p>
        </p:txBody>
      </p:sp>
      <p:pic>
        <p:nvPicPr>
          <p:cNvPr id="349186" name="Picture 2"/>
          <p:cNvPicPr>
            <a:picLocks noChangeAspect="1" noChangeArrowheads="1"/>
          </p:cNvPicPr>
          <p:nvPr/>
        </p:nvPicPr>
        <p:blipFill>
          <a:blip r:embed="rId2" cstate="print"/>
          <a:srcRect/>
          <a:stretch>
            <a:fillRect/>
          </a:stretch>
        </p:blipFill>
        <p:spPr bwMode="auto">
          <a:xfrm>
            <a:off x="1514475" y="1085850"/>
            <a:ext cx="9161463" cy="468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127</a:t>
            </a:fld>
            <a:endParaRPr lang="it-IT"/>
          </a:p>
        </p:txBody>
      </p:sp>
      <p:sp>
        <p:nvSpPr>
          <p:cNvPr id="5" name="Segnaposto numero diapositiva 3"/>
          <p:cNvSpPr txBox="1">
            <a:spLocks/>
          </p:cNvSpPr>
          <p:nvPr/>
        </p:nvSpPr>
        <p:spPr>
          <a:xfrm>
            <a:off x="6553200" y="6245225"/>
            <a:ext cx="2133600" cy="476250"/>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5EE1CCC-5D5E-44F1-B9A2-AC05FDBE20FD}" type="slidenum">
              <a:rPr kumimoji="0" lang="it-IT" sz="1200" b="0" i="0" u="none" strike="noStrike" kern="1200" cap="none" spc="0" normalizeH="0" baseline="0" noProof="0" smtClean="0">
                <a:ln>
                  <a:noFill/>
                </a:ln>
                <a:solidFill>
                  <a:schemeClr val="tx1">
                    <a:tint val="75000"/>
                  </a:scheme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it-IT" sz="1200" b="0" i="0" u="none" strike="noStrike" kern="1200" cap="none" spc="0" normalizeH="0" baseline="0" noProof="0" smtClean="0">
              <a:ln>
                <a:noFill/>
              </a:ln>
              <a:solidFill>
                <a:schemeClr val="tx1">
                  <a:tint val="75000"/>
                </a:schemeClr>
              </a:solidFill>
              <a:effectLst/>
              <a:uLnTx/>
              <a:uFillTx/>
              <a:latin typeface="Arial" pitchFamily="34" charset="0"/>
              <a:ea typeface="+mn-ea"/>
              <a:cs typeface="+mn-cs"/>
            </a:endParaRPr>
          </a:p>
        </p:txBody>
      </p:sp>
      <p:grpSp>
        <p:nvGrpSpPr>
          <p:cNvPr id="6" name="Group 2"/>
          <p:cNvGrpSpPr>
            <a:grpSpLocks/>
          </p:cNvGrpSpPr>
          <p:nvPr/>
        </p:nvGrpSpPr>
        <p:grpSpPr bwMode="auto">
          <a:xfrm>
            <a:off x="0" y="0"/>
            <a:ext cx="4643438" cy="6858000"/>
            <a:chOff x="612" y="391"/>
            <a:chExt cx="2104" cy="3311"/>
          </a:xfrm>
        </p:grpSpPr>
        <p:pic>
          <p:nvPicPr>
            <p:cNvPr id="7" name="Picture 3"/>
            <p:cNvPicPr>
              <a:picLocks noChangeAspect="1" noChangeArrowheads="1"/>
            </p:cNvPicPr>
            <p:nvPr/>
          </p:nvPicPr>
          <p:blipFill>
            <a:blip r:embed="rId2" cstate="print">
              <a:lum bright="6000" contrast="6000"/>
            </a:blip>
            <a:srcRect/>
            <a:stretch>
              <a:fillRect/>
            </a:stretch>
          </p:blipFill>
          <p:spPr bwMode="auto">
            <a:xfrm>
              <a:off x="612" y="391"/>
              <a:ext cx="1809" cy="3311"/>
            </a:xfrm>
            <a:prstGeom prst="rect">
              <a:avLst/>
            </a:prstGeom>
            <a:noFill/>
            <a:ln w="9525">
              <a:noFill/>
              <a:miter lim="800000"/>
              <a:headEnd/>
              <a:tailEnd/>
            </a:ln>
          </p:spPr>
        </p:pic>
        <p:pic>
          <p:nvPicPr>
            <p:cNvPr id="8" name="Picture 4"/>
            <p:cNvPicPr>
              <a:picLocks noChangeAspect="1" noChangeArrowheads="1"/>
            </p:cNvPicPr>
            <p:nvPr/>
          </p:nvPicPr>
          <p:blipFill>
            <a:blip r:embed="rId3" cstate="print">
              <a:lum bright="6000" contrast="6000"/>
            </a:blip>
            <a:srcRect/>
            <a:stretch>
              <a:fillRect/>
            </a:stretch>
          </p:blipFill>
          <p:spPr bwMode="auto">
            <a:xfrm>
              <a:off x="1701" y="3203"/>
              <a:ext cx="1015" cy="488"/>
            </a:xfrm>
            <a:prstGeom prst="rect">
              <a:avLst/>
            </a:prstGeom>
            <a:noFill/>
            <a:ln w="9525">
              <a:noFill/>
              <a:miter lim="800000"/>
              <a:headEnd/>
              <a:tailEnd/>
            </a:ln>
          </p:spPr>
        </p:pic>
      </p:grpSp>
      <p:pic>
        <p:nvPicPr>
          <p:cNvPr id="9" name="Picture 5"/>
          <p:cNvPicPr>
            <a:picLocks noChangeAspect="1" noChangeArrowheads="1"/>
          </p:cNvPicPr>
          <p:nvPr/>
        </p:nvPicPr>
        <p:blipFill>
          <a:blip r:embed="rId4" cstate="print"/>
          <a:srcRect/>
          <a:stretch>
            <a:fillRect/>
          </a:stretch>
        </p:blipFill>
        <p:spPr bwMode="auto">
          <a:xfrm>
            <a:off x="3276600" y="909638"/>
            <a:ext cx="5867400" cy="684212"/>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3740649" y="1558108"/>
            <a:ext cx="8209758" cy="777194"/>
          </a:xfrm>
          <a:prstGeom prst="rect">
            <a:avLst/>
          </a:prstGeom>
          <a:noFill/>
          <a:ln w="9525">
            <a:noFill/>
            <a:miter lim="800000"/>
            <a:headEnd/>
            <a:tailEnd/>
          </a:ln>
        </p:spPr>
      </p:pic>
      <p:pic>
        <p:nvPicPr>
          <p:cNvPr id="11" name="Picture 7"/>
          <p:cNvPicPr>
            <a:picLocks noChangeAspect="1" noChangeArrowheads="1"/>
          </p:cNvPicPr>
          <p:nvPr/>
        </p:nvPicPr>
        <p:blipFill>
          <a:blip r:embed="rId6" cstate="print"/>
          <a:srcRect/>
          <a:stretch>
            <a:fillRect/>
          </a:stretch>
        </p:blipFill>
        <p:spPr bwMode="auto">
          <a:xfrm>
            <a:off x="3740649" y="2708321"/>
            <a:ext cx="7974012" cy="1145066"/>
          </a:xfrm>
          <a:prstGeom prst="rect">
            <a:avLst/>
          </a:prstGeom>
          <a:noFill/>
          <a:ln w="9525">
            <a:noFill/>
            <a:miter lim="800000"/>
            <a:headEnd/>
            <a:tailEnd/>
          </a:ln>
        </p:spPr>
      </p:pic>
      <p:pic>
        <p:nvPicPr>
          <p:cNvPr id="12" name="Picture 8"/>
          <p:cNvPicPr>
            <a:picLocks noChangeAspect="1" noChangeArrowheads="1"/>
          </p:cNvPicPr>
          <p:nvPr/>
        </p:nvPicPr>
        <p:blipFill>
          <a:blip r:embed="rId7" cstate="print"/>
          <a:srcRect/>
          <a:stretch>
            <a:fillRect/>
          </a:stretch>
        </p:blipFill>
        <p:spPr bwMode="auto">
          <a:xfrm>
            <a:off x="3740649" y="3912371"/>
            <a:ext cx="8209758" cy="777194"/>
          </a:xfrm>
          <a:prstGeom prst="rect">
            <a:avLst/>
          </a:prstGeom>
          <a:noFill/>
          <a:ln w="9525">
            <a:noFill/>
            <a:miter lim="800000"/>
            <a:headEnd/>
            <a:tailEnd/>
          </a:ln>
        </p:spPr>
      </p:pic>
      <p:sp>
        <p:nvSpPr>
          <p:cNvPr id="14" name="Rectangle 10"/>
          <p:cNvSpPr>
            <a:spLocks noChangeArrowheads="1"/>
          </p:cNvSpPr>
          <p:nvPr/>
        </p:nvSpPr>
        <p:spPr bwMode="auto">
          <a:xfrm>
            <a:off x="3779838" y="0"/>
            <a:ext cx="2663825" cy="836613"/>
          </a:xfrm>
          <a:prstGeom prst="rect">
            <a:avLst/>
          </a:prstGeom>
          <a:solidFill>
            <a:schemeClr val="bg1"/>
          </a:soli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Right </a:t>
            </a:r>
            <a:r>
              <a:rPr lang="it-IT" dirty="0" err="1" smtClean="0"/>
              <a:t>to</a:t>
            </a:r>
            <a:r>
              <a:rPr lang="it-IT" dirty="0" smtClean="0"/>
              <a:t> </a:t>
            </a:r>
            <a:r>
              <a:rPr lang="it-IT" dirty="0" err="1" smtClean="0"/>
              <a:t>win</a:t>
            </a:r>
            <a:endParaRPr lang="it-IT" dirty="0"/>
          </a:p>
        </p:txBody>
      </p:sp>
      <p:sp>
        <p:nvSpPr>
          <p:cNvPr id="3" name="Segnaposto contenuto 2"/>
          <p:cNvSpPr>
            <a:spLocks noGrp="1"/>
          </p:cNvSpPr>
          <p:nvPr>
            <p:ph idx="1"/>
          </p:nvPr>
        </p:nvSpPr>
        <p:spPr/>
        <p:txBody>
          <a:bodyPr/>
          <a:lstStyle/>
          <a:p>
            <a:r>
              <a:rPr lang="en-US" b="1" dirty="0" smtClean="0"/>
              <a:t>A right to win </a:t>
            </a:r>
            <a:r>
              <a:rPr lang="en-US" dirty="0" smtClean="0"/>
              <a:t>is the ability to engage in any competitive market with a better-than-even chance of success — not just in the short term, but consistently.</a:t>
            </a:r>
          </a:p>
          <a:p>
            <a:endParaRPr lang="en-US"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128</a:t>
            </a:fld>
            <a:endParaRPr lang="it-IT"/>
          </a:p>
        </p:txBody>
      </p:sp>
      <p:pic>
        <p:nvPicPr>
          <p:cNvPr id="7" name="Picture 1"/>
          <p:cNvPicPr>
            <a:picLocks noChangeAspect="1" noChangeArrowheads="1"/>
          </p:cNvPicPr>
          <p:nvPr/>
        </p:nvPicPr>
        <p:blipFill>
          <a:blip r:embed="rId2" cstate="print"/>
          <a:srcRect l="6633" r="56548"/>
          <a:stretch>
            <a:fillRect/>
          </a:stretch>
        </p:blipFill>
        <p:spPr bwMode="auto">
          <a:xfrm>
            <a:off x="0" y="5884622"/>
            <a:ext cx="2834639" cy="973378"/>
          </a:xfrm>
          <a:prstGeom prst="rect">
            <a:avLst/>
          </a:prstGeom>
          <a:noFill/>
          <a:ln w="9525">
            <a:noFill/>
            <a:miter lim="800000"/>
            <a:headEnd/>
            <a:tailEnd/>
          </a:ln>
          <a:effectLst/>
        </p:spPr>
      </p:pic>
      <p:pic>
        <p:nvPicPr>
          <p:cNvPr id="8"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129</a:t>
            </a:fld>
            <a:endParaRPr lang="it-IT"/>
          </a:p>
        </p:txBody>
      </p:sp>
      <p:sp>
        <p:nvSpPr>
          <p:cNvPr id="333826" name="AutoShape 2"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33828" name="AutoShape 4"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33829" name="Picture 5"/>
          <p:cNvPicPr>
            <a:picLocks noChangeAspect="1" noChangeArrowheads="1"/>
          </p:cNvPicPr>
          <p:nvPr/>
        </p:nvPicPr>
        <p:blipFill>
          <a:blip r:embed="rId2" cstate="print"/>
          <a:srcRect/>
          <a:stretch>
            <a:fillRect/>
          </a:stretch>
        </p:blipFill>
        <p:spPr bwMode="auto">
          <a:xfrm>
            <a:off x="0" y="-41366"/>
            <a:ext cx="12192000" cy="6899366"/>
          </a:xfrm>
          <a:prstGeom prst="rect">
            <a:avLst/>
          </a:prstGeom>
          <a:noFill/>
          <a:ln w="9525">
            <a:noFill/>
            <a:miter lim="800000"/>
            <a:headEnd/>
            <a:tailEnd/>
          </a:ln>
        </p:spPr>
      </p:pic>
      <p:sp>
        <p:nvSpPr>
          <p:cNvPr id="8" name="CasellaDiTesto 7"/>
          <p:cNvSpPr txBox="1"/>
          <p:nvPr/>
        </p:nvSpPr>
        <p:spPr>
          <a:xfrm>
            <a:off x="6178731" y="378823"/>
            <a:ext cx="5773825" cy="523220"/>
          </a:xfrm>
          <a:prstGeom prst="rect">
            <a:avLst/>
          </a:prstGeom>
          <a:noFill/>
        </p:spPr>
        <p:txBody>
          <a:bodyPr wrap="none" rtlCol="0">
            <a:spAutoFit/>
          </a:bodyPr>
          <a:lstStyle/>
          <a:p>
            <a:r>
              <a:rPr lang="en-US" sz="2800" dirty="0" smtClean="0"/>
              <a:t>“You have the right to win out there.”</a:t>
            </a:r>
            <a:endParaRPr lang="it-IT"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38200" y="365125"/>
            <a:ext cx="7354339" cy="1460500"/>
          </a:xfrm>
        </p:spPr>
        <p:txBody>
          <a:bodyPr/>
          <a:lstStyle/>
          <a:p>
            <a:r>
              <a:rPr lang="it-IT" dirty="0" err="1" smtClean="0"/>
              <a:t>What</a:t>
            </a:r>
            <a:r>
              <a:rPr lang="it-IT" dirty="0" smtClean="0"/>
              <a:t> a </a:t>
            </a:r>
            <a:r>
              <a:rPr lang="it-IT" dirty="0" err="1" smtClean="0"/>
              <a:t>good</a:t>
            </a:r>
            <a:r>
              <a:rPr lang="it-IT" dirty="0" smtClean="0"/>
              <a:t> </a:t>
            </a:r>
            <a:r>
              <a:rPr lang="it-IT" dirty="0" err="1" smtClean="0"/>
              <a:t>platform</a:t>
            </a:r>
            <a:r>
              <a:rPr lang="it-IT" dirty="0" smtClean="0"/>
              <a:t> </a:t>
            </a:r>
            <a:r>
              <a:rPr lang="it-IT" dirty="0" err="1" smtClean="0"/>
              <a:t>should</a:t>
            </a:r>
            <a:r>
              <a:rPr lang="it-IT" dirty="0" smtClean="0"/>
              <a:t> </a:t>
            </a:r>
            <a:r>
              <a:rPr lang="it-IT" dirty="0" err="1" smtClean="0"/>
              <a:t>be</a:t>
            </a:r>
            <a:r>
              <a:rPr lang="it-IT" dirty="0" smtClean="0"/>
              <a:t>?</a:t>
            </a:r>
            <a:endParaRPr lang="it-IT" dirty="0"/>
          </a:p>
        </p:txBody>
      </p:sp>
      <p:sp>
        <p:nvSpPr>
          <p:cNvPr id="6" name="Segnaposto contenuto 5"/>
          <p:cNvSpPr>
            <a:spLocks noGrp="1"/>
          </p:cNvSpPr>
          <p:nvPr>
            <p:ph idx="1"/>
          </p:nvPr>
        </p:nvSpPr>
        <p:spPr>
          <a:xfrm>
            <a:off x="838200" y="1825625"/>
            <a:ext cx="6877050" cy="4351338"/>
          </a:xfrm>
        </p:spPr>
        <p:txBody>
          <a:bodyPr/>
          <a:lstStyle/>
          <a:p>
            <a:r>
              <a:rPr lang="en-US" dirty="0" smtClean="0"/>
              <a:t>A </a:t>
            </a:r>
            <a:r>
              <a:rPr lang="en-US" dirty="0" smtClean="0"/>
              <a:t>platform generally brings multiple participants or “sides” of a market together to do something in common</a:t>
            </a:r>
            <a:r>
              <a:rPr lang="en-US" dirty="0" smtClean="0"/>
              <a:t>.</a:t>
            </a:r>
          </a:p>
          <a:p>
            <a:r>
              <a:rPr lang="en-US" dirty="0" smtClean="0"/>
              <a:t> </a:t>
            </a:r>
            <a:r>
              <a:rPr lang="en-US" dirty="0" smtClean="0"/>
              <a:t>But to do that well, the platform has to be relatively open, so the building blocks inside of it are accessible to outside companies. </a:t>
            </a:r>
            <a:r>
              <a:rPr lang="en-US" dirty="0" smtClean="0"/>
              <a:t/>
            </a:r>
            <a:br>
              <a:rPr lang="en-US" dirty="0" smtClean="0"/>
            </a:br>
            <a:endParaRPr lang="en-US" dirty="0" smtClean="0"/>
          </a:p>
          <a:p>
            <a:r>
              <a:rPr lang="en-US" dirty="0" smtClean="0"/>
              <a:t>The </a:t>
            </a:r>
            <a:r>
              <a:rPr lang="en-US" dirty="0" smtClean="0"/>
              <a:t>architecture of the platform has to be relatively modular so that companies can come in and extend it. </a:t>
            </a:r>
            <a:endParaRPr lang="it-IT" dirty="0"/>
          </a:p>
        </p:txBody>
      </p:sp>
      <p:pic>
        <p:nvPicPr>
          <p:cNvPr id="7"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130</a:t>
            </a:fld>
            <a:endParaRPr lang="it-IT"/>
          </a:p>
        </p:txBody>
      </p:sp>
      <p:sp>
        <p:nvSpPr>
          <p:cNvPr id="333826" name="AutoShape 2"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33828" name="AutoShape 4"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33829" name="Picture 5"/>
          <p:cNvPicPr>
            <a:picLocks noChangeAspect="1" noChangeArrowheads="1"/>
          </p:cNvPicPr>
          <p:nvPr/>
        </p:nvPicPr>
        <p:blipFill>
          <a:blip r:embed="rId2" cstate="print"/>
          <a:srcRect/>
          <a:stretch>
            <a:fillRect/>
          </a:stretch>
        </p:blipFill>
        <p:spPr bwMode="auto">
          <a:xfrm>
            <a:off x="0" y="-41366"/>
            <a:ext cx="12192000" cy="6899366"/>
          </a:xfrm>
          <a:prstGeom prst="rect">
            <a:avLst/>
          </a:prstGeom>
          <a:noFill/>
          <a:ln w="9525">
            <a:noFill/>
            <a:miter lim="800000"/>
            <a:headEnd/>
            <a:tailEnd/>
          </a:ln>
        </p:spPr>
      </p:pic>
      <p:sp>
        <p:nvSpPr>
          <p:cNvPr id="8" name="CasellaDiTesto 7"/>
          <p:cNvSpPr txBox="1"/>
          <p:nvPr/>
        </p:nvSpPr>
        <p:spPr>
          <a:xfrm>
            <a:off x="5421087" y="0"/>
            <a:ext cx="6770914" cy="1384995"/>
          </a:xfrm>
          <a:prstGeom prst="rect">
            <a:avLst/>
          </a:prstGeom>
          <a:noFill/>
        </p:spPr>
        <p:txBody>
          <a:bodyPr wrap="square" rtlCol="0">
            <a:spAutoFit/>
          </a:bodyPr>
          <a:lstStyle/>
          <a:p>
            <a:r>
              <a:rPr lang="en-US" sz="2800" b="1" dirty="0" smtClean="0"/>
              <a:t>“</a:t>
            </a:r>
            <a:r>
              <a:rPr lang="en-US" sz="2800" dirty="0" smtClean="0"/>
              <a:t>You are the right player, in the right type of contest, with the precise capabilities needed to meet this particular challenge</a:t>
            </a:r>
            <a:r>
              <a:rPr lang="en-US" sz="2800" b="1" dirty="0" smtClean="0"/>
              <a:t>.”</a:t>
            </a:r>
            <a:endParaRPr lang="it-IT" sz="2800" b="1"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131</a:t>
            </a:fld>
            <a:endParaRPr lang="it-IT"/>
          </a:p>
        </p:txBody>
      </p:sp>
      <p:pic>
        <p:nvPicPr>
          <p:cNvPr id="340994" name="Picture 2" descr="The 6 best NFL destinations for free agent Tom Brady - SBNation.com"/>
          <p:cNvPicPr>
            <a:picLocks noChangeAspect="1" noChangeArrowheads="1"/>
          </p:cNvPicPr>
          <p:nvPr/>
        </p:nvPicPr>
        <p:blipFill>
          <a:blip r:embed="rId2" cstate="print"/>
          <a:srcRect l="34768"/>
          <a:stretch>
            <a:fillRect/>
          </a:stretch>
        </p:blipFill>
        <p:spPr bwMode="auto">
          <a:xfrm>
            <a:off x="5460274" y="0"/>
            <a:ext cx="6731726" cy="6879772"/>
          </a:xfrm>
          <a:prstGeom prst="rect">
            <a:avLst/>
          </a:prstGeom>
          <a:noFill/>
        </p:spPr>
      </p:pic>
      <p:sp>
        <p:nvSpPr>
          <p:cNvPr id="6" name="CasellaDiTesto 5"/>
          <p:cNvSpPr txBox="1"/>
          <p:nvPr/>
        </p:nvSpPr>
        <p:spPr>
          <a:xfrm>
            <a:off x="391887" y="404949"/>
            <a:ext cx="4898569" cy="6124754"/>
          </a:xfrm>
          <a:prstGeom prst="rect">
            <a:avLst/>
          </a:prstGeom>
          <a:noFill/>
        </p:spPr>
        <p:txBody>
          <a:bodyPr wrap="square" rtlCol="0">
            <a:spAutoFit/>
          </a:bodyPr>
          <a:lstStyle/>
          <a:p>
            <a:r>
              <a:rPr lang="en-US" sz="2800" dirty="0" smtClean="0"/>
              <a:t>Of course, the contestant will lose at times, but over the years, a consistent innate advantage will establish itself, giving this contestant the ability to win. </a:t>
            </a:r>
          </a:p>
          <a:p>
            <a:endParaRPr lang="en-US" sz="2800" dirty="0" smtClean="0"/>
          </a:p>
          <a:p>
            <a:r>
              <a:rPr lang="en-US" sz="2800" dirty="0" smtClean="0"/>
              <a:t>This </a:t>
            </a:r>
            <a:r>
              <a:rPr lang="en-US" sz="2800" b="1" dirty="0" smtClean="0"/>
              <a:t>essential advantage </a:t>
            </a:r>
            <a:r>
              <a:rPr lang="en-US" sz="2800" dirty="0" smtClean="0"/>
              <a:t>is particularly rare in business — a more free-form and unpredictable game than sports.</a:t>
            </a:r>
          </a:p>
          <a:p>
            <a:endParaRPr lang="en-US" sz="2800" dirty="0" smtClean="0"/>
          </a:p>
          <a:p>
            <a:r>
              <a:rPr lang="en-US" sz="2800" dirty="0" smtClean="0"/>
              <a:t>But it is increasingly important at a time of unprecedented competitiveness.</a:t>
            </a:r>
            <a:endParaRPr lang="it-IT" sz="28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Right </a:t>
            </a:r>
            <a:r>
              <a:rPr lang="it-IT" dirty="0" err="1" smtClean="0"/>
              <a:t>to</a:t>
            </a:r>
            <a:r>
              <a:rPr lang="it-IT" dirty="0" smtClean="0"/>
              <a:t> </a:t>
            </a:r>
            <a:r>
              <a:rPr lang="it-IT" dirty="0" err="1" smtClean="0"/>
              <a:t>win</a:t>
            </a:r>
            <a:endParaRPr lang="it-IT" dirty="0"/>
          </a:p>
        </p:txBody>
      </p:sp>
      <p:sp>
        <p:nvSpPr>
          <p:cNvPr id="3" name="Segnaposto contenuto 2"/>
          <p:cNvSpPr>
            <a:spLocks noGrp="1"/>
          </p:cNvSpPr>
          <p:nvPr>
            <p:ph idx="1"/>
          </p:nvPr>
        </p:nvSpPr>
        <p:spPr/>
        <p:txBody>
          <a:bodyPr>
            <a:normAutofit fontScale="92500" lnSpcReduction="10000"/>
          </a:bodyPr>
          <a:lstStyle/>
          <a:p>
            <a:r>
              <a:rPr lang="en-US" dirty="0" smtClean="0"/>
              <a:t>No company has this kind of assurance handed to it.</a:t>
            </a:r>
          </a:p>
          <a:p>
            <a:r>
              <a:rPr lang="en-US" dirty="0" smtClean="0"/>
              <a:t>The right to win cannot be taken for granted.</a:t>
            </a:r>
          </a:p>
          <a:p>
            <a:r>
              <a:rPr lang="en-US" dirty="0" smtClean="0"/>
              <a:t>It must be earned.</a:t>
            </a:r>
          </a:p>
          <a:p>
            <a:r>
              <a:rPr lang="en-US" dirty="0" smtClean="0"/>
              <a:t>You earn it by making a series of pragmatic choices that align your most distinctive and important capabilities with the way you approach your chosen customers, and with the discipline to offer only the products and services that fit.</a:t>
            </a:r>
          </a:p>
          <a:p>
            <a:r>
              <a:rPr lang="en-US" dirty="0" smtClean="0"/>
              <a:t>We call this approach a </a:t>
            </a:r>
            <a:r>
              <a:rPr lang="en-US" b="1" dirty="0" smtClean="0"/>
              <a:t>capabilities-driven strategy</a:t>
            </a:r>
            <a:endParaRPr lang="en-US" dirty="0" smtClean="0"/>
          </a:p>
          <a:p>
            <a:r>
              <a:rPr lang="en-US" dirty="0" smtClean="0"/>
              <a:t>Only high levels of </a:t>
            </a:r>
            <a:r>
              <a:rPr lang="en-US" b="1" dirty="0" smtClean="0"/>
              <a:t>coherence</a:t>
            </a:r>
            <a:r>
              <a:rPr lang="en-US" dirty="0" smtClean="0"/>
              <a:t> — among market strategy, capabilities systems, and a company’s portfolio of offerings — can give any firm the </a:t>
            </a:r>
            <a:r>
              <a:rPr lang="en-US" b="1" dirty="0" smtClean="0"/>
              <a:t>right to win</a:t>
            </a:r>
            <a:r>
              <a:rPr lang="en-US" dirty="0" smtClean="0"/>
              <a:t>.</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132</a:t>
            </a:fld>
            <a:endParaRPr lang="it-IT"/>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Does your strategy give you a right to win?</a:t>
            </a:r>
            <a:endParaRPr lang="it-IT" dirty="0"/>
          </a:p>
        </p:txBody>
      </p:sp>
      <p:sp>
        <p:nvSpPr>
          <p:cNvPr id="3" name="Segnaposto contenuto 2"/>
          <p:cNvSpPr>
            <a:spLocks noGrp="1"/>
          </p:cNvSpPr>
          <p:nvPr>
            <p:ph idx="1"/>
          </p:nvPr>
        </p:nvSpPr>
        <p:spPr/>
        <p:txBody>
          <a:bodyPr>
            <a:normAutofit fontScale="92500"/>
          </a:bodyPr>
          <a:lstStyle/>
          <a:p>
            <a:r>
              <a:rPr lang="it-IT" dirty="0" smtClean="0">
                <a:hlinkClick r:id="rId2"/>
              </a:rPr>
              <a:t>https://www.strategyand.pwc.com/gx/en/unique-solutions/capabilities-driven-strategy.html</a:t>
            </a:r>
            <a:endParaRPr lang="it-IT" dirty="0" smtClean="0"/>
          </a:p>
          <a:p>
            <a:endParaRPr lang="it-IT" dirty="0" smtClean="0"/>
          </a:p>
          <a:p>
            <a:r>
              <a:rPr lang="en-US" dirty="0" smtClean="0"/>
              <a:t>In these rapidly-changing times, and with constant pressure to compete, it’s easy for business leaders to overlook a basic principle: </a:t>
            </a:r>
          </a:p>
          <a:p>
            <a:r>
              <a:rPr lang="en-US" dirty="0" smtClean="0"/>
              <a:t>Build from your strengths. When you understand what you’re great at, and design your capabilities and strategy accordingly, you can define how you want to compete, and shape your own future. See how an unconventional speed-skating champion has an important lesson for business leaders.</a:t>
            </a:r>
          </a:p>
          <a:p>
            <a:r>
              <a:rPr lang="it-IT" dirty="0" smtClean="0">
                <a:hlinkClick r:id="rId3"/>
              </a:rPr>
              <a:t>https://www.youtube.com/watch?v=ik3dZB7_zAg&amp;t=97s</a:t>
            </a:r>
            <a:endParaRPr lang="it-IT" dirty="0" smtClean="0"/>
          </a:p>
          <a:p>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133</a:t>
            </a:fld>
            <a:endParaRPr lang="it-IT"/>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Gain sustainable advantage using a capabilities-driven strategy</a:t>
            </a:r>
            <a:endParaRPr lang="it-IT" dirty="0"/>
          </a:p>
        </p:txBody>
      </p:sp>
      <p:sp>
        <p:nvSpPr>
          <p:cNvPr id="3" name="Segnaposto contenuto 2"/>
          <p:cNvSpPr>
            <a:spLocks noGrp="1"/>
          </p:cNvSpPr>
          <p:nvPr>
            <p:ph idx="1"/>
          </p:nvPr>
        </p:nvSpPr>
        <p:spPr/>
        <p:txBody>
          <a:bodyPr/>
          <a:lstStyle/>
          <a:p>
            <a:r>
              <a:rPr lang="en-US" dirty="0" smtClean="0"/>
              <a:t>We know why strategies fail: </a:t>
            </a:r>
          </a:p>
          <a:p>
            <a:r>
              <a:rPr lang="en-US" dirty="0" smtClean="0"/>
              <a:t>They fail when companies don’t give sufficient attention and weight to their </a:t>
            </a:r>
            <a:r>
              <a:rPr lang="en-US" b="1" dirty="0" smtClean="0"/>
              <a:t>differentiating capabilities </a:t>
            </a:r>
            <a:r>
              <a:rPr lang="en-US" dirty="0" smtClean="0"/>
              <a:t>and how these capabilities should fit together to form </a:t>
            </a:r>
            <a:r>
              <a:rPr lang="en-US" b="1" dirty="0" smtClean="0"/>
              <a:t>a mutually reinforcing system</a:t>
            </a:r>
            <a:r>
              <a:rPr lang="en-US" dirty="0" smtClean="0"/>
              <a:t>.</a:t>
            </a:r>
          </a:p>
          <a:p>
            <a:r>
              <a:rPr lang="en-US" dirty="0" smtClean="0"/>
              <a:t>Because this blind spot is so common in corporate strategy, the rewards are all the more immense for companies that manage to align their key capabilities.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134</a:t>
            </a:fld>
            <a:endParaRPr lang="it-IT"/>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Gain sustainable advantage using a capabilities-driven strategy</a:t>
            </a:r>
            <a:endParaRPr lang="it-IT" dirty="0"/>
          </a:p>
        </p:txBody>
      </p:sp>
      <p:sp>
        <p:nvSpPr>
          <p:cNvPr id="3" name="Segnaposto contenuto 2"/>
          <p:cNvSpPr>
            <a:spLocks noGrp="1"/>
          </p:cNvSpPr>
          <p:nvPr>
            <p:ph idx="1"/>
          </p:nvPr>
        </p:nvSpPr>
        <p:spPr/>
        <p:txBody>
          <a:bodyPr/>
          <a:lstStyle/>
          <a:p>
            <a:r>
              <a:rPr lang="en-US" dirty="0" smtClean="0"/>
              <a:t>Only a coherent company — one that pursues a clear strategic direction, builds a system of differentiating capabilities consistent with that direction, and sells products and services that thrive within that system — can reliably and sustainably outpace competitors.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135</a:t>
            </a:fld>
            <a:endParaRPr lang="it-IT"/>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Is your company disciplined enough to focus intensely on what it does best?</a:t>
            </a:r>
            <a:endParaRPr lang="it-IT" dirty="0"/>
          </a:p>
        </p:txBody>
      </p:sp>
      <p:sp>
        <p:nvSpPr>
          <p:cNvPr id="3" name="Segnaposto contenuto 2"/>
          <p:cNvSpPr>
            <a:spLocks noGrp="1"/>
          </p:cNvSpPr>
          <p:nvPr>
            <p:ph idx="1"/>
          </p:nvPr>
        </p:nvSpPr>
        <p:spPr/>
        <p:txBody>
          <a:bodyPr/>
          <a:lstStyle/>
          <a:p>
            <a:r>
              <a:rPr lang="en-US" dirty="0" smtClean="0"/>
              <a:t>Sustainable, superior returns accrue to companies that focus on what they do best.</a:t>
            </a:r>
          </a:p>
          <a:p>
            <a:r>
              <a:rPr lang="en-US" dirty="0" smtClean="0"/>
              <a:t>The truth is that simple, and yet it’s incredibly hard to internalize.</a:t>
            </a:r>
          </a:p>
          <a:p>
            <a:r>
              <a:rPr lang="en-US" dirty="0" smtClean="0"/>
              <a:t>It is the rare company indeed that focuses on </a:t>
            </a:r>
            <a:r>
              <a:rPr lang="en-US" b="1" dirty="0" smtClean="0"/>
              <a:t>“what we do better than anyone” </a:t>
            </a:r>
            <a:r>
              <a:rPr lang="en-US" dirty="0" smtClean="0"/>
              <a:t>in making every operating decision across every business unit and product line. </a:t>
            </a:r>
          </a:p>
          <a:p>
            <a:r>
              <a:rPr lang="en-US" dirty="0" smtClean="0"/>
              <a:t>Rarer still is the company that has aligned its differentiating internal capabilities with the right external market position. We call such companies “coherent.”</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136</a:t>
            </a:fld>
            <a:endParaRPr lang="it-IT"/>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Is your company disciplined enough to focus intensely on what it does best?</a:t>
            </a:r>
            <a:endParaRPr lang="it-IT" dirty="0"/>
          </a:p>
        </p:txBody>
      </p:sp>
      <p:sp>
        <p:nvSpPr>
          <p:cNvPr id="3" name="Segnaposto contenuto 2"/>
          <p:cNvSpPr>
            <a:spLocks noGrp="1"/>
          </p:cNvSpPr>
          <p:nvPr>
            <p:ph idx="1"/>
          </p:nvPr>
        </p:nvSpPr>
        <p:spPr/>
        <p:txBody>
          <a:bodyPr/>
          <a:lstStyle/>
          <a:p>
            <a:r>
              <a:rPr lang="en-US" dirty="0" smtClean="0"/>
              <a:t>We’re not suggesting that companies disregard market signals; all strategy is set within that vital context. </a:t>
            </a:r>
          </a:p>
          <a:p>
            <a:r>
              <a:rPr lang="en-US" dirty="0" smtClean="0"/>
              <a:t>We are suggesting, however, that companies start from the opposite direction, figuring out what they’re really good at and then developing those capabilities (three to six at most) until they’re best-in-class and interlocking.</a:t>
            </a:r>
          </a:p>
          <a:p>
            <a:r>
              <a:rPr lang="en-US" dirty="0" smtClean="0"/>
              <a:t>From there, strategy becomes a matter of aligning that distinctive capabilities system with the right marketplace opportunities — and the market rewards them with outsize returns. We call this the “coherence premium,” and we’ve measured it.</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137</a:t>
            </a:fld>
            <a:endParaRPr lang="it-IT"/>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Way </a:t>
            </a:r>
            <a:r>
              <a:rPr lang="it-IT" dirty="0" err="1" smtClean="0"/>
              <a:t>to</a:t>
            </a:r>
            <a:r>
              <a:rPr lang="it-IT" dirty="0" smtClean="0"/>
              <a:t> play</a:t>
            </a:r>
            <a:endParaRPr lang="it-IT" dirty="0"/>
          </a:p>
        </p:txBody>
      </p:sp>
      <p:sp>
        <p:nvSpPr>
          <p:cNvPr id="3" name="Segnaposto contenuto 2"/>
          <p:cNvSpPr>
            <a:spLocks noGrp="1"/>
          </p:cNvSpPr>
          <p:nvPr>
            <p:ph idx="1"/>
          </p:nvPr>
        </p:nvSpPr>
        <p:spPr/>
        <p:txBody>
          <a:bodyPr>
            <a:normAutofit fontScale="92500"/>
          </a:bodyPr>
          <a:lstStyle/>
          <a:p>
            <a:pPr fontAlgn="base"/>
            <a:r>
              <a:rPr lang="en-US" dirty="0" smtClean="0"/>
              <a:t>A company’s </a:t>
            </a:r>
            <a:r>
              <a:rPr lang="en-US" b="1" dirty="0" smtClean="0"/>
              <a:t>“way to play” </a:t>
            </a:r>
            <a:r>
              <a:rPr lang="en-US" dirty="0" smtClean="0"/>
              <a:t>is an approach to creating value for its customers. A well-defined way to play is broad enough to allow flexibility and growth, but narrow enough to focus strategy and decision making.</a:t>
            </a:r>
          </a:p>
          <a:p>
            <a:pPr fontAlgn="base"/>
            <a:r>
              <a:rPr lang="en-US" dirty="0" smtClean="0"/>
              <a:t>It may involve being an innovator, a value player, or an experience provider. More than any other single factor, the way to play distinguishes a company from its competitors.</a:t>
            </a:r>
          </a:p>
          <a:p>
            <a:pPr fontAlgn="base"/>
            <a:r>
              <a:rPr lang="en-US" dirty="0" smtClean="0"/>
              <a:t>Example: </a:t>
            </a:r>
            <a:r>
              <a:rPr lang="en-US" dirty="0" err="1" smtClean="0"/>
              <a:t>Walmart</a:t>
            </a:r>
            <a:r>
              <a:rPr lang="en-US" dirty="0" smtClean="0"/>
              <a:t>, the largest retail chain in the world, has taken its leading position with a precise and inspiring way to play: being a big-box provider of everything from groceries to electronics to houseplants at “everyday low prices,” without special sales or discounts.</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138</a:t>
            </a:fld>
            <a:endParaRPr lang="it-IT"/>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contrast="20000"/>
          </a:blip>
          <a:srcRect l="25802" t="20911" r="20184" b="17071"/>
          <a:stretch>
            <a:fillRect/>
          </a:stretch>
        </p:blipFill>
        <p:spPr bwMode="auto">
          <a:xfrm>
            <a:off x="248194" y="0"/>
            <a:ext cx="11207338" cy="6858000"/>
          </a:xfrm>
          <a:prstGeom prst="rect">
            <a:avLst/>
          </a:prstGeom>
          <a:noFill/>
          <a:ln w="9525">
            <a:noFill/>
            <a:miter lim="800000"/>
            <a:headEnd/>
            <a:tailEnd/>
          </a:ln>
        </p:spPr>
      </p:pic>
      <p:pic>
        <p:nvPicPr>
          <p:cNvPr id="3" name="Picture 2"/>
          <p:cNvPicPr>
            <a:picLocks noChangeAspect="1" noChangeArrowheads="1"/>
          </p:cNvPicPr>
          <p:nvPr/>
        </p:nvPicPr>
        <p:blipFill>
          <a:blip r:embed="rId2">
            <a:lum contrast="40000"/>
          </a:blip>
          <a:srcRect l="25802" t="84853" r="63157" b="9953"/>
          <a:stretch>
            <a:fillRect/>
          </a:stretch>
        </p:blipFill>
        <p:spPr bwMode="auto">
          <a:xfrm>
            <a:off x="418012" y="421999"/>
            <a:ext cx="2016034" cy="5054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srcRect l="24012" t="16667" r="23280" b="9635"/>
          <a:stretch>
            <a:fillRect/>
          </a:stretch>
        </p:blipFill>
        <p:spPr bwMode="auto">
          <a:xfrm>
            <a:off x="0" y="0"/>
            <a:ext cx="7905750" cy="68580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Capabilities</a:t>
            </a:r>
            <a:r>
              <a:rPr lang="it-IT" dirty="0" smtClean="0"/>
              <a:t> System</a:t>
            </a:r>
            <a:endParaRPr lang="it-IT" dirty="0"/>
          </a:p>
        </p:txBody>
      </p:sp>
      <p:sp>
        <p:nvSpPr>
          <p:cNvPr id="3" name="Segnaposto contenuto 2"/>
          <p:cNvSpPr>
            <a:spLocks noGrp="1"/>
          </p:cNvSpPr>
          <p:nvPr>
            <p:ph idx="1"/>
          </p:nvPr>
        </p:nvSpPr>
        <p:spPr/>
        <p:txBody>
          <a:bodyPr>
            <a:normAutofit fontScale="92500"/>
          </a:bodyPr>
          <a:lstStyle/>
          <a:p>
            <a:pPr fontAlgn="base"/>
            <a:r>
              <a:rPr lang="en-US" dirty="0" smtClean="0"/>
              <a:t>A company’s primary source of advantage is a system of three to six mutually reinforcing capabilities that together allow it to fulfill its way to play. A capability is a key strength of your business that customers value and competitors can’t beat. It’s not a generic activity, but a specific intersection of people, knowledge, IT, tools, and processes where your organization consistently out-performs competitors and that delivers a central aspect of your way to play.</a:t>
            </a:r>
          </a:p>
          <a:p>
            <a:pPr lvl="1" fontAlgn="base">
              <a:buNone/>
            </a:pPr>
            <a:r>
              <a:rPr lang="en-US" dirty="0" smtClean="0"/>
              <a:t>Example: </a:t>
            </a:r>
            <a:r>
              <a:rPr lang="en-US" dirty="0" err="1" smtClean="0"/>
              <a:t>Walmart’s</a:t>
            </a:r>
            <a:r>
              <a:rPr lang="en-US" dirty="0" smtClean="0"/>
              <a:t> capabilities system includes:</a:t>
            </a:r>
          </a:p>
          <a:p>
            <a:pPr marL="914400" lvl="1" indent="-457200" fontAlgn="base">
              <a:buFont typeface="+mj-lt"/>
              <a:buAutoNum type="arabicPeriod"/>
            </a:pPr>
            <a:r>
              <a:rPr lang="en-US" dirty="0" smtClean="0"/>
              <a:t>Efficient supply chain management, aggressive vendor management, expert point-of-sale data analytics, superior logistics, and working-capital management</a:t>
            </a:r>
          </a:p>
          <a:p>
            <a:pPr marL="914400" lvl="1" indent="-457200" fontAlgn="base">
              <a:buFont typeface="+mj-lt"/>
              <a:buAutoNum type="arabicPeriod"/>
            </a:pPr>
            <a:r>
              <a:rPr lang="en-US" dirty="0" smtClean="0"/>
              <a:t>Mastery of real estate selection and acquisition</a:t>
            </a:r>
          </a:p>
          <a:p>
            <a:pPr marL="914400" lvl="1" indent="-457200" fontAlgn="base">
              <a:buFont typeface="+mj-lt"/>
              <a:buAutoNum type="arabicPeriod"/>
            </a:pPr>
            <a:r>
              <a:rPr lang="en-US" dirty="0" smtClean="0"/>
              <a:t>Sophisticated retail conception and design</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140</a:t>
            </a:fld>
            <a:endParaRPr lang="it-IT"/>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Product and Service </a:t>
            </a:r>
            <a:r>
              <a:rPr lang="it-IT" dirty="0" err="1" smtClean="0"/>
              <a:t>fit</a:t>
            </a:r>
            <a:endParaRPr lang="it-IT" dirty="0"/>
          </a:p>
        </p:txBody>
      </p:sp>
      <p:sp>
        <p:nvSpPr>
          <p:cNvPr id="3" name="Segnaposto contenuto 2"/>
          <p:cNvSpPr>
            <a:spLocks noGrp="1"/>
          </p:cNvSpPr>
          <p:nvPr>
            <p:ph idx="1"/>
          </p:nvPr>
        </p:nvSpPr>
        <p:spPr/>
        <p:txBody>
          <a:bodyPr/>
          <a:lstStyle/>
          <a:p>
            <a:pPr fontAlgn="base"/>
            <a:r>
              <a:rPr lang="en-US" dirty="0" smtClean="0"/>
              <a:t>Most companies make the mistake of composing product and service portfolios based on short-term financial performance and shoehorn a strategy to fit around that portfolio, rather than create a portfolio that aligns with their strategy. </a:t>
            </a:r>
          </a:p>
          <a:p>
            <a:pPr lvl="1" fontAlgn="base"/>
            <a:r>
              <a:rPr lang="en-US" dirty="0" smtClean="0"/>
              <a:t>Example: </a:t>
            </a:r>
            <a:r>
              <a:rPr lang="en-US" dirty="0" err="1" smtClean="0"/>
              <a:t>Walmart</a:t>
            </a:r>
            <a:r>
              <a:rPr lang="en-US" dirty="0" smtClean="0"/>
              <a:t> knows the importance of aligning every product and service it sells with its way to play. </a:t>
            </a:r>
            <a:r>
              <a:rPr lang="en-US" dirty="0" err="1" smtClean="0"/>
              <a:t>Walmart</a:t>
            </a:r>
            <a:r>
              <a:rPr lang="en-US" dirty="0" smtClean="0"/>
              <a:t> does not sell big-ticket items like large furniture and appliances, where it has no cost advantage.</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141</a:t>
            </a:fld>
            <a:endParaRPr lang="it-IT"/>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Right </a:t>
            </a:r>
            <a:r>
              <a:rPr lang="it-IT" dirty="0" err="1" smtClean="0"/>
              <a:t>to</a:t>
            </a:r>
            <a:r>
              <a:rPr lang="it-IT" dirty="0" smtClean="0"/>
              <a:t> </a:t>
            </a:r>
            <a:r>
              <a:rPr lang="it-IT" dirty="0" err="1" smtClean="0"/>
              <a:t>win</a:t>
            </a:r>
            <a:endParaRPr lang="it-IT" dirty="0"/>
          </a:p>
        </p:txBody>
      </p:sp>
      <p:sp>
        <p:nvSpPr>
          <p:cNvPr id="3" name="Segnaposto contenuto 2"/>
          <p:cNvSpPr>
            <a:spLocks noGrp="1"/>
          </p:cNvSpPr>
          <p:nvPr>
            <p:ph idx="1"/>
          </p:nvPr>
        </p:nvSpPr>
        <p:spPr/>
        <p:txBody>
          <a:bodyPr>
            <a:normAutofit/>
          </a:bodyPr>
          <a:lstStyle/>
          <a:p>
            <a:pPr fontAlgn="base"/>
            <a:r>
              <a:rPr lang="en-US" dirty="0" smtClean="0"/>
              <a:t>A company’s right to win means its ability to compete in a particular area with the confidence to succeed and create value. It belongs to coherent companies, those that focus on what they do best in making every decision across every business and that align their way to play with their capabilities system and their product and service fit.</a:t>
            </a:r>
          </a:p>
          <a:p>
            <a:pPr lvl="1" fontAlgn="base"/>
            <a:r>
              <a:rPr lang="en-US" dirty="0" smtClean="0"/>
              <a:t>Example: </a:t>
            </a:r>
            <a:r>
              <a:rPr lang="en-US" dirty="0" err="1" smtClean="0"/>
              <a:t>Walmart</a:t>
            </a:r>
            <a:r>
              <a:rPr lang="en-US" dirty="0" smtClean="0"/>
              <a:t> has a well-defined way to play: an unbeatable system of capabilities that reinforce one another, and a portfolio of products and services that thrive within that system. </a:t>
            </a:r>
          </a:p>
          <a:p>
            <a:pPr fontAlgn="base"/>
            <a:r>
              <a:rPr lang="en-US" dirty="0" smtClean="0"/>
              <a:t>.</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142</a:t>
            </a:fld>
            <a:endParaRPr lang="it-IT"/>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143</a:t>
            </a:fld>
            <a:endParaRPr lang="it-IT"/>
          </a:p>
        </p:txBody>
      </p:sp>
      <p:pic>
        <p:nvPicPr>
          <p:cNvPr id="5122" name="Picture 2"/>
          <p:cNvPicPr>
            <a:picLocks noChangeAspect="1" noChangeArrowheads="1"/>
          </p:cNvPicPr>
          <p:nvPr/>
        </p:nvPicPr>
        <p:blipFill>
          <a:blip r:embed="rId2" cstate="print"/>
          <a:srcRect l="54616" t="16577" r="9341" b="7692"/>
          <a:stretch>
            <a:fillRect/>
          </a:stretch>
        </p:blipFill>
        <p:spPr bwMode="auto">
          <a:xfrm>
            <a:off x="-1" y="0"/>
            <a:ext cx="6124433" cy="6858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lum bright="10000" contrast="40000"/>
          </a:blip>
          <a:srcRect l="42238" t="50105" r="9270" b="23383"/>
          <a:stretch>
            <a:fillRect/>
          </a:stretch>
        </p:blipFill>
        <p:spPr bwMode="auto">
          <a:xfrm>
            <a:off x="5564777" y="4092133"/>
            <a:ext cx="6309361" cy="18384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144</a:t>
            </a:fld>
            <a:endParaRPr lang="it-IT"/>
          </a:p>
        </p:txBody>
      </p:sp>
      <p:pic>
        <p:nvPicPr>
          <p:cNvPr id="6146" name="Picture 2"/>
          <p:cNvPicPr>
            <a:picLocks noChangeAspect="1" noChangeArrowheads="1"/>
          </p:cNvPicPr>
          <p:nvPr/>
        </p:nvPicPr>
        <p:blipFill>
          <a:blip r:embed="rId2" cstate="print"/>
          <a:srcRect l="28312" t="22418" r="8237" b="6750"/>
          <a:stretch>
            <a:fillRect/>
          </a:stretch>
        </p:blipFill>
        <p:spPr bwMode="auto">
          <a:xfrm>
            <a:off x="235131" y="0"/>
            <a:ext cx="11527276" cy="6858000"/>
          </a:xfrm>
          <a:prstGeom prst="rect">
            <a:avLst/>
          </a:prstGeom>
          <a:noFill/>
          <a:ln w="9525">
            <a:noFill/>
            <a:miter lim="800000"/>
            <a:headEnd/>
            <a:tailEnd/>
          </a:ln>
        </p:spPr>
      </p:pic>
      <p:sp>
        <p:nvSpPr>
          <p:cNvPr id="6" name="Figura a mano libera 5"/>
          <p:cNvSpPr/>
          <p:nvPr/>
        </p:nvSpPr>
        <p:spPr>
          <a:xfrm>
            <a:off x="8856617" y="2325189"/>
            <a:ext cx="2756263" cy="2926080"/>
          </a:xfrm>
          <a:custGeom>
            <a:avLst/>
            <a:gdLst>
              <a:gd name="connsiteX0" fmla="*/ 613954 w 2756263"/>
              <a:gd name="connsiteY0" fmla="*/ 0 h 2926080"/>
              <a:gd name="connsiteX1" fmla="*/ 2756263 w 2756263"/>
              <a:gd name="connsiteY1" fmla="*/ 0 h 2926080"/>
              <a:gd name="connsiteX2" fmla="*/ 2756263 w 2756263"/>
              <a:gd name="connsiteY2" fmla="*/ 2899954 h 2926080"/>
              <a:gd name="connsiteX3" fmla="*/ 0 w 2756263"/>
              <a:gd name="connsiteY3" fmla="*/ 2926080 h 2926080"/>
              <a:gd name="connsiteX4" fmla="*/ 13063 w 2756263"/>
              <a:gd name="connsiteY4" fmla="*/ 261257 h 2926080"/>
              <a:gd name="connsiteX5" fmla="*/ 613954 w 2756263"/>
              <a:gd name="connsiteY5" fmla="*/ 274320 h 2926080"/>
              <a:gd name="connsiteX6" fmla="*/ 613954 w 2756263"/>
              <a:gd name="connsiteY6"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263" h="2926080">
                <a:moveTo>
                  <a:pt x="613954" y="0"/>
                </a:moveTo>
                <a:lnTo>
                  <a:pt x="2756263" y="0"/>
                </a:lnTo>
                <a:lnTo>
                  <a:pt x="2756263" y="2899954"/>
                </a:lnTo>
                <a:lnTo>
                  <a:pt x="0" y="2926080"/>
                </a:lnTo>
                <a:cubicBezTo>
                  <a:pt x="4354" y="2037806"/>
                  <a:pt x="8709" y="1149531"/>
                  <a:pt x="13063" y="261257"/>
                </a:cubicBezTo>
                <a:lnTo>
                  <a:pt x="613954" y="274320"/>
                </a:lnTo>
                <a:lnTo>
                  <a:pt x="613954"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p:cNvPicPr>
            <a:picLocks noChangeAspect="1" noChangeArrowheads="1"/>
          </p:cNvPicPr>
          <p:nvPr/>
        </p:nvPicPr>
        <p:blipFill>
          <a:blip r:embed="rId3" cstate="print"/>
          <a:srcRect t="-20285" b="-4067"/>
          <a:stretch>
            <a:fillRect/>
          </a:stretch>
        </p:blipFill>
        <p:spPr bwMode="auto">
          <a:xfrm>
            <a:off x="7536160" y="44624"/>
            <a:ext cx="1358539" cy="882839"/>
          </a:xfrm>
          <a:prstGeom prst="rect">
            <a:avLst/>
          </a:prstGeom>
          <a:ln>
            <a:noFill/>
          </a:ln>
          <a:effectLst>
            <a:outerShdw blurRad="292100" dist="139700" dir="2700000" algn="tl" rotWithShape="0">
              <a:srgbClr val="333333">
                <a:alpha val="65000"/>
              </a:srgbClr>
            </a:outerShdw>
          </a:effectLst>
        </p:spPr>
      </p:pic>
      <p:pic>
        <p:nvPicPr>
          <p:cNvPr id="4098" name="Picture 2" descr="Download Logo Frito Lay Vector Free"/>
          <p:cNvPicPr>
            <a:picLocks noChangeAspect="1" noChangeArrowheads="1"/>
          </p:cNvPicPr>
          <p:nvPr/>
        </p:nvPicPr>
        <p:blipFill>
          <a:blip r:embed="rId4" cstate="print"/>
          <a:srcRect t="18586" b="16735"/>
          <a:stretch>
            <a:fillRect/>
          </a:stretch>
        </p:blipFill>
        <p:spPr bwMode="auto">
          <a:xfrm>
            <a:off x="9048329" y="168138"/>
            <a:ext cx="1166826" cy="7546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145</a:t>
            </a:fld>
            <a:endParaRPr lang="it-IT"/>
          </a:p>
        </p:txBody>
      </p:sp>
      <p:pic>
        <p:nvPicPr>
          <p:cNvPr id="5" name="Picture 4"/>
          <p:cNvPicPr>
            <a:picLocks noChangeAspect="1" noChangeArrowheads="1"/>
          </p:cNvPicPr>
          <p:nvPr/>
        </p:nvPicPr>
        <p:blipFill>
          <a:blip r:embed="rId2" cstate="print"/>
          <a:srcRect/>
          <a:stretch>
            <a:fillRect/>
          </a:stretch>
        </p:blipFill>
        <p:spPr bwMode="auto">
          <a:xfrm>
            <a:off x="3218679" y="1148398"/>
            <a:ext cx="5121275" cy="5291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nternational Brewing Company selects XMReality - XMReal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71" name="Picture 3"/>
          <p:cNvPicPr>
            <a:picLocks noChangeAspect="1" noChangeArrowheads="1"/>
          </p:cNvPicPr>
          <p:nvPr/>
        </p:nvPicPr>
        <p:blipFill>
          <a:blip r:embed="rId2" cstate="print"/>
          <a:srcRect/>
          <a:stretch>
            <a:fillRect/>
          </a:stretch>
        </p:blipFill>
        <p:spPr bwMode="auto">
          <a:xfrm>
            <a:off x="854937" y="866775"/>
            <a:ext cx="4705528" cy="2216059"/>
          </a:xfrm>
          <a:prstGeom prst="rect">
            <a:avLst/>
          </a:prstGeom>
          <a:noFill/>
          <a:ln w="9525">
            <a:noFill/>
            <a:miter lim="800000"/>
            <a:headEnd/>
            <a:tailEnd/>
          </a:ln>
        </p:spPr>
      </p:pic>
      <p:grpSp>
        <p:nvGrpSpPr>
          <p:cNvPr id="2" name="Gruppo 11"/>
          <p:cNvGrpSpPr/>
          <p:nvPr/>
        </p:nvGrpSpPr>
        <p:grpSpPr>
          <a:xfrm>
            <a:off x="6124303" y="692333"/>
            <a:ext cx="3881847" cy="2790006"/>
            <a:chOff x="6124303" y="692333"/>
            <a:chExt cx="3881847" cy="2790006"/>
          </a:xfrm>
        </p:grpSpPr>
        <p:pic>
          <p:nvPicPr>
            <p:cNvPr id="7173" name="Picture 5" descr="Vendita Eagle Arachidi fritte con miele 250 Gr"/>
            <p:cNvPicPr>
              <a:picLocks noChangeAspect="1" noChangeArrowheads="1"/>
            </p:cNvPicPr>
            <p:nvPr/>
          </p:nvPicPr>
          <p:blipFill>
            <a:blip r:embed="rId3" cstate="print"/>
            <a:srcRect/>
            <a:stretch>
              <a:fillRect/>
            </a:stretch>
          </p:blipFill>
          <p:spPr bwMode="auto">
            <a:xfrm>
              <a:off x="6124303" y="692333"/>
              <a:ext cx="2288178" cy="2288178"/>
            </a:xfrm>
            <a:prstGeom prst="rect">
              <a:avLst/>
            </a:prstGeom>
            <a:noFill/>
          </p:spPr>
        </p:pic>
        <p:pic>
          <p:nvPicPr>
            <p:cNvPr id="7174" name="Picture 6"/>
            <p:cNvPicPr>
              <a:picLocks noChangeAspect="1" noChangeArrowheads="1"/>
            </p:cNvPicPr>
            <p:nvPr/>
          </p:nvPicPr>
          <p:blipFill>
            <a:blip r:embed="rId4" cstate="print"/>
            <a:srcRect/>
            <a:stretch>
              <a:fillRect/>
            </a:stretch>
          </p:blipFill>
          <p:spPr bwMode="auto">
            <a:xfrm rot="613345">
              <a:off x="8111764" y="1158559"/>
              <a:ext cx="1894386" cy="2323780"/>
            </a:xfrm>
            <a:prstGeom prst="rect">
              <a:avLst/>
            </a:prstGeom>
            <a:noFill/>
            <a:ln w="9525">
              <a:noFill/>
              <a:miter lim="800000"/>
              <a:headEnd/>
              <a:tailEnd/>
            </a:ln>
          </p:spPr>
        </p:pic>
      </p:grpSp>
      <p:sp>
        <p:nvSpPr>
          <p:cNvPr id="9" name="Figura a mano libera 8"/>
          <p:cNvSpPr/>
          <p:nvPr/>
        </p:nvSpPr>
        <p:spPr>
          <a:xfrm>
            <a:off x="3526971" y="2547258"/>
            <a:ext cx="4702629" cy="3775166"/>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2"/>
          <p:cNvPicPr>
            <a:picLocks noChangeAspect="1" noChangeArrowheads="1"/>
          </p:cNvPicPr>
          <p:nvPr/>
        </p:nvPicPr>
        <p:blipFill>
          <a:blip r:embed="rId5" cstate="print"/>
          <a:srcRect/>
          <a:stretch>
            <a:fillRect/>
          </a:stretch>
        </p:blipFill>
        <p:spPr bwMode="auto">
          <a:xfrm>
            <a:off x="1408159" y="5329646"/>
            <a:ext cx="2924628" cy="15283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CE366CF-62E3-44AA-B5F8-91C8785CFA03}" type="slidenum">
              <a:rPr lang="it-IT" smtClean="0"/>
              <a:pPr/>
              <a:t>147</a:t>
            </a:fld>
            <a:endParaRPr lang="it-IT"/>
          </a:p>
        </p:txBody>
      </p:sp>
      <p:sp>
        <p:nvSpPr>
          <p:cNvPr id="7170" name="AutoShape 2" descr="International Brewing Company selects XMReality - XMReal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71" name="Picture 3"/>
          <p:cNvPicPr>
            <a:picLocks noChangeAspect="1" noChangeArrowheads="1"/>
          </p:cNvPicPr>
          <p:nvPr/>
        </p:nvPicPr>
        <p:blipFill>
          <a:blip r:embed="rId2" cstate="print"/>
          <a:srcRect/>
          <a:stretch>
            <a:fillRect/>
          </a:stretch>
        </p:blipFill>
        <p:spPr bwMode="auto">
          <a:xfrm>
            <a:off x="854937" y="866775"/>
            <a:ext cx="4705528" cy="2216059"/>
          </a:xfrm>
          <a:prstGeom prst="rect">
            <a:avLst/>
          </a:prstGeom>
          <a:noFill/>
          <a:ln w="9525">
            <a:noFill/>
            <a:miter lim="800000"/>
            <a:headEnd/>
            <a:tailEnd/>
          </a:ln>
        </p:spPr>
      </p:pic>
      <p:pic>
        <p:nvPicPr>
          <p:cNvPr id="7173" name="Picture 5" descr="Vendita Eagle Arachidi fritte con miele 250 Gr"/>
          <p:cNvPicPr>
            <a:picLocks noChangeAspect="1" noChangeArrowheads="1"/>
          </p:cNvPicPr>
          <p:nvPr/>
        </p:nvPicPr>
        <p:blipFill>
          <a:blip r:embed="rId3" cstate="print"/>
          <a:srcRect/>
          <a:stretch>
            <a:fillRect/>
          </a:stretch>
        </p:blipFill>
        <p:spPr bwMode="auto">
          <a:xfrm>
            <a:off x="6124303" y="692333"/>
            <a:ext cx="2288178" cy="2288178"/>
          </a:xfrm>
          <a:prstGeom prst="rect">
            <a:avLst/>
          </a:prstGeom>
          <a:noFill/>
        </p:spPr>
      </p:pic>
      <p:pic>
        <p:nvPicPr>
          <p:cNvPr id="7174" name="Picture 6"/>
          <p:cNvPicPr>
            <a:picLocks noChangeAspect="1" noChangeArrowheads="1"/>
          </p:cNvPicPr>
          <p:nvPr/>
        </p:nvPicPr>
        <p:blipFill>
          <a:blip r:embed="rId4" cstate="print"/>
          <a:srcRect/>
          <a:stretch>
            <a:fillRect/>
          </a:stretch>
        </p:blipFill>
        <p:spPr bwMode="auto">
          <a:xfrm rot="613345">
            <a:off x="8111764" y="1158559"/>
            <a:ext cx="1894386" cy="2323780"/>
          </a:xfrm>
          <a:prstGeom prst="rect">
            <a:avLst/>
          </a:prstGeom>
          <a:noFill/>
          <a:ln w="9525">
            <a:noFill/>
            <a:miter lim="800000"/>
            <a:headEnd/>
            <a:tailEnd/>
          </a:ln>
        </p:spPr>
      </p:pic>
      <p:sp>
        <p:nvSpPr>
          <p:cNvPr id="9" name="Figura a mano libera 8"/>
          <p:cNvSpPr/>
          <p:nvPr/>
        </p:nvSpPr>
        <p:spPr>
          <a:xfrm>
            <a:off x="3526971" y="2547258"/>
            <a:ext cx="4702629" cy="3775166"/>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9"/>
          <p:cNvSpPr/>
          <p:nvPr/>
        </p:nvSpPr>
        <p:spPr>
          <a:xfrm>
            <a:off x="6283234" y="679269"/>
            <a:ext cx="4193177" cy="3448594"/>
          </a:xfrm>
          <a:custGeom>
            <a:avLst/>
            <a:gdLst>
              <a:gd name="connsiteX0" fmla="*/ 0 w 4193177"/>
              <a:gd name="connsiteY0" fmla="*/ 143691 h 3448594"/>
              <a:gd name="connsiteX1" fmla="*/ 104503 w 4193177"/>
              <a:gd name="connsiteY1" fmla="*/ 2573382 h 3448594"/>
              <a:gd name="connsiteX2" fmla="*/ 444137 w 4193177"/>
              <a:gd name="connsiteY2" fmla="*/ 2899954 h 3448594"/>
              <a:gd name="connsiteX3" fmla="*/ 3709852 w 4193177"/>
              <a:gd name="connsiteY3" fmla="*/ 3448594 h 3448594"/>
              <a:gd name="connsiteX4" fmla="*/ 4023360 w 4193177"/>
              <a:gd name="connsiteY4" fmla="*/ 1567542 h 3448594"/>
              <a:gd name="connsiteX5" fmla="*/ 4193177 w 4193177"/>
              <a:gd name="connsiteY5" fmla="*/ 391885 h 3448594"/>
              <a:gd name="connsiteX6" fmla="*/ 2756263 w 4193177"/>
              <a:gd name="connsiteY6" fmla="*/ 0 h 3448594"/>
              <a:gd name="connsiteX7" fmla="*/ 0 w 4193177"/>
              <a:gd name="connsiteY7" fmla="*/ 143691 h 344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3177" h="3448594">
                <a:moveTo>
                  <a:pt x="0" y="143691"/>
                </a:moveTo>
                <a:lnTo>
                  <a:pt x="104503" y="2573382"/>
                </a:lnTo>
                <a:lnTo>
                  <a:pt x="444137" y="2899954"/>
                </a:lnTo>
                <a:lnTo>
                  <a:pt x="3709852" y="3448594"/>
                </a:lnTo>
                <a:lnTo>
                  <a:pt x="4023360" y="1567542"/>
                </a:lnTo>
                <a:lnTo>
                  <a:pt x="4193177" y="391885"/>
                </a:lnTo>
                <a:lnTo>
                  <a:pt x="2756263" y="0"/>
                </a:lnTo>
                <a:lnTo>
                  <a:pt x="0" y="1436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3"/>
          <p:cNvPicPr>
            <a:picLocks noChangeAspect="1" noChangeArrowheads="1"/>
          </p:cNvPicPr>
          <p:nvPr/>
        </p:nvPicPr>
        <p:blipFill>
          <a:blip r:embed="rId5" cstate="print"/>
          <a:srcRect t="21557" r="15191" b="7245"/>
          <a:stretch>
            <a:fillRect/>
          </a:stretch>
        </p:blipFill>
        <p:spPr bwMode="auto">
          <a:xfrm>
            <a:off x="6740072" y="2756262"/>
            <a:ext cx="4885871" cy="4101738"/>
          </a:xfrm>
          <a:prstGeom prst="rect">
            <a:avLst/>
          </a:prstGeom>
          <a:noFill/>
          <a:ln w="9525">
            <a:noFill/>
            <a:miter lim="800000"/>
            <a:headEnd/>
            <a:tailEnd/>
          </a:ln>
          <a:effectLst/>
        </p:spPr>
      </p:pic>
      <p:pic>
        <p:nvPicPr>
          <p:cNvPr id="228354" name="Picture 2"/>
          <p:cNvPicPr>
            <a:picLocks noChangeAspect="1" noChangeArrowheads="1"/>
          </p:cNvPicPr>
          <p:nvPr/>
        </p:nvPicPr>
        <p:blipFill>
          <a:blip r:embed="rId6" cstate="print"/>
          <a:srcRect/>
          <a:stretch>
            <a:fillRect/>
          </a:stretch>
        </p:blipFill>
        <p:spPr bwMode="auto">
          <a:xfrm>
            <a:off x="1408159" y="5329646"/>
            <a:ext cx="2924628" cy="1528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1045031" y="2625626"/>
            <a:ext cx="9875525" cy="2325194"/>
            <a:chOff x="378825" y="2625630"/>
            <a:chExt cx="9875525" cy="2325194"/>
          </a:xfrm>
        </p:grpSpPr>
        <p:sp>
          <p:nvSpPr>
            <p:cNvPr id="2" name="Triangolo isoscele 1"/>
            <p:cNvSpPr/>
            <p:nvPr/>
          </p:nvSpPr>
          <p:spPr>
            <a:xfrm rot="16200000">
              <a:off x="39190"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riangolo isoscele 2"/>
            <p:cNvSpPr/>
            <p:nvPr/>
          </p:nvSpPr>
          <p:spPr>
            <a:xfrm rot="5400000" flipH="1">
              <a:off x="1685110" y="2965265"/>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isoscele 3"/>
            <p:cNvSpPr/>
            <p:nvPr/>
          </p:nvSpPr>
          <p:spPr>
            <a:xfrm rot="16200000">
              <a:off x="3331032" y="2965267"/>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isoscele 4"/>
            <p:cNvSpPr/>
            <p:nvPr/>
          </p:nvSpPr>
          <p:spPr>
            <a:xfrm rot="5400000" flipH="1">
              <a:off x="4976952"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isoscele 5"/>
            <p:cNvSpPr/>
            <p:nvPr/>
          </p:nvSpPr>
          <p:spPr>
            <a:xfrm rot="16200000">
              <a:off x="6622875" y="2965270"/>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isoscele 6"/>
            <p:cNvSpPr/>
            <p:nvPr/>
          </p:nvSpPr>
          <p:spPr>
            <a:xfrm rot="5400000" flipH="1">
              <a:off x="8268795" y="2965269"/>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Rettangolo 8"/>
          <p:cNvSpPr/>
          <p:nvPr/>
        </p:nvSpPr>
        <p:spPr>
          <a:xfrm>
            <a:off x="862150" y="2155371"/>
            <a:ext cx="10254342" cy="30436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21131" y="3108960"/>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2503713" y="34834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486295" y="3857898"/>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2468877" y="4232367"/>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167053" y="36358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5839100" y="3071837"/>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5841277" y="3526860"/>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5843454" y="3981883"/>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5845631" y="4436906"/>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p:cNvSpPr/>
          <p:nvPr/>
        </p:nvSpPr>
        <p:spPr>
          <a:xfrm>
            <a:off x="7478492" y="3635829"/>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7147365" y="3827306"/>
            <a:ext cx="962700" cy="923330"/>
          </a:xfrm>
          <a:prstGeom prst="rect">
            <a:avLst/>
          </a:prstGeom>
          <a:noFill/>
        </p:spPr>
        <p:txBody>
          <a:bodyPr wrap="none" rtlCol="0">
            <a:spAutoFit/>
          </a:bodyPr>
          <a:lstStyle/>
          <a:p>
            <a:pPr algn="ctr">
              <a:lnSpc>
                <a:spcPct val="150000"/>
              </a:lnSpc>
            </a:pPr>
            <a:r>
              <a:rPr lang="en-US" b="1" dirty="0" smtClean="0"/>
              <a:t>WAY</a:t>
            </a:r>
          </a:p>
          <a:p>
            <a:pPr algn="ctr">
              <a:lnSpc>
                <a:spcPct val="150000"/>
              </a:lnSpc>
            </a:pPr>
            <a:r>
              <a:rPr lang="en-US" b="1" dirty="0" smtClean="0"/>
              <a:t>TO PLAY</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pic>
        <p:nvPicPr>
          <p:cNvPr id="6146" name="Picture 2"/>
          <p:cNvPicPr>
            <a:picLocks noChangeAspect="1" noChangeArrowheads="1"/>
          </p:cNvPicPr>
          <p:nvPr/>
        </p:nvPicPr>
        <p:blipFill>
          <a:blip r:embed="rId2"/>
          <a:srcRect/>
          <a:stretch>
            <a:fillRect/>
          </a:stretch>
        </p:blipFill>
        <p:spPr bwMode="auto">
          <a:xfrm>
            <a:off x="9787513" y="341627"/>
            <a:ext cx="1937542" cy="1722620"/>
          </a:xfrm>
          <a:prstGeom prst="rect">
            <a:avLst/>
          </a:prstGeom>
          <a:noFill/>
          <a:ln w="9525">
            <a:noFill/>
            <a:miter lim="800000"/>
            <a:headEnd/>
            <a:tailEnd/>
          </a:ln>
          <a:effectLst/>
        </p:spPr>
      </p:pic>
      <p:sp>
        <p:nvSpPr>
          <p:cNvPr id="27" name="CasellaDiTesto 26"/>
          <p:cNvSpPr txBox="1"/>
          <p:nvPr/>
        </p:nvSpPr>
        <p:spPr>
          <a:xfrm>
            <a:off x="3825834" y="3886739"/>
            <a:ext cx="1022075" cy="791179"/>
          </a:xfrm>
          <a:prstGeom prst="rect">
            <a:avLst/>
          </a:prstGeom>
          <a:noFill/>
        </p:spPr>
        <p:txBody>
          <a:bodyPr wrap="none" rtlCol="0">
            <a:spAutoFit/>
          </a:bodyPr>
          <a:lstStyle/>
          <a:p>
            <a:pPr algn="ctr">
              <a:lnSpc>
                <a:spcPct val="150000"/>
              </a:lnSpc>
            </a:pPr>
            <a:r>
              <a:rPr lang="en-US" sz="1600" b="1" dirty="0" smtClean="0"/>
              <a:t>PRODUCT</a:t>
            </a:r>
          </a:p>
          <a:p>
            <a:pPr algn="ctr">
              <a:lnSpc>
                <a:spcPct val="150000"/>
              </a:lnSpc>
            </a:pPr>
            <a:r>
              <a:rPr lang="en-US" sz="1600" b="1" dirty="0" smtClean="0"/>
              <a:t>FIT</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8" name="CasellaDiTesto 27"/>
          <p:cNvSpPr txBox="1"/>
          <p:nvPr/>
        </p:nvSpPr>
        <p:spPr>
          <a:xfrm>
            <a:off x="394790" y="3336110"/>
            <a:ext cx="1300485" cy="1200329"/>
          </a:xfrm>
          <a:prstGeom prst="rect">
            <a:avLst/>
          </a:prstGeom>
          <a:noFill/>
        </p:spPr>
        <p:txBody>
          <a:bodyPr wrap="none" rtlCol="0">
            <a:spAutoFit/>
          </a:bodyPr>
          <a:lstStyle/>
          <a:p>
            <a:pPr algn="ctr">
              <a:lnSpc>
                <a:spcPct val="150000"/>
              </a:lnSpc>
            </a:pPr>
            <a:r>
              <a:rPr lang="en-US" sz="1600" b="1" dirty="0" smtClean="0"/>
              <a:t>STATIC</a:t>
            </a:r>
          </a:p>
          <a:p>
            <a:pPr algn="ctr">
              <a:lnSpc>
                <a:spcPct val="150000"/>
              </a:lnSpc>
            </a:pPr>
            <a:r>
              <a:rPr lang="en-US" sz="1600" b="1" dirty="0" smtClean="0"/>
              <a:t>CAPABILITIES</a:t>
            </a:r>
          </a:p>
          <a:p>
            <a:pPr algn="ctr">
              <a:lnSpc>
                <a:spcPct val="150000"/>
              </a:lnSpc>
            </a:pPr>
            <a:r>
              <a:rPr lang="en-US" sz="1600" b="1" dirty="0" smtClean="0"/>
              <a:t>SYSTEM</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9" name="CasellaDiTesto 28"/>
          <p:cNvSpPr txBox="1"/>
          <p:nvPr/>
        </p:nvSpPr>
        <p:spPr>
          <a:xfrm>
            <a:off x="10375061" y="3827306"/>
            <a:ext cx="1091004" cy="923330"/>
          </a:xfrm>
          <a:prstGeom prst="rect">
            <a:avLst/>
          </a:prstGeom>
          <a:noFill/>
        </p:spPr>
        <p:txBody>
          <a:bodyPr wrap="none" rtlCol="0">
            <a:spAutoFit/>
          </a:bodyPr>
          <a:lstStyle/>
          <a:p>
            <a:pPr algn="ctr">
              <a:lnSpc>
                <a:spcPct val="150000"/>
              </a:lnSpc>
            </a:pPr>
            <a:r>
              <a:rPr lang="en-US" b="1" dirty="0" smtClean="0"/>
              <a:t>RIGHT</a:t>
            </a:r>
          </a:p>
          <a:p>
            <a:pPr algn="ctr">
              <a:lnSpc>
                <a:spcPct val="150000"/>
              </a:lnSpc>
            </a:pPr>
            <a:r>
              <a:rPr lang="en-US" b="1" spc="100" dirty="0" smtClean="0">
                <a:latin typeface="Arial" panose="020B0604020202020204" pitchFamily="34" charset="0"/>
                <a:ea typeface="Open Sans" panose="020B0606030504020204" pitchFamily="34" charset="0"/>
                <a:cs typeface="Arial" panose="020B0604020202020204" pitchFamily="34" charset="0"/>
              </a:rPr>
              <a:t>TO WIN</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sp>
        <p:nvSpPr>
          <p:cNvPr id="30" name="Triangolo isoscele 29"/>
          <p:cNvSpPr/>
          <p:nvPr/>
        </p:nvSpPr>
        <p:spPr>
          <a:xfrm>
            <a:off x="9092556" y="2997926"/>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riangolo isoscele 30"/>
          <p:cNvSpPr/>
          <p:nvPr/>
        </p:nvSpPr>
        <p:spPr>
          <a:xfrm>
            <a:off x="9092556" y="3483429"/>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Triangolo isoscele 31"/>
          <p:cNvSpPr/>
          <p:nvPr/>
        </p:nvSpPr>
        <p:spPr>
          <a:xfrm>
            <a:off x="9092556" y="3968932"/>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Triangolo isoscele 32"/>
          <p:cNvSpPr/>
          <p:nvPr/>
        </p:nvSpPr>
        <p:spPr>
          <a:xfrm>
            <a:off x="9092556" y="4454435"/>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uppo 36"/>
          <p:cNvGrpSpPr/>
          <p:nvPr/>
        </p:nvGrpSpPr>
        <p:grpSpPr>
          <a:xfrm>
            <a:off x="1045033" y="2380432"/>
            <a:ext cx="3206928" cy="3071088"/>
            <a:chOff x="1045033" y="2380432"/>
            <a:chExt cx="3206928" cy="3071088"/>
          </a:xfrm>
        </p:grpSpPr>
        <p:sp>
          <p:nvSpPr>
            <p:cNvPr id="34" name="Freccia circolare a sinistra 33"/>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 name="Freccia circolare a sinistra 34"/>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36" name="Triangolo isoscele 35"/>
          <p:cNvSpPr/>
          <p:nvPr/>
        </p:nvSpPr>
        <p:spPr>
          <a:xfrm>
            <a:off x="10756284" y="3605238"/>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37"/>
          <p:cNvGrpSpPr/>
          <p:nvPr/>
        </p:nvGrpSpPr>
        <p:grpSpPr>
          <a:xfrm>
            <a:off x="4421787" y="2380432"/>
            <a:ext cx="3206928" cy="3071088"/>
            <a:chOff x="1045033" y="2380432"/>
            <a:chExt cx="3206928" cy="3071088"/>
          </a:xfrm>
        </p:grpSpPr>
        <p:sp>
          <p:nvSpPr>
            <p:cNvPr id="39" name="Freccia circolare a sinistra 38"/>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0" name="Freccia circolare a sinistra 39"/>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18" name="Gruppo 40"/>
          <p:cNvGrpSpPr/>
          <p:nvPr/>
        </p:nvGrpSpPr>
        <p:grpSpPr>
          <a:xfrm>
            <a:off x="7798541" y="2380432"/>
            <a:ext cx="3206928" cy="3071088"/>
            <a:chOff x="1045033" y="2380432"/>
            <a:chExt cx="3206928" cy="3071088"/>
          </a:xfrm>
        </p:grpSpPr>
        <p:sp>
          <p:nvSpPr>
            <p:cNvPr id="42" name="Freccia circolare a sinistra 41"/>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3" name="Freccia circolare a sinistra 42"/>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pic>
        <p:nvPicPr>
          <p:cNvPr id="44" name="Picture 2"/>
          <p:cNvPicPr>
            <a:picLocks noChangeAspect="1" noChangeArrowheads="1"/>
          </p:cNvPicPr>
          <p:nvPr/>
        </p:nvPicPr>
        <p:blipFill>
          <a:blip r:embed="rId3" cstate="print">
            <a:lum bright="-10000"/>
          </a:blip>
          <a:srcRect/>
          <a:stretch>
            <a:fillRect/>
          </a:stretch>
        </p:blipFill>
        <p:spPr bwMode="auto">
          <a:xfrm>
            <a:off x="5323798" y="432751"/>
            <a:ext cx="1631496" cy="1631496"/>
          </a:xfrm>
          <a:prstGeom prst="rect">
            <a:avLst/>
          </a:prstGeom>
          <a:noFill/>
          <a:ln w="9525">
            <a:noFill/>
            <a:miter lim="800000"/>
            <a:headEnd/>
            <a:tailEnd/>
          </a:ln>
          <a:effectLst/>
        </p:spPr>
      </p:pic>
      <p:sp>
        <p:nvSpPr>
          <p:cNvPr id="45" name="CasellaDiTesto 44"/>
          <p:cNvSpPr txBox="1"/>
          <p:nvPr/>
        </p:nvSpPr>
        <p:spPr>
          <a:xfrm>
            <a:off x="2860766" y="728673"/>
            <a:ext cx="2233304" cy="658835"/>
          </a:xfrm>
          <a:prstGeom prst="rect">
            <a:avLst/>
          </a:prstGeom>
          <a:noFill/>
        </p:spPr>
        <p:txBody>
          <a:bodyPr wrap="none" rtlCol="0">
            <a:spAutoFit/>
          </a:bodyPr>
          <a:lstStyle/>
          <a:p>
            <a:pPr algn="l">
              <a:lnSpc>
                <a:spcPct val="150000"/>
              </a:lnSpc>
            </a:pPr>
            <a:r>
              <a:rPr lang="it-IT" sz="2800" b="1" spc="100" dirty="0" smtClean="0">
                <a:latin typeface="Arial" panose="020B0604020202020204" pitchFamily="34" charset="0"/>
                <a:ea typeface="Open Sans" panose="020B0606030504020204" pitchFamily="34" charset="0"/>
                <a:cs typeface="Arial" panose="020B0604020202020204" pitchFamily="34" charset="0"/>
              </a:rPr>
              <a:t>Case </a:t>
            </a:r>
            <a:r>
              <a:rPr lang="it-IT" sz="2800" b="1" spc="100" dirty="0" err="1" smtClean="0">
                <a:latin typeface="Arial" panose="020B0604020202020204" pitchFamily="34" charset="0"/>
                <a:ea typeface="Open Sans" panose="020B0606030504020204" pitchFamily="34" charset="0"/>
                <a:cs typeface="Arial" panose="020B0604020202020204" pitchFamily="34" charset="0"/>
              </a:rPr>
              <a:t>study</a:t>
            </a:r>
            <a:endParaRPr lang="it-IT" sz="2800" b="1" spc="100" dirty="0">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149</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TODAY WE ARE GOING TO DECIDE</a:t>
            </a:r>
          </a:p>
          <a:p>
            <a:pPr algn="ctr"/>
            <a:endParaRPr lang="it-IT" dirty="0"/>
          </a:p>
        </p:txBody>
      </p:sp>
      <p:sp>
        <p:nvSpPr>
          <p:cNvPr id="10" name="Rettangolo 9"/>
          <p:cNvSpPr/>
          <p:nvPr/>
        </p:nvSpPr>
        <p:spPr>
          <a:xfrm>
            <a:off x="3696788" y="3174274"/>
            <a:ext cx="1267098" cy="796835"/>
          </a:xfrm>
          <a:prstGeom prst="rect">
            <a:avLst/>
          </a:prstGeom>
          <a:solidFill>
            <a:srgbClr val="F70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D</a:t>
            </a:r>
            <a:endParaRPr lang="it-IT" b="1" dirty="0"/>
          </a:p>
        </p:txBody>
      </p:sp>
      <p:sp>
        <p:nvSpPr>
          <p:cNvPr id="11" name="Rettangolo 10"/>
          <p:cNvSpPr/>
          <p:nvPr/>
        </p:nvSpPr>
        <p:spPr>
          <a:xfrm>
            <a:off x="5220788" y="3169920"/>
            <a:ext cx="1267098" cy="796835"/>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E</a:t>
            </a:r>
            <a:endParaRPr lang="it-IT" b="1" dirty="0"/>
          </a:p>
        </p:txBody>
      </p:sp>
      <p:sp>
        <p:nvSpPr>
          <p:cNvPr id="12" name="Rettangolo 11"/>
          <p:cNvSpPr/>
          <p:nvPr/>
        </p:nvSpPr>
        <p:spPr>
          <a:xfrm>
            <a:off x="6744788" y="3165566"/>
            <a:ext cx="1267098" cy="7968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F</a:t>
            </a:r>
            <a:endParaRPr lang="it-IT" b="1" dirty="0"/>
          </a:p>
        </p:txBody>
      </p:sp>
      <p:sp>
        <p:nvSpPr>
          <p:cNvPr id="18" name="Rettangolo 17"/>
          <p:cNvSpPr/>
          <p:nvPr/>
        </p:nvSpPr>
        <p:spPr>
          <a:xfrm>
            <a:off x="3796937" y="1132114"/>
            <a:ext cx="1267098" cy="796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A</a:t>
            </a:r>
            <a:endParaRPr lang="it-IT" b="1" dirty="0"/>
          </a:p>
        </p:txBody>
      </p:sp>
      <p:sp>
        <p:nvSpPr>
          <p:cNvPr id="19" name="Rettangolo 18"/>
          <p:cNvSpPr/>
          <p:nvPr/>
        </p:nvSpPr>
        <p:spPr>
          <a:xfrm>
            <a:off x="5320937" y="1127760"/>
            <a:ext cx="1267098" cy="7968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B</a:t>
            </a:r>
            <a:endParaRPr lang="it-IT" b="1" dirty="0"/>
          </a:p>
        </p:txBody>
      </p:sp>
      <p:sp>
        <p:nvSpPr>
          <p:cNvPr id="20" name="Rettangolo 19"/>
          <p:cNvSpPr/>
          <p:nvPr/>
        </p:nvSpPr>
        <p:spPr>
          <a:xfrm>
            <a:off x="6844937" y="1123406"/>
            <a:ext cx="1267098" cy="796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C</a:t>
            </a:r>
            <a:endParaRPr lang="it-IT" b="1" dirty="0"/>
          </a:p>
        </p:txBody>
      </p:sp>
      <p:pic>
        <p:nvPicPr>
          <p:cNvPr id="350210" name="Picture 2"/>
          <p:cNvPicPr>
            <a:picLocks noChangeAspect="1" noChangeArrowheads="1"/>
          </p:cNvPicPr>
          <p:nvPr/>
        </p:nvPicPr>
        <p:blipFill>
          <a:blip r:embed="rId3" cstate="print">
            <a:lum bright="-10000"/>
          </a:blip>
          <a:srcRect/>
          <a:stretch>
            <a:fillRect/>
          </a:stretch>
        </p:blipFill>
        <p:spPr bwMode="auto">
          <a:xfrm>
            <a:off x="1084580" y="667566"/>
            <a:ext cx="2152650" cy="2152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1. Platforms. Not Just Products</a:t>
            </a:r>
            <a:br>
              <a:rPr lang="en-US" dirty="0" smtClean="0"/>
            </a:br>
            <a:endParaRPr lang="it-IT" dirty="0"/>
          </a:p>
        </p:txBody>
      </p:sp>
      <p:sp>
        <p:nvSpPr>
          <p:cNvPr id="3" name="Segnaposto contenuto 2"/>
          <p:cNvSpPr>
            <a:spLocks noGrp="1"/>
          </p:cNvSpPr>
          <p:nvPr>
            <p:ph idx="1"/>
          </p:nvPr>
        </p:nvSpPr>
        <p:spPr>
          <a:xfrm>
            <a:off x="838200" y="1825625"/>
            <a:ext cx="7200900" cy="4351338"/>
          </a:xfrm>
        </p:spPr>
        <p:txBody>
          <a:bodyPr/>
          <a:lstStyle/>
          <a:p>
            <a:endParaRPr lang="en-US" dirty="0" smtClean="0"/>
          </a:p>
          <a:p>
            <a:r>
              <a:rPr lang="en-US" dirty="0" smtClean="0"/>
              <a:t>In many markets today, companies need to think in terms of platforms, not just stand-alone isolated products. </a:t>
            </a:r>
            <a:endParaRPr lang="en-US" dirty="0" smtClean="0"/>
          </a:p>
          <a:p>
            <a:r>
              <a:rPr lang="en-US" dirty="0" err="1" smtClean="0"/>
              <a:t>iPhone</a:t>
            </a:r>
            <a:r>
              <a:rPr lang="en-US" dirty="0" smtClean="0"/>
              <a:t> </a:t>
            </a:r>
            <a:r>
              <a:rPr lang="en-US" dirty="0" smtClean="0"/>
              <a:t>is at the center of an ecosystem of hundreds of thousands of companies that are building applications or services for it. </a:t>
            </a:r>
            <a:endParaRPr lang="en-US" dirty="0" smtClean="0"/>
          </a:p>
          <a:p>
            <a:r>
              <a:rPr lang="en-US" dirty="0" smtClean="0"/>
              <a:t>This </a:t>
            </a:r>
            <a:r>
              <a:rPr lang="en-US" dirty="0" smtClean="0"/>
              <a:t>is an example of a platform, not just a product.</a:t>
            </a:r>
            <a:endParaRPr lang="it-IT" dirty="0"/>
          </a:p>
        </p:txBody>
      </p:sp>
      <p:pic>
        <p:nvPicPr>
          <p:cNvPr id="4"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xmlns="" id="{032DAE03-0387-4642-ADBA-70E440F1993D}"/>
              </a:ext>
            </a:extLst>
          </p:cNvPr>
          <p:cNvSpPr>
            <a:spLocks noGrp="1"/>
          </p:cNvSpPr>
          <p:nvPr>
            <p:ph type="body" sz="quarter" idx="10"/>
          </p:nvPr>
        </p:nvSpPr>
        <p:spPr/>
        <p:txBody>
          <a:bodyPr/>
          <a:lstStyle/>
          <a:p>
            <a:r>
              <a:rPr lang="it-IT" dirty="0" err="1" smtClean="0"/>
              <a:t>Thank</a:t>
            </a:r>
            <a:r>
              <a:rPr lang="it-IT" dirty="0" smtClean="0"/>
              <a:t> </a:t>
            </a:r>
            <a:r>
              <a:rPr lang="it-IT" dirty="0" err="1" smtClean="0"/>
              <a:t>you</a:t>
            </a:r>
            <a:r>
              <a:rPr lang="it-IT" dirty="0" smtClean="0"/>
              <a:t>!</a:t>
            </a:r>
          </a:p>
          <a:p>
            <a:r>
              <a:rPr lang="it-IT" dirty="0" smtClean="0"/>
              <a:t>More </a:t>
            </a:r>
            <a:r>
              <a:rPr lang="it-IT" dirty="0" err="1" smtClean="0"/>
              <a:t>questions</a:t>
            </a:r>
            <a:r>
              <a:rPr lang="it-IT" dirty="0" smtClean="0"/>
              <a:t>?</a:t>
            </a:r>
            <a:endParaRPr lang="x-none" dirty="0"/>
          </a:p>
        </p:txBody>
      </p:sp>
      <p:sp>
        <p:nvSpPr>
          <p:cNvPr id="3" name="Segnaposto testo 2">
            <a:extLst>
              <a:ext uri="{FF2B5EF4-FFF2-40B4-BE49-F238E27FC236}">
                <a16:creationId xmlns:a16="http://schemas.microsoft.com/office/drawing/2014/main" xmlns="" id="{4A4D0998-23CE-A241-8F7C-5282C99D9B86}"/>
              </a:ext>
            </a:extLst>
          </p:cNvPr>
          <p:cNvSpPr>
            <a:spLocks noGrp="1"/>
          </p:cNvSpPr>
          <p:nvPr>
            <p:ph type="body" sz="quarter" idx="11"/>
          </p:nvPr>
        </p:nvSpPr>
        <p:spPr/>
        <p:txBody>
          <a:bodyPr/>
          <a:lstStyle/>
          <a:p>
            <a:r>
              <a:rPr lang="x-none" dirty="0"/>
              <a:t>MASTER MEIM 2021-2022</a:t>
            </a:r>
          </a:p>
          <a:p>
            <a:endParaRPr lang="x-none" dirty="0"/>
          </a:p>
        </p:txBody>
      </p:sp>
    </p:spTree>
    <p:extLst>
      <p:ext uri="{BB962C8B-B14F-4D97-AF65-F5344CB8AC3E}">
        <p14:creationId xmlns:p14="http://schemas.microsoft.com/office/powerpoint/2010/main" xmlns="" val="313681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6248400" cy="1325563"/>
          </a:xfrm>
        </p:spPr>
        <p:txBody>
          <a:bodyPr/>
          <a:lstStyle/>
          <a:p>
            <a:r>
              <a:rPr lang="en-US" dirty="0" smtClean="0"/>
              <a:t>Services, Not Just Products (or </a:t>
            </a:r>
            <a:r>
              <a:rPr lang="en-US" dirty="0" smtClean="0"/>
              <a:t>Platforms)</a:t>
            </a:r>
            <a:endParaRPr lang="it-IT" dirty="0"/>
          </a:p>
        </p:txBody>
      </p:sp>
      <p:sp>
        <p:nvSpPr>
          <p:cNvPr id="3" name="Segnaposto contenuto 2"/>
          <p:cNvSpPr>
            <a:spLocks noGrp="1"/>
          </p:cNvSpPr>
          <p:nvPr>
            <p:ph idx="1"/>
          </p:nvPr>
        </p:nvSpPr>
        <p:spPr>
          <a:xfrm>
            <a:off x="838200" y="1825625"/>
            <a:ext cx="7334250" cy="4351338"/>
          </a:xfrm>
        </p:spPr>
        <p:txBody>
          <a:bodyPr/>
          <a:lstStyle/>
          <a:p>
            <a:r>
              <a:rPr lang="en-US" dirty="0" smtClean="0"/>
              <a:t>Firms </a:t>
            </a:r>
            <a:r>
              <a:rPr lang="en-US" dirty="0" smtClean="0"/>
              <a:t>in a variety of product industries have experienced commoditization and the value of their products is often shifting to complementary services or service-like versions of their products. </a:t>
            </a:r>
            <a:endParaRPr lang="it-IT" dirty="0"/>
          </a:p>
        </p:txBody>
      </p:sp>
      <p:pic>
        <p:nvPicPr>
          <p:cNvPr id="4"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Capabilities</a:t>
            </a:r>
            <a:r>
              <a:rPr lang="it-IT" dirty="0" smtClean="0"/>
              <a:t>. </a:t>
            </a:r>
            <a:r>
              <a:rPr lang="it-IT" dirty="0" err="1" smtClean="0"/>
              <a:t>Not</a:t>
            </a:r>
            <a:r>
              <a:rPr lang="it-IT" dirty="0" smtClean="0"/>
              <a:t> Just </a:t>
            </a:r>
            <a:r>
              <a:rPr lang="it-IT" dirty="0" err="1" smtClean="0"/>
              <a:t>Strategy</a:t>
            </a:r>
            <a:endParaRPr lang="it-IT" dirty="0"/>
          </a:p>
        </p:txBody>
      </p:sp>
      <p:sp>
        <p:nvSpPr>
          <p:cNvPr id="3" name="Segnaposto contenuto 2"/>
          <p:cNvSpPr>
            <a:spLocks noGrp="1"/>
          </p:cNvSpPr>
          <p:nvPr>
            <p:ph idx="1"/>
          </p:nvPr>
        </p:nvSpPr>
        <p:spPr>
          <a:xfrm>
            <a:off x="838200" y="1825625"/>
            <a:ext cx="7354339" cy="4351338"/>
          </a:xfrm>
        </p:spPr>
        <p:txBody>
          <a:bodyPr/>
          <a:lstStyle/>
          <a:p>
            <a:r>
              <a:rPr lang="en-US" dirty="0" smtClean="0"/>
              <a:t>M</a:t>
            </a:r>
            <a:r>
              <a:rPr lang="en-US" dirty="0" smtClean="0"/>
              <a:t>anagers </a:t>
            </a:r>
            <a:r>
              <a:rPr lang="en-US" dirty="0" smtClean="0"/>
              <a:t>need to think in terms of capabilities, not just strategy or strategic planning. </a:t>
            </a:r>
            <a:endParaRPr lang="en-US" dirty="0" smtClean="0"/>
          </a:p>
          <a:p>
            <a:r>
              <a:rPr lang="en-US" dirty="0" smtClean="0"/>
              <a:t>They </a:t>
            </a:r>
            <a:r>
              <a:rPr lang="en-US" dirty="0" smtClean="0"/>
              <a:t>should be building strategy on top of distinctive capabilities, whether that capability is in software technology, product design, or quality management. </a:t>
            </a:r>
            <a:endParaRPr lang="en-US" dirty="0" smtClean="0"/>
          </a:p>
          <a:p>
            <a:r>
              <a:rPr lang="en-US" dirty="0" smtClean="0"/>
              <a:t>Strategies </a:t>
            </a:r>
            <a:r>
              <a:rPr lang="en-US" dirty="0" smtClean="0"/>
              <a:t>need to change over time, but more enduring are the unique skills and knowledge that enable a company do things that competitors cannot easily do, and to do things that customers value.</a:t>
            </a:r>
            <a:endParaRPr lang="it-IT" dirty="0"/>
          </a:p>
        </p:txBody>
      </p:sp>
      <p:pic>
        <p:nvPicPr>
          <p:cNvPr id="4"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Pull, Don’t Just </a:t>
            </a:r>
            <a:r>
              <a:rPr lang="it-IT" dirty="0" err="1" smtClean="0"/>
              <a:t>Push</a:t>
            </a:r>
            <a:endParaRPr lang="it-IT" dirty="0"/>
          </a:p>
        </p:txBody>
      </p:sp>
      <p:sp>
        <p:nvSpPr>
          <p:cNvPr id="3" name="Segnaposto contenuto 2"/>
          <p:cNvSpPr>
            <a:spLocks noGrp="1"/>
          </p:cNvSpPr>
          <p:nvPr>
            <p:ph idx="1"/>
          </p:nvPr>
        </p:nvSpPr>
        <p:spPr>
          <a:xfrm>
            <a:off x="838200" y="1825625"/>
            <a:ext cx="7354339" cy="4351338"/>
          </a:xfrm>
        </p:spPr>
        <p:txBody>
          <a:bodyPr/>
          <a:lstStyle/>
          <a:p>
            <a:r>
              <a:rPr lang="en-US" dirty="0" smtClean="0"/>
              <a:t>The </a:t>
            </a:r>
            <a:r>
              <a:rPr lang="en-US" dirty="0" smtClean="0"/>
              <a:t>model for this idea was the original Toyota </a:t>
            </a:r>
            <a:r>
              <a:rPr lang="en-US" dirty="0" smtClean="0"/>
              <a:t>lean production </a:t>
            </a:r>
            <a:r>
              <a:rPr lang="en-US" dirty="0" smtClean="0"/>
              <a:t>system, which devised what we now call “Just-in-Time” inventory management. </a:t>
            </a:r>
            <a:endParaRPr lang="en-US" dirty="0" smtClean="0"/>
          </a:p>
          <a:p>
            <a:r>
              <a:rPr lang="en-US" dirty="0" smtClean="0"/>
              <a:t>T</a:t>
            </a:r>
            <a:r>
              <a:rPr lang="en-US" dirty="0" smtClean="0"/>
              <a:t>his principle is important also </a:t>
            </a:r>
            <a:r>
              <a:rPr lang="en-US" dirty="0" smtClean="0"/>
              <a:t>in terms of product development such as by creating prototypes and other opportunities for feedback from customers to adjust what a team is doing. </a:t>
            </a:r>
            <a:endParaRPr lang="en-US" dirty="0" smtClean="0"/>
          </a:p>
        </p:txBody>
      </p:sp>
      <p:pic>
        <p:nvPicPr>
          <p:cNvPr id="4"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Pull, Don’t Just </a:t>
            </a:r>
            <a:r>
              <a:rPr lang="it-IT" dirty="0" err="1" smtClean="0"/>
              <a:t>Push</a:t>
            </a:r>
            <a:endParaRPr lang="it-IT" dirty="0"/>
          </a:p>
        </p:txBody>
      </p:sp>
      <p:sp>
        <p:nvSpPr>
          <p:cNvPr id="3" name="Segnaposto contenuto 2"/>
          <p:cNvSpPr>
            <a:spLocks noGrp="1"/>
          </p:cNvSpPr>
          <p:nvPr>
            <p:ph idx="1"/>
          </p:nvPr>
        </p:nvSpPr>
        <p:spPr>
          <a:xfrm>
            <a:off x="838200" y="1825625"/>
            <a:ext cx="7354339" cy="4351338"/>
          </a:xfrm>
        </p:spPr>
        <p:txBody>
          <a:bodyPr/>
          <a:lstStyle/>
          <a:p>
            <a:r>
              <a:rPr lang="en-US" dirty="0" err="1" smtClean="0"/>
              <a:t>Cusumano</a:t>
            </a:r>
            <a:r>
              <a:rPr lang="en-US" dirty="0" smtClean="0"/>
              <a:t> suggests “pull versus push” in marketing, planning, and R&amp;D. </a:t>
            </a:r>
          </a:p>
          <a:p>
            <a:r>
              <a:rPr lang="en-US" dirty="0" smtClean="0"/>
              <a:t>The goal is to create systems that are “dynamic”: flexible and responsive to new information on customers, competitor behavior, technological changes, or potential natural disasters.</a:t>
            </a:r>
            <a:endParaRPr lang="it-IT" dirty="0"/>
          </a:p>
        </p:txBody>
      </p:sp>
      <p:pic>
        <p:nvPicPr>
          <p:cNvPr id="4"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0" name="Picture 6" descr="Crypto Packaged Goods (@CPGCLUB) / Twitter"/>
          <p:cNvPicPr>
            <a:picLocks noChangeAspect="1" noChangeArrowheads="1"/>
          </p:cNvPicPr>
          <p:nvPr/>
        </p:nvPicPr>
        <p:blipFill>
          <a:blip r:embed="rId2"/>
          <a:srcRect b="7315"/>
          <a:stretch>
            <a:fillRect/>
          </a:stretch>
        </p:blipFill>
        <p:spPr bwMode="auto">
          <a:xfrm>
            <a:off x="550817" y="0"/>
            <a:ext cx="11105960" cy="6858000"/>
          </a:xfrm>
          <a:prstGeom prst="rect">
            <a:avLst/>
          </a:prstGeom>
          <a:noFill/>
        </p:spPr>
      </p:pic>
      <p:sp>
        <p:nvSpPr>
          <p:cNvPr id="4" name="Segnaposto numero diapositiva 3"/>
          <p:cNvSpPr>
            <a:spLocks noGrp="1"/>
          </p:cNvSpPr>
          <p:nvPr>
            <p:ph type="sldNum" sz="quarter" idx="12"/>
          </p:nvPr>
        </p:nvSpPr>
        <p:spPr/>
        <p:txBody>
          <a:bodyPr/>
          <a:lstStyle/>
          <a:p>
            <a:fld id="{DCE366CF-62E3-44AA-B5F8-91C8785CFA03}" type="slidenum">
              <a:rPr lang="it-IT" smtClean="0"/>
              <a:pPr/>
              <a:t>2</a:t>
            </a:fld>
            <a:endParaRPr lang="it-IT"/>
          </a:p>
        </p:txBody>
      </p:sp>
      <p:sp>
        <p:nvSpPr>
          <p:cNvPr id="9" name="CasellaDiTesto 8"/>
          <p:cNvSpPr txBox="1"/>
          <p:nvPr/>
        </p:nvSpPr>
        <p:spPr>
          <a:xfrm>
            <a:off x="0" y="0"/>
            <a:ext cx="12192000" cy="699230"/>
          </a:xfrm>
          <a:prstGeom prst="rect">
            <a:avLst/>
          </a:prstGeom>
          <a:noFill/>
        </p:spPr>
        <p:txBody>
          <a:bodyPr wrap="square" rtlCol="0">
            <a:spAutoFit/>
          </a:bodyPr>
          <a:lstStyle/>
          <a:p>
            <a:pPr algn="ctr">
              <a:lnSpc>
                <a:spcPct val="150000"/>
              </a:lnSpc>
            </a:pPr>
            <a:r>
              <a:rPr lang="en-US" sz="3000" spc="100" dirty="0" smtClean="0">
                <a:solidFill>
                  <a:schemeClr val="bg1"/>
                </a:solidFill>
                <a:latin typeface="Arial" panose="020B0604020202020204" pitchFamily="34" charset="0"/>
                <a:ea typeface="Open Sans" panose="020B0606030504020204" pitchFamily="34" charset="0"/>
                <a:cs typeface="Arial" panose="020B0604020202020204" pitchFamily="34" charset="0"/>
              </a:rPr>
              <a:t>A trip to 2137 AD to stimulate our creative vision of the business</a:t>
            </a:r>
            <a:endParaRPr lang="it-IT" sz="30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Scope, </a:t>
            </a:r>
            <a:r>
              <a:rPr lang="it-IT" dirty="0" err="1" smtClean="0"/>
              <a:t>Not</a:t>
            </a:r>
            <a:r>
              <a:rPr lang="it-IT" dirty="0" smtClean="0"/>
              <a:t> Just Scale</a:t>
            </a:r>
            <a:endParaRPr lang="it-IT" dirty="0"/>
          </a:p>
        </p:txBody>
      </p:sp>
      <p:sp>
        <p:nvSpPr>
          <p:cNvPr id="3" name="Segnaposto contenuto 2"/>
          <p:cNvSpPr>
            <a:spLocks noGrp="1"/>
          </p:cNvSpPr>
          <p:nvPr>
            <p:ph idx="1"/>
          </p:nvPr>
        </p:nvSpPr>
        <p:spPr>
          <a:xfrm>
            <a:off x="838200" y="1825625"/>
            <a:ext cx="7354339" cy="4351338"/>
          </a:xfrm>
        </p:spPr>
        <p:txBody>
          <a:bodyPr/>
          <a:lstStyle/>
          <a:p>
            <a:r>
              <a:rPr lang="en-US" dirty="0" smtClean="0"/>
              <a:t>C</a:t>
            </a:r>
            <a:r>
              <a:rPr lang="en-US" dirty="0" smtClean="0"/>
              <a:t>ustomers </a:t>
            </a:r>
            <a:r>
              <a:rPr lang="en-US" dirty="0" smtClean="0"/>
              <a:t>today want variety; they want products and services put together in creative ways and tailored somewhat to their individual needs. </a:t>
            </a:r>
            <a:endParaRPr lang="en-US" dirty="0" smtClean="0"/>
          </a:p>
          <a:p>
            <a:r>
              <a:rPr lang="en-US" dirty="0" smtClean="0"/>
              <a:t>Companies </a:t>
            </a:r>
            <a:r>
              <a:rPr lang="en-US" dirty="0" smtClean="0"/>
              <a:t>have to figure out how to do this efficiently, which requires utilizing knowledge, technology, and designs across different products and different kinds of customers. </a:t>
            </a:r>
            <a:endParaRPr lang="en-US" dirty="0" smtClean="0"/>
          </a:p>
          <a:p>
            <a:r>
              <a:rPr lang="en-US" dirty="0" smtClean="0"/>
              <a:t>It </a:t>
            </a:r>
            <a:r>
              <a:rPr lang="en-US" dirty="0" smtClean="0"/>
              <a:t>is really about leveraging knowledge, not about making many copies of a particular product and trying to win over customers through better economies of scale.</a:t>
            </a:r>
            <a:endParaRPr lang="it-IT" dirty="0"/>
          </a:p>
        </p:txBody>
      </p:sp>
      <p:pic>
        <p:nvPicPr>
          <p:cNvPr id="5"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Flexibility</a:t>
            </a:r>
            <a:r>
              <a:rPr lang="it-IT" dirty="0" smtClean="0"/>
              <a:t>, </a:t>
            </a:r>
            <a:r>
              <a:rPr lang="it-IT" dirty="0" err="1" smtClean="0"/>
              <a:t>Not</a:t>
            </a:r>
            <a:r>
              <a:rPr lang="it-IT" dirty="0" smtClean="0"/>
              <a:t> Just </a:t>
            </a:r>
            <a:r>
              <a:rPr lang="it-IT" dirty="0" err="1" smtClean="0"/>
              <a:t>Efficiency</a:t>
            </a:r>
            <a:endParaRPr lang="it-IT" dirty="0"/>
          </a:p>
        </p:txBody>
      </p:sp>
      <p:sp>
        <p:nvSpPr>
          <p:cNvPr id="3" name="Segnaposto contenuto 2"/>
          <p:cNvSpPr>
            <a:spLocks noGrp="1"/>
          </p:cNvSpPr>
          <p:nvPr>
            <p:ph idx="1"/>
          </p:nvPr>
        </p:nvSpPr>
        <p:spPr>
          <a:xfrm>
            <a:off x="838200" y="1462880"/>
            <a:ext cx="7354339" cy="5395119"/>
          </a:xfrm>
        </p:spPr>
        <p:txBody>
          <a:bodyPr/>
          <a:lstStyle/>
          <a:p>
            <a:r>
              <a:rPr lang="en-US" dirty="0" smtClean="0"/>
              <a:t>For example, if a company builds a factory that can make ten different products rather than just one, and if the market declines for some of those other products, managers can switch easily to the products that are selling. </a:t>
            </a:r>
            <a:endParaRPr lang="en-US" dirty="0" smtClean="0"/>
          </a:p>
          <a:p>
            <a:r>
              <a:rPr lang="en-US" dirty="0" smtClean="0"/>
              <a:t>It </a:t>
            </a:r>
            <a:r>
              <a:rPr lang="en-US" dirty="0" smtClean="0"/>
              <a:t>may cost more to create a flexible factory in terms of machinery, worker training, and supplier management, but it protects the firm against changes in the market. </a:t>
            </a:r>
            <a:endParaRPr lang="en-US" dirty="0" smtClean="0"/>
          </a:p>
          <a:p>
            <a:r>
              <a:rPr lang="en-US" dirty="0" smtClean="0"/>
              <a:t>We </a:t>
            </a:r>
            <a:r>
              <a:rPr lang="en-US" dirty="0" smtClean="0"/>
              <a:t>can also think about this kind of flexibility in other areas such as research, product development, strategic planning systems, and service delivery. </a:t>
            </a:r>
            <a:endParaRPr lang="it-IT" dirty="0"/>
          </a:p>
        </p:txBody>
      </p:sp>
      <p:pic>
        <p:nvPicPr>
          <p:cNvPr id="4"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t>
            </a:r>
            <a:r>
              <a:rPr lang="en-US" dirty="0" smtClean="0"/>
              <a:t>Winner </a:t>
            </a:r>
            <a:r>
              <a:rPr lang="en-US" dirty="0" smtClean="0"/>
              <a:t>Take All” (or Most) </a:t>
            </a:r>
            <a:r>
              <a:rPr lang="en-US" dirty="0" smtClean="0"/>
              <a:t>if</a:t>
            </a:r>
            <a:r>
              <a:rPr lang="en-US" dirty="0" smtClean="0"/>
              <a:t> </a:t>
            </a:r>
            <a:r>
              <a:rPr lang="en-US" dirty="0" smtClean="0"/>
              <a:t>it</a:t>
            </a:r>
            <a:endParaRPr lang="it-IT" dirty="0"/>
          </a:p>
        </p:txBody>
      </p:sp>
      <p:sp>
        <p:nvSpPr>
          <p:cNvPr id="3" name="Segnaposto contenuto 2"/>
          <p:cNvSpPr>
            <a:spLocks noGrp="1"/>
          </p:cNvSpPr>
          <p:nvPr>
            <p:ph idx="1"/>
          </p:nvPr>
        </p:nvSpPr>
        <p:spPr>
          <a:xfrm>
            <a:off x="838200" y="1825625"/>
            <a:ext cx="7354339" cy="4351338"/>
          </a:xfrm>
        </p:spPr>
        <p:txBody>
          <a:bodyPr/>
          <a:lstStyle/>
          <a:p>
            <a:pPr marL="514350" indent="-514350">
              <a:buFont typeface="+mj-lt"/>
              <a:buAutoNum type="arabicPeriod"/>
            </a:pPr>
            <a:r>
              <a:rPr lang="en-US" dirty="0" smtClean="0"/>
              <a:t>Very </a:t>
            </a:r>
            <a:r>
              <a:rPr lang="en-US" dirty="0" smtClean="0"/>
              <a:t>strong direct or indirect network effects</a:t>
            </a:r>
          </a:p>
          <a:p>
            <a:pPr marL="514350" indent="-514350">
              <a:buFont typeface="+mj-lt"/>
              <a:buAutoNum type="arabicPeriod"/>
            </a:pPr>
            <a:r>
              <a:rPr lang="en-US" dirty="0" smtClean="0"/>
              <a:t>Little </a:t>
            </a:r>
            <a:r>
              <a:rPr lang="en-US" dirty="0" smtClean="0"/>
              <a:t>room to distinguish among </a:t>
            </a:r>
            <a:r>
              <a:rPr lang="en-US" dirty="0" smtClean="0"/>
              <a:t>different platforms </a:t>
            </a:r>
            <a:r>
              <a:rPr lang="en-US" dirty="0" smtClean="0"/>
              <a:t>(few niches or </a:t>
            </a:r>
            <a:r>
              <a:rPr lang="en-US" dirty="0" smtClean="0"/>
              <a:t>differentiation opportunities </a:t>
            </a:r>
            <a:r>
              <a:rPr lang="en-US" dirty="0" smtClean="0"/>
              <a:t>for your </a:t>
            </a:r>
            <a:r>
              <a:rPr lang="en-US" dirty="0" smtClean="0"/>
              <a:t>competitors)</a:t>
            </a:r>
            <a:endParaRPr lang="en-US" dirty="0" smtClean="0"/>
          </a:p>
          <a:p>
            <a:pPr marL="514350" indent="-514350">
              <a:buFont typeface="+mj-lt"/>
              <a:buAutoNum type="arabicPeriod"/>
            </a:pPr>
            <a:r>
              <a:rPr lang="en-US" dirty="0" smtClean="0"/>
              <a:t>Difficult </a:t>
            </a:r>
            <a:r>
              <a:rPr lang="en-US" dirty="0" smtClean="0"/>
              <a:t>or costly to use more than </a:t>
            </a:r>
            <a:r>
              <a:rPr lang="en-US" dirty="0" smtClean="0"/>
              <a:t>one platform </a:t>
            </a:r>
            <a:r>
              <a:rPr lang="en-US" dirty="0" smtClean="0"/>
              <a:t>(“multi-homing” rare for users </a:t>
            </a:r>
            <a:r>
              <a:rPr lang="en-US" dirty="0" smtClean="0"/>
              <a:t>&amp; app </a:t>
            </a:r>
            <a:r>
              <a:rPr lang="en-US" dirty="0" smtClean="0"/>
              <a:t>developers or advertisers)</a:t>
            </a:r>
            <a:endParaRPr lang="it-IT" dirty="0"/>
          </a:p>
        </p:txBody>
      </p:sp>
      <p:pic>
        <p:nvPicPr>
          <p:cNvPr id="4" name="Picture 2"/>
          <p:cNvPicPr>
            <a:picLocks noChangeAspect="1" noChangeArrowheads="1"/>
          </p:cNvPicPr>
          <p:nvPr/>
        </p:nvPicPr>
        <p:blipFill>
          <a:blip r:embed="rId2"/>
          <a:srcRect/>
          <a:stretch>
            <a:fillRect/>
          </a:stretch>
        </p:blipFill>
        <p:spPr bwMode="auto">
          <a:xfrm>
            <a:off x="8192539" y="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21" name="Picture 13" descr="MATTEL - Barbie Glam Convertible Pink Car - ePRICE"/>
          <p:cNvPicPr>
            <a:picLocks noChangeAspect="1" noChangeArrowheads="1"/>
          </p:cNvPicPr>
          <p:nvPr/>
        </p:nvPicPr>
        <p:blipFill>
          <a:blip r:embed="rId2"/>
          <a:srcRect/>
          <a:stretch>
            <a:fillRect/>
          </a:stretch>
        </p:blipFill>
        <p:spPr bwMode="auto">
          <a:xfrm>
            <a:off x="0" y="1009650"/>
            <a:ext cx="5848350" cy="5848350"/>
          </a:xfrm>
          <a:prstGeom prst="rect">
            <a:avLst/>
          </a:prstGeom>
          <a:noFill/>
        </p:spPr>
      </p:pic>
      <p:pic>
        <p:nvPicPr>
          <p:cNvPr id="145412" name="Picture 4" descr="Barbie Doll "/>
          <p:cNvPicPr>
            <a:picLocks noChangeAspect="1" noChangeArrowheads="1"/>
          </p:cNvPicPr>
          <p:nvPr/>
        </p:nvPicPr>
        <p:blipFill>
          <a:blip r:embed="rId3"/>
          <a:srcRect/>
          <a:stretch>
            <a:fillRect/>
          </a:stretch>
        </p:blipFill>
        <p:spPr bwMode="auto">
          <a:xfrm>
            <a:off x="2525438" y="0"/>
            <a:ext cx="4620126" cy="6858000"/>
          </a:xfrm>
          <a:prstGeom prst="rect">
            <a:avLst/>
          </a:prstGeom>
          <a:noFill/>
        </p:spPr>
      </p:pic>
      <p:pic>
        <p:nvPicPr>
          <p:cNvPr id="145419" name="Picture 11" descr="Toys One Mattel Barbie Ken e la Sua Lavatrice TOYS ONE"/>
          <p:cNvPicPr>
            <a:picLocks noChangeAspect="1" noChangeArrowheads="1"/>
          </p:cNvPicPr>
          <p:nvPr/>
        </p:nvPicPr>
        <p:blipFill>
          <a:blip r:embed="rId4"/>
          <a:srcRect l="14965" t="9507" r="16535" b="9993"/>
          <a:stretch>
            <a:fillRect/>
          </a:stretch>
        </p:blipFill>
        <p:spPr bwMode="auto">
          <a:xfrm>
            <a:off x="6356311" y="0"/>
            <a:ext cx="5835689" cy="6858000"/>
          </a:xfrm>
          <a:prstGeom prst="rect">
            <a:avLst/>
          </a:prstGeom>
          <a:noFill/>
        </p:spPr>
      </p:pic>
      <p:sp>
        <p:nvSpPr>
          <p:cNvPr id="5" name="CasellaDiTesto 4"/>
          <p:cNvSpPr txBox="1"/>
          <p:nvPr/>
        </p:nvSpPr>
        <p:spPr>
          <a:xfrm>
            <a:off x="857250" y="132487"/>
            <a:ext cx="2686050" cy="1754326"/>
          </a:xfrm>
          <a:prstGeom prst="rect">
            <a:avLst/>
          </a:prstGeom>
          <a:noFill/>
        </p:spPr>
        <p:txBody>
          <a:bodyPr wrap="square" rtlCol="0">
            <a:spAutoFit/>
          </a:bodyPr>
          <a:lstStyle/>
          <a:p>
            <a:pPr algn="l">
              <a:lnSpc>
                <a:spcPct val="150000"/>
              </a:lnSpc>
            </a:pPr>
            <a:r>
              <a:rPr lang="it-IT" sz="2400" spc="100" dirty="0" smtClean="0">
                <a:latin typeface="Arial" panose="020B0604020202020204" pitchFamily="34" charset="0"/>
                <a:ea typeface="Open Sans" panose="020B0606030504020204" pitchFamily="34" charset="0"/>
                <a:cs typeface="Arial" panose="020B0604020202020204" pitchFamily="34" charset="0"/>
              </a:rPr>
              <a:t>Barbie </a:t>
            </a:r>
            <a:r>
              <a:rPr lang="it-IT" sz="2400" spc="100" dirty="0" err="1" smtClean="0">
                <a:latin typeface="Arial" panose="020B0604020202020204" pitchFamily="34" charset="0"/>
                <a:ea typeface="Open Sans" panose="020B0606030504020204" pitchFamily="34" charset="0"/>
                <a:cs typeface="Arial" panose="020B0604020202020204" pitchFamily="34" charset="0"/>
              </a:rPr>
              <a:t>is</a:t>
            </a:r>
            <a:r>
              <a:rPr lang="it-IT" sz="2400" spc="100" dirty="0" smtClean="0">
                <a:latin typeface="Arial" panose="020B0604020202020204" pitchFamily="34" charset="0"/>
                <a:ea typeface="Open Sans" panose="020B0606030504020204" pitchFamily="34" charset="0"/>
                <a:cs typeface="Arial" panose="020B0604020202020204" pitchFamily="34" charset="0"/>
              </a:rPr>
              <a:t> </a:t>
            </a:r>
            <a:r>
              <a:rPr lang="it-IT" sz="2400" spc="100" dirty="0" err="1" smtClean="0">
                <a:latin typeface="Arial" panose="020B0604020202020204" pitchFamily="34" charset="0"/>
                <a:ea typeface="Open Sans" panose="020B0606030504020204" pitchFamily="34" charset="0"/>
                <a:cs typeface="Arial" panose="020B0604020202020204" pitchFamily="34" charset="0"/>
              </a:rPr>
              <a:t>an</a:t>
            </a:r>
            <a:r>
              <a:rPr lang="it-IT" sz="2400" spc="100" dirty="0" smtClean="0">
                <a:latin typeface="Arial" panose="020B0604020202020204" pitchFamily="34" charset="0"/>
                <a:ea typeface="Open Sans" panose="020B0606030504020204" pitchFamily="34" charset="0"/>
                <a:cs typeface="Arial" panose="020B0604020202020204" pitchFamily="34" charset="0"/>
              </a:rPr>
              <a:t> </a:t>
            </a:r>
            <a:r>
              <a:rPr lang="it-IT" sz="2400" spc="100" dirty="0" err="1" smtClean="0">
                <a:latin typeface="Arial" panose="020B0604020202020204" pitchFamily="34" charset="0"/>
                <a:ea typeface="Open Sans" panose="020B0606030504020204" pitchFamily="34" charset="0"/>
                <a:cs typeface="Arial" panose="020B0604020202020204" pitchFamily="34" charset="0"/>
              </a:rPr>
              <a:t>innovation</a:t>
            </a:r>
            <a:r>
              <a:rPr lang="it-IT" sz="2400" spc="100" dirty="0" smtClean="0">
                <a:latin typeface="Arial" panose="020B0604020202020204" pitchFamily="34" charset="0"/>
                <a:ea typeface="Open Sans" panose="020B0606030504020204" pitchFamily="34" charset="0"/>
                <a:cs typeface="Arial" panose="020B0604020202020204" pitchFamily="34" charset="0"/>
              </a:rPr>
              <a:t> </a:t>
            </a:r>
            <a:r>
              <a:rPr lang="it-IT" sz="2400" spc="100" dirty="0" err="1" smtClean="0">
                <a:latin typeface="Arial" panose="020B0604020202020204" pitchFamily="34" charset="0"/>
                <a:ea typeface="Open Sans" panose="020B0606030504020204" pitchFamily="34" charset="0"/>
                <a:cs typeface="Arial" panose="020B0604020202020204" pitchFamily="34" charset="0"/>
              </a:rPr>
              <a:t>platform</a:t>
            </a:r>
            <a:endParaRPr lang="it-IT" sz="2400" spc="100" dirty="0">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4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Barbie's pandemic sales boom follows long revamp at Mattel – Daily Breeze"/>
          <p:cNvPicPr>
            <a:picLocks noChangeAspect="1" noChangeArrowheads="1"/>
          </p:cNvPicPr>
          <p:nvPr/>
        </p:nvPicPr>
        <p:blipFill>
          <a:blip r:embed="rId2"/>
          <a:srcRect/>
          <a:stretch>
            <a:fillRect/>
          </a:stretch>
        </p:blipFill>
        <p:spPr bwMode="auto">
          <a:xfrm>
            <a:off x="0" y="0"/>
            <a:ext cx="12192000" cy="6858000"/>
          </a:xfrm>
          <a:prstGeom prst="rect">
            <a:avLst/>
          </a:prstGeom>
          <a:noFill/>
        </p:spPr>
      </p:pic>
      <p:pic>
        <p:nvPicPr>
          <p:cNvPr id="145412" name="Picture 4" descr="Barbie Doll "/>
          <p:cNvPicPr>
            <a:picLocks noChangeAspect="1" noChangeArrowheads="1"/>
          </p:cNvPicPr>
          <p:nvPr/>
        </p:nvPicPr>
        <p:blipFill>
          <a:blip r:embed="rId3"/>
          <a:srcRect/>
          <a:stretch>
            <a:fillRect/>
          </a:stretch>
        </p:blipFill>
        <p:spPr bwMode="auto">
          <a:xfrm>
            <a:off x="2525438" y="0"/>
            <a:ext cx="4620126"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25</a:t>
            </a:fld>
            <a:endParaRPr lang="it-IT"/>
          </a:p>
        </p:txBody>
      </p:sp>
      <p:pic>
        <p:nvPicPr>
          <p:cNvPr id="1028" name="Picture 4" descr="Basic Platform Types"/>
          <p:cNvPicPr>
            <a:picLocks noChangeAspect="1" noChangeArrowheads="1"/>
          </p:cNvPicPr>
          <p:nvPr/>
        </p:nvPicPr>
        <p:blipFill>
          <a:blip r:embed="rId2"/>
          <a:srcRect/>
          <a:stretch>
            <a:fillRect/>
          </a:stretch>
        </p:blipFill>
        <p:spPr bwMode="auto">
          <a:xfrm>
            <a:off x="678109" y="0"/>
            <a:ext cx="10545861" cy="6858000"/>
          </a:xfrm>
          <a:prstGeom prst="rect">
            <a:avLst/>
          </a:prstGeom>
          <a:noFill/>
        </p:spPr>
      </p:pic>
      <p:sp>
        <p:nvSpPr>
          <p:cNvPr id="7" name="Ovale 6"/>
          <p:cNvSpPr/>
          <p:nvPr/>
        </p:nvSpPr>
        <p:spPr>
          <a:xfrm>
            <a:off x="2416629" y="2429691"/>
            <a:ext cx="927462" cy="6139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a:stCxn id="7" idx="6"/>
          </p:cNvCxnSpPr>
          <p:nvPr/>
        </p:nvCxnSpPr>
        <p:spPr>
          <a:xfrm flipV="1">
            <a:off x="3344091" y="2717074"/>
            <a:ext cx="1998618" cy="19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rot="678720">
            <a:off x="5515838" y="4949252"/>
            <a:ext cx="2663511" cy="8531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rot="20653144">
            <a:off x="3597384" y="4940660"/>
            <a:ext cx="2760393" cy="9290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2500936" y="3971110"/>
            <a:ext cx="3934013" cy="7445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igura a mano libera 12"/>
          <p:cNvSpPr/>
          <p:nvPr/>
        </p:nvSpPr>
        <p:spPr>
          <a:xfrm>
            <a:off x="3561806" y="1267098"/>
            <a:ext cx="4650377" cy="1086394"/>
          </a:xfrm>
          <a:custGeom>
            <a:avLst/>
            <a:gdLst>
              <a:gd name="connsiteX0" fmla="*/ 418011 w 4310743"/>
              <a:gd name="connsiteY0" fmla="*/ 26126 h 613954"/>
              <a:gd name="connsiteX1" fmla="*/ 3788228 w 4310743"/>
              <a:gd name="connsiteY1" fmla="*/ 0 h 613954"/>
              <a:gd name="connsiteX2" fmla="*/ 4310743 w 4310743"/>
              <a:gd name="connsiteY2" fmla="*/ 365760 h 613954"/>
              <a:gd name="connsiteX3" fmla="*/ 3971108 w 4310743"/>
              <a:gd name="connsiteY3" fmla="*/ 600892 h 613954"/>
              <a:gd name="connsiteX4" fmla="*/ 365760 w 4310743"/>
              <a:gd name="connsiteY4" fmla="*/ 613954 h 613954"/>
              <a:gd name="connsiteX5" fmla="*/ 0 w 4310743"/>
              <a:gd name="connsiteY5" fmla="*/ 431074 h 613954"/>
              <a:gd name="connsiteX6" fmla="*/ 418011 w 4310743"/>
              <a:gd name="connsiteY6" fmla="*/ 26126 h 613954"/>
              <a:gd name="connsiteX0" fmla="*/ 418011 w 4310743"/>
              <a:gd name="connsiteY0" fmla="*/ 26126 h 613954"/>
              <a:gd name="connsiteX1" fmla="*/ 3788228 w 4310743"/>
              <a:gd name="connsiteY1" fmla="*/ 0 h 613954"/>
              <a:gd name="connsiteX2" fmla="*/ 4310743 w 4310743"/>
              <a:gd name="connsiteY2" fmla="*/ 365760 h 613954"/>
              <a:gd name="connsiteX3" fmla="*/ 3971108 w 4310743"/>
              <a:gd name="connsiteY3" fmla="*/ 600892 h 613954"/>
              <a:gd name="connsiteX4" fmla="*/ 2076994 w 4310743"/>
              <a:gd name="connsiteY4" fmla="*/ 587829 h 613954"/>
              <a:gd name="connsiteX5" fmla="*/ 365760 w 4310743"/>
              <a:gd name="connsiteY5" fmla="*/ 613954 h 613954"/>
              <a:gd name="connsiteX6" fmla="*/ 0 w 4310743"/>
              <a:gd name="connsiteY6" fmla="*/ 431074 h 613954"/>
              <a:gd name="connsiteX7" fmla="*/ 418011 w 4310743"/>
              <a:gd name="connsiteY7" fmla="*/ 26126 h 613954"/>
              <a:gd name="connsiteX0" fmla="*/ 418011 w 4310743"/>
              <a:gd name="connsiteY0" fmla="*/ 26126 h 1084217"/>
              <a:gd name="connsiteX1" fmla="*/ 3788228 w 4310743"/>
              <a:gd name="connsiteY1" fmla="*/ 0 h 1084217"/>
              <a:gd name="connsiteX2" fmla="*/ 4310743 w 4310743"/>
              <a:gd name="connsiteY2" fmla="*/ 365760 h 1084217"/>
              <a:gd name="connsiteX3" fmla="*/ 3971108 w 4310743"/>
              <a:gd name="connsiteY3" fmla="*/ 600892 h 1084217"/>
              <a:gd name="connsiteX4" fmla="*/ 2076994 w 4310743"/>
              <a:gd name="connsiteY4" fmla="*/ 1084217 h 1084217"/>
              <a:gd name="connsiteX5" fmla="*/ 365760 w 4310743"/>
              <a:gd name="connsiteY5" fmla="*/ 613954 h 1084217"/>
              <a:gd name="connsiteX6" fmla="*/ 0 w 4310743"/>
              <a:gd name="connsiteY6" fmla="*/ 431074 h 1084217"/>
              <a:gd name="connsiteX7" fmla="*/ 418011 w 4310743"/>
              <a:gd name="connsiteY7" fmla="*/ 26126 h 1084217"/>
              <a:gd name="connsiteX0" fmla="*/ 418011 w 4310743"/>
              <a:gd name="connsiteY0" fmla="*/ 26126 h 1086394"/>
              <a:gd name="connsiteX1" fmla="*/ 3788228 w 4310743"/>
              <a:gd name="connsiteY1" fmla="*/ 0 h 1086394"/>
              <a:gd name="connsiteX2" fmla="*/ 4310743 w 4310743"/>
              <a:gd name="connsiteY2" fmla="*/ 365760 h 1086394"/>
              <a:gd name="connsiteX3" fmla="*/ 3971108 w 4310743"/>
              <a:gd name="connsiteY3" fmla="*/ 600892 h 1086394"/>
              <a:gd name="connsiteX4" fmla="*/ 2076994 w 4310743"/>
              <a:gd name="connsiteY4" fmla="*/ 1084217 h 1086394"/>
              <a:gd name="connsiteX5" fmla="*/ 365760 w 4310743"/>
              <a:gd name="connsiteY5" fmla="*/ 613954 h 1086394"/>
              <a:gd name="connsiteX6" fmla="*/ 0 w 4310743"/>
              <a:gd name="connsiteY6" fmla="*/ 431074 h 1086394"/>
              <a:gd name="connsiteX7" fmla="*/ 418011 w 4310743"/>
              <a:gd name="connsiteY7" fmla="*/ 26126 h 1086394"/>
              <a:gd name="connsiteX0" fmla="*/ 418011 w 4437017"/>
              <a:gd name="connsiteY0" fmla="*/ 26126 h 1086394"/>
              <a:gd name="connsiteX1" fmla="*/ 3788228 w 4437017"/>
              <a:gd name="connsiteY1" fmla="*/ 0 h 1086394"/>
              <a:gd name="connsiteX2" fmla="*/ 4310743 w 4437017"/>
              <a:gd name="connsiteY2" fmla="*/ 365760 h 1086394"/>
              <a:gd name="connsiteX3" fmla="*/ 3971108 w 4437017"/>
              <a:gd name="connsiteY3" fmla="*/ 600892 h 1086394"/>
              <a:gd name="connsiteX4" fmla="*/ 2076994 w 4437017"/>
              <a:gd name="connsiteY4" fmla="*/ 1084217 h 1086394"/>
              <a:gd name="connsiteX5" fmla="*/ 365760 w 4437017"/>
              <a:gd name="connsiteY5" fmla="*/ 613954 h 1086394"/>
              <a:gd name="connsiteX6" fmla="*/ 0 w 4437017"/>
              <a:gd name="connsiteY6" fmla="*/ 431074 h 1086394"/>
              <a:gd name="connsiteX7" fmla="*/ 418011 w 4437017"/>
              <a:gd name="connsiteY7" fmla="*/ 26126 h 1086394"/>
              <a:gd name="connsiteX0" fmla="*/ 631371 w 4650377"/>
              <a:gd name="connsiteY0" fmla="*/ 26126 h 1086394"/>
              <a:gd name="connsiteX1" fmla="*/ 4001588 w 4650377"/>
              <a:gd name="connsiteY1" fmla="*/ 0 h 1086394"/>
              <a:gd name="connsiteX2" fmla="*/ 4524103 w 4650377"/>
              <a:gd name="connsiteY2" fmla="*/ 365760 h 1086394"/>
              <a:gd name="connsiteX3" fmla="*/ 4184468 w 4650377"/>
              <a:gd name="connsiteY3" fmla="*/ 600892 h 1086394"/>
              <a:gd name="connsiteX4" fmla="*/ 2290354 w 4650377"/>
              <a:gd name="connsiteY4" fmla="*/ 1084217 h 1086394"/>
              <a:gd name="connsiteX5" fmla="*/ 579120 w 4650377"/>
              <a:gd name="connsiteY5" fmla="*/ 613954 h 1086394"/>
              <a:gd name="connsiteX6" fmla="*/ 213360 w 4650377"/>
              <a:gd name="connsiteY6" fmla="*/ 431074 h 1086394"/>
              <a:gd name="connsiteX7" fmla="*/ 631371 w 4650377"/>
              <a:gd name="connsiteY7" fmla="*/ 26126 h 1086394"/>
              <a:gd name="connsiteX0" fmla="*/ 631371 w 4650377"/>
              <a:gd name="connsiteY0" fmla="*/ 26126 h 1086394"/>
              <a:gd name="connsiteX1" fmla="*/ 2368731 w 4650377"/>
              <a:gd name="connsiteY1" fmla="*/ 26125 h 1086394"/>
              <a:gd name="connsiteX2" fmla="*/ 4001588 w 4650377"/>
              <a:gd name="connsiteY2" fmla="*/ 0 h 1086394"/>
              <a:gd name="connsiteX3" fmla="*/ 4524103 w 4650377"/>
              <a:gd name="connsiteY3" fmla="*/ 365760 h 1086394"/>
              <a:gd name="connsiteX4" fmla="*/ 4184468 w 4650377"/>
              <a:gd name="connsiteY4" fmla="*/ 600892 h 1086394"/>
              <a:gd name="connsiteX5" fmla="*/ 2290354 w 4650377"/>
              <a:gd name="connsiteY5" fmla="*/ 1084217 h 1086394"/>
              <a:gd name="connsiteX6" fmla="*/ 579120 w 4650377"/>
              <a:gd name="connsiteY6" fmla="*/ 613954 h 1086394"/>
              <a:gd name="connsiteX7" fmla="*/ 213360 w 4650377"/>
              <a:gd name="connsiteY7" fmla="*/ 431074 h 1086394"/>
              <a:gd name="connsiteX8" fmla="*/ 631371 w 4650377"/>
              <a:gd name="connsiteY8" fmla="*/ 26126 h 1086394"/>
              <a:gd name="connsiteX0" fmla="*/ 631371 w 4650377"/>
              <a:gd name="connsiteY0" fmla="*/ 26126 h 1086394"/>
              <a:gd name="connsiteX1" fmla="*/ 2368731 w 4650377"/>
              <a:gd name="connsiteY1" fmla="*/ 679268 h 1086394"/>
              <a:gd name="connsiteX2" fmla="*/ 4001588 w 4650377"/>
              <a:gd name="connsiteY2" fmla="*/ 0 h 1086394"/>
              <a:gd name="connsiteX3" fmla="*/ 4524103 w 4650377"/>
              <a:gd name="connsiteY3" fmla="*/ 365760 h 1086394"/>
              <a:gd name="connsiteX4" fmla="*/ 4184468 w 4650377"/>
              <a:gd name="connsiteY4" fmla="*/ 600892 h 1086394"/>
              <a:gd name="connsiteX5" fmla="*/ 2290354 w 4650377"/>
              <a:gd name="connsiteY5" fmla="*/ 1084217 h 1086394"/>
              <a:gd name="connsiteX6" fmla="*/ 579120 w 4650377"/>
              <a:gd name="connsiteY6" fmla="*/ 613954 h 1086394"/>
              <a:gd name="connsiteX7" fmla="*/ 213360 w 4650377"/>
              <a:gd name="connsiteY7" fmla="*/ 431074 h 1086394"/>
              <a:gd name="connsiteX8" fmla="*/ 631371 w 4650377"/>
              <a:gd name="connsiteY8" fmla="*/ 26126 h 1086394"/>
              <a:gd name="connsiteX0" fmla="*/ 631371 w 4650377"/>
              <a:gd name="connsiteY0" fmla="*/ 26126 h 1086394"/>
              <a:gd name="connsiteX1" fmla="*/ 2368731 w 4650377"/>
              <a:gd name="connsiteY1" fmla="*/ 679268 h 1086394"/>
              <a:gd name="connsiteX2" fmla="*/ 4001588 w 4650377"/>
              <a:gd name="connsiteY2" fmla="*/ 0 h 1086394"/>
              <a:gd name="connsiteX3" fmla="*/ 4524103 w 4650377"/>
              <a:gd name="connsiteY3" fmla="*/ 365760 h 1086394"/>
              <a:gd name="connsiteX4" fmla="*/ 4184468 w 4650377"/>
              <a:gd name="connsiteY4" fmla="*/ 600892 h 1086394"/>
              <a:gd name="connsiteX5" fmla="*/ 2290354 w 4650377"/>
              <a:gd name="connsiteY5" fmla="*/ 1084217 h 1086394"/>
              <a:gd name="connsiteX6" fmla="*/ 579120 w 4650377"/>
              <a:gd name="connsiteY6" fmla="*/ 613954 h 1086394"/>
              <a:gd name="connsiteX7" fmla="*/ 213360 w 4650377"/>
              <a:gd name="connsiteY7" fmla="*/ 431074 h 1086394"/>
              <a:gd name="connsiteX8" fmla="*/ 631371 w 4650377"/>
              <a:gd name="connsiteY8" fmla="*/ 26126 h 108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0377" h="1086394">
                <a:moveTo>
                  <a:pt x="631371" y="26126"/>
                </a:moveTo>
                <a:cubicBezTo>
                  <a:pt x="990600" y="67492"/>
                  <a:pt x="1807028" y="683622"/>
                  <a:pt x="2368731" y="679268"/>
                </a:cubicBezTo>
                <a:cubicBezTo>
                  <a:pt x="2930434" y="674914"/>
                  <a:pt x="3642359" y="52251"/>
                  <a:pt x="4001588" y="0"/>
                </a:cubicBezTo>
                <a:cubicBezTo>
                  <a:pt x="4650377" y="56606"/>
                  <a:pt x="4493623" y="265611"/>
                  <a:pt x="4524103" y="365760"/>
                </a:cubicBezTo>
                <a:cubicBezTo>
                  <a:pt x="4554583" y="465909"/>
                  <a:pt x="4556759" y="481149"/>
                  <a:pt x="4184468" y="600892"/>
                </a:cubicBezTo>
                <a:cubicBezTo>
                  <a:pt x="3812177" y="720635"/>
                  <a:pt x="2891245" y="1082040"/>
                  <a:pt x="2290354" y="1084217"/>
                </a:cubicBezTo>
                <a:cubicBezTo>
                  <a:pt x="1689463" y="1086394"/>
                  <a:pt x="925286" y="722811"/>
                  <a:pt x="579120" y="613954"/>
                </a:cubicBezTo>
                <a:lnTo>
                  <a:pt x="213360" y="431074"/>
                </a:lnTo>
                <a:cubicBezTo>
                  <a:pt x="222068" y="333103"/>
                  <a:pt x="0" y="97972"/>
                  <a:pt x="631371" y="26126"/>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rot="417585">
            <a:off x="5200593" y="3979819"/>
            <a:ext cx="3669087" cy="7445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2233749" y="3722914"/>
            <a:ext cx="953588" cy="561703"/>
          </a:xfrm>
          <a:prstGeom prst="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MMTE apple gdp"/>
          <p:cNvPicPr>
            <a:picLocks noChangeAspect="1" noChangeArrowheads="1"/>
          </p:cNvPicPr>
          <p:nvPr/>
        </p:nvPicPr>
        <p:blipFill>
          <a:blip r:embed="rId2"/>
          <a:srcRect/>
          <a:stretch>
            <a:fillRect/>
          </a:stretch>
        </p:blipFill>
        <p:spPr bwMode="auto">
          <a:xfrm>
            <a:off x="1399408" y="1"/>
            <a:ext cx="9186528" cy="685799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descr="The Apple Ecosystem explained. How Apple manages to sell more phones… | by  Rajshekhar Reddy | Mac O'Clock | Medium"/>
          <p:cNvPicPr>
            <a:picLocks noChangeAspect="1" noChangeArrowheads="1"/>
          </p:cNvPicPr>
          <p:nvPr/>
        </p:nvPicPr>
        <p:blipFill>
          <a:blip r:embed="rId2"/>
          <a:srcRect/>
          <a:stretch>
            <a:fillRect/>
          </a:stretch>
        </p:blipFill>
        <p:spPr bwMode="auto">
          <a:xfrm>
            <a:off x="-1" y="0"/>
            <a:ext cx="12215267"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466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8963" name="Picture 3"/>
          <p:cNvPicPr>
            <a:picLocks noChangeAspect="1" noChangeArrowheads="1"/>
          </p:cNvPicPr>
          <p:nvPr/>
        </p:nvPicPr>
        <p:blipFill>
          <a:blip r:embed="rId2"/>
          <a:srcRect t="9890" r="3514"/>
          <a:stretch>
            <a:fillRect/>
          </a:stretch>
        </p:blipFill>
        <p:spPr bwMode="auto">
          <a:xfrm>
            <a:off x="-7950" y="785794"/>
            <a:ext cx="12199950" cy="60722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half" idx="1"/>
          </p:nvPr>
        </p:nvSpPr>
        <p:spPr/>
        <p:txBody>
          <a:bodyPr>
            <a:normAutofit/>
          </a:bodyPr>
          <a:lstStyle/>
          <a:p>
            <a:pPr algn="ctr">
              <a:buNone/>
            </a:pPr>
            <a:r>
              <a:rPr lang="en-US" sz="2400" b="1" dirty="0" smtClean="0">
                <a:solidFill>
                  <a:srgbClr val="C00000"/>
                </a:solidFill>
              </a:rPr>
              <a:t>Resources, competencies, capabilities, and competitive advantage (6 hours)</a:t>
            </a:r>
          </a:p>
          <a:p>
            <a:pPr algn="ctr"/>
            <a:r>
              <a:rPr lang="en-US" sz="2400" dirty="0" smtClean="0"/>
              <a:t>Resource Based View; assess your essential “capabilities” for strategic analysis.</a:t>
            </a:r>
            <a:endParaRPr lang="it-IT" sz="2400" dirty="0"/>
          </a:p>
        </p:txBody>
      </p:sp>
      <p:sp>
        <p:nvSpPr>
          <p:cNvPr id="11" name="Segnaposto contenuto 10"/>
          <p:cNvSpPr>
            <a:spLocks noGrp="1"/>
          </p:cNvSpPr>
          <p:nvPr>
            <p:ph sz="half" idx="2"/>
          </p:nvPr>
        </p:nvSpPr>
        <p:spPr/>
        <p:txBody>
          <a:bodyPr>
            <a:normAutofit/>
          </a:bodyPr>
          <a:lstStyle/>
          <a:p>
            <a:pPr algn="ctr">
              <a:buNone/>
            </a:pPr>
            <a:r>
              <a:rPr lang="en-US" sz="2400" b="1" dirty="0" smtClean="0">
                <a:solidFill>
                  <a:srgbClr val="C00000"/>
                </a:solidFill>
              </a:rPr>
              <a:t>Dynamic Capabilities</a:t>
            </a:r>
          </a:p>
          <a:p>
            <a:pPr algn="ctr">
              <a:buNone/>
            </a:pPr>
            <a:r>
              <a:rPr lang="en-US" sz="2400" b="1" dirty="0" smtClean="0">
                <a:solidFill>
                  <a:srgbClr val="C00000"/>
                </a:solidFill>
              </a:rPr>
              <a:t>(4 hours)</a:t>
            </a:r>
          </a:p>
          <a:p>
            <a:pPr algn="ctr"/>
            <a:r>
              <a:rPr lang="it-IT" sz="2400" dirty="0" err="1" smtClean="0"/>
              <a:t>How</a:t>
            </a:r>
            <a:r>
              <a:rPr lang="it-IT" sz="2400" dirty="0" smtClean="0"/>
              <a:t> </a:t>
            </a:r>
            <a:r>
              <a:rPr lang="it-IT" sz="2400" dirty="0" err="1" smtClean="0"/>
              <a:t>to</a:t>
            </a:r>
            <a:r>
              <a:rPr lang="it-IT" sz="2400" dirty="0" smtClean="0"/>
              <a:t> </a:t>
            </a:r>
            <a:r>
              <a:rPr lang="it-IT" sz="2400" dirty="0" err="1" smtClean="0"/>
              <a:t>implement</a:t>
            </a:r>
            <a:r>
              <a:rPr lang="it-IT" sz="2400" dirty="0" smtClean="0"/>
              <a:t> and </a:t>
            </a:r>
            <a:r>
              <a:rPr lang="it-IT" sz="2400" dirty="0" err="1" smtClean="0"/>
              <a:t>execute</a:t>
            </a:r>
            <a:r>
              <a:rPr lang="it-IT" sz="2400" dirty="0" smtClean="0"/>
              <a:t> a </a:t>
            </a:r>
            <a:r>
              <a:rPr lang="it-IT" sz="2400" dirty="0" err="1" smtClean="0"/>
              <a:t>dynamic</a:t>
            </a:r>
            <a:r>
              <a:rPr lang="it-IT" sz="2400" dirty="0" smtClean="0"/>
              <a:t> capability </a:t>
            </a:r>
            <a:r>
              <a:rPr lang="it-IT" sz="2400" dirty="0" err="1" smtClean="0"/>
              <a:t>driven</a:t>
            </a:r>
            <a:r>
              <a:rPr lang="it-IT" sz="2400" dirty="0" smtClean="0"/>
              <a:t> </a:t>
            </a:r>
            <a:r>
              <a:rPr lang="it-IT" sz="2400" dirty="0" err="1" smtClean="0"/>
              <a:t>strategy</a:t>
            </a:r>
            <a:endParaRPr lang="it-IT" sz="2400" dirty="0"/>
          </a:p>
        </p:txBody>
      </p:sp>
      <p:sp>
        <p:nvSpPr>
          <p:cNvPr id="3" name="Segnaposto data 2"/>
          <p:cNvSpPr>
            <a:spLocks noGrp="1"/>
          </p:cNvSpPr>
          <p:nvPr>
            <p:ph type="dt" sz="half" idx="10"/>
          </p:nvPr>
        </p:nvSpPr>
        <p:spPr/>
        <p:txBody>
          <a:bodyPr/>
          <a:lstStyle/>
          <a:p>
            <a:fld id="{DFAE3074-58E7-4563-9E6F-D565095D1CD0}" type="datetime1">
              <a:rPr lang="it-IT" smtClean="0"/>
              <a:pPr/>
              <a:t>18/12/2022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CE366CF-62E3-44AA-B5F8-91C8785CFA03}" type="slidenum">
              <a:rPr lang="it-IT" smtClean="0"/>
              <a:pPr/>
              <a:t>29</a:t>
            </a:fld>
            <a:endParaRPr lang="it-IT"/>
          </a:p>
        </p:txBody>
      </p:sp>
      <p:pic>
        <p:nvPicPr>
          <p:cNvPr id="1026"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grpSp>
        <p:nvGrpSpPr>
          <p:cNvPr id="17" name="Gruppo 16"/>
          <p:cNvGrpSpPr/>
          <p:nvPr/>
        </p:nvGrpSpPr>
        <p:grpSpPr>
          <a:xfrm>
            <a:off x="3526971" y="4180114"/>
            <a:ext cx="4258492" cy="1996849"/>
            <a:chOff x="3526971" y="4180114"/>
            <a:chExt cx="4258492" cy="1996849"/>
          </a:xfrm>
        </p:grpSpPr>
        <p:sp>
          <p:nvSpPr>
            <p:cNvPr id="9" name="Rettangolo 8"/>
            <p:cNvSpPr/>
            <p:nvPr/>
          </p:nvSpPr>
          <p:spPr>
            <a:xfrm>
              <a:off x="4585063" y="5486400"/>
              <a:ext cx="3200400" cy="690563"/>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STATIC CAPABILITIES</a:t>
              </a:r>
              <a:endParaRPr lang="it-IT" b="1" dirty="0"/>
            </a:p>
          </p:txBody>
        </p:sp>
        <p:sp>
          <p:nvSpPr>
            <p:cNvPr id="14" name="Figura a mano libera 13"/>
            <p:cNvSpPr/>
            <p:nvPr/>
          </p:nvSpPr>
          <p:spPr>
            <a:xfrm>
              <a:off x="3526971" y="4180114"/>
              <a:ext cx="1018903" cy="1528355"/>
            </a:xfrm>
            <a:custGeom>
              <a:avLst/>
              <a:gdLst>
                <a:gd name="connsiteX0" fmla="*/ 13063 w 1018903"/>
                <a:gd name="connsiteY0" fmla="*/ 0 h 1528355"/>
                <a:gd name="connsiteX1" fmla="*/ 0 w 1018903"/>
                <a:gd name="connsiteY1" fmla="*/ 1528355 h 1528355"/>
                <a:gd name="connsiteX2" fmla="*/ 1018903 w 1018903"/>
                <a:gd name="connsiteY2" fmla="*/ 1528355 h 1528355"/>
              </a:gdLst>
              <a:ahLst/>
              <a:cxnLst>
                <a:cxn ang="0">
                  <a:pos x="connsiteX0" y="connsiteY0"/>
                </a:cxn>
                <a:cxn ang="0">
                  <a:pos x="connsiteX1" y="connsiteY1"/>
                </a:cxn>
                <a:cxn ang="0">
                  <a:pos x="connsiteX2" y="connsiteY2"/>
                </a:cxn>
              </a:cxnLst>
              <a:rect l="l" t="t" r="r" b="b"/>
              <a:pathLst>
                <a:path w="1018903" h="1528355">
                  <a:moveTo>
                    <a:pt x="13063" y="0"/>
                  </a:moveTo>
                  <a:lnTo>
                    <a:pt x="0" y="1528355"/>
                  </a:lnTo>
                  <a:lnTo>
                    <a:pt x="1018903" y="1528355"/>
                  </a:lnTo>
                </a:path>
              </a:pathLst>
            </a:cu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13" name="Rettangolo 12"/>
          <p:cNvSpPr/>
          <p:nvPr/>
        </p:nvSpPr>
        <p:spPr>
          <a:xfrm>
            <a:off x="5316583" y="4105274"/>
            <a:ext cx="1789611" cy="690563"/>
          </a:xfrm>
          <a:prstGeom prst="rect">
            <a:avLst/>
          </a:prstGeom>
          <a:solidFill>
            <a:srgbClr val="FF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DISRUPTIVE</a:t>
            </a:r>
          </a:p>
          <a:p>
            <a:pPr algn="ctr"/>
            <a:r>
              <a:rPr lang="it-IT" b="1" dirty="0" smtClean="0"/>
              <a:t>CAPABILITIES</a:t>
            </a:r>
            <a:endParaRPr lang="it-IT" b="1" dirty="0"/>
          </a:p>
        </p:txBody>
      </p:sp>
      <p:grpSp>
        <p:nvGrpSpPr>
          <p:cNvPr id="19" name="Gruppo 18"/>
          <p:cNvGrpSpPr/>
          <p:nvPr/>
        </p:nvGrpSpPr>
        <p:grpSpPr>
          <a:xfrm>
            <a:off x="4898571" y="3879669"/>
            <a:ext cx="3553098" cy="1606731"/>
            <a:chOff x="4898571" y="3879669"/>
            <a:chExt cx="3553098" cy="1606731"/>
          </a:xfrm>
        </p:grpSpPr>
        <p:sp>
          <p:nvSpPr>
            <p:cNvPr id="12" name="Rettangolo 11"/>
            <p:cNvSpPr/>
            <p:nvPr/>
          </p:nvSpPr>
          <p:spPr>
            <a:xfrm>
              <a:off x="4898571" y="4795837"/>
              <a:ext cx="2534195" cy="690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DYNAMIC CAPABILITIES</a:t>
              </a:r>
              <a:endParaRPr lang="it-IT" b="1" dirty="0"/>
            </a:p>
          </p:txBody>
        </p:sp>
        <p:sp>
          <p:nvSpPr>
            <p:cNvPr id="15" name="Figura a mano libera 14"/>
            <p:cNvSpPr/>
            <p:nvPr/>
          </p:nvSpPr>
          <p:spPr>
            <a:xfrm flipH="1">
              <a:off x="7432766" y="3879669"/>
              <a:ext cx="1018903" cy="1369832"/>
            </a:xfrm>
            <a:custGeom>
              <a:avLst/>
              <a:gdLst>
                <a:gd name="connsiteX0" fmla="*/ 13063 w 1018903"/>
                <a:gd name="connsiteY0" fmla="*/ 0 h 1528355"/>
                <a:gd name="connsiteX1" fmla="*/ 0 w 1018903"/>
                <a:gd name="connsiteY1" fmla="*/ 1528355 h 1528355"/>
                <a:gd name="connsiteX2" fmla="*/ 1018903 w 1018903"/>
                <a:gd name="connsiteY2" fmla="*/ 1528355 h 1528355"/>
              </a:gdLst>
              <a:ahLst/>
              <a:cxnLst>
                <a:cxn ang="0">
                  <a:pos x="connsiteX0" y="connsiteY0"/>
                </a:cxn>
                <a:cxn ang="0">
                  <a:pos x="connsiteX1" y="connsiteY1"/>
                </a:cxn>
                <a:cxn ang="0">
                  <a:pos x="connsiteX2" y="connsiteY2"/>
                </a:cxn>
              </a:cxnLst>
              <a:rect l="l" t="t" r="r" b="b"/>
              <a:pathLst>
                <a:path w="1018903" h="1528355">
                  <a:moveTo>
                    <a:pt x="13063" y="0"/>
                  </a:moveTo>
                  <a:lnTo>
                    <a:pt x="0" y="1528355"/>
                  </a:lnTo>
                  <a:lnTo>
                    <a:pt x="1018903" y="1528355"/>
                  </a:lnTo>
                </a:path>
              </a:pathLst>
            </a:cu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pic>
        <p:nvPicPr>
          <p:cNvPr id="16" name="Picture 11">
            <a:extLst>
              <a:ext uri="{FF2B5EF4-FFF2-40B4-BE49-F238E27FC236}">
                <a16:creationId xmlns="" xmlns:a16="http://schemas.microsoft.com/office/drawing/2014/main" id="{91E25745-AB6F-481B-B525-F56CBFA8C466}"/>
              </a:ext>
            </a:extLst>
          </p:cNvPr>
          <p:cNvPicPr>
            <a:picLocks noChangeAspect="1"/>
          </p:cNvPicPr>
          <p:nvPr/>
        </p:nvPicPr>
        <p:blipFill>
          <a:blip r:embed="rId3" cstate="print"/>
          <a:stretch>
            <a:fillRect/>
          </a:stretch>
        </p:blipFill>
        <p:spPr>
          <a:xfrm>
            <a:off x="9255102" y="5486400"/>
            <a:ext cx="1703446" cy="674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fade">
                                      <p:cBhvr>
                                        <p:cTn id="17" dur="2000"/>
                                        <p:tgtEl>
                                          <p:spTgt spid="1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2000"/>
                                        <p:tgtEl>
                                          <p:spTgt spid="1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fade">
                                      <p:cBhvr>
                                        <p:cTn id="23"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b="7254"/>
          <a:stretch>
            <a:fillRect/>
          </a:stretch>
        </p:blipFill>
        <p:spPr bwMode="auto">
          <a:xfrm>
            <a:off x="2151379" y="209006"/>
            <a:ext cx="9805489" cy="459959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a:blip r:embed="rId3"/>
          <a:srcRect/>
          <a:stretch>
            <a:fillRect/>
          </a:stretch>
        </p:blipFill>
        <p:spPr bwMode="auto">
          <a:xfrm>
            <a:off x="191344" y="2132856"/>
            <a:ext cx="5421086" cy="47329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pic>
        <p:nvPicPr>
          <p:cNvPr id="18" name="Picture 11">
            <a:extLst>
              <a:ext uri="{FF2B5EF4-FFF2-40B4-BE49-F238E27FC236}">
                <a16:creationId xmlns="" xmlns:a16="http://schemas.microsoft.com/office/drawing/2014/main" id="{91E25745-AB6F-481B-B525-F56CBFA8C466}"/>
              </a:ext>
            </a:extLst>
          </p:cNvPr>
          <p:cNvPicPr>
            <a:picLocks noChangeAspect="1"/>
          </p:cNvPicPr>
          <p:nvPr/>
        </p:nvPicPr>
        <p:blipFill>
          <a:blip r:embed="rId3" cstate="print"/>
          <a:stretch>
            <a:fillRect/>
          </a:stretch>
        </p:blipFill>
        <p:spPr>
          <a:xfrm>
            <a:off x="779452" y="5434150"/>
            <a:ext cx="2401277" cy="950782"/>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3571875" y="4040177"/>
            <a:ext cx="5041900" cy="2620963"/>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1489167" y="1125366"/>
            <a:ext cx="9197204" cy="2914811"/>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a:off x="5353877" y="4788519"/>
            <a:ext cx="1291262" cy="1291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BA62B8F8-284A-472C-BDD9-E925DAF1B26E}" type="datetime1">
              <a:rPr lang="it-IT" smtClean="0"/>
              <a:pPr/>
              <a:t>18/12/2022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E366CF-62E3-44AA-B5F8-91C8785CFA03}" type="slidenum">
              <a:rPr lang="it-IT" smtClean="0"/>
              <a:pPr/>
              <a:t>31</a:t>
            </a:fld>
            <a:endParaRPr lang="it-IT"/>
          </a:p>
        </p:txBody>
      </p:sp>
      <p:sp>
        <p:nvSpPr>
          <p:cNvPr id="8" name="Rettangolo 7"/>
          <p:cNvSpPr/>
          <p:nvPr/>
        </p:nvSpPr>
        <p:spPr>
          <a:xfrm>
            <a:off x="2614748" y="3500846"/>
            <a:ext cx="7141029" cy="2308324"/>
          </a:xfrm>
          <a:prstGeom prst="rect">
            <a:avLst/>
          </a:prstGeom>
        </p:spPr>
        <p:txBody>
          <a:bodyPr wrap="square">
            <a:spAutoFit/>
          </a:bodyPr>
          <a:lstStyle/>
          <a:p>
            <a:pPr algn="ctr"/>
            <a:r>
              <a:rPr lang="en-US" sz="2400" dirty="0" smtClean="0"/>
              <a:t>Attention of leaders focused on the essential aspects of “wicked” problems</a:t>
            </a:r>
          </a:p>
          <a:p>
            <a:pPr algn="ctr"/>
            <a:endParaRPr lang="en-US" sz="2400" dirty="0" smtClean="0"/>
          </a:p>
          <a:p>
            <a:pPr algn="ctr"/>
            <a:r>
              <a:rPr lang="en-US" sz="2400" dirty="0" smtClean="0"/>
              <a:t>in problem finding</a:t>
            </a:r>
          </a:p>
          <a:p>
            <a:pPr algn="ctr"/>
            <a:r>
              <a:rPr lang="en-US" sz="2400" dirty="0" smtClean="0"/>
              <a:t>in problem framing</a:t>
            </a:r>
          </a:p>
          <a:p>
            <a:pPr algn="ctr"/>
            <a:r>
              <a:rPr lang="en-US" sz="2400" dirty="0" smtClean="0"/>
              <a:t>in problem solving</a:t>
            </a:r>
            <a:endParaRPr lang="it-IT" sz="2400" dirty="0"/>
          </a:p>
        </p:txBody>
      </p:sp>
      <p:pic>
        <p:nvPicPr>
          <p:cNvPr id="9"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
        <p:nvSpPr>
          <p:cNvPr id="10" name="Ovale 9"/>
          <p:cNvSpPr/>
          <p:nvPr/>
        </p:nvSpPr>
        <p:spPr>
          <a:xfrm>
            <a:off x="4888952" y="1309729"/>
            <a:ext cx="1867390" cy="1867390"/>
          </a:xfrm>
          <a:prstGeom prst="ellips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STRATEGY </a:t>
            </a:r>
          </a:p>
          <a:p>
            <a:pPr algn="ctr"/>
            <a:r>
              <a:rPr lang="en-US" sz="1600" b="1" dirty="0" smtClean="0"/>
              <a:t>IS ABOUT</a:t>
            </a:r>
          </a:p>
          <a:p>
            <a:pPr algn="ctr"/>
            <a:r>
              <a:rPr lang="en-US" sz="1600" b="1" dirty="0" smtClean="0"/>
              <a:t>FOCUS</a:t>
            </a:r>
          </a:p>
        </p:txBody>
      </p:sp>
      <p:sp>
        <p:nvSpPr>
          <p:cNvPr id="11" name="CasellaDiTesto 10"/>
          <p:cNvSpPr txBox="1"/>
          <p:nvPr/>
        </p:nvSpPr>
        <p:spPr>
          <a:xfrm>
            <a:off x="1812622" y="1724297"/>
            <a:ext cx="2759089" cy="738664"/>
          </a:xfrm>
          <a:prstGeom prst="rect">
            <a:avLst/>
          </a:prstGeom>
          <a:noFill/>
        </p:spPr>
        <p:txBody>
          <a:bodyPr wrap="none" rtlCol="0">
            <a:spAutoFit/>
          </a:bodyPr>
          <a:lstStyle/>
          <a:p>
            <a:pPr algn="l">
              <a:lnSpc>
                <a:spcPct val="150000"/>
              </a:lnSpc>
            </a:pPr>
            <a:r>
              <a:rPr lang="it-IT" sz="2800" b="1" spc="100" dirty="0" smtClean="0">
                <a:latin typeface="Arial" panose="020B0604020202020204" pitchFamily="34" charset="0"/>
                <a:ea typeface="Open Sans" panose="020B0606030504020204" pitchFamily="34" charset="0"/>
                <a:cs typeface="Arial" panose="020B0604020202020204" pitchFamily="34" charset="0"/>
              </a:rPr>
              <a:t>Key </a:t>
            </a:r>
            <a:r>
              <a:rPr lang="it-IT" sz="2800" b="1" spc="100" dirty="0" err="1" smtClean="0">
                <a:latin typeface="Arial" panose="020B0604020202020204" pitchFamily="34" charset="0"/>
                <a:ea typeface="Open Sans" panose="020B0606030504020204" pitchFamily="34" charset="0"/>
                <a:cs typeface="Arial" panose="020B0604020202020204" pitchFamily="34" charset="0"/>
              </a:rPr>
              <a:t>message</a:t>
            </a:r>
            <a:r>
              <a:rPr lang="it-IT" sz="2800" b="1" spc="100" dirty="0" smtClean="0">
                <a:latin typeface="Arial" panose="020B0604020202020204" pitchFamily="34" charset="0"/>
                <a:ea typeface="Open Sans" panose="020B0606030504020204" pitchFamily="34" charset="0"/>
                <a:cs typeface="Arial" panose="020B0604020202020204" pitchFamily="34" charset="0"/>
              </a:rPr>
              <a:t>:</a:t>
            </a:r>
            <a:endParaRPr lang="it-IT" sz="2800" b="1" spc="100" dirty="0">
              <a:latin typeface="Arial" panose="020B0604020202020204" pitchFamily="34" charset="0"/>
              <a:ea typeface="Open Sans" panose="020B060603050402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91E25745-AB6F-481B-B525-F56CBFA8C466}"/>
              </a:ext>
            </a:extLst>
          </p:cNvPr>
          <p:cNvPicPr>
            <a:picLocks noChangeAspect="1"/>
          </p:cNvPicPr>
          <p:nvPr/>
        </p:nvPicPr>
        <p:blipFill>
          <a:blip r:embed="rId3" cstate="print"/>
          <a:stretch>
            <a:fillRect/>
          </a:stretch>
        </p:blipFill>
        <p:spPr>
          <a:xfrm>
            <a:off x="779452" y="5434150"/>
            <a:ext cx="2401277" cy="95078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p:txBody>
          <a:bodyPr/>
          <a:lstStyle/>
          <a:p>
            <a:r>
              <a:rPr lang="it-IT" dirty="0" err="1" smtClean="0"/>
              <a:t>Your</a:t>
            </a:r>
            <a:r>
              <a:rPr lang="it-IT" dirty="0" smtClean="0"/>
              <a:t> </a:t>
            </a:r>
            <a:r>
              <a:rPr lang="it-IT" dirty="0" err="1" smtClean="0"/>
              <a:t>expectations</a:t>
            </a:r>
            <a:endParaRPr lang="it-IT" dirty="0"/>
          </a:p>
        </p:txBody>
      </p:sp>
      <p:sp>
        <p:nvSpPr>
          <p:cNvPr id="13" name="Segnaposto testo 12"/>
          <p:cNvSpPr>
            <a:spLocks noGrp="1"/>
          </p:cNvSpPr>
          <p:nvPr>
            <p:ph type="body" sz="quarter" idx="11"/>
          </p:nvPr>
        </p:nvSpPr>
        <p:spPr/>
        <p:txBody>
          <a:bodyPr/>
          <a:lstStyle/>
          <a:p>
            <a:r>
              <a:rPr lang="it-IT" dirty="0" err="1" smtClean="0"/>
              <a:t>discussion</a:t>
            </a:r>
            <a:endParaRPr lang="it-IT" dirty="0"/>
          </a:p>
        </p:txBody>
      </p:sp>
      <p:sp>
        <p:nvSpPr>
          <p:cNvPr id="5" name="Segnaposto data 4"/>
          <p:cNvSpPr>
            <a:spLocks noGrp="1"/>
          </p:cNvSpPr>
          <p:nvPr>
            <p:ph type="dt" sz="half" idx="4294967295"/>
          </p:nvPr>
        </p:nvSpPr>
        <p:spPr>
          <a:xfrm>
            <a:off x="0" y="6356350"/>
            <a:ext cx="2743200" cy="365125"/>
          </a:xfrm>
          <a:prstGeom prst="rect">
            <a:avLst/>
          </a:prstGeom>
        </p:spPr>
        <p:txBody>
          <a:bodyPr/>
          <a:lstStyle/>
          <a:p>
            <a:fld id="{BA62B8F8-284A-472C-BDD9-E925DAF1B26E}" type="datetime1">
              <a:rPr lang="it-IT" smtClean="0"/>
              <a:pPr/>
              <a:t>18/12/2022</a:t>
            </a:fld>
            <a:endParaRPr lang="it-IT"/>
          </a:p>
        </p:txBody>
      </p:sp>
      <p:sp>
        <p:nvSpPr>
          <p:cNvPr id="7" name="Segnaposto numero diapositiva 6"/>
          <p:cNvSpPr>
            <a:spLocks noGrp="1"/>
          </p:cNvSpPr>
          <p:nvPr>
            <p:ph type="sldNum" sz="quarter" idx="4294967295"/>
          </p:nvPr>
        </p:nvSpPr>
        <p:spPr>
          <a:xfrm>
            <a:off x="9448800" y="6356350"/>
            <a:ext cx="2743200" cy="365125"/>
          </a:xfrm>
          <a:prstGeom prst="rect">
            <a:avLst/>
          </a:prstGeom>
        </p:spPr>
        <p:txBody>
          <a:bodyPr/>
          <a:lstStyle/>
          <a:p>
            <a:fld id="{DCE366CF-62E3-44AA-B5F8-91C8785CFA03}" type="slidenum">
              <a:rPr lang="it-IT" smtClean="0"/>
              <a:pPr/>
              <a:t>32</a:t>
            </a:fld>
            <a:endParaRPr lang="it-IT"/>
          </a:p>
        </p:txBody>
      </p:sp>
      <p:pic>
        <p:nvPicPr>
          <p:cNvPr id="9"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olo 20"/>
          <p:cNvSpPr>
            <a:spLocks noGrp="1"/>
          </p:cNvSpPr>
          <p:nvPr>
            <p:ph type="title"/>
          </p:nvPr>
        </p:nvSpPr>
        <p:spPr>
          <a:xfrm>
            <a:off x="772885" y="0"/>
            <a:ext cx="10515600" cy="1325563"/>
          </a:xfrm>
        </p:spPr>
        <p:txBody>
          <a:bodyPr/>
          <a:lstStyle/>
          <a:p>
            <a:pPr algn="ctr"/>
            <a:r>
              <a:rPr lang="it-IT" dirty="0" smtClean="0"/>
              <a:t>“</a:t>
            </a:r>
            <a:r>
              <a:rPr lang="it-IT" dirty="0" err="1" smtClean="0"/>
              <a:t>Innovation</a:t>
            </a:r>
            <a:r>
              <a:rPr lang="it-IT" dirty="0" smtClean="0"/>
              <a:t>” and “</a:t>
            </a:r>
            <a:r>
              <a:rPr lang="it-IT" dirty="0" err="1" smtClean="0"/>
              <a:t>innovation</a:t>
            </a:r>
            <a:r>
              <a:rPr lang="it-IT" dirty="0" smtClean="0"/>
              <a:t> </a:t>
            </a:r>
            <a:r>
              <a:rPr lang="it-IT" dirty="0" err="1" smtClean="0"/>
              <a:t>projects</a:t>
            </a:r>
            <a:r>
              <a:rPr lang="it-IT" dirty="0" smtClean="0"/>
              <a:t>”</a:t>
            </a:r>
            <a:endParaRPr lang="it-IT" dirty="0"/>
          </a:p>
        </p:txBody>
      </p:sp>
      <p:sp>
        <p:nvSpPr>
          <p:cNvPr id="22" name="Figura a mano libera 21"/>
          <p:cNvSpPr/>
          <p:nvPr/>
        </p:nvSpPr>
        <p:spPr>
          <a:xfrm>
            <a:off x="2599507" y="1528353"/>
            <a:ext cx="2599509" cy="2416629"/>
          </a:xfrm>
          <a:custGeom>
            <a:avLst/>
            <a:gdLst>
              <a:gd name="connsiteX0" fmla="*/ 0 w 2599509"/>
              <a:gd name="connsiteY0" fmla="*/ 0 h 2259874"/>
              <a:gd name="connsiteX1" fmla="*/ 13063 w 2599509"/>
              <a:gd name="connsiteY1" fmla="*/ 2259874 h 2259874"/>
              <a:gd name="connsiteX2" fmla="*/ 1449977 w 2599509"/>
              <a:gd name="connsiteY2" fmla="*/ 1149531 h 2259874"/>
              <a:gd name="connsiteX3" fmla="*/ 2599509 w 2599509"/>
              <a:gd name="connsiteY3" fmla="*/ 1058091 h 2259874"/>
              <a:gd name="connsiteX4" fmla="*/ 2599509 w 2599509"/>
              <a:gd name="connsiteY4" fmla="*/ 809897 h 2259874"/>
              <a:gd name="connsiteX5" fmla="*/ 1449977 w 2599509"/>
              <a:gd name="connsiteY5" fmla="*/ 744583 h 2259874"/>
              <a:gd name="connsiteX6" fmla="*/ 0 w 2599509"/>
              <a:gd name="connsiteY6" fmla="*/ 0 h 2259874"/>
              <a:gd name="connsiteX0" fmla="*/ 0 w 2599509"/>
              <a:gd name="connsiteY0" fmla="*/ 0 h 2259874"/>
              <a:gd name="connsiteX1" fmla="*/ 13063 w 2599509"/>
              <a:gd name="connsiteY1" fmla="*/ 2259874 h 2259874"/>
              <a:gd name="connsiteX2" fmla="*/ 1449977 w 2599509"/>
              <a:gd name="connsiteY2" fmla="*/ 1149531 h 2259874"/>
              <a:gd name="connsiteX3" fmla="*/ 2599509 w 2599509"/>
              <a:gd name="connsiteY3" fmla="*/ 1058091 h 2259874"/>
              <a:gd name="connsiteX4" fmla="*/ 2599509 w 2599509"/>
              <a:gd name="connsiteY4" fmla="*/ 809897 h 2259874"/>
              <a:gd name="connsiteX5" fmla="*/ 1449977 w 2599509"/>
              <a:gd name="connsiteY5" fmla="*/ 744583 h 2259874"/>
              <a:gd name="connsiteX6" fmla="*/ 0 w 2599509"/>
              <a:gd name="connsiteY6" fmla="*/ 0 h 2259874"/>
              <a:gd name="connsiteX0" fmla="*/ 0 w 2599509"/>
              <a:gd name="connsiteY0" fmla="*/ 0 h 2259874"/>
              <a:gd name="connsiteX1" fmla="*/ 13063 w 2599509"/>
              <a:gd name="connsiteY1" fmla="*/ 2259874 h 2259874"/>
              <a:gd name="connsiteX2" fmla="*/ 1449977 w 2599509"/>
              <a:gd name="connsiteY2" fmla="*/ 1149531 h 2259874"/>
              <a:gd name="connsiteX3" fmla="*/ 2599509 w 2599509"/>
              <a:gd name="connsiteY3" fmla="*/ 1058091 h 2259874"/>
              <a:gd name="connsiteX4" fmla="*/ 2599509 w 2599509"/>
              <a:gd name="connsiteY4" fmla="*/ 809897 h 2259874"/>
              <a:gd name="connsiteX5" fmla="*/ 1449977 w 2599509"/>
              <a:gd name="connsiteY5" fmla="*/ 744583 h 2259874"/>
              <a:gd name="connsiteX6" fmla="*/ 0 w 2599509"/>
              <a:gd name="connsiteY6" fmla="*/ 0 h 2259874"/>
              <a:gd name="connsiteX0" fmla="*/ 0 w 2599509"/>
              <a:gd name="connsiteY0" fmla="*/ 0 h 2416629"/>
              <a:gd name="connsiteX1" fmla="*/ 13063 w 2599509"/>
              <a:gd name="connsiteY1" fmla="*/ 2416629 h 2416629"/>
              <a:gd name="connsiteX2" fmla="*/ 1449977 w 2599509"/>
              <a:gd name="connsiteY2" fmla="*/ 1306286 h 2416629"/>
              <a:gd name="connsiteX3" fmla="*/ 2599509 w 2599509"/>
              <a:gd name="connsiteY3" fmla="*/ 1214846 h 2416629"/>
              <a:gd name="connsiteX4" fmla="*/ 2599509 w 2599509"/>
              <a:gd name="connsiteY4" fmla="*/ 966652 h 2416629"/>
              <a:gd name="connsiteX5" fmla="*/ 1449977 w 2599509"/>
              <a:gd name="connsiteY5" fmla="*/ 901338 h 2416629"/>
              <a:gd name="connsiteX6" fmla="*/ 0 w 2599509"/>
              <a:gd name="connsiteY6" fmla="*/ 0 h 24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509" h="2416629">
                <a:moveTo>
                  <a:pt x="0" y="0"/>
                </a:moveTo>
                <a:cubicBezTo>
                  <a:pt x="4354" y="753291"/>
                  <a:pt x="8709" y="1663338"/>
                  <a:pt x="13063" y="2416629"/>
                </a:cubicBezTo>
                <a:lnTo>
                  <a:pt x="1449977" y="1306286"/>
                </a:lnTo>
                <a:lnTo>
                  <a:pt x="2599509" y="1214846"/>
                </a:lnTo>
                <a:lnTo>
                  <a:pt x="2599509" y="966652"/>
                </a:lnTo>
                <a:lnTo>
                  <a:pt x="1449977" y="901338"/>
                </a:lnTo>
                <a:lnTo>
                  <a:pt x="0" y="0"/>
                </a:lnTo>
                <a:close/>
              </a:path>
            </a:pathLst>
          </a:custGeom>
          <a:gradFill flip="none" rotWithShape="1">
            <a:gsLst>
              <a:gs pos="0">
                <a:schemeClr val="bg1">
                  <a:lumMod val="95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a:off x="1985554" y="1867988"/>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2274611" y="2020772"/>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p:nvPr/>
        </p:nvSpPr>
        <p:spPr>
          <a:xfrm>
            <a:off x="2171782" y="2173555"/>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2264896" y="2326339"/>
            <a:ext cx="510796" cy="379777"/>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2358010" y="2479123"/>
            <a:ext cx="510796" cy="379777"/>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p:nvPr/>
        </p:nvSpPr>
        <p:spPr>
          <a:xfrm>
            <a:off x="1993924" y="2566593"/>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2544238" y="2784690"/>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p:nvSpPr>
        <p:spPr>
          <a:xfrm>
            <a:off x="2637352" y="2375771"/>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5035905" y="2420026"/>
            <a:ext cx="418968" cy="311502"/>
          </a:xfrm>
          <a:prstGeom prst="rect">
            <a:avLst/>
          </a:prstGeom>
          <a:solidFill>
            <a:srgbClr val="FF99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Rettangolo 38"/>
          <p:cNvSpPr/>
          <p:nvPr/>
        </p:nvSpPr>
        <p:spPr>
          <a:xfrm>
            <a:off x="4733458" y="2218771"/>
            <a:ext cx="418968" cy="311502"/>
          </a:xfrm>
          <a:prstGeom prst="rect">
            <a:avLst/>
          </a:prstGeom>
          <a:solidFill>
            <a:srgbClr val="FF99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2" name="Rettangolo 41"/>
          <p:cNvSpPr/>
          <p:nvPr/>
        </p:nvSpPr>
        <p:spPr>
          <a:xfrm>
            <a:off x="4897267" y="2516345"/>
            <a:ext cx="418968" cy="311502"/>
          </a:xfrm>
          <a:prstGeom prst="rect">
            <a:avLst/>
          </a:prstGeom>
          <a:solidFill>
            <a:srgbClr val="FF99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5" name="Rettangolo 44"/>
          <p:cNvSpPr/>
          <p:nvPr/>
        </p:nvSpPr>
        <p:spPr>
          <a:xfrm>
            <a:off x="5003423" y="2018474"/>
            <a:ext cx="418968" cy="311502"/>
          </a:xfrm>
          <a:prstGeom prst="rect">
            <a:avLst/>
          </a:prstGeom>
          <a:solidFill>
            <a:srgbClr val="FF99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Rettangolo 45"/>
          <p:cNvSpPr/>
          <p:nvPr/>
        </p:nvSpPr>
        <p:spPr>
          <a:xfrm>
            <a:off x="2290015" y="3032501"/>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CasellaDiTesto 46"/>
          <p:cNvSpPr txBox="1"/>
          <p:nvPr/>
        </p:nvSpPr>
        <p:spPr>
          <a:xfrm>
            <a:off x="1463040" y="3455128"/>
            <a:ext cx="2468880" cy="276999"/>
          </a:xfrm>
          <a:prstGeom prst="rect">
            <a:avLst/>
          </a:prstGeom>
          <a:noFill/>
        </p:spPr>
        <p:txBody>
          <a:bodyPr wrap="square" rtlCol="0">
            <a:spAutoFit/>
          </a:bodyPr>
          <a:lstStyle/>
          <a:p>
            <a:pPr algn="ctr"/>
            <a:r>
              <a:rPr lang="it-IT" sz="1200" b="1" dirty="0" smtClean="0"/>
              <a:t>INNOVATION OPTIONS</a:t>
            </a:r>
            <a:endParaRPr lang="it-IT" sz="1200" b="1" dirty="0"/>
          </a:p>
        </p:txBody>
      </p:sp>
      <p:sp>
        <p:nvSpPr>
          <p:cNvPr id="48" name="CasellaDiTesto 47"/>
          <p:cNvSpPr txBox="1"/>
          <p:nvPr/>
        </p:nvSpPr>
        <p:spPr>
          <a:xfrm>
            <a:off x="4376057" y="1426032"/>
            <a:ext cx="1606732" cy="461665"/>
          </a:xfrm>
          <a:prstGeom prst="rect">
            <a:avLst/>
          </a:prstGeom>
          <a:noFill/>
        </p:spPr>
        <p:txBody>
          <a:bodyPr wrap="square" rtlCol="0">
            <a:spAutoFit/>
          </a:bodyPr>
          <a:lstStyle/>
          <a:p>
            <a:pPr algn="ctr"/>
            <a:r>
              <a:rPr lang="it-IT" sz="1200" b="1" dirty="0" smtClean="0"/>
              <a:t>INNOVATION</a:t>
            </a:r>
          </a:p>
          <a:p>
            <a:pPr algn="ctr"/>
            <a:r>
              <a:rPr lang="it-IT" sz="1200" b="1" dirty="0" smtClean="0"/>
              <a:t> PRIORITIES</a:t>
            </a:r>
            <a:endParaRPr lang="it-IT" sz="1200" b="1" dirty="0"/>
          </a:p>
        </p:txBody>
      </p:sp>
      <p:sp>
        <p:nvSpPr>
          <p:cNvPr id="50" name="Rettangolo 49"/>
          <p:cNvSpPr/>
          <p:nvPr/>
        </p:nvSpPr>
        <p:spPr>
          <a:xfrm>
            <a:off x="2203268" y="1667690"/>
            <a:ext cx="510796" cy="379777"/>
          </a:xfrm>
          <a:prstGeom prst="rect">
            <a:avLst/>
          </a:prstGeom>
          <a:solidFill>
            <a:srgbClr val="FFCC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65"/>
          <p:cNvGrpSpPr/>
          <p:nvPr/>
        </p:nvGrpSpPr>
        <p:grpSpPr>
          <a:xfrm>
            <a:off x="5194663" y="1802674"/>
            <a:ext cx="6437072" cy="2172512"/>
            <a:chOff x="5194663" y="1802674"/>
            <a:chExt cx="6437072" cy="2172512"/>
          </a:xfrm>
        </p:grpSpPr>
        <p:sp>
          <p:nvSpPr>
            <p:cNvPr id="58" name="Pentagono 57"/>
            <p:cNvSpPr/>
            <p:nvPr/>
          </p:nvSpPr>
          <p:spPr>
            <a:xfrm>
              <a:off x="8760824" y="1820092"/>
              <a:ext cx="1184366" cy="1685109"/>
            </a:xfrm>
            <a:prstGeom prst="homePlate">
              <a:avLst>
                <a:gd name="adj" fmla="val 19492"/>
              </a:avLst>
            </a:prstGeom>
            <a:gradFill flip="none" rotWithShape="1">
              <a:gsLst>
                <a:gs pos="0">
                  <a:schemeClr val="bg1">
                    <a:lumMod val="95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7" name="Pentagono 56"/>
            <p:cNvSpPr/>
            <p:nvPr/>
          </p:nvSpPr>
          <p:spPr>
            <a:xfrm>
              <a:off x="7537269" y="1811383"/>
              <a:ext cx="1184366" cy="1685109"/>
            </a:xfrm>
            <a:prstGeom prst="homePlate">
              <a:avLst>
                <a:gd name="adj" fmla="val 19492"/>
              </a:avLst>
            </a:prstGeom>
            <a:gradFill flip="none" rotWithShape="1">
              <a:gsLst>
                <a:gs pos="0">
                  <a:schemeClr val="bg1">
                    <a:lumMod val="95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arrotondato 32"/>
            <p:cNvSpPr/>
            <p:nvPr/>
          </p:nvSpPr>
          <p:spPr>
            <a:xfrm>
              <a:off x="5623559" y="1933302"/>
              <a:ext cx="679268" cy="365760"/>
            </a:xfrm>
            <a:prstGeom prst="round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arrotondato 33"/>
            <p:cNvSpPr/>
            <p:nvPr/>
          </p:nvSpPr>
          <p:spPr>
            <a:xfrm>
              <a:off x="5623559" y="2438400"/>
              <a:ext cx="679268" cy="365760"/>
            </a:xfrm>
            <a:prstGeom prst="round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arrotondato 34"/>
            <p:cNvSpPr/>
            <p:nvPr/>
          </p:nvSpPr>
          <p:spPr>
            <a:xfrm>
              <a:off x="5623559" y="2943497"/>
              <a:ext cx="679268" cy="365760"/>
            </a:xfrm>
            <a:prstGeom prst="round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CasellaDiTesto 48"/>
            <p:cNvSpPr txBox="1"/>
            <p:nvPr/>
          </p:nvSpPr>
          <p:spPr>
            <a:xfrm>
              <a:off x="5194663" y="3328855"/>
              <a:ext cx="1606732" cy="646331"/>
            </a:xfrm>
            <a:prstGeom prst="rect">
              <a:avLst/>
            </a:prstGeom>
            <a:noFill/>
          </p:spPr>
          <p:txBody>
            <a:bodyPr wrap="square" rtlCol="0">
              <a:spAutoFit/>
            </a:bodyPr>
            <a:lstStyle/>
            <a:p>
              <a:pPr algn="ctr"/>
              <a:r>
                <a:rPr lang="it-IT" sz="1200" b="1" dirty="0" smtClean="0"/>
                <a:t>PORTFOLIO </a:t>
              </a:r>
            </a:p>
            <a:p>
              <a:pPr algn="ctr"/>
              <a:r>
                <a:rPr lang="it-IT" sz="1200" b="1" dirty="0" smtClean="0"/>
                <a:t>OF PROGRAMS</a:t>
              </a:r>
            </a:p>
            <a:p>
              <a:pPr algn="ctr"/>
              <a:r>
                <a:rPr lang="it-IT" sz="1200" b="1" dirty="0" smtClean="0"/>
                <a:t>AND PROJECTS</a:t>
              </a:r>
              <a:endParaRPr lang="it-IT" sz="1200" b="1" dirty="0"/>
            </a:p>
          </p:txBody>
        </p:sp>
        <p:sp>
          <p:nvSpPr>
            <p:cNvPr id="51" name="Pentagono 50"/>
            <p:cNvSpPr/>
            <p:nvPr/>
          </p:nvSpPr>
          <p:spPr>
            <a:xfrm>
              <a:off x="6413863" y="1802674"/>
              <a:ext cx="1071153" cy="1685109"/>
            </a:xfrm>
            <a:prstGeom prst="homePlate">
              <a:avLst>
                <a:gd name="adj" fmla="val 19492"/>
              </a:avLst>
            </a:prstGeom>
            <a:gradFill flip="none" rotWithShape="1">
              <a:gsLst>
                <a:gs pos="0">
                  <a:schemeClr val="bg1">
                    <a:lumMod val="95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CasellaDiTesto 51"/>
            <p:cNvSpPr txBox="1"/>
            <p:nvPr/>
          </p:nvSpPr>
          <p:spPr>
            <a:xfrm>
              <a:off x="8133088" y="2429117"/>
              <a:ext cx="1255472" cy="276999"/>
            </a:xfrm>
            <a:prstGeom prst="rect">
              <a:avLst/>
            </a:prstGeom>
            <a:noFill/>
          </p:spPr>
          <p:txBody>
            <a:bodyPr wrap="square" rtlCol="0">
              <a:spAutoFit/>
            </a:bodyPr>
            <a:lstStyle/>
            <a:p>
              <a:pPr algn="ctr"/>
              <a:r>
                <a:rPr lang="it-IT" sz="1200" b="1" dirty="0" smtClean="0"/>
                <a:t>CHANGES</a:t>
              </a:r>
            </a:p>
          </p:txBody>
        </p:sp>
        <p:sp>
          <p:nvSpPr>
            <p:cNvPr id="55" name="CasellaDiTesto 54"/>
            <p:cNvSpPr txBox="1"/>
            <p:nvPr/>
          </p:nvSpPr>
          <p:spPr>
            <a:xfrm>
              <a:off x="9317454" y="2400549"/>
              <a:ext cx="1255472" cy="276999"/>
            </a:xfrm>
            <a:prstGeom prst="rect">
              <a:avLst/>
            </a:prstGeom>
            <a:noFill/>
          </p:spPr>
          <p:txBody>
            <a:bodyPr wrap="square" rtlCol="0">
              <a:spAutoFit/>
            </a:bodyPr>
            <a:lstStyle/>
            <a:p>
              <a:pPr algn="ctr"/>
              <a:r>
                <a:rPr lang="it-IT" sz="1200" b="1" dirty="0" smtClean="0"/>
                <a:t>BENEFITS</a:t>
              </a:r>
            </a:p>
          </p:txBody>
        </p:sp>
        <p:sp>
          <p:nvSpPr>
            <p:cNvPr id="56" name="CasellaDiTesto 55"/>
            <p:cNvSpPr txBox="1"/>
            <p:nvPr/>
          </p:nvSpPr>
          <p:spPr>
            <a:xfrm>
              <a:off x="6709955" y="2412274"/>
              <a:ext cx="1255472" cy="276999"/>
            </a:xfrm>
            <a:prstGeom prst="rect">
              <a:avLst/>
            </a:prstGeom>
            <a:noFill/>
          </p:spPr>
          <p:txBody>
            <a:bodyPr wrap="square" rtlCol="0">
              <a:spAutoFit/>
            </a:bodyPr>
            <a:lstStyle/>
            <a:p>
              <a:pPr algn="ctr"/>
              <a:r>
                <a:rPr lang="it-IT" sz="1200" b="1" dirty="0" smtClean="0"/>
                <a:t>DELIVERABLES</a:t>
              </a:r>
            </a:p>
          </p:txBody>
        </p:sp>
        <p:sp>
          <p:nvSpPr>
            <p:cNvPr id="59" name="CasellaDiTesto 58"/>
            <p:cNvSpPr txBox="1"/>
            <p:nvPr/>
          </p:nvSpPr>
          <p:spPr>
            <a:xfrm>
              <a:off x="10376263" y="2329543"/>
              <a:ext cx="1255472" cy="461665"/>
            </a:xfrm>
            <a:prstGeom prst="rect">
              <a:avLst/>
            </a:prstGeom>
            <a:noFill/>
          </p:spPr>
          <p:txBody>
            <a:bodyPr wrap="square" rtlCol="0">
              <a:spAutoFit/>
            </a:bodyPr>
            <a:lstStyle/>
            <a:p>
              <a:pPr algn="ctr"/>
              <a:r>
                <a:rPr lang="it-IT" sz="1200" b="1" dirty="0" smtClean="0"/>
                <a:t>COMPETITIVE</a:t>
              </a:r>
            </a:p>
            <a:p>
              <a:pPr algn="ctr"/>
              <a:r>
                <a:rPr lang="it-IT" sz="1200" b="1" dirty="0" smtClean="0"/>
                <a:t>ADVANTAGE</a:t>
              </a:r>
            </a:p>
          </p:txBody>
        </p:sp>
      </p:grpSp>
      <p:sp>
        <p:nvSpPr>
          <p:cNvPr id="60" name="CasellaDiTesto 59"/>
          <p:cNvSpPr txBox="1"/>
          <p:nvPr/>
        </p:nvSpPr>
        <p:spPr>
          <a:xfrm>
            <a:off x="391886" y="2403567"/>
            <a:ext cx="1255472" cy="461665"/>
          </a:xfrm>
          <a:prstGeom prst="rect">
            <a:avLst/>
          </a:prstGeom>
          <a:noFill/>
        </p:spPr>
        <p:txBody>
          <a:bodyPr wrap="square" rtlCol="0">
            <a:spAutoFit/>
          </a:bodyPr>
          <a:lstStyle/>
          <a:p>
            <a:pPr algn="ctr"/>
            <a:r>
              <a:rPr lang="it-IT" sz="1200" b="1" dirty="0" smtClean="0"/>
              <a:t>COMPETITIVE</a:t>
            </a:r>
          </a:p>
          <a:p>
            <a:pPr algn="ctr"/>
            <a:r>
              <a:rPr lang="it-IT" sz="1200" b="1" dirty="0" smtClean="0"/>
              <a:t>SITUATION</a:t>
            </a:r>
          </a:p>
        </p:txBody>
      </p:sp>
      <p:sp>
        <p:nvSpPr>
          <p:cNvPr id="61" name="Figura a mano libera 60"/>
          <p:cNvSpPr/>
          <p:nvPr/>
        </p:nvSpPr>
        <p:spPr>
          <a:xfrm>
            <a:off x="1136469" y="1293223"/>
            <a:ext cx="9862457" cy="979714"/>
          </a:xfrm>
          <a:custGeom>
            <a:avLst/>
            <a:gdLst>
              <a:gd name="connsiteX0" fmla="*/ 9849394 w 9862457"/>
              <a:gd name="connsiteY0" fmla="*/ 940526 h 979714"/>
              <a:gd name="connsiteX1" fmla="*/ 9862457 w 9862457"/>
              <a:gd name="connsiteY1" fmla="*/ 0 h 979714"/>
              <a:gd name="connsiteX2" fmla="*/ 0 w 9862457"/>
              <a:gd name="connsiteY2" fmla="*/ 13063 h 979714"/>
              <a:gd name="connsiteX3" fmla="*/ 13062 w 9862457"/>
              <a:gd name="connsiteY3" fmla="*/ 979714 h 979714"/>
            </a:gdLst>
            <a:ahLst/>
            <a:cxnLst>
              <a:cxn ang="0">
                <a:pos x="connsiteX0" y="connsiteY0"/>
              </a:cxn>
              <a:cxn ang="0">
                <a:pos x="connsiteX1" y="connsiteY1"/>
              </a:cxn>
              <a:cxn ang="0">
                <a:pos x="connsiteX2" y="connsiteY2"/>
              </a:cxn>
              <a:cxn ang="0">
                <a:pos x="connsiteX3" y="connsiteY3"/>
              </a:cxn>
            </a:cxnLst>
            <a:rect l="l" t="t" r="r" b="b"/>
            <a:pathLst>
              <a:path w="9862457" h="979714">
                <a:moveTo>
                  <a:pt x="9849394" y="940526"/>
                </a:moveTo>
                <a:lnTo>
                  <a:pt x="9862457" y="0"/>
                </a:lnTo>
                <a:lnTo>
                  <a:pt x="0" y="13063"/>
                </a:lnTo>
                <a:lnTo>
                  <a:pt x="13062" y="979714"/>
                </a:lnTo>
              </a:path>
            </a:pathLst>
          </a:custGeom>
          <a:ln w="57150">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nvGrpSpPr>
          <p:cNvPr id="3" name="Gruppo 52"/>
          <p:cNvGrpSpPr/>
          <p:nvPr/>
        </p:nvGrpSpPr>
        <p:grpSpPr>
          <a:xfrm>
            <a:off x="979715" y="4863738"/>
            <a:ext cx="10315302" cy="1332411"/>
            <a:chOff x="979715" y="4863738"/>
            <a:chExt cx="10315302" cy="1332411"/>
          </a:xfrm>
        </p:grpSpPr>
        <p:grpSp>
          <p:nvGrpSpPr>
            <p:cNvPr id="4" name="Gruppo 61"/>
            <p:cNvGrpSpPr/>
            <p:nvPr/>
          </p:nvGrpSpPr>
          <p:grpSpPr>
            <a:xfrm>
              <a:off x="979715" y="4863738"/>
              <a:ext cx="6008914" cy="1332411"/>
              <a:chOff x="966652" y="3949338"/>
              <a:chExt cx="6008914" cy="1332411"/>
            </a:xfrm>
          </p:grpSpPr>
          <p:sp>
            <p:nvSpPr>
              <p:cNvPr id="7" name="CasellaDiTesto 6"/>
              <p:cNvSpPr txBox="1"/>
              <p:nvPr/>
            </p:nvSpPr>
            <p:spPr>
              <a:xfrm>
                <a:off x="3004458" y="4417814"/>
                <a:ext cx="2188163" cy="369332"/>
              </a:xfrm>
              <a:prstGeom prst="rect">
                <a:avLst/>
              </a:prstGeom>
              <a:noFill/>
            </p:spPr>
            <p:txBody>
              <a:bodyPr wrap="none" rtlCol="0">
                <a:spAutoFit/>
              </a:bodyPr>
              <a:lstStyle/>
              <a:p>
                <a:pPr algn="ctr"/>
                <a:r>
                  <a:rPr lang="it-IT" b="1" dirty="0" smtClean="0">
                    <a:solidFill>
                      <a:srgbClr val="FF0000"/>
                    </a:solidFill>
                  </a:rPr>
                  <a:t>BUSINESS MANAGER</a:t>
                </a:r>
                <a:endParaRPr lang="it-IT" b="1" dirty="0">
                  <a:solidFill>
                    <a:srgbClr val="FF0000"/>
                  </a:solidFill>
                </a:endParaRPr>
              </a:p>
            </p:txBody>
          </p:sp>
          <p:sp>
            <p:nvSpPr>
              <p:cNvPr id="19" name="Ovale 18"/>
              <p:cNvSpPr/>
              <p:nvPr/>
            </p:nvSpPr>
            <p:spPr>
              <a:xfrm>
                <a:off x="966652" y="3949338"/>
                <a:ext cx="6008914" cy="13324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 name="Gruppo 62"/>
            <p:cNvGrpSpPr/>
            <p:nvPr/>
          </p:nvGrpSpPr>
          <p:grpSpPr>
            <a:xfrm>
              <a:off x="5286103" y="4863738"/>
              <a:ext cx="6008914" cy="1332411"/>
              <a:chOff x="5273040" y="3949338"/>
              <a:chExt cx="6008914" cy="1332411"/>
            </a:xfrm>
          </p:grpSpPr>
          <p:sp>
            <p:nvSpPr>
              <p:cNvPr id="8" name="CasellaDiTesto 7"/>
              <p:cNvSpPr txBox="1"/>
              <p:nvPr/>
            </p:nvSpPr>
            <p:spPr>
              <a:xfrm>
                <a:off x="6971212" y="4430877"/>
                <a:ext cx="2084290" cy="369332"/>
              </a:xfrm>
              <a:prstGeom prst="rect">
                <a:avLst/>
              </a:prstGeom>
              <a:noFill/>
            </p:spPr>
            <p:txBody>
              <a:bodyPr wrap="none" rtlCol="0">
                <a:spAutoFit/>
              </a:bodyPr>
              <a:lstStyle/>
              <a:p>
                <a:pPr algn="ctr"/>
                <a:r>
                  <a:rPr lang="it-IT" b="1" dirty="0" smtClean="0">
                    <a:solidFill>
                      <a:srgbClr val="002060"/>
                    </a:solidFill>
                  </a:rPr>
                  <a:t>PROJECT MANAGER</a:t>
                </a:r>
                <a:endParaRPr lang="it-IT" b="1" dirty="0">
                  <a:solidFill>
                    <a:srgbClr val="002060"/>
                  </a:solidFill>
                </a:endParaRPr>
              </a:p>
            </p:txBody>
          </p:sp>
          <p:sp>
            <p:nvSpPr>
              <p:cNvPr id="20" name="Ovale 19"/>
              <p:cNvSpPr/>
              <p:nvPr/>
            </p:nvSpPr>
            <p:spPr>
              <a:xfrm>
                <a:off x="5273040" y="3949338"/>
                <a:ext cx="6008914" cy="13324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8" name="Ovale 67"/>
            <p:cNvSpPr/>
            <p:nvPr/>
          </p:nvSpPr>
          <p:spPr>
            <a:xfrm>
              <a:off x="5708470" y="5159828"/>
              <a:ext cx="940524" cy="70539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B.A.</a:t>
              </a:r>
              <a:endParaRPr lang="it-IT"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20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xmlns="" id="{5AB68421-D0A3-47AB-99DC-51B7981E1F39}"/>
              </a:ext>
            </a:extLst>
          </p:cNvPr>
          <p:cNvPicPr/>
          <p:nvPr/>
        </p:nvPicPr>
        <p:blipFill>
          <a:blip r:embed="rId2" cstate="print"/>
          <a:srcRect l="9169" r="12160"/>
          <a:stretch>
            <a:fillRect/>
          </a:stretch>
        </p:blipFill>
        <p:spPr>
          <a:xfrm>
            <a:off x="358459" y="1925620"/>
            <a:ext cx="5768788" cy="4932380"/>
          </a:xfrm>
          <a:prstGeom prst="rect">
            <a:avLst/>
          </a:prstGeom>
        </p:spPr>
      </p:pic>
      <p:pic>
        <p:nvPicPr>
          <p:cNvPr id="473090" name="Picture 2"/>
          <p:cNvPicPr>
            <a:picLocks noChangeAspect="1" noChangeArrowheads="1"/>
          </p:cNvPicPr>
          <p:nvPr/>
        </p:nvPicPr>
        <p:blipFill>
          <a:blip r:embed="rId3"/>
          <a:srcRect/>
          <a:stretch>
            <a:fillRect/>
          </a:stretch>
        </p:blipFill>
        <p:spPr bwMode="auto">
          <a:xfrm>
            <a:off x="5863301" y="4417080"/>
            <a:ext cx="6209211" cy="2107434"/>
          </a:xfrm>
          <a:prstGeom prst="rect">
            <a:avLst/>
          </a:prstGeom>
          <a:noFill/>
          <a:ln w="9525">
            <a:noFill/>
            <a:miter lim="800000"/>
            <a:headEnd/>
            <a:tailEnd/>
          </a:ln>
          <a:effectLst/>
        </p:spPr>
      </p:pic>
      <p:pic>
        <p:nvPicPr>
          <p:cNvPr id="473091" name="Picture 3"/>
          <p:cNvPicPr>
            <a:picLocks noChangeAspect="1" noChangeArrowheads="1"/>
          </p:cNvPicPr>
          <p:nvPr/>
        </p:nvPicPr>
        <p:blipFill>
          <a:blip r:embed="rId4"/>
          <a:srcRect l="23101" t="13263" r="13180" b="15327"/>
          <a:stretch>
            <a:fillRect/>
          </a:stretch>
        </p:blipFill>
        <p:spPr bwMode="auto">
          <a:xfrm>
            <a:off x="5036883" y="2776242"/>
            <a:ext cx="757646" cy="849086"/>
          </a:xfrm>
          <a:prstGeom prst="rect">
            <a:avLst/>
          </a:prstGeom>
          <a:noFill/>
          <a:ln w="9525">
            <a:noFill/>
            <a:miter lim="800000"/>
            <a:headEnd/>
            <a:tailEnd/>
          </a:ln>
          <a:effectLst/>
        </p:spPr>
      </p:pic>
      <p:cxnSp>
        <p:nvCxnSpPr>
          <p:cNvPr id="21" name="Connettore 2 20"/>
          <p:cNvCxnSpPr/>
          <p:nvPr/>
        </p:nvCxnSpPr>
        <p:spPr>
          <a:xfrm>
            <a:off x="5736899" y="2960659"/>
            <a:ext cx="5706164" cy="989704"/>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24" name="Nuvola 23">
            <a:extLst>
              <a:ext uri="{FF2B5EF4-FFF2-40B4-BE49-F238E27FC236}">
                <a16:creationId xmlns:a16="http://schemas.microsoft.com/office/drawing/2014/main" xmlns="" id="{B83C3828-E2D7-4EDD-BBC6-0952AF415023}"/>
              </a:ext>
            </a:extLst>
          </p:cNvPr>
          <p:cNvSpPr/>
          <p:nvPr/>
        </p:nvSpPr>
        <p:spPr>
          <a:xfrm>
            <a:off x="6126481" y="2376531"/>
            <a:ext cx="3396342" cy="1906162"/>
          </a:xfrm>
          <a:prstGeom prst="cloud">
            <a:avLst/>
          </a:prstGeom>
          <a:solidFill>
            <a:srgbClr val="A6A6A6">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11468597" y="3858923"/>
            <a:ext cx="723403" cy="276999"/>
          </a:xfrm>
          <a:prstGeom prst="rect">
            <a:avLst/>
          </a:prstGeom>
          <a:noFill/>
        </p:spPr>
        <p:txBody>
          <a:bodyPr wrap="none" rtlCol="0">
            <a:spAutoFit/>
          </a:bodyPr>
          <a:lstStyle/>
          <a:p>
            <a:r>
              <a:rPr lang="it-IT" sz="1200" b="1" dirty="0" smtClean="0">
                <a:solidFill>
                  <a:srgbClr val="FF0000"/>
                </a:solidFill>
              </a:rPr>
              <a:t>FUTURO</a:t>
            </a:r>
            <a:endParaRPr lang="it-IT" sz="1200" b="1" dirty="0">
              <a:solidFill>
                <a:srgbClr val="FF0000"/>
              </a:solidFill>
            </a:endParaRPr>
          </a:p>
        </p:txBody>
      </p:sp>
      <p:sp>
        <p:nvSpPr>
          <p:cNvPr id="27" name="CasellaDiTesto 26"/>
          <p:cNvSpPr txBox="1"/>
          <p:nvPr/>
        </p:nvSpPr>
        <p:spPr>
          <a:xfrm rot="21230872">
            <a:off x="6492240" y="3448594"/>
            <a:ext cx="943848" cy="276999"/>
          </a:xfrm>
          <a:prstGeom prst="rect">
            <a:avLst/>
          </a:prstGeom>
          <a:noFill/>
        </p:spPr>
        <p:txBody>
          <a:bodyPr wrap="none" rtlCol="0">
            <a:spAutoFit/>
          </a:bodyPr>
          <a:lstStyle/>
          <a:p>
            <a:r>
              <a:rPr lang="it-IT" sz="1200" b="1" dirty="0" smtClean="0"/>
              <a:t>INCERTEZZE</a:t>
            </a:r>
            <a:endParaRPr lang="it-IT" sz="1200" b="1" dirty="0"/>
          </a:p>
        </p:txBody>
      </p:sp>
      <p:sp>
        <p:nvSpPr>
          <p:cNvPr id="28" name="CasellaDiTesto 27"/>
          <p:cNvSpPr txBox="1"/>
          <p:nvPr/>
        </p:nvSpPr>
        <p:spPr>
          <a:xfrm rot="775683">
            <a:off x="6318068" y="2595154"/>
            <a:ext cx="1471878" cy="276999"/>
          </a:xfrm>
          <a:prstGeom prst="rect">
            <a:avLst/>
          </a:prstGeom>
          <a:noFill/>
        </p:spPr>
        <p:txBody>
          <a:bodyPr wrap="none" rtlCol="0">
            <a:spAutoFit/>
          </a:bodyPr>
          <a:lstStyle/>
          <a:p>
            <a:r>
              <a:rPr lang="it-IT" sz="1200" b="1" dirty="0" smtClean="0"/>
              <a:t>INDETERMINAZIONI</a:t>
            </a:r>
            <a:endParaRPr lang="it-IT" sz="1200" b="1" dirty="0"/>
          </a:p>
        </p:txBody>
      </p:sp>
      <p:grpSp>
        <p:nvGrpSpPr>
          <p:cNvPr id="2" name="Gruppo 30"/>
          <p:cNvGrpSpPr/>
          <p:nvPr/>
        </p:nvGrpSpPr>
        <p:grpSpPr>
          <a:xfrm>
            <a:off x="8029302" y="2791097"/>
            <a:ext cx="1254058" cy="507776"/>
            <a:chOff x="9178834" y="1654628"/>
            <a:chExt cx="1254058" cy="507776"/>
          </a:xfrm>
        </p:grpSpPr>
        <p:sp>
          <p:nvSpPr>
            <p:cNvPr id="29" name="CasellaDiTesto 28"/>
            <p:cNvSpPr txBox="1"/>
            <p:nvPr/>
          </p:nvSpPr>
          <p:spPr>
            <a:xfrm>
              <a:off x="9178834" y="1654628"/>
              <a:ext cx="926985" cy="276999"/>
            </a:xfrm>
            <a:prstGeom prst="rect">
              <a:avLst/>
            </a:prstGeom>
            <a:noFill/>
          </p:spPr>
          <p:txBody>
            <a:bodyPr wrap="none" rtlCol="0">
              <a:spAutoFit/>
            </a:bodyPr>
            <a:lstStyle/>
            <a:p>
              <a:r>
                <a:rPr lang="it-IT" sz="1200" b="1" dirty="0" smtClean="0"/>
                <a:t>IMPREVISTI</a:t>
              </a:r>
              <a:endParaRPr lang="it-IT" sz="1200" b="1" dirty="0"/>
            </a:p>
          </p:txBody>
        </p:sp>
        <p:sp>
          <p:nvSpPr>
            <p:cNvPr id="30" name="CasellaDiTesto 29"/>
            <p:cNvSpPr txBox="1"/>
            <p:nvPr/>
          </p:nvSpPr>
          <p:spPr>
            <a:xfrm>
              <a:off x="9370422" y="1885405"/>
              <a:ext cx="1062470" cy="276999"/>
            </a:xfrm>
            <a:prstGeom prst="rect">
              <a:avLst/>
            </a:prstGeom>
            <a:noFill/>
          </p:spPr>
          <p:txBody>
            <a:bodyPr wrap="none" rtlCol="0">
              <a:spAutoFit/>
            </a:bodyPr>
            <a:lstStyle/>
            <a:p>
              <a:r>
                <a:rPr lang="it-IT" sz="1200" b="1" dirty="0" smtClean="0"/>
                <a:t>PROBABILITA’</a:t>
              </a:r>
              <a:endParaRPr lang="it-IT" sz="1200" b="1" dirty="0"/>
            </a:p>
          </p:txBody>
        </p:sp>
      </p:grpSp>
      <p:sp>
        <p:nvSpPr>
          <p:cNvPr id="32" name="CasellaDiTesto 31"/>
          <p:cNvSpPr txBox="1"/>
          <p:nvPr/>
        </p:nvSpPr>
        <p:spPr>
          <a:xfrm rot="726518">
            <a:off x="7537795" y="3535680"/>
            <a:ext cx="1352101" cy="276999"/>
          </a:xfrm>
          <a:prstGeom prst="rect">
            <a:avLst/>
          </a:prstGeom>
          <a:noFill/>
        </p:spPr>
        <p:txBody>
          <a:bodyPr wrap="none" rtlCol="0">
            <a:spAutoFit/>
          </a:bodyPr>
          <a:lstStyle/>
          <a:p>
            <a:r>
              <a:rPr lang="it-IT" sz="1200" b="1" dirty="0" smtClean="0"/>
              <a:t>INCOMPRENSIONI</a:t>
            </a:r>
            <a:endParaRPr lang="it-IT" sz="1200" b="1" dirty="0"/>
          </a:p>
        </p:txBody>
      </p:sp>
      <p:sp>
        <p:nvSpPr>
          <p:cNvPr id="33" name="CasellaDiTesto 32"/>
          <p:cNvSpPr txBox="1"/>
          <p:nvPr/>
        </p:nvSpPr>
        <p:spPr>
          <a:xfrm>
            <a:off x="8656321" y="3326674"/>
            <a:ext cx="745717" cy="338554"/>
          </a:xfrm>
          <a:prstGeom prst="rect">
            <a:avLst/>
          </a:prstGeom>
          <a:noFill/>
        </p:spPr>
        <p:txBody>
          <a:bodyPr wrap="none" rtlCol="0">
            <a:spAutoFit/>
          </a:bodyPr>
          <a:lstStyle/>
          <a:p>
            <a:r>
              <a:rPr lang="it-IT" sz="1600" b="1" dirty="0" smtClean="0">
                <a:solidFill>
                  <a:srgbClr val="FF0000"/>
                </a:solidFill>
              </a:rPr>
              <a:t>RISCHI</a:t>
            </a:r>
            <a:endParaRPr lang="it-IT" sz="1600" b="1" dirty="0">
              <a:solidFill>
                <a:srgbClr val="FF0000"/>
              </a:solidFill>
            </a:endParaRPr>
          </a:p>
        </p:txBody>
      </p:sp>
      <p:sp>
        <p:nvSpPr>
          <p:cNvPr id="34" name="CasellaDiTesto 33"/>
          <p:cNvSpPr txBox="1"/>
          <p:nvPr/>
        </p:nvSpPr>
        <p:spPr>
          <a:xfrm>
            <a:off x="6522720" y="3047999"/>
            <a:ext cx="1473160" cy="338554"/>
          </a:xfrm>
          <a:prstGeom prst="rect">
            <a:avLst/>
          </a:prstGeom>
          <a:noFill/>
        </p:spPr>
        <p:txBody>
          <a:bodyPr wrap="none" rtlCol="0">
            <a:spAutoFit/>
          </a:bodyPr>
          <a:lstStyle/>
          <a:p>
            <a:r>
              <a:rPr lang="it-IT" sz="1600" b="1" dirty="0" smtClean="0">
                <a:solidFill>
                  <a:srgbClr val="00B050"/>
                </a:solidFill>
              </a:rPr>
              <a:t>OPPORTUNITA’</a:t>
            </a:r>
            <a:endParaRPr lang="it-IT" sz="1600" b="1" dirty="0">
              <a:solidFill>
                <a:srgbClr val="00B05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
        <p:nvSpPr>
          <p:cNvPr id="3" name="Segnaposto contenuto 2"/>
          <p:cNvSpPr>
            <a:spLocks noGrp="1"/>
          </p:cNvSpPr>
          <p:nvPr>
            <p:ph idx="1"/>
          </p:nvPr>
        </p:nvSpPr>
        <p:spPr>
          <a:xfrm>
            <a:off x="838200" y="1825625"/>
            <a:ext cx="5000897" cy="4351338"/>
          </a:xfrm>
        </p:spPr>
        <p:txBody>
          <a:bodyPr>
            <a:normAutofit fontScale="92500"/>
          </a:bodyPr>
          <a:lstStyle/>
          <a:p>
            <a:pPr fontAlgn="base"/>
            <a:r>
              <a:rPr lang="en-US" dirty="0" smtClean="0"/>
              <a:t>It’s 8 a.m. in the executive conference room of a large global packaged-foods manufacturer.</a:t>
            </a:r>
          </a:p>
          <a:p>
            <a:pPr fontAlgn="base"/>
            <a:r>
              <a:rPr lang="en-US" dirty="0" smtClean="0"/>
              <a:t>For the past two months, a team made up of 15 senior people has been exploring options for growth, winnowing them down to three basic strategies.</a:t>
            </a:r>
          </a:p>
          <a:p>
            <a:pPr fontAlgn="base"/>
            <a:r>
              <a:rPr lang="en-US" dirty="0" smtClean="0"/>
              <a:t>Each is now summed up in a crisp 20-minute presentation.</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dirty="0"/>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35</a:t>
            </a:fld>
            <a:endParaRPr lang="it-IT"/>
          </a:p>
        </p:txBody>
      </p:sp>
      <p:pic>
        <p:nvPicPr>
          <p:cNvPr id="329730" name="Picture 2" descr="Are you prepared to make an impact in the boardroom as a security leader? |  CSO Online"/>
          <p:cNvPicPr>
            <a:picLocks noChangeAspect="1" noChangeArrowheads="1"/>
          </p:cNvPicPr>
          <p:nvPr/>
        </p:nvPicPr>
        <p:blipFill>
          <a:blip r:embed="rId3" cstate="print"/>
          <a:srcRect/>
          <a:stretch>
            <a:fillRect/>
          </a:stretch>
        </p:blipFill>
        <p:spPr bwMode="auto">
          <a:xfrm>
            <a:off x="6286500" y="2924174"/>
            <a:ext cx="5905500" cy="3933826"/>
          </a:xfrm>
          <a:prstGeom prst="rect">
            <a:avLst/>
          </a:prstGeom>
          <a:noFill/>
        </p:spPr>
      </p:pic>
      <p:sp>
        <p:nvSpPr>
          <p:cNvPr id="8" name="Rettangolo 7"/>
          <p:cNvSpPr/>
          <p:nvPr/>
        </p:nvSpPr>
        <p:spPr>
          <a:xfrm>
            <a:off x="7916091" y="3252651"/>
            <a:ext cx="2612572" cy="1802675"/>
          </a:xfrm>
          <a:prstGeom prst="rect">
            <a:avLst/>
          </a:prstGeom>
          <a:solidFill>
            <a:srgbClr val="FE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8281851" y="3879669"/>
            <a:ext cx="2024743" cy="646331"/>
          </a:xfrm>
          <a:prstGeom prst="rect">
            <a:avLst/>
          </a:prstGeom>
          <a:noFill/>
        </p:spPr>
        <p:txBody>
          <a:bodyPr wrap="square" rtlCol="0">
            <a:spAutoFit/>
          </a:bodyPr>
          <a:lstStyle/>
          <a:p>
            <a:pPr algn="ctr"/>
            <a:r>
              <a:rPr lang="it-IT" b="1" dirty="0" smtClean="0">
                <a:solidFill>
                  <a:schemeClr val="bg1"/>
                </a:solidFill>
              </a:rPr>
              <a:t>TODAY WE ARE GOING TO DECIDE</a:t>
            </a:r>
            <a:endParaRPr lang="it-IT" b="1" dirty="0">
              <a:solidFill>
                <a:schemeClr val="bg1"/>
              </a:solidFill>
            </a:endParaRPr>
          </a:p>
        </p:txBody>
      </p:sp>
      <p:pic>
        <p:nvPicPr>
          <p:cNvPr id="11" name="Picture 2" descr="Download Logo Frito Lay Vector Free"/>
          <p:cNvPicPr>
            <a:picLocks noChangeAspect="1" noChangeArrowheads="1"/>
          </p:cNvPicPr>
          <p:nvPr/>
        </p:nvPicPr>
        <p:blipFill>
          <a:blip r:embed="rId4" cstate="print"/>
          <a:srcRect t="18586" b="16735"/>
          <a:stretch>
            <a:fillRect/>
          </a:stretch>
        </p:blipFill>
        <p:spPr bwMode="auto">
          <a:xfrm>
            <a:off x="6844936" y="3430356"/>
            <a:ext cx="849087" cy="549181"/>
          </a:xfrm>
          <a:prstGeom prst="rect">
            <a:avLst/>
          </a:prstGeom>
          <a:ln>
            <a:noFill/>
          </a:ln>
          <a:effectLst>
            <a:outerShdw blurRad="292100" dist="139700" dir="2700000" algn="tl" rotWithShape="0">
              <a:srgbClr val="333333">
                <a:alpha val="65000"/>
              </a:srgbClr>
            </a:outerShdw>
          </a:effectLst>
        </p:spPr>
      </p:pic>
      <p:sp>
        <p:nvSpPr>
          <p:cNvPr id="13" name="CasellaDiTesto 12"/>
          <p:cNvSpPr txBox="1"/>
          <p:nvPr/>
        </p:nvSpPr>
        <p:spPr>
          <a:xfrm>
            <a:off x="7132320" y="1619795"/>
            <a:ext cx="945387" cy="369332"/>
          </a:xfrm>
          <a:prstGeom prst="rect">
            <a:avLst/>
          </a:prstGeom>
          <a:solidFill>
            <a:srgbClr val="00B0F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4" name="CasellaDiTesto 13"/>
          <p:cNvSpPr txBox="1"/>
          <p:nvPr/>
        </p:nvSpPr>
        <p:spPr>
          <a:xfrm>
            <a:off x="8617131" y="1027611"/>
            <a:ext cx="945387" cy="369332"/>
          </a:xfrm>
          <a:prstGeom prst="rect">
            <a:avLst/>
          </a:prstGeom>
          <a:solidFill>
            <a:srgbClr val="FF330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5" name="CasellaDiTesto 14"/>
          <p:cNvSpPr txBox="1"/>
          <p:nvPr/>
        </p:nvSpPr>
        <p:spPr>
          <a:xfrm>
            <a:off x="7972698" y="1284514"/>
            <a:ext cx="945387" cy="369332"/>
          </a:xfrm>
          <a:prstGeom prst="rect">
            <a:avLst/>
          </a:prstGeom>
          <a:solidFill>
            <a:schemeClr val="bg1">
              <a:lumMod val="75000"/>
            </a:schemeClr>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6" name="CasellaDiTesto 15"/>
          <p:cNvSpPr txBox="1"/>
          <p:nvPr/>
        </p:nvSpPr>
        <p:spPr>
          <a:xfrm>
            <a:off x="8791303" y="1567543"/>
            <a:ext cx="945387" cy="369332"/>
          </a:xfrm>
          <a:prstGeom prst="rect">
            <a:avLst/>
          </a:prstGeom>
          <a:solidFill>
            <a:srgbClr val="92D05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7" name="CasellaDiTesto 16"/>
          <p:cNvSpPr txBox="1"/>
          <p:nvPr/>
        </p:nvSpPr>
        <p:spPr>
          <a:xfrm>
            <a:off x="8969828" y="1994263"/>
            <a:ext cx="945387" cy="369332"/>
          </a:xfrm>
          <a:prstGeom prst="rect">
            <a:avLst/>
          </a:prstGeom>
          <a:solidFill>
            <a:schemeClr val="bg1">
              <a:lumMod val="75000"/>
            </a:schemeClr>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8" name="CasellaDiTesto 17"/>
          <p:cNvSpPr txBox="1"/>
          <p:nvPr/>
        </p:nvSpPr>
        <p:spPr>
          <a:xfrm>
            <a:off x="7972697" y="1820092"/>
            <a:ext cx="945387" cy="369332"/>
          </a:xfrm>
          <a:prstGeom prst="rect">
            <a:avLst/>
          </a:prstGeom>
          <a:solidFill>
            <a:srgbClr val="FFC00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9" name="CasellaDiTesto 18"/>
          <p:cNvSpPr txBox="1"/>
          <p:nvPr/>
        </p:nvSpPr>
        <p:spPr>
          <a:xfrm>
            <a:off x="8569233" y="2325189"/>
            <a:ext cx="945387" cy="369332"/>
          </a:xfrm>
          <a:prstGeom prst="rect">
            <a:avLst/>
          </a:prstGeom>
          <a:solidFill>
            <a:srgbClr val="F707C4"/>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0" name="CasellaDiTesto 19"/>
          <p:cNvSpPr txBox="1"/>
          <p:nvPr/>
        </p:nvSpPr>
        <p:spPr>
          <a:xfrm>
            <a:off x="9701348" y="1667691"/>
            <a:ext cx="945387" cy="369332"/>
          </a:xfrm>
          <a:prstGeom prst="rect">
            <a:avLst/>
          </a:prstGeom>
          <a:solidFill>
            <a:srgbClr val="66990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1" name="CasellaDiTesto 20"/>
          <p:cNvSpPr txBox="1"/>
          <p:nvPr/>
        </p:nvSpPr>
        <p:spPr>
          <a:xfrm>
            <a:off x="9740537" y="1184366"/>
            <a:ext cx="945387" cy="369332"/>
          </a:xfrm>
          <a:prstGeom prst="rect">
            <a:avLst/>
          </a:prstGeom>
          <a:solidFill>
            <a:schemeClr val="accent1"/>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2" name="CasellaDiTesto 21"/>
          <p:cNvSpPr txBox="1"/>
          <p:nvPr/>
        </p:nvSpPr>
        <p:spPr>
          <a:xfrm>
            <a:off x="9792789" y="2229394"/>
            <a:ext cx="945387" cy="369332"/>
          </a:xfrm>
          <a:prstGeom prst="rect">
            <a:avLst/>
          </a:prstGeom>
          <a:solidFill>
            <a:schemeClr val="accent2"/>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3" name="CasellaDiTesto 22"/>
          <p:cNvSpPr txBox="1"/>
          <p:nvPr/>
        </p:nvSpPr>
        <p:spPr>
          <a:xfrm>
            <a:off x="10463348" y="1867988"/>
            <a:ext cx="945387" cy="369332"/>
          </a:xfrm>
          <a:prstGeom prst="rect">
            <a:avLst/>
          </a:prstGeom>
          <a:solidFill>
            <a:schemeClr val="tx1"/>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4" name="Figura a mano libera 23"/>
          <p:cNvSpPr/>
          <p:nvPr/>
        </p:nvSpPr>
        <p:spPr>
          <a:xfrm>
            <a:off x="7929154" y="2730137"/>
            <a:ext cx="2508069" cy="1045029"/>
          </a:xfrm>
          <a:custGeom>
            <a:avLst/>
            <a:gdLst>
              <a:gd name="connsiteX0" fmla="*/ 0 w 2508069"/>
              <a:gd name="connsiteY0" fmla="*/ 0 h 1227909"/>
              <a:gd name="connsiteX1" fmla="*/ 2508069 w 2508069"/>
              <a:gd name="connsiteY1" fmla="*/ 13063 h 1227909"/>
              <a:gd name="connsiteX2" fmla="*/ 1436915 w 2508069"/>
              <a:gd name="connsiteY2" fmla="*/ 718457 h 1227909"/>
              <a:gd name="connsiteX3" fmla="*/ 1345475 w 2508069"/>
              <a:gd name="connsiteY3" fmla="*/ 1214846 h 1227909"/>
              <a:gd name="connsiteX4" fmla="*/ 1175657 w 2508069"/>
              <a:gd name="connsiteY4" fmla="*/ 1227909 h 1227909"/>
              <a:gd name="connsiteX5" fmla="*/ 1136469 w 2508069"/>
              <a:gd name="connsiteY5" fmla="*/ 705394 h 1227909"/>
              <a:gd name="connsiteX6" fmla="*/ 0 w 2508069"/>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069" h="1227909">
                <a:moveTo>
                  <a:pt x="0" y="0"/>
                </a:moveTo>
                <a:lnTo>
                  <a:pt x="2508069" y="13063"/>
                </a:lnTo>
                <a:lnTo>
                  <a:pt x="1436915" y="718457"/>
                </a:lnTo>
                <a:lnTo>
                  <a:pt x="1345475" y="1214846"/>
                </a:lnTo>
                <a:lnTo>
                  <a:pt x="1175657" y="1227909"/>
                </a:lnTo>
                <a:lnTo>
                  <a:pt x="1136469" y="705394"/>
                </a:lnTo>
                <a:lnTo>
                  <a:pt x="0" y="0"/>
                </a:lnTo>
                <a:close/>
              </a:path>
            </a:pathLst>
          </a:custGeom>
          <a:solidFill>
            <a:srgbClr val="4472C4">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36</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FE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TODAY WE ARE GOING TO DECIDE</a:t>
            </a:r>
          </a:p>
          <a:p>
            <a:pPr algn="ctr"/>
            <a:endParaRPr lang="it-IT" dirty="0"/>
          </a:p>
        </p:txBody>
      </p:sp>
      <p:sp>
        <p:nvSpPr>
          <p:cNvPr id="10" name="Rettangolo 9"/>
          <p:cNvSpPr/>
          <p:nvPr/>
        </p:nvSpPr>
        <p:spPr>
          <a:xfrm>
            <a:off x="3696788" y="3174274"/>
            <a:ext cx="1267098" cy="796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1</a:t>
            </a:r>
            <a:endParaRPr lang="it-IT" b="1" dirty="0"/>
          </a:p>
        </p:txBody>
      </p:sp>
      <p:sp>
        <p:nvSpPr>
          <p:cNvPr id="11" name="Rettangolo 10"/>
          <p:cNvSpPr/>
          <p:nvPr/>
        </p:nvSpPr>
        <p:spPr>
          <a:xfrm>
            <a:off x="5220788" y="3169920"/>
            <a:ext cx="1267098" cy="7968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2</a:t>
            </a:r>
            <a:endParaRPr lang="it-IT" b="1" dirty="0"/>
          </a:p>
        </p:txBody>
      </p:sp>
      <p:sp>
        <p:nvSpPr>
          <p:cNvPr id="12" name="Rettangolo 11"/>
          <p:cNvSpPr/>
          <p:nvPr/>
        </p:nvSpPr>
        <p:spPr>
          <a:xfrm>
            <a:off x="6744788" y="3165566"/>
            <a:ext cx="1267098" cy="796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3</a:t>
            </a:r>
            <a:endParaRPr lang="it-IT" b="1" dirty="0"/>
          </a:p>
        </p:txBody>
      </p:sp>
      <p:pic>
        <p:nvPicPr>
          <p:cNvPr id="218113" name="Picture 1"/>
          <p:cNvPicPr>
            <a:picLocks noChangeAspect="1" noChangeArrowheads="1"/>
          </p:cNvPicPr>
          <p:nvPr/>
        </p:nvPicPr>
        <p:blipFill>
          <a:blip r:embed="rId3" cstate="print"/>
          <a:srcRect/>
          <a:stretch>
            <a:fillRect/>
          </a:stretch>
        </p:blipFill>
        <p:spPr bwMode="auto">
          <a:xfrm>
            <a:off x="4762519" y="209003"/>
            <a:ext cx="2813121" cy="1789613"/>
          </a:xfrm>
          <a:prstGeom prst="rect">
            <a:avLst/>
          </a:prstGeom>
          <a:noFill/>
          <a:ln w="9525">
            <a:noFill/>
            <a:miter lim="800000"/>
            <a:headEnd/>
            <a:tailEnd/>
          </a:ln>
          <a:effectLst/>
        </p:spPr>
      </p:pic>
      <p:sp>
        <p:nvSpPr>
          <p:cNvPr id="13" name="Fumetto 4 12"/>
          <p:cNvSpPr/>
          <p:nvPr/>
        </p:nvSpPr>
        <p:spPr>
          <a:xfrm>
            <a:off x="875212" y="979715"/>
            <a:ext cx="1685108" cy="966651"/>
          </a:xfrm>
          <a:prstGeom prst="cloudCallout">
            <a:avLst>
              <a:gd name="adj1" fmla="val 68314"/>
              <a:gd name="adj2" fmla="val 309797"/>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tx1"/>
                </a:solidFill>
              </a:rPr>
              <a:t>CapEx</a:t>
            </a:r>
            <a:endParaRPr lang="it-IT" b="1" dirty="0">
              <a:solidFill>
                <a:schemeClr val="tx1"/>
              </a:solidFill>
            </a:endParaRPr>
          </a:p>
        </p:txBody>
      </p:sp>
      <p:sp>
        <p:nvSpPr>
          <p:cNvPr id="14" name="Fumetto 4 13"/>
          <p:cNvSpPr/>
          <p:nvPr/>
        </p:nvSpPr>
        <p:spPr>
          <a:xfrm>
            <a:off x="2595155" y="1615441"/>
            <a:ext cx="1685108" cy="966651"/>
          </a:xfrm>
          <a:prstGeom prst="cloudCallout">
            <a:avLst>
              <a:gd name="adj1" fmla="val 7073"/>
              <a:gd name="adj2" fmla="val 24763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tx1"/>
                </a:solidFill>
              </a:rPr>
              <a:t>OpEx</a:t>
            </a:r>
            <a:endParaRPr lang="it-IT" b="1" dirty="0">
              <a:solidFill>
                <a:schemeClr val="tx1"/>
              </a:solidFill>
            </a:endParaRPr>
          </a:p>
        </p:txBody>
      </p:sp>
      <p:sp>
        <p:nvSpPr>
          <p:cNvPr id="15" name="Fumetto 4 14"/>
          <p:cNvSpPr/>
          <p:nvPr/>
        </p:nvSpPr>
        <p:spPr>
          <a:xfrm>
            <a:off x="0" y="3857898"/>
            <a:ext cx="1685108" cy="966651"/>
          </a:xfrm>
          <a:prstGeom prst="cloudCallout">
            <a:avLst>
              <a:gd name="adj1" fmla="val -34787"/>
              <a:gd name="adj2" fmla="val 124662"/>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tx1"/>
                </a:solidFill>
              </a:rPr>
              <a:t>Risks</a:t>
            </a:r>
            <a:endParaRPr lang="it-IT" b="1" dirty="0">
              <a:solidFill>
                <a:schemeClr val="tx1"/>
              </a:solidFill>
            </a:endParaRPr>
          </a:p>
        </p:txBody>
      </p:sp>
      <p:sp>
        <p:nvSpPr>
          <p:cNvPr id="16" name="Fumetto 4 15"/>
          <p:cNvSpPr/>
          <p:nvPr/>
        </p:nvSpPr>
        <p:spPr>
          <a:xfrm>
            <a:off x="156756" y="2664825"/>
            <a:ext cx="1685108" cy="966651"/>
          </a:xfrm>
          <a:prstGeom prst="cloudCallout">
            <a:avLst>
              <a:gd name="adj1" fmla="val 69089"/>
              <a:gd name="adj2" fmla="val 163851"/>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tx1"/>
                </a:solidFill>
              </a:rPr>
              <a:t>Profits</a:t>
            </a:r>
            <a:endParaRPr lang="it-IT" b="1" dirty="0">
              <a:solidFill>
                <a:schemeClr val="tx1"/>
              </a:solidFill>
            </a:endParaRPr>
          </a:p>
        </p:txBody>
      </p:sp>
      <p:sp>
        <p:nvSpPr>
          <p:cNvPr id="17" name="Fumetto 4 16"/>
          <p:cNvSpPr/>
          <p:nvPr/>
        </p:nvSpPr>
        <p:spPr>
          <a:xfrm>
            <a:off x="9614263" y="648791"/>
            <a:ext cx="1820091" cy="966651"/>
          </a:xfrm>
          <a:prstGeom prst="cloudCallout">
            <a:avLst>
              <a:gd name="adj1" fmla="val -87697"/>
              <a:gd name="adj2" fmla="val 323311"/>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tx1"/>
                </a:solidFill>
              </a:rPr>
              <a:t>Growth</a:t>
            </a:r>
            <a:endParaRPr lang="it-IT" b="1" dirty="0">
              <a:solidFill>
                <a:schemeClr val="tx1"/>
              </a:solidFill>
            </a:endParaRPr>
          </a:p>
        </p:txBody>
      </p:sp>
      <p:sp>
        <p:nvSpPr>
          <p:cNvPr id="18" name="Fumetto 4 17"/>
          <p:cNvSpPr/>
          <p:nvPr/>
        </p:nvSpPr>
        <p:spPr>
          <a:xfrm>
            <a:off x="10371909" y="2277294"/>
            <a:ext cx="1820091" cy="966651"/>
          </a:xfrm>
          <a:prstGeom prst="cloudCallout">
            <a:avLst>
              <a:gd name="adj1" fmla="val -110664"/>
              <a:gd name="adj2" fmla="val 192230"/>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tx1"/>
                </a:solidFill>
              </a:rPr>
              <a:t>Learning</a:t>
            </a:r>
            <a:endParaRPr lang="it-IT" b="1" dirty="0">
              <a:solidFill>
                <a:schemeClr val="tx1"/>
              </a:solidFill>
            </a:endParaRPr>
          </a:p>
        </p:txBody>
      </p:sp>
      <p:sp>
        <p:nvSpPr>
          <p:cNvPr id="19" name="Fumetto 4 18"/>
          <p:cNvSpPr/>
          <p:nvPr/>
        </p:nvSpPr>
        <p:spPr>
          <a:xfrm>
            <a:off x="10215155" y="3657602"/>
            <a:ext cx="1976846" cy="966651"/>
          </a:xfrm>
          <a:prstGeom prst="cloudCallout">
            <a:avLst>
              <a:gd name="adj1" fmla="val -25435"/>
              <a:gd name="adj2" fmla="val 93581"/>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tx1"/>
                </a:solidFill>
              </a:rPr>
              <a:t>Compliance</a:t>
            </a:r>
            <a:endParaRPr lang="it-IT" b="1" dirty="0">
              <a:solidFill>
                <a:schemeClr val="tx1"/>
              </a:solidFill>
            </a:endParaRPr>
          </a:p>
        </p:txBody>
      </p:sp>
      <p:sp>
        <p:nvSpPr>
          <p:cNvPr id="20" name="CasellaDiTesto 19"/>
          <p:cNvSpPr txBox="1"/>
          <p:nvPr/>
        </p:nvSpPr>
        <p:spPr>
          <a:xfrm>
            <a:off x="4728755" y="6273225"/>
            <a:ext cx="3030638" cy="584775"/>
          </a:xfrm>
          <a:prstGeom prst="rect">
            <a:avLst/>
          </a:prstGeom>
          <a:noFill/>
        </p:spPr>
        <p:txBody>
          <a:bodyPr wrap="none" rtlCol="0">
            <a:spAutoFit/>
          </a:bodyPr>
          <a:lstStyle/>
          <a:p>
            <a:r>
              <a:rPr lang="it-IT" sz="3200" b="1" dirty="0" err="1" smtClean="0">
                <a:solidFill>
                  <a:schemeClr val="bg1"/>
                </a:solidFill>
              </a:rPr>
              <a:t>C-level</a:t>
            </a:r>
            <a:r>
              <a:rPr lang="it-IT" sz="3200" b="1" dirty="0" smtClean="0">
                <a:solidFill>
                  <a:schemeClr val="bg1"/>
                </a:solidFill>
              </a:rPr>
              <a:t> </a:t>
            </a:r>
            <a:r>
              <a:rPr lang="it-IT" sz="3200" b="1" dirty="0" err="1" smtClean="0">
                <a:solidFill>
                  <a:schemeClr val="bg1"/>
                </a:solidFill>
              </a:rPr>
              <a:t>Decisions</a:t>
            </a:r>
            <a:endParaRPr lang="it-IT"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wipe(down)">
                                      <p:cBhvr>
                                        <p:cTn id="7" dur="500"/>
                                        <p:tgtEl>
                                          <p:spTgt spid="1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wipe(down)">
                                      <p:cBhvr>
                                        <p:cTn id="10" dur="500"/>
                                        <p:tgtEl>
                                          <p:spTgt spid="15">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down)">
                                      <p:cBhvr>
                                        <p:cTn id="13" dur="500"/>
                                        <p:tgtEl>
                                          <p:spTgt spid="16">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down)">
                                      <p:cBhvr>
                                        <p:cTn id="16" dur="500"/>
                                        <p:tgtEl>
                                          <p:spTgt spid="16">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wipe(down)">
                                      <p:cBhvr>
                                        <p:cTn id="19" dur="500"/>
                                        <p:tgtEl>
                                          <p:spTgt spid="13">
                                            <p:bg/>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bg/>
                                          </p:spTgt>
                                        </p:tgtEl>
                                        <p:attrNameLst>
                                          <p:attrName>style.visibility</p:attrName>
                                        </p:attrNameLst>
                                      </p:cBhvr>
                                      <p:to>
                                        <p:strVal val="visible"/>
                                      </p:to>
                                    </p:set>
                                    <p:animEffect transition="in" filter="wipe(down)">
                                      <p:cBhvr>
                                        <p:cTn id="25" dur="500"/>
                                        <p:tgtEl>
                                          <p:spTgt spid="14">
                                            <p:bg/>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down)">
                                      <p:cBhvr>
                                        <p:cTn id="28" dur="500"/>
                                        <p:tgtEl>
                                          <p:spTgt spid="14">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bg/>
                                          </p:spTgt>
                                        </p:tgtEl>
                                        <p:attrNameLst>
                                          <p:attrName>style.visibility</p:attrName>
                                        </p:attrNameLst>
                                      </p:cBhvr>
                                      <p:to>
                                        <p:strVal val="visible"/>
                                      </p:to>
                                    </p:set>
                                    <p:animEffect transition="in" filter="wipe(down)">
                                      <p:cBhvr>
                                        <p:cTn id="31" dur="500"/>
                                        <p:tgtEl>
                                          <p:spTgt spid="17">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wipe(down)">
                                      <p:cBhvr>
                                        <p:cTn id="34" dur="500"/>
                                        <p:tgtEl>
                                          <p:spTgt spid="17">
                                            <p:txEl>
                                              <p:pRg st="0" end="0"/>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
                                            <p:bg/>
                                          </p:spTgt>
                                        </p:tgtEl>
                                        <p:attrNameLst>
                                          <p:attrName>style.visibility</p:attrName>
                                        </p:attrNameLst>
                                      </p:cBhvr>
                                      <p:to>
                                        <p:strVal val="visible"/>
                                      </p:to>
                                    </p:set>
                                    <p:animEffect transition="in" filter="wipe(down)">
                                      <p:cBhvr>
                                        <p:cTn id="37" dur="500"/>
                                        <p:tgtEl>
                                          <p:spTgt spid="18">
                                            <p:bg/>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wipe(down)">
                                      <p:cBhvr>
                                        <p:cTn id="40" dur="500"/>
                                        <p:tgtEl>
                                          <p:spTgt spid="18">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
                                            <p:bg/>
                                          </p:spTgt>
                                        </p:tgtEl>
                                        <p:attrNameLst>
                                          <p:attrName>style.visibility</p:attrName>
                                        </p:attrNameLst>
                                      </p:cBhvr>
                                      <p:to>
                                        <p:strVal val="visible"/>
                                      </p:to>
                                    </p:set>
                                    <p:animEffect transition="in" filter="wipe(down)">
                                      <p:cBhvr>
                                        <p:cTn id="43" dur="500"/>
                                        <p:tgtEl>
                                          <p:spTgt spid="19">
                                            <p:bg/>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wipe(down)">
                                      <p:cBhvr>
                                        <p:cTn id="46"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14" grpId="0" build="allAtOnce" animBg="1"/>
      <p:bldP spid="15" grpId="0" build="allAtOnce" animBg="1"/>
      <p:bldP spid="16" grpId="0" build="allAtOnce" animBg="1"/>
      <p:bldP spid="17" grpId="0" build="allAtOnce" animBg="1"/>
      <p:bldP spid="18" grpId="0" build="allAtOnce" animBg="1"/>
      <p:bldP spid="19" grpId="0"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37</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first option</a:t>
            </a:r>
          </a:p>
          <a:p>
            <a:pPr algn="ctr"/>
            <a:r>
              <a:rPr lang="en-US" sz="2400" dirty="0" smtClean="0"/>
              <a:t>It focuses on innovation. </a:t>
            </a:r>
          </a:p>
          <a:p>
            <a:pPr algn="ctr"/>
            <a:r>
              <a:rPr lang="en-US" sz="2400" dirty="0" smtClean="0"/>
              <a:t>The company would rapidly develop and launch many new types of snacks and foods, packaged in new and interesting ways, offering leading-edge nutrition and convenience.</a:t>
            </a:r>
          </a:p>
          <a:p>
            <a:pPr algn="ctr"/>
            <a:endParaRPr lang="it-IT" dirty="0"/>
          </a:p>
        </p:txBody>
      </p:sp>
      <p:pic>
        <p:nvPicPr>
          <p:cNvPr id="120834" name="Picture 2" descr="Frito-Lay getting personal with consumers | Bakingbusiness.com | April 19,  2018 16:21 | Baking Business"/>
          <p:cNvPicPr>
            <a:picLocks noChangeAspect="1" noChangeArrowheads="1"/>
          </p:cNvPicPr>
          <p:nvPr/>
        </p:nvPicPr>
        <p:blipFill>
          <a:blip r:embed="rId3"/>
          <a:srcRect/>
          <a:stretch>
            <a:fillRect/>
          </a:stretch>
        </p:blipFill>
        <p:spPr bwMode="auto">
          <a:xfrm>
            <a:off x="0" y="0"/>
            <a:ext cx="3396764" cy="2358864"/>
          </a:xfrm>
          <a:prstGeom prst="rect">
            <a:avLst/>
          </a:prstGeom>
          <a:noFill/>
        </p:spPr>
      </p:pic>
      <p:pic>
        <p:nvPicPr>
          <p:cNvPr id="9" name="Picture 2" descr="Custom Snack Food Packaging - Flexible Pouch Packaging &amp; Digital Printing  For Snacks | ePac Flexibles"/>
          <p:cNvPicPr>
            <a:picLocks noChangeAspect="1" noChangeArrowheads="1"/>
          </p:cNvPicPr>
          <p:nvPr/>
        </p:nvPicPr>
        <p:blipFill>
          <a:blip r:embed="rId4"/>
          <a:srcRect/>
          <a:stretch>
            <a:fillRect/>
          </a:stretch>
        </p:blipFill>
        <p:spPr bwMode="auto">
          <a:xfrm rot="1015473">
            <a:off x="1094064" y="1217499"/>
            <a:ext cx="1585381" cy="208400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38</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second option</a:t>
            </a:r>
          </a:p>
          <a:p>
            <a:pPr algn="ctr"/>
            <a:r>
              <a:rPr lang="en-US" sz="2400" dirty="0" smtClean="0"/>
              <a:t>the company would get closer to its customers, producing the food people</a:t>
            </a:r>
          </a:p>
          <a:p>
            <a:pPr algn="ctr"/>
            <a:r>
              <a:rPr lang="en-US" sz="2400" dirty="0" smtClean="0"/>
              <a:t>ask for. </a:t>
            </a:r>
          </a:p>
          <a:p>
            <a:pPr algn="ctr"/>
            <a:r>
              <a:rPr lang="en-US" sz="2400" dirty="0" smtClean="0"/>
              <a:t>It could incorporate ideas gathered online into its offerings and provide busy working families with customizable, convenient, and well-balanced meals.</a:t>
            </a:r>
          </a:p>
          <a:p>
            <a:pPr algn="ctr"/>
            <a:endParaRPr lang="it-IT" dirty="0"/>
          </a:p>
        </p:txBody>
      </p:sp>
      <p:pic>
        <p:nvPicPr>
          <p:cNvPr id="119810" name="Picture 2" descr="Candy &amp; Snacks Gourmet Food Gifts - Bloomingdale's"/>
          <p:cNvPicPr>
            <a:picLocks noChangeAspect="1" noChangeArrowheads="1"/>
          </p:cNvPicPr>
          <p:nvPr/>
        </p:nvPicPr>
        <p:blipFill>
          <a:blip r:embed="rId3"/>
          <a:srcRect/>
          <a:stretch>
            <a:fillRect/>
          </a:stretch>
        </p:blipFill>
        <p:spPr bwMode="auto">
          <a:xfrm>
            <a:off x="0" y="0"/>
            <a:ext cx="2667000" cy="333375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39</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third option</a:t>
            </a:r>
          </a:p>
          <a:p>
            <a:pPr algn="ctr"/>
            <a:r>
              <a:rPr lang="en-US" sz="2400" dirty="0" smtClean="0"/>
              <a:t>It would involve transforming the dynamics of the relevant food sectors by competing more aggressively.</a:t>
            </a:r>
          </a:p>
          <a:p>
            <a:pPr algn="ctr"/>
            <a:r>
              <a:rPr lang="en-US" sz="2400" dirty="0" smtClean="0"/>
              <a:t>The company would become a category leader by investing in new process technology, rightsizing operations to push costs down, and completing key acquisitions.</a:t>
            </a:r>
          </a:p>
          <a:p>
            <a:pPr algn="ctr"/>
            <a:endParaRPr lang="it-IT" dirty="0"/>
          </a:p>
        </p:txBody>
      </p:sp>
      <p:pic>
        <p:nvPicPr>
          <p:cNvPr id="118786" name="Picture 2" descr="Frito-Lay Chips Return to Loblaw Stores After Two-Month Pricing Dispute -  RedFlagDeals.com"/>
          <p:cNvPicPr>
            <a:picLocks noChangeAspect="1" noChangeArrowheads="1"/>
          </p:cNvPicPr>
          <p:nvPr/>
        </p:nvPicPr>
        <p:blipFill>
          <a:blip r:embed="rId3"/>
          <a:srcRect/>
          <a:stretch>
            <a:fillRect/>
          </a:stretch>
        </p:blipFill>
        <p:spPr bwMode="auto">
          <a:xfrm>
            <a:off x="155575" y="348614"/>
            <a:ext cx="3084014" cy="1668402"/>
          </a:xfrm>
          <a:prstGeom prst="rect">
            <a:avLst/>
          </a:prstGeom>
          <a:noFill/>
        </p:spPr>
      </p:pic>
      <p:pic>
        <p:nvPicPr>
          <p:cNvPr id="118788" name="Picture 4" descr="Working at Frito-Lay | Glassdoor"/>
          <p:cNvPicPr>
            <a:picLocks noChangeAspect="1" noChangeArrowheads="1"/>
          </p:cNvPicPr>
          <p:nvPr/>
        </p:nvPicPr>
        <p:blipFill>
          <a:blip r:embed="rId4"/>
          <a:srcRect/>
          <a:stretch>
            <a:fillRect/>
          </a:stretch>
        </p:blipFill>
        <p:spPr bwMode="auto">
          <a:xfrm>
            <a:off x="155575" y="2017017"/>
            <a:ext cx="3084014" cy="164480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966650" y="497388"/>
            <a:ext cx="10065811" cy="59687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40</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83330" name="Picture 2"/>
          <p:cNvPicPr>
            <a:picLocks noChangeAspect="1" noChangeArrowheads="1"/>
          </p:cNvPicPr>
          <p:nvPr/>
        </p:nvPicPr>
        <p:blipFill>
          <a:blip r:embed="rId3"/>
          <a:srcRect/>
          <a:stretch>
            <a:fillRect/>
          </a:stretch>
        </p:blipFill>
        <p:spPr bwMode="auto">
          <a:xfrm>
            <a:off x="4033027" y="822958"/>
            <a:ext cx="4159976" cy="3513909"/>
          </a:xfrm>
          <a:prstGeom prst="rect">
            <a:avLst/>
          </a:prstGeom>
          <a:noFill/>
          <a:ln w="9525">
            <a:noFill/>
            <a:miter lim="800000"/>
            <a:headEnd/>
            <a:tailEnd/>
          </a:ln>
          <a:effectLst/>
        </p:spPr>
      </p:pic>
      <p:sp>
        <p:nvSpPr>
          <p:cNvPr id="11" name="CasellaDiTesto 10"/>
          <p:cNvSpPr txBox="1"/>
          <p:nvPr/>
        </p:nvSpPr>
        <p:spPr>
          <a:xfrm>
            <a:off x="4728755" y="6273225"/>
            <a:ext cx="3030638" cy="584775"/>
          </a:xfrm>
          <a:prstGeom prst="rect">
            <a:avLst/>
          </a:prstGeom>
          <a:noFill/>
        </p:spPr>
        <p:txBody>
          <a:bodyPr wrap="none" rtlCol="0">
            <a:spAutoFit/>
          </a:bodyPr>
          <a:lstStyle/>
          <a:p>
            <a:r>
              <a:rPr lang="it-IT" sz="3200" b="1" dirty="0" err="1" smtClean="0">
                <a:solidFill>
                  <a:schemeClr val="bg1"/>
                </a:solidFill>
              </a:rPr>
              <a:t>C-level</a:t>
            </a:r>
            <a:r>
              <a:rPr lang="it-IT" sz="3200" b="1" dirty="0" smtClean="0">
                <a:solidFill>
                  <a:schemeClr val="bg1"/>
                </a:solidFill>
              </a:rPr>
              <a:t> </a:t>
            </a:r>
            <a:r>
              <a:rPr lang="it-IT" sz="3200" b="1" dirty="0" err="1" smtClean="0">
                <a:solidFill>
                  <a:schemeClr val="bg1"/>
                </a:solidFill>
              </a:rPr>
              <a:t>Decisions</a:t>
            </a:r>
            <a:endParaRPr lang="it-IT" sz="3200" b="1"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41</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F707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 “Which strategy would give us the greatest right to win?”</a:t>
            </a:r>
            <a:endParaRPr lang="it-IT" sz="3200" b="1" dirty="0"/>
          </a:p>
        </p:txBody>
      </p:sp>
      <p:sp>
        <p:nvSpPr>
          <p:cNvPr id="10" name="Rettangolo 9"/>
          <p:cNvSpPr/>
          <p:nvPr/>
        </p:nvSpPr>
        <p:spPr>
          <a:xfrm>
            <a:off x="3696788" y="3174274"/>
            <a:ext cx="1267098" cy="796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1</a:t>
            </a:r>
            <a:endParaRPr lang="it-IT" b="1" dirty="0"/>
          </a:p>
        </p:txBody>
      </p:sp>
      <p:sp>
        <p:nvSpPr>
          <p:cNvPr id="11" name="Rettangolo 10"/>
          <p:cNvSpPr/>
          <p:nvPr/>
        </p:nvSpPr>
        <p:spPr>
          <a:xfrm>
            <a:off x="5220788" y="3169920"/>
            <a:ext cx="1267098" cy="7968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2</a:t>
            </a:r>
            <a:endParaRPr lang="it-IT" b="1" dirty="0"/>
          </a:p>
        </p:txBody>
      </p:sp>
      <p:sp>
        <p:nvSpPr>
          <p:cNvPr id="12" name="Rettangolo 11"/>
          <p:cNvSpPr/>
          <p:nvPr/>
        </p:nvSpPr>
        <p:spPr>
          <a:xfrm>
            <a:off x="6744788" y="3165566"/>
            <a:ext cx="1267098" cy="796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3</a:t>
            </a:r>
            <a:endParaRPr lang="it-IT"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42</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3" cstate="print"/>
          <a:srcRect/>
          <a:stretch>
            <a:fillRect/>
          </a:stretch>
        </p:blipFill>
        <p:spPr bwMode="auto">
          <a:xfrm>
            <a:off x="3487784" y="823007"/>
            <a:ext cx="5238205" cy="3528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43</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5390606" y="2085703"/>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CasellaDiTesto 23"/>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10" name="CasellaDiTesto 9"/>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44</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5381897" y="2090055"/>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 xmlns:a16="http://schemas.microsoft.com/office/drawing/2014/main" id="{8044287C-6665-4287-AF1A-79974BF5132B}"/>
              </a:ext>
            </a:extLst>
          </p:cNvPr>
          <p:cNvSpPr/>
          <p:nvPr/>
        </p:nvSpPr>
        <p:spPr>
          <a:xfrm>
            <a:off x="5192652" y="1619793"/>
            <a:ext cx="1991919" cy="18266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 xmlns:a16="http://schemas.microsoft.com/office/drawing/2014/main" id="{32430C5A-57B6-4367-83A7-889078803A8A}"/>
              </a:ext>
            </a:extLst>
          </p:cNvPr>
          <p:cNvSpPr txBox="1"/>
          <p:nvPr/>
        </p:nvSpPr>
        <p:spPr>
          <a:xfrm>
            <a:off x="5612181" y="1727311"/>
            <a:ext cx="1387990" cy="414718"/>
          </a:xfrm>
          <a:prstGeom prst="rect">
            <a:avLst/>
          </a:prstGeom>
          <a:noFill/>
        </p:spPr>
        <p:txBody>
          <a:bodyPr wrap="none" rtlCol="0">
            <a:spAutoFit/>
          </a:bodyPr>
          <a:lstStyle/>
          <a:p>
            <a:r>
              <a:rPr lang="it-IT" sz="1600" b="1" dirty="0"/>
              <a:t>STRATEGY</a:t>
            </a:r>
          </a:p>
        </p:txBody>
      </p:sp>
      <p:sp>
        <p:nvSpPr>
          <p:cNvPr id="20" name="CasellaDiTesto 19"/>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15" name="CasellaDiTesto 14"/>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45</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8"/>
          <p:cNvGrpSpPr/>
          <p:nvPr/>
        </p:nvGrpSpPr>
        <p:grpSpPr>
          <a:xfrm>
            <a:off x="4458321" y="1149529"/>
            <a:ext cx="3375362" cy="2991396"/>
            <a:chOff x="421898" y="1567542"/>
            <a:chExt cx="3375362" cy="2991396"/>
          </a:xfrm>
        </p:grpSpPr>
        <p:sp>
          <p:nvSpPr>
            <p:cNvPr id="10" name="Ovale 9"/>
            <p:cNvSpPr/>
            <p:nvPr/>
          </p:nvSpPr>
          <p:spPr>
            <a:xfrm>
              <a:off x="1345474" y="2508068"/>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10"/>
            <p:cNvSpPr/>
            <p:nvPr/>
          </p:nvSpPr>
          <p:spPr>
            <a:xfrm>
              <a:off x="1673951" y="3555002"/>
              <a:ext cx="247650" cy="300038"/>
            </a:xfrm>
            <a:custGeom>
              <a:avLst/>
              <a:gdLst>
                <a:gd name="connsiteX0" fmla="*/ 0 w 247650"/>
                <a:gd name="connsiteY0" fmla="*/ 209550 h 300038"/>
                <a:gd name="connsiteX1" fmla="*/ 42863 w 247650"/>
                <a:gd name="connsiteY1" fmla="*/ 119063 h 300038"/>
                <a:gd name="connsiteX2" fmla="*/ 71438 w 247650"/>
                <a:gd name="connsiteY2" fmla="*/ 33338 h 300038"/>
                <a:gd name="connsiteX3" fmla="*/ 109538 w 247650"/>
                <a:gd name="connsiteY3" fmla="*/ 0 h 300038"/>
                <a:gd name="connsiteX4" fmla="*/ 166688 w 247650"/>
                <a:gd name="connsiteY4" fmla="*/ 90488 h 300038"/>
                <a:gd name="connsiteX5" fmla="*/ 209550 w 247650"/>
                <a:gd name="connsiteY5" fmla="*/ 152400 h 300038"/>
                <a:gd name="connsiteX6" fmla="*/ 233363 w 247650"/>
                <a:gd name="connsiteY6" fmla="*/ 242888 h 300038"/>
                <a:gd name="connsiteX7" fmla="*/ 247650 w 247650"/>
                <a:gd name="connsiteY7" fmla="*/ 300038 h 300038"/>
                <a:gd name="connsiteX8" fmla="*/ 161925 w 247650"/>
                <a:gd name="connsiteY8" fmla="*/ 266700 h 300038"/>
                <a:gd name="connsiteX9" fmla="*/ 80963 w 247650"/>
                <a:gd name="connsiteY9" fmla="*/ 242888 h 300038"/>
                <a:gd name="connsiteX10" fmla="*/ 0 w 247650"/>
                <a:gd name="connsiteY10" fmla="*/ 209550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0038">
                  <a:moveTo>
                    <a:pt x="0" y="209550"/>
                  </a:moveTo>
                  <a:lnTo>
                    <a:pt x="42863" y="119063"/>
                  </a:lnTo>
                  <a:lnTo>
                    <a:pt x="71438" y="33338"/>
                  </a:lnTo>
                  <a:lnTo>
                    <a:pt x="109538" y="0"/>
                  </a:lnTo>
                  <a:lnTo>
                    <a:pt x="166688" y="90488"/>
                  </a:lnTo>
                  <a:lnTo>
                    <a:pt x="209550" y="152400"/>
                  </a:lnTo>
                  <a:lnTo>
                    <a:pt x="233363" y="242888"/>
                  </a:lnTo>
                  <a:lnTo>
                    <a:pt x="247650" y="300038"/>
                  </a:lnTo>
                  <a:lnTo>
                    <a:pt x="161925" y="266700"/>
                  </a:lnTo>
                  <a:lnTo>
                    <a:pt x="80963" y="242888"/>
                  </a:lnTo>
                  <a:lnTo>
                    <a:pt x="0" y="20955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 xmlns:a16="http://schemas.microsoft.com/office/drawing/2014/main" id="{8044287C-6665-4287-AF1A-79974BF5132B}"/>
                </a:ext>
              </a:extLst>
            </p:cNvPr>
            <p:cNvSpPr/>
            <p:nvPr/>
          </p:nvSpPr>
          <p:spPr>
            <a:xfrm>
              <a:off x="1156229" y="2037806"/>
              <a:ext cx="1991919" cy="18266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 xmlns:a16="http://schemas.microsoft.com/office/drawing/2014/main" id="{32430C5A-57B6-4367-83A7-889078803A8A}"/>
                </a:ext>
              </a:extLst>
            </p:cNvPr>
            <p:cNvSpPr txBox="1"/>
            <p:nvPr/>
          </p:nvSpPr>
          <p:spPr>
            <a:xfrm>
              <a:off x="1575758" y="2145324"/>
              <a:ext cx="1387990" cy="414718"/>
            </a:xfrm>
            <a:prstGeom prst="rect">
              <a:avLst/>
            </a:prstGeom>
            <a:noFill/>
          </p:spPr>
          <p:txBody>
            <a:bodyPr wrap="none" rtlCol="0">
              <a:spAutoFit/>
            </a:bodyPr>
            <a:lstStyle/>
            <a:p>
              <a:r>
                <a:rPr lang="it-IT" sz="1600" b="1" dirty="0"/>
                <a:t>STRATEGY</a:t>
              </a:r>
            </a:p>
          </p:txBody>
        </p:sp>
        <p:sp>
          <p:nvSpPr>
            <p:cNvPr id="15" name="Ovale 14">
              <a:extLst>
                <a:ext uri="{FF2B5EF4-FFF2-40B4-BE49-F238E27FC236}">
                  <a16:creationId xmlns="" xmlns:a16="http://schemas.microsoft.com/office/drawing/2014/main" id="{3E159C3E-DBF6-4845-BE03-6EC416E95582}"/>
                </a:ext>
              </a:extLst>
            </p:cNvPr>
            <p:cNvSpPr/>
            <p:nvPr/>
          </p:nvSpPr>
          <p:spPr>
            <a:xfrm>
              <a:off x="1652816" y="3277532"/>
              <a:ext cx="1281406" cy="12814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 xmlns:a16="http://schemas.microsoft.com/office/drawing/2014/main" id="{A5CB5AF5-8CD5-42EB-9ADD-049101A259DF}"/>
                </a:ext>
              </a:extLst>
            </p:cNvPr>
            <p:cNvSpPr txBox="1"/>
            <p:nvPr/>
          </p:nvSpPr>
          <p:spPr>
            <a:xfrm>
              <a:off x="2046588" y="3907588"/>
              <a:ext cx="1750672" cy="338554"/>
            </a:xfrm>
            <a:prstGeom prst="rect">
              <a:avLst/>
            </a:prstGeom>
            <a:noFill/>
          </p:spPr>
          <p:txBody>
            <a:bodyPr wrap="none" rtlCol="0">
              <a:spAutoFit/>
            </a:bodyPr>
            <a:lstStyle/>
            <a:p>
              <a:r>
                <a:rPr lang="it-IT" sz="1600" b="1" dirty="0"/>
                <a:t>IMPLEMENTATION</a:t>
              </a:r>
            </a:p>
          </p:txBody>
        </p:sp>
        <p:sp>
          <p:nvSpPr>
            <p:cNvPr id="17" name="Ovale 16">
              <a:extLst>
                <a:ext uri="{FF2B5EF4-FFF2-40B4-BE49-F238E27FC236}">
                  <a16:creationId xmlns="" xmlns:a16="http://schemas.microsoft.com/office/drawing/2014/main" id="{87C3187F-33AD-4F1A-AABF-3C6D2050A3DA}"/>
                </a:ext>
              </a:extLst>
            </p:cNvPr>
            <p:cNvSpPr/>
            <p:nvPr/>
          </p:nvSpPr>
          <p:spPr>
            <a:xfrm>
              <a:off x="893358" y="3395098"/>
              <a:ext cx="1026883" cy="1026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 xmlns:a16="http://schemas.microsoft.com/office/drawing/2014/main" id="{323A1D9C-264B-4A91-819A-657A5F788493}"/>
                </a:ext>
              </a:extLst>
            </p:cNvPr>
            <p:cNvSpPr txBox="1"/>
            <p:nvPr/>
          </p:nvSpPr>
          <p:spPr>
            <a:xfrm>
              <a:off x="421898" y="3866906"/>
              <a:ext cx="1167499" cy="338554"/>
            </a:xfrm>
            <a:prstGeom prst="rect">
              <a:avLst/>
            </a:prstGeom>
            <a:noFill/>
          </p:spPr>
          <p:txBody>
            <a:bodyPr wrap="none" rtlCol="0">
              <a:spAutoFit/>
            </a:bodyPr>
            <a:lstStyle/>
            <a:p>
              <a:r>
                <a:rPr lang="it-IT" sz="1600" b="1" dirty="0"/>
                <a:t>EXECUTION</a:t>
              </a:r>
            </a:p>
          </p:txBody>
        </p:sp>
        <p:sp>
          <p:nvSpPr>
            <p:cNvPr id="19" name="CasellaDiTesto 18"/>
            <p:cNvSpPr txBox="1"/>
            <p:nvPr/>
          </p:nvSpPr>
          <p:spPr>
            <a:xfrm>
              <a:off x="1841864" y="1567542"/>
              <a:ext cx="597599" cy="369332"/>
            </a:xfrm>
            <a:prstGeom prst="rect">
              <a:avLst/>
            </a:prstGeom>
            <a:noFill/>
          </p:spPr>
          <p:txBody>
            <a:bodyPr wrap="none" rtlCol="0">
              <a:spAutoFit/>
            </a:bodyPr>
            <a:lstStyle/>
            <a:p>
              <a:r>
                <a:rPr lang="it-IT" b="1" dirty="0" smtClean="0"/>
                <a:t>BAD</a:t>
              </a:r>
              <a:endParaRPr lang="it-IT" b="1" dirty="0"/>
            </a:p>
          </p:txBody>
        </p:sp>
      </p:grpSp>
      <p:sp>
        <p:nvSpPr>
          <p:cNvPr id="20" name="CasellaDiTesto 19"/>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22" name="CasellaDiTesto 21"/>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46</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9"/>
          <p:cNvGrpSpPr/>
          <p:nvPr/>
        </p:nvGrpSpPr>
        <p:grpSpPr>
          <a:xfrm>
            <a:off x="4436550" y="1502228"/>
            <a:ext cx="3714996" cy="2878947"/>
            <a:chOff x="4279795" y="1828800"/>
            <a:chExt cx="3714996" cy="2878947"/>
          </a:xfrm>
        </p:grpSpPr>
        <p:sp>
          <p:nvSpPr>
            <p:cNvPr id="22" name="Ovale 21"/>
            <p:cNvSpPr/>
            <p:nvPr/>
          </p:nvSpPr>
          <p:spPr>
            <a:xfrm>
              <a:off x="5220788" y="2608217"/>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igura a mano libera 22"/>
            <p:cNvSpPr/>
            <p:nvPr/>
          </p:nvSpPr>
          <p:spPr>
            <a:xfrm>
              <a:off x="5662613" y="3409950"/>
              <a:ext cx="438150" cy="409575"/>
            </a:xfrm>
            <a:custGeom>
              <a:avLst/>
              <a:gdLst>
                <a:gd name="connsiteX0" fmla="*/ 0 w 438150"/>
                <a:gd name="connsiteY0" fmla="*/ 366713 h 409575"/>
                <a:gd name="connsiteX1" fmla="*/ 71437 w 438150"/>
                <a:gd name="connsiteY1" fmla="*/ 180975 h 409575"/>
                <a:gd name="connsiteX2" fmla="*/ 152400 w 438150"/>
                <a:gd name="connsiteY2" fmla="*/ 76200 h 409575"/>
                <a:gd name="connsiteX3" fmla="*/ 228600 w 438150"/>
                <a:gd name="connsiteY3" fmla="*/ 0 h 409575"/>
                <a:gd name="connsiteX4" fmla="*/ 309562 w 438150"/>
                <a:gd name="connsiteY4" fmla="*/ 114300 h 409575"/>
                <a:gd name="connsiteX5" fmla="*/ 385762 w 438150"/>
                <a:gd name="connsiteY5" fmla="*/ 200025 h 409575"/>
                <a:gd name="connsiteX6" fmla="*/ 438150 w 438150"/>
                <a:gd name="connsiteY6" fmla="*/ 357188 h 409575"/>
                <a:gd name="connsiteX7" fmla="*/ 319087 w 438150"/>
                <a:gd name="connsiteY7" fmla="*/ 395288 h 409575"/>
                <a:gd name="connsiteX8" fmla="*/ 238125 w 438150"/>
                <a:gd name="connsiteY8" fmla="*/ 409575 h 409575"/>
                <a:gd name="connsiteX9" fmla="*/ 100012 w 438150"/>
                <a:gd name="connsiteY9" fmla="*/ 385763 h 409575"/>
                <a:gd name="connsiteX10" fmla="*/ 0 w 438150"/>
                <a:gd name="connsiteY10" fmla="*/ 366713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409575">
                  <a:moveTo>
                    <a:pt x="0" y="366713"/>
                  </a:moveTo>
                  <a:lnTo>
                    <a:pt x="71437" y="180975"/>
                  </a:lnTo>
                  <a:lnTo>
                    <a:pt x="152400" y="76200"/>
                  </a:lnTo>
                  <a:lnTo>
                    <a:pt x="228600" y="0"/>
                  </a:lnTo>
                  <a:lnTo>
                    <a:pt x="309562" y="114300"/>
                  </a:lnTo>
                  <a:lnTo>
                    <a:pt x="385762" y="200025"/>
                  </a:lnTo>
                  <a:lnTo>
                    <a:pt x="438150" y="357188"/>
                  </a:lnTo>
                  <a:lnTo>
                    <a:pt x="319087" y="395288"/>
                  </a:lnTo>
                  <a:lnTo>
                    <a:pt x="238125" y="409575"/>
                  </a:lnTo>
                  <a:lnTo>
                    <a:pt x="100012" y="385763"/>
                  </a:lnTo>
                  <a:lnTo>
                    <a:pt x="0" y="36671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 xmlns:a16="http://schemas.microsoft.com/office/drawing/2014/main" id="{8044287C-6665-4287-AF1A-79974BF5132B}"/>
                </a:ext>
              </a:extLst>
            </p:cNvPr>
            <p:cNvSpPr/>
            <p:nvPr/>
          </p:nvSpPr>
          <p:spPr>
            <a:xfrm>
              <a:off x="5131693" y="2312312"/>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 xmlns:a16="http://schemas.microsoft.com/office/drawing/2014/main" id="{32430C5A-57B6-4367-83A7-889078803A8A}"/>
                </a:ext>
              </a:extLst>
            </p:cNvPr>
            <p:cNvSpPr txBox="1"/>
            <p:nvPr/>
          </p:nvSpPr>
          <p:spPr>
            <a:xfrm>
              <a:off x="5357746" y="2418487"/>
              <a:ext cx="1039067" cy="338554"/>
            </a:xfrm>
            <a:prstGeom prst="rect">
              <a:avLst/>
            </a:prstGeom>
            <a:noFill/>
          </p:spPr>
          <p:txBody>
            <a:bodyPr wrap="none" rtlCol="0">
              <a:spAutoFit/>
            </a:bodyPr>
            <a:lstStyle/>
            <a:p>
              <a:r>
                <a:rPr lang="it-IT" sz="1600" b="1" dirty="0"/>
                <a:t>STRATEGY</a:t>
              </a:r>
            </a:p>
          </p:txBody>
        </p:sp>
        <p:sp>
          <p:nvSpPr>
            <p:cNvPr id="26" name="Ovale 25">
              <a:extLst>
                <a:ext uri="{FF2B5EF4-FFF2-40B4-BE49-F238E27FC236}">
                  <a16:creationId xmlns="" xmlns:a16="http://schemas.microsoft.com/office/drawing/2014/main" id="{3E159C3E-DBF6-4845-BE03-6EC416E95582}"/>
                </a:ext>
              </a:extLst>
            </p:cNvPr>
            <p:cNvSpPr/>
            <p:nvPr/>
          </p:nvSpPr>
          <p:spPr>
            <a:xfrm>
              <a:off x="5628279" y="3216571"/>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 xmlns:a16="http://schemas.microsoft.com/office/drawing/2014/main" id="{A5CB5AF5-8CD5-42EB-9ADD-049101A259DF}"/>
                </a:ext>
              </a:extLst>
            </p:cNvPr>
            <p:cNvSpPr txBox="1"/>
            <p:nvPr/>
          </p:nvSpPr>
          <p:spPr>
            <a:xfrm>
              <a:off x="6244119" y="3768250"/>
              <a:ext cx="1750672" cy="338554"/>
            </a:xfrm>
            <a:prstGeom prst="rect">
              <a:avLst/>
            </a:prstGeom>
            <a:noFill/>
          </p:spPr>
          <p:txBody>
            <a:bodyPr wrap="none" rtlCol="0">
              <a:spAutoFit/>
            </a:bodyPr>
            <a:lstStyle/>
            <a:p>
              <a:r>
                <a:rPr lang="it-IT" sz="1600" b="1" dirty="0"/>
                <a:t>IMPLEMENTATION</a:t>
              </a:r>
            </a:p>
          </p:txBody>
        </p:sp>
        <p:sp>
          <p:nvSpPr>
            <p:cNvPr id="28" name="Ovale 27">
              <a:extLst>
                <a:ext uri="{FF2B5EF4-FFF2-40B4-BE49-F238E27FC236}">
                  <a16:creationId xmlns="" xmlns:a16="http://schemas.microsoft.com/office/drawing/2014/main" id="{87C3187F-33AD-4F1A-AABF-3C6D2050A3DA}"/>
                </a:ext>
              </a:extLst>
            </p:cNvPr>
            <p:cNvSpPr/>
            <p:nvPr/>
          </p:nvSpPr>
          <p:spPr>
            <a:xfrm>
              <a:off x="4633689" y="3216571"/>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 xmlns:a16="http://schemas.microsoft.com/office/drawing/2014/main" id="{323A1D9C-264B-4A91-819A-657A5F788493}"/>
                </a:ext>
              </a:extLst>
            </p:cNvPr>
            <p:cNvSpPr txBox="1"/>
            <p:nvPr/>
          </p:nvSpPr>
          <p:spPr>
            <a:xfrm>
              <a:off x="4279795" y="3792882"/>
              <a:ext cx="1167499" cy="338554"/>
            </a:xfrm>
            <a:prstGeom prst="rect">
              <a:avLst/>
            </a:prstGeom>
            <a:noFill/>
          </p:spPr>
          <p:txBody>
            <a:bodyPr wrap="none" rtlCol="0">
              <a:spAutoFit/>
            </a:bodyPr>
            <a:lstStyle/>
            <a:p>
              <a:r>
                <a:rPr lang="it-IT" sz="1600" b="1" dirty="0"/>
                <a:t>EXECUTION</a:t>
              </a:r>
            </a:p>
          </p:txBody>
        </p:sp>
        <p:sp>
          <p:nvSpPr>
            <p:cNvPr id="30" name="CasellaDiTesto 29"/>
            <p:cNvSpPr txBox="1"/>
            <p:nvPr/>
          </p:nvSpPr>
          <p:spPr>
            <a:xfrm>
              <a:off x="5534966" y="1828800"/>
              <a:ext cx="788999" cy="369332"/>
            </a:xfrm>
            <a:prstGeom prst="rect">
              <a:avLst/>
            </a:prstGeom>
            <a:noFill/>
          </p:spPr>
          <p:txBody>
            <a:bodyPr wrap="none" rtlCol="0">
              <a:spAutoFit/>
            </a:bodyPr>
            <a:lstStyle/>
            <a:p>
              <a:r>
                <a:rPr lang="it-IT" b="1" dirty="0" smtClean="0"/>
                <a:t>GOOD</a:t>
              </a:r>
              <a:endParaRPr lang="it-IT" b="1" dirty="0"/>
            </a:p>
          </p:txBody>
        </p:sp>
      </p:grpSp>
      <p:sp>
        <p:nvSpPr>
          <p:cNvPr id="31" name="CasellaDiTesto 30"/>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19" name="CasellaDiTesto 18"/>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7"/>
          <p:cNvGrpSpPr/>
          <p:nvPr/>
        </p:nvGrpSpPr>
        <p:grpSpPr>
          <a:xfrm>
            <a:off x="4479770" y="1463039"/>
            <a:ext cx="3714996" cy="2352078"/>
            <a:chOff x="8246547" y="1658983"/>
            <a:chExt cx="3714996" cy="2352078"/>
          </a:xfrm>
        </p:grpSpPr>
        <p:sp>
          <p:nvSpPr>
            <p:cNvPr id="19" name="Ovale 18"/>
            <p:cNvSpPr/>
            <p:nvPr/>
          </p:nvSpPr>
          <p:spPr>
            <a:xfrm>
              <a:off x="9165771" y="2438399"/>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19"/>
            <p:cNvSpPr/>
            <p:nvPr/>
          </p:nvSpPr>
          <p:spPr>
            <a:xfrm>
              <a:off x="9307013" y="2532561"/>
              <a:ext cx="1028700" cy="1143000"/>
            </a:xfrm>
            <a:custGeom>
              <a:avLst/>
              <a:gdLst>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352425 w 1009650"/>
                <a:gd name="connsiteY3" fmla="*/ 285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276225 w 1009650"/>
                <a:gd name="connsiteY3" fmla="*/ 1047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04775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66675 w 1028700"/>
                <a:gd name="connsiteY0" fmla="*/ 952500 h 1143000"/>
                <a:gd name="connsiteX1" fmla="*/ 9525 w 1028700"/>
                <a:gd name="connsiteY1" fmla="*/ 590550 h 1143000"/>
                <a:gd name="connsiteX2" fmla="*/ 123825 w 1028700"/>
                <a:gd name="connsiteY2" fmla="*/ 285750 h 1143000"/>
                <a:gd name="connsiteX3" fmla="*/ 295275 w 1028700"/>
                <a:gd name="connsiteY3" fmla="*/ 104775 h 1143000"/>
                <a:gd name="connsiteX4" fmla="*/ 476250 w 1028700"/>
                <a:gd name="connsiteY4" fmla="*/ 0 h 1143000"/>
                <a:gd name="connsiteX5" fmla="*/ 790575 w 1028700"/>
                <a:gd name="connsiteY5" fmla="*/ 171450 h 1143000"/>
                <a:gd name="connsiteX6" fmla="*/ 981075 w 1028700"/>
                <a:gd name="connsiteY6" fmla="*/ 476250 h 1143000"/>
                <a:gd name="connsiteX7" fmla="*/ 1028700 w 1028700"/>
                <a:gd name="connsiteY7" fmla="*/ 790575 h 1143000"/>
                <a:gd name="connsiteX8" fmla="*/ 990600 w 1028700"/>
                <a:gd name="connsiteY8" fmla="*/ 1000125 h 1143000"/>
                <a:gd name="connsiteX9" fmla="*/ 742950 w 1028700"/>
                <a:gd name="connsiteY9" fmla="*/ 1114425 h 1143000"/>
                <a:gd name="connsiteX10" fmla="*/ 476250 w 1028700"/>
                <a:gd name="connsiteY10" fmla="*/ 1143000 h 1143000"/>
                <a:gd name="connsiteX11" fmla="*/ 190500 w 1028700"/>
                <a:gd name="connsiteY11" fmla="*/ 1057275 h 1143000"/>
                <a:gd name="connsiteX12" fmla="*/ 66675 w 1028700"/>
                <a:gd name="connsiteY12" fmla="*/ 9525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8700" h="1143000">
                  <a:moveTo>
                    <a:pt x="66675" y="952500"/>
                  </a:moveTo>
                  <a:cubicBezTo>
                    <a:pt x="39688" y="889000"/>
                    <a:pt x="0" y="701675"/>
                    <a:pt x="9525" y="590550"/>
                  </a:cubicBezTo>
                  <a:cubicBezTo>
                    <a:pt x="19050" y="479425"/>
                    <a:pt x="76200" y="366713"/>
                    <a:pt x="123825" y="285750"/>
                  </a:cubicBezTo>
                  <a:cubicBezTo>
                    <a:pt x="171450" y="204788"/>
                    <a:pt x="239713" y="147638"/>
                    <a:pt x="295275" y="104775"/>
                  </a:cubicBezTo>
                  <a:cubicBezTo>
                    <a:pt x="355600" y="60325"/>
                    <a:pt x="358775" y="34925"/>
                    <a:pt x="476250" y="0"/>
                  </a:cubicBezTo>
                  <a:lnTo>
                    <a:pt x="790575" y="171450"/>
                  </a:lnTo>
                  <a:lnTo>
                    <a:pt x="981075" y="476250"/>
                  </a:lnTo>
                  <a:lnTo>
                    <a:pt x="1028700" y="790575"/>
                  </a:lnTo>
                  <a:lnTo>
                    <a:pt x="990600" y="1000125"/>
                  </a:lnTo>
                  <a:lnTo>
                    <a:pt x="742950" y="1114425"/>
                  </a:lnTo>
                  <a:lnTo>
                    <a:pt x="476250" y="1143000"/>
                  </a:lnTo>
                  <a:lnTo>
                    <a:pt x="190500" y="1057275"/>
                  </a:lnTo>
                  <a:lnTo>
                    <a:pt x="66675" y="9525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 xmlns:a16="http://schemas.microsoft.com/office/drawing/2014/main" id="{8044287C-6665-4287-AF1A-79974BF5132B}"/>
                </a:ext>
              </a:extLst>
            </p:cNvPr>
            <p:cNvSpPr/>
            <p:nvPr/>
          </p:nvSpPr>
          <p:spPr>
            <a:xfrm>
              <a:off x="9098445" y="2164267"/>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 xmlns:a16="http://schemas.microsoft.com/office/drawing/2014/main" id="{32430C5A-57B6-4367-83A7-889078803A8A}"/>
                </a:ext>
              </a:extLst>
            </p:cNvPr>
            <p:cNvSpPr txBox="1"/>
            <p:nvPr/>
          </p:nvSpPr>
          <p:spPr>
            <a:xfrm>
              <a:off x="9324498" y="2231252"/>
              <a:ext cx="1039067" cy="338554"/>
            </a:xfrm>
            <a:prstGeom prst="rect">
              <a:avLst/>
            </a:prstGeom>
            <a:noFill/>
          </p:spPr>
          <p:txBody>
            <a:bodyPr wrap="none" rtlCol="0">
              <a:spAutoFit/>
            </a:bodyPr>
            <a:lstStyle/>
            <a:p>
              <a:r>
                <a:rPr lang="it-IT" sz="1600" b="1" dirty="0"/>
                <a:t>STRATEGY</a:t>
              </a:r>
            </a:p>
          </p:txBody>
        </p:sp>
        <p:sp>
          <p:nvSpPr>
            <p:cNvPr id="33" name="Ovale 32">
              <a:extLst>
                <a:ext uri="{FF2B5EF4-FFF2-40B4-BE49-F238E27FC236}">
                  <a16:creationId xmlns="" xmlns:a16="http://schemas.microsoft.com/office/drawing/2014/main" id="{3E159C3E-DBF6-4845-BE03-6EC416E95582}"/>
                </a:ext>
              </a:extLst>
            </p:cNvPr>
            <p:cNvSpPr/>
            <p:nvPr/>
          </p:nvSpPr>
          <p:spPr>
            <a:xfrm>
              <a:off x="9320711" y="2467634"/>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 xmlns:a16="http://schemas.microsoft.com/office/drawing/2014/main" id="{A5CB5AF5-8CD5-42EB-9ADD-049101A259DF}"/>
                </a:ext>
              </a:extLst>
            </p:cNvPr>
            <p:cNvSpPr txBox="1"/>
            <p:nvPr/>
          </p:nvSpPr>
          <p:spPr>
            <a:xfrm>
              <a:off x="10210871" y="3385073"/>
              <a:ext cx="1750672" cy="338554"/>
            </a:xfrm>
            <a:prstGeom prst="rect">
              <a:avLst/>
            </a:prstGeom>
            <a:noFill/>
          </p:spPr>
          <p:txBody>
            <a:bodyPr wrap="none" rtlCol="0">
              <a:spAutoFit/>
            </a:bodyPr>
            <a:lstStyle/>
            <a:p>
              <a:r>
                <a:rPr lang="it-IT" sz="1600" b="1" dirty="0"/>
                <a:t>IMPLEMENTATION</a:t>
              </a:r>
            </a:p>
          </p:txBody>
        </p:sp>
        <p:sp>
          <p:nvSpPr>
            <p:cNvPr id="35" name="Ovale 34">
              <a:extLst>
                <a:ext uri="{FF2B5EF4-FFF2-40B4-BE49-F238E27FC236}">
                  <a16:creationId xmlns="" xmlns:a16="http://schemas.microsoft.com/office/drawing/2014/main" id="{87C3187F-33AD-4F1A-AABF-3C6D2050A3DA}"/>
                </a:ext>
              </a:extLst>
            </p:cNvPr>
            <p:cNvSpPr/>
            <p:nvPr/>
          </p:nvSpPr>
          <p:spPr>
            <a:xfrm>
              <a:off x="8835572" y="2519885"/>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a:extLst>
                <a:ext uri="{FF2B5EF4-FFF2-40B4-BE49-F238E27FC236}">
                  <a16:creationId xmlns="" xmlns:a16="http://schemas.microsoft.com/office/drawing/2014/main" id="{323A1D9C-264B-4A91-819A-657A5F788493}"/>
                </a:ext>
              </a:extLst>
            </p:cNvPr>
            <p:cNvSpPr txBox="1"/>
            <p:nvPr/>
          </p:nvSpPr>
          <p:spPr>
            <a:xfrm>
              <a:off x="8246547" y="3409705"/>
              <a:ext cx="1167499" cy="338554"/>
            </a:xfrm>
            <a:prstGeom prst="rect">
              <a:avLst/>
            </a:prstGeom>
            <a:noFill/>
          </p:spPr>
          <p:txBody>
            <a:bodyPr wrap="none" rtlCol="0">
              <a:spAutoFit/>
            </a:bodyPr>
            <a:lstStyle/>
            <a:p>
              <a:r>
                <a:rPr lang="it-IT" sz="1600" b="1" dirty="0"/>
                <a:t>EXECUTION</a:t>
              </a:r>
            </a:p>
          </p:txBody>
        </p:sp>
        <p:sp>
          <p:nvSpPr>
            <p:cNvPr id="37" name="CasellaDiTesto 36"/>
            <p:cNvSpPr txBox="1"/>
            <p:nvPr/>
          </p:nvSpPr>
          <p:spPr>
            <a:xfrm>
              <a:off x="9409611" y="1658983"/>
              <a:ext cx="806631" cy="369332"/>
            </a:xfrm>
            <a:prstGeom prst="rect">
              <a:avLst/>
            </a:prstGeom>
            <a:noFill/>
          </p:spPr>
          <p:txBody>
            <a:bodyPr wrap="none" rtlCol="0">
              <a:spAutoFit/>
            </a:bodyPr>
            <a:lstStyle/>
            <a:p>
              <a:r>
                <a:rPr lang="it-IT" b="1" dirty="0" smtClean="0"/>
                <a:t>GREAT</a:t>
              </a:r>
              <a:endParaRPr lang="it-IT" b="1" dirty="0"/>
            </a:p>
          </p:txBody>
        </p:sp>
      </p:gr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47</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37"/>
          <p:cNvGrpSpPr/>
          <p:nvPr/>
        </p:nvGrpSpPr>
        <p:grpSpPr>
          <a:xfrm>
            <a:off x="4453644" y="1528354"/>
            <a:ext cx="3714996" cy="2352078"/>
            <a:chOff x="8246547" y="1658983"/>
            <a:chExt cx="3714996" cy="2352078"/>
          </a:xfrm>
        </p:grpSpPr>
        <p:sp>
          <p:nvSpPr>
            <p:cNvPr id="39" name="Ovale 38"/>
            <p:cNvSpPr/>
            <p:nvPr/>
          </p:nvSpPr>
          <p:spPr>
            <a:xfrm>
              <a:off x="9165771" y="2438399"/>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igura a mano libera 39"/>
            <p:cNvSpPr/>
            <p:nvPr/>
          </p:nvSpPr>
          <p:spPr>
            <a:xfrm>
              <a:off x="9307013" y="2532561"/>
              <a:ext cx="1028700" cy="1143000"/>
            </a:xfrm>
            <a:custGeom>
              <a:avLst/>
              <a:gdLst>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352425 w 1009650"/>
                <a:gd name="connsiteY3" fmla="*/ 285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276225 w 1009650"/>
                <a:gd name="connsiteY3" fmla="*/ 1047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04775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66675 w 1028700"/>
                <a:gd name="connsiteY0" fmla="*/ 952500 h 1143000"/>
                <a:gd name="connsiteX1" fmla="*/ 9525 w 1028700"/>
                <a:gd name="connsiteY1" fmla="*/ 590550 h 1143000"/>
                <a:gd name="connsiteX2" fmla="*/ 123825 w 1028700"/>
                <a:gd name="connsiteY2" fmla="*/ 285750 h 1143000"/>
                <a:gd name="connsiteX3" fmla="*/ 295275 w 1028700"/>
                <a:gd name="connsiteY3" fmla="*/ 104775 h 1143000"/>
                <a:gd name="connsiteX4" fmla="*/ 476250 w 1028700"/>
                <a:gd name="connsiteY4" fmla="*/ 0 h 1143000"/>
                <a:gd name="connsiteX5" fmla="*/ 790575 w 1028700"/>
                <a:gd name="connsiteY5" fmla="*/ 171450 h 1143000"/>
                <a:gd name="connsiteX6" fmla="*/ 981075 w 1028700"/>
                <a:gd name="connsiteY6" fmla="*/ 476250 h 1143000"/>
                <a:gd name="connsiteX7" fmla="*/ 1028700 w 1028700"/>
                <a:gd name="connsiteY7" fmla="*/ 790575 h 1143000"/>
                <a:gd name="connsiteX8" fmla="*/ 990600 w 1028700"/>
                <a:gd name="connsiteY8" fmla="*/ 1000125 h 1143000"/>
                <a:gd name="connsiteX9" fmla="*/ 742950 w 1028700"/>
                <a:gd name="connsiteY9" fmla="*/ 1114425 h 1143000"/>
                <a:gd name="connsiteX10" fmla="*/ 476250 w 1028700"/>
                <a:gd name="connsiteY10" fmla="*/ 1143000 h 1143000"/>
                <a:gd name="connsiteX11" fmla="*/ 190500 w 1028700"/>
                <a:gd name="connsiteY11" fmla="*/ 1057275 h 1143000"/>
                <a:gd name="connsiteX12" fmla="*/ 66675 w 1028700"/>
                <a:gd name="connsiteY12" fmla="*/ 9525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8700" h="1143000">
                  <a:moveTo>
                    <a:pt x="66675" y="952500"/>
                  </a:moveTo>
                  <a:cubicBezTo>
                    <a:pt x="39688" y="889000"/>
                    <a:pt x="0" y="701675"/>
                    <a:pt x="9525" y="590550"/>
                  </a:cubicBezTo>
                  <a:cubicBezTo>
                    <a:pt x="19050" y="479425"/>
                    <a:pt x="76200" y="366713"/>
                    <a:pt x="123825" y="285750"/>
                  </a:cubicBezTo>
                  <a:cubicBezTo>
                    <a:pt x="171450" y="204788"/>
                    <a:pt x="239713" y="147638"/>
                    <a:pt x="295275" y="104775"/>
                  </a:cubicBezTo>
                  <a:cubicBezTo>
                    <a:pt x="355600" y="60325"/>
                    <a:pt x="358775" y="34925"/>
                    <a:pt x="476250" y="0"/>
                  </a:cubicBezTo>
                  <a:lnTo>
                    <a:pt x="790575" y="171450"/>
                  </a:lnTo>
                  <a:lnTo>
                    <a:pt x="981075" y="476250"/>
                  </a:lnTo>
                  <a:lnTo>
                    <a:pt x="1028700" y="790575"/>
                  </a:lnTo>
                  <a:lnTo>
                    <a:pt x="990600" y="1000125"/>
                  </a:lnTo>
                  <a:lnTo>
                    <a:pt x="742950" y="1114425"/>
                  </a:lnTo>
                  <a:lnTo>
                    <a:pt x="476250" y="1143000"/>
                  </a:lnTo>
                  <a:lnTo>
                    <a:pt x="190500" y="1057275"/>
                  </a:lnTo>
                  <a:lnTo>
                    <a:pt x="66675" y="9525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 xmlns:a16="http://schemas.microsoft.com/office/drawing/2014/main" id="{8044287C-6665-4287-AF1A-79974BF5132B}"/>
                </a:ext>
              </a:extLst>
            </p:cNvPr>
            <p:cNvSpPr/>
            <p:nvPr/>
          </p:nvSpPr>
          <p:spPr>
            <a:xfrm>
              <a:off x="9098445" y="2164267"/>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a:extLst>
                <a:ext uri="{FF2B5EF4-FFF2-40B4-BE49-F238E27FC236}">
                  <a16:creationId xmlns="" xmlns:a16="http://schemas.microsoft.com/office/drawing/2014/main" id="{32430C5A-57B6-4367-83A7-889078803A8A}"/>
                </a:ext>
              </a:extLst>
            </p:cNvPr>
            <p:cNvSpPr txBox="1"/>
            <p:nvPr/>
          </p:nvSpPr>
          <p:spPr>
            <a:xfrm>
              <a:off x="9324498" y="2231252"/>
              <a:ext cx="1039067" cy="338554"/>
            </a:xfrm>
            <a:prstGeom prst="rect">
              <a:avLst/>
            </a:prstGeom>
            <a:noFill/>
          </p:spPr>
          <p:txBody>
            <a:bodyPr wrap="none" rtlCol="0">
              <a:spAutoFit/>
            </a:bodyPr>
            <a:lstStyle/>
            <a:p>
              <a:r>
                <a:rPr lang="it-IT" sz="1600" b="1" dirty="0"/>
                <a:t>STRATEGY</a:t>
              </a:r>
            </a:p>
          </p:txBody>
        </p:sp>
        <p:sp>
          <p:nvSpPr>
            <p:cNvPr id="43" name="Ovale 42">
              <a:extLst>
                <a:ext uri="{FF2B5EF4-FFF2-40B4-BE49-F238E27FC236}">
                  <a16:creationId xmlns="" xmlns:a16="http://schemas.microsoft.com/office/drawing/2014/main" id="{3E159C3E-DBF6-4845-BE03-6EC416E95582}"/>
                </a:ext>
              </a:extLst>
            </p:cNvPr>
            <p:cNvSpPr/>
            <p:nvPr/>
          </p:nvSpPr>
          <p:spPr>
            <a:xfrm>
              <a:off x="9320711" y="2467634"/>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sellaDiTesto 43">
              <a:extLst>
                <a:ext uri="{FF2B5EF4-FFF2-40B4-BE49-F238E27FC236}">
                  <a16:creationId xmlns="" xmlns:a16="http://schemas.microsoft.com/office/drawing/2014/main" id="{A5CB5AF5-8CD5-42EB-9ADD-049101A259DF}"/>
                </a:ext>
              </a:extLst>
            </p:cNvPr>
            <p:cNvSpPr txBox="1"/>
            <p:nvPr/>
          </p:nvSpPr>
          <p:spPr>
            <a:xfrm>
              <a:off x="10210871" y="3385073"/>
              <a:ext cx="1750672" cy="338554"/>
            </a:xfrm>
            <a:prstGeom prst="rect">
              <a:avLst/>
            </a:prstGeom>
            <a:noFill/>
          </p:spPr>
          <p:txBody>
            <a:bodyPr wrap="none" rtlCol="0">
              <a:spAutoFit/>
            </a:bodyPr>
            <a:lstStyle/>
            <a:p>
              <a:r>
                <a:rPr lang="it-IT" sz="1600" b="1" dirty="0"/>
                <a:t>IMPLEMENTATION</a:t>
              </a:r>
            </a:p>
          </p:txBody>
        </p:sp>
        <p:sp>
          <p:nvSpPr>
            <p:cNvPr id="45" name="Ovale 44">
              <a:extLst>
                <a:ext uri="{FF2B5EF4-FFF2-40B4-BE49-F238E27FC236}">
                  <a16:creationId xmlns="" xmlns:a16="http://schemas.microsoft.com/office/drawing/2014/main" id="{87C3187F-33AD-4F1A-AABF-3C6D2050A3DA}"/>
                </a:ext>
              </a:extLst>
            </p:cNvPr>
            <p:cNvSpPr/>
            <p:nvPr/>
          </p:nvSpPr>
          <p:spPr>
            <a:xfrm>
              <a:off x="8835572" y="2519885"/>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CasellaDiTesto 45">
              <a:extLst>
                <a:ext uri="{FF2B5EF4-FFF2-40B4-BE49-F238E27FC236}">
                  <a16:creationId xmlns="" xmlns:a16="http://schemas.microsoft.com/office/drawing/2014/main" id="{323A1D9C-264B-4A91-819A-657A5F788493}"/>
                </a:ext>
              </a:extLst>
            </p:cNvPr>
            <p:cNvSpPr txBox="1"/>
            <p:nvPr/>
          </p:nvSpPr>
          <p:spPr>
            <a:xfrm>
              <a:off x="8246547" y="3409705"/>
              <a:ext cx="1167499" cy="338554"/>
            </a:xfrm>
            <a:prstGeom prst="rect">
              <a:avLst/>
            </a:prstGeom>
            <a:noFill/>
          </p:spPr>
          <p:txBody>
            <a:bodyPr wrap="none" rtlCol="0">
              <a:spAutoFit/>
            </a:bodyPr>
            <a:lstStyle/>
            <a:p>
              <a:r>
                <a:rPr lang="it-IT" sz="1600" b="1" dirty="0"/>
                <a:t>EXECUTION</a:t>
              </a:r>
            </a:p>
          </p:txBody>
        </p:sp>
        <p:sp>
          <p:nvSpPr>
            <p:cNvPr id="47" name="CasellaDiTesto 46"/>
            <p:cNvSpPr txBox="1"/>
            <p:nvPr/>
          </p:nvSpPr>
          <p:spPr>
            <a:xfrm>
              <a:off x="9409611" y="1658983"/>
              <a:ext cx="806631" cy="369332"/>
            </a:xfrm>
            <a:prstGeom prst="rect">
              <a:avLst/>
            </a:prstGeom>
            <a:noFill/>
          </p:spPr>
          <p:txBody>
            <a:bodyPr wrap="none" rtlCol="0">
              <a:spAutoFit/>
            </a:bodyPr>
            <a:lstStyle/>
            <a:p>
              <a:r>
                <a:rPr lang="it-IT" b="1" dirty="0" smtClean="0"/>
                <a:t>GREAT</a:t>
              </a:r>
              <a:endParaRPr lang="it-IT" b="1" dirty="0"/>
            </a:p>
          </p:txBody>
        </p:sp>
      </p:grpSp>
      <p:sp>
        <p:nvSpPr>
          <p:cNvPr id="48" name="CasellaDiTesto 47"/>
          <p:cNvSpPr txBox="1"/>
          <p:nvPr/>
        </p:nvSpPr>
        <p:spPr>
          <a:xfrm>
            <a:off x="5514699" y="2708011"/>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29" name="CasellaDiTesto 28"/>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normAutofit/>
          </a:bodyPr>
          <a:lstStyle/>
          <a:p>
            <a:r>
              <a:rPr lang="en-US" dirty="0" smtClean="0"/>
              <a:t> </a:t>
            </a:r>
            <a:r>
              <a:rPr lang="en-US" dirty="0" smtClean="0">
                <a:latin typeface="Avenir Book"/>
              </a:rPr>
              <a:t>“Which strategy would give us the greatest </a:t>
            </a:r>
            <a:r>
              <a:rPr lang="en-US" b="1" dirty="0" smtClean="0">
                <a:latin typeface="Avenir Book"/>
              </a:rPr>
              <a:t>right to win</a:t>
            </a:r>
            <a:r>
              <a:rPr lang="en-US" dirty="0" smtClean="0">
                <a:latin typeface="Avenir Book"/>
              </a:rPr>
              <a:t>?”</a:t>
            </a:r>
            <a:endParaRPr lang="it-IT" dirty="0">
              <a:latin typeface="Avenir Book"/>
            </a:endParaRPr>
          </a:p>
        </p:txBody>
      </p:sp>
      <p:sp>
        <p:nvSpPr>
          <p:cNvPr id="6" name="Segnaposto contenuto 5">
            <a:extLst>
              <a:ext uri="{FF2B5EF4-FFF2-40B4-BE49-F238E27FC236}">
                <a16:creationId xmlns:a16="http://schemas.microsoft.com/office/drawing/2014/main" xmlns="" id="{F6B4C3FD-EA76-48B8-A2BA-28D34403AFB0}"/>
              </a:ext>
            </a:extLst>
          </p:cNvPr>
          <p:cNvSpPr>
            <a:spLocks noGrp="1"/>
          </p:cNvSpPr>
          <p:nvPr>
            <p:ph idx="1"/>
          </p:nvPr>
        </p:nvSpPr>
        <p:spPr/>
        <p:txBody>
          <a:bodyPr/>
          <a:lstStyle/>
          <a:p>
            <a:r>
              <a:rPr lang="en-US" dirty="0" smtClean="0"/>
              <a:t>Business strategy is at an evolutionary crossroads. It’s time to resolve the long-standing tension between the </a:t>
            </a:r>
            <a:r>
              <a:rPr lang="en-US" b="1" dirty="0" smtClean="0"/>
              <a:t>inherent identity of your organization</a:t>
            </a:r>
            <a:r>
              <a:rPr lang="en-US" dirty="0" smtClean="0"/>
              <a:t> and the </a:t>
            </a:r>
            <a:r>
              <a:rPr lang="en-US" b="1" dirty="0" smtClean="0"/>
              <a:t>fleeting nature of your competitive advantage</a:t>
            </a:r>
            <a:r>
              <a:rPr lang="en-US" dirty="0" smtClean="0"/>
              <a:t>.</a:t>
            </a:r>
          </a:p>
          <a:p>
            <a:pPr algn="r">
              <a:buNone/>
            </a:pPr>
            <a:r>
              <a:rPr lang="en-US" sz="1800" dirty="0" err="1" smtClean="0"/>
              <a:t>Cesare</a:t>
            </a:r>
            <a:r>
              <a:rPr lang="en-US" sz="1800" dirty="0" smtClean="0"/>
              <a:t> </a:t>
            </a:r>
            <a:r>
              <a:rPr lang="en-US" sz="1800" dirty="0" err="1" smtClean="0"/>
              <a:t>Mainardi</a:t>
            </a:r>
            <a:r>
              <a:rPr lang="en-US" sz="1800" dirty="0" smtClean="0"/>
              <a:t>, managing director of Booz &amp; Company’s.</a:t>
            </a:r>
          </a:p>
          <a:p>
            <a:pPr algn="r">
              <a:buNone/>
            </a:pPr>
            <a:r>
              <a:rPr lang="en-US" sz="1800" dirty="0" smtClean="0"/>
              <a:t>He is coauthor, with Paul </a:t>
            </a:r>
            <a:r>
              <a:rPr lang="en-US" sz="1800" dirty="0" err="1" smtClean="0"/>
              <a:t>Leinwand</a:t>
            </a:r>
            <a:r>
              <a:rPr lang="en-US" sz="1800" dirty="0" smtClean="0"/>
              <a:t>, of </a:t>
            </a:r>
            <a:r>
              <a:rPr lang="en-US" sz="1800" i="1" dirty="0" smtClean="0"/>
              <a:t>The Essential Advantage: How to Win with a Capabilities-Driven Strategy</a:t>
            </a:r>
          </a:p>
          <a:p>
            <a:pPr lvl="1" algn="r">
              <a:buNone/>
            </a:pPr>
            <a:r>
              <a:rPr lang="en-US" sz="1800" dirty="0" smtClean="0"/>
              <a:t>(Harvard Business Press, 2010).</a:t>
            </a:r>
            <a:endParaRPr lang="it-IT" sz="1800" dirty="0" smtClean="0"/>
          </a:p>
          <a:p>
            <a:pPr>
              <a:buNone/>
            </a:pPr>
            <a:endParaRPr lang="en-US" dirty="0" smtClean="0"/>
          </a:p>
        </p:txBody>
      </p:sp>
      <p:sp>
        <p:nvSpPr>
          <p:cNvPr id="2" name="Segnaposto data 1">
            <a:extLst>
              <a:ext uri="{FF2B5EF4-FFF2-40B4-BE49-F238E27FC236}">
                <a16:creationId xmlns:a16="http://schemas.microsoft.com/office/drawing/2014/main" xmlns="" id="{8CE7E13D-F188-43B6-80AD-841E8717F0D2}"/>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DAEA7017-679D-422F-BDC1-79722B3FBDE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9D454CC8-3FBE-492E-9B1C-E48E417BE802}"/>
              </a:ext>
            </a:extLst>
          </p:cNvPr>
          <p:cNvSpPr>
            <a:spLocks noGrp="1"/>
          </p:cNvSpPr>
          <p:nvPr>
            <p:ph type="sldNum" sz="quarter" idx="12"/>
          </p:nvPr>
        </p:nvSpPr>
        <p:spPr/>
        <p:txBody>
          <a:bodyPr/>
          <a:lstStyle/>
          <a:p>
            <a:fld id="{DCE366CF-62E3-44AA-B5F8-91C8785CFA03}" type="slidenum">
              <a:rPr lang="it-IT" smtClean="0"/>
              <a:pPr/>
              <a:t>48</a:t>
            </a:fld>
            <a:endParaRPr lang="it-IT"/>
          </a:p>
        </p:txBody>
      </p:sp>
      <p:pic>
        <p:nvPicPr>
          <p:cNvPr id="2050" name="Picture 2"/>
          <p:cNvPicPr>
            <a:picLocks noChangeAspect="1" noChangeArrowheads="1"/>
          </p:cNvPicPr>
          <p:nvPr/>
        </p:nvPicPr>
        <p:blipFill>
          <a:blip r:embed="rId2" cstate="print"/>
          <a:srcRect l="31930" t="25438" r="14351" b="20484"/>
          <a:stretch>
            <a:fillRect/>
          </a:stretch>
        </p:blipFill>
        <p:spPr bwMode="auto">
          <a:xfrm>
            <a:off x="483325" y="4323806"/>
            <a:ext cx="4724020" cy="2534194"/>
          </a:xfrm>
          <a:prstGeom prst="rect">
            <a:avLst/>
          </a:prstGeom>
          <a:ln>
            <a:noFill/>
          </a:ln>
          <a:effectLst>
            <a:outerShdw blurRad="292100" dist="139700" dir="2700000" algn="tl" rotWithShape="0">
              <a:srgbClr val="333333">
                <a:alpha val="65000"/>
              </a:srgbClr>
            </a:outerShdw>
          </a:effectLst>
        </p:spPr>
      </p:pic>
      <p:pic>
        <p:nvPicPr>
          <p:cNvPr id="2053" name="Picture 5" descr="The Essential Advantage: How to Win with a Capabilities-Driven Strategy  (English Edition) eBook : Leinwand, Paul, Mainardi, Cesare R.: Amazon.it:  Kindle Store"/>
          <p:cNvPicPr>
            <a:picLocks noChangeAspect="1" noChangeArrowheads="1"/>
          </p:cNvPicPr>
          <p:nvPr/>
        </p:nvPicPr>
        <p:blipFill>
          <a:blip r:embed="rId3" cstate="print"/>
          <a:srcRect/>
          <a:stretch>
            <a:fillRect/>
          </a:stretch>
        </p:blipFill>
        <p:spPr bwMode="auto">
          <a:xfrm>
            <a:off x="4705972" y="3840481"/>
            <a:ext cx="1759068" cy="2657202"/>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8952411" y="4961198"/>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extLst>
      <p:ext uri="{BB962C8B-B14F-4D97-AF65-F5344CB8AC3E}">
        <p14:creationId xmlns:p14="http://schemas.microsoft.com/office/powerpoint/2010/main" xmlns="" val="1800065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916577" y="0"/>
            <a:ext cx="10515600" cy="1325563"/>
          </a:xfrm>
        </p:spPr>
        <p:txBody>
          <a:bodyPr/>
          <a:lstStyle/>
          <a:p>
            <a:r>
              <a:rPr lang="en-US" dirty="0" smtClean="0">
                <a:latin typeface="Avenir Black"/>
              </a:rPr>
              <a:t>In which direction are we going?</a:t>
            </a:r>
            <a:endParaRPr lang="it-IT" dirty="0">
              <a:latin typeface="Avenir Black"/>
            </a:endParaRPr>
          </a:p>
        </p:txBody>
      </p:sp>
      <p:pic>
        <p:nvPicPr>
          <p:cNvPr id="1026" name="Picture 2"/>
          <p:cNvPicPr>
            <a:picLocks noChangeAspect="1" noChangeArrowheads="1"/>
          </p:cNvPicPr>
          <p:nvPr/>
        </p:nvPicPr>
        <p:blipFill>
          <a:blip r:embed="rId2" cstate="print"/>
          <a:srcRect/>
          <a:stretch>
            <a:fillRect/>
          </a:stretch>
        </p:blipFill>
        <p:spPr bwMode="auto">
          <a:xfrm>
            <a:off x="705394" y="1073844"/>
            <a:ext cx="10460310" cy="557115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9315790" y="0"/>
            <a:ext cx="2876210" cy="1619177"/>
          </a:xfrm>
          <a:prstGeom prst="rect">
            <a:avLst/>
          </a:prstGeom>
          <a:noFill/>
          <a:ln w="9525">
            <a:noFill/>
            <a:miter lim="800000"/>
            <a:headEnd/>
            <a:tailEnd/>
          </a:ln>
          <a:effectLst/>
        </p:spPr>
      </p:pic>
    </p:spTree>
    <p:extLst>
      <p:ext uri="{BB962C8B-B14F-4D97-AF65-F5344CB8AC3E}">
        <p14:creationId xmlns:p14="http://schemas.microsoft.com/office/powerpoint/2010/main" xmlns="" val="1474943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lum contrast="10000"/>
          </a:blip>
          <a:srcRect t="19811" b="20558"/>
          <a:stretch>
            <a:fillRect/>
          </a:stretch>
        </p:blipFill>
        <p:spPr bwMode="auto">
          <a:xfrm>
            <a:off x="574765" y="1306285"/>
            <a:ext cx="10544047" cy="471569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DFAE3074-58E7-4563-9E6F-D565095D1CD0}" type="datetime1">
              <a:rPr lang="it-IT" smtClean="0"/>
              <a:pPr/>
              <a:t>18/12/2022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CE366CF-62E3-44AA-B5F8-91C8785CFA03}" type="slidenum">
              <a:rPr lang="it-IT" smtClean="0"/>
              <a:pPr/>
              <a:t>50</a:t>
            </a:fld>
            <a:endParaRPr lang="it-IT"/>
          </a:p>
        </p:txBody>
      </p:sp>
      <p:sp>
        <p:nvSpPr>
          <p:cNvPr id="2050" name="AutoShape 2" descr="https://www.mckinsey.com/~/media/mckinsey/business%20functions/people%20and%20organizational%20performance/our%20insights/agility%20it%20rhymes%20with%20stability/svg_qweb_agility_rhymes_with_stability_ex2.svg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4" name="Picture 6"/>
          <p:cNvPicPr>
            <a:picLocks noChangeAspect="1" noChangeArrowheads="1"/>
          </p:cNvPicPr>
          <p:nvPr/>
        </p:nvPicPr>
        <p:blipFill>
          <a:blip r:embed="rId2" cstate="print"/>
          <a:srcRect/>
          <a:stretch>
            <a:fillRect/>
          </a:stretch>
        </p:blipFill>
        <p:spPr bwMode="auto">
          <a:xfrm>
            <a:off x="248193" y="197214"/>
            <a:ext cx="6849177" cy="6660786"/>
          </a:xfrm>
          <a:prstGeom prst="rect">
            <a:avLst/>
          </a:prstGeom>
          <a:noFill/>
          <a:ln w="9525">
            <a:noFill/>
            <a:miter lim="800000"/>
            <a:headEnd/>
            <a:tailEnd/>
          </a:ln>
        </p:spPr>
      </p:pic>
      <p:sp>
        <p:nvSpPr>
          <p:cNvPr id="8" name="CasellaDiTesto 7"/>
          <p:cNvSpPr txBox="1"/>
          <p:nvPr/>
        </p:nvSpPr>
        <p:spPr>
          <a:xfrm>
            <a:off x="7097370" y="2730137"/>
            <a:ext cx="1782860" cy="1754326"/>
          </a:xfrm>
          <a:prstGeom prst="rect">
            <a:avLst/>
          </a:prstGeom>
          <a:solidFill>
            <a:schemeClr val="accent1">
              <a:lumMod val="20000"/>
              <a:lumOff val="80000"/>
            </a:schemeClr>
          </a:solidFill>
        </p:spPr>
        <p:txBody>
          <a:bodyPr wrap="none" rtlCol="0">
            <a:spAutoFit/>
          </a:bodyPr>
          <a:lstStyle/>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SPEED</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SCOPE</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INNOVATION</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RESPONSIVENESS</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ADAPTATION</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EFFICACY</a:t>
            </a:r>
            <a:endParaRPr lang="it-IT" sz="1200"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9" name="CasellaDiTesto 8"/>
          <p:cNvSpPr txBox="1"/>
          <p:nvPr/>
        </p:nvSpPr>
        <p:spPr>
          <a:xfrm>
            <a:off x="9570940" y="2730137"/>
            <a:ext cx="2050369" cy="1754326"/>
          </a:xfrm>
          <a:prstGeom prst="rect">
            <a:avLst/>
          </a:prstGeom>
          <a:solidFill>
            <a:schemeClr val="accent1">
              <a:lumMod val="20000"/>
              <a:lumOff val="80000"/>
            </a:schemeClr>
          </a:solidFill>
        </p:spPr>
        <p:txBody>
          <a:bodyPr wrap="none" rtlCol="0">
            <a:spAutoFit/>
          </a:bodyPr>
          <a:lstStyle/>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STABILITY</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SCALE</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IDENTITY</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ENDURANCE</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SETTING STANDARDS</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EFFICIENCY</a:t>
            </a:r>
            <a:endParaRPr lang="it-IT" sz="1200"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2" name="CasellaDiTesto 11"/>
          <p:cNvSpPr txBox="1"/>
          <p:nvPr/>
        </p:nvSpPr>
        <p:spPr>
          <a:xfrm>
            <a:off x="8904357" y="3247584"/>
            <a:ext cx="556564" cy="456535"/>
          </a:xfrm>
          <a:prstGeom prst="rect">
            <a:avLst/>
          </a:prstGeom>
          <a:noFill/>
        </p:spPr>
        <p:txBody>
          <a:bodyPr wrap="none" rtlCol="0">
            <a:spAutoFit/>
          </a:bodyPr>
          <a:lstStyle/>
          <a:p>
            <a:pPr algn="ctr">
              <a:lnSpc>
                <a:spcPct val="150000"/>
              </a:lnSpc>
            </a:pPr>
            <a:r>
              <a:rPr lang="it-IT"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OR</a:t>
            </a:r>
            <a:endParaRPr lang="it-IT"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CasellaDiTesto 12"/>
          <p:cNvSpPr txBox="1"/>
          <p:nvPr/>
        </p:nvSpPr>
        <p:spPr>
          <a:xfrm>
            <a:off x="8821002" y="1914041"/>
            <a:ext cx="723275" cy="456535"/>
          </a:xfrm>
          <a:prstGeom prst="rect">
            <a:avLst/>
          </a:prstGeom>
          <a:noFill/>
        </p:spPr>
        <p:txBody>
          <a:bodyPr wrap="none" rtlCol="0">
            <a:spAutoFit/>
          </a:bodyPr>
          <a:lstStyle/>
          <a:p>
            <a:pPr algn="ctr">
              <a:lnSpc>
                <a:spcPct val="150000"/>
              </a:lnSpc>
            </a:pPr>
            <a:r>
              <a:rPr lang="it-IT"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AND</a:t>
            </a:r>
            <a:endParaRPr lang="it-IT"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4" name="CasellaDiTesto 13"/>
          <p:cNvSpPr txBox="1"/>
          <p:nvPr/>
        </p:nvSpPr>
        <p:spPr>
          <a:xfrm>
            <a:off x="8814590" y="4581128"/>
            <a:ext cx="736099" cy="456535"/>
          </a:xfrm>
          <a:prstGeom prst="rect">
            <a:avLst/>
          </a:prstGeom>
          <a:noFill/>
        </p:spPr>
        <p:txBody>
          <a:bodyPr wrap="none" rtlCol="0">
            <a:spAutoFit/>
          </a:bodyPr>
          <a:lstStyle/>
          <a:p>
            <a:pPr algn="ctr">
              <a:lnSpc>
                <a:spcPct val="150000"/>
              </a:lnSpc>
            </a:pPr>
            <a:r>
              <a:rPr lang="it-IT"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NOR</a:t>
            </a:r>
            <a:endParaRPr lang="it-IT"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cxnSp>
        <p:nvCxnSpPr>
          <p:cNvPr id="16" name="Connettore 2 15"/>
          <p:cNvCxnSpPr/>
          <p:nvPr/>
        </p:nvCxnSpPr>
        <p:spPr>
          <a:xfrm flipH="1">
            <a:off x="6688183" y="2142309"/>
            <a:ext cx="2108692"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4439816" y="4797152"/>
            <a:ext cx="4344235"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y agility pays | Business change | Scoop.it">
            <a:extLst>
              <a:ext uri="{FF2B5EF4-FFF2-40B4-BE49-F238E27FC236}">
                <a16:creationId xmlns:a16="http://schemas.microsoft.com/office/drawing/2014/main" xmlns="" id="{6AC7C400-0C15-46D3-8D45-D5911A9D491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431" b="15322"/>
          <a:stretch/>
        </p:blipFill>
        <p:spPr bwMode="auto">
          <a:xfrm>
            <a:off x="2159536" y="1"/>
            <a:ext cx="7376461" cy="6858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 name="Connettore 1 3"/>
          <p:cNvCxnSpPr/>
          <p:nvPr/>
        </p:nvCxnSpPr>
        <p:spPr>
          <a:xfrm flipV="1">
            <a:off x="4532811" y="1528354"/>
            <a:ext cx="3853543" cy="367066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9496697" y="1227909"/>
            <a:ext cx="1529586" cy="1200329"/>
          </a:xfrm>
          <a:prstGeom prst="rect">
            <a:avLst/>
          </a:prstGeom>
          <a:noFill/>
        </p:spPr>
        <p:txBody>
          <a:bodyPr wrap="none" rtlCol="0">
            <a:spAutoFit/>
          </a:bodyPr>
          <a:lstStyle/>
          <a:p>
            <a:pPr algn="ctr"/>
            <a:r>
              <a:rPr lang="it-IT" b="1" dirty="0" err="1" smtClean="0"/>
              <a:t>Ambidextrous</a:t>
            </a:r>
            <a:endParaRPr lang="it-IT" b="1" dirty="0" smtClean="0"/>
          </a:p>
          <a:p>
            <a:pPr algn="ctr"/>
            <a:r>
              <a:rPr lang="it-IT" b="1" dirty="0" err="1" smtClean="0"/>
              <a:t>Organizations</a:t>
            </a:r>
            <a:endParaRPr lang="it-IT" b="1" dirty="0" smtClean="0"/>
          </a:p>
          <a:p>
            <a:pPr algn="ctr"/>
            <a:r>
              <a:rPr lang="it-IT" b="1" dirty="0" smtClean="0"/>
              <a:t>EXPLOITING +</a:t>
            </a:r>
          </a:p>
          <a:p>
            <a:pPr algn="ctr"/>
            <a:r>
              <a:rPr lang="it-IT" b="1" dirty="0" smtClean="0"/>
              <a:t>EXPLORING</a:t>
            </a:r>
            <a:endParaRPr lang="it-IT" b="1" dirty="0"/>
          </a:p>
        </p:txBody>
      </p:sp>
      <p:sp>
        <p:nvSpPr>
          <p:cNvPr id="6" name="CasellaDiTesto 5"/>
          <p:cNvSpPr txBox="1"/>
          <p:nvPr/>
        </p:nvSpPr>
        <p:spPr>
          <a:xfrm>
            <a:off x="7445829" y="4049486"/>
            <a:ext cx="1492203" cy="646331"/>
          </a:xfrm>
          <a:prstGeom prst="rect">
            <a:avLst/>
          </a:prstGeom>
          <a:noFill/>
        </p:spPr>
        <p:txBody>
          <a:bodyPr wrap="none" rtlCol="0">
            <a:spAutoFit/>
          </a:bodyPr>
          <a:lstStyle/>
          <a:p>
            <a:pPr algn="ctr"/>
            <a:r>
              <a:rPr lang="it-IT" b="1" dirty="0" smtClean="0"/>
              <a:t>EXPLOITING</a:t>
            </a:r>
          </a:p>
          <a:p>
            <a:pPr algn="ctr"/>
            <a:r>
              <a:rPr lang="it-IT" b="1" dirty="0" err="1" smtClean="0"/>
              <a:t>Organizations</a:t>
            </a:r>
            <a:endParaRPr lang="it-IT" dirty="0"/>
          </a:p>
        </p:txBody>
      </p:sp>
      <p:sp>
        <p:nvSpPr>
          <p:cNvPr id="7" name="CasellaDiTesto 6"/>
          <p:cNvSpPr txBox="1"/>
          <p:nvPr/>
        </p:nvSpPr>
        <p:spPr>
          <a:xfrm>
            <a:off x="3810001" y="1759131"/>
            <a:ext cx="1492203" cy="646331"/>
          </a:xfrm>
          <a:prstGeom prst="rect">
            <a:avLst/>
          </a:prstGeom>
          <a:noFill/>
        </p:spPr>
        <p:txBody>
          <a:bodyPr wrap="none" rtlCol="0">
            <a:spAutoFit/>
          </a:bodyPr>
          <a:lstStyle/>
          <a:p>
            <a:pPr algn="ctr"/>
            <a:r>
              <a:rPr lang="it-IT" b="1" dirty="0" smtClean="0"/>
              <a:t>EXPLORING</a:t>
            </a:r>
          </a:p>
          <a:p>
            <a:pPr algn="ctr"/>
            <a:r>
              <a:rPr lang="it-IT" b="1" dirty="0" err="1" smtClean="0"/>
              <a:t>Organizations</a:t>
            </a:r>
            <a:endParaRPr lang="it-IT" dirty="0"/>
          </a:p>
        </p:txBody>
      </p:sp>
    </p:spTree>
    <p:extLst>
      <p:ext uri="{BB962C8B-B14F-4D97-AF65-F5344CB8AC3E}">
        <p14:creationId xmlns:p14="http://schemas.microsoft.com/office/powerpoint/2010/main" xmlns="" val="31080967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lvl="1" algn="l" rtl="0">
              <a:lnSpc>
                <a:spcPct val="90000"/>
              </a:lnSpc>
              <a:spcBef>
                <a:spcPct val="0"/>
              </a:spcBef>
            </a:pPr>
            <a:r>
              <a:rPr lang="en-US" sz="2800" dirty="0" smtClean="0">
                <a:latin typeface="Avenir Black"/>
              </a:rPr>
              <a:t>What is strategy? (definition by </a:t>
            </a:r>
            <a:r>
              <a:rPr lang="en-US" sz="2800" dirty="0" err="1" smtClean="0">
                <a:latin typeface="Avenir Black"/>
              </a:rPr>
              <a:t>Hax</a:t>
            </a:r>
            <a:r>
              <a:rPr lang="en-US" sz="2800" dirty="0" smtClean="0">
                <a:latin typeface="Avenir Black"/>
              </a:rPr>
              <a:t> and </a:t>
            </a:r>
            <a:r>
              <a:rPr lang="en-US" sz="2800" dirty="0" err="1" smtClean="0">
                <a:latin typeface="Avenir Black"/>
              </a:rPr>
              <a:t>Majluf</a:t>
            </a:r>
            <a:r>
              <a:rPr lang="en-US" sz="2800" dirty="0" smtClean="0">
                <a:latin typeface="Avenir Black"/>
              </a:rPr>
              <a:t>)</a:t>
            </a:r>
            <a:endParaRPr lang="it-IT" dirty="0">
              <a:latin typeface="Avenir Black"/>
            </a:endParaRPr>
          </a:p>
        </p:txBody>
      </p:sp>
      <p:sp>
        <p:nvSpPr>
          <p:cNvPr id="4" name="Segnaposto contenuto 3"/>
          <p:cNvSpPr>
            <a:spLocks noGrp="1"/>
          </p:cNvSpPr>
          <p:nvPr>
            <p:ph idx="1"/>
          </p:nvPr>
        </p:nvSpPr>
        <p:spPr/>
        <p:txBody>
          <a:bodyPr>
            <a:normAutofit/>
          </a:bodyPr>
          <a:lstStyle/>
          <a:p>
            <a:pPr marL="820738" lvl="1">
              <a:buFontTx/>
              <a:buNone/>
            </a:pPr>
            <a:r>
              <a:rPr lang="en-US" dirty="0" smtClean="0"/>
              <a:t>1. it is a coherent, unitary and well integrated set of </a:t>
            </a:r>
            <a:r>
              <a:rPr lang="en-US" b="1" dirty="0" smtClean="0"/>
              <a:t>decisions</a:t>
            </a:r>
            <a:r>
              <a:rPr lang="en-US" dirty="0" smtClean="0"/>
              <a:t>;</a:t>
            </a:r>
          </a:p>
          <a:p>
            <a:pPr marL="820738" lvl="1">
              <a:buFontTx/>
              <a:buNone/>
            </a:pPr>
            <a:r>
              <a:rPr lang="en-US" dirty="0" smtClean="0"/>
              <a:t>2. defines and explains the </a:t>
            </a:r>
            <a:r>
              <a:rPr lang="en-US" b="1" dirty="0" smtClean="0"/>
              <a:t>long-term objectives </a:t>
            </a:r>
            <a:r>
              <a:rPr lang="en-US" dirty="0" smtClean="0"/>
              <a:t>of the company, the lines of action to pursue them and the criteria for allocating resources;</a:t>
            </a:r>
          </a:p>
          <a:p>
            <a:pPr marL="820738" lvl="1">
              <a:buFontTx/>
              <a:buNone/>
            </a:pPr>
            <a:r>
              <a:rPr lang="en-US" dirty="0" smtClean="0"/>
              <a:t>3. </a:t>
            </a:r>
            <a:r>
              <a:rPr lang="en-US" b="1" dirty="0" smtClean="0"/>
              <a:t>select</a:t>
            </a:r>
            <a:r>
              <a:rPr lang="en-US" dirty="0" smtClean="0"/>
              <a:t> the strategic business areas in which the company must or must be present;</a:t>
            </a:r>
          </a:p>
          <a:p>
            <a:pPr marL="820738" lvl="1">
              <a:buFontTx/>
              <a:buNone/>
            </a:pPr>
            <a:r>
              <a:rPr lang="en-US" dirty="0" smtClean="0"/>
              <a:t>4. aims to achieve a sustainable </a:t>
            </a:r>
            <a:r>
              <a:rPr lang="en-US" b="1" dirty="0" smtClean="0"/>
              <a:t>competitive advantage </a:t>
            </a:r>
            <a:r>
              <a:rPr lang="en-US" dirty="0" smtClean="0"/>
              <a:t>in each of the strategic business areas, responding appropriately to </a:t>
            </a:r>
            <a:r>
              <a:rPr lang="en-US" b="1" dirty="0" smtClean="0"/>
              <a:t>the threats and opportunities </a:t>
            </a:r>
            <a:r>
              <a:rPr lang="en-US" dirty="0" smtClean="0"/>
              <a:t>- expressed by the environment - which must be coherently combined with the </a:t>
            </a:r>
            <a:r>
              <a:rPr lang="en-US" b="1" dirty="0" smtClean="0"/>
              <a:t>strengths and weaknesses </a:t>
            </a:r>
            <a:r>
              <a:rPr lang="en-US" dirty="0" smtClean="0"/>
              <a:t>of the organization;</a:t>
            </a:r>
          </a:p>
          <a:p>
            <a:pPr marL="820738" lvl="1">
              <a:buFontTx/>
              <a:buNone/>
            </a:pPr>
            <a:r>
              <a:rPr lang="en-US" dirty="0" smtClean="0"/>
              <a:t>5. </a:t>
            </a:r>
            <a:r>
              <a:rPr lang="en-US" b="1" dirty="0" smtClean="0"/>
              <a:t>Align</a:t>
            </a:r>
            <a:r>
              <a:rPr lang="en-US" dirty="0" smtClean="0"/>
              <a:t>s, motivates and involves all hierarchical levels of the organization (top managers of the company, product and function managers, etc.);</a:t>
            </a:r>
            <a:endParaRPr lang="it-IT" dirty="0"/>
          </a:p>
        </p:txBody>
      </p:sp>
      <p:sp>
        <p:nvSpPr>
          <p:cNvPr id="2" name="Segnaposto numero diapositiva 1"/>
          <p:cNvSpPr>
            <a:spLocks noGrp="1"/>
          </p:cNvSpPr>
          <p:nvPr>
            <p:ph type="sldNum" sz="quarter" idx="12"/>
          </p:nvPr>
        </p:nvSpPr>
        <p:spPr/>
        <p:txBody>
          <a:bodyPr/>
          <a:lstStyle/>
          <a:p>
            <a:fld id="{C884687B-BF75-42C6-BF69-14C62331E0A3}" type="slidenum">
              <a:rPr lang="it-IT" smtClean="0"/>
              <a:pPr/>
              <a:t>52</a:t>
            </a:fld>
            <a:endParaRPr lang="it-IT"/>
          </a:p>
        </p:txBody>
      </p:sp>
      <p:pic>
        <p:nvPicPr>
          <p:cNvPr id="5"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1F73B3E-A044-4472-8B2C-78B665767458}"/>
              </a:ext>
            </a:extLst>
          </p:cNvPr>
          <p:cNvSpPr>
            <a:spLocks noGrp="1"/>
          </p:cNvSpPr>
          <p:nvPr>
            <p:ph type="title"/>
          </p:nvPr>
        </p:nvSpPr>
        <p:spPr/>
        <p:txBody>
          <a:bodyPr/>
          <a:lstStyle/>
          <a:p>
            <a:r>
              <a:rPr lang="it-IT" dirty="0">
                <a:latin typeface="Avenir Black"/>
              </a:rPr>
              <a:t>Strategy and </a:t>
            </a:r>
            <a:r>
              <a:rPr lang="it-IT" dirty="0" err="1">
                <a:latin typeface="Avenir Black"/>
              </a:rPr>
              <a:t>uncertainty</a:t>
            </a:r>
            <a:endParaRPr lang="it-IT" dirty="0">
              <a:latin typeface="Avenir Black"/>
            </a:endParaRPr>
          </a:p>
        </p:txBody>
      </p:sp>
      <p:sp>
        <p:nvSpPr>
          <p:cNvPr id="3" name="Segnaposto contenuto 2">
            <a:extLst>
              <a:ext uri="{FF2B5EF4-FFF2-40B4-BE49-F238E27FC236}">
                <a16:creationId xmlns:a16="http://schemas.microsoft.com/office/drawing/2014/main" xmlns="" id="{F33D14D6-E435-4759-B490-092B3F95CDC4}"/>
              </a:ext>
            </a:extLst>
          </p:cNvPr>
          <p:cNvSpPr>
            <a:spLocks noGrp="1"/>
          </p:cNvSpPr>
          <p:nvPr>
            <p:ph idx="1"/>
          </p:nvPr>
        </p:nvSpPr>
        <p:spPr>
          <a:xfrm>
            <a:off x="838200" y="1825625"/>
            <a:ext cx="10515600" cy="1984375"/>
          </a:xfrm>
        </p:spPr>
        <p:txBody>
          <a:bodyPr/>
          <a:lstStyle/>
          <a:p>
            <a:r>
              <a:rPr lang="en-US" dirty="0"/>
              <a:t>The time horizon of strategic decisions is medium to long.</a:t>
            </a:r>
          </a:p>
          <a:p>
            <a:r>
              <a:rPr lang="en-US" dirty="0"/>
              <a:t>Therefore, strategic decisions are characterized by a high degree of uncertainty, because the future is largely unpredictable. </a:t>
            </a:r>
            <a:endParaRPr lang="it-IT" dirty="0"/>
          </a:p>
        </p:txBody>
      </p:sp>
      <p:sp>
        <p:nvSpPr>
          <p:cNvPr id="8" name="Segnaposto data 7">
            <a:extLst>
              <a:ext uri="{FF2B5EF4-FFF2-40B4-BE49-F238E27FC236}">
                <a16:creationId xmlns:a16="http://schemas.microsoft.com/office/drawing/2014/main" xmlns="" id="{5A27E892-6F14-409A-A3AD-82AD73EFD15E}"/>
              </a:ext>
            </a:extLst>
          </p:cNvPr>
          <p:cNvSpPr>
            <a:spLocks noGrp="1"/>
          </p:cNvSpPr>
          <p:nvPr>
            <p:ph type="dt" sz="half" idx="10"/>
          </p:nvPr>
        </p:nvSpPr>
        <p:spPr/>
        <p:txBody>
          <a:bodyPr/>
          <a:lstStyle/>
          <a:p>
            <a:fld id="{87A48D75-F240-462B-A792-8F22ED436F99}" type="datetime1">
              <a:rPr lang="it-IT" smtClean="0"/>
              <a:pPr/>
              <a:t>18/12/2022</a:t>
            </a:fld>
            <a:endParaRPr lang="it-IT"/>
          </a:p>
        </p:txBody>
      </p:sp>
      <p:sp>
        <p:nvSpPr>
          <p:cNvPr id="9" name="Segnaposto piè di pagina 8">
            <a:extLst>
              <a:ext uri="{FF2B5EF4-FFF2-40B4-BE49-F238E27FC236}">
                <a16:creationId xmlns:a16="http://schemas.microsoft.com/office/drawing/2014/main" xmlns="" id="{D546B63B-5A14-4A6A-8189-BA50CDB04C92}"/>
              </a:ext>
            </a:extLst>
          </p:cNvPr>
          <p:cNvSpPr>
            <a:spLocks noGrp="1"/>
          </p:cNvSpPr>
          <p:nvPr>
            <p:ph type="ftr" sz="quarter" idx="11"/>
          </p:nvPr>
        </p:nvSpPr>
        <p:spPr/>
        <p:txBody>
          <a:bodyPr/>
          <a:lstStyle/>
          <a:p>
            <a:endParaRPr lang="it-IT" dirty="0"/>
          </a:p>
        </p:txBody>
      </p:sp>
      <p:sp>
        <p:nvSpPr>
          <p:cNvPr id="10" name="Segnaposto numero diapositiva 9">
            <a:extLst>
              <a:ext uri="{FF2B5EF4-FFF2-40B4-BE49-F238E27FC236}">
                <a16:creationId xmlns:a16="http://schemas.microsoft.com/office/drawing/2014/main" xmlns="" id="{F13F1EC4-91F7-4CC0-95F1-E3BDDEA8F095}"/>
              </a:ext>
            </a:extLst>
          </p:cNvPr>
          <p:cNvSpPr>
            <a:spLocks noGrp="1"/>
          </p:cNvSpPr>
          <p:nvPr>
            <p:ph type="sldNum" sz="quarter" idx="12"/>
          </p:nvPr>
        </p:nvSpPr>
        <p:spPr/>
        <p:txBody>
          <a:bodyPr/>
          <a:lstStyle/>
          <a:p>
            <a:fld id="{DCE366CF-62E3-44AA-B5F8-91C8785CFA03}" type="slidenum">
              <a:rPr lang="it-IT" smtClean="0"/>
              <a:pPr/>
              <a:t>53</a:t>
            </a:fld>
            <a:endParaRPr lang="it-IT"/>
          </a:p>
        </p:txBody>
      </p:sp>
      <p:pic>
        <p:nvPicPr>
          <p:cNvPr id="11" name="Immagine 10">
            <a:extLst>
              <a:ext uri="{FF2B5EF4-FFF2-40B4-BE49-F238E27FC236}">
                <a16:creationId xmlns:a16="http://schemas.microsoft.com/office/drawing/2014/main" xmlns="" id="{5AB68421-D0A3-47AB-99DC-51B7981E1F39}"/>
              </a:ext>
            </a:extLst>
          </p:cNvPr>
          <p:cNvPicPr/>
          <p:nvPr/>
        </p:nvPicPr>
        <p:blipFill>
          <a:blip r:embed="rId2" cstate="print"/>
          <a:stretch>
            <a:fillRect/>
          </a:stretch>
        </p:blipFill>
        <p:spPr>
          <a:xfrm>
            <a:off x="232918" y="3352347"/>
            <a:ext cx="5146321" cy="3461657"/>
          </a:xfrm>
          <a:prstGeom prst="rect">
            <a:avLst/>
          </a:prstGeom>
        </p:spPr>
      </p:pic>
      <p:pic>
        <p:nvPicPr>
          <p:cNvPr id="1026" name="Picture 2" descr="Telescope Avatar Stock Illustrations – 177 Telescope Avatar Stock  Illustrations, Vectors &amp; Clipart - Dreamstime">
            <a:extLst>
              <a:ext uri="{FF2B5EF4-FFF2-40B4-BE49-F238E27FC236}">
                <a16:creationId xmlns:a16="http://schemas.microsoft.com/office/drawing/2014/main" xmlns="" id="{379A32DF-8A44-424E-8E1A-831C100865E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668692">
            <a:off x="3717152" y="3508898"/>
            <a:ext cx="1071563" cy="107156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Connettore 2 4">
            <a:extLst>
              <a:ext uri="{FF2B5EF4-FFF2-40B4-BE49-F238E27FC236}">
                <a16:creationId xmlns:a16="http://schemas.microsoft.com/office/drawing/2014/main" xmlns="" id="{472EE650-7BEA-48D1-8ED5-2184E1455354}"/>
              </a:ext>
            </a:extLst>
          </p:cNvPr>
          <p:cNvCxnSpPr/>
          <p:nvPr/>
        </p:nvCxnSpPr>
        <p:spPr>
          <a:xfrm>
            <a:off x="4688114" y="3672114"/>
            <a:ext cx="5907315" cy="53702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xmlns="" id="{B367CD39-873D-40D3-AF5D-B84F972FA350}"/>
              </a:ext>
            </a:extLst>
          </p:cNvPr>
          <p:cNvSpPr txBox="1"/>
          <p:nvPr/>
        </p:nvSpPr>
        <p:spPr>
          <a:xfrm>
            <a:off x="10269415" y="4465817"/>
            <a:ext cx="947695" cy="369332"/>
          </a:xfrm>
          <a:prstGeom prst="rect">
            <a:avLst/>
          </a:prstGeom>
          <a:noFill/>
        </p:spPr>
        <p:txBody>
          <a:bodyPr wrap="none" rtlCol="0">
            <a:spAutoFit/>
          </a:bodyPr>
          <a:lstStyle/>
          <a:p>
            <a:r>
              <a:rPr lang="it-IT" b="1" dirty="0"/>
              <a:t>FUTURE</a:t>
            </a:r>
          </a:p>
        </p:txBody>
      </p:sp>
      <p:sp>
        <p:nvSpPr>
          <p:cNvPr id="13" name="CasellaDiTesto 12">
            <a:extLst>
              <a:ext uri="{FF2B5EF4-FFF2-40B4-BE49-F238E27FC236}">
                <a16:creationId xmlns:a16="http://schemas.microsoft.com/office/drawing/2014/main" xmlns="" id="{169771BF-D892-4BE4-BBF9-3760AA25488C}"/>
              </a:ext>
            </a:extLst>
          </p:cNvPr>
          <p:cNvSpPr txBox="1"/>
          <p:nvPr/>
        </p:nvSpPr>
        <p:spPr>
          <a:xfrm>
            <a:off x="4831283" y="4344244"/>
            <a:ext cx="1035220" cy="369332"/>
          </a:xfrm>
          <a:prstGeom prst="rect">
            <a:avLst/>
          </a:prstGeom>
          <a:noFill/>
        </p:spPr>
        <p:txBody>
          <a:bodyPr wrap="none" rtlCol="0">
            <a:spAutoFit/>
          </a:bodyPr>
          <a:lstStyle/>
          <a:p>
            <a:r>
              <a:rPr lang="it-IT" b="1" dirty="0"/>
              <a:t>PRESENT</a:t>
            </a:r>
          </a:p>
        </p:txBody>
      </p:sp>
      <p:sp>
        <p:nvSpPr>
          <p:cNvPr id="14" name="Nuvola 13">
            <a:extLst>
              <a:ext uri="{FF2B5EF4-FFF2-40B4-BE49-F238E27FC236}">
                <a16:creationId xmlns:a16="http://schemas.microsoft.com/office/drawing/2014/main" xmlns="" id="{B83C3828-E2D7-4EDD-BBC6-0952AF415023}"/>
              </a:ext>
            </a:extLst>
          </p:cNvPr>
          <p:cNvSpPr/>
          <p:nvPr/>
        </p:nvSpPr>
        <p:spPr>
          <a:xfrm>
            <a:off x="6241164" y="3265214"/>
            <a:ext cx="2562663" cy="2527391"/>
          </a:xfrm>
          <a:prstGeom prst="cloud">
            <a:avLst/>
          </a:prstGeom>
          <a:solidFill>
            <a:srgbClr val="A6A6A6">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
          <p:cNvPicPr>
            <a:picLocks noChangeAspect="1" noChangeArrowheads="1"/>
          </p:cNvPicPr>
          <p:nvPr/>
        </p:nvPicPr>
        <p:blipFill>
          <a:blip r:embed="rId4"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9344255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xmlns="" id="{EA09D64E-97F7-4AFB-9B5E-8556268C0972}"/>
              </a:ext>
            </a:extLst>
          </p:cNvPr>
          <p:cNvSpPr/>
          <p:nvPr/>
        </p:nvSpPr>
        <p:spPr>
          <a:xfrm>
            <a:off x="5429722" y="992803"/>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CEO</a:t>
            </a:r>
          </a:p>
        </p:txBody>
      </p:sp>
      <p:sp>
        <p:nvSpPr>
          <p:cNvPr id="4" name="Ovale 3">
            <a:extLst>
              <a:ext uri="{FF2B5EF4-FFF2-40B4-BE49-F238E27FC236}">
                <a16:creationId xmlns:a16="http://schemas.microsoft.com/office/drawing/2014/main" xmlns="" id="{383FA909-310C-434A-B3CC-3F5A580BC16D}"/>
              </a:ext>
            </a:extLst>
          </p:cNvPr>
          <p:cNvSpPr/>
          <p:nvPr/>
        </p:nvSpPr>
        <p:spPr>
          <a:xfrm>
            <a:off x="3469241"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COO</a:t>
            </a:r>
          </a:p>
        </p:txBody>
      </p:sp>
      <p:sp>
        <p:nvSpPr>
          <p:cNvPr id="5" name="Ovale 4">
            <a:extLst>
              <a:ext uri="{FF2B5EF4-FFF2-40B4-BE49-F238E27FC236}">
                <a16:creationId xmlns:a16="http://schemas.microsoft.com/office/drawing/2014/main" xmlns="" id="{241F656F-E043-41A7-928B-16888E517053}"/>
              </a:ext>
            </a:extLst>
          </p:cNvPr>
          <p:cNvSpPr/>
          <p:nvPr/>
        </p:nvSpPr>
        <p:spPr>
          <a:xfrm>
            <a:off x="5429722"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CMO</a:t>
            </a:r>
          </a:p>
        </p:txBody>
      </p:sp>
      <p:sp>
        <p:nvSpPr>
          <p:cNvPr id="7" name="Figura a mano libera: forma 6">
            <a:extLst>
              <a:ext uri="{FF2B5EF4-FFF2-40B4-BE49-F238E27FC236}">
                <a16:creationId xmlns:a16="http://schemas.microsoft.com/office/drawing/2014/main" xmlns="" id="{3EF987B2-DDAC-4F68-8A88-3A5612C7682C}"/>
              </a:ext>
            </a:extLst>
          </p:cNvPr>
          <p:cNvSpPr/>
          <p:nvPr/>
        </p:nvSpPr>
        <p:spPr>
          <a:xfrm>
            <a:off x="2057400" y="2575560"/>
            <a:ext cx="7726680" cy="807720"/>
          </a:xfrm>
          <a:custGeom>
            <a:avLst/>
            <a:gdLst>
              <a:gd name="connsiteX0" fmla="*/ 0 w 5836920"/>
              <a:gd name="connsiteY0" fmla="*/ 807720 h 807720"/>
              <a:gd name="connsiteX1" fmla="*/ 0 w 5836920"/>
              <a:gd name="connsiteY1" fmla="*/ 0 h 807720"/>
              <a:gd name="connsiteX2" fmla="*/ 5836920 w 5836920"/>
              <a:gd name="connsiteY2" fmla="*/ 0 h 807720"/>
              <a:gd name="connsiteX3" fmla="*/ 5836920 w 5836920"/>
              <a:gd name="connsiteY3" fmla="*/ 746760 h 807720"/>
            </a:gdLst>
            <a:ahLst/>
            <a:cxnLst>
              <a:cxn ang="0">
                <a:pos x="connsiteX0" y="connsiteY0"/>
              </a:cxn>
              <a:cxn ang="0">
                <a:pos x="connsiteX1" y="connsiteY1"/>
              </a:cxn>
              <a:cxn ang="0">
                <a:pos x="connsiteX2" y="connsiteY2"/>
              </a:cxn>
              <a:cxn ang="0">
                <a:pos x="connsiteX3" y="connsiteY3"/>
              </a:cxn>
            </a:cxnLst>
            <a:rect l="l" t="t" r="r" b="b"/>
            <a:pathLst>
              <a:path w="5836920" h="807720">
                <a:moveTo>
                  <a:pt x="0" y="807720"/>
                </a:moveTo>
                <a:lnTo>
                  <a:pt x="0" y="0"/>
                </a:lnTo>
                <a:lnTo>
                  <a:pt x="5836920" y="0"/>
                </a:lnTo>
                <a:lnTo>
                  <a:pt x="5836920" y="7467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a16="http://schemas.microsoft.com/office/drawing/2014/main" xmlns="" id="{F791E91B-B2A5-4919-9179-921179AFF200}"/>
              </a:ext>
            </a:extLst>
          </p:cNvPr>
          <p:cNvCxnSpPr>
            <a:stCxn id="4" idx="0"/>
          </p:cNvCxnSpPr>
          <p:nvPr/>
        </p:nvCxnSpPr>
        <p:spPr>
          <a:xfrm flipV="1">
            <a:off x="4017482" y="2575560"/>
            <a:ext cx="0" cy="465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xmlns="" id="{4F5072D0-68D4-406C-BCD7-5EADFA038694}"/>
              </a:ext>
            </a:extLst>
          </p:cNvPr>
          <p:cNvCxnSpPr/>
          <p:nvPr/>
        </p:nvCxnSpPr>
        <p:spPr>
          <a:xfrm flipV="1">
            <a:off x="5956845" y="2579565"/>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e 2">
            <a:extLst>
              <a:ext uri="{FF2B5EF4-FFF2-40B4-BE49-F238E27FC236}">
                <a16:creationId xmlns:a16="http://schemas.microsoft.com/office/drawing/2014/main" xmlns="" id="{50903EA2-C908-4272-8EB1-B03264A648E8}"/>
              </a:ext>
            </a:extLst>
          </p:cNvPr>
          <p:cNvSpPr/>
          <p:nvPr/>
        </p:nvSpPr>
        <p:spPr>
          <a:xfrm>
            <a:off x="1508760"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CFO</a:t>
            </a:r>
          </a:p>
        </p:txBody>
      </p:sp>
      <p:sp>
        <p:nvSpPr>
          <p:cNvPr id="6" name="Ovale 5">
            <a:extLst>
              <a:ext uri="{FF2B5EF4-FFF2-40B4-BE49-F238E27FC236}">
                <a16:creationId xmlns:a16="http://schemas.microsoft.com/office/drawing/2014/main" xmlns="" id="{FE7144C6-3483-49C5-9BE8-BED52459BFEB}"/>
              </a:ext>
            </a:extLst>
          </p:cNvPr>
          <p:cNvSpPr/>
          <p:nvPr/>
        </p:nvSpPr>
        <p:spPr>
          <a:xfrm>
            <a:off x="7390203"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CSO</a:t>
            </a:r>
          </a:p>
        </p:txBody>
      </p:sp>
      <p:cxnSp>
        <p:nvCxnSpPr>
          <p:cNvPr id="11" name="Connettore diritto 10">
            <a:extLst>
              <a:ext uri="{FF2B5EF4-FFF2-40B4-BE49-F238E27FC236}">
                <a16:creationId xmlns:a16="http://schemas.microsoft.com/office/drawing/2014/main" xmlns="" id="{72024AE1-AB5C-4725-933C-303846E438FD}"/>
              </a:ext>
            </a:extLst>
          </p:cNvPr>
          <p:cNvCxnSpPr/>
          <p:nvPr/>
        </p:nvCxnSpPr>
        <p:spPr>
          <a:xfrm flipV="1">
            <a:off x="5956845" y="211035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xmlns="" id="{EBCC7891-23FA-41FA-8AD9-00CEB185CF8C}"/>
              </a:ext>
            </a:extLst>
          </p:cNvPr>
          <p:cNvSpPr txBox="1"/>
          <p:nvPr/>
        </p:nvSpPr>
        <p:spPr>
          <a:xfrm>
            <a:off x="1253551" y="4374626"/>
            <a:ext cx="1524585" cy="646331"/>
          </a:xfrm>
          <a:prstGeom prst="rect">
            <a:avLst/>
          </a:prstGeom>
          <a:noFill/>
        </p:spPr>
        <p:txBody>
          <a:bodyPr wrap="none" rtlCol="0">
            <a:spAutoFit/>
          </a:bodyPr>
          <a:lstStyle/>
          <a:p>
            <a:pPr algn="ctr"/>
            <a:r>
              <a:rPr lang="it-IT" dirty="0" smtClean="0"/>
              <a:t>RETURN ON</a:t>
            </a:r>
          </a:p>
          <a:p>
            <a:pPr algn="ctr"/>
            <a:r>
              <a:rPr lang="it-IT" dirty="0" smtClean="0"/>
              <a:t>INVESTMENTS</a:t>
            </a:r>
            <a:endParaRPr lang="it-IT" dirty="0"/>
          </a:p>
        </p:txBody>
      </p:sp>
      <p:sp>
        <p:nvSpPr>
          <p:cNvPr id="14" name="CasellaDiTesto 13">
            <a:extLst>
              <a:ext uri="{FF2B5EF4-FFF2-40B4-BE49-F238E27FC236}">
                <a16:creationId xmlns:a16="http://schemas.microsoft.com/office/drawing/2014/main" xmlns="" id="{AE8EC409-C0E6-4624-80F8-EC72A332A0D1}"/>
              </a:ext>
            </a:extLst>
          </p:cNvPr>
          <p:cNvSpPr txBox="1"/>
          <p:nvPr/>
        </p:nvSpPr>
        <p:spPr>
          <a:xfrm>
            <a:off x="2965268" y="4234916"/>
            <a:ext cx="2201446" cy="923330"/>
          </a:xfrm>
          <a:prstGeom prst="rect">
            <a:avLst/>
          </a:prstGeom>
          <a:noFill/>
        </p:spPr>
        <p:txBody>
          <a:bodyPr wrap="square" rtlCol="0">
            <a:spAutoFit/>
          </a:bodyPr>
          <a:lstStyle/>
          <a:p>
            <a:pPr algn="ctr"/>
            <a:r>
              <a:rPr lang="en-US" dirty="0" smtClean="0"/>
              <a:t>SATURATION OF THE PRODUCTION CAPACITY</a:t>
            </a:r>
            <a:endParaRPr lang="it-IT" dirty="0"/>
          </a:p>
        </p:txBody>
      </p:sp>
      <p:sp>
        <p:nvSpPr>
          <p:cNvPr id="15" name="CasellaDiTesto 14">
            <a:extLst>
              <a:ext uri="{FF2B5EF4-FFF2-40B4-BE49-F238E27FC236}">
                <a16:creationId xmlns:a16="http://schemas.microsoft.com/office/drawing/2014/main" xmlns="" id="{A72BE324-9E3B-41D4-AE82-62BCDD31E0AB}"/>
              </a:ext>
            </a:extLst>
          </p:cNvPr>
          <p:cNvSpPr txBox="1"/>
          <p:nvPr/>
        </p:nvSpPr>
        <p:spPr>
          <a:xfrm>
            <a:off x="4916555" y="4339419"/>
            <a:ext cx="2348785" cy="646331"/>
          </a:xfrm>
          <a:prstGeom prst="rect">
            <a:avLst/>
          </a:prstGeom>
          <a:noFill/>
        </p:spPr>
        <p:txBody>
          <a:bodyPr wrap="none" rtlCol="0">
            <a:spAutoFit/>
          </a:bodyPr>
          <a:lstStyle/>
          <a:p>
            <a:pPr algn="ctr"/>
            <a:r>
              <a:rPr lang="it-IT" dirty="0" smtClean="0"/>
              <a:t>RELATIONSHIP</a:t>
            </a:r>
            <a:endParaRPr lang="it-IT" dirty="0"/>
          </a:p>
          <a:p>
            <a:pPr algn="ctr"/>
            <a:r>
              <a:rPr lang="it-IT" dirty="0" smtClean="0"/>
              <a:t>WITH THE CUSTOMERS</a:t>
            </a:r>
            <a:endParaRPr lang="it-IT" dirty="0"/>
          </a:p>
        </p:txBody>
      </p:sp>
      <p:sp>
        <p:nvSpPr>
          <p:cNvPr id="16" name="CasellaDiTesto 15">
            <a:extLst>
              <a:ext uri="{FF2B5EF4-FFF2-40B4-BE49-F238E27FC236}">
                <a16:creationId xmlns:a16="http://schemas.microsoft.com/office/drawing/2014/main" xmlns="" id="{9C2AE810-7FCF-4361-9357-3229A9291680}"/>
              </a:ext>
            </a:extLst>
          </p:cNvPr>
          <p:cNvSpPr txBox="1"/>
          <p:nvPr/>
        </p:nvSpPr>
        <p:spPr>
          <a:xfrm>
            <a:off x="7463672" y="4339418"/>
            <a:ext cx="1046377" cy="646331"/>
          </a:xfrm>
          <a:prstGeom prst="rect">
            <a:avLst/>
          </a:prstGeom>
          <a:noFill/>
        </p:spPr>
        <p:txBody>
          <a:bodyPr wrap="none" rtlCol="0">
            <a:spAutoFit/>
          </a:bodyPr>
          <a:lstStyle/>
          <a:p>
            <a:pPr algn="ctr"/>
            <a:r>
              <a:rPr lang="it-IT" dirty="0"/>
              <a:t>VOLUME</a:t>
            </a:r>
          </a:p>
          <a:p>
            <a:pPr algn="ctr"/>
            <a:r>
              <a:rPr lang="it-IT" dirty="0" smtClean="0"/>
              <a:t>OF SALES</a:t>
            </a:r>
            <a:endParaRPr lang="it-IT" dirty="0"/>
          </a:p>
        </p:txBody>
      </p:sp>
      <p:sp>
        <p:nvSpPr>
          <p:cNvPr id="17" name="Freccia a destra 16">
            <a:extLst>
              <a:ext uri="{FF2B5EF4-FFF2-40B4-BE49-F238E27FC236}">
                <a16:creationId xmlns:a16="http://schemas.microsoft.com/office/drawing/2014/main" xmlns="" id="{1995F764-E1F2-4512-86B4-48ACE10A70A3}"/>
              </a:ext>
            </a:extLst>
          </p:cNvPr>
          <p:cNvSpPr/>
          <p:nvPr/>
        </p:nvSpPr>
        <p:spPr>
          <a:xfrm rot="18791444">
            <a:off x="1759122" y="5190589"/>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xmlns="" id="{5C1657B7-F1F6-47E1-977D-4443B8CC0FC2}"/>
              </a:ext>
            </a:extLst>
          </p:cNvPr>
          <p:cNvSpPr/>
          <p:nvPr/>
        </p:nvSpPr>
        <p:spPr>
          <a:xfrm>
            <a:off x="9221542"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CPO</a:t>
            </a:r>
          </a:p>
        </p:txBody>
      </p:sp>
      <p:sp>
        <p:nvSpPr>
          <p:cNvPr id="22" name="CasellaDiTesto 21">
            <a:extLst>
              <a:ext uri="{FF2B5EF4-FFF2-40B4-BE49-F238E27FC236}">
                <a16:creationId xmlns:a16="http://schemas.microsoft.com/office/drawing/2014/main" xmlns="" id="{E97677C1-2D85-4559-B68A-650D7B060919}"/>
              </a:ext>
            </a:extLst>
          </p:cNvPr>
          <p:cNvSpPr txBox="1"/>
          <p:nvPr/>
        </p:nvSpPr>
        <p:spPr>
          <a:xfrm>
            <a:off x="8953107" y="4381065"/>
            <a:ext cx="1551963" cy="646331"/>
          </a:xfrm>
          <a:prstGeom prst="rect">
            <a:avLst/>
          </a:prstGeom>
          <a:noFill/>
        </p:spPr>
        <p:txBody>
          <a:bodyPr wrap="none" rtlCol="0">
            <a:spAutoFit/>
          </a:bodyPr>
          <a:lstStyle/>
          <a:p>
            <a:pPr algn="ctr"/>
            <a:r>
              <a:rPr lang="it-IT" dirty="0" smtClean="0"/>
              <a:t>PEOPLE</a:t>
            </a:r>
          </a:p>
          <a:p>
            <a:pPr algn="ctr"/>
            <a:r>
              <a:rPr lang="it-IT" dirty="0" smtClean="0"/>
              <a:t>ENGAGEMENT</a:t>
            </a:r>
            <a:endParaRPr lang="it-IT" dirty="0"/>
          </a:p>
        </p:txBody>
      </p:sp>
      <p:cxnSp>
        <p:nvCxnSpPr>
          <p:cNvPr id="23" name="Connettore diritto 22">
            <a:extLst>
              <a:ext uri="{FF2B5EF4-FFF2-40B4-BE49-F238E27FC236}">
                <a16:creationId xmlns:a16="http://schemas.microsoft.com/office/drawing/2014/main" xmlns="" id="{8EB3319B-7E41-487F-AE21-9CE0F0A9D3B4}"/>
              </a:ext>
            </a:extLst>
          </p:cNvPr>
          <p:cNvCxnSpPr/>
          <p:nvPr/>
        </p:nvCxnSpPr>
        <p:spPr>
          <a:xfrm flipV="1">
            <a:off x="7892325" y="257556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25" name="Freccia a destra 24">
            <a:extLst>
              <a:ext uri="{FF2B5EF4-FFF2-40B4-BE49-F238E27FC236}">
                <a16:creationId xmlns:a16="http://schemas.microsoft.com/office/drawing/2014/main" xmlns="" id="{9096CA86-3B16-41BA-9F2F-E2A466546C78}"/>
              </a:ext>
            </a:extLst>
          </p:cNvPr>
          <p:cNvSpPr/>
          <p:nvPr/>
        </p:nvSpPr>
        <p:spPr>
          <a:xfrm rot="628335">
            <a:off x="3662360" y="519059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destra 25">
            <a:extLst>
              <a:ext uri="{FF2B5EF4-FFF2-40B4-BE49-F238E27FC236}">
                <a16:creationId xmlns:a16="http://schemas.microsoft.com/office/drawing/2014/main" xmlns="" id="{5CBD9237-5244-4537-90D2-D283AF6C93B5}"/>
              </a:ext>
            </a:extLst>
          </p:cNvPr>
          <p:cNvSpPr/>
          <p:nvPr/>
        </p:nvSpPr>
        <p:spPr>
          <a:xfrm>
            <a:off x="5565598"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ccia a destra 26">
            <a:extLst>
              <a:ext uri="{FF2B5EF4-FFF2-40B4-BE49-F238E27FC236}">
                <a16:creationId xmlns:a16="http://schemas.microsoft.com/office/drawing/2014/main" xmlns="" id="{EEBC6061-5390-4E24-911E-D8A5E418562F}"/>
              </a:ext>
            </a:extLst>
          </p:cNvPr>
          <p:cNvSpPr/>
          <p:nvPr/>
        </p:nvSpPr>
        <p:spPr>
          <a:xfrm rot="18720879">
            <a:off x="7468836" y="516118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a destra 27">
            <a:extLst>
              <a:ext uri="{FF2B5EF4-FFF2-40B4-BE49-F238E27FC236}">
                <a16:creationId xmlns:a16="http://schemas.microsoft.com/office/drawing/2014/main" xmlns="" id="{A68A7FB8-E45D-4294-948D-528636C20398}"/>
              </a:ext>
            </a:extLst>
          </p:cNvPr>
          <p:cNvSpPr/>
          <p:nvPr/>
        </p:nvSpPr>
        <p:spPr>
          <a:xfrm rot="14001055">
            <a:off x="9372075"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itolo 1">
            <a:extLst>
              <a:ext uri="{FF2B5EF4-FFF2-40B4-BE49-F238E27FC236}">
                <a16:creationId xmlns:a16="http://schemas.microsoft.com/office/drawing/2014/main" xmlns="" id="{A1F73B3E-A044-4472-8B2C-78B665767458}"/>
              </a:ext>
            </a:extLst>
          </p:cNvPr>
          <p:cNvSpPr txBox="1">
            <a:spLocks/>
          </p:cNvSpPr>
          <p:nvPr/>
        </p:nvSpPr>
        <p:spPr>
          <a:xfrm>
            <a:off x="838200" y="365125"/>
            <a:ext cx="7600406" cy="1325563"/>
          </a:xfrm>
          <a:prstGeom prst="rect">
            <a:avLst/>
          </a:prstGeom>
        </p:spPr>
        <p:txBody>
          <a:bodyPr/>
          <a:lstStyle/>
          <a:p>
            <a:pPr lvl="0">
              <a:lnSpc>
                <a:spcPct val="90000"/>
              </a:lnSpc>
              <a:spcBef>
                <a:spcPct val="0"/>
              </a:spcBef>
              <a:defRPr/>
            </a:pPr>
            <a:r>
              <a:rPr lang="it-IT" sz="4400" dirty="0" err="1" smtClean="0">
                <a:latin typeface="Avenir Black"/>
              </a:rPr>
              <a:t>Alignment</a:t>
            </a:r>
            <a:endParaRPr lang="it-IT" sz="4400" dirty="0">
              <a:latin typeface="Avenir Black"/>
            </a:endParaRPr>
          </a:p>
        </p:txBody>
      </p:sp>
      <p:pic>
        <p:nvPicPr>
          <p:cNvPr id="29"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39802166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xmlns="" id="{EA09D64E-97F7-4AFB-9B5E-8556268C0972}"/>
              </a:ext>
            </a:extLst>
          </p:cNvPr>
          <p:cNvSpPr/>
          <p:nvPr/>
        </p:nvSpPr>
        <p:spPr>
          <a:xfrm>
            <a:off x="5468910" y="992803"/>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CEO</a:t>
            </a:r>
          </a:p>
        </p:txBody>
      </p:sp>
      <p:sp>
        <p:nvSpPr>
          <p:cNvPr id="4" name="Ovale 3">
            <a:extLst>
              <a:ext uri="{FF2B5EF4-FFF2-40B4-BE49-F238E27FC236}">
                <a16:creationId xmlns:a16="http://schemas.microsoft.com/office/drawing/2014/main" xmlns="" id="{383FA909-310C-434A-B3CC-3F5A580BC16D}"/>
              </a:ext>
            </a:extLst>
          </p:cNvPr>
          <p:cNvSpPr/>
          <p:nvPr/>
        </p:nvSpPr>
        <p:spPr>
          <a:xfrm>
            <a:off x="3508429"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COO</a:t>
            </a:r>
          </a:p>
        </p:txBody>
      </p:sp>
      <p:sp>
        <p:nvSpPr>
          <p:cNvPr id="5" name="Ovale 4">
            <a:extLst>
              <a:ext uri="{FF2B5EF4-FFF2-40B4-BE49-F238E27FC236}">
                <a16:creationId xmlns:a16="http://schemas.microsoft.com/office/drawing/2014/main" xmlns="" id="{241F656F-E043-41A7-928B-16888E517053}"/>
              </a:ext>
            </a:extLst>
          </p:cNvPr>
          <p:cNvSpPr/>
          <p:nvPr/>
        </p:nvSpPr>
        <p:spPr>
          <a:xfrm>
            <a:off x="5468910"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CMO</a:t>
            </a:r>
          </a:p>
        </p:txBody>
      </p:sp>
      <p:sp>
        <p:nvSpPr>
          <p:cNvPr id="7" name="Figura a mano libera: forma 6">
            <a:extLst>
              <a:ext uri="{FF2B5EF4-FFF2-40B4-BE49-F238E27FC236}">
                <a16:creationId xmlns:a16="http://schemas.microsoft.com/office/drawing/2014/main" xmlns="" id="{3EF987B2-DDAC-4F68-8A88-3A5612C7682C}"/>
              </a:ext>
            </a:extLst>
          </p:cNvPr>
          <p:cNvSpPr/>
          <p:nvPr/>
        </p:nvSpPr>
        <p:spPr>
          <a:xfrm>
            <a:off x="2096588" y="2575560"/>
            <a:ext cx="7726680" cy="807720"/>
          </a:xfrm>
          <a:custGeom>
            <a:avLst/>
            <a:gdLst>
              <a:gd name="connsiteX0" fmla="*/ 0 w 5836920"/>
              <a:gd name="connsiteY0" fmla="*/ 807720 h 807720"/>
              <a:gd name="connsiteX1" fmla="*/ 0 w 5836920"/>
              <a:gd name="connsiteY1" fmla="*/ 0 h 807720"/>
              <a:gd name="connsiteX2" fmla="*/ 5836920 w 5836920"/>
              <a:gd name="connsiteY2" fmla="*/ 0 h 807720"/>
              <a:gd name="connsiteX3" fmla="*/ 5836920 w 5836920"/>
              <a:gd name="connsiteY3" fmla="*/ 746760 h 807720"/>
            </a:gdLst>
            <a:ahLst/>
            <a:cxnLst>
              <a:cxn ang="0">
                <a:pos x="connsiteX0" y="connsiteY0"/>
              </a:cxn>
              <a:cxn ang="0">
                <a:pos x="connsiteX1" y="connsiteY1"/>
              </a:cxn>
              <a:cxn ang="0">
                <a:pos x="connsiteX2" y="connsiteY2"/>
              </a:cxn>
              <a:cxn ang="0">
                <a:pos x="connsiteX3" y="connsiteY3"/>
              </a:cxn>
            </a:cxnLst>
            <a:rect l="l" t="t" r="r" b="b"/>
            <a:pathLst>
              <a:path w="5836920" h="807720">
                <a:moveTo>
                  <a:pt x="0" y="807720"/>
                </a:moveTo>
                <a:lnTo>
                  <a:pt x="0" y="0"/>
                </a:lnTo>
                <a:lnTo>
                  <a:pt x="5836920" y="0"/>
                </a:lnTo>
                <a:lnTo>
                  <a:pt x="5836920" y="7467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a16="http://schemas.microsoft.com/office/drawing/2014/main" xmlns="" id="{F791E91B-B2A5-4919-9179-921179AFF200}"/>
              </a:ext>
            </a:extLst>
          </p:cNvPr>
          <p:cNvCxnSpPr>
            <a:stCxn id="4" idx="0"/>
          </p:cNvCxnSpPr>
          <p:nvPr/>
        </p:nvCxnSpPr>
        <p:spPr>
          <a:xfrm flipV="1">
            <a:off x="4056670" y="2575560"/>
            <a:ext cx="0" cy="465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xmlns="" id="{4F5072D0-68D4-406C-BCD7-5EADFA038694}"/>
              </a:ext>
            </a:extLst>
          </p:cNvPr>
          <p:cNvCxnSpPr/>
          <p:nvPr/>
        </p:nvCxnSpPr>
        <p:spPr>
          <a:xfrm flipV="1">
            <a:off x="5996033" y="2579565"/>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e 2">
            <a:extLst>
              <a:ext uri="{FF2B5EF4-FFF2-40B4-BE49-F238E27FC236}">
                <a16:creationId xmlns:a16="http://schemas.microsoft.com/office/drawing/2014/main" xmlns="" id="{50903EA2-C908-4272-8EB1-B03264A648E8}"/>
              </a:ext>
            </a:extLst>
          </p:cNvPr>
          <p:cNvSpPr/>
          <p:nvPr/>
        </p:nvSpPr>
        <p:spPr>
          <a:xfrm>
            <a:off x="1547948"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CFO</a:t>
            </a:r>
          </a:p>
        </p:txBody>
      </p:sp>
      <p:sp>
        <p:nvSpPr>
          <p:cNvPr id="6" name="Ovale 5">
            <a:extLst>
              <a:ext uri="{FF2B5EF4-FFF2-40B4-BE49-F238E27FC236}">
                <a16:creationId xmlns:a16="http://schemas.microsoft.com/office/drawing/2014/main" xmlns="" id="{FE7144C6-3483-49C5-9BE8-BED52459BFEB}"/>
              </a:ext>
            </a:extLst>
          </p:cNvPr>
          <p:cNvSpPr/>
          <p:nvPr/>
        </p:nvSpPr>
        <p:spPr>
          <a:xfrm>
            <a:off x="7429391"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CSO</a:t>
            </a:r>
          </a:p>
        </p:txBody>
      </p:sp>
      <p:cxnSp>
        <p:nvCxnSpPr>
          <p:cNvPr id="11" name="Connettore diritto 10">
            <a:extLst>
              <a:ext uri="{FF2B5EF4-FFF2-40B4-BE49-F238E27FC236}">
                <a16:creationId xmlns:a16="http://schemas.microsoft.com/office/drawing/2014/main" xmlns="" id="{72024AE1-AB5C-4725-933C-303846E438FD}"/>
              </a:ext>
            </a:extLst>
          </p:cNvPr>
          <p:cNvCxnSpPr/>
          <p:nvPr/>
        </p:nvCxnSpPr>
        <p:spPr>
          <a:xfrm flipV="1">
            <a:off x="5996033" y="211035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xmlns="" id="{EBCC7891-23FA-41FA-8AD9-00CEB185CF8C}"/>
              </a:ext>
            </a:extLst>
          </p:cNvPr>
          <p:cNvSpPr txBox="1"/>
          <p:nvPr/>
        </p:nvSpPr>
        <p:spPr>
          <a:xfrm>
            <a:off x="1253551" y="4374626"/>
            <a:ext cx="1524585" cy="646331"/>
          </a:xfrm>
          <a:prstGeom prst="rect">
            <a:avLst/>
          </a:prstGeom>
          <a:noFill/>
        </p:spPr>
        <p:txBody>
          <a:bodyPr wrap="none" rtlCol="0">
            <a:spAutoFit/>
          </a:bodyPr>
          <a:lstStyle/>
          <a:p>
            <a:pPr algn="ctr"/>
            <a:r>
              <a:rPr lang="it-IT" dirty="0" smtClean="0"/>
              <a:t>RETURN ON</a:t>
            </a:r>
          </a:p>
          <a:p>
            <a:pPr algn="ctr"/>
            <a:r>
              <a:rPr lang="it-IT" dirty="0" smtClean="0"/>
              <a:t>INVESTMENTS</a:t>
            </a:r>
            <a:endParaRPr lang="it-IT" dirty="0"/>
          </a:p>
        </p:txBody>
      </p:sp>
      <p:sp>
        <p:nvSpPr>
          <p:cNvPr id="14" name="CasellaDiTesto 13">
            <a:extLst>
              <a:ext uri="{FF2B5EF4-FFF2-40B4-BE49-F238E27FC236}">
                <a16:creationId xmlns:a16="http://schemas.microsoft.com/office/drawing/2014/main" xmlns="" id="{AE8EC409-C0E6-4624-80F8-EC72A332A0D1}"/>
              </a:ext>
            </a:extLst>
          </p:cNvPr>
          <p:cNvSpPr txBox="1"/>
          <p:nvPr/>
        </p:nvSpPr>
        <p:spPr>
          <a:xfrm>
            <a:off x="2965268" y="4234916"/>
            <a:ext cx="2201446" cy="923330"/>
          </a:xfrm>
          <a:prstGeom prst="rect">
            <a:avLst/>
          </a:prstGeom>
          <a:noFill/>
        </p:spPr>
        <p:txBody>
          <a:bodyPr wrap="square" rtlCol="0">
            <a:spAutoFit/>
          </a:bodyPr>
          <a:lstStyle/>
          <a:p>
            <a:pPr algn="ctr"/>
            <a:r>
              <a:rPr lang="en-US" dirty="0" smtClean="0"/>
              <a:t>SATURATION OF THE PRODUCTION CAPACITY</a:t>
            </a:r>
            <a:endParaRPr lang="it-IT" dirty="0"/>
          </a:p>
        </p:txBody>
      </p:sp>
      <p:sp>
        <p:nvSpPr>
          <p:cNvPr id="15" name="CasellaDiTesto 14">
            <a:extLst>
              <a:ext uri="{FF2B5EF4-FFF2-40B4-BE49-F238E27FC236}">
                <a16:creationId xmlns:a16="http://schemas.microsoft.com/office/drawing/2014/main" xmlns="" id="{A72BE324-9E3B-41D4-AE82-62BCDD31E0AB}"/>
              </a:ext>
            </a:extLst>
          </p:cNvPr>
          <p:cNvSpPr txBox="1"/>
          <p:nvPr/>
        </p:nvSpPr>
        <p:spPr>
          <a:xfrm>
            <a:off x="4916555" y="4339419"/>
            <a:ext cx="2348785" cy="646331"/>
          </a:xfrm>
          <a:prstGeom prst="rect">
            <a:avLst/>
          </a:prstGeom>
          <a:noFill/>
        </p:spPr>
        <p:txBody>
          <a:bodyPr wrap="none" rtlCol="0">
            <a:spAutoFit/>
          </a:bodyPr>
          <a:lstStyle/>
          <a:p>
            <a:pPr algn="ctr"/>
            <a:r>
              <a:rPr lang="it-IT" dirty="0" smtClean="0"/>
              <a:t>RELATIONSHIP</a:t>
            </a:r>
            <a:endParaRPr lang="it-IT" dirty="0"/>
          </a:p>
          <a:p>
            <a:pPr algn="ctr"/>
            <a:r>
              <a:rPr lang="it-IT" dirty="0" smtClean="0"/>
              <a:t>WITH THE CUSTOMERS</a:t>
            </a:r>
            <a:endParaRPr lang="it-IT" dirty="0"/>
          </a:p>
        </p:txBody>
      </p:sp>
      <p:sp>
        <p:nvSpPr>
          <p:cNvPr id="16" name="CasellaDiTesto 15">
            <a:extLst>
              <a:ext uri="{FF2B5EF4-FFF2-40B4-BE49-F238E27FC236}">
                <a16:creationId xmlns:a16="http://schemas.microsoft.com/office/drawing/2014/main" xmlns="" id="{9C2AE810-7FCF-4361-9357-3229A9291680}"/>
              </a:ext>
            </a:extLst>
          </p:cNvPr>
          <p:cNvSpPr txBox="1"/>
          <p:nvPr/>
        </p:nvSpPr>
        <p:spPr>
          <a:xfrm>
            <a:off x="7463672" y="4339418"/>
            <a:ext cx="1046377" cy="646331"/>
          </a:xfrm>
          <a:prstGeom prst="rect">
            <a:avLst/>
          </a:prstGeom>
          <a:noFill/>
        </p:spPr>
        <p:txBody>
          <a:bodyPr wrap="none" rtlCol="0">
            <a:spAutoFit/>
          </a:bodyPr>
          <a:lstStyle/>
          <a:p>
            <a:pPr algn="ctr"/>
            <a:r>
              <a:rPr lang="it-IT" dirty="0"/>
              <a:t>VOLUME</a:t>
            </a:r>
          </a:p>
          <a:p>
            <a:pPr algn="ctr"/>
            <a:r>
              <a:rPr lang="it-IT" dirty="0" smtClean="0"/>
              <a:t>OF SALES</a:t>
            </a:r>
            <a:endParaRPr lang="it-IT" dirty="0"/>
          </a:p>
        </p:txBody>
      </p:sp>
      <p:sp>
        <p:nvSpPr>
          <p:cNvPr id="21" name="Ovale 20">
            <a:extLst>
              <a:ext uri="{FF2B5EF4-FFF2-40B4-BE49-F238E27FC236}">
                <a16:creationId xmlns:a16="http://schemas.microsoft.com/office/drawing/2014/main" xmlns="" id="{5C1657B7-F1F6-47E1-977D-4443B8CC0FC2}"/>
              </a:ext>
            </a:extLst>
          </p:cNvPr>
          <p:cNvSpPr/>
          <p:nvPr/>
        </p:nvSpPr>
        <p:spPr>
          <a:xfrm>
            <a:off x="9260730"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CPO</a:t>
            </a:r>
          </a:p>
        </p:txBody>
      </p:sp>
      <p:sp>
        <p:nvSpPr>
          <p:cNvPr id="22" name="CasellaDiTesto 21">
            <a:extLst>
              <a:ext uri="{FF2B5EF4-FFF2-40B4-BE49-F238E27FC236}">
                <a16:creationId xmlns:a16="http://schemas.microsoft.com/office/drawing/2014/main" xmlns="" id="{E97677C1-2D85-4559-B68A-650D7B060919}"/>
              </a:ext>
            </a:extLst>
          </p:cNvPr>
          <p:cNvSpPr txBox="1"/>
          <p:nvPr/>
        </p:nvSpPr>
        <p:spPr>
          <a:xfrm>
            <a:off x="8953107" y="4381065"/>
            <a:ext cx="1551963" cy="646331"/>
          </a:xfrm>
          <a:prstGeom prst="rect">
            <a:avLst/>
          </a:prstGeom>
          <a:noFill/>
        </p:spPr>
        <p:txBody>
          <a:bodyPr wrap="none" rtlCol="0">
            <a:spAutoFit/>
          </a:bodyPr>
          <a:lstStyle/>
          <a:p>
            <a:pPr algn="ctr"/>
            <a:r>
              <a:rPr lang="it-IT" dirty="0" smtClean="0"/>
              <a:t>PEOPLE</a:t>
            </a:r>
          </a:p>
          <a:p>
            <a:pPr algn="ctr"/>
            <a:r>
              <a:rPr lang="it-IT" dirty="0" smtClean="0"/>
              <a:t>ENGAGEMENT</a:t>
            </a:r>
            <a:endParaRPr lang="it-IT" dirty="0"/>
          </a:p>
        </p:txBody>
      </p:sp>
      <p:cxnSp>
        <p:nvCxnSpPr>
          <p:cNvPr id="23" name="Connettore diritto 22">
            <a:extLst>
              <a:ext uri="{FF2B5EF4-FFF2-40B4-BE49-F238E27FC236}">
                <a16:creationId xmlns:a16="http://schemas.microsoft.com/office/drawing/2014/main" xmlns="" id="{8EB3319B-7E41-487F-AE21-9CE0F0A9D3B4}"/>
              </a:ext>
            </a:extLst>
          </p:cNvPr>
          <p:cNvCxnSpPr/>
          <p:nvPr/>
        </p:nvCxnSpPr>
        <p:spPr>
          <a:xfrm flipV="1">
            <a:off x="7931513" y="257556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ccia a destra 23">
            <a:extLst>
              <a:ext uri="{FF2B5EF4-FFF2-40B4-BE49-F238E27FC236}">
                <a16:creationId xmlns:a16="http://schemas.microsoft.com/office/drawing/2014/main" xmlns="" id="{1995F764-E1F2-4512-86B4-48ACE10A70A3}"/>
              </a:ext>
            </a:extLst>
          </p:cNvPr>
          <p:cNvSpPr/>
          <p:nvPr/>
        </p:nvSpPr>
        <p:spPr>
          <a:xfrm rot="20170362">
            <a:off x="1759122" y="5190589"/>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destra 28">
            <a:extLst>
              <a:ext uri="{FF2B5EF4-FFF2-40B4-BE49-F238E27FC236}">
                <a16:creationId xmlns:a16="http://schemas.microsoft.com/office/drawing/2014/main" xmlns="" id="{9096CA86-3B16-41BA-9F2F-E2A466546C78}"/>
              </a:ext>
            </a:extLst>
          </p:cNvPr>
          <p:cNvSpPr/>
          <p:nvPr/>
        </p:nvSpPr>
        <p:spPr>
          <a:xfrm rot="20170362">
            <a:off x="3662360" y="519059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reccia a destra 29">
            <a:extLst>
              <a:ext uri="{FF2B5EF4-FFF2-40B4-BE49-F238E27FC236}">
                <a16:creationId xmlns:a16="http://schemas.microsoft.com/office/drawing/2014/main" xmlns="" id="{5CBD9237-5244-4537-90D2-D283AF6C93B5}"/>
              </a:ext>
            </a:extLst>
          </p:cNvPr>
          <p:cNvSpPr/>
          <p:nvPr/>
        </p:nvSpPr>
        <p:spPr>
          <a:xfrm rot="20170362">
            <a:off x="5565598"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reccia a destra 30">
            <a:extLst>
              <a:ext uri="{FF2B5EF4-FFF2-40B4-BE49-F238E27FC236}">
                <a16:creationId xmlns:a16="http://schemas.microsoft.com/office/drawing/2014/main" xmlns="" id="{EEBC6061-5390-4E24-911E-D8A5E418562F}"/>
              </a:ext>
            </a:extLst>
          </p:cNvPr>
          <p:cNvSpPr/>
          <p:nvPr/>
        </p:nvSpPr>
        <p:spPr>
          <a:xfrm rot="20170362">
            <a:off x="7468836" y="516118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a:extLst>
              <a:ext uri="{FF2B5EF4-FFF2-40B4-BE49-F238E27FC236}">
                <a16:creationId xmlns:a16="http://schemas.microsoft.com/office/drawing/2014/main" xmlns="" id="{A68A7FB8-E45D-4294-948D-528636C20398}"/>
              </a:ext>
            </a:extLst>
          </p:cNvPr>
          <p:cNvSpPr/>
          <p:nvPr/>
        </p:nvSpPr>
        <p:spPr>
          <a:xfrm rot="20170362">
            <a:off x="9372075"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a destra 32">
            <a:extLst>
              <a:ext uri="{FF2B5EF4-FFF2-40B4-BE49-F238E27FC236}">
                <a16:creationId xmlns:a16="http://schemas.microsoft.com/office/drawing/2014/main" xmlns="" id="{F3C4BE08-5DEA-42AD-934E-D8AC47281873}"/>
              </a:ext>
            </a:extLst>
          </p:cNvPr>
          <p:cNvSpPr/>
          <p:nvPr/>
        </p:nvSpPr>
        <p:spPr>
          <a:xfrm rot="20170362">
            <a:off x="5432668" y="186616"/>
            <a:ext cx="1126731" cy="844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itolo 1">
            <a:extLst>
              <a:ext uri="{FF2B5EF4-FFF2-40B4-BE49-F238E27FC236}">
                <a16:creationId xmlns:a16="http://schemas.microsoft.com/office/drawing/2014/main" xmlns="" id="{A1F73B3E-A044-4472-8B2C-78B665767458}"/>
              </a:ext>
            </a:extLst>
          </p:cNvPr>
          <p:cNvSpPr txBox="1">
            <a:spLocks/>
          </p:cNvSpPr>
          <p:nvPr/>
        </p:nvSpPr>
        <p:spPr>
          <a:xfrm>
            <a:off x="838200" y="365125"/>
            <a:ext cx="10515600" cy="1325563"/>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err="1" smtClean="0">
                <a:ln>
                  <a:noFill/>
                </a:ln>
                <a:solidFill>
                  <a:schemeClr val="tx1"/>
                </a:solidFill>
                <a:effectLst/>
                <a:uLnTx/>
                <a:uFillTx/>
                <a:latin typeface="Avenir Black"/>
                <a:ea typeface="+mj-ea"/>
                <a:cs typeface="+mj-cs"/>
              </a:rPr>
              <a:t>Alignment</a:t>
            </a:r>
            <a:endParaRPr kumimoji="0" lang="it-IT" sz="4400" b="1" i="0" u="none" strike="noStrike" kern="1200" cap="none" spc="0" normalizeH="0" baseline="0" noProof="0" dirty="0">
              <a:ln>
                <a:noFill/>
              </a:ln>
              <a:solidFill>
                <a:schemeClr val="tx1"/>
              </a:solidFill>
              <a:effectLst/>
              <a:uLnTx/>
              <a:uFillTx/>
              <a:latin typeface="Avenir Black"/>
              <a:ea typeface="+mj-ea"/>
              <a:cs typeface="+mj-cs"/>
            </a:endParaRPr>
          </a:p>
        </p:txBody>
      </p:sp>
      <p:pic>
        <p:nvPicPr>
          <p:cNvPr id="26"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39802166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3DAECAB5-E101-4FAF-B1A3-0280D6D91276}"/>
              </a:ext>
            </a:extLst>
          </p:cNvPr>
          <p:cNvSpPr>
            <a:spLocks noGrp="1"/>
          </p:cNvSpPr>
          <p:nvPr>
            <p:ph idx="1"/>
          </p:nvPr>
        </p:nvSpPr>
        <p:spPr/>
        <p:txBody>
          <a:bodyPr/>
          <a:lstStyle/>
          <a:p>
            <a:r>
              <a:rPr lang="en-US" b="1" dirty="0"/>
              <a:t>Corporate strategies</a:t>
            </a:r>
            <a:endParaRPr lang="en-US" dirty="0"/>
          </a:p>
          <a:p>
            <a:r>
              <a:rPr lang="en-US" b="1" dirty="0"/>
              <a:t>Business Strategies</a:t>
            </a:r>
          </a:p>
          <a:p>
            <a:r>
              <a:rPr lang="en-US" b="1" dirty="0"/>
              <a:t>Functional Strategies</a:t>
            </a:r>
          </a:p>
          <a:p>
            <a:endParaRPr lang="en-US" dirty="0"/>
          </a:p>
          <a:p>
            <a:r>
              <a:rPr lang="en-US" dirty="0"/>
              <a:t>In the different technical domains of the functional specializations, strategy will be "implemented" (designing structures, processes and systems) and "executed" (managing technical and managerial processes).</a:t>
            </a:r>
          </a:p>
        </p:txBody>
      </p:sp>
      <p:sp>
        <p:nvSpPr>
          <p:cNvPr id="4" name="Segnaposto data 3">
            <a:extLst>
              <a:ext uri="{FF2B5EF4-FFF2-40B4-BE49-F238E27FC236}">
                <a16:creationId xmlns:a16="http://schemas.microsoft.com/office/drawing/2014/main" xmlns="" id="{9EFFF70F-75F1-4F44-881B-25804EE85ADB}"/>
              </a:ext>
            </a:extLst>
          </p:cNvPr>
          <p:cNvSpPr>
            <a:spLocks noGrp="1"/>
          </p:cNvSpPr>
          <p:nvPr>
            <p:ph type="dt" sz="half" idx="10"/>
          </p:nvPr>
        </p:nvSpPr>
        <p:spPr/>
        <p:txBody>
          <a:bodyPr/>
          <a:lstStyle/>
          <a:p>
            <a:fld id="{5B4DA8A1-8477-4BF5-9255-4506DA30CBCA}" type="datetime1">
              <a:rPr lang="it-IT" smtClean="0"/>
              <a:pPr/>
              <a:t>18/12/2022</a:t>
            </a:fld>
            <a:endParaRPr lang="it-IT"/>
          </a:p>
        </p:txBody>
      </p:sp>
      <p:sp>
        <p:nvSpPr>
          <p:cNvPr id="5" name="Segnaposto piè di pagina 4">
            <a:extLst>
              <a:ext uri="{FF2B5EF4-FFF2-40B4-BE49-F238E27FC236}">
                <a16:creationId xmlns:a16="http://schemas.microsoft.com/office/drawing/2014/main" xmlns="" id="{0D8A1E43-CEA4-45C0-8812-F1165BFA32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B0A3031-9B9A-4748-B34A-2F6736C672BB}"/>
              </a:ext>
            </a:extLst>
          </p:cNvPr>
          <p:cNvSpPr>
            <a:spLocks noGrp="1"/>
          </p:cNvSpPr>
          <p:nvPr>
            <p:ph type="sldNum" sz="quarter" idx="12"/>
          </p:nvPr>
        </p:nvSpPr>
        <p:spPr/>
        <p:txBody>
          <a:bodyPr/>
          <a:lstStyle/>
          <a:p>
            <a:fld id="{DCE366CF-62E3-44AA-B5F8-91C8785CFA03}" type="slidenum">
              <a:rPr lang="it-IT" smtClean="0"/>
              <a:pPr/>
              <a:t>56</a:t>
            </a:fld>
            <a:endParaRPr lang="it-IT"/>
          </a:p>
        </p:txBody>
      </p:sp>
      <p:pic>
        <p:nvPicPr>
          <p:cNvPr id="7"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pic>
        <p:nvPicPr>
          <p:cNvPr id="194562" name="Picture 2"/>
          <p:cNvPicPr>
            <a:picLocks noChangeAspect="1" noChangeArrowheads="1"/>
          </p:cNvPicPr>
          <p:nvPr/>
        </p:nvPicPr>
        <p:blipFill>
          <a:blip r:embed="rId3" cstate="print"/>
          <a:srcRect/>
          <a:stretch>
            <a:fillRect/>
          </a:stretch>
        </p:blipFill>
        <p:spPr bwMode="auto">
          <a:xfrm>
            <a:off x="4710390" y="216427"/>
            <a:ext cx="5796540" cy="3441174"/>
          </a:xfrm>
          <a:prstGeom prst="rect">
            <a:avLst/>
          </a:prstGeom>
          <a:noFill/>
          <a:ln w="9525">
            <a:noFill/>
            <a:miter lim="800000"/>
            <a:headEnd/>
            <a:tailEnd/>
          </a:ln>
          <a:effectLst/>
        </p:spPr>
      </p:pic>
    </p:spTree>
    <p:extLst>
      <p:ext uri="{BB962C8B-B14F-4D97-AF65-F5344CB8AC3E}">
        <p14:creationId xmlns:p14="http://schemas.microsoft.com/office/powerpoint/2010/main" xmlns="" val="30606006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146248C-649D-46B9-B40C-8B24D9A661E4}"/>
              </a:ext>
            </a:extLst>
          </p:cNvPr>
          <p:cNvSpPr>
            <a:spLocks noGrp="1"/>
          </p:cNvSpPr>
          <p:nvPr>
            <p:ph type="title"/>
          </p:nvPr>
        </p:nvSpPr>
        <p:spPr/>
        <p:txBody>
          <a:bodyPr/>
          <a:lstStyle/>
          <a:p>
            <a:r>
              <a:rPr lang="en-US" dirty="0">
                <a:latin typeface="Avenir Black"/>
              </a:rPr>
              <a:t>Strategic problem solving</a:t>
            </a:r>
            <a:endParaRPr lang="it-IT" dirty="0">
              <a:latin typeface="Avenir Black"/>
            </a:endParaRPr>
          </a:p>
        </p:txBody>
      </p:sp>
      <p:sp>
        <p:nvSpPr>
          <p:cNvPr id="3" name="Segnaposto contenuto 2">
            <a:extLst>
              <a:ext uri="{FF2B5EF4-FFF2-40B4-BE49-F238E27FC236}">
                <a16:creationId xmlns:a16="http://schemas.microsoft.com/office/drawing/2014/main" xmlns="" id="{904574B3-2EC2-4128-85EF-A0A77F0DD953}"/>
              </a:ext>
            </a:extLst>
          </p:cNvPr>
          <p:cNvSpPr>
            <a:spLocks noGrp="1"/>
          </p:cNvSpPr>
          <p:nvPr>
            <p:ph idx="1"/>
          </p:nvPr>
        </p:nvSpPr>
        <p:spPr/>
        <p:txBody>
          <a:bodyPr/>
          <a:lstStyle/>
          <a:p>
            <a:pPr marL="0" indent="0">
              <a:buNone/>
            </a:pPr>
            <a:r>
              <a:rPr lang="en-US" dirty="0"/>
              <a:t>is a circular and recursive process that raises two types of issues:</a:t>
            </a:r>
            <a:endParaRPr lang="it-IT" dirty="0"/>
          </a:p>
          <a:p>
            <a:pPr lvl="0"/>
            <a:r>
              <a:rPr lang="en-US" dirty="0"/>
              <a:t>Starting from what the market </a:t>
            </a:r>
            <a:r>
              <a:rPr lang="en-US" dirty="0" smtClean="0"/>
              <a:t>wants </a:t>
            </a:r>
            <a:r>
              <a:rPr lang="en-US" dirty="0"/>
              <a:t>(</a:t>
            </a:r>
            <a:r>
              <a:rPr lang="en-US" i="1" dirty="0"/>
              <a:t>market needs</a:t>
            </a:r>
            <a:r>
              <a:rPr lang="en-US" dirty="0"/>
              <a:t>), </a:t>
            </a:r>
            <a:r>
              <a:rPr lang="en-US" dirty="0" smtClean="0"/>
              <a:t>what </a:t>
            </a:r>
            <a:r>
              <a:rPr lang="en-US" dirty="0"/>
              <a:t>are we able to design, produce and communicate better than our competitors (</a:t>
            </a:r>
            <a:r>
              <a:rPr lang="en-US" i="1" dirty="0"/>
              <a:t>our resources and competences</a:t>
            </a:r>
            <a:r>
              <a:rPr lang="en-US" dirty="0"/>
              <a:t>)?</a:t>
            </a:r>
            <a:endParaRPr lang="it-IT" dirty="0"/>
          </a:p>
          <a:p>
            <a:pPr lvl="0"/>
            <a:r>
              <a:rPr lang="en-US" dirty="0"/>
              <a:t>Starting from what </a:t>
            </a:r>
            <a:r>
              <a:rPr lang="en-US" dirty="0" smtClean="0"/>
              <a:t>we </a:t>
            </a:r>
            <a:r>
              <a:rPr lang="en-US" dirty="0"/>
              <a:t>can design, produce and communicate better than our competitors (</a:t>
            </a:r>
            <a:r>
              <a:rPr lang="en-US" i="1" dirty="0"/>
              <a:t>our resources and competences</a:t>
            </a:r>
            <a:r>
              <a:rPr lang="en-US" dirty="0"/>
              <a:t>), </a:t>
            </a:r>
            <a:r>
              <a:rPr lang="en-US" dirty="0" smtClean="0"/>
              <a:t>what </a:t>
            </a:r>
            <a:r>
              <a:rPr lang="en-US" dirty="0"/>
              <a:t>the market might want to buy (</a:t>
            </a:r>
            <a:r>
              <a:rPr lang="en-US" i="1" dirty="0"/>
              <a:t>market needs</a:t>
            </a:r>
            <a:r>
              <a:rPr lang="en-US" dirty="0"/>
              <a:t>)?</a:t>
            </a:r>
            <a:endParaRPr lang="it-IT" dirty="0"/>
          </a:p>
          <a:p>
            <a:endParaRPr lang="it-IT" dirty="0"/>
          </a:p>
        </p:txBody>
      </p:sp>
      <p:sp>
        <p:nvSpPr>
          <p:cNvPr id="4" name="Segnaposto data 3">
            <a:extLst>
              <a:ext uri="{FF2B5EF4-FFF2-40B4-BE49-F238E27FC236}">
                <a16:creationId xmlns:a16="http://schemas.microsoft.com/office/drawing/2014/main" xmlns="" id="{EC7718A0-7302-407B-A96F-B55E6AB18699}"/>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42D28EA7-EC57-4B65-8B72-0261E8DD6D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4CECE90E-ADFB-4939-A15B-E26A245842E1}"/>
              </a:ext>
            </a:extLst>
          </p:cNvPr>
          <p:cNvSpPr>
            <a:spLocks noGrp="1"/>
          </p:cNvSpPr>
          <p:nvPr>
            <p:ph type="sldNum" sz="quarter" idx="12"/>
          </p:nvPr>
        </p:nvSpPr>
        <p:spPr/>
        <p:txBody>
          <a:bodyPr/>
          <a:lstStyle/>
          <a:p>
            <a:fld id="{DCE366CF-62E3-44AA-B5F8-91C8785CFA03}" type="slidenum">
              <a:rPr lang="it-IT" smtClean="0"/>
              <a:pPr/>
              <a:t>57</a:t>
            </a:fld>
            <a:endParaRPr lang="it-IT"/>
          </a:p>
        </p:txBody>
      </p:sp>
    </p:spTree>
    <p:extLst>
      <p:ext uri="{BB962C8B-B14F-4D97-AF65-F5344CB8AC3E}">
        <p14:creationId xmlns:p14="http://schemas.microsoft.com/office/powerpoint/2010/main" xmlns="" val="3785484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58</a:t>
            </a:fld>
            <a:endParaRPr lang="it-IT"/>
          </a:p>
        </p:txBody>
      </p:sp>
      <p:sp>
        <p:nvSpPr>
          <p:cNvPr id="5" name="Fumetto 3 4"/>
          <p:cNvSpPr/>
          <p:nvPr/>
        </p:nvSpPr>
        <p:spPr>
          <a:xfrm>
            <a:off x="4167050" y="1384662"/>
            <a:ext cx="2939144" cy="1515292"/>
          </a:xfrm>
          <a:prstGeom prst="wedgeEllipseCallout">
            <a:avLst>
              <a:gd name="adj1" fmla="val -60430"/>
              <a:gd name="adj2" fmla="val 8154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4441372" y="1881052"/>
            <a:ext cx="2325188" cy="646331"/>
          </a:xfrm>
          <a:prstGeom prst="rect">
            <a:avLst/>
          </a:prstGeom>
          <a:noFill/>
        </p:spPr>
        <p:txBody>
          <a:bodyPr wrap="square" rtlCol="0">
            <a:spAutoFit/>
          </a:bodyPr>
          <a:lstStyle/>
          <a:p>
            <a:pPr algn="ctr"/>
            <a:r>
              <a:rPr lang="en-US" b="1" dirty="0" smtClean="0"/>
              <a:t>WHAT IS THE MARKET DEMANDING?</a:t>
            </a:r>
            <a:endParaRPr lang="it-IT" b="1" dirty="0"/>
          </a:p>
        </p:txBody>
      </p:sp>
      <p:sp>
        <p:nvSpPr>
          <p:cNvPr id="7" name="Fumetto 3 6"/>
          <p:cNvSpPr/>
          <p:nvPr/>
        </p:nvSpPr>
        <p:spPr>
          <a:xfrm flipH="1">
            <a:off x="4280260" y="3574868"/>
            <a:ext cx="2939144" cy="1515292"/>
          </a:xfrm>
          <a:prstGeom prst="wedgeEllipseCallout">
            <a:avLst>
              <a:gd name="adj1" fmla="val -60430"/>
              <a:gd name="adj2" fmla="val 8154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4541520" y="4032068"/>
            <a:ext cx="2325188" cy="646331"/>
          </a:xfrm>
          <a:prstGeom prst="rect">
            <a:avLst/>
          </a:prstGeom>
          <a:noFill/>
        </p:spPr>
        <p:txBody>
          <a:bodyPr wrap="square" rtlCol="0">
            <a:spAutoFit/>
          </a:bodyPr>
          <a:lstStyle/>
          <a:p>
            <a:pPr algn="ctr"/>
            <a:r>
              <a:rPr lang="en-US" b="1" dirty="0" smtClean="0"/>
              <a:t>WHAT ARE OUR CAPABILITIES?</a:t>
            </a:r>
            <a:endParaRPr lang="it-IT" b="1" dirty="0"/>
          </a:p>
        </p:txBody>
      </p:sp>
      <p:grpSp>
        <p:nvGrpSpPr>
          <p:cNvPr id="9" name="Gruppo 11"/>
          <p:cNvGrpSpPr/>
          <p:nvPr/>
        </p:nvGrpSpPr>
        <p:grpSpPr>
          <a:xfrm>
            <a:off x="3196046" y="2701834"/>
            <a:ext cx="4915988" cy="1397725"/>
            <a:chOff x="3196046" y="2701834"/>
            <a:chExt cx="4915988" cy="1397725"/>
          </a:xfrm>
        </p:grpSpPr>
        <p:sp>
          <p:nvSpPr>
            <p:cNvPr id="10" name="Freccia circolare a sinistra 9"/>
            <p:cNvSpPr/>
            <p:nvPr/>
          </p:nvSpPr>
          <p:spPr>
            <a:xfrm>
              <a:off x="7289074" y="2701834"/>
              <a:ext cx="822960" cy="1397725"/>
            </a:xfrm>
            <a:prstGeom prst="curvedLef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Freccia circolare a sinistra 10"/>
            <p:cNvSpPr/>
            <p:nvPr/>
          </p:nvSpPr>
          <p:spPr>
            <a:xfrm flipH="1" flipV="1">
              <a:off x="3196046" y="2701834"/>
              <a:ext cx="822960" cy="1397725"/>
            </a:xfrm>
            <a:prstGeom prst="curvedLeftArrow">
              <a:avLst>
                <a:gd name="adj1" fmla="val 25000"/>
                <a:gd name="adj2" fmla="val 43600"/>
                <a:gd name="adj3" fmla="val 25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13" name="CasellaDiTesto 12"/>
          <p:cNvSpPr txBox="1"/>
          <p:nvPr/>
        </p:nvSpPr>
        <p:spPr>
          <a:xfrm>
            <a:off x="8103197" y="4021438"/>
            <a:ext cx="1660425" cy="1754326"/>
          </a:xfrm>
          <a:prstGeom prst="rect">
            <a:avLst/>
          </a:prstGeom>
          <a:noFill/>
        </p:spPr>
        <p:txBody>
          <a:bodyPr wrap="square" rtlCol="0">
            <a:spAutoFit/>
          </a:bodyPr>
          <a:lstStyle/>
          <a:p>
            <a:r>
              <a:rPr lang="en-US" dirty="0" smtClean="0"/>
              <a:t>what we can design, produce and communicate better than our competitors</a:t>
            </a:r>
            <a:endParaRPr lang="it-IT" dirty="0"/>
          </a:p>
        </p:txBody>
      </p:sp>
      <p:sp>
        <p:nvSpPr>
          <p:cNvPr id="14" name="CasellaDiTesto 13"/>
          <p:cNvSpPr txBox="1"/>
          <p:nvPr/>
        </p:nvSpPr>
        <p:spPr>
          <a:xfrm>
            <a:off x="1959429" y="1240970"/>
            <a:ext cx="2038994" cy="646331"/>
          </a:xfrm>
          <a:prstGeom prst="rect">
            <a:avLst/>
          </a:prstGeom>
          <a:noFill/>
        </p:spPr>
        <p:txBody>
          <a:bodyPr wrap="square" rtlCol="0">
            <a:spAutoFit/>
          </a:bodyPr>
          <a:lstStyle/>
          <a:p>
            <a:pPr algn="r"/>
            <a:r>
              <a:rPr lang="en-US" dirty="0" smtClean="0"/>
              <a:t>what the market wants</a:t>
            </a:r>
            <a:endParaRPr lang="it-IT"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82880B1-D001-423B-85CB-957721B62420}"/>
              </a:ext>
            </a:extLst>
          </p:cNvPr>
          <p:cNvSpPr>
            <a:spLocks noGrp="1"/>
          </p:cNvSpPr>
          <p:nvPr>
            <p:ph type="title"/>
          </p:nvPr>
        </p:nvSpPr>
        <p:spPr/>
        <p:txBody>
          <a:bodyPr/>
          <a:lstStyle/>
          <a:p>
            <a:r>
              <a:rPr lang="en-US" dirty="0">
                <a:latin typeface="Avenir Black"/>
              </a:rPr>
              <a:t>Our capabilities: resources + competencies</a:t>
            </a:r>
            <a:endParaRPr lang="it-IT" dirty="0">
              <a:latin typeface="Avenir Black"/>
            </a:endParaRPr>
          </a:p>
        </p:txBody>
      </p:sp>
      <p:sp>
        <p:nvSpPr>
          <p:cNvPr id="3" name="Segnaposto contenuto 2">
            <a:extLst>
              <a:ext uri="{FF2B5EF4-FFF2-40B4-BE49-F238E27FC236}">
                <a16:creationId xmlns:a16="http://schemas.microsoft.com/office/drawing/2014/main" xmlns="" id="{150AE2B5-8766-4C8E-B170-B4EF008994B4}"/>
              </a:ext>
            </a:extLst>
          </p:cNvPr>
          <p:cNvSpPr>
            <a:spLocks noGrp="1"/>
          </p:cNvSpPr>
          <p:nvPr>
            <p:ph idx="1"/>
          </p:nvPr>
        </p:nvSpPr>
        <p:spPr/>
        <p:txBody>
          <a:bodyPr>
            <a:normAutofit/>
          </a:bodyPr>
          <a:lstStyle/>
          <a:p>
            <a:pPr marL="0" indent="0" algn="ctr">
              <a:buNone/>
            </a:pPr>
            <a:r>
              <a:rPr lang="en-US" b="1" dirty="0"/>
              <a:t>capabilities: resources + competences </a:t>
            </a:r>
          </a:p>
          <a:p>
            <a:pPr marL="0" indent="0" algn="ctr">
              <a:buNone/>
            </a:pPr>
            <a:endParaRPr lang="en-US" b="1" dirty="0"/>
          </a:p>
          <a:p>
            <a:r>
              <a:rPr lang="en-US" dirty="0"/>
              <a:t>My capabilities identify what I’m able do in order to produce value for someone. </a:t>
            </a:r>
          </a:p>
          <a:p>
            <a:r>
              <a:rPr lang="en-US" dirty="0"/>
              <a:t>A “</a:t>
            </a:r>
            <a:r>
              <a:rPr lang="en-US" b="1" dirty="0"/>
              <a:t>Capability</a:t>
            </a:r>
            <a:r>
              <a:rPr lang="en-US" dirty="0"/>
              <a:t>” is the result of the presence of some “</a:t>
            </a:r>
            <a:r>
              <a:rPr lang="en-US" b="1" dirty="0"/>
              <a:t>Resource</a:t>
            </a:r>
            <a:r>
              <a:rPr lang="en-US" dirty="0"/>
              <a:t>s” and of the “</a:t>
            </a:r>
            <a:r>
              <a:rPr lang="en-US" b="1" dirty="0"/>
              <a:t>Competences</a:t>
            </a:r>
            <a:r>
              <a:rPr lang="en-US" dirty="0"/>
              <a:t>” to use them in the best way.</a:t>
            </a:r>
            <a:endParaRPr lang="it-IT" dirty="0"/>
          </a:p>
          <a:p>
            <a:endParaRPr lang="en-US" dirty="0"/>
          </a:p>
          <a:p>
            <a:endParaRPr lang="it-IT" dirty="0"/>
          </a:p>
          <a:p>
            <a:endParaRPr lang="it-IT" dirty="0"/>
          </a:p>
        </p:txBody>
      </p:sp>
      <p:sp>
        <p:nvSpPr>
          <p:cNvPr id="4" name="Segnaposto data 3">
            <a:extLst>
              <a:ext uri="{FF2B5EF4-FFF2-40B4-BE49-F238E27FC236}">
                <a16:creationId xmlns:a16="http://schemas.microsoft.com/office/drawing/2014/main" xmlns="" id="{16BB7F83-799F-4DF6-A795-0E3E8F165F57}"/>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92050939-0B36-4998-A53F-37A05E7169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1C73799-964A-47E9-B0F7-075D163079DC}"/>
              </a:ext>
            </a:extLst>
          </p:cNvPr>
          <p:cNvSpPr>
            <a:spLocks noGrp="1"/>
          </p:cNvSpPr>
          <p:nvPr>
            <p:ph type="sldNum" sz="quarter" idx="12"/>
          </p:nvPr>
        </p:nvSpPr>
        <p:spPr/>
        <p:txBody>
          <a:bodyPr/>
          <a:lstStyle/>
          <a:p>
            <a:fld id="{DCE366CF-62E3-44AA-B5F8-91C8785CFA03}" type="slidenum">
              <a:rPr lang="it-IT" smtClean="0"/>
              <a:pPr/>
              <a:t>59</a:t>
            </a:fld>
            <a:endParaRPr lang="it-IT" dirty="0"/>
          </a:p>
        </p:txBody>
      </p:sp>
    </p:spTree>
    <p:extLst>
      <p:ext uri="{BB962C8B-B14F-4D97-AF65-F5344CB8AC3E}">
        <p14:creationId xmlns:p14="http://schemas.microsoft.com/office/powerpoint/2010/main" xmlns="" val="2177612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469312" y="0"/>
            <a:ext cx="4572951" cy="2805363"/>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5410511" y="222067"/>
            <a:ext cx="4569514" cy="2317183"/>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3226524" y="4488760"/>
            <a:ext cx="3866607" cy="1912142"/>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cstate="print"/>
          <a:srcRect r="16747"/>
          <a:stretch>
            <a:fillRect/>
          </a:stretch>
        </p:blipFill>
        <p:spPr bwMode="auto">
          <a:xfrm>
            <a:off x="8559159" y="3981528"/>
            <a:ext cx="3632841" cy="2615215"/>
          </a:xfrm>
          <a:prstGeom prst="rect">
            <a:avLst/>
          </a:prstGeom>
          <a:ln>
            <a:noFill/>
          </a:ln>
          <a:effectLst>
            <a:outerShdw blurRad="292100" dist="139700" dir="2700000" algn="tl" rotWithShape="0">
              <a:srgbClr val="333333">
                <a:alpha val="65000"/>
              </a:srgbClr>
            </a:outerShdw>
          </a:effectLst>
        </p:spPr>
      </p:pic>
      <p:cxnSp>
        <p:nvCxnSpPr>
          <p:cNvPr id="11" name="Connettore 2 10"/>
          <p:cNvCxnSpPr/>
          <p:nvPr/>
        </p:nvCxnSpPr>
        <p:spPr>
          <a:xfrm>
            <a:off x="4741817" y="1685108"/>
            <a:ext cx="2246812" cy="0"/>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6048104" y="3252651"/>
            <a:ext cx="1449976" cy="1110343"/>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7977051" y="3287485"/>
            <a:ext cx="1219200" cy="709749"/>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09006" y="2403565"/>
            <a:ext cx="3357779" cy="1077218"/>
          </a:xfrm>
          <a:prstGeom prst="rect">
            <a:avLst/>
          </a:prstGeom>
          <a:noFill/>
        </p:spPr>
        <p:txBody>
          <a:bodyPr wrap="none" rtlCol="0">
            <a:spAutoFit/>
          </a:bodyPr>
          <a:lstStyle/>
          <a:p>
            <a:r>
              <a:rPr lang="en-US" sz="1600" b="1" dirty="0" smtClean="0"/>
              <a:t>Find your basic “way to play” among:</a:t>
            </a:r>
          </a:p>
          <a:p>
            <a:pPr marL="342900" indent="-342900">
              <a:buFont typeface="+mj-lt"/>
              <a:buAutoNum type="arabicPeriod"/>
            </a:pPr>
            <a:r>
              <a:rPr lang="en-US" sz="1600" dirty="0" smtClean="0"/>
              <a:t>Differentiation</a:t>
            </a:r>
          </a:p>
          <a:p>
            <a:pPr marL="342900" indent="-342900">
              <a:buFont typeface="+mj-lt"/>
              <a:buAutoNum type="arabicPeriod"/>
            </a:pPr>
            <a:r>
              <a:rPr lang="en-US" sz="1600" dirty="0" smtClean="0"/>
              <a:t>Cost leadership</a:t>
            </a:r>
          </a:p>
          <a:p>
            <a:pPr marL="342900" indent="-342900">
              <a:buFont typeface="+mj-lt"/>
              <a:buAutoNum type="arabicPeriod"/>
            </a:pPr>
            <a:r>
              <a:rPr lang="en-US" sz="1600" dirty="0" smtClean="0"/>
              <a:t>Product range</a:t>
            </a:r>
            <a:endParaRPr lang="it-IT" sz="1600" dirty="0"/>
          </a:p>
        </p:txBody>
      </p:sp>
      <p:sp>
        <p:nvSpPr>
          <p:cNvPr id="20" name="CasellaDiTesto 19"/>
          <p:cNvSpPr txBox="1"/>
          <p:nvPr/>
        </p:nvSpPr>
        <p:spPr>
          <a:xfrm>
            <a:off x="9927772" y="2142308"/>
            <a:ext cx="2264228" cy="1569660"/>
          </a:xfrm>
          <a:prstGeom prst="rect">
            <a:avLst/>
          </a:prstGeom>
          <a:noFill/>
        </p:spPr>
        <p:txBody>
          <a:bodyPr wrap="square" rtlCol="0">
            <a:spAutoFit/>
          </a:bodyPr>
          <a:lstStyle/>
          <a:p>
            <a:r>
              <a:rPr lang="en-US" sz="1600" b="1" dirty="0" smtClean="0"/>
              <a:t>Analyze the present situation: </a:t>
            </a:r>
          </a:p>
          <a:p>
            <a:pPr>
              <a:buFont typeface="Arial" pitchFamily="34" charset="0"/>
              <a:buChar char="•"/>
            </a:pPr>
            <a:r>
              <a:rPr lang="en-US" sz="1600" b="1" dirty="0" smtClean="0"/>
              <a:t>Outside</a:t>
            </a:r>
            <a:r>
              <a:rPr lang="en-US" sz="1600" dirty="0" smtClean="0"/>
              <a:t> (risks and opportunities)</a:t>
            </a:r>
          </a:p>
          <a:p>
            <a:pPr>
              <a:buFont typeface="Arial" pitchFamily="34" charset="0"/>
              <a:buChar char="•"/>
            </a:pPr>
            <a:r>
              <a:rPr lang="en-US" sz="1600" b="1" dirty="0" smtClean="0"/>
              <a:t>Inside</a:t>
            </a:r>
            <a:r>
              <a:rPr lang="en-US" sz="1600" dirty="0" smtClean="0"/>
              <a:t> (strong and weak capabilities)</a:t>
            </a:r>
            <a:endParaRPr lang="it-IT" sz="1600" dirty="0"/>
          </a:p>
        </p:txBody>
      </p:sp>
      <p:sp>
        <p:nvSpPr>
          <p:cNvPr id="21" name="CasellaDiTesto 20"/>
          <p:cNvSpPr txBox="1"/>
          <p:nvPr/>
        </p:nvSpPr>
        <p:spPr>
          <a:xfrm>
            <a:off x="222068" y="4672600"/>
            <a:ext cx="3004458" cy="1569660"/>
          </a:xfrm>
          <a:prstGeom prst="rect">
            <a:avLst/>
          </a:prstGeom>
          <a:noFill/>
        </p:spPr>
        <p:txBody>
          <a:bodyPr wrap="square" rtlCol="0">
            <a:spAutoFit/>
          </a:bodyPr>
          <a:lstStyle/>
          <a:p>
            <a:r>
              <a:rPr lang="en-US" sz="1600" b="1" dirty="0" smtClean="0"/>
              <a:t>Analyze the attractiveness of the industry by assessing:</a:t>
            </a:r>
          </a:p>
          <a:p>
            <a:pPr>
              <a:buFont typeface="Arial" pitchFamily="34" charset="0"/>
              <a:buChar char="•"/>
            </a:pPr>
            <a:r>
              <a:rPr lang="en-US" sz="1600" dirty="0" smtClean="0"/>
              <a:t>the strength of competitive threats</a:t>
            </a:r>
          </a:p>
          <a:p>
            <a:pPr>
              <a:buFont typeface="Arial" pitchFamily="34" charset="0"/>
              <a:buChar char="•"/>
            </a:pPr>
            <a:r>
              <a:rPr lang="en-US" sz="1600" dirty="0" smtClean="0"/>
              <a:t>the opportunities related to capabilities based barriers</a:t>
            </a:r>
            <a:endParaRPr lang="it-IT" sz="1600" dirty="0"/>
          </a:p>
        </p:txBody>
      </p:sp>
      <p:sp>
        <p:nvSpPr>
          <p:cNvPr id="22" name="CasellaDiTesto 21"/>
          <p:cNvSpPr txBox="1"/>
          <p:nvPr/>
        </p:nvSpPr>
        <p:spPr>
          <a:xfrm>
            <a:off x="7067007" y="4685662"/>
            <a:ext cx="2743199" cy="1815882"/>
          </a:xfrm>
          <a:prstGeom prst="rect">
            <a:avLst/>
          </a:prstGeom>
          <a:noFill/>
        </p:spPr>
        <p:txBody>
          <a:bodyPr wrap="square" rtlCol="0">
            <a:spAutoFit/>
          </a:bodyPr>
          <a:lstStyle/>
          <a:p>
            <a:r>
              <a:rPr lang="en-US" sz="1600" b="1" dirty="0" smtClean="0"/>
              <a:t>Analyze your growth opportunities based on your own capabilities</a:t>
            </a:r>
            <a:r>
              <a:rPr lang="en-US" sz="1600" dirty="0" smtClean="0"/>
              <a:t>:</a:t>
            </a:r>
          </a:p>
          <a:p>
            <a:pPr>
              <a:buFont typeface="Arial" pitchFamily="34" charset="0"/>
              <a:buChar char="•"/>
            </a:pPr>
            <a:r>
              <a:rPr lang="en-US" sz="1600" dirty="0" smtClean="0"/>
              <a:t>market diversification</a:t>
            </a:r>
          </a:p>
          <a:p>
            <a:pPr>
              <a:buFont typeface="Arial" pitchFamily="34" charset="0"/>
              <a:buChar char="•"/>
            </a:pPr>
            <a:r>
              <a:rPr lang="en-US" sz="1600" dirty="0" smtClean="0"/>
              <a:t>product diversification</a:t>
            </a:r>
          </a:p>
          <a:p>
            <a:pPr>
              <a:buFont typeface="Arial" pitchFamily="34" charset="0"/>
              <a:buChar char="•"/>
            </a:pPr>
            <a:r>
              <a:rPr lang="en-US" sz="1600" dirty="0" smtClean="0"/>
              <a:t>market and product diversification</a:t>
            </a:r>
            <a:endParaRPr lang="it-IT" sz="1600" dirty="0"/>
          </a:p>
        </p:txBody>
      </p:sp>
      <p:sp>
        <p:nvSpPr>
          <p:cNvPr id="23" name="CasellaDiTesto 22"/>
          <p:cNvSpPr txBox="1"/>
          <p:nvPr/>
        </p:nvSpPr>
        <p:spPr>
          <a:xfrm>
            <a:off x="4990011" y="2547258"/>
            <a:ext cx="1802675" cy="923330"/>
          </a:xfrm>
          <a:prstGeom prst="rect">
            <a:avLst/>
          </a:prstGeom>
          <a:solidFill>
            <a:schemeClr val="accent1">
              <a:lumMod val="75000"/>
            </a:schemeClr>
          </a:solidFill>
        </p:spPr>
        <p:txBody>
          <a:bodyPr wrap="square" rtlCol="0">
            <a:spAutoFit/>
          </a:bodyPr>
          <a:lstStyle/>
          <a:p>
            <a:pPr algn="ctr"/>
            <a:r>
              <a:rPr lang="it-IT" b="1" dirty="0" smtClean="0">
                <a:solidFill>
                  <a:schemeClr val="bg1"/>
                </a:solidFill>
              </a:rPr>
              <a:t>THE FABULOUS FOUR FRAMEWORKS</a:t>
            </a:r>
            <a:endParaRPr lang="it-IT" b="1"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Avenir Black"/>
              </a:rPr>
              <a:t>The </a:t>
            </a:r>
            <a:r>
              <a:rPr lang="it-IT" dirty="0" err="1" smtClean="0">
                <a:latin typeface="Avenir Black"/>
              </a:rPr>
              <a:t>Resource</a:t>
            </a:r>
            <a:r>
              <a:rPr lang="it-IT" dirty="0" smtClean="0">
                <a:latin typeface="Avenir Black"/>
              </a:rPr>
              <a:t> </a:t>
            </a:r>
            <a:r>
              <a:rPr lang="it-IT" dirty="0" err="1" smtClean="0">
                <a:latin typeface="Avenir Black"/>
              </a:rPr>
              <a:t>Based</a:t>
            </a:r>
            <a:r>
              <a:rPr lang="it-IT" dirty="0" smtClean="0">
                <a:latin typeface="Avenir Black"/>
              </a:rPr>
              <a:t> </a:t>
            </a:r>
            <a:r>
              <a:rPr lang="it-IT" dirty="0" err="1" smtClean="0">
                <a:latin typeface="Avenir Black"/>
              </a:rPr>
              <a:t>View</a:t>
            </a:r>
            <a:r>
              <a:rPr lang="it-IT" dirty="0" smtClean="0">
                <a:latin typeface="Avenir Black"/>
              </a:rPr>
              <a:t> </a:t>
            </a:r>
            <a:r>
              <a:rPr lang="it-IT" dirty="0" err="1" smtClean="0">
                <a:latin typeface="Avenir Black"/>
              </a:rPr>
              <a:t>Approach</a:t>
            </a:r>
            <a:endParaRPr lang="it-IT" dirty="0">
              <a:latin typeface="Avenir Black"/>
            </a:endParaRPr>
          </a:p>
        </p:txBody>
      </p:sp>
      <p:sp>
        <p:nvSpPr>
          <p:cNvPr id="3" name="Segnaposto contenuto 2"/>
          <p:cNvSpPr>
            <a:spLocks noGrp="1"/>
          </p:cNvSpPr>
          <p:nvPr>
            <p:ph idx="1"/>
          </p:nvPr>
        </p:nvSpPr>
        <p:spPr/>
        <p:txBody>
          <a:bodyPr/>
          <a:lstStyle/>
          <a:p>
            <a:r>
              <a:rPr lang="en-US" dirty="0" smtClean="0"/>
              <a:t>Identify the firm's potential key resources.</a:t>
            </a:r>
          </a:p>
          <a:p>
            <a:r>
              <a:rPr lang="en-US" dirty="0" smtClean="0"/>
              <a:t>Evaluate whether these resources fulfill the following criteria (also known as </a:t>
            </a:r>
            <a:r>
              <a:rPr lang="en-US" i="1" dirty="0" smtClean="0"/>
              <a:t>VRIN</a:t>
            </a:r>
            <a:r>
              <a:rPr lang="en-US" dirty="0" smtClean="0"/>
              <a:t> criteria):</a:t>
            </a:r>
          </a:p>
          <a:p>
            <a:pPr lvl="1"/>
            <a:r>
              <a:rPr lang="en-US" dirty="0" smtClean="0"/>
              <a:t>Valuable - they enable a firm to implement strategies that improve its efficiency and effectiveness.</a:t>
            </a:r>
          </a:p>
          <a:p>
            <a:pPr lvl="1"/>
            <a:r>
              <a:rPr lang="en-US" dirty="0" smtClean="0"/>
              <a:t>Rare - not available to other competitors.</a:t>
            </a:r>
          </a:p>
          <a:p>
            <a:pPr lvl="1"/>
            <a:r>
              <a:rPr lang="en-US" dirty="0" smtClean="0"/>
              <a:t>Imperfectly imitable - not easily implemented by others.</a:t>
            </a:r>
          </a:p>
          <a:p>
            <a:pPr lvl="1"/>
            <a:r>
              <a:rPr lang="en-US" dirty="0" smtClean="0"/>
              <a:t>Non-substitutable - not able to be replaced by some other non-rare resource.</a:t>
            </a:r>
          </a:p>
          <a:p>
            <a:r>
              <a:rPr lang="en-US" dirty="0" smtClean="0"/>
              <a:t>Develop, nurture and protect resources that pass these evaluations.</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60</a:t>
            </a:fld>
            <a:endParaRPr lang="it-IT"/>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Avenir Black"/>
              </a:rPr>
              <a:t>The </a:t>
            </a:r>
            <a:r>
              <a:rPr lang="it-IT" dirty="0" err="1" smtClean="0">
                <a:latin typeface="Avenir Black"/>
              </a:rPr>
              <a:t>classical</a:t>
            </a:r>
            <a:r>
              <a:rPr lang="it-IT" dirty="0" smtClean="0">
                <a:latin typeface="Avenir Black"/>
              </a:rPr>
              <a:t> </a:t>
            </a:r>
            <a:r>
              <a:rPr lang="it-IT" dirty="0" err="1" smtClean="0">
                <a:latin typeface="Avenir Black"/>
              </a:rPr>
              <a:t>definition</a:t>
            </a:r>
            <a:r>
              <a:rPr lang="it-IT" dirty="0" smtClean="0">
                <a:latin typeface="Avenir Black"/>
              </a:rPr>
              <a:t> of </a:t>
            </a:r>
            <a:r>
              <a:rPr lang="it-IT" dirty="0" err="1" smtClean="0">
                <a:latin typeface="Avenir Black"/>
              </a:rPr>
              <a:t>Resources</a:t>
            </a:r>
            <a:r>
              <a:rPr lang="it-IT" dirty="0" smtClean="0">
                <a:latin typeface="Avenir Black"/>
              </a:rPr>
              <a:t> and </a:t>
            </a:r>
            <a:r>
              <a:rPr lang="it-IT" dirty="0" err="1" smtClean="0">
                <a:latin typeface="Avenir Black"/>
              </a:rPr>
              <a:t>Capabilities</a:t>
            </a:r>
            <a:endParaRPr lang="it-IT" dirty="0">
              <a:latin typeface="Avenir Black"/>
            </a:endParaRPr>
          </a:p>
        </p:txBody>
      </p:sp>
      <p:sp>
        <p:nvSpPr>
          <p:cNvPr id="3" name="Segnaposto contenuto 2"/>
          <p:cNvSpPr>
            <a:spLocks noGrp="1"/>
          </p:cNvSpPr>
          <p:nvPr>
            <p:ph idx="1"/>
          </p:nvPr>
        </p:nvSpPr>
        <p:spPr/>
        <p:txBody>
          <a:bodyPr>
            <a:normAutofit fontScale="92500"/>
          </a:bodyPr>
          <a:lstStyle/>
          <a:p>
            <a:pPr>
              <a:buNone/>
            </a:pPr>
            <a:r>
              <a:rPr lang="en-US" dirty="0" smtClean="0"/>
              <a:t>Resources</a:t>
            </a:r>
          </a:p>
          <a:p>
            <a:r>
              <a:rPr lang="en-US" dirty="0" smtClean="0"/>
              <a:t>all assets, capabilities, organizational processes, firm attributes, information, knowledge, etc. controlled by a firm that enable the firm to conceive of and implement strategies that improve its efficiency and effectiveness</a:t>
            </a:r>
          </a:p>
          <a:p>
            <a:endParaRPr lang="en-US" dirty="0" smtClean="0"/>
          </a:p>
          <a:p>
            <a:pPr>
              <a:buNone/>
            </a:pPr>
            <a:r>
              <a:rPr lang="en-US" dirty="0" smtClean="0"/>
              <a:t>Capabilities</a:t>
            </a:r>
          </a:p>
          <a:p>
            <a:r>
              <a:rPr lang="en-US" dirty="0" smtClean="0"/>
              <a:t>Capabilities are "a special type of resource, specifically an organizationally embedded non-transferable firm-specific resource whose purpose is to improve the productivity of the other resources possessed by the firm.</a:t>
            </a:r>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61</a:t>
            </a:fld>
            <a:endParaRPr 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Core competencies are related to a firm's product portfolio via core products. </a:t>
            </a:r>
          </a:p>
          <a:p>
            <a:r>
              <a:rPr lang="en-US" dirty="0" err="1" smtClean="0"/>
              <a:t>Prahalad</a:t>
            </a:r>
            <a:r>
              <a:rPr lang="en-US" dirty="0" smtClean="0"/>
              <a:t> and Hamel (1990) defined core competencies as the engines for the development of core products and services.</a:t>
            </a:r>
          </a:p>
          <a:p>
            <a:r>
              <a:rPr lang="en-US" dirty="0" smtClean="0"/>
              <a:t>Competencies are the roots of which the corporation grows, like a tree whose fruit are end products.</a:t>
            </a:r>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62</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Core products contribute "to the competitiveness of a wide range of end products. </a:t>
            </a:r>
          </a:p>
          <a:p>
            <a:r>
              <a:rPr lang="en-US" dirty="0" smtClean="0"/>
              <a:t>They are the physical embodiment of core competencies.</a:t>
            </a:r>
          </a:p>
          <a:p>
            <a:r>
              <a:rPr lang="en-US" dirty="0" smtClean="0"/>
              <a:t>A product (or business) portfolio should  be built with respect to core competencies and vice versa.</a:t>
            </a:r>
            <a:endParaRPr lang="it-IT" dirty="0" smtClean="0"/>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63</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"a harmonized combination of multiple resources and skills that distinguish a firm in the marketplace" and therefore are the foundation of companies' competitiveness.</a:t>
            </a:r>
          </a:p>
          <a:p>
            <a:pPr algn="r">
              <a:buNone/>
            </a:pPr>
            <a:r>
              <a:rPr lang="en-US" dirty="0" smtClean="0"/>
              <a:t>C. K. </a:t>
            </a:r>
            <a:r>
              <a:rPr lang="en-US" dirty="0" err="1" smtClean="0"/>
              <a:t>Prahalad</a:t>
            </a:r>
            <a:r>
              <a:rPr lang="en-US" dirty="0" smtClean="0"/>
              <a:t> and Gary Hamel.</a:t>
            </a:r>
          </a:p>
          <a:p>
            <a:pPr>
              <a:buNone/>
            </a:pPr>
            <a:r>
              <a:rPr lang="en-US" dirty="0" smtClean="0"/>
              <a:t>Core competencies fulfill three criteria:</a:t>
            </a:r>
          </a:p>
          <a:p>
            <a:pPr>
              <a:buNone/>
            </a:pPr>
            <a:endParaRPr lang="en-US" dirty="0" smtClean="0"/>
          </a:p>
          <a:p>
            <a:pPr marL="514350" indent="-514350"/>
            <a:r>
              <a:rPr lang="en-US" dirty="0" smtClean="0"/>
              <a:t>Provides potential access to a wide variety of markets.</a:t>
            </a:r>
          </a:p>
          <a:p>
            <a:pPr marL="514350" indent="-514350"/>
            <a:r>
              <a:rPr lang="en-US" dirty="0" smtClean="0"/>
              <a:t>Should make a significant contribution to the perceived customer benefits of the end product.</a:t>
            </a:r>
          </a:p>
          <a:p>
            <a:pPr marL="514350" indent="-514350"/>
            <a:r>
              <a:rPr lang="en-US" dirty="0" smtClean="0"/>
              <a:t>Difficult to imitate by competitors.</a:t>
            </a:r>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64</a:t>
            </a:fld>
            <a:endParaRPr lang="it-IT"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25137" y="1645920"/>
            <a:ext cx="4687389" cy="4872446"/>
          </a:xfrm>
        </p:spPr>
        <p:txBody>
          <a:bodyPr>
            <a:noAutofit/>
          </a:bodyPr>
          <a:lstStyle/>
          <a:p>
            <a:r>
              <a:rPr lang="en-US" dirty="0" smtClean="0"/>
              <a:t>For example, a company's core competencies may include precision mechanics, fine optics, and micro-electronics.</a:t>
            </a:r>
          </a:p>
          <a:p>
            <a:r>
              <a:rPr lang="en-US" dirty="0" smtClean="0"/>
              <a:t>These help it build cameras, but may also be useful in making other products that require these competencies.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65</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52259" name="Picture 3"/>
          <p:cNvPicPr>
            <a:picLocks noChangeAspect="1" noChangeArrowheads="1"/>
          </p:cNvPicPr>
          <p:nvPr/>
        </p:nvPicPr>
        <p:blipFill>
          <a:blip r:embed="rId2" cstate="print"/>
          <a:srcRect/>
          <a:stretch>
            <a:fillRect/>
          </a:stretch>
        </p:blipFill>
        <p:spPr bwMode="auto">
          <a:xfrm>
            <a:off x="6033408" y="1081225"/>
            <a:ext cx="2235383" cy="1667940"/>
          </a:xfrm>
          <a:prstGeom prst="rect">
            <a:avLst/>
          </a:prstGeom>
          <a:noFill/>
          <a:ln w="9525">
            <a:noFill/>
            <a:miter lim="800000"/>
            <a:headEnd/>
            <a:tailEnd/>
          </a:ln>
        </p:spPr>
      </p:pic>
      <p:pic>
        <p:nvPicPr>
          <p:cNvPr id="352260" name="Picture 4"/>
          <p:cNvPicPr>
            <a:picLocks noChangeAspect="1" noChangeArrowheads="1"/>
          </p:cNvPicPr>
          <p:nvPr/>
        </p:nvPicPr>
        <p:blipFill>
          <a:blip r:embed="rId3" cstate="print">
            <a:grayscl/>
            <a:lum contrast="40000"/>
          </a:blip>
          <a:srcRect b="19732"/>
          <a:stretch>
            <a:fillRect/>
          </a:stretch>
        </p:blipFill>
        <p:spPr bwMode="auto">
          <a:xfrm>
            <a:off x="8704217" y="616133"/>
            <a:ext cx="2438400" cy="1957250"/>
          </a:xfrm>
          <a:prstGeom prst="rect">
            <a:avLst/>
          </a:prstGeom>
          <a:noFill/>
          <a:ln w="9525">
            <a:noFill/>
            <a:miter lim="800000"/>
            <a:headEnd/>
            <a:tailEnd/>
          </a:ln>
        </p:spPr>
      </p:pic>
      <p:sp>
        <p:nvSpPr>
          <p:cNvPr id="11" name="Figura a mano libera 10"/>
          <p:cNvSpPr/>
          <p:nvPr/>
        </p:nvSpPr>
        <p:spPr>
          <a:xfrm>
            <a:off x="6557554" y="2325189"/>
            <a:ext cx="3879669" cy="3043645"/>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2267" name="Picture 11" descr="Canon logo, black"/>
          <p:cNvPicPr>
            <a:picLocks noChangeAspect="1" noChangeArrowheads="1"/>
          </p:cNvPicPr>
          <p:nvPr/>
        </p:nvPicPr>
        <p:blipFill>
          <a:blip r:embed="rId4" cstate="print"/>
          <a:srcRect/>
          <a:stretch>
            <a:fillRect/>
          </a:stretch>
        </p:blipFill>
        <p:spPr bwMode="auto">
          <a:xfrm>
            <a:off x="6270171" y="4924320"/>
            <a:ext cx="3543428" cy="97223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66</a:t>
            </a:fld>
            <a:endParaRPr lang="it-IT"/>
          </a:p>
        </p:txBody>
      </p:sp>
      <p:pic>
        <p:nvPicPr>
          <p:cNvPr id="553986" name="Picture 2"/>
          <p:cNvPicPr>
            <a:picLocks noChangeAspect="1" noChangeArrowheads="1"/>
          </p:cNvPicPr>
          <p:nvPr/>
        </p:nvPicPr>
        <p:blipFill>
          <a:blip r:embed="rId2" cstate="print"/>
          <a:srcRect l="31227" t="19031" r="43570" b="14643"/>
          <a:stretch>
            <a:fillRect/>
          </a:stretch>
        </p:blipFill>
        <p:spPr bwMode="auto">
          <a:xfrm>
            <a:off x="195945" y="0"/>
            <a:ext cx="4833256" cy="6778111"/>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33408" y="1081225"/>
            <a:ext cx="2235383" cy="1667940"/>
          </a:xfrm>
          <a:prstGeom prst="rect">
            <a:avLst/>
          </a:prstGeom>
          <a:noFill/>
          <a:ln w="9525">
            <a:noFill/>
            <a:miter lim="800000"/>
            <a:headEnd/>
            <a:tailEnd/>
          </a:ln>
        </p:spPr>
      </p:pic>
      <p:pic>
        <p:nvPicPr>
          <p:cNvPr id="9" name="Picture 4"/>
          <p:cNvPicPr>
            <a:picLocks noChangeAspect="1" noChangeArrowheads="1"/>
          </p:cNvPicPr>
          <p:nvPr/>
        </p:nvPicPr>
        <p:blipFill>
          <a:blip r:embed="rId4" cstate="print">
            <a:grayscl/>
            <a:lum contrast="40000"/>
          </a:blip>
          <a:srcRect b="19732"/>
          <a:stretch>
            <a:fillRect/>
          </a:stretch>
        </p:blipFill>
        <p:spPr bwMode="auto">
          <a:xfrm>
            <a:off x="8704217" y="616133"/>
            <a:ext cx="2438400" cy="1957250"/>
          </a:xfrm>
          <a:prstGeom prst="rect">
            <a:avLst/>
          </a:prstGeom>
          <a:noFill/>
          <a:ln w="9525">
            <a:noFill/>
            <a:miter lim="800000"/>
            <a:headEnd/>
            <a:tailEnd/>
          </a:ln>
        </p:spPr>
      </p:pic>
      <p:sp>
        <p:nvSpPr>
          <p:cNvPr id="10" name="Figura a mano libera 9"/>
          <p:cNvSpPr/>
          <p:nvPr/>
        </p:nvSpPr>
        <p:spPr>
          <a:xfrm>
            <a:off x="6557554" y="2325189"/>
            <a:ext cx="3879669" cy="3043645"/>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1" descr="Canon logo, black"/>
          <p:cNvPicPr>
            <a:picLocks noChangeAspect="1" noChangeArrowheads="1"/>
          </p:cNvPicPr>
          <p:nvPr/>
        </p:nvPicPr>
        <p:blipFill>
          <a:blip r:embed="rId5" cstate="print"/>
          <a:srcRect/>
          <a:stretch>
            <a:fillRect/>
          </a:stretch>
        </p:blipFill>
        <p:spPr bwMode="auto">
          <a:xfrm>
            <a:off x="6270171" y="4924320"/>
            <a:ext cx="3543428" cy="97223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67</a:t>
            </a:fld>
            <a:endParaRPr lang="it-IT"/>
          </a:p>
        </p:txBody>
      </p:sp>
      <p:pic>
        <p:nvPicPr>
          <p:cNvPr id="552962" name="Picture 2"/>
          <p:cNvPicPr>
            <a:picLocks noChangeAspect="1" noChangeArrowheads="1"/>
          </p:cNvPicPr>
          <p:nvPr/>
        </p:nvPicPr>
        <p:blipFill>
          <a:blip r:embed="rId2" cstate="print">
            <a:lum bright="-20000" contrast="40000"/>
          </a:blip>
          <a:srcRect l="22391" t="19785" r="23890" b="8613"/>
          <a:stretch>
            <a:fillRect/>
          </a:stretch>
        </p:blipFill>
        <p:spPr bwMode="auto">
          <a:xfrm>
            <a:off x="822960" y="0"/>
            <a:ext cx="9655342" cy="6858000"/>
          </a:xfrm>
          <a:prstGeom prst="rect">
            <a:avLst/>
          </a:prstGeom>
          <a:noFill/>
          <a:ln w="9525">
            <a:noFill/>
            <a:miter lim="800000"/>
            <a:headEnd/>
            <a:tailEnd/>
          </a:ln>
        </p:spPr>
      </p:pic>
      <p:pic>
        <p:nvPicPr>
          <p:cNvPr id="552963" name="Picture 3"/>
          <p:cNvPicPr>
            <a:picLocks noChangeAspect="1" noChangeArrowheads="1"/>
          </p:cNvPicPr>
          <p:nvPr/>
        </p:nvPicPr>
        <p:blipFill>
          <a:blip r:embed="rId3" cstate="print"/>
          <a:srcRect/>
          <a:stretch>
            <a:fillRect/>
          </a:stretch>
        </p:blipFill>
        <p:spPr bwMode="auto">
          <a:xfrm>
            <a:off x="9018384" y="2272937"/>
            <a:ext cx="2717913" cy="280806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63"/>
                                        </p:tgtEl>
                                        <p:attrNameLst>
                                          <p:attrName>style.visibility</p:attrName>
                                        </p:attrNameLst>
                                      </p:cBhvr>
                                      <p:to>
                                        <p:strVal val="visible"/>
                                      </p:to>
                                    </p:set>
                                    <p:animEffect transition="in" filter="fade">
                                      <p:cBhvr>
                                        <p:cTn id="7" dur="2000"/>
                                        <p:tgtEl>
                                          <p:spTgt spid="552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68</a:t>
            </a:fld>
            <a:endParaRPr lang="it-IT"/>
          </a:p>
        </p:txBody>
      </p:sp>
      <p:pic>
        <p:nvPicPr>
          <p:cNvPr id="552962" name="Picture 2"/>
          <p:cNvPicPr>
            <a:picLocks noChangeAspect="1" noChangeArrowheads="1"/>
          </p:cNvPicPr>
          <p:nvPr/>
        </p:nvPicPr>
        <p:blipFill>
          <a:blip r:embed="rId2" cstate="print">
            <a:lum bright="-20000" contrast="40000"/>
          </a:blip>
          <a:srcRect l="22391" t="19785" r="23890" b="8613"/>
          <a:stretch>
            <a:fillRect/>
          </a:stretch>
        </p:blipFill>
        <p:spPr bwMode="auto">
          <a:xfrm>
            <a:off x="822960" y="0"/>
            <a:ext cx="9655342" cy="6858000"/>
          </a:xfrm>
          <a:prstGeom prst="rect">
            <a:avLst/>
          </a:prstGeom>
          <a:noFill/>
          <a:ln w="9525">
            <a:noFill/>
            <a:miter lim="800000"/>
            <a:headEnd/>
            <a:tailEnd/>
          </a:ln>
        </p:spPr>
      </p:pic>
      <p:pic>
        <p:nvPicPr>
          <p:cNvPr id="552963" name="Picture 3"/>
          <p:cNvPicPr>
            <a:picLocks noChangeAspect="1" noChangeArrowheads="1"/>
          </p:cNvPicPr>
          <p:nvPr/>
        </p:nvPicPr>
        <p:blipFill>
          <a:blip r:embed="rId3" cstate="print"/>
          <a:srcRect/>
          <a:stretch>
            <a:fillRect/>
          </a:stretch>
        </p:blipFill>
        <p:spPr bwMode="auto">
          <a:xfrm>
            <a:off x="9018384" y="2272937"/>
            <a:ext cx="2717913" cy="2808061"/>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t="8494"/>
          <a:stretch>
            <a:fillRect/>
          </a:stretch>
        </p:blipFill>
        <p:spPr bwMode="auto">
          <a:xfrm>
            <a:off x="5460274" y="4245429"/>
            <a:ext cx="1033132" cy="705394"/>
          </a:xfrm>
          <a:prstGeom prst="rect">
            <a:avLst/>
          </a:prstGeom>
          <a:noFill/>
          <a:ln w="9525">
            <a:noFill/>
            <a:miter lim="800000"/>
            <a:headEnd/>
            <a:tailEnd/>
          </a:ln>
        </p:spPr>
      </p:pic>
      <p:sp>
        <p:nvSpPr>
          <p:cNvPr id="8" name="CasellaDiTesto 7"/>
          <p:cNvSpPr txBox="1"/>
          <p:nvPr/>
        </p:nvSpPr>
        <p:spPr>
          <a:xfrm>
            <a:off x="3187337" y="5773783"/>
            <a:ext cx="656846" cy="307777"/>
          </a:xfrm>
          <a:prstGeom prst="rect">
            <a:avLst/>
          </a:prstGeom>
          <a:solidFill>
            <a:srgbClr val="FFFFFF"/>
          </a:solidFill>
        </p:spPr>
        <p:txBody>
          <a:bodyPr wrap="none" rtlCol="0">
            <a:spAutoFit/>
          </a:bodyPr>
          <a:lstStyle/>
          <a:p>
            <a:r>
              <a:rPr lang="it-IT" sz="1400" b="1" dirty="0" err="1" smtClean="0"/>
              <a:t>Optics</a:t>
            </a:r>
            <a:endParaRPr lang="it-IT" sz="1400" b="1" dirty="0"/>
          </a:p>
        </p:txBody>
      </p:sp>
      <p:sp>
        <p:nvSpPr>
          <p:cNvPr id="9" name="CasellaDiTesto 8"/>
          <p:cNvSpPr txBox="1"/>
          <p:nvPr/>
        </p:nvSpPr>
        <p:spPr>
          <a:xfrm>
            <a:off x="6344194" y="5743303"/>
            <a:ext cx="979755" cy="307777"/>
          </a:xfrm>
          <a:prstGeom prst="rect">
            <a:avLst/>
          </a:prstGeom>
          <a:solidFill>
            <a:srgbClr val="FFFFFF">
              <a:alpha val="67843"/>
            </a:srgbClr>
          </a:solidFill>
        </p:spPr>
        <p:txBody>
          <a:bodyPr wrap="none" rtlCol="0">
            <a:spAutoFit/>
          </a:bodyPr>
          <a:lstStyle/>
          <a:p>
            <a:r>
              <a:rPr lang="it-IT" sz="1400" b="1" dirty="0" err="1" smtClean="0"/>
              <a:t>Mechanics</a:t>
            </a:r>
            <a:endParaRPr lang="it-IT" sz="1400" b="1" dirty="0"/>
          </a:p>
        </p:txBody>
      </p:sp>
      <p:pic>
        <p:nvPicPr>
          <p:cNvPr id="10" name="Picture 4"/>
          <p:cNvPicPr>
            <a:picLocks noChangeAspect="1" noChangeArrowheads="1"/>
          </p:cNvPicPr>
          <p:nvPr/>
        </p:nvPicPr>
        <p:blipFill>
          <a:blip r:embed="rId5" cstate="print">
            <a:grayscl/>
            <a:lum contrast="40000"/>
          </a:blip>
          <a:srcRect t="14836" b="19732"/>
          <a:stretch>
            <a:fillRect/>
          </a:stretch>
        </p:blipFill>
        <p:spPr bwMode="auto">
          <a:xfrm>
            <a:off x="5447211" y="3148149"/>
            <a:ext cx="1058091" cy="692332"/>
          </a:xfrm>
          <a:prstGeom prst="rect">
            <a:avLst/>
          </a:prstGeom>
          <a:noFill/>
          <a:ln w="9525">
            <a:noFill/>
            <a:miter lim="800000"/>
            <a:headEnd/>
            <a:tailEnd/>
          </a:ln>
        </p:spPr>
      </p:pic>
      <p:sp>
        <p:nvSpPr>
          <p:cNvPr id="11" name="CasellaDiTesto 10"/>
          <p:cNvSpPr txBox="1"/>
          <p:nvPr/>
        </p:nvSpPr>
        <p:spPr>
          <a:xfrm>
            <a:off x="3451708" y="1665517"/>
            <a:ext cx="939680" cy="477054"/>
          </a:xfrm>
          <a:prstGeom prst="rect">
            <a:avLst/>
          </a:prstGeom>
          <a:solidFill>
            <a:srgbClr val="FFFFFF"/>
          </a:solidFill>
        </p:spPr>
        <p:txBody>
          <a:bodyPr wrap="none" rtlCol="0">
            <a:spAutoFit/>
          </a:bodyPr>
          <a:lstStyle/>
          <a:p>
            <a:pPr algn="ctr"/>
            <a:r>
              <a:rPr lang="it-IT" sz="1400" b="1" dirty="0" smtClean="0"/>
              <a:t>B2C</a:t>
            </a:r>
          </a:p>
          <a:p>
            <a:pPr algn="ctr"/>
            <a:r>
              <a:rPr lang="it-IT" sz="1100" b="1" dirty="0" err="1" smtClean="0"/>
              <a:t>Photography</a:t>
            </a:r>
            <a:endParaRPr lang="it-IT" sz="1100" b="1" dirty="0"/>
          </a:p>
        </p:txBody>
      </p:sp>
      <p:sp>
        <p:nvSpPr>
          <p:cNvPr id="12" name="CasellaDiTesto 11"/>
          <p:cNvSpPr txBox="1"/>
          <p:nvPr/>
        </p:nvSpPr>
        <p:spPr>
          <a:xfrm>
            <a:off x="5026698" y="1642434"/>
            <a:ext cx="628698" cy="523220"/>
          </a:xfrm>
          <a:prstGeom prst="rect">
            <a:avLst/>
          </a:prstGeom>
          <a:solidFill>
            <a:srgbClr val="FFFFFF"/>
          </a:solidFill>
        </p:spPr>
        <p:txBody>
          <a:bodyPr wrap="none" rtlCol="0">
            <a:spAutoFit/>
          </a:bodyPr>
          <a:lstStyle/>
          <a:p>
            <a:pPr algn="ctr"/>
            <a:r>
              <a:rPr lang="it-IT" sz="1400" b="1" dirty="0" smtClean="0"/>
              <a:t>B2B</a:t>
            </a:r>
          </a:p>
          <a:p>
            <a:pPr algn="ctr"/>
            <a:r>
              <a:rPr lang="it-IT" sz="1400" b="1" dirty="0" smtClean="0"/>
              <a:t>Office</a:t>
            </a:r>
            <a:endParaRPr lang="it-IT" sz="1400" b="1" dirty="0"/>
          </a:p>
        </p:txBody>
      </p:sp>
      <p:sp>
        <p:nvSpPr>
          <p:cNvPr id="13" name="CasellaDiTesto 12"/>
          <p:cNvSpPr txBox="1"/>
          <p:nvPr/>
        </p:nvSpPr>
        <p:spPr>
          <a:xfrm>
            <a:off x="7651425" y="1657823"/>
            <a:ext cx="883062" cy="492443"/>
          </a:xfrm>
          <a:prstGeom prst="rect">
            <a:avLst/>
          </a:prstGeom>
          <a:solidFill>
            <a:srgbClr val="FFFFFF"/>
          </a:solidFill>
        </p:spPr>
        <p:txBody>
          <a:bodyPr wrap="none" rtlCol="0">
            <a:spAutoFit/>
          </a:bodyPr>
          <a:lstStyle/>
          <a:p>
            <a:pPr algn="ctr"/>
            <a:r>
              <a:rPr lang="it-IT" sz="1400" b="1" dirty="0" smtClean="0"/>
              <a:t>B2B-B2C</a:t>
            </a:r>
          </a:p>
          <a:p>
            <a:pPr algn="ctr"/>
            <a:r>
              <a:rPr lang="it-IT" sz="1200" b="1" dirty="0" err="1" smtClean="0"/>
              <a:t>Computers</a:t>
            </a:r>
            <a:endParaRPr lang="it-IT" sz="1200" b="1" dirty="0"/>
          </a:p>
        </p:txBody>
      </p:sp>
      <p:sp>
        <p:nvSpPr>
          <p:cNvPr id="14" name="CasellaDiTesto 13"/>
          <p:cNvSpPr txBox="1"/>
          <p:nvPr/>
        </p:nvSpPr>
        <p:spPr>
          <a:xfrm>
            <a:off x="6313962" y="1642434"/>
            <a:ext cx="779957" cy="523220"/>
          </a:xfrm>
          <a:prstGeom prst="rect">
            <a:avLst/>
          </a:prstGeom>
          <a:solidFill>
            <a:srgbClr val="FFFFFF"/>
          </a:solidFill>
        </p:spPr>
        <p:txBody>
          <a:bodyPr wrap="none" rtlCol="0">
            <a:spAutoFit/>
          </a:bodyPr>
          <a:lstStyle/>
          <a:p>
            <a:pPr algn="ctr"/>
            <a:r>
              <a:rPr lang="it-IT" sz="1400" b="1" dirty="0" smtClean="0"/>
              <a:t>B2B</a:t>
            </a:r>
          </a:p>
          <a:p>
            <a:pPr algn="ctr"/>
            <a:r>
              <a:rPr lang="it-IT" sz="1400" b="1" dirty="0" err="1" smtClean="0"/>
              <a:t>Medical</a:t>
            </a:r>
            <a:endParaRPr lang="it-IT" sz="1400" b="1" dirty="0"/>
          </a:p>
        </p:txBody>
      </p:sp>
      <p:sp>
        <p:nvSpPr>
          <p:cNvPr id="15" name="CasellaDiTesto 14"/>
          <p:cNvSpPr txBox="1"/>
          <p:nvPr/>
        </p:nvSpPr>
        <p:spPr>
          <a:xfrm>
            <a:off x="4972594" y="5756365"/>
            <a:ext cx="478016" cy="307777"/>
          </a:xfrm>
          <a:prstGeom prst="rect">
            <a:avLst/>
          </a:prstGeom>
          <a:solidFill>
            <a:srgbClr val="FFFFFF"/>
          </a:solidFill>
        </p:spPr>
        <p:txBody>
          <a:bodyPr wrap="none" rtlCol="0">
            <a:spAutoFit/>
          </a:bodyPr>
          <a:lstStyle/>
          <a:p>
            <a:r>
              <a:rPr lang="it-IT" sz="1400" b="1" dirty="0" smtClean="0"/>
              <a:t>B2B</a:t>
            </a:r>
            <a:endParaRPr lang="it-IT" sz="1400" b="1" dirty="0"/>
          </a:p>
        </p:txBody>
      </p:sp>
      <p:sp>
        <p:nvSpPr>
          <p:cNvPr id="16" name="CasellaDiTesto 15"/>
          <p:cNvSpPr txBox="1"/>
          <p:nvPr/>
        </p:nvSpPr>
        <p:spPr>
          <a:xfrm>
            <a:off x="8155577" y="5765073"/>
            <a:ext cx="720069" cy="307777"/>
          </a:xfrm>
          <a:prstGeom prst="rect">
            <a:avLst/>
          </a:prstGeom>
          <a:solidFill>
            <a:srgbClr val="FFFFFF"/>
          </a:solidFill>
        </p:spPr>
        <p:txBody>
          <a:bodyPr wrap="none" rtlCol="0">
            <a:spAutoFit/>
          </a:bodyPr>
          <a:lstStyle/>
          <a:p>
            <a:r>
              <a:rPr lang="it-IT" sz="1400" b="1" dirty="0" smtClean="0"/>
              <a:t>Service</a:t>
            </a:r>
            <a:endParaRPr lang="it-IT" sz="1400" b="1" dirty="0"/>
          </a:p>
        </p:txBody>
      </p:sp>
      <p:grpSp>
        <p:nvGrpSpPr>
          <p:cNvPr id="5" name="Gruppo 20"/>
          <p:cNvGrpSpPr/>
          <p:nvPr/>
        </p:nvGrpSpPr>
        <p:grpSpPr>
          <a:xfrm>
            <a:off x="548641" y="444137"/>
            <a:ext cx="8412480" cy="796834"/>
            <a:chOff x="548641" y="444137"/>
            <a:chExt cx="8412480" cy="796834"/>
          </a:xfrm>
        </p:grpSpPr>
        <p:sp>
          <p:nvSpPr>
            <p:cNvPr id="17" name="Rettangolo 16"/>
            <p:cNvSpPr/>
            <p:nvPr/>
          </p:nvSpPr>
          <p:spPr>
            <a:xfrm>
              <a:off x="548641" y="444137"/>
              <a:ext cx="8412480" cy="796834"/>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770709" y="679268"/>
              <a:ext cx="2044534" cy="338554"/>
            </a:xfrm>
            <a:prstGeom prst="rect">
              <a:avLst/>
            </a:prstGeom>
            <a:noFill/>
          </p:spPr>
          <p:txBody>
            <a:bodyPr wrap="none" rtlCol="0">
              <a:spAutoFit/>
            </a:bodyPr>
            <a:lstStyle/>
            <a:p>
              <a:r>
                <a:rPr lang="it-IT" sz="1600" b="1" dirty="0" smtClean="0"/>
                <a:t>PRODUCT PORTFOLIO</a:t>
              </a:r>
              <a:endParaRPr lang="it-IT" sz="1600" b="1" dirty="0"/>
            </a:p>
          </p:txBody>
        </p:sp>
      </p:grpSp>
      <p:grpSp>
        <p:nvGrpSpPr>
          <p:cNvPr id="6" name="Gruppo 21"/>
          <p:cNvGrpSpPr/>
          <p:nvPr/>
        </p:nvGrpSpPr>
        <p:grpSpPr>
          <a:xfrm>
            <a:off x="544286" y="1484810"/>
            <a:ext cx="8412480" cy="1258389"/>
            <a:chOff x="544286" y="1484810"/>
            <a:chExt cx="8412480" cy="1258389"/>
          </a:xfrm>
        </p:grpSpPr>
        <p:sp>
          <p:nvSpPr>
            <p:cNvPr id="19" name="Rettangolo 18"/>
            <p:cNvSpPr/>
            <p:nvPr/>
          </p:nvSpPr>
          <p:spPr>
            <a:xfrm>
              <a:off x="544286" y="1484810"/>
              <a:ext cx="8412480" cy="1258389"/>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818606" y="1876697"/>
              <a:ext cx="2037096" cy="338554"/>
            </a:xfrm>
            <a:prstGeom prst="rect">
              <a:avLst/>
            </a:prstGeom>
            <a:noFill/>
          </p:spPr>
          <p:txBody>
            <a:bodyPr wrap="none" rtlCol="0">
              <a:spAutoFit/>
            </a:bodyPr>
            <a:lstStyle/>
            <a:p>
              <a:r>
                <a:rPr lang="it-IT" sz="1600" b="1" dirty="0" smtClean="0"/>
                <a:t>BUSINESS PORTFOLIO</a:t>
              </a:r>
              <a:endParaRPr lang="it-IT" sz="1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clarify</a:t>
            </a:r>
            <a:r>
              <a:rPr lang="it-IT" dirty="0" smtClean="0">
                <a:latin typeface="Avenir Black"/>
              </a:rPr>
              <a:t> </a:t>
            </a:r>
            <a:r>
              <a:rPr lang="it-IT" dirty="0" err="1" smtClean="0">
                <a:latin typeface="Avenir Black"/>
              </a:rPr>
              <a:t>Core</a:t>
            </a:r>
            <a:r>
              <a:rPr lang="it-IT" dirty="0" smtClean="0">
                <a:latin typeface="Avenir Black"/>
              </a:rPr>
              <a:t> </a:t>
            </a:r>
            <a:r>
              <a:rPr lang="it-IT" dirty="0" err="1" smtClean="0">
                <a:latin typeface="Avenir Black"/>
              </a:rPr>
              <a:t>competencies</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lstStyle/>
          <a:p>
            <a:r>
              <a:rPr lang="en-US" dirty="0" smtClean="0"/>
              <a:t>When you clarify competencies, your entire organization knows how to support your competitive advantage—and readily allocates resources to build cross-unit technological and production processes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69</a:t>
            </a:fld>
            <a:endParaRPr lang="it-IT"/>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9312" y="304800"/>
            <a:ext cx="3074241" cy="1885951"/>
          </a:xfrm>
          <a:prstGeom prst="rect">
            <a:avLst/>
          </a:prstGeom>
          <a:ln>
            <a:noFill/>
          </a:ln>
          <a:effectLst>
            <a:outerShdw blurRad="292100" dist="139700" dir="2700000" algn="tl" rotWithShape="0">
              <a:srgbClr val="333333">
                <a:alpha val="65000"/>
              </a:srgbClr>
            </a:outerShdw>
          </a:effectLst>
        </p:spPr>
      </p:pic>
      <p:pic>
        <p:nvPicPr>
          <p:cNvPr id="3" name="Picture 3"/>
          <p:cNvPicPr>
            <a:picLocks noChangeAspect="1" noChangeArrowheads="1"/>
          </p:cNvPicPr>
          <p:nvPr/>
        </p:nvPicPr>
        <p:blipFill>
          <a:blip r:embed="rId3" cstate="print"/>
          <a:srcRect/>
          <a:stretch>
            <a:fillRect/>
          </a:stretch>
        </p:blipFill>
        <p:spPr bwMode="auto">
          <a:xfrm>
            <a:off x="3774074" y="304800"/>
            <a:ext cx="3719118" cy="1885950"/>
          </a:xfrm>
          <a:prstGeom prst="rect">
            <a:avLst/>
          </a:prstGeom>
          <a:ln>
            <a:noFill/>
          </a:ln>
          <a:effectLst>
            <a:outerShdw blurRad="292100" dist="139700" dir="2700000" algn="tl" rotWithShape="0">
              <a:srgbClr val="333333">
                <a:alpha val="65000"/>
              </a:srgbClr>
            </a:outerShdw>
          </a:effectLst>
        </p:spPr>
      </p:pic>
      <p:pic>
        <p:nvPicPr>
          <p:cNvPr id="4" name="Picture 5"/>
          <p:cNvPicPr>
            <a:picLocks noChangeAspect="1" noChangeArrowheads="1"/>
          </p:cNvPicPr>
          <p:nvPr/>
        </p:nvPicPr>
        <p:blipFill>
          <a:blip r:embed="rId4" cstate="print"/>
          <a:srcRect r="16747"/>
          <a:stretch>
            <a:fillRect/>
          </a:stretch>
        </p:blipFill>
        <p:spPr bwMode="auto">
          <a:xfrm>
            <a:off x="8082909" y="0"/>
            <a:ext cx="3632841" cy="261521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5" cstate="print"/>
          <a:srcRect/>
          <a:stretch>
            <a:fillRect/>
          </a:stretch>
        </p:blipFill>
        <p:spPr bwMode="auto">
          <a:xfrm>
            <a:off x="8479725" y="4003082"/>
            <a:ext cx="3236025" cy="1600302"/>
          </a:xfrm>
          <a:prstGeom prst="rect">
            <a:avLst/>
          </a:prstGeom>
          <a:ln>
            <a:noFill/>
          </a:ln>
          <a:effectLst>
            <a:outerShdw blurRad="292100" dist="139700" dir="2700000" algn="tl" rotWithShape="0">
              <a:srgbClr val="333333">
                <a:alpha val="65000"/>
              </a:srgbClr>
            </a:outerShdw>
          </a:effectLst>
        </p:spPr>
      </p:pic>
      <p:sp>
        <p:nvSpPr>
          <p:cNvPr id="6" name="Freccia a destra 5"/>
          <p:cNvSpPr/>
          <p:nvPr/>
        </p:nvSpPr>
        <p:spPr>
          <a:xfrm>
            <a:off x="3774074" y="1371600"/>
            <a:ext cx="74896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8082909" y="1133475"/>
            <a:ext cx="74896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rot="5400000">
            <a:off x="9642534" y="2809775"/>
            <a:ext cx="74896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0" name="Picture 6" descr="Reading: Stages of the Product Life Cycle | Principles of Marketing"/>
          <p:cNvPicPr>
            <a:picLocks noChangeAspect="1" noChangeArrowheads="1"/>
          </p:cNvPicPr>
          <p:nvPr/>
        </p:nvPicPr>
        <p:blipFill>
          <a:blip r:embed="rId6"/>
          <a:srcRect/>
          <a:stretch>
            <a:fillRect/>
          </a:stretch>
        </p:blipFill>
        <p:spPr bwMode="auto">
          <a:xfrm>
            <a:off x="469312" y="2615215"/>
            <a:ext cx="3943350" cy="2091053"/>
          </a:xfrm>
          <a:prstGeom prst="rect">
            <a:avLst/>
          </a:prstGeom>
          <a:ln>
            <a:noFill/>
          </a:ln>
          <a:effectLst>
            <a:outerShdw blurRad="292100" dist="139700" dir="2700000" algn="tl" rotWithShape="0">
              <a:srgbClr val="333333">
                <a:alpha val="65000"/>
              </a:srgbClr>
            </a:outerShdw>
          </a:effectLst>
        </p:spPr>
      </p:pic>
      <p:pic>
        <p:nvPicPr>
          <p:cNvPr id="1026" name="Picture 2" descr="BCG Matrix EXPLAINED with EXAMPLES | B2U | Business-to-you.com"/>
          <p:cNvPicPr>
            <a:picLocks noChangeAspect="1" noChangeArrowheads="1"/>
          </p:cNvPicPr>
          <p:nvPr/>
        </p:nvPicPr>
        <p:blipFill>
          <a:blip r:embed="rId7"/>
          <a:srcRect/>
          <a:stretch>
            <a:fillRect/>
          </a:stretch>
        </p:blipFill>
        <p:spPr bwMode="auto">
          <a:xfrm>
            <a:off x="4816893" y="2554808"/>
            <a:ext cx="2238149" cy="2151460"/>
          </a:xfrm>
          <a:prstGeom prst="rect">
            <a:avLst/>
          </a:prstGeom>
          <a:ln>
            <a:noFill/>
          </a:ln>
          <a:effectLst>
            <a:outerShdw blurRad="292100" dist="139700" dir="2700000" algn="tl" rotWithShape="0">
              <a:srgbClr val="333333">
                <a:alpha val="65000"/>
              </a:srgbClr>
            </a:outerShdw>
          </a:effectLst>
        </p:spPr>
      </p:pic>
      <p:pic>
        <p:nvPicPr>
          <p:cNvPr id="1032" name="Picture 8" descr="Advantages and Disadvantages of Vertical Integration"/>
          <p:cNvPicPr>
            <a:picLocks noChangeAspect="1" noChangeArrowheads="1"/>
          </p:cNvPicPr>
          <p:nvPr/>
        </p:nvPicPr>
        <p:blipFill>
          <a:blip r:embed="rId8"/>
          <a:srcRect t="29730" b="17568"/>
          <a:stretch>
            <a:fillRect/>
          </a:stretch>
        </p:blipFill>
        <p:spPr bwMode="auto">
          <a:xfrm>
            <a:off x="2108673" y="5082766"/>
            <a:ext cx="6292739" cy="1533855"/>
          </a:xfrm>
          <a:prstGeom prst="rect">
            <a:avLst/>
          </a:prstGeom>
          <a:ln>
            <a:noFill/>
          </a:ln>
          <a:effectLst>
            <a:outerShdw blurRad="292100" dist="139700" dir="2700000" algn="tl" rotWithShape="0">
              <a:srgbClr val="333333">
                <a:alpha val="65000"/>
              </a:srgbClr>
            </a:outerShdw>
          </a:effectLst>
        </p:spPr>
      </p:pic>
      <p:sp>
        <p:nvSpPr>
          <p:cNvPr id="13" name="CasellaDiTesto 12"/>
          <p:cNvSpPr txBox="1"/>
          <p:nvPr/>
        </p:nvSpPr>
        <p:spPr>
          <a:xfrm>
            <a:off x="7098751" y="2673420"/>
            <a:ext cx="2761947" cy="1569660"/>
          </a:xfrm>
          <a:prstGeom prst="rect">
            <a:avLst/>
          </a:prstGeom>
          <a:noFill/>
        </p:spPr>
        <p:txBody>
          <a:bodyPr wrap="square" rtlCol="0">
            <a:spAutoFit/>
          </a:bodyPr>
          <a:lstStyle/>
          <a:p>
            <a:pPr algn="l">
              <a:lnSpc>
                <a:spcPct val="150000"/>
              </a:lnSpc>
            </a:pPr>
            <a:r>
              <a:rPr lang="it-IT" sz="3200" spc="100" dirty="0" smtClean="0">
                <a:latin typeface="Arial" panose="020B0604020202020204" pitchFamily="34" charset="0"/>
                <a:ea typeface="Open Sans" panose="020B0606030504020204" pitchFamily="34" charset="0"/>
                <a:cs typeface="Arial" panose="020B0604020202020204" pitchFamily="34" charset="0"/>
              </a:rPr>
              <a:t>The 7 </a:t>
            </a:r>
            <a:r>
              <a:rPr lang="it-IT" sz="3200" spc="100" dirty="0" err="1" smtClean="0">
                <a:latin typeface="Arial" panose="020B0604020202020204" pitchFamily="34" charset="0"/>
                <a:ea typeface="Open Sans" panose="020B0606030504020204" pitchFamily="34" charset="0"/>
                <a:cs typeface="Arial" panose="020B0604020202020204" pitchFamily="34" charset="0"/>
              </a:rPr>
              <a:t>M</a:t>
            </a:r>
            <a:r>
              <a:rPr lang="it-IT" sz="3200" spc="100" dirty="0" err="1" smtClean="0">
                <a:latin typeface="Arial" panose="020B0604020202020204" pitchFamily="34" charset="0"/>
                <a:ea typeface="Open Sans" panose="020B0606030504020204" pitchFamily="34" charset="0"/>
                <a:cs typeface="Arial" panose="020B0604020202020204" pitchFamily="34" charset="0"/>
              </a:rPr>
              <a:t>agnificents</a:t>
            </a:r>
            <a:endParaRPr lang="it-IT" sz="3200" spc="100" dirty="0">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assess</a:t>
            </a:r>
            <a:r>
              <a:rPr lang="it-IT" dirty="0" smtClean="0">
                <a:latin typeface="Avenir Black"/>
              </a:rPr>
              <a:t> </a:t>
            </a:r>
            <a:r>
              <a:rPr lang="it-IT" dirty="0" err="1" smtClean="0">
                <a:latin typeface="Avenir Black"/>
              </a:rPr>
              <a:t>Core</a:t>
            </a:r>
            <a:r>
              <a:rPr lang="it-IT" dirty="0" smtClean="0">
                <a:latin typeface="Avenir Black"/>
              </a:rPr>
              <a:t> </a:t>
            </a:r>
            <a:r>
              <a:rPr lang="it-IT" dirty="0" err="1" smtClean="0">
                <a:latin typeface="Avenir Black"/>
              </a:rPr>
              <a:t>competencies</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normAutofit lnSpcReduction="10000"/>
          </a:bodyPr>
          <a:lstStyle/>
          <a:p>
            <a:pPr marL="514350" indent="-514350">
              <a:buFont typeface="+mj-lt"/>
              <a:buAutoNum type="arabicPeriod"/>
            </a:pPr>
            <a:r>
              <a:rPr lang="en-US" dirty="0" smtClean="0"/>
              <a:t>Articulate a strategic intent that defines your company and its markets</a:t>
            </a:r>
          </a:p>
          <a:p>
            <a:pPr marL="514350" indent="-514350">
              <a:buFont typeface="+mj-lt"/>
              <a:buAutoNum type="arabicPeriod"/>
            </a:pPr>
            <a:r>
              <a:rPr lang="en-US" dirty="0" smtClean="0"/>
              <a:t>Identify core competencies that support that intent.</a:t>
            </a:r>
          </a:p>
          <a:p>
            <a:pPr lvl="1">
              <a:buNone/>
            </a:pPr>
            <a:r>
              <a:rPr lang="en-US" dirty="0" smtClean="0"/>
              <a:t>Ask:</a:t>
            </a:r>
          </a:p>
          <a:p>
            <a:pPr lvl="1"/>
            <a:r>
              <a:rPr lang="en-US" dirty="0" smtClean="0"/>
              <a:t>How long could we dominate our business if we didn’t control this competency?</a:t>
            </a:r>
          </a:p>
          <a:p>
            <a:pPr lvl="1"/>
            <a:r>
              <a:rPr lang="en-US" dirty="0" smtClean="0"/>
              <a:t>What future opportunities would we lose without it?</a:t>
            </a:r>
          </a:p>
          <a:p>
            <a:pPr lvl="1"/>
            <a:r>
              <a:rPr lang="en-US" dirty="0" smtClean="0"/>
              <a:t>Does it provide access to multiple markets? (Casio’s core competence with display systems let it succeed in calculators, laptop monitors, and car dashboards.)</a:t>
            </a:r>
          </a:p>
          <a:p>
            <a:pPr lvl="1"/>
            <a:r>
              <a:rPr lang="en-US" dirty="0" smtClean="0"/>
              <a:t>Do customer benefits revolve around it? (Honda’s competence with high-revving, lightweight engines offers multiple consumer benefits.)</a:t>
            </a:r>
            <a:endParaRPr lang="it-IT" dirty="0" smtClean="0"/>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70</a:t>
            </a:fld>
            <a:endParaRPr lang="it-IT"/>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build</a:t>
            </a:r>
            <a:r>
              <a:rPr lang="it-IT" dirty="0" smtClean="0">
                <a:latin typeface="Avenir Black"/>
              </a:rPr>
              <a:t> </a:t>
            </a:r>
            <a:r>
              <a:rPr lang="it-IT" dirty="0" err="1" smtClean="0">
                <a:latin typeface="Avenir Black"/>
              </a:rPr>
              <a:t>Core</a:t>
            </a:r>
            <a:r>
              <a:rPr lang="it-IT" dirty="0" smtClean="0">
                <a:latin typeface="Avenir Black"/>
              </a:rPr>
              <a:t> </a:t>
            </a:r>
            <a:r>
              <a:rPr lang="it-IT" dirty="0" err="1" smtClean="0">
                <a:latin typeface="Avenir Black"/>
              </a:rPr>
              <a:t>Competencies</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normAutofit lnSpcReduction="10000"/>
          </a:bodyPr>
          <a:lstStyle/>
          <a:p>
            <a:pPr marL="514350" indent="-514350">
              <a:buFont typeface="+mj-lt"/>
              <a:buAutoNum type="arabicPeriod"/>
            </a:pPr>
            <a:r>
              <a:rPr lang="en-US" dirty="0" smtClean="0"/>
              <a:t>Once you’ve identified core competencies, enhance them: Invest in needed technologies.</a:t>
            </a:r>
          </a:p>
          <a:p>
            <a:pPr marL="914400" lvl="1" indent="-457200"/>
            <a:r>
              <a:rPr lang="en-US" dirty="0" smtClean="0"/>
              <a:t>Citicorp trumped rivals by adopting an operating system that leveraged its competencies—and let it participate in world markets 24 hours a day</a:t>
            </a:r>
          </a:p>
          <a:p>
            <a:pPr marL="514350" indent="-514350">
              <a:buFont typeface="+mj-lt"/>
              <a:buAutoNum type="arabicPeriod"/>
            </a:pPr>
            <a:r>
              <a:rPr lang="en-US" dirty="0" smtClean="0"/>
              <a:t>Infuse resources throughout business units to outpace rivals in new business development.</a:t>
            </a:r>
          </a:p>
          <a:p>
            <a:pPr marL="914400" lvl="1" indent="-457200"/>
            <a:r>
              <a:rPr lang="en-US" dirty="0" smtClean="0"/>
              <a:t>3M and Honda won races for global brand dominance by creating wide varieties of products from their core competencies.</a:t>
            </a:r>
          </a:p>
          <a:p>
            <a:pPr marL="914400" lvl="1" indent="-457200"/>
            <a:r>
              <a:rPr lang="en-US" dirty="0" smtClean="0"/>
              <a:t>Results? They built image, customer loyalty, and access to distribution channels for all their businesses</a:t>
            </a:r>
          </a:p>
          <a:p>
            <a:pPr marL="514350" indent="-514350">
              <a:buFont typeface="+mj-lt"/>
              <a:buAutoNum type="arabicPeriod"/>
            </a:pPr>
            <a:r>
              <a:rPr lang="en-US" dirty="0" smtClean="0"/>
              <a:t>Forge strategic alliances. </a:t>
            </a:r>
          </a:p>
          <a:p>
            <a:pPr lvl="1"/>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71</a:t>
            </a:fld>
            <a:endParaRPr lang="it-IT"/>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cultivate</a:t>
            </a:r>
            <a:r>
              <a:rPr lang="it-IT" dirty="0" smtClean="0">
                <a:latin typeface="Avenir Black"/>
              </a:rPr>
              <a:t> a </a:t>
            </a:r>
            <a:r>
              <a:rPr lang="it-IT" dirty="0" err="1" smtClean="0">
                <a:latin typeface="Avenir Black"/>
              </a:rPr>
              <a:t>core</a:t>
            </a:r>
            <a:r>
              <a:rPr lang="it-IT" dirty="0" smtClean="0">
                <a:latin typeface="Avenir Black"/>
              </a:rPr>
              <a:t> </a:t>
            </a:r>
            <a:r>
              <a:rPr lang="it-IT" dirty="0" err="1" smtClean="0">
                <a:latin typeface="Avenir Black"/>
              </a:rPr>
              <a:t>competency</a:t>
            </a:r>
            <a:r>
              <a:rPr lang="it-IT" dirty="0" smtClean="0">
                <a:latin typeface="Avenir Black"/>
              </a:rPr>
              <a:t> </a:t>
            </a:r>
            <a:r>
              <a:rPr lang="it-IT" dirty="0" err="1" smtClean="0">
                <a:latin typeface="Avenir Black"/>
              </a:rPr>
              <a:t>mindset</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lstStyle/>
          <a:p>
            <a:pPr marL="514350" indent="-514350">
              <a:buFont typeface="+mj-lt"/>
              <a:buAutoNum type="arabicPeriod"/>
            </a:pPr>
            <a:r>
              <a:rPr lang="en-US" dirty="0" smtClean="0"/>
              <a:t>Competency-savvy managers work well across organizational boundaries, willingly share resources, and think long term.</a:t>
            </a:r>
          </a:p>
          <a:p>
            <a:pPr marL="514350" indent="-514350">
              <a:buFont typeface="+mj-lt"/>
              <a:buAutoNum type="arabicPeriod"/>
            </a:pPr>
            <a:r>
              <a:rPr lang="en-US" dirty="0" smtClean="0"/>
              <a:t>To encourage this mind-set: Stop thinking of business units as sacrosanct.</a:t>
            </a:r>
          </a:p>
          <a:p>
            <a:pPr marL="514350" indent="-514350">
              <a:buFont typeface="+mj-lt"/>
              <a:buAutoNum type="arabicPeriod"/>
            </a:pPr>
            <a:r>
              <a:rPr lang="en-US" dirty="0" smtClean="0"/>
              <a:t>That imprisons resources in units and motivates managers to hide talent as the company pursues hot opportunities.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72</a:t>
            </a:fld>
            <a:endParaRPr lang="it-IT"/>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implement</a:t>
            </a:r>
            <a:r>
              <a:rPr lang="it-IT" dirty="0" smtClean="0">
                <a:latin typeface="Avenir Black"/>
              </a:rPr>
              <a:t> a </a:t>
            </a:r>
            <a:r>
              <a:rPr lang="it-IT" dirty="0" err="1" smtClean="0">
                <a:latin typeface="Avenir Black"/>
              </a:rPr>
              <a:t>competence</a:t>
            </a:r>
            <a:r>
              <a:rPr lang="it-IT" dirty="0" smtClean="0">
                <a:latin typeface="Avenir Black"/>
              </a:rPr>
              <a:t> </a:t>
            </a:r>
            <a:r>
              <a:rPr lang="it-IT" dirty="0" err="1" smtClean="0">
                <a:latin typeface="Avenir Black"/>
              </a:rPr>
              <a:t>based</a:t>
            </a:r>
            <a:r>
              <a:rPr lang="it-IT" dirty="0" smtClean="0">
                <a:latin typeface="Avenir Black"/>
              </a:rPr>
              <a:t> </a:t>
            </a:r>
            <a:r>
              <a:rPr lang="it-IT" dirty="0" err="1" smtClean="0">
                <a:latin typeface="Avenir Black"/>
              </a:rPr>
              <a:t>strategy</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lstStyle/>
          <a:p>
            <a:r>
              <a:rPr lang="en-US" dirty="0" smtClean="0"/>
              <a:t>Identify projects and people who embody the firm’s core competencies. This sends a message: Core competencies are corporate— not unit—resources, and those who embody them can be reallocated. (When Canon spotted opportunities in digital laser printers, it let managers raid other units to assemble talent.)</a:t>
            </a:r>
          </a:p>
          <a:p>
            <a:r>
              <a:rPr lang="en-US" dirty="0" smtClean="0"/>
              <a:t>Gather managers to identify next-generation competencies.</a:t>
            </a:r>
          </a:p>
          <a:p>
            <a:r>
              <a:rPr lang="en-US" dirty="0" smtClean="0"/>
              <a:t>Decide how much investment each needs, and how much capital and staff each division should contribute.</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73</a:t>
            </a:fld>
            <a:endParaRPr lang="it-IT"/>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Capabilities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More recently Christensen introduced the concept of </a:t>
            </a:r>
            <a:r>
              <a:rPr lang="en-US" b="1" dirty="0" smtClean="0"/>
              <a:t>capabilities</a:t>
            </a:r>
            <a:r>
              <a:rPr lang="en-US" dirty="0" smtClean="0"/>
              <a:t>, which he defined as resources, processes, and priorities.</a:t>
            </a:r>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74</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55010" name="Picture 2"/>
          <p:cNvPicPr>
            <a:picLocks noChangeAspect="1" noChangeArrowheads="1"/>
          </p:cNvPicPr>
          <p:nvPr/>
        </p:nvPicPr>
        <p:blipFill>
          <a:blip r:embed="rId2" cstate="print"/>
          <a:srcRect l="26809" t="25438" r="26701" b="15585"/>
          <a:stretch>
            <a:fillRect/>
          </a:stretch>
        </p:blipFill>
        <p:spPr bwMode="auto">
          <a:xfrm>
            <a:off x="3226525" y="2769326"/>
            <a:ext cx="6048103" cy="408867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75</a:t>
            </a:fld>
            <a:endParaRPr lang="it-IT"/>
          </a:p>
        </p:txBody>
      </p:sp>
      <p:pic>
        <p:nvPicPr>
          <p:cNvPr id="5" name="Picture 2"/>
          <p:cNvPicPr>
            <a:picLocks noChangeAspect="1" noChangeArrowheads="1"/>
          </p:cNvPicPr>
          <p:nvPr/>
        </p:nvPicPr>
        <p:blipFill>
          <a:blip r:embed="rId2" cstate="print"/>
          <a:srcRect l="26809" t="52383" r="26701" b="15585"/>
          <a:stretch>
            <a:fillRect/>
          </a:stretch>
        </p:blipFill>
        <p:spPr bwMode="auto">
          <a:xfrm>
            <a:off x="326570" y="1227907"/>
            <a:ext cx="11598124" cy="4258491"/>
          </a:xfrm>
          <a:prstGeom prst="rect">
            <a:avLst/>
          </a:prstGeom>
          <a:ln>
            <a:noFill/>
          </a:ln>
          <a:effectLst>
            <a:outerShdw blurRad="292100" dist="139700" dir="2700000" algn="tl" rotWithShape="0">
              <a:srgbClr val="333333">
                <a:alpha val="65000"/>
              </a:srgbClr>
            </a:outerShdw>
          </a:effectLst>
        </p:spPr>
      </p:pic>
      <p:sp>
        <p:nvSpPr>
          <p:cNvPr id="7" name="Rettangolo 6"/>
          <p:cNvSpPr/>
          <p:nvPr/>
        </p:nvSpPr>
        <p:spPr>
          <a:xfrm>
            <a:off x="5473337" y="4206240"/>
            <a:ext cx="5590903" cy="2743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latin typeface="Avenir Black"/>
              </a:rPr>
              <a:t>Resources</a:t>
            </a:r>
            <a:r>
              <a:rPr lang="it-IT" dirty="0" smtClean="0">
                <a:latin typeface="Avenir Black"/>
              </a:rPr>
              <a:t> (Christensen)</a:t>
            </a:r>
            <a:endParaRPr lang="it-IT" dirty="0">
              <a:latin typeface="Avenir Black"/>
            </a:endParaRPr>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76</a:t>
            </a:fld>
            <a:endParaRPr lang="it-IT"/>
          </a:p>
        </p:txBody>
      </p:sp>
      <p:pic>
        <p:nvPicPr>
          <p:cNvPr id="2051" name="Picture 3"/>
          <p:cNvPicPr>
            <a:picLocks noChangeAspect="1" noChangeArrowheads="1"/>
          </p:cNvPicPr>
          <p:nvPr/>
        </p:nvPicPr>
        <p:blipFill>
          <a:blip r:embed="rId2" cstate="print"/>
          <a:srcRect/>
          <a:stretch>
            <a:fillRect/>
          </a:stretch>
        </p:blipFill>
        <p:spPr bwMode="auto">
          <a:xfrm>
            <a:off x="594678" y="2156369"/>
            <a:ext cx="11180762" cy="3041650"/>
          </a:xfrm>
          <a:prstGeom prst="rect">
            <a:avLst/>
          </a:prstGeom>
          <a:ln>
            <a:noFill/>
          </a:ln>
          <a:effectLst>
            <a:outerShdw blurRad="292100" dist="139700" dir="2700000" algn="tl" rotWithShape="0">
              <a:srgbClr val="333333">
                <a:alpha val="65000"/>
              </a:srgbClr>
            </a:outerShdw>
          </a:effectLst>
        </p:spPr>
      </p:pic>
      <p:sp>
        <p:nvSpPr>
          <p:cNvPr id="8" name="Figura a mano libera 7"/>
          <p:cNvSpPr/>
          <p:nvPr/>
        </p:nvSpPr>
        <p:spPr>
          <a:xfrm>
            <a:off x="862149" y="3344091"/>
            <a:ext cx="10868297" cy="875212"/>
          </a:xfrm>
          <a:custGeom>
            <a:avLst/>
            <a:gdLst>
              <a:gd name="connsiteX0" fmla="*/ 4702628 w 10868297"/>
              <a:gd name="connsiteY0" fmla="*/ 0 h 875212"/>
              <a:gd name="connsiteX1" fmla="*/ 4702628 w 10868297"/>
              <a:gd name="connsiteY1" fmla="*/ 300446 h 875212"/>
              <a:gd name="connsiteX2" fmla="*/ 0 w 10868297"/>
              <a:gd name="connsiteY2" fmla="*/ 300446 h 875212"/>
              <a:gd name="connsiteX3" fmla="*/ 0 w 10868297"/>
              <a:gd name="connsiteY3" fmla="*/ 875212 h 875212"/>
              <a:gd name="connsiteX4" fmla="*/ 2717074 w 10868297"/>
              <a:gd name="connsiteY4" fmla="*/ 875212 h 875212"/>
              <a:gd name="connsiteX5" fmla="*/ 2730137 w 10868297"/>
              <a:gd name="connsiteY5" fmla="*/ 587829 h 875212"/>
              <a:gd name="connsiteX6" fmla="*/ 10868297 w 10868297"/>
              <a:gd name="connsiteY6" fmla="*/ 587829 h 875212"/>
              <a:gd name="connsiteX7" fmla="*/ 10868297 w 10868297"/>
              <a:gd name="connsiteY7" fmla="*/ 39189 h 875212"/>
              <a:gd name="connsiteX8" fmla="*/ 4702628 w 10868297"/>
              <a:gd name="connsiteY8" fmla="*/ 0 h 87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8297" h="875212">
                <a:moveTo>
                  <a:pt x="4702628" y="0"/>
                </a:moveTo>
                <a:lnTo>
                  <a:pt x="4702628" y="300446"/>
                </a:lnTo>
                <a:lnTo>
                  <a:pt x="0" y="300446"/>
                </a:lnTo>
                <a:lnTo>
                  <a:pt x="0" y="875212"/>
                </a:lnTo>
                <a:lnTo>
                  <a:pt x="2717074" y="875212"/>
                </a:lnTo>
                <a:lnTo>
                  <a:pt x="2730137" y="587829"/>
                </a:lnTo>
                <a:lnTo>
                  <a:pt x="10868297" y="587829"/>
                </a:lnTo>
                <a:lnTo>
                  <a:pt x="10868297" y="39189"/>
                </a:lnTo>
                <a:lnTo>
                  <a:pt x="4702628"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latin typeface="Avenir Black"/>
              </a:rPr>
              <a:t>Processes</a:t>
            </a:r>
            <a:r>
              <a:rPr lang="it-IT" dirty="0" smtClean="0">
                <a:latin typeface="Avenir Black"/>
              </a:rPr>
              <a:t> (Christensen)</a:t>
            </a:r>
            <a:endParaRPr lang="it-IT" dirty="0">
              <a:latin typeface="Avenir Black"/>
            </a:endParaRPr>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77</a:t>
            </a:fld>
            <a:endParaRPr lang="it-IT"/>
          </a:p>
        </p:txBody>
      </p:sp>
      <p:pic>
        <p:nvPicPr>
          <p:cNvPr id="3075" name="Picture 3"/>
          <p:cNvPicPr>
            <a:picLocks noChangeAspect="1" noChangeArrowheads="1"/>
          </p:cNvPicPr>
          <p:nvPr/>
        </p:nvPicPr>
        <p:blipFill>
          <a:blip r:embed="rId2" cstate="print"/>
          <a:srcRect/>
          <a:stretch>
            <a:fillRect/>
          </a:stretch>
        </p:blipFill>
        <p:spPr bwMode="auto">
          <a:xfrm>
            <a:off x="542925" y="2300288"/>
            <a:ext cx="11101388" cy="2255837"/>
          </a:xfrm>
          <a:prstGeom prst="rect">
            <a:avLst/>
          </a:prstGeom>
          <a:ln>
            <a:noFill/>
          </a:ln>
          <a:effectLst>
            <a:outerShdw blurRad="292100" dist="139700" dir="2700000" algn="tl" rotWithShape="0">
              <a:srgbClr val="333333">
                <a:alpha val="65000"/>
              </a:srgbClr>
            </a:outerShdw>
          </a:effectLst>
        </p:spPr>
      </p:pic>
      <p:sp>
        <p:nvSpPr>
          <p:cNvPr id="9" name="Figura a mano libera 8"/>
          <p:cNvSpPr/>
          <p:nvPr/>
        </p:nvSpPr>
        <p:spPr>
          <a:xfrm>
            <a:off x="718457" y="3278777"/>
            <a:ext cx="10763794" cy="613954"/>
          </a:xfrm>
          <a:custGeom>
            <a:avLst/>
            <a:gdLst>
              <a:gd name="connsiteX0" fmla="*/ 1776549 w 10763794"/>
              <a:gd name="connsiteY0" fmla="*/ 0 h 613954"/>
              <a:gd name="connsiteX1" fmla="*/ 1776549 w 10763794"/>
              <a:gd name="connsiteY1" fmla="*/ 300446 h 613954"/>
              <a:gd name="connsiteX2" fmla="*/ 26126 w 10763794"/>
              <a:gd name="connsiteY2" fmla="*/ 313509 h 613954"/>
              <a:gd name="connsiteX3" fmla="*/ 0 w 10763794"/>
              <a:gd name="connsiteY3" fmla="*/ 613954 h 613954"/>
              <a:gd name="connsiteX4" fmla="*/ 7302137 w 10763794"/>
              <a:gd name="connsiteY4" fmla="*/ 574766 h 613954"/>
              <a:gd name="connsiteX5" fmla="*/ 7328263 w 10763794"/>
              <a:gd name="connsiteY5" fmla="*/ 287383 h 613954"/>
              <a:gd name="connsiteX6" fmla="*/ 10763794 w 10763794"/>
              <a:gd name="connsiteY6" fmla="*/ 300446 h 613954"/>
              <a:gd name="connsiteX7" fmla="*/ 10763794 w 10763794"/>
              <a:gd name="connsiteY7" fmla="*/ 13063 h 613954"/>
              <a:gd name="connsiteX8" fmla="*/ 1776549 w 10763794"/>
              <a:gd name="connsiteY8" fmla="*/ 0 h 6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3794" h="613954">
                <a:moveTo>
                  <a:pt x="1776549" y="0"/>
                </a:moveTo>
                <a:lnTo>
                  <a:pt x="1776549" y="300446"/>
                </a:lnTo>
                <a:lnTo>
                  <a:pt x="26126" y="313509"/>
                </a:lnTo>
                <a:lnTo>
                  <a:pt x="0" y="613954"/>
                </a:lnTo>
                <a:lnTo>
                  <a:pt x="7302137" y="574766"/>
                </a:lnTo>
                <a:lnTo>
                  <a:pt x="7328263" y="287383"/>
                </a:lnTo>
                <a:lnTo>
                  <a:pt x="10763794" y="300446"/>
                </a:lnTo>
                <a:lnTo>
                  <a:pt x="10763794" y="13063"/>
                </a:lnTo>
                <a:lnTo>
                  <a:pt x="1776549"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latin typeface="Avenir Black"/>
              </a:rPr>
              <a:t>Priorities</a:t>
            </a:r>
            <a:r>
              <a:rPr lang="it-IT" dirty="0" smtClean="0">
                <a:latin typeface="Avenir Black"/>
              </a:rPr>
              <a:t> (Christensen)</a:t>
            </a:r>
            <a:endParaRPr lang="it-IT" dirty="0">
              <a:latin typeface="Avenir Black"/>
            </a:endParaRPr>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78</a:t>
            </a:fld>
            <a:endParaRPr lang="it-IT"/>
          </a:p>
        </p:txBody>
      </p:sp>
      <p:grpSp>
        <p:nvGrpSpPr>
          <p:cNvPr id="2" name="Gruppo 9"/>
          <p:cNvGrpSpPr/>
          <p:nvPr/>
        </p:nvGrpSpPr>
        <p:grpSpPr>
          <a:xfrm>
            <a:off x="487363" y="2166938"/>
            <a:ext cx="11210925" cy="2524125"/>
            <a:chOff x="487363" y="2166938"/>
            <a:chExt cx="11210925" cy="2524125"/>
          </a:xfrm>
        </p:grpSpPr>
        <p:pic>
          <p:nvPicPr>
            <p:cNvPr id="4099" name="Picture 3"/>
            <p:cNvPicPr>
              <a:picLocks noChangeAspect="1" noChangeArrowheads="1"/>
            </p:cNvPicPr>
            <p:nvPr/>
          </p:nvPicPr>
          <p:blipFill>
            <a:blip r:embed="rId2" cstate="print"/>
            <a:srcRect/>
            <a:stretch>
              <a:fillRect/>
            </a:stretch>
          </p:blipFill>
          <p:spPr bwMode="auto">
            <a:xfrm>
              <a:off x="487363" y="2166938"/>
              <a:ext cx="11210925" cy="2524125"/>
            </a:xfrm>
            <a:prstGeom prst="rect">
              <a:avLst/>
            </a:prstGeom>
            <a:ln>
              <a:noFill/>
            </a:ln>
            <a:effectLst>
              <a:outerShdw blurRad="292100" dist="139700" dir="2700000" algn="tl" rotWithShape="0">
                <a:srgbClr val="333333">
                  <a:alpha val="65000"/>
                </a:srgbClr>
              </a:outerShdw>
            </a:effectLst>
          </p:spPr>
        </p:pic>
        <p:sp>
          <p:nvSpPr>
            <p:cNvPr id="9" name="Rettangolo 8"/>
            <p:cNvSpPr/>
            <p:nvPr/>
          </p:nvSpPr>
          <p:spPr>
            <a:xfrm>
              <a:off x="5277394" y="3095897"/>
              <a:ext cx="169817" cy="1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Figura a mano libera 10"/>
          <p:cNvSpPr/>
          <p:nvPr/>
        </p:nvSpPr>
        <p:spPr>
          <a:xfrm>
            <a:off x="509451" y="2743200"/>
            <a:ext cx="11103429" cy="692331"/>
          </a:xfrm>
          <a:custGeom>
            <a:avLst/>
            <a:gdLst>
              <a:gd name="connsiteX0" fmla="*/ 13063 w 11103429"/>
              <a:gd name="connsiteY0" fmla="*/ 91440 h 692331"/>
              <a:gd name="connsiteX1" fmla="*/ 26126 w 11103429"/>
              <a:gd name="connsiteY1" fmla="*/ 692331 h 692331"/>
              <a:gd name="connsiteX2" fmla="*/ 4950823 w 11103429"/>
              <a:gd name="connsiteY2" fmla="*/ 692331 h 692331"/>
              <a:gd name="connsiteX3" fmla="*/ 4950823 w 11103429"/>
              <a:gd name="connsiteY3" fmla="*/ 391886 h 692331"/>
              <a:gd name="connsiteX4" fmla="*/ 11103429 w 11103429"/>
              <a:gd name="connsiteY4" fmla="*/ 418011 h 692331"/>
              <a:gd name="connsiteX5" fmla="*/ 11103429 w 11103429"/>
              <a:gd name="connsiteY5" fmla="*/ 0 h 692331"/>
              <a:gd name="connsiteX6" fmla="*/ 0 w 11103429"/>
              <a:gd name="connsiteY6" fmla="*/ 39189 h 6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3429" h="692331">
                <a:moveTo>
                  <a:pt x="13063" y="91440"/>
                </a:moveTo>
                <a:lnTo>
                  <a:pt x="26126" y="692331"/>
                </a:lnTo>
                <a:lnTo>
                  <a:pt x="4950823" y="692331"/>
                </a:lnTo>
                <a:lnTo>
                  <a:pt x="4950823" y="391886"/>
                </a:lnTo>
                <a:lnTo>
                  <a:pt x="11103429" y="418011"/>
                </a:lnTo>
                <a:lnTo>
                  <a:pt x="11103429" y="0"/>
                </a:lnTo>
                <a:lnTo>
                  <a:pt x="0" y="39189"/>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What</a:t>
            </a:r>
            <a:r>
              <a:rPr lang="it-IT" dirty="0" smtClean="0">
                <a:latin typeface="Avenir Black"/>
              </a:rPr>
              <a:t> </a:t>
            </a:r>
            <a:r>
              <a:rPr lang="it-IT" dirty="0" err="1" smtClean="0">
                <a:latin typeface="Avenir Black"/>
              </a:rPr>
              <a:t>is</a:t>
            </a:r>
            <a:r>
              <a:rPr lang="it-IT" dirty="0" smtClean="0">
                <a:latin typeface="Avenir Black"/>
              </a:rPr>
              <a:t> a Capability?</a:t>
            </a:r>
            <a:endParaRPr lang="it-IT" dirty="0">
              <a:latin typeface="Avenir Black"/>
            </a:endParaRPr>
          </a:p>
        </p:txBody>
      </p:sp>
      <p:sp>
        <p:nvSpPr>
          <p:cNvPr id="3" name="Segnaposto contenuto 2"/>
          <p:cNvSpPr>
            <a:spLocks noGrp="1"/>
          </p:cNvSpPr>
          <p:nvPr>
            <p:ph idx="1"/>
          </p:nvPr>
        </p:nvSpPr>
        <p:spPr/>
        <p:txBody>
          <a:bodyPr>
            <a:normAutofit/>
          </a:bodyPr>
          <a:lstStyle/>
          <a:p>
            <a:r>
              <a:rPr lang="en-US" dirty="0" smtClean="0">
                <a:hlinkClick r:id="rId2"/>
              </a:rPr>
              <a:t>https://www.youtube.com/watch?v=umGHmyXJ6qk</a:t>
            </a:r>
            <a:endParaRPr lang="en-US" dirty="0" smtClean="0"/>
          </a:p>
          <a:p>
            <a:r>
              <a:rPr lang="en-US" dirty="0" smtClean="0"/>
              <a:t>Watch Frito-Lay use one of its capabilities, direct store delivery, to provide a defined outcome.</a:t>
            </a:r>
          </a:p>
          <a:p>
            <a:r>
              <a:rPr lang="en-US" dirty="0" smtClean="0"/>
              <a:t>By aligning a number of processes, systems and tools, skills, knowledge and behaviors, and organizational structures around direct story delivery, the company connects its firm strategy and execution to create value for customers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79</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a:t>
            </a:fld>
            <a:endParaRPr lang="it-IT"/>
          </a:p>
        </p:txBody>
      </p:sp>
      <p:pic>
        <p:nvPicPr>
          <p:cNvPr id="2050" name="Picture 2"/>
          <p:cNvPicPr>
            <a:picLocks noChangeAspect="1" noChangeArrowheads="1"/>
          </p:cNvPicPr>
          <p:nvPr/>
        </p:nvPicPr>
        <p:blipFill>
          <a:blip r:embed="rId2"/>
          <a:srcRect l="2410" t="20534" r="34943" b="13344"/>
          <a:stretch>
            <a:fillRect/>
          </a:stretch>
        </p:blipFill>
        <p:spPr bwMode="auto">
          <a:xfrm>
            <a:off x="0" y="0"/>
            <a:ext cx="12192000" cy="6858000"/>
          </a:xfrm>
          <a:prstGeom prst="rect">
            <a:avLst/>
          </a:prstGeom>
          <a:noFill/>
          <a:ln w="9525">
            <a:noFill/>
            <a:miter lim="800000"/>
            <a:headEnd/>
            <a:tailEnd/>
          </a:ln>
          <a:effectLst/>
        </p:spPr>
      </p:pic>
      <p:sp>
        <p:nvSpPr>
          <p:cNvPr id="6" name="CasellaDiTesto 5"/>
          <p:cNvSpPr txBox="1"/>
          <p:nvPr/>
        </p:nvSpPr>
        <p:spPr>
          <a:xfrm>
            <a:off x="496389" y="470262"/>
            <a:ext cx="7652929" cy="769441"/>
          </a:xfrm>
          <a:prstGeom prst="rect">
            <a:avLst/>
          </a:prstGeom>
          <a:noFill/>
        </p:spPr>
        <p:txBody>
          <a:bodyPr wrap="none" rtlCol="0">
            <a:spAutoFit/>
          </a:bodyPr>
          <a:lstStyle/>
          <a:p>
            <a:r>
              <a:rPr lang="it-IT" sz="4400" b="1" dirty="0" smtClean="0">
                <a:solidFill>
                  <a:schemeClr val="bg1"/>
                </a:solidFill>
              </a:rPr>
              <a:t>Living in a </a:t>
            </a:r>
            <a:r>
              <a:rPr lang="it-IT" sz="4400" b="1" dirty="0" err="1" smtClean="0">
                <a:solidFill>
                  <a:schemeClr val="bg1"/>
                </a:solidFill>
              </a:rPr>
              <a:t>new</a:t>
            </a:r>
            <a:r>
              <a:rPr lang="it-IT" sz="4400" b="1" dirty="0" smtClean="0">
                <a:solidFill>
                  <a:schemeClr val="bg1"/>
                </a:solidFill>
              </a:rPr>
              <a:t> </a:t>
            </a:r>
            <a:r>
              <a:rPr lang="it-IT" sz="4400" b="1" dirty="0" err="1" smtClean="0">
                <a:solidFill>
                  <a:schemeClr val="bg1"/>
                </a:solidFill>
              </a:rPr>
              <a:t>kind</a:t>
            </a:r>
            <a:r>
              <a:rPr lang="it-IT" sz="4400" b="1" dirty="0" smtClean="0">
                <a:solidFill>
                  <a:schemeClr val="bg1"/>
                </a:solidFill>
              </a:rPr>
              <a:t> </a:t>
            </a:r>
            <a:r>
              <a:rPr lang="it-IT" sz="4400" b="1" dirty="0" err="1" smtClean="0">
                <a:solidFill>
                  <a:schemeClr val="bg1"/>
                </a:solidFill>
              </a:rPr>
              <a:t>of</a:t>
            </a:r>
            <a:r>
              <a:rPr lang="it-IT" sz="4400" b="1" dirty="0" smtClean="0">
                <a:solidFill>
                  <a:schemeClr val="bg1"/>
                </a:solidFill>
              </a:rPr>
              <a:t> Economy</a:t>
            </a:r>
            <a:endParaRPr lang="it-IT" sz="4400" b="1"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C1241F8-93CA-4519-9701-F9BFD0A80C35}"/>
              </a:ext>
            </a:extLst>
          </p:cNvPr>
          <p:cNvSpPr>
            <a:spLocks noGrp="1"/>
          </p:cNvSpPr>
          <p:nvPr>
            <p:ph type="title"/>
          </p:nvPr>
        </p:nvSpPr>
        <p:spPr/>
        <p:txBody>
          <a:bodyPr/>
          <a:lstStyle/>
          <a:p>
            <a:r>
              <a:rPr lang="it-IT" dirty="0" err="1" smtClean="0">
                <a:latin typeface="Avenir Black"/>
              </a:rPr>
              <a:t>Our</a:t>
            </a:r>
            <a:r>
              <a:rPr lang="it-IT" dirty="0" smtClean="0">
                <a:latin typeface="Avenir Black"/>
              </a:rPr>
              <a:t> </a:t>
            </a:r>
            <a:r>
              <a:rPr lang="it-IT" dirty="0" err="1" smtClean="0">
                <a:latin typeface="Avenir Black"/>
              </a:rPr>
              <a:t>definitions</a:t>
            </a:r>
            <a:endParaRPr lang="it-IT" dirty="0">
              <a:latin typeface="Avenir Black"/>
            </a:endParaRPr>
          </a:p>
        </p:txBody>
      </p:sp>
      <p:sp>
        <p:nvSpPr>
          <p:cNvPr id="3" name="Segnaposto contenuto 2">
            <a:extLst>
              <a:ext uri="{FF2B5EF4-FFF2-40B4-BE49-F238E27FC236}">
                <a16:creationId xmlns:a16="http://schemas.microsoft.com/office/drawing/2014/main" xmlns="" id="{028AE921-8C37-483C-AD71-693283509AEA}"/>
              </a:ext>
            </a:extLst>
          </p:cNvPr>
          <p:cNvSpPr>
            <a:spLocks noGrp="1"/>
          </p:cNvSpPr>
          <p:nvPr>
            <p:ph idx="1"/>
          </p:nvPr>
        </p:nvSpPr>
        <p:spPr/>
        <p:txBody>
          <a:bodyPr/>
          <a:lstStyle/>
          <a:p>
            <a:r>
              <a:rPr lang="en-US" dirty="0"/>
              <a:t>“</a:t>
            </a:r>
            <a:r>
              <a:rPr lang="en-US" b="1" dirty="0"/>
              <a:t>Resources”; </a:t>
            </a:r>
            <a:r>
              <a:rPr lang="en-US" dirty="0" smtClean="0"/>
              <a:t>is an </a:t>
            </a:r>
            <a:r>
              <a:rPr lang="en-US" dirty="0"/>
              <a:t>endowment of industrial goods, technologies, financial and human resources that are assigned to a project or a business unit.</a:t>
            </a:r>
            <a:endParaRPr lang="it-IT" dirty="0"/>
          </a:p>
          <a:p>
            <a:r>
              <a:rPr lang="en-US" dirty="0" smtClean="0"/>
              <a:t>“</a:t>
            </a:r>
            <a:r>
              <a:rPr lang="en-US" b="1" dirty="0"/>
              <a:t>Competences</a:t>
            </a:r>
            <a:r>
              <a:rPr lang="en-US" dirty="0"/>
              <a:t>”: </a:t>
            </a:r>
            <a:r>
              <a:rPr lang="en-US" dirty="0" smtClean="0"/>
              <a:t>is a </a:t>
            </a:r>
            <a:r>
              <a:rPr lang="en-US" dirty="0"/>
              <a:t>set of knowledge (tacit or explicit) and skills</a:t>
            </a:r>
            <a:endParaRPr lang="it-IT" dirty="0"/>
          </a:p>
          <a:p>
            <a:r>
              <a:rPr lang="en-US" dirty="0" smtClean="0"/>
              <a:t>"</a:t>
            </a:r>
            <a:r>
              <a:rPr lang="en-US" b="1" dirty="0" smtClean="0"/>
              <a:t>Capabilities</a:t>
            </a:r>
            <a:r>
              <a:rPr lang="en-US" dirty="0"/>
              <a:t>“: </a:t>
            </a:r>
            <a:r>
              <a:rPr lang="en-US" dirty="0" smtClean="0"/>
              <a:t>is the </a:t>
            </a:r>
            <a:r>
              <a:rPr lang="en-US" dirty="0"/>
              <a:t>integrated and synergistic set of resources and competences that make us adequate for achieving critical </a:t>
            </a:r>
            <a:r>
              <a:rPr lang="en-US" dirty="0" smtClean="0"/>
              <a:t>levels of performance.</a:t>
            </a:r>
            <a:endParaRPr lang="it-IT" dirty="0"/>
          </a:p>
          <a:p>
            <a:endParaRPr lang="it-IT" dirty="0"/>
          </a:p>
        </p:txBody>
      </p:sp>
      <p:sp>
        <p:nvSpPr>
          <p:cNvPr id="4" name="Segnaposto data 3">
            <a:extLst>
              <a:ext uri="{FF2B5EF4-FFF2-40B4-BE49-F238E27FC236}">
                <a16:creationId xmlns:a16="http://schemas.microsoft.com/office/drawing/2014/main" xmlns="" id="{E0096152-EA91-4C5C-AE4B-E5F94C4F43FD}"/>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CCE088DB-362B-4B14-A62A-522BE194EA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C012C13A-B55D-4835-9176-4DFBEBD5E379}"/>
              </a:ext>
            </a:extLst>
          </p:cNvPr>
          <p:cNvSpPr>
            <a:spLocks noGrp="1"/>
          </p:cNvSpPr>
          <p:nvPr>
            <p:ph type="sldNum" sz="quarter" idx="12"/>
          </p:nvPr>
        </p:nvSpPr>
        <p:spPr/>
        <p:txBody>
          <a:bodyPr/>
          <a:lstStyle/>
          <a:p>
            <a:fld id="{DCE366CF-62E3-44AA-B5F8-91C8785CFA03}" type="slidenum">
              <a:rPr lang="it-IT" smtClean="0"/>
              <a:pPr/>
              <a:t>80</a:t>
            </a:fld>
            <a:endParaRPr lang="it-IT"/>
          </a:p>
        </p:txBody>
      </p:sp>
    </p:spTree>
    <p:extLst>
      <p:ext uri="{BB962C8B-B14F-4D97-AF65-F5344CB8AC3E}">
        <p14:creationId xmlns:p14="http://schemas.microsoft.com/office/powerpoint/2010/main" xmlns="" val="32364859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Dynamic</a:t>
            </a:r>
            <a:r>
              <a:rPr lang="it-IT" dirty="0" smtClean="0">
                <a:latin typeface="Avenir Black"/>
              </a:rPr>
              <a:t> </a:t>
            </a:r>
            <a:r>
              <a:rPr lang="it-IT" dirty="0" err="1" smtClean="0">
                <a:latin typeface="Avenir Black"/>
              </a:rPr>
              <a:t>Capabilities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err="1" smtClean="0"/>
              <a:t>Teece</a:t>
            </a:r>
            <a:r>
              <a:rPr lang="en-US" dirty="0" smtClean="0"/>
              <a:t> introduced the concept of </a:t>
            </a:r>
            <a:r>
              <a:rPr lang="en-US" b="1" dirty="0" smtClean="0"/>
              <a:t>dynamic capabilities</a:t>
            </a:r>
            <a:r>
              <a:rPr lang="en-US" dirty="0" smtClean="0"/>
              <a:t>, which are about changing, adapting, and learning.</a:t>
            </a:r>
          </a:p>
        </p:txBody>
      </p:sp>
      <p:sp>
        <p:nvSpPr>
          <p:cNvPr id="4" name="Segnaposto data 3"/>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81</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55010" name="Picture 2"/>
          <p:cNvPicPr>
            <a:picLocks noChangeAspect="1" noChangeArrowheads="1"/>
          </p:cNvPicPr>
          <p:nvPr/>
        </p:nvPicPr>
        <p:blipFill>
          <a:blip r:embed="rId2" cstate="print"/>
          <a:srcRect l="26809" t="25438" r="26701" b="15585"/>
          <a:stretch>
            <a:fillRect/>
          </a:stretch>
        </p:blipFill>
        <p:spPr bwMode="auto">
          <a:xfrm>
            <a:off x="3226525" y="2769326"/>
            <a:ext cx="6048103" cy="4088674"/>
          </a:xfrm>
          <a:prstGeom prst="rect">
            <a:avLst/>
          </a:prstGeom>
          <a:ln>
            <a:noFill/>
          </a:ln>
          <a:effectLst>
            <a:outerShdw blurRad="292100" dist="139700" dir="2700000" algn="tl" rotWithShape="0">
              <a:srgbClr val="333333">
                <a:alpha val="65000"/>
              </a:srgbClr>
            </a:outerShdw>
          </a:effectLst>
        </p:spPr>
      </p:pic>
      <p:pic>
        <p:nvPicPr>
          <p:cNvPr id="230402" name="Picture 2"/>
          <p:cNvPicPr>
            <a:picLocks noChangeAspect="1" noChangeArrowheads="1"/>
          </p:cNvPicPr>
          <p:nvPr/>
        </p:nvPicPr>
        <p:blipFill>
          <a:blip r:embed="rId3" cstate="print"/>
          <a:srcRect l="36444" t="26750" r="15767" b="16358"/>
          <a:stretch>
            <a:fillRect/>
          </a:stretch>
        </p:blipFill>
        <p:spPr bwMode="auto">
          <a:xfrm>
            <a:off x="2625633" y="2521131"/>
            <a:ext cx="6835595" cy="43368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82880B1-D001-423B-85CB-957721B62420}"/>
              </a:ext>
            </a:extLst>
          </p:cNvPr>
          <p:cNvSpPr>
            <a:spLocks noGrp="1"/>
          </p:cNvSpPr>
          <p:nvPr>
            <p:ph type="title"/>
          </p:nvPr>
        </p:nvSpPr>
        <p:spPr>
          <a:xfrm>
            <a:off x="838199" y="365125"/>
            <a:ext cx="11127377" cy="1325563"/>
          </a:xfrm>
        </p:spPr>
        <p:txBody>
          <a:bodyPr/>
          <a:lstStyle/>
          <a:p>
            <a:r>
              <a:rPr lang="en-US" dirty="0">
                <a:latin typeface="Avenir Black"/>
              </a:rPr>
              <a:t>Our capabilities: resources + competencies</a:t>
            </a:r>
            <a:endParaRPr lang="it-IT" dirty="0">
              <a:latin typeface="Avenir Black"/>
            </a:endParaRPr>
          </a:p>
        </p:txBody>
      </p:sp>
      <p:sp>
        <p:nvSpPr>
          <p:cNvPr id="3" name="Segnaposto contenuto 2">
            <a:extLst>
              <a:ext uri="{FF2B5EF4-FFF2-40B4-BE49-F238E27FC236}">
                <a16:creationId xmlns:a16="http://schemas.microsoft.com/office/drawing/2014/main" xmlns="" id="{150AE2B5-8766-4C8E-B170-B4EF008994B4}"/>
              </a:ext>
            </a:extLst>
          </p:cNvPr>
          <p:cNvSpPr>
            <a:spLocks noGrp="1"/>
          </p:cNvSpPr>
          <p:nvPr>
            <p:ph idx="1"/>
          </p:nvPr>
        </p:nvSpPr>
        <p:spPr/>
        <p:txBody>
          <a:bodyPr>
            <a:normAutofit/>
          </a:bodyPr>
          <a:lstStyle/>
          <a:p>
            <a:pPr lvl="1"/>
            <a:r>
              <a:rPr lang="en-US" sz="2800" dirty="0"/>
              <a:t>“</a:t>
            </a:r>
            <a:r>
              <a:rPr lang="en-US" sz="2800" b="1" i="1" dirty="0"/>
              <a:t>Distinctive”</a:t>
            </a:r>
            <a:r>
              <a:rPr lang="en-US" sz="2800" b="1" dirty="0"/>
              <a:t> capabilities </a:t>
            </a:r>
            <a:r>
              <a:rPr lang="en-US" sz="2800" dirty="0"/>
              <a:t>are those which I possess to a greater extent than potential competitors.</a:t>
            </a:r>
          </a:p>
          <a:p>
            <a:pPr lvl="1"/>
            <a:r>
              <a:rPr lang="en-US" sz="2800" dirty="0"/>
              <a:t>“</a:t>
            </a:r>
            <a:r>
              <a:rPr lang="en-US" sz="2800" b="1" i="1" dirty="0"/>
              <a:t>Distinctive”</a:t>
            </a:r>
            <a:r>
              <a:rPr lang="en-US" sz="2800" b="1" dirty="0"/>
              <a:t> capabilities </a:t>
            </a:r>
            <a:r>
              <a:rPr lang="en-US" sz="2800" dirty="0"/>
              <a:t>create a "</a:t>
            </a:r>
            <a:r>
              <a:rPr lang="en-US" sz="2800" b="1" i="1" dirty="0"/>
              <a:t>competitive advantage</a:t>
            </a:r>
            <a:r>
              <a:rPr lang="en-US" sz="2800" dirty="0"/>
              <a:t>" because they require, by the competitors, relevant and focused efforts and investments to equip themselves with the same level of resources and competences.</a:t>
            </a:r>
            <a:endParaRPr lang="it-IT" sz="2800" dirty="0"/>
          </a:p>
          <a:p>
            <a:endParaRPr lang="en-US" dirty="0"/>
          </a:p>
          <a:p>
            <a:endParaRPr lang="it-IT" dirty="0"/>
          </a:p>
          <a:p>
            <a:endParaRPr lang="it-IT" dirty="0"/>
          </a:p>
        </p:txBody>
      </p:sp>
      <p:sp>
        <p:nvSpPr>
          <p:cNvPr id="4" name="Segnaposto data 3">
            <a:extLst>
              <a:ext uri="{FF2B5EF4-FFF2-40B4-BE49-F238E27FC236}">
                <a16:creationId xmlns:a16="http://schemas.microsoft.com/office/drawing/2014/main" xmlns="" id="{16BB7F83-799F-4DF6-A795-0E3E8F165F57}"/>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92050939-0B36-4998-A53F-37A05E7169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1C73799-964A-47E9-B0F7-075D163079DC}"/>
              </a:ext>
            </a:extLst>
          </p:cNvPr>
          <p:cNvSpPr>
            <a:spLocks noGrp="1"/>
          </p:cNvSpPr>
          <p:nvPr>
            <p:ph type="sldNum" sz="quarter" idx="12"/>
          </p:nvPr>
        </p:nvSpPr>
        <p:spPr/>
        <p:txBody>
          <a:bodyPr/>
          <a:lstStyle/>
          <a:p>
            <a:fld id="{DCE366CF-62E3-44AA-B5F8-91C8785CFA03}" type="slidenum">
              <a:rPr lang="it-IT" smtClean="0"/>
              <a:pPr/>
              <a:t>82</a:t>
            </a:fld>
            <a:endParaRPr lang="it-IT" dirty="0"/>
          </a:p>
        </p:txBody>
      </p:sp>
    </p:spTree>
    <p:extLst>
      <p:ext uri="{BB962C8B-B14F-4D97-AF65-F5344CB8AC3E}">
        <p14:creationId xmlns:p14="http://schemas.microsoft.com/office/powerpoint/2010/main" xmlns="" val="33229901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82880B1-D001-423B-85CB-957721B62420}"/>
              </a:ext>
            </a:extLst>
          </p:cNvPr>
          <p:cNvSpPr>
            <a:spLocks noGrp="1"/>
          </p:cNvSpPr>
          <p:nvPr>
            <p:ph type="title"/>
          </p:nvPr>
        </p:nvSpPr>
        <p:spPr>
          <a:xfrm>
            <a:off x="838200" y="365125"/>
            <a:ext cx="10866120" cy="1325563"/>
          </a:xfrm>
        </p:spPr>
        <p:txBody>
          <a:bodyPr/>
          <a:lstStyle/>
          <a:p>
            <a:r>
              <a:rPr lang="en-US" dirty="0">
                <a:latin typeface="Avenir Black"/>
              </a:rPr>
              <a:t>Our capabilities: resources + competences</a:t>
            </a:r>
            <a:endParaRPr lang="it-IT" dirty="0">
              <a:latin typeface="Avenir Black"/>
            </a:endParaRPr>
          </a:p>
        </p:txBody>
      </p:sp>
      <p:sp>
        <p:nvSpPr>
          <p:cNvPr id="3" name="Segnaposto contenuto 2">
            <a:extLst>
              <a:ext uri="{FF2B5EF4-FFF2-40B4-BE49-F238E27FC236}">
                <a16:creationId xmlns:a16="http://schemas.microsoft.com/office/drawing/2014/main" xmlns="" id="{150AE2B5-8766-4C8E-B170-B4EF008994B4}"/>
              </a:ext>
            </a:extLst>
          </p:cNvPr>
          <p:cNvSpPr>
            <a:spLocks noGrp="1"/>
          </p:cNvSpPr>
          <p:nvPr>
            <p:ph idx="1"/>
          </p:nvPr>
        </p:nvSpPr>
        <p:spPr/>
        <p:txBody>
          <a:bodyPr>
            <a:normAutofit/>
          </a:bodyPr>
          <a:lstStyle/>
          <a:p>
            <a:r>
              <a:rPr lang="en-US" dirty="0"/>
              <a:t>My resources and competences are the result of my previous experiences (</a:t>
            </a:r>
            <a:r>
              <a:rPr lang="en-US" i="1" dirty="0"/>
              <a:t>learning</a:t>
            </a:r>
            <a:r>
              <a:rPr lang="en-US" dirty="0"/>
              <a:t>), and they are the results of investments that I have made.</a:t>
            </a:r>
          </a:p>
          <a:p>
            <a:r>
              <a:rPr lang="en-US" dirty="0"/>
              <a:t>To build them, I have dedicated continuous development, maintenance and improvement activities</a:t>
            </a:r>
            <a:r>
              <a:rPr lang="en-US" i="1" dirty="0"/>
              <a:t>.</a:t>
            </a:r>
            <a:endParaRPr lang="it-IT" dirty="0"/>
          </a:p>
          <a:p>
            <a:endParaRPr lang="en-US" dirty="0"/>
          </a:p>
          <a:p>
            <a:endParaRPr lang="it-IT" dirty="0"/>
          </a:p>
          <a:p>
            <a:endParaRPr lang="it-IT" dirty="0"/>
          </a:p>
        </p:txBody>
      </p:sp>
      <p:sp>
        <p:nvSpPr>
          <p:cNvPr id="4" name="Segnaposto data 3">
            <a:extLst>
              <a:ext uri="{FF2B5EF4-FFF2-40B4-BE49-F238E27FC236}">
                <a16:creationId xmlns:a16="http://schemas.microsoft.com/office/drawing/2014/main" xmlns="" id="{16BB7F83-799F-4DF6-A795-0E3E8F165F57}"/>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92050939-0B36-4998-A53F-37A05E7169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1C73799-964A-47E9-B0F7-075D163079DC}"/>
              </a:ext>
            </a:extLst>
          </p:cNvPr>
          <p:cNvSpPr>
            <a:spLocks noGrp="1"/>
          </p:cNvSpPr>
          <p:nvPr>
            <p:ph type="sldNum" sz="quarter" idx="12"/>
          </p:nvPr>
        </p:nvSpPr>
        <p:spPr/>
        <p:txBody>
          <a:bodyPr/>
          <a:lstStyle/>
          <a:p>
            <a:fld id="{DCE366CF-62E3-44AA-B5F8-91C8785CFA03}" type="slidenum">
              <a:rPr lang="it-IT" smtClean="0"/>
              <a:pPr/>
              <a:t>83</a:t>
            </a:fld>
            <a:endParaRPr lang="it-IT" dirty="0"/>
          </a:p>
        </p:txBody>
      </p:sp>
    </p:spTree>
    <p:extLst>
      <p:ext uri="{BB962C8B-B14F-4D97-AF65-F5344CB8AC3E}">
        <p14:creationId xmlns:p14="http://schemas.microsoft.com/office/powerpoint/2010/main" xmlns="" val="28178874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5483512-E217-469F-8CE0-9AC67DE6C091}"/>
              </a:ext>
            </a:extLst>
          </p:cNvPr>
          <p:cNvSpPr>
            <a:spLocks noGrp="1"/>
          </p:cNvSpPr>
          <p:nvPr>
            <p:ph type="title"/>
          </p:nvPr>
        </p:nvSpPr>
        <p:spPr>
          <a:xfrm>
            <a:off x="838200" y="365125"/>
            <a:ext cx="11121572" cy="1325563"/>
          </a:xfrm>
        </p:spPr>
        <p:txBody>
          <a:bodyPr/>
          <a:lstStyle/>
          <a:p>
            <a:r>
              <a:rPr lang="en-US" dirty="0">
                <a:latin typeface="Avenir Black"/>
              </a:rPr>
              <a:t>Our capabilities: resources + competences</a:t>
            </a:r>
            <a:endParaRPr lang="it-IT" dirty="0">
              <a:latin typeface="Avenir Black"/>
            </a:endParaRPr>
          </a:p>
        </p:txBody>
      </p:sp>
      <p:sp>
        <p:nvSpPr>
          <p:cNvPr id="3" name="Segnaposto contenuto 2">
            <a:extLst>
              <a:ext uri="{FF2B5EF4-FFF2-40B4-BE49-F238E27FC236}">
                <a16:creationId xmlns:a16="http://schemas.microsoft.com/office/drawing/2014/main" xmlns="" id="{7E92A289-E689-4A9A-A58D-7A45A27C53A5}"/>
              </a:ext>
            </a:extLst>
          </p:cNvPr>
          <p:cNvSpPr>
            <a:spLocks noGrp="1"/>
          </p:cNvSpPr>
          <p:nvPr>
            <p:ph idx="1"/>
          </p:nvPr>
        </p:nvSpPr>
        <p:spPr/>
        <p:txBody>
          <a:bodyPr/>
          <a:lstStyle/>
          <a:p>
            <a:pPr marL="0" indent="0">
              <a:buNone/>
            </a:pPr>
            <a:r>
              <a:rPr lang="en-US" dirty="0"/>
              <a:t>We have two types of capabilities:</a:t>
            </a:r>
            <a:endParaRPr lang="it-IT" dirty="0"/>
          </a:p>
          <a:p>
            <a:pPr lvl="0"/>
            <a:r>
              <a:rPr lang="en-US" b="1" i="1" dirty="0"/>
              <a:t>Technical</a:t>
            </a:r>
            <a:r>
              <a:rPr lang="en-US" dirty="0"/>
              <a:t> capabilities</a:t>
            </a:r>
            <a:endParaRPr lang="it-IT" dirty="0"/>
          </a:p>
          <a:p>
            <a:pPr lvl="0"/>
            <a:r>
              <a:rPr lang="en-US" b="1" i="1" dirty="0"/>
              <a:t>Relational</a:t>
            </a:r>
            <a:r>
              <a:rPr lang="en-US" dirty="0"/>
              <a:t> capabilities</a:t>
            </a:r>
            <a:endParaRPr lang="it-IT" dirty="0"/>
          </a:p>
          <a:p>
            <a:pPr marL="0" indent="0">
              <a:buNone/>
            </a:pPr>
            <a:endParaRPr lang="en-US" dirty="0"/>
          </a:p>
          <a:p>
            <a:pPr marL="0" indent="0">
              <a:buNone/>
            </a:pPr>
            <a:r>
              <a:rPr lang="en-US" dirty="0"/>
              <a:t>They can be based on:</a:t>
            </a:r>
            <a:endParaRPr lang="it-IT" dirty="0"/>
          </a:p>
          <a:p>
            <a:pPr lvl="0"/>
            <a:r>
              <a:rPr lang="en-US" b="1" i="1" dirty="0"/>
              <a:t>Tangible </a:t>
            </a:r>
            <a:r>
              <a:rPr lang="en-US" i="1" dirty="0"/>
              <a:t>assets</a:t>
            </a:r>
            <a:endParaRPr lang="it-IT" dirty="0"/>
          </a:p>
          <a:p>
            <a:pPr lvl="0"/>
            <a:r>
              <a:rPr lang="en-US" b="1" i="1" dirty="0"/>
              <a:t>Intangible </a:t>
            </a:r>
            <a:r>
              <a:rPr lang="en-US" i="1" dirty="0"/>
              <a:t>assets</a:t>
            </a:r>
            <a:endParaRPr lang="it-IT" dirty="0"/>
          </a:p>
          <a:p>
            <a:endParaRPr lang="it-IT" dirty="0"/>
          </a:p>
        </p:txBody>
      </p:sp>
      <p:sp>
        <p:nvSpPr>
          <p:cNvPr id="4" name="Segnaposto data 3">
            <a:extLst>
              <a:ext uri="{FF2B5EF4-FFF2-40B4-BE49-F238E27FC236}">
                <a16:creationId xmlns:a16="http://schemas.microsoft.com/office/drawing/2014/main" xmlns="" id="{0897B671-934F-483D-AB96-9331FC632A3B}"/>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1BFBB6B3-609F-4C4E-AA84-0F8D6AFC68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7DAC9E9-A59C-43A0-AFA3-164C4A6A19AC}"/>
              </a:ext>
            </a:extLst>
          </p:cNvPr>
          <p:cNvSpPr>
            <a:spLocks noGrp="1"/>
          </p:cNvSpPr>
          <p:nvPr>
            <p:ph type="sldNum" sz="quarter" idx="12"/>
          </p:nvPr>
        </p:nvSpPr>
        <p:spPr/>
        <p:txBody>
          <a:bodyPr/>
          <a:lstStyle/>
          <a:p>
            <a:fld id="{DCE366CF-62E3-44AA-B5F8-91C8785CFA03}" type="slidenum">
              <a:rPr lang="it-IT" smtClean="0"/>
              <a:pPr/>
              <a:t>84</a:t>
            </a:fld>
            <a:endParaRPr lang="it-IT"/>
          </a:p>
        </p:txBody>
      </p:sp>
      <p:pic>
        <p:nvPicPr>
          <p:cNvPr id="7" name="Immagine 6">
            <a:extLst>
              <a:ext uri="{FF2B5EF4-FFF2-40B4-BE49-F238E27FC236}">
                <a16:creationId xmlns:a16="http://schemas.microsoft.com/office/drawing/2014/main" xmlns="" id="{A6846B4C-6B23-4FB3-9019-3A485C4D885C}"/>
              </a:ext>
            </a:extLst>
          </p:cNvPr>
          <p:cNvPicPr/>
          <p:nvPr/>
        </p:nvPicPr>
        <p:blipFill>
          <a:blip r:embed="rId2" cstate="print"/>
          <a:stretch>
            <a:fillRect/>
          </a:stretch>
        </p:blipFill>
        <p:spPr>
          <a:xfrm>
            <a:off x="6923314" y="1510620"/>
            <a:ext cx="5036458" cy="5351468"/>
          </a:xfrm>
          <a:prstGeom prst="rect">
            <a:avLst/>
          </a:prstGeom>
        </p:spPr>
      </p:pic>
    </p:spTree>
    <p:extLst>
      <p:ext uri="{BB962C8B-B14F-4D97-AF65-F5344CB8AC3E}">
        <p14:creationId xmlns:p14="http://schemas.microsoft.com/office/powerpoint/2010/main" xmlns="" val="21329818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p:cNvPicPr>
            <a:picLocks noChangeAspect="1" noChangeArrowheads="1"/>
          </p:cNvPicPr>
          <p:nvPr/>
        </p:nvPicPr>
        <p:blipFill>
          <a:blip r:embed="rId2">
            <a:lum bright="-10000"/>
          </a:blip>
          <a:srcRect/>
          <a:stretch>
            <a:fillRect/>
          </a:stretch>
        </p:blipFill>
        <p:spPr bwMode="auto">
          <a:xfrm>
            <a:off x="2119313" y="2217738"/>
            <a:ext cx="3760787" cy="3756025"/>
          </a:xfrm>
          <a:prstGeom prst="rect">
            <a:avLst/>
          </a:prstGeom>
          <a:noFill/>
          <a:ln w="9525">
            <a:noFill/>
            <a:miter lim="800000"/>
            <a:headEnd/>
            <a:tailEnd/>
          </a:ln>
          <a:effectLst/>
        </p:spPr>
      </p:pic>
      <p:pic>
        <p:nvPicPr>
          <p:cNvPr id="147458" name="Picture 2"/>
          <p:cNvPicPr>
            <a:picLocks noChangeAspect="1" noChangeArrowheads="1"/>
          </p:cNvPicPr>
          <p:nvPr/>
        </p:nvPicPr>
        <p:blipFill>
          <a:blip r:embed="rId3"/>
          <a:srcRect/>
          <a:stretch>
            <a:fillRect/>
          </a:stretch>
        </p:blipFill>
        <p:spPr bwMode="auto">
          <a:xfrm>
            <a:off x="5129213" y="571500"/>
            <a:ext cx="3760787" cy="3756025"/>
          </a:xfrm>
          <a:prstGeom prst="rect">
            <a:avLst/>
          </a:prstGeom>
          <a:noFill/>
          <a:ln w="9525">
            <a:noFill/>
            <a:miter lim="800000"/>
            <a:headEnd/>
            <a:tailEnd/>
          </a:ln>
          <a:effectLst/>
        </p:spPr>
      </p:pic>
      <p:sp>
        <p:nvSpPr>
          <p:cNvPr id="38" name="Figura a mano libera 37"/>
          <p:cNvSpPr/>
          <p:nvPr/>
        </p:nvSpPr>
        <p:spPr>
          <a:xfrm rot="1079432">
            <a:off x="4591050" y="2222777"/>
            <a:ext cx="1905000" cy="2095500"/>
          </a:xfrm>
          <a:custGeom>
            <a:avLst/>
            <a:gdLst>
              <a:gd name="connsiteX0" fmla="*/ 0 w 1905000"/>
              <a:gd name="connsiteY0" fmla="*/ 2095500 h 2095500"/>
              <a:gd name="connsiteX1" fmla="*/ 1485900 w 1905000"/>
              <a:gd name="connsiteY1" fmla="*/ 190500 h 2095500"/>
              <a:gd name="connsiteX2" fmla="*/ 1314450 w 1905000"/>
              <a:gd name="connsiteY2" fmla="*/ 95250 h 2095500"/>
              <a:gd name="connsiteX3" fmla="*/ 1905000 w 1905000"/>
              <a:gd name="connsiteY3" fmla="*/ 0 h 2095500"/>
              <a:gd name="connsiteX4" fmla="*/ 1866900 w 1905000"/>
              <a:gd name="connsiteY4" fmla="*/ 457200 h 2095500"/>
              <a:gd name="connsiteX5" fmla="*/ 1714500 w 1905000"/>
              <a:gd name="connsiteY5" fmla="*/ 323850 h 2095500"/>
              <a:gd name="connsiteX6" fmla="*/ 0 w 1905000"/>
              <a:gd name="connsiteY6" fmla="*/ 209550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0" h="2095500">
                <a:moveTo>
                  <a:pt x="0" y="2095500"/>
                </a:moveTo>
                <a:lnTo>
                  <a:pt x="1485900" y="190500"/>
                </a:lnTo>
                <a:lnTo>
                  <a:pt x="1314450" y="95250"/>
                </a:lnTo>
                <a:lnTo>
                  <a:pt x="1905000" y="0"/>
                </a:lnTo>
                <a:lnTo>
                  <a:pt x="1866900" y="457200"/>
                </a:lnTo>
                <a:lnTo>
                  <a:pt x="1714500" y="323850"/>
                </a:lnTo>
                <a:lnTo>
                  <a:pt x="0" y="2095500"/>
                </a:lnTo>
                <a:close/>
              </a:path>
            </a:pathLst>
          </a:custGeom>
          <a:solidFill>
            <a:srgbClr val="4472C4">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CasellaDiTesto 38"/>
          <p:cNvSpPr txBox="1"/>
          <p:nvPr/>
        </p:nvSpPr>
        <p:spPr>
          <a:xfrm rot="19551054">
            <a:off x="6254195" y="5313050"/>
            <a:ext cx="2781531" cy="335156"/>
          </a:xfrm>
          <a:prstGeom prst="rect">
            <a:avLst/>
          </a:prstGeom>
          <a:noFill/>
        </p:spPr>
        <p:txBody>
          <a:bodyPr wrap="none" rtlCol="0">
            <a:spAutoFit/>
          </a:bodyPr>
          <a:lstStyle/>
          <a:p>
            <a:pPr algn="l">
              <a:lnSpc>
                <a:spcPct val="150000"/>
              </a:lnSpc>
            </a:pPr>
            <a:r>
              <a:rPr lang="it-IT" sz="1200" b="1" spc="100" dirty="0" smtClean="0">
                <a:solidFill>
                  <a:schemeClr val="accent1"/>
                </a:solidFill>
                <a:latin typeface="Arial" panose="020B0604020202020204" pitchFamily="34" charset="0"/>
                <a:ea typeface="Open Sans" panose="020B0606030504020204" pitchFamily="34" charset="0"/>
                <a:cs typeface="Arial" panose="020B0604020202020204" pitchFamily="34" charset="0"/>
              </a:rPr>
              <a:t>GROWING SPEED OF CHANGE</a:t>
            </a:r>
            <a:endParaRPr lang="it-IT" sz="1200" b="1" spc="100" dirty="0">
              <a:solidFill>
                <a:schemeClr val="accent1"/>
              </a:solidFill>
              <a:latin typeface="Arial" panose="020B0604020202020204" pitchFamily="34" charset="0"/>
              <a:ea typeface="Open Sans" panose="020B0606030504020204" pitchFamily="34" charset="0"/>
              <a:cs typeface="Arial" panose="020B0604020202020204" pitchFamily="34" charset="0"/>
            </a:endParaRPr>
          </a:p>
        </p:txBody>
      </p:sp>
      <p:sp>
        <p:nvSpPr>
          <p:cNvPr id="40" name="Figura a mano libera 39"/>
          <p:cNvSpPr/>
          <p:nvPr/>
        </p:nvSpPr>
        <p:spPr>
          <a:xfrm rot="1079432">
            <a:off x="7050126" y="4804201"/>
            <a:ext cx="1905000" cy="2095500"/>
          </a:xfrm>
          <a:custGeom>
            <a:avLst/>
            <a:gdLst>
              <a:gd name="connsiteX0" fmla="*/ 0 w 1905000"/>
              <a:gd name="connsiteY0" fmla="*/ 2095500 h 2095500"/>
              <a:gd name="connsiteX1" fmla="*/ 1485900 w 1905000"/>
              <a:gd name="connsiteY1" fmla="*/ 190500 h 2095500"/>
              <a:gd name="connsiteX2" fmla="*/ 1314450 w 1905000"/>
              <a:gd name="connsiteY2" fmla="*/ 95250 h 2095500"/>
              <a:gd name="connsiteX3" fmla="*/ 1905000 w 1905000"/>
              <a:gd name="connsiteY3" fmla="*/ 0 h 2095500"/>
              <a:gd name="connsiteX4" fmla="*/ 1866900 w 1905000"/>
              <a:gd name="connsiteY4" fmla="*/ 457200 h 2095500"/>
              <a:gd name="connsiteX5" fmla="*/ 1714500 w 1905000"/>
              <a:gd name="connsiteY5" fmla="*/ 323850 h 2095500"/>
              <a:gd name="connsiteX6" fmla="*/ 0 w 1905000"/>
              <a:gd name="connsiteY6" fmla="*/ 209550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0" h="2095500">
                <a:moveTo>
                  <a:pt x="0" y="2095500"/>
                </a:moveTo>
                <a:lnTo>
                  <a:pt x="1485900" y="190500"/>
                </a:lnTo>
                <a:lnTo>
                  <a:pt x="1314450" y="95250"/>
                </a:lnTo>
                <a:lnTo>
                  <a:pt x="1905000" y="0"/>
                </a:lnTo>
                <a:lnTo>
                  <a:pt x="1866900" y="457200"/>
                </a:lnTo>
                <a:lnTo>
                  <a:pt x="1714500" y="323850"/>
                </a:lnTo>
                <a:lnTo>
                  <a:pt x="0" y="2095500"/>
                </a:lnTo>
                <a:close/>
              </a:path>
            </a:pathLst>
          </a:custGeom>
          <a:solidFill>
            <a:srgbClr val="4472C4">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DDC579B-40D0-4E0D-AEE6-6855AA3A1F13}"/>
              </a:ext>
            </a:extLst>
          </p:cNvPr>
          <p:cNvSpPr>
            <a:spLocks noGrp="1"/>
          </p:cNvSpPr>
          <p:nvPr>
            <p:ph type="title"/>
          </p:nvPr>
        </p:nvSpPr>
        <p:spPr/>
        <p:txBody>
          <a:bodyPr>
            <a:normAutofit/>
          </a:bodyPr>
          <a:lstStyle/>
          <a:p>
            <a:r>
              <a:rPr lang="en-US" sz="6000" b="1" baseline="30000" dirty="0">
                <a:latin typeface="Avenir Black"/>
              </a:rPr>
              <a:t>What is an “asset”?</a:t>
            </a:r>
            <a:endParaRPr lang="it-IT" sz="6000" b="1" dirty="0">
              <a:latin typeface="Avenir Black"/>
            </a:endParaRPr>
          </a:p>
        </p:txBody>
      </p:sp>
      <p:sp>
        <p:nvSpPr>
          <p:cNvPr id="3" name="Segnaposto contenuto 2">
            <a:extLst>
              <a:ext uri="{FF2B5EF4-FFF2-40B4-BE49-F238E27FC236}">
                <a16:creationId xmlns:a16="http://schemas.microsoft.com/office/drawing/2014/main" xmlns="" id="{F3D93ED9-A57D-4A64-AEC9-D732918D6018}"/>
              </a:ext>
            </a:extLst>
          </p:cNvPr>
          <p:cNvSpPr>
            <a:spLocks noGrp="1"/>
          </p:cNvSpPr>
          <p:nvPr>
            <p:ph idx="1"/>
          </p:nvPr>
        </p:nvSpPr>
        <p:spPr/>
        <p:txBody>
          <a:bodyPr/>
          <a:lstStyle/>
          <a:p>
            <a:r>
              <a:rPr lang="en-US" sz="3200" dirty="0"/>
              <a:t>An asset is a resource owned by the organization from which future economic benefits are expected to flow to the organization. There are tangible assets and intangible assets.</a:t>
            </a:r>
            <a:endParaRPr lang="it-IT" sz="3200" dirty="0"/>
          </a:p>
          <a:p>
            <a:pPr lvl="1"/>
            <a:r>
              <a:rPr lang="en-US" dirty="0"/>
              <a:t>A </a:t>
            </a:r>
            <a:r>
              <a:rPr lang="en-US" b="1" i="1" dirty="0"/>
              <a:t>house</a:t>
            </a:r>
            <a:r>
              <a:rPr lang="en-US" dirty="0"/>
              <a:t> that I own, that I can rent out for an income, is an example of a </a:t>
            </a:r>
            <a:r>
              <a:rPr lang="en-US" b="1" i="1" dirty="0"/>
              <a:t>tangible asset</a:t>
            </a:r>
            <a:r>
              <a:rPr lang="en-US" dirty="0"/>
              <a:t>.</a:t>
            </a:r>
            <a:endParaRPr lang="it-IT" dirty="0"/>
          </a:p>
          <a:p>
            <a:pPr lvl="1"/>
            <a:r>
              <a:rPr lang="en-US" dirty="0"/>
              <a:t>My </a:t>
            </a:r>
            <a:r>
              <a:rPr lang="en-US" b="1" dirty="0"/>
              <a:t>good reputation,</a:t>
            </a:r>
            <a:r>
              <a:rPr lang="en-US" dirty="0"/>
              <a:t> that can turn into a profitable job with a good salary, is an example of an </a:t>
            </a:r>
            <a:r>
              <a:rPr lang="en-US" b="1" i="1" dirty="0"/>
              <a:t>intangible asset</a:t>
            </a:r>
            <a:r>
              <a:rPr lang="en-US" dirty="0"/>
              <a:t> that I own.</a:t>
            </a:r>
            <a:endParaRPr lang="it-IT" dirty="0"/>
          </a:p>
          <a:p>
            <a:pPr lvl="1"/>
            <a:r>
              <a:rPr lang="en-US" dirty="0"/>
              <a:t>A </a:t>
            </a:r>
            <a:r>
              <a:rPr lang="en-US" b="1" dirty="0"/>
              <a:t>good brand </a:t>
            </a:r>
            <a:r>
              <a:rPr lang="en-US" dirty="0"/>
              <a:t>that I own is an intangible asset that produces value for the customer and money for me.</a:t>
            </a:r>
            <a:endParaRPr lang="it-IT" dirty="0"/>
          </a:p>
          <a:p>
            <a:endParaRPr lang="it-IT" dirty="0"/>
          </a:p>
        </p:txBody>
      </p:sp>
      <p:sp>
        <p:nvSpPr>
          <p:cNvPr id="4" name="Segnaposto data 3">
            <a:extLst>
              <a:ext uri="{FF2B5EF4-FFF2-40B4-BE49-F238E27FC236}">
                <a16:creationId xmlns:a16="http://schemas.microsoft.com/office/drawing/2014/main" xmlns="" id="{18324833-957B-4DB4-9504-BB1C5A5708EC}"/>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E4A900E1-D89B-4703-96F4-DA7F3DACE4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12990DD-5AC0-488E-B015-47657FCDFCFE}"/>
              </a:ext>
            </a:extLst>
          </p:cNvPr>
          <p:cNvSpPr>
            <a:spLocks noGrp="1"/>
          </p:cNvSpPr>
          <p:nvPr>
            <p:ph type="sldNum" sz="quarter" idx="12"/>
          </p:nvPr>
        </p:nvSpPr>
        <p:spPr/>
        <p:txBody>
          <a:bodyPr/>
          <a:lstStyle/>
          <a:p>
            <a:fld id="{DCE366CF-62E3-44AA-B5F8-91C8785CFA03}" type="slidenum">
              <a:rPr lang="it-IT" smtClean="0"/>
              <a:pPr/>
              <a:t>86</a:t>
            </a:fld>
            <a:endParaRPr lang="it-IT"/>
          </a:p>
        </p:txBody>
      </p:sp>
    </p:spTree>
    <p:extLst>
      <p:ext uri="{BB962C8B-B14F-4D97-AF65-F5344CB8AC3E}">
        <p14:creationId xmlns:p14="http://schemas.microsoft.com/office/powerpoint/2010/main" xmlns="" val="31733090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Animated gif in GIFs 🍓 collection by n2srin 3bd">
            <a:extLst>
              <a:ext uri="{FF2B5EF4-FFF2-40B4-BE49-F238E27FC236}">
                <a16:creationId xmlns:a16="http://schemas.microsoft.com/office/drawing/2014/main" xmlns="" id="{B8841B27-35EC-4972-9C05-A2D5EE8C7342}"/>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25002" y="233031"/>
            <a:ext cx="1830063" cy="137254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egnaposto data 3">
            <a:extLst>
              <a:ext uri="{FF2B5EF4-FFF2-40B4-BE49-F238E27FC236}">
                <a16:creationId xmlns:a16="http://schemas.microsoft.com/office/drawing/2014/main" xmlns="" id="{D1A5F19C-1D30-4F8C-89D0-7C921CF40949}"/>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F2658EFD-7019-4DE4-9281-1407CCFCCE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C82AC6E5-54FC-416D-A556-3680BD7C6737}"/>
              </a:ext>
            </a:extLst>
          </p:cNvPr>
          <p:cNvSpPr>
            <a:spLocks noGrp="1"/>
          </p:cNvSpPr>
          <p:nvPr>
            <p:ph type="sldNum" sz="quarter" idx="12"/>
          </p:nvPr>
        </p:nvSpPr>
        <p:spPr/>
        <p:txBody>
          <a:bodyPr/>
          <a:lstStyle/>
          <a:p>
            <a:fld id="{DCE366CF-62E3-44AA-B5F8-91C8785CFA03}" type="slidenum">
              <a:rPr lang="it-IT" smtClean="0"/>
              <a:pPr/>
              <a:t>87</a:t>
            </a:fld>
            <a:endParaRPr lang="it-IT"/>
          </a:p>
        </p:txBody>
      </p:sp>
      <p:pic>
        <p:nvPicPr>
          <p:cNvPr id="7" name="Immagine 6">
            <a:extLst>
              <a:ext uri="{FF2B5EF4-FFF2-40B4-BE49-F238E27FC236}">
                <a16:creationId xmlns:a16="http://schemas.microsoft.com/office/drawing/2014/main" xmlns="" id="{D7F9F096-727A-4721-8934-0248914B4B26}"/>
              </a:ext>
            </a:extLst>
          </p:cNvPr>
          <p:cNvPicPr/>
          <p:nvPr/>
        </p:nvPicPr>
        <p:blipFill>
          <a:blip r:embed="rId3" cstate="print"/>
          <a:stretch>
            <a:fillRect/>
          </a:stretch>
        </p:blipFill>
        <p:spPr>
          <a:xfrm>
            <a:off x="2706688" y="2637"/>
            <a:ext cx="6451827" cy="6855363"/>
          </a:xfrm>
          <a:prstGeom prst="rect">
            <a:avLst/>
          </a:prstGeom>
        </p:spPr>
      </p:pic>
      <p:pic>
        <p:nvPicPr>
          <p:cNvPr id="9" name="Picture 2" descr="MOPAR Store Faro anteriore destro per Fiat Panda">
            <a:extLst>
              <a:ext uri="{FF2B5EF4-FFF2-40B4-BE49-F238E27FC236}">
                <a16:creationId xmlns:a16="http://schemas.microsoft.com/office/drawing/2014/main" xmlns="" id="{71BCBE08-7322-4915-8B3C-EF7FA022600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02239" y="376535"/>
            <a:ext cx="1731682" cy="135318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System for Automobile Manufacturing Line | LOGISTICS &amp; AUTOMATION ...">
            <a:extLst>
              <a:ext uri="{FF2B5EF4-FFF2-40B4-BE49-F238E27FC236}">
                <a16:creationId xmlns:a16="http://schemas.microsoft.com/office/drawing/2014/main" xmlns="" id="{FEBED195-EF51-476F-8B02-7F3171E0BA3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8434" y="2150007"/>
            <a:ext cx="1728254" cy="13531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descr="Manuals and Technical Documentation Preparation - Air Worthy ...">
            <a:extLst>
              <a:ext uri="{FF2B5EF4-FFF2-40B4-BE49-F238E27FC236}">
                <a16:creationId xmlns:a16="http://schemas.microsoft.com/office/drawing/2014/main" xmlns="" id="{8D473036-48D5-4195-BF92-8DD11A6A958A}"/>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842"/>
          <a:stretch/>
        </p:blipFill>
        <p:spPr bwMode="auto">
          <a:xfrm>
            <a:off x="0" y="1084608"/>
            <a:ext cx="1650999" cy="1365273"/>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Robots in manufacturing – assembly lines are evolving: Here's how">
            <a:extLst>
              <a:ext uri="{FF2B5EF4-FFF2-40B4-BE49-F238E27FC236}">
                <a16:creationId xmlns:a16="http://schemas.microsoft.com/office/drawing/2014/main" xmlns="" id="{C9F7AE8E-9431-409F-8B14-EDAAD1395D33}"/>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9811" y="3848415"/>
            <a:ext cx="2035304" cy="114358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Trasporto auto con bisarca: a chi rivolgersi? · Macingo Blog">
            <a:extLst>
              <a:ext uri="{FF2B5EF4-FFF2-40B4-BE49-F238E27FC236}">
                <a16:creationId xmlns:a16="http://schemas.microsoft.com/office/drawing/2014/main" xmlns="" id="{9C30C53B-C1F7-442F-8618-396300EAFBA5}"/>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31776" y="5094719"/>
            <a:ext cx="2246312" cy="1262142"/>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a:extLst>
              <a:ext uri="{FF2B5EF4-FFF2-40B4-BE49-F238E27FC236}">
                <a16:creationId xmlns:a16="http://schemas.microsoft.com/office/drawing/2014/main" xmlns="" id="{EE9BC923-35E1-49AD-B849-32D0A3D75E2B}"/>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087526" y="1669930"/>
            <a:ext cx="1350876" cy="1350876"/>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User manual">
            <a:extLst>
              <a:ext uri="{FF2B5EF4-FFF2-40B4-BE49-F238E27FC236}">
                <a16:creationId xmlns:a16="http://schemas.microsoft.com/office/drawing/2014/main" xmlns="" id="{930D0467-CBCA-4439-A044-EF38244C615C}"/>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281559" y="5214498"/>
            <a:ext cx="2678665" cy="161276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BMW Post Sales Service App on Behance | Cell phone service, Mobile ...">
            <a:extLst>
              <a:ext uri="{FF2B5EF4-FFF2-40B4-BE49-F238E27FC236}">
                <a16:creationId xmlns:a16="http://schemas.microsoft.com/office/drawing/2014/main" xmlns="" id="{E4B2642C-CE27-49A6-A95E-FEEAC7A2317E}"/>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158516" y="3591732"/>
            <a:ext cx="1346214" cy="22436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74082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xmlns="" id="{E0841060-9D59-46F4-A4C5-D10EC44B1F9D}"/>
              </a:ext>
            </a:extLst>
          </p:cNvPr>
          <p:cNvSpPr>
            <a:spLocks noGrp="1"/>
          </p:cNvSpPr>
          <p:nvPr>
            <p:ph type="title"/>
          </p:nvPr>
        </p:nvSpPr>
        <p:spPr>
          <a:xfrm>
            <a:off x="838200" y="273685"/>
            <a:ext cx="10515600" cy="1325563"/>
          </a:xfrm>
        </p:spPr>
        <p:txBody>
          <a:bodyPr/>
          <a:lstStyle/>
          <a:p>
            <a:r>
              <a:rPr lang="it-IT" dirty="0">
                <a:latin typeface="Avenir Black"/>
              </a:rPr>
              <a:t>Technical and </a:t>
            </a:r>
            <a:r>
              <a:rPr lang="it-IT" dirty="0" err="1">
                <a:latin typeface="Avenir Black"/>
              </a:rPr>
              <a:t>intangible</a:t>
            </a:r>
            <a:r>
              <a:rPr lang="it-IT" dirty="0">
                <a:latin typeface="Avenir Black"/>
              </a:rPr>
              <a:t> capabilities</a:t>
            </a:r>
          </a:p>
        </p:txBody>
      </p:sp>
      <p:sp>
        <p:nvSpPr>
          <p:cNvPr id="2" name="Segnaposto data 1">
            <a:extLst>
              <a:ext uri="{FF2B5EF4-FFF2-40B4-BE49-F238E27FC236}">
                <a16:creationId xmlns:a16="http://schemas.microsoft.com/office/drawing/2014/main" xmlns="" id="{D2710EBE-2821-438C-99A9-48620297CA98}"/>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891E17BB-BE48-442A-B0AB-14F4F787E674}"/>
              </a:ext>
            </a:extLst>
          </p:cNvPr>
          <p:cNvSpPr>
            <a:spLocks noGrp="1"/>
          </p:cNvSpPr>
          <p:nvPr>
            <p:ph type="sldNum" sz="quarter" idx="12"/>
          </p:nvPr>
        </p:nvSpPr>
        <p:spPr/>
        <p:txBody>
          <a:bodyPr/>
          <a:lstStyle/>
          <a:p>
            <a:fld id="{DCE366CF-62E3-44AA-B5F8-91C8785CFA03}" type="slidenum">
              <a:rPr lang="it-IT" smtClean="0"/>
              <a:pPr/>
              <a:t>88</a:t>
            </a:fld>
            <a:endParaRPr lang="it-IT"/>
          </a:p>
        </p:txBody>
      </p:sp>
      <p:pic>
        <p:nvPicPr>
          <p:cNvPr id="5" name="Immagine 4">
            <a:extLst>
              <a:ext uri="{FF2B5EF4-FFF2-40B4-BE49-F238E27FC236}">
                <a16:creationId xmlns:a16="http://schemas.microsoft.com/office/drawing/2014/main" xmlns="" id="{E09E527B-E1B2-4CE0-B647-BC04C01A70AB}"/>
              </a:ext>
            </a:extLst>
          </p:cNvPr>
          <p:cNvPicPr>
            <a:picLocks noChangeAspect="1"/>
          </p:cNvPicPr>
          <p:nvPr/>
        </p:nvPicPr>
        <p:blipFill rotWithShape="1">
          <a:blip r:embed="rId2" cstate="print"/>
          <a:srcRect t="5242" r="48216" b="48445"/>
          <a:stretch/>
        </p:blipFill>
        <p:spPr>
          <a:xfrm>
            <a:off x="603503" y="1464310"/>
            <a:ext cx="10251372" cy="5257165"/>
          </a:xfrm>
          <a:prstGeom prst="rect">
            <a:avLst/>
          </a:prstGeom>
        </p:spPr>
      </p:pic>
    </p:spTree>
    <p:extLst>
      <p:ext uri="{BB962C8B-B14F-4D97-AF65-F5344CB8AC3E}">
        <p14:creationId xmlns:p14="http://schemas.microsoft.com/office/powerpoint/2010/main" xmlns="" val="25583025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D2710EBE-2821-438C-99A9-48620297CA98}"/>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891E17BB-BE48-442A-B0AB-14F4F787E674}"/>
              </a:ext>
            </a:extLst>
          </p:cNvPr>
          <p:cNvSpPr>
            <a:spLocks noGrp="1"/>
          </p:cNvSpPr>
          <p:nvPr>
            <p:ph type="sldNum" sz="quarter" idx="12"/>
          </p:nvPr>
        </p:nvSpPr>
        <p:spPr/>
        <p:txBody>
          <a:bodyPr/>
          <a:lstStyle/>
          <a:p>
            <a:fld id="{DCE366CF-62E3-44AA-B5F8-91C8785CFA03}" type="slidenum">
              <a:rPr lang="it-IT" smtClean="0"/>
              <a:pPr/>
              <a:t>89</a:t>
            </a:fld>
            <a:endParaRPr lang="it-IT"/>
          </a:p>
        </p:txBody>
      </p:sp>
      <p:pic>
        <p:nvPicPr>
          <p:cNvPr id="5" name="Immagine 4">
            <a:extLst>
              <a:ext uri="{FF2B5EF4-FFF2-40B4-BE49-F238E27FC236}">
                <a16:creationId xmlns:a16="http://schemas.microsoft.com/office/drawing/2014/main" xmlns="" id="{E09E527B-E1B2-4CE0-B647-BC04C01A70AB}"/>
              </a:ext>
            </a:extLst>
          </p:cNvPr>
          <p:cNvPicPr>
            <a:picLocks noChangeAspect="1"/>
          </p:cNvPicPr>
          <p:nvPr/>
        </p:nvPicPr>
        <p:blipFill rotWithShape="1">
          <a:blip r:embed="rId2" cstate="print"/>
          <a:srcRect t="50000" r="48089" b="5556"/>
          <a:stretch/>
        </p:blipFill>
        <p:spPr>
          <a:xfrm>
            <a:off x="115823" y="1314703"/>
            <a:ext cx="11013596" cy="5406772"/>
          </a:xfrm>
          <a:prstGeom prst="rect">
            <a:avLst/>
          </a:prstGeom>
        </p:spPr>
      </p:pic>
      <p:sp>
        <p:nvSpPr>
          <p:cNvPr id="6" name="Titolo 5">
            <a:extLst>
              <a:ext uri="{FF2B5EF4-FFF2-40B4-BE49-F238E27FC236}">
                <a16:creationId xmlns:a16="http://schemas.microsoft.com/office/drawing/2014/main" xmlns="" id="{BF0FE427-DFB2-4B0F-8EC7-3EC25B79808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latin typeface="Avenir Black"/>
              </a:rPr>
              <a:t>Technical and </a:t>
            </a:r>
            <a:r>
              <a:rPr lang="it-IT" dirty="0" err="1">
                <a:latin typeface="Avenir Black"/>
              </a:rPr>
              <a:t>tangible</a:t>
            </a:r>
            <a:r>
              <a:rPr lang="it-IT" dirty="0">
                <a:latin typeface="Avenir Black"/>
              </a:rPr>
              <a:t> capabilities</a:t>
            </a:r>
          </a:p>
        </p:txBody>
      </p:sp>
    </p:spTree>
    <p:extLst>
      <p:ext uri="{BB962C8B-B14F-4D97-AF65-F5344CB8AC3E}">
        <p14:creationId xmlns:p14="http://schemas.microsoft.com/office/powerpoint/2010/main" xmlns="" val="3574401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Focus on:</a:t>
            </a:r>
            <a:endParaRPr lang="it-IT" dirty="0"/>
          </a:p>
        </p:txBody>
      </p:sp>
      <p:sp>
        <p:nvSpPr>
          <p:cNvPr id="3" name="Segnaposto contenuto 2"/>
          <p:cNvSpPr>
            <a:spLocks noGrp="1"/>
          </p:cNvSpPr>
          <p:nvPr>
            <p:ph idx="1"/>
          </p:nvPr>
        </p:nvSpPr>
        <p:spPr/>
        <p:txBody>
          <a:bodyPr/>
          <a:lstStyle/>
          <a:p>
            <a:pPr>
              <a:buNone/>
            </a:pPr>
            <a:r>
              <a:rPr lang="en-US" sz="3200" dirty="0" smtClean="0"/>
              <a:t>1. </a:t>
            </a:r>
            <a:r>
              <a:rPr lang="en-US" sz="3200" dirty="0" smtClean="0"/>
              <a:t>Platforms, </a:t>
            </a:r>
            <a:r>
              <a:rPr lang="en-US" sz="3200" dirty="0" smtClean="0"/>
              <a:t>Not Just Products</a:t>
            </a:r>
          </a:p>
          <a:p>
            <a:pPr>
              <a:buNone/>
            </a:pPr>
            <a:r>
              <a:rPr lang="en-US" sz="3200" dirty="0" smtClean="0"/>
              <a:t>2. </a:t>
            </a:r>
            <a:r>
              <a:rPr lang="en-US" sz="3200" dirty="0" smtClean="0"/>
              <a:t>Services, </a:t>
            </a:r>
            <a:r>
              <a:rPr lang="en-US" sz="3200" dirty="0" smtClean="0"/>
              <a:t>Not Just Products (or Platforms)</a:t>
            </a:r>
          </a:p>
          <a:p>
            <a:pPr>
              <a:buNone/>
            </a:pPr>
            <a:r>
              <a:rPr lang="en-US" sz="3200" dirty="0" smtClean="0"/>
              <a:t>3. </a:t>
            </a:r>
            <a:r>
              <a:rPr lang="en-US" sz="3200" dirty="0" smtClean="0"/>
              <a:t>Capabilities, </a:t>
            </a:r>
            <a:r>
              <a:rPr lang="en-US" sz="3200" dirty="0" smtClean="0"/>
              <a:t>Not Just Strategy</a:t>
            </a:r>
          </a:p>
          <a:p>
            <a:pPr>
              <a:buNone/>
            </a:pPr>
            <a:r>
              <a:rPr lang="en-US" sz="3200" dirty="0" smtClean="0"/>
              <a:t>4. Pull, Don’t Just Push</a:t>
            </a:r>
          </a:p>
          <a:p>
            <a:pPr>
              <a:buNone/>
            </a:pPr>
            <a:r>
              <a:rPr lang="en-US" sz="3200" dirty="0" smtClean="0"/>
              <a:t>5. Scope, Not Just Scale</a:t>
            </a:r>
          </a:p>
          <a:p>
            <a:pPr>
              <a:buNone/>
            </a:pPr>
            <a:r>
              <a:rPr lang="en-US" sz="3200" dirty="0" smtClean="0"/>
              <a:t>6. Flexibility, Not Just Efficiency</a:t>
            </a:r>
            <a:endParaRPr lang="it-IT" sz="3200" dirty="0"/>
          </a:p>
        </p:txBody>
      </p:sp>
      <p:pic>
        <p:nvPicPr>
          <p:cNvPr id="151554" name="Picture 2"/>
          <p:cNvPicPr>
            <a:picLocks noChangeAspect="1" noChangeArrowheads="1"/>
          </p:cNvPicPr>
          <p:nvPr/>
        </p:nvPicPr>
        <p:blipFill>
          <a:blip r:embed="rId2"/>
          <a:srcRect/>
          <a:stretch>
            <a:fillRect/>
          </a:stretch>
        </p:blipFill>
        <p:spPr bwMode="auto">
          <a:xfrm>
            <a:off x="8192539" y="6350"/>
            <a:ext cx="3999461"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D2710EBE-2821-438C-99A9-48620297CA98}"/>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891E17BB-BE48-442A-B0AB-14F4F787E674}"/>
              </a:ext>
            </a:extLst>
          </p:cNvPr>
          <p:cNvSpPr>
            <a:spLocks noGrp="1"/>
          </p:cNvSpPr>
          <p:nvPr>
            <p:ph type="sldNum" sz="quarter" idx="12"/>
          </p:nvPr>
        </p:nvSpPr>
        <p:spPr/>
        <p:txBody>
          <a:bodyPr/>
          <a:lstStyle/>
          <a:p>
            <a:fld id="{DCE366CF-62E3-44AA-B5F8-91C8785CFA03}" type="slidenum">
              <a:rPr lang="it-IT" smtClean="0"/>
              <a:pPr/>
              <a:t>90</a:t>
            </a:fld>
            <a:endParaRPr lang="it-IT"/>
          </a:p>
        </p:txBody>
      </p:sp>
      <p:pic>
        <p:nvPicPr>
          <p:cNvPr id="5" name="Immagine 4">
            <a:extLst>
              <a:ext uri="{FF2B5EF4-FFF2-40B4-BE49-F238E27FC236}">
                <a16:creationId xmlns:a16="http://schemas.microsoft.com/office/drawing/2014/main" xmlns="" id="{E09E527B-E1B2-4CE0-B647-BC04C01A70AB}"/>
              </a:ext>
            </a:extLst>
          </p:cNvPr>
          <p:cNvPicPr>
            <a:picLocks noChangeAspect="1"/>
          </p:cNvPicPr>
          <p:nvPr/>
        </p:nvPicPr>
        <p:blipFill rotWithShape="1">
          <a:blip r:embed="rId2" cstate="print"/>
          <a:srcRect l="50892" t="5333" b="48222"/>
          <a:stretch/>
        </p:blipFill>
        <p:spPr>
          <a:xfrm>
            <a:off x="2555041" y="1508760"/>
            <a:ext cx="9414455" cy="5105400"/>
          </a:xfrm>
          <a:prstGeom prst="rect">
            <a:avLst/>
          </a:prstGeom>
        </p:spPr>
      </p:pic>
      <p:sp>
        <p:nvSpPr>
          <p:cNvPr id="6" name="Titolo 5">
            <a:extLst>
              <a:ext uri="{FF2B5EF4-FFF2-40B4-BE49-F238E27FC236}">
                <a16:creationId xmlns:a16="http://schemas.microsoft.com/office/drawing/2014/main" xmlns="" id="{BFA04DDA-C4B5-44F0-A162-670BE2CBF30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err="1">
                <a:latin typeface="Avenir Black"/>
              </a:rPr>
              <a:t>Relational</a:t>
            </a:r>
            <a:r>
              <a:rPr lang="it-IT" dirty="0">
                <a:latin typeface="Avenir Black"/>
              </a:rPr>
              <a:t> and </a:t>
            </a:r>
            <a:r>
              <a:rPr lang="it-IT" dirty="0" err="1">
                <a:latin typeface="Avenir Black"/>
              </a:rPr>
              <a:t>intangible</a:t>
            </a:r>
            <a:r>
              <a:rPr lang="it-IT" dirty="0">
                <a:latin typeface="Avenir Black"/>
              </a:rPr>
              <a:t> capabilities</a:t>
            </a:r>
          </a:p>
        </p:txBody>
      </p:sp>
    </p:spTree>
    <p:extLst>
      <p:ext uri="{BB962C8B-B14F-4D97-AF65-F5344CB8AC3E}">
        <p14:creationId xmlns:p14="http://schemas.microsoft.com/office/powerpoint/2010/main" xmlns="" val="41155551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D2710EBE-2821-438C-99A9-48620297CA98}"/>
              </a:ext>
            </a:extLst>
          </p:cNvPr>
          <p:cNvSpPr>
            <a:spLocks noGrp="1"/>
          </p:cNvSpPr>
          <p:nvPr>
            <p:ph type="dt" sz="half" idx="10"/>
          </p:nvPr>
        </p:nvSpPr>
        <p:spPr/>
        <p:txBody>
          <a:bodyPr/>
          <a:lstStyle/>
          <a:p>
            <a:fld id="{B9A2240A-41D8-4E01-8523-1EAF1700E87F}" type="datetime1">
              <a:rPr lang="it-IT" smtClean="0"/>
              <a:pPr/>
              <a:t>18/12/2022</a:t>
            </a:fld>
            <a:endParaRPr lang="it-IT"/>
          </a:p>
        </p:txBody>
      </p:sp>
      <p:sp>
        <p:nvSpPr>
          <p:cNvPr id="3" name="Segnaposto piè di pagina 2">
            <a:extLst>
              <a:ext uri="{FF2B5EF4-FFF2-40B4-BE49-F238E27FC236}">
                <a16:creationId xmlns:a16="http://schemas.microsoft.com/office/drawing/2014/main" xmlns=""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891E17BB-BE48-442A-B0AB-14F4F787E674}"/>
              </a:ext>
            </a:extLst>
          </p:cNvPr>
          <p:cNvSpPr>
            <a:spLocks noGrp="1"/>
          </p:cNvSpPr>
          <p:nvPr>
            <p:ph type="sldNum" sz="quarter" idx="12"/>
          </p:nvPr>
        </p:nvSpPr>
        <p:spPr/>
        <p:txBody>
          <a:bodyPr/>
          <a:lstStyle/>
          <a:p>
            <a:fld id="{DCE366CF-62E3-44AA-B5F8-91C8785CFA03}" type="slidenum">
              <a:rPr lang="it-IT" smtClean="0"/>
              <a:pPr/>
              <a:t>91</a:t>
            </a:fld>
            <a:endParaRPr lang="it-IT"/>
          </a:p>
        </p:txBody>
      </p:sp>
      <p:pic>
        <p:nvPicPr>
          <p:cNvPr id="5" name="Immagine 4">
            <a:extLst>
              <a:ext uri="{FF2B5EF4-FFF2-40B4-BE49-F238E27FC236}">
                <a16:creationId xmlns:a16="http://schemas.microsoft.com/office/drawing/2014/main" xmlns="" id="{E09E527B-E1B2-4CE0-B647-BC04C01A70AB}"/>
              </a:ext>
            </a:extLst>
          </p:cNvPr>
          <p:cNvPicPr>
            <a:picLocks noChangeAspect="1"/>
          </p:cNvPicPr>
          <p:nvPr/>
        </p:nvPicPr>
        <p:blipFill rotWithShape="1">
          <a:blip r:embed="rId2" cstate="print"/>
          <a:srcRect l="50892" t="48445" r="-969"/>
          <a:stretch/>
        </p:blipFill>
        <p:spPr>
          <a:xfrm>
            <a:off x="2898228" y="1371600"/>
            <a:ext cx="9293772" cy="5486400"/>
          </a:xfrm>
          <a:prstGeom prst="rect">
            <a:avLst/>
          </a:prstGeom>
        </p:spPr>
      </p:pic>
      <p:sp>
        <p:nvSpPr>
          <p:cNvPr id="6" name="Titolo 5">
            <a:extLst>
              <a:ext uri="{FF2B5EF4-FFF2-40B4-BE49-F238E27FC236}">
                <a16:creationId xmlns:a16="http://schemas.microsoft.com/office/drawing/2014/main" xmlns="" id="{61E564DF-614F-40BB-B147-BAAD2B4AE41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err="1">
                <a:latin typeface="Avenir Black"/>
              </a:rPr>
              <a:t>Relational</a:t>
            </a:r>
            <a:r>
              <a:rPr lang="it-IT" dirty="0">
                <a:latin typeface="Avenir Black"/>
              </a:rPr>
              <a:t> and </a:t>
            </a:r>
            <a:r>
              <a:rPr lang="it-IT" dirty="0" err="1">
                <a:latin typeface="Avenir Black"/>
              </a:rPr>
              <a:t>tangible</a:t>
            </a:r>
            <a:r>
              <a:rPr lang="it-IT" dirty="0">
                <a:latin typeface="Avenir Black"/>
              </a:rPr>
              <a:t> capabilities</a:t>
            </a:r>
          </a:p>
        </p:txBody>
      </p:sp>
    </p:spTree>
    <p:extLst>
      <p:ext uri="{BB962C8B-B14F-4D97-AF65-F5344CB8AC3E}">
        <p14:creationId xmlns:p14="http://schemas.microsoft.com/office/powerpoint/2010/main" xmlns="" val="13756041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F092D4A-61AE-4E7C-ADDF-2ECB4B585228}"/>
              </a:ext>
            </a:extLst>
          </p:cNvPr>
          <p:cNvSpPr>
            <a:spLocks noGrp="1"/>
          </p:cNvSpPr>
          <p:nvPr>
            <p:ph type="title"/>
          </p:nvPr>
        </p:nvSpPr>
        <p:spPr/>
        <p:txBody>
          <a:bodyPr/>
          <a:lstStyle/>
          <a:p>
            <a:r>
              <a:rPr lang="it-IT" dirty="0">
                <a:latin typeface="Avenir Black"/>
              </a:rPr>
              <a:t>Some Technical Capabilities</a:t>
            </a:r>
          </a:p>
        </p:txBody>
      </p:sp>
      <p:sp>
        <p:nvSpPr>
          <p:cNvPr id="3" name="Segnaposto contenuto 2">
            <a:extLst>
              <a:ext uri="{FF2B5EF4-FFF2-40B4-BE49-F238E27FC236}">
                <a16:creationId xmlns:a16="http://schemas.microsoft.com/office/drawing/2014/main" xmlns="" id="{E714C1E2-A481-4CAB-B0AF-E7CC65BD3909}"/>
              </a:ext>
            </a:extLst>
          </p:cNvPr>
          <p:cNvSpPr>
            <a:spLocks noGrp="1"/>
          </p:cNvSpPr>
          <p:nvPr>
            <p:ph idx="1"/>
          </p:nvPr>
        </p:nvSpPr>
        <p:spPr/>
        <p:txBody>
          <a:bodyPr>
            <a:normAutofit/>
          </a:bodyPr>
          <a:lstStyle/>
          <a:p>
            <a:pPr lvl="0"/>
            <a:r>
              <a:rPr lang="en-US" dirty="0"/>
              <a:t>"</a:t>
            </a:r>
            <a:r>
              <a:rPr lang="en-US" b="1" dirty="0"/>
              <a:t>Capacity</a:t>
            </a:r>
            <a:r>
              <a:rPr lang="en-US" dirty="0"/>
              <a:t>", which is the possibility of producing the requested quantity (volume) of products at a cost compatible with the “unit price” that the market accepts for that product;</a:t>
            </a:r>
            <a:endParaRPr lang="it-IT" dirty="0"/>
          </a:p>
          <a:p>
            <a:pPr lvl="0"/>
            <a:r>
              <a:rPr lang="en-US" dirty="0"/>
              <a:t>"</a:t>
            </a:r>
            <a:r>
              <a:rPr lang="en-US" b="1" dirty="0"/>
              <a:t>Elasticity</a:t>
            </a:r>
            <a:r>
              <a:rPr lang="en-US" dirty="0"/>
              <a:t>", which means the ability of the company’s process to satisfy the changes in volumes required in an economically sustainable way;</a:t>
            </a:r>
            <a:endParaRPr lang="it-IT" dirty="0"/>
          </a:p>
          <a:p>
            <a:pPr lvl="0"/>
            <a:r>
              <a:rPr lang="en-US" dirty="0"/>
              <a:t>"</a:t>
            </a:r>
            <a:r>
              <a:rPr lang="en-US" b="1" dirty="0"/>
              <a:t>Flexibility</a:t>
            </a:r>
            <a:r>
              <a:rPr lang="en-US" dirty="0"/>
              <a:t>", which means the possibility that the production processes implemented can adapt, without excessive costs, to a demand for different products (varieties). The opposite of flexibility is rigidity.</a:t>
            </a:r>
            <a:endParaRPr lang="it-IT" dirty="0"/>
          </a:p>
          <a:p>
            <a:endParaRPr lang="it-IT" dirty="0"/>
          </a:p>
        </p:txBody>
      </p:sp>
      <p:sp>
        <p:nvSpPr>
          <p:cNvPr id="4" name="Segnaposto data 3">
            <a:extLst>
              <a:ext uri="{FF2B5EF4-FFF2-40B4-BE49-F238E27FC236}">
                <a16:creationId xmlns:a16="http://schemas.microsoft.com/office/drawing/2014/main" xmlns="" id="{6197F7AE-FEA5-4632-B312-417DE2A7D281}"/>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68ED94AC-883C-4168-AAAB-44D9351C81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ECB34232-E8AB-47D8-93ED-A193EF6DB10E}"/>
              </a:ext>
            </a:extLst>
          </p:cNvPr>
          <p:cNvSpPr>
            <a:spLocks noGrp="1"/>
          </p:cNvSpPr>
          <p:nvPr>
            <p:ph type="sldNum" sz="quarter" idx="12"/>
          </p:nvPr>
        </p:nvSpPr>
        <p:spPr/>
        <p:txBody>
          <a:bodyPr/>
          <a:lstStyle/>
          <a:p>
            <a:fld id="{DCE366CF-62E3-44AA-B5F8-91C8785CFA03}" type="slidenum">
              <a:rPr lang="it-IT" smtClean="0"/>
              <a:pPr/>
              <a:t>92</a:t>
            </a:fld>
            <a:endParaRPr lang="it-IT"/>
          </a:p>
        </p:txBody>
      </p:sp>
    </p:spTree>
    <p:extLst>
      <p:ext uri="{BB962C8B-B14F-4D97-AF65-F5344CB8AC3E}">
        <p14:creationId xmlns:p14="http://schemas.microsoft.com/office/powerpoint/2010/main" xmlns="" val="32909579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xmlns="" id="{3E92B18C-4A62-4DDD-AFDC-B1AC15E69605}"/>
              </a:ext>
            </a:extLst>
          </p:cNvPr>
          <p:cNvSpPr>
            <a:spLocks noGrp="1"/>
          </p:cNvSpPr>
          <p:nvPr>
            <p:ph type="title"/>
          </p:nvPr>
        </p:nvSpPr>
        <p:spPr/>
        <p:txBody>
          <a:bodyPr/>
          <a:lstStyle/>
          <a:p>
            <a:r>
              <a:rPr lang="it-IT" dirty="0" err="1">
                <a:latin typeface="Avenir Black"/>
              </a:rPr>
              <a:t>Examples</a:t>
            </a:r>
            <a:r>
              <a:rPr lang="it-IT" dirty="0">
                <a:latin typeface="Avenir Black"/>
              </a:rPr>
              <a:t> of Technical Capabilities</a:t>
            </a:r>
          </a:p>
        </p:txBody>
      </p:sp>
      <p:sp>
        <p:nvSpPr>
          <p:cNvPr id="3" name="Segnaposto contenuto 2">
            <a:extLst>
              <a:ext uri="{FF2B5EF4-FFF2-40B4-BE49-F238E27FC236}">
                <a16:creationId xmlns:a16="http://schemas.microsoft.com/office/drawing/2014/main" xmlns="" id="{BEF1B915-7290-4D51-8122-23EC542A7BB3}"/>
              </a:ext>
            </a:extLst>
          </p:cNvPr>
          <p:cNvSpPr>
            <a:spLocks noGrp="1"/>
          </p:cNvSpPr>
          <p:nvPr>
            <p:ph sz="half" idx="1"/>
          </p:nvPr>
        </p:nvSpPr>
        <p:spPr/>
        <p:txBody>
          <a:bodyPr/>
          <a:lstStyle/>
          <a:p>
            <a:r>
              <a:rPr lang="en-US" dirty="0"/>
              <a:t>A distinctive capability of a manufacturer in a market that demands high </a:t>
            </a:r>
            <a:r>
              <a:rPr lang="en-US" b="1" dirty="0"/>
              <a:t>volumes</a:t>
            </a:r>
            <a:r>
              <a:rPr lang="en-US" dirty="0"/>
              <a:t> of product at a low unit price is to have a higher </a:t>
            </a:r>
            <a:r>
              <a:rPr lang="en-US" b="1" dirty="0"/>
              <a:t>capacity</a:t>
            </a:r>
            <a:r>
              <a:rPr lang="en-US" dirty="0"/>
              <a:t> of its processes than that of competitors.</a:t>
            </a:r>
            <a:endParaRPr lang="it-IT" dirty="0"/>
          </a:p>
          <a:p>
            <a:endParaRPr lang="it-IT" dirty="0"/>
          </a:p>
        </p:txBody>
      </p:sp>
      <p:sp>
        <p:nvSpPr>
          <p:cNvPr id="8" name="Segnaposto contenuto 7">
            <a:extLst>
              <a:ext uri="{FF2B5EF4-FFF2-40B4-BE49-F238E27FC236}">
                <a16:creationId xmlns:a16="http://schemas.microsoft.com/office/drawing/2014/main" xmlns="" id="{192D8617-0608-4FA5-9100-CAFE0C5D64C7}"/>
              </a:ext>
            </a:extLst>
          </p:cNvPr>
          <p:cNvSpPr>
            <a:spLocks noGrp="1"/>
          </p:cNvSpPr>
          <p:nvPr>
            <p:ph sz="half" idx="2"/>
          </p:nvPr>
        </p:nvSpPr>
        <p:spPr/>
        <p:txBody>
          <a:bodyPr/>
          <a:lstStyle/>
          <a:p>
            <a:r>
              <a:rPr lang="en-US" dirty="0"/>
              <a:t>A distinctive capability of a manufacturer in a market that demands a large</a:t>
            </a:r>
            <a:r>
              <a:rPr lang="en-US" b="1" dirty="0"/>
              <a:t> variety </a:t>
            </a:r>
            <a:r>
              <a:rPr lang="en-US" dirty="0"/>
              <a:t>of differentiated products is to have greater </a:t>
            </a:r>
            <a:r>
              <a:rPr lang="en-US" b="1" dirty="0"/>
              <a:t>flexibility</a:t>
            </a:r>
            <a:r>
              <a:rPr lang="en-US" dirty="0"/>
              <a:t> in its processes than its competitors.</a:t>
            </a:r>
            <a:endParaRPr lang="it-IT" dirty="0"/>
          </a:p>
          <a:p>
            <a:endParaRPr lang="it-IT" dirty="0"/>
          </a:p>
        </p:txBody>
      </p:sp>
      <p:sp>
        <p:nvSpPr>
          <p:cNvPr id="4" name="Segnaposto data 3">
            <a:extLst>
              <a:ext uri="{FF2B5EF4-FFF2-40B4-BE49-F238E27FC236}">
                <a16:creationId xmlns:a16="http://schemas.microsoft.com/office/drawing/2014/main" xmlns="" id="{76840408-B9B4-4250-BBB8-7CFAA1FC369F}"/>
              </a:ext>
            </a:extLst>
          </p:cNvPr>
          <p:cNvSpPr>
            <a:spLocks noGrp="1"/>
          </p:cNvSpPr>
          <p:nvPr>
            <p:ph type="dt" sz="half" idx="10"/>
          </p:nvPr>
        </p:nvSpPr>
        <p:spPr/>
        <p:txBody>
          <a:bodyPr/>
          <a:lstStyle/>
          <a:p>
            <a:fld id="{2CBA991D-3DFD-4109-84E9-096B8E325CE1}" type="datetime1">
              <a:rPr lang="it-IT" smtClean="0"/>
              <a:pPr/>
              <a:t>18/12/2022</a:t>
            </a:fld>
            <a:endParaRPr lang="it-IT"/>
          </a:p>
        </p:txBody>
      </p:sp>
      <p:sp>
        <p:nvSpPr>
          <p:cNvPr id="5" name="Segnaposto piè di pagina 4">
            <a:extLst>
              <a:ext uri="{FF2B5EF4-FFF2-40B4-BE49-F238E27FC236}">
                <a16:creationId xmlns:a16="http://schemas.microsoft.com/office/drawing/2014/main" xmlns="" id="{A9C08295-5708-48AC-897D-B9B3F9E8D248}"/>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xmlns="" id="{9987574A-8493-4802-AB31-BF3728C736B2}"/>
              </a:ext>
            </a:extLst>
          </p:cNvPr>
          <p:cNvSpPr>
            <a:spLocks noGrp="1"/>
          </p:cNvSpPr>
          <p:nvPr>
            <p:ph type="sldNum" sz="quarter" idx="12"/>
          </p:nvPr>
        </p:nvSpPr>
        <p:spPr/>
        <p:txBody>
          <a:bodyPr/>
          <a:lstStyle/>
          <a:p>
            <a:fld id="{DCE366CF-62E3-44AA-B5F8-91C8785CFA03}" type="slidenum">
              <a:rPr lang="it-IT" smtClean="0"/>
              <a:pPr/>
              <a:t>93</a:t>
            </a:fld>
            <a:endParaRPr lang="it-IT"/>
          </a:p>
        </p:txBody>
      </p:sp>
      <p:grpSp>
        <p:nvGrpSpPr>
          <p:cNvPr id="2" name="Gruppo 8">
            <a:extLst>
              <a:ext uri="{FF2B5EF4-FFF2-40B4-BE49-F238E27FC236}">
                <a16:creationId xmlns:a16="http://schemas.microsoft.com/office/drawing/2014/main" xmlns="" id="{F41CA05D-2547-40CF-9729-1AA09AA441E6}"/>
              </a:ext>
            </a:extLst>
          </p:cNvPr>
          <p:cNvGrpSpPr/>
          <p:nvPr/>
        </p:nvGrpSpPr>
        <p:grpSpPr>
          <a:xfrm>
            <a:off x="9596556" y="5138582"/>
            <a:ext cx="2580800" cy="1559874"/>
            <a:chOff x="9169127" y="2828347"/>
            <a:chExt cx="3035241" cy="1834545"/>
          </a:xfrm>
        </p:grpSpPr>
        <p:pic>
          <p:nvPicPr>
            <p:cNvPr id="10" name="Immagine 9">
              <a:extLst>
                <a:ext uri="{FF2B5EF4-FFF2-40B4-BE49-F238E27FC236}">
                  <a16:creationId xmlns:a16="http://schemas.microsoft.com/office/drawing/2014/main" xmlns="" id="{D6BEEF8D-FDF3-4648-B433-39439DD9DA42}"/>
                </a:ext>
              </a:extLst>
            </p:cNvPr>
            <p:cNvPicPr>
              <a:picLocks noChangeAspect="1"/>
            </p:cNvPicPr>
            <p:nvPr/>
          </p:nvPicPr>
          <p:blipFill>
            <a:blip r:embed="rId2" cstate="print"/>
            <a:stretch>
              <a:fillRect/>
            </a:stretch>
          </p:blipFill>
          <p:spPr>
            <a:xfrm>
              <a:off x="9169127" y="2828347"/>
              <a:ext cx="1492849" cy="893808"/>
            </a:xfrm>
            <a:prstGeom prst="rect">
              <a:avLst/>
            </a:prstGeom>
          </p:spPr>
        </p:pic>
        <p:pic>
          <p:nvPicPr>
            <p:cNvPr id="11" name="Immagine 10">
              <a:extLst>
                <a:ext uri="{FF2B5EF4-FFF2-40B4-BE49-F238E27FC236}">
                  <a16:creationId xmlns:a16="http://schemas.microsoft.com/office/drawing/2014/main" xmlns="" id="{C1590442-36A1-4261-9E88-B6A9FC24F33D}"/>
                </a:ext>
              </a:extLst>
            </p:cNvPr>
            <p:cNvPicPr>
              <a:picLocks noChangeAspect="1"/>
            </p:cNvPicPr>
            <p:nvPr/>
          </p:nvPicPr>
          <p:blipFill>
            <a:blip r:embed="rId3" cstate="print"/>
            <a:stretch>
              <a:fillRect/>
            </a:stretch>
          </p:blipFill>
          <p:spPr>
            <a:xfrm>
              <a:off x="10788607" y="2855176"/>
              <a:ext cx="1415761" cy="941891"/>
            </a:xfrm>
            <a:prstGeom prst="rect">
              <a:avLst/>
            </a:prstGeom>
          </p:spPr>
        </p:pic>
        <p:pic>
          <p:nvPicPr>
            <p:cNvPr id="12" name="Picture 4" descr="http://www.pasticceriamarlene.it/wp-content/uploads/2009/12/strudel_di_mele.jpg">
              <a:extLst>
                <a:ext uri="{FF2B5EF4-FFF2-40B4-BE49-F238E27FC236}">
                  <a16:creationId xmlns:a16="http://schemas.microsoft.com/office/drawing/2014/main" xmlns="" id="{90DC8FE4-3D1F-4B69-BCB1-E16A6E04B34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18904" y="3760544"/>
              <a:ext cx="1443756" cy="90234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uppo 12">
            <a:extLst>
              <a:ext uri="{FF2B5EF4-FFF2-40B4-BE49-F238E27FC236}">
                <a16:creationId xmlns:a16="http://schemas.microsoft.com/office/drawing/2014/main" xmlns="" id="{9AA54C05-09EF-4743-894F-64D902E32989}"/>
              </a:ext>
            </a:extLst>
          </p:cNvPr>
          <p:cNvGrpSpPr/>
          <p:nvPr/>
        </p:nvGrpSpPr>
        <p:grpSpPr>
          <a:xfrm>
            <a:off x="2677747" y="5428301"/>
            <a:ext cx="2726219" cy="1293174"/>
            <a:chOff x="8345632" y="4194725"/>
            <a:chExt cx="4178877" cy="1982238"/>
          </a:xfrm>
        </p:grpSpPr>
        <p:grpSp>
          <p:nvGrpSpPr>
            <p:cNvPr id="13" name="Gruppo 13">
              <a:extLst>
                <a:ext uri="{FF2B5EF4-FFF2-40B4-BE49-F238E27FC236}">
                  <a16:creationId xmlns:a16="http://schemas.microsoft.com/office/drawing/2014/main" xmlns="" id="{922501AB-5482-4FAC-8A3F-D40D8E78E364}"/>
                </a:ext>
              </a:extLst>
            </p:cNvPr>
            <p:cNvGrpSpPr/>
            <p:nvPr/>
          </p:nvGrpSpPr>
          <p:grpSpPr>
            <a:xfrm>
              <a:off x="9012382" y="4832409"/>
              <a:ext cx="3195204" cy="637684"/>
              <a:chOff x="9012382" y="4832409"/>
              <a:chExt cx="3195204" cy="637684"/>
            </a:xfrm>
          </p:grpSpPr>
          <p:pic>
            <p:nvPicPr>
              <p:cNvPr id="23" name="Immagine 22">
                <a:extLst>
                  <a:ext uri="{FF2B5EF4-FFF2-40B4-BE49-F238E27FC236}">
                    <a16:creationId xmlns:a16="http://schemas.microsoft.com/office/drawing/2014/main" xmlns="" id="{970DFCD7-0787-4C42-A089-F1B44DA9C960}"/>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24" name="Immagine 23">
                <a:extLst>
                  <a:ext uri="{FF2B5EF4-FFF2-40B4-BE49-F238E27FC236}">
                    <a16:creationId xmlns:a16="http://schemas.microsoft.com/office/drawing/2014/main" xmlns="" id="{F87CB0D5-FE4C-4526-A026-64B02869CA92}"/>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25" name="Immagine 24">
                <a:extLst>
                  <a:ext uri="{FF2B5EF4-FFF2-40B4-BE49-F238E27FC236}">
                    <a16:creationId xmlns:a16="http://schemas.microsoft.com/office/drawing/2014/main" xmlns="" id="{67EFB7FE-22FE-41D5-BDAA-1CE587E0D394}"/>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14" name="Gruppo 14">
              <a:extLst>
                <a:ext uri="{FF2B5EF4-FFF2-40B4-BE49-F238E27FC236}">
                  <a16:creationId xmlns:a16="http://schemas.microsoft.com/office/drawing/2014/main" xmlns="" id="{CA8767D9-FA61-442A-9995-19787DC2FD59}"/>
                </a:ext>
              </a:extLst>
            </p:cNvPr>
            <p:cNvGrpSpPr/>
            <p:nvPr/>
          </p:nvGrpSpPr>
          <p:grpSpPr>
            <a:xfrm>
              <a:off x="8345632" y="5539279"/>
              <a:ext cx="3581400" cy="637684"/>
              <a:chOff x="9012382" y="4832409"/>
              <a:chExt cx="3195204" cy="637684"/>
            </a:xfrm>
          </p:grpSpPr>
          <p:pic>
            <p:nvPicPr>
              <p:cNvPr id="20" name="Immagine 19">
                <a:extLst>
                  <a:ext uri="{FF2B5EF4-FFF2-40B4-BE49-F238E27FC236}">
                    <a16:creationId xmlns:a16="http://schemas.microsoft.com/office/drawing/2014/main" xmlns="" id="{299077A7-F3CA-41C3-8D82-05B3D4702951}"/>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21" name="Immagine 20">
                <a:extLst>
                  <a:ext uri="{FF2B5EF4-FFF2-40B4-BE49-F238E27FC236}">
                    <a16:creationId xmlns:a16="http://schemas.microsoft.com/office/drawing/2014/main" xmlns="" id="{114ABA26-98CE-48CB-A360-18BE56F709CA}"/>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22" name="Immagine 21">
                <a:extLst>
                  <a:ext uri="{FF2B5EF4-FFF2-40B4-BE49-F238E27FC236}">
                    <a16:creationId xmlns:a16="http://schemas.microsoft.com/office/drawing/2014/main" xmlns="" id="{9072BB85-C1C5-4EBB-8866-388354743C96}"/>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15" name="Gruppo 15">
              <a:extLst>
                <a:ext uri="{FF2B5EF4-FFF2-40B4-BE49-F238E27FC236}">
                  <a16:creationId xmlns:a16="http://schemas.microsoft.com/office/drawing/2014/main" xmlns="" id="{A13226A1-28CF-4FD9-9A2C-DF82CAFD0B53}"/>
                </a:ext>
              </a:extLst>
            </p:cNvPr>
            <p:cNvGrpSpPr/>
            <p:nvPr/>
          </p:nvGrpSpPr>
          <p:grpSpPr>
            <a:xfrm>
              <a:off x="9732530" y="4194725"/>
              <a:ext cx="2791979" cy="557210"/>
              <a:chOff x="9012382" y="4832409"/>
              <a:chExt cx="3195204" cy="637684"/>
            </a:xfrm>
          </p:grpSpPr>
          <p:pic>
            <p:nvPicPr>
              <p:cNvPr id="17" name="Immagine 16">
                <a:extLst>
                  <a:ext uri="{FF2B5EF4-FFF2-40B4-BE49-F238E27FC236}">
                    <a16:creationId xmlns:a16="http://schemas.microsoft.com/office/drawing/2014/main" xmlns="" id="{2C57B6EC-9B3C-424A-BE5A-667E78C5D941}"/>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18" name="Immagine 17">
                <a:extLst>
                  <a:ext uri="{FF2B5EF4-FFF2-40B4-BE49-F238E27FC236}">
                    <a16:creationId xmlns:a16="http://schemas.microsoft.com/office/drawing/2014/main" xmlns="" id="{50E71077-8303-48FA-BEB8-64E5A9D9BD24}"/>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19" name="Immagine 18">
                <a:extLst>
                  <a:ext uri="{FF2B5EF4-FFF2-40B4-BE49-F238E27FC236}">
                    <a16:creationId xmlns:a16="http://schemas.microsoft.com/office/drawing/2014/main" xmlns="" id="{37FCC8F9-1C75-4E1C-A770-61C0BB4D0F2F}"/>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pic>
        <p:nvPicPr>
          <p:cNvPr id="7170" name="Picture 2" descr="INVCDS2CDS0174 - PONREC">
            <a:extLst>
              <a:ext uri="{FF2B5EF4-FFF2-40B4-BE49-F238E27FC236}">
                <a16:creationId xmlns:a16="http://schemas.microsoft.com/office/drawing/2014/main" xmlns="" id="{5D02CAD4-A296-4DBD-BD8D-21B7C811071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33" y="4851400"/>
            <a:ext cx="2672914" cy="20066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Iginio Massari si conferma miglior pasticcere d'Italia - Giornale ...">
            <a:extLst>
              <a:ext uri="{FF2B5EF4-FFF2-40B4-BE49-F238E27FC236}">
                <a16:creationId xmlns:a16="http://schemas.microsoft.com/office/drawing/2014/main" xmlns="" id="{B4167694-45AE-47A1-B560-B39A2D242631}"/>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92346" y="4851401"/>
            <a:ext cx="3015383" cy="200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19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AE57C66-DA6D-48A5-96A1-D66E877BAC14}"/>
              </a:ext>
            </a:extLst>
          </p:cNvPr>
          <p:cNvSpPr>
            <a:spLocks noGrp="1"/>
          </p:cNvSpPr>
          <p:nvPr>
            <p:ph type="title"/>
          </p:nvPr>
        </p:nvSpPr>
        <p:spPr/>
        <p:txBody>
          <a:bodyPr/>
          <a:lstStyle/>
          <a:p>
            <a:r>
              <a:rPr lang="it-IT" dirty="0" err="1">
                <a:latin typeface="Avenir Black"/>
              </a:rPr>
              <a:t>Examples</a:t>
            </a:r>
            <a:endParaRPr lang="it-IT" dirty="0">
              <a:latin typeface="Avenir Black"/>
            </a:endParaRPr>
          </a:p>
        </p:txBody>
      </p:sp>
      <p:sp>
        <p:nvSpPr>
          <p:cNvPr id="3" name="Segnaposto contenuto 2">
            <a:extLst>
              <a:ext uri="{FF2B5EF4-FFF2-40B4-BE49-F238E27FC236}">
                <a16:creationId xmlns:a16="http://schemas.microsoft.com/office/drawing/2014/main" xmlns="" id="{4A72DDDE-4CDF-48B7-9EA8-3C2E85B0D31B}"/>
              </a:ext>
            </a:extLst>
          </p:cNvPr>
          <p:cNvSpPr>
            <a:spLocks noGrp="1"/>
          </p:cNvSpPr>
          <p:nvPr>
            <p:ph sz="half" idx="1"/>
          </p:nvPr>
        </p:nvSpPr>
        <p:spPr/>
        <p:txBody>
          <a:bodyPr/>
          <a:lstStyle/>
          <a:p>
            <a:r>
              <a:rPr lang="en-US" dirty="0"/>
              <a:t>A distinctive capability of a manufacturer in a market whose volume of </a:t>
            </a:r>
            <a:r>
              <a:rPr lang="en-US" b="1" dirty="0"/>
              <a:t>demand is fluctuating </a:t>
            </a:r>
            <a:r>
              <a:rPr lang="en-US" dirty="0"/>
              <a:t>over time is a higher </a:t>
            </a:r>
            <a:r>
              <a:rPr lang="en-US" b="1" dirty="0"/>
              <a:t>elasticity</a:t>
            </a:r>
            <a:r>
              <a:rPr lang="en-US" dirty="0"/>
              <a:t> of its processes.</a:t>
            </a:r>
            <a:endParaRPr lang="it-IT" dirty="0"/>
          </a:p>
          <a:p>
            <a:endParaRPr lang="it-IT" dirty="0"/>
          </a:p>
        </p:txBody>
      </p:sp>
      <p:sp>
        <p:nvSpPr>
          <p:cNvPr id="5" name="Segnaposto data 4">
            <a:extLst>
              <a:ext uri="{FF2B5EF4-FFF2-40B4-BE49-F238E27FC236}">
                <a16:creationId xmlns:a16="http://schemas.microsoft.com/office/drawing/2014/main" xmlns="" id="{D9B6D258-11D3-46F8-9737-27159BCEE97F}"/>
              </a:ext>
            </a:extLst>
          </p:cNvPr>
          <p:cNvSpPr>
            <a:spLocks noGrp="1"/>
          </p:cNvSpPr>
          <p:nvPr>
            <p:ph type="dt" sz="half" idx="10"/>
          </p:nvPr>
        </p:nvSpPr>
        <p:spPr/>
        <p:txBody>
          <a:bodyPr/>
          <a:lstStyle/>
          <a:p>
            <a:fld id="{BA62B8F8-284A-472C-BDD9-E925DAF1B26E}" type="datetime1">
              <a:rPr lang="it-IT" smtClean="0"/>
              <a:pPr/>
              <a:t>18/12/2022</a:t>
            </a:fld>
            <a:endParaRPr lang="it-IT"/>
          </a:p>
        </p:txBody>
      </p:sp>
      <p:sp>
        <p:nvSpPr>
          <p:cNvPr id="6" name="Segnaposto piè di pagina 5">
            <a:extLst>
              <a:ext uri="{FF2B5EF4-FFF2-40B4-BE49-F238E27FC236}">
                <a16:creationId xmlns:a16="http://schemas.microsoft.com/office/drawing/2014/main" xmlns="" id="{051F34B9-79D4-4BCF-A0E8-D3FC07DAE98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D6594C5B-DBF8-459D-B9A2-F61F1681A446}"/>
              </a:ext>
            </a:extLst>
          </p:cNvPr>
          <p:cNvSpPr>
            <a:spLocks noGrp="1"/>
          </p:cNvSpPr>
          <p:nvPr>
            <p:ph type="sldNum" sz="quarter" idx="12"/>
          </p:nvPr>
        </p:nvSpPr>
        <p:spPr/>
        <p:txBody>
          <a:bodyPr/>
          <a:lstStyle/>
          <a:p>
            <a:fld id="{DCE366CF-62E3-44AA-B5F8-91C8785CFA03}" type="slidenum">
              <a:rPr lang="it-IT" smtClean="0"/>
              <a:pPr/>
              <a:t>94</a:t>
            </a:fld>
            <a:endParaRPr lang="it-IT"/>
          </a:p>
        </p:txBody>
      </p:sp>
      <p:sp>
        <p:nvSpPr>
          <p:cNvPr id="4" name="Figura a mano libera: forma 3">
            <a:extLst>
              <a:ext uri="{FF2B5EF4-FFF2-40B4-BE49-F238E27FC236}">
                <a16:creationId xmlns:a16="http://schemas.microsoft.com/office/drawing/2014/main" xmlns="" id="{2344A516-2515-4049-8CC9-6A0FB83B148B}"/>
              </a:ext>
            </a:extLst>
          </p:cNvPr>
          <p:cNvSpPr/>
          <p:nvPr/>
        </p:nvSpPr>
        <p:spPr>
          <a:xfrm>
            <a:off x="6946900" y="1452296"/>
            <a:ext cx="4203700" cy="2091004"/>
          </a:xfrm>
          <a:custGeom>
            <a:avLst/>
            <a:gdLst>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438450 h 2159074"/>
              <a:gd name="connsiteX1" fmla="*/ 711200 w 4203700"/>
              <a:gd name="connsiteY1" fmla="*/ 358950 h 2159074"/>
              <a:gd name="connsiteX2" fmla="*/ 1435100 w 4203700"/>
              <a:gd name="connsiteY2" fmla="*/ 2086150 h 2159074"/>
              <a:gd name="connsiteX3" fmla="*/ 2222500 w 4203700"/>
              <a:gd name="connsiteY3" fmla="*/ 625650 h 2159074"/>
              <a:gd name="connsiteX4" fmla="*/ 2603500 w 4203700"/>
              <a:gd name="connsiteY4" fmla="*/ 1324150 h 2159074"/>
              <a:gd name="connsiteX5" fmla="*/ 3454400 w 4203700"/>
              <a:gd name="connsiteY5" fmla="*/ 79550 h 2159074"/>
              <a:gd name="connsiteX6" fmla="*/ 4203700 w 4203700"/>
              <a:gd name="connsiteY6" fmla="*/ 1438450 h 2159074"/>
              <a:gd name="connsiteX0" fmla="*/ 0 w 4203700"/>
              <a:gd name="connsiteY0" fmla="*/ 1387247 h 2107871"/>
              <a:gd name="connsiteX1" fmla="*/ 711200 w 4203700"/>
              <a:gd name="connsiteY1" fmla="*/ 307747 h 2107871"/>
              <a:gd name="connsiteX2" fmla="*/ 1435100 w 4203700"/>
              <a:gd name="connsiteY2" fmla="*/ 2034947 h 2107871"/>
              <a:gd name="connsiteX3" fmla="*/ 2222500 w 4203700"/>
              <a:gd name="connsiteY3" fmla="*/ 574447 h 2107871"/>
              <a:gd name="connsiteX4" fmla="*/ 2603500 w 4203700"/>
              <a:gd name="connsiteY4" fmla="*/ 1272947 h 2107871"/>
              <a:gd name="connsiteX5" fmla="*/ 3454400 w 4203700"/>
              <a:gd name="connsiteY5" fmla="*/ 28347 h 2107871"/>
              <a:gd name="connsiteX6" fmla="*/ 4203700 w 4203700"/>
              <a:gd name="connsiteY6" fmla="*/ 1387247 h 2107871"/>
              <a:gd name="connsiteX0" fmla="*/ 0 w 4203700"/>
              <a:gd name="connsiteY0" fmla="*/ 1370380 h 2091004"/>
              <a:gd name="connsiteX1" fmla="*/ 711200 w 4203700"/>
              <a:gd name="connsiteY1" fmla="*/ 290880 h 2091004"/>
              <a:gd name="connsiteX2" fmla="*/ 1435100 w 4203700"/>
              <a:gd name="connsiteY2" fmla="*/ 2018080 h 2091004"/>
              <a:gd name="connsiteX3" fmla="*/ 2222500 w 4203700"/>
              <a:gd name="connsiteY3" fmla="*/ 557580 h 2091004"/>
              <a:gd name="connsiteX4" fmla="*/ 2603500 w 4203700"/>
              <a:gd name="connsiteY4" fmla="*/ 1256080 h 2091004"/>
              <a:gd name="connsiteX5" fmla="*/ 3454400 w 4203700"/>
              <a:gd name="connsiteY5" fmla="*/ 11480 h 2091004"/>
              <a:gd name="connsiteX6" fmla="*/ 4203700 w 4203700"/>
              <a:gd name="connsiteY6" fmla="*/ 1370380 h 209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3700" h="2091004">
                <a:moveTo>
                  <a:pt x="0" y="1370380"/>
                </a:moveTo>
                <a:cubicBezTo>
                  <a:pt x="237067" y="1010547"/>
                  <a:pt x="472017" y="182930"/>
                  <a:pt x="711200" y="290880"/>
                </a:cubicBezTo>
                <a:cubicBezTo>
                  <a:pt x="950383" y="398830"/>
                  <a:pt x="1172633" y="2504913"/>
                  <a:pt x="1435100" y="2018080"/>
                </a:cubicBezTo>
                <a:lnTo>
                  <a:pt x="2222500" y="557580"/>
                </a:lnTo>
                <a:cubicBezTo>
                  <a:pt x="2417233" y="430580"/>
                  <a:pt x="2319867" y="1670947"/>
                  <a:pt x="2603500" y="1256080"/>
                </a:cubicBezTo>
                <a:cubicBezTo>
                  <a:pt x="2887133" y="841213"/>
                  <a:pt x="3004375" y="235176"/>
                  <a:pt x="3454400" y="11480"/>
                </a:cubicBezTo>
                <a:cubicBezTo>
                  <a:pt x="3719604" y="-120346"/>
                  <a:pt x="3953933" y="917413"/>
                  <a:pt x="4203700" y="137038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forma 7">
            <a:extLst>
              <a:ext uri="{FF2B5EF4-FFF2-40B4-BE49-F238E27FC236}">
                <a16:creationId xmlns:a16="http://schemas.microsoft.com/office/drawing/2014/main" xmlns="" id="{E34B132B-C83B-4E9B-A660-B94A11A54C3B}"/>
              </a:ext>
            </a:extLst>
          </p:cNvPr>
          <p:cNvSpPr/>
          <p:nvPr/>
        </p:nvSpPr>
        <p:spPr>
          <a:xfrm>
            <a:off x="6916932" y="2362598"/>
            <a:ext cx="4305300" cy="227171"/>
          </a:xfrm>
          <a:custGeom>
            <a:avLst/>
            <a:gdLst>
              <a:gd name="connsiteX0" fmla="*/ 0 w 4305300"/>
              <a:gd name="connsiteY0" fmla="*/ 939800 h 2120900"/>
              <a:gd name="connsiteX1" fmla="*/ 381000 w 4305300"/>
              <a:gd name="connsiteY1" fmla="*/ 952500 h 2120900"/>
              <a:gd name="connsiteX2" fmla="*/ 406400 w 4305300"/>
              <a:gd name="connsiteY2" fmla="*/ 279400 h 2120900"/>
              <a:gd name="connsiteX3" fmla="*/ 990600 w 4305300"/>
              <a:gd name="connsiteY3" fmla="*/ 279400 h 2120900"/>
              <a:gd name="connsiteX4" fmla="*/ 1041400 w 4305300"/>
              <a:gd name="connsiteY4" fmla="*/ 2120900 h 2120900"/>
              <a:gd name="connsiteX5" fmla="*/ 1943100 w 4305300"/>
              <a:gd name="connsiteY5" fmla="*/ 2082800 h 2120900"/>
              <a:gd name="connsiteX6" fmla="*/ 1968500 w 4305300"/>
              <a:gd name="connsiteY6" fmla="*/ 584200 h 2120900"/>
              <a:gd name="connsiteX7" fmla="*/ 2603500 w 4305300"/>
              <a:gd name="connsiteY7" fmla="*/ 584200 h 2120900"/>
              <a:gd name="connsiteX8" fmla="*/ 2628900 w 4305300"/>
              <a:gd name="connsiteY8" fmla="*/ 1549400 h 2120900"/>
              <a:gd name="connsiteX9" fmla="*/ 2984500 w 4305300"/>
              <a:gd name="connsiteY9" fmla="*/ 1549400 h 2120900"/>
              <a:gd name="connsiteX10" fmla="*/ 2984500 w 4305300"/>
              <a:gd name="connsiteY10" fmla="*/ 0 h 2120900"/>
              <a:gd name="connsiteX11" fmla="*/ 4013200 w 4305300"/>
              <a:gd name="connsiteY11" fmla="*/ 25400 h 2120900"/>
              <a:gd name="connsiteX12" fmla="*/ 4038600 w 4305300"/>
              <a:gd name="connsiteY12" fmla="*/ 1435100 h 2120900"/>
              <a:gd name="connsiteX13" fmla="*/ 4305300 w 4305300"/>
              <a:gd name="connsiteY13" fmla="*/ 1422400 h 2120900"/>
              <a:gd name="connsiteX14" fmla="*/ 4305300 w 4305300"/>
              <a:gd name="connsiteY14" fmla="*/ 14224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5300" h="2120900">
                <a:moveTo>
                  <a:pt x="0" y="939800"/>
                </a:moveTo>
                <a:lnTo>
                  <a:pt x="381000" y="952500"/>
                </a:lnTo>
                <a:lnTo>
                  <a:pt x="406400" y="279400"/>
                </a:lnTo>
                <a:lnTo>
                  <a:pt x="990600" y="279400"/>
                </a:lnTo>
                <a:lnTo>
                  <a:pt x="1041400" y="2120900"/>
                </a:lnTo>
                <a:lnTo>
                  <a:pt x="1943100" y="2082800"/>
                </a:lnTo>
                <a:lnTo>
                  <a:pt x="1968500" y="584200"/>
                </a:lnTo>
                <a:lnTo>
                  <a:pt x="2603500" y="584200"/>
                </a:lnTo>
                <a:lnTo>
                  <a:pt x="2628900" y="1549400"/>
                </a:lnTo>
                <a:lnTo>
                  <a:pt x="2984500" y="1549400"/>
                </a:lnTo>
                <a:lnTo>
                  <a:pt x="2984500" y="0"/>
                </a:lnTo>
                <a:lnTo>
                  <a:pt x="4013200" y="25400"/>
                </a:lnTo>
                <a:lnTo>
                  <a:pt x="4038600" y="1435100"/>
                </a:lnTo>
                <a:lnTo>
                  <a:pt x="4305300" y="1422400"/>
                </a:lnTo>
                <a:lnTo>
                  <a:pt x="4305300" y="1422400"/>
                </a:lnTo>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xmlns="" id="{210920A0-4324-4CE2-9AD5-E6B22767563F}"/>
              </a:ext>
            </a:extLst>
          </p:cNvPr>
          <p:cNvSpPr txBox="1"/>
          <p:nvPr/>
        </p:nvSpPr>
        <p:spPr>
          <a:xfrm>
            <a:off x="6921500" y="284454"/>
            <a:ext cx="1959191" cy="369332"/>
          </a:xfrm>
          <a:prstGeom prst="rect">
            <a:avLst/>
          </a:prstGeom>
          <a:noFill/>
        </p:spPr>
        <p:txBody>
          <a:bodyPr wrap="none" rtlCol="0">
            <a:spAutoFit/>
          </a:bodyPr>
          <a:lstStyle/>
          <a:p>
            <a:r>
              <a:rPr lang="it-IT" b="1" dirty="0">
                <a:solidFill>
                  <a:srgbClr val="FF0000"/>
                </a:solidFill>
              </a:rPr>
              <a:t>MARKET DEMAND</a:t>
            </a:r>
          </a:p>
        </p:txBody>
      </p:sp>
      <p:sp>
        <p:nvSpPr>
          <p:cNvPr id="11" name="CasellaDiTesto 10">
            <a:extLst>
              <a:ext uri="{FF2B5EF4-FFF2-40B4-BE49-F238E27FC236}">
                <a16:creationId xmlns:a16="http://schemas.microsoft.com/office/drawing/2014/main" xmlns="" id="{7BD5DAC9-8964-4603-96F3-A720BF45C2B4}"/>
              </a:ext>
            </a:extLst>
          </p:cNvPr>
          <p:cNvSpPr txBox="1"/>
          <p:nvPr/>
        </p:nvSpPr>
        <p:spPr>
          <a:xfrm>
            <a:off x="6921500" y="786898"/>
            <a:ext cx="2395464" cy="369332"/>
          </a:xfrm>
          <a:prstGeom prst="rect">
            <a:avLst/>
          </a:prstGeom>
          <a:noFill/>
        </p:spPr>
        <p:txBody>
          <a:bodyPr wrap="none" rtlCol="0">
            <a:spAutoFit/>
          </a:bodyPr>
          <a:lstStyle/>
          <a:p>
            <a:r>
              <a:rPr lang="it-IT" b="1" dirty="0">
                <a:solidFill>
                  <a:schemeClr val="accent1"/>
                </a:solidFill>
              </a:rPr>
              <a:t>PRODUCER’S CAPACITY</a:t>
            </a:r>
          </a:p>
        </p:txBody>
      </p:sp>
      <p:cxnSp>
        <p:nvCxnSpPr>
          <p:cNvPr id="12" name="Connettore diritto 11">
            <a:extLst>
              <a:ext uri="{FF2B5EF4-FFF2-40B4-BE49-F238E27FC236}">
                <a16:creationId xmlns:a16="http://schemas.microsoft.com/office/drawing/2014/main" xmlns="" id="{4518D3CD-A964-4DA6-ACFF-F285CB6412AC}"/>
              </a:ext>
            </a:extLst>
          </p:cNvPr>
          <p:cNvCxnSpPr/>
          <p:nvPr/>
        </p:nvCxnSpPr>
        <p:spPr>
          <a:xfrm>
            <a:off x="6921500" y="653786"/>
            <a:ext cx="1866900" cy="0"/>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Connettore diritto 13">
            <a:extLst>
              <a:ext uri="{FF2B5EF4-FFF2-40B4-BE49-F238E27FC236}">
                <a16:creationId xmlns:a16="http://schemas.microsoft.com/office/drawing/2014/main" xmlns="" id="{0EAC2327-445A-40FA-A3D4-C4A274A2BFB0}"/>
              </a:ext>
            </a:extLst>
          </p:cNvPr>
          <p:cNvCxnSpPr/>
          <p:nvPr/>
        </p:nvCxnSpPr>
        <p:spPr>
          <a:xfrm>
            <a:off x="6921500" y="1176590"/>
            <a:ext cx="1866900" cy="0"/>
          </a:xfrm>
          <a:prstGeom prst="lin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5" name="Figura a mano libera: forma 14">
            <a:extLst>
              <a:ext uri="{FF2B5EF4-FFF2-40B4-BE49-F238E27FC236}">
                <a16:creationId xmlns:a16="http://schemas.microsoft.com/office/drawing/2014/main" xmlns="" id="{A052BE98-5308-4484-94C8-D063789D2139}"/>
              </a:ext>
            </a:extLst>
          </p:cNvPr>
          <p:cNvSpPr/>
          <p:nvPr/>
        </p:nvSpPr>
        <p:spPr>
          <a:xfrm>
            <a:off x="6985000" y="4051563"/>
            <a:ext cx="4203700" cy="2091004"/>
          </a:xfrm>
          <a:custGeom>
            <a:avLst/>
            <a:gdLst>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438450 h 2159074"/>
              <a:gd name="connsiteX1" fmla="*/ 711200 w 4203700"/>
              <a:gd name="connsiteY1" fmla="*/ 358950 h 2159074"/>
              <a:gd name="connsiteX2" fmla="*/ 1435100 w 4203700"/>
              <a:gd name="connsiteY2" fmla="*/ 2086150 h 2159074"/>
              <a:gd name="connsiteX3" fmla="*/ 2222500 w 4203700"/>
              <a:gd name="connsiteY3" fmla="*/ 625650 h 2159074"/>
              <a:gd name="connsiteX4" fmla="*/ 2603500 w 4203700"/>
              <a:gd name="connsiteY4" fmla="*/ 1324150 h 2159074"/>
              <a:gd name="connsiteX5" fmla="*/ 3454400 w 4203700"/>
              <a:gd name="connsiteY5" fmla="*/ 79550 h 2159074"/>
              <a:gd name="connsiteX6" fmla="*/ 4203700 w 4203700"/>
              <a:gd name="connsiteY6" fmla="*/ 1438450 h 2159074"/>
              <a:gd name="connsiteX0" fmla="*/ 0 w 4203700"/>
              <a:gd name="connsiteY0" fmla="*/ 1387247 h 2107871"/>
              <a:gd name="connsiteX1" fmla="*/ 711200 w 4203700"/>
              <a:gd name="connsiteY1" fmla="*/ 307747 h 2107871"/>
              <a:gd name="connsiteX2" fmla="*/ 1435100 w 4203700"/>
              <a:gd name="connsiteY2" fmla="*/ 2034947 h 2107871"/>
              <a:gd name="connsiteX3" fmla="*/ 2222500 w 4203700"/>
              <a:gd name="connsiteY3" fmla="*/ 574447 h 2107871"/>
              <a:gd name="connsiteX4" fmla="*/ 2603500 w 4203700"/>
              <a:gd name="connsiteY4" fmla="*/ 1272947 h 2107871"/>
              <a:gd name="connsiteX5" fmla="*/ 3454400 w 4203700"/>
              <a:gd name="connsiteY5" fmla="*/ 28347 h 2107871"/>
              <a:gd name="connsiteX6" fmla="*/ 4203700 w 4203700"/>
              <a:gd name="connsiteY6" fmla="*/ 1387247 h 2107871"/>
              <a:gd name="connsiteX0" fmla="*/ 0 w 4203700"/>
              <a:gd name="connsiteY0" fmla="*/ 1370380 h 2091004"/>
              <a:gd name="connsiteX1" fmla="*/ 711200 w 4203700"/>
              <a:gd name="connsiteY1" fmla="*/ 290880 h 2091004"/>
              <a:gd name="connsiteX2" fmla="*/ 1435100 w 4203700"/>
              <a:gd name="connsiteY2" fmla="*/ 2018080 h 2091004"/>
              <a:gd name="connsiteX3" fmla="*/ 2222500 w 4203700"/>
              <a:gd name="connsiteY3" fmla="*/ 557580 h 2091004"/>
              <a:gd name="connsiteX4" fmla="*/ 2603500 w 4203700"/>
              <a:gd name="connsiteY4" fmla="*/ 1256080 h 2091004"/>
              <a:gd name="connsiteX5" fmla="*/ 3454400 w 4203700"/>
              <a:gd name="connsiteY5" fmla="*/ 11480 h 2091004"/>
              <a:gd name="connsiteX6" fmla="*/ 4203700 w 4203700"/>
              <a:gd name="connsiteY6" fmla="*/ 1370380 h 209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3700" h="2091004">
                <a:moveTo>
                  <a:pt x="0" y="1370380"/>
                </a:moveTo>
                <a:cubicBezTo>
                  <a:pt x="237067" y="1010547"/>
                  <a:pt x="472017" y="182930"/>
                  <a:pt x="711200" y="290880"/>
                </a:cubicBezTo>
                <a:cubicBezTo>
                  <a:pt x="950383" y="398830"/>
                  <a:pt x="1172633" y="2504913"/>
                  <a:pt x="1435100" y="2018080"/>
                </a:cubicBezTo>
                <a:lnTo>
                  <a:pt x="2222500" y="557580"/>
                </a:lnTo>
                <a:cubicBezTo>
                  <a:pt x="2417233" y="430580"/>
                  <a:pt x="2319867" y="1670947"/>
                  <a:pt x="2603500" y="1256080"/>
                </a:cubicBezTo>
                <a:cubicBezTo>
                  <a:pt x="2887133" y="841213"/>
                  <a:pt x="3004375" y="235176"/>
                  <a:pt x="3454400" y="11480"/>
                </a:cubicBezTo>
                <a:cubicBezTo>
                  <a:pt x="3719604" y="-120346"/>
                  <a:pt x="3953933" y="917413"/>
                  <a:pt x="4203700" y="137038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forma 15">
            <a:extLst>
              <a:ext uri="{FF2B5EF4-FFF2-40B4-BE49-F238E27FC236}">
                <a16:creationId xmlns:a16="http://schemas.microsoft.com/office/drawing/2014/main" xmlns="" id="{7D0B9C24-EE78-408D-BCDA-6E37867AEC0E}"/>
              </a:ext>
            </a:extLst>
          </p:cNvPr>
          <p:cNvSpPr/>
          <p:nvPr/>
        </p:nvSpPr>
        <p:spPr>
          <a:xfrm>
            <a:off x="6959600" y="4021667"/>
            <a:ext cx="4305300" cy="2120900"/>
          </a:xfrm>
          <a:custGeom>
            <a:avLst/>
            <a:gdLst>
              <a:gd name="connsiteX0" fmla="*/ 0 w 4305300"/>
              <a:gd name="connsiteY0" fmla="*/ 939800 h 2120900"/>
              <a:gd name="connsiteX1" fmla="*/ 381000 w 4305300"/>
              <a:gd name="connsiteY1" fmla="*/ 952500 h 2120900"/>
              <a:gd name="connsiteX2" fmla="*/ 406400 w 4305300"/>
              <a:gd name="connsiteY2" fmla="*/ 279400 h 2120900"/>
              <a:gd name="connsiteX3" fmla="*/ 990600 w 4305300"/>
              <a:gd name="connsiteY3" fmla="*/ 279400 h 2120900"/>
              <a:gd name="connsiteX4" fmla="*/ 1041400 w 4305300"/>
              <a:gd name="connsiteY4" fmla="*/ 2120900 h 2120900"/>
              <a:gd name="connsiteX5" fmla="*/ 1943100 w 4305300"/>
              <a:gd name="connsiteY5" fmla="*/ 2082800 h 2120900"/>
              <a:gd name="connsiteX6" fmla="*/ 1968500 w 4305300"/>
              <a:gd name="connsiteY6" fmla="*/ 584200 h 2120900"/>
              <a:gd name="connsiteX7" fmla="*/ 2603500 w 4305300"/>
              <a:gd name="connsiteY7" fmla="*/ 584200 h 2120900"/>
              <a:gd name="connsiteX8" fmla="*/ 2628900 w 4305300"/>
              <a:gd name="connsiteY8" fmla="*/ 1549400 h 2120900"/>
              <a:gd name="connsiteX9" fmla="*/ 2984500 w 4305300"/>
              <a:gd name="connsiteY9" fmla="*/ 1549400 h 2120900"/>
              <a:gd name="connsiteX10" fmla="*/ 2984500 w 4305300"/>
              <a:gd name="connsiteY10" fmla="*/ 0 h 2120900"/>
              <a:gd name="connsiteX11" fmla="*/ 4013200 w 4305300"/>
              <a:gd name="connsiteY11" fmla="*/ 25400 h 2120900"/>
              <a:gd name="connsiteX12" fmla="*/ 4038600 w 4305300"/>
              <a:gd name="connsiteY12" fmla="*/ 1435100 h 2120900"/>
              <a:gd name="connsiteX13" fmla="*/ 4305300 w 4305300"/>
              <a:gd name="connsiteY13" fmla="*/ 1422400 h 2120900"/>
              <a:gd name="connsiteX14" fmla="*/ 4305300 w 4305300"/>
              <a:gd name="connsiteY14" fmla="*/ 14224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5300" h="2120900">
                <a:moveTo>
                  <a:pt x="0" y="939800"/>
                </a:moveTo>
                <a:lnTo>
                  <a:pt x="381000" y="952500"/>
                </a:lnTo>
                <a:lnTo>
                  <a:pt x="406400" y="279400"/>
                </a:lnTo>
                <a:lnTo>
                  <a:pt x="990600" y="279400"/>
                </a:lnTo>
                <a:lnTo>
                  <a:pt x="1041400" y="2120900"/>
                </a:lnTo>
                <a:lnTo>
                  <a:pt x="1943100" y="2082800"/>
                </a:lnTo>
                <a:lnTo>
                  <a:pt x="1968500" y="584200"/>
                </a:lnTo>
                <a:lnTo>
                  <a:pt x="2603500" y="584200"/>
                </a:lnTo>
                <a:lnTo>
                  <a:pt x="2628900" y="1549400"/>
                </a:lnTo>
                <a:lnTo>
                  <a:pt x="2984500" y="1549400"/>
                </a:lnTo>
                <a:lnTo>
                  <a:pt x="2984500" y="0"/>
                </a:lnTo>
                <a:lnTo>
                  <a:pt x="4013200" y="25400"/>
                </a:lnTo>
                <a:lnTo>
                  <a:pt x="4038600" y="1435100"/>
                </a:lnTo>
                <a:lnTo>
                  <a:pt x="4305300" y="1422400"/>
                </a:lnTo>
                <a:lnTo>
                  <a:pt x="4305300" y="1422400"/>
                </a:lnTo>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a:extLst>
              <a:ext uri="{FF2B5EF4-FFF2-40B4-BE49-F238E27FC236}">
                <a16:creationId xmlns:a16="http://schemas.microsoft.com/office/drawing/2014/main" xmlns="" id="{F6AFD557-635A-4285-A433-12B4358184C6}"/>
              </a:ext>
            </a:extLst>
          </p:cNvPr>
          <p:cNvCxnSpPr/>
          <p:nvPr/>
        </p:nvCxnSpPr>
        <p:spPr>
          <a:xfrm>
            <a:off x="6743700" y="3632200"/>
            <a:ext cx="4610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xmlns="" id="{CA25B7A3-9C9E-459A-9D82-E93A73C83EC6}"/>
              </a:ext>
            </a:extLst>
          </p:cNvPr>
          <p:cNvSpPr txBox="1"/>
          <p:nvPr/>
        </p:nvSpPr>
        <p:spPr>
          <a:xfrm>
            <a:off x="10689836" y="3225800"/>
            <a:ext cx="663964" cy="369332"/>
          </a:xfrm>
          <a:prstGeom prst="rect">
            <a:avLst/>
          </a:prstGeom>
          <a:noFill/>
        </p:spPr>
        <p:txBody>
          <a:bodyPr wrap="none" rtlCol="0">
            <a:spAutoFit/>
          </a:bodyPr>
          <a:lstStyle/>
          <a:p>
            <a:r>
              <a:rPr lang="it-IT" dirty="0"/>
              <a:t>TIME</a:t>
            </a:r>
          </a:p>
        </p:txBody>
      </p:sp>
      <p:cxnSp>
        <p:nvCxnSpPr>
          <p:cNvPr id="21" name="Connettore 2 20">
            <a:extLst>
              <a:ext uri="{FF2B5EF4-FFF2-40B4-BE49-F238E27FC236}">
                <a16:creationId xmlns:a16="http://schemas.microsoft.com/office/drawing/2014/main" xmlns="" id="{323BE0F0-662A-4DF1-AD72-579DDFF467BF}"/>
              </a:ext>
            </a:extLst>
          </p:cNvPr>
          <p:cNvCxnSpPr/>
          <p:nvPr/>
        </p:nvCxnSpPr>
        <p:spPr>
          <a:xfrm>
            <a:off x="6654800" y="6319281"/>
            <a:ext cx="4610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xmlns="" id="{1B2BABB5-9E39-4B8B-B013-EBA9F7C3A273}"/>
              </a:ext>
            </a:extLst>
          </p:cNvPr>
          <p:cNvSpPr txBox="1"/>
          <p:nvPr/>
        </p:nvSpPr>
        <p:spPr>
          <a:xfrm>
            <a:off x="10600936" y="5912881"/>
            <a:ext cx="663964" cy="369332"/>
          </a:xfrm>
          <a:prstGeom prst="rect">
            <a:avLst/>
          </a:prstGeom>
          <a:noFill/>
        </p:spPr>
        <p:txBody>
          <a:bodyPr wrap="none" rtlCol="0">
            <a:spAutoFit/>
          </a:bodyPr>
          <a:lstStyle/>
          <a:p>
            <a:r>
              <a:rPr lang="it-IT" dirty="0"/>
              <a:t>TIME</a:t>
            </a:r>
          </a:p>
        </p:txBody>
      </p:sp>
      <p:sp>
        <p:nvSpPr>
          <p:cNvPr id="20" name="CasellaDiTesto 19">
            <a:extLst>
              <a:ext uri="{FF2B5EF4-FFF2-40B4-BE49-F238E27FC236}">
                <a16:creationId xmlns:a16="http://schemas.microsoft.com/office/drawing/2014/main" xmlns="" id="{5726D082-9B85-4999-9867-EAB1C25A16F7}"/>
              </a:ext>
            </a:extLst>
          </p:cNvPr>
          <p:cNvSpPr txBox="1"/>
          <p:nvPr/>
        </p:nvSpPr>
        <p:spPr>
          <a:xfrm>
            <a:off x="8985250" y="5612102"/>
            <a:ext cx="3005438" cy="369332"/>
          </a:xfrm>
          <a:prstGeom prst="rect">
            <a:avLst/>
          </a:prstGeom>
          <a:noFill/>
        </p:spPr>
        <p:txBody>
          <a:bodyPr wrap="none" rtlCol="0">
            <a:spAutoFit/>
          </a:bodyPr>
          <a:lstStyle/>
          <a:p>
            <a:r>
              <a:rPr lang="it-IT" dirty="0" err="1">
                <a:solidFill>
                  <a:schemeClr val="accent1"/>
                </a:solidFill>
              </a:rPr>
              <a:t>Higher</a:t>
            </a:r>
            <a:r>
              <a:rPr lang="it-IT" dirty="0">
                <a:solidFill>
                  <a:schemeClr val="accent1"/>
                </a:solidFill>
              </a:rPr>
              <a:t> </a:t>
            </a:r>
            <a:r>
              <a:rPr lang="it-IT" b="1" dirty="0" err="1">
                <a:solidFill>
                  <a:schemeClr val="accent1"/>
                </a:solidFill>
              </a:rPr>
              <a:t>elasticity</a:t>
            </a:r>
            <a:r>
              <a:rPr lang="it-IT" b="1" dirty="0">
                <a:solidFill>
                  <a:schemeClr val="accent1"/>
                </a:solidFill>
              </a:rPr>
              <a:t> </a:t>
            </a:r>
            <a:r>
              <a:rPr lang="it-IT" dirty="0">
                <a:solidFill>
                  <a:schemeClr val="accent1"/>
                </a:solidFill>
              </a:rPr>
              <a:t>of </a:t>
            </a:r>
            <a:r>
              <a:rPr lang="it-IT" dirty="0" err="1">
                <a:solidFill>
                  <a:schemeClr val="accent1"/>
                </a:solidFill>
              </a:rPr>
              <a:t>processes</a:t>
            </a:r>
            <a:endParaRPr lang="it-IT" dirty="0">
              <a:solidFill>
                <a:schemeClr val="accent1"/>
              </a:solidFill>
            </a:endParaRPr>
          </a:p>
        </p:txBody>
      </p:sp>
      <p:sp>
        <p:nvSpPr>
          <p:cNvPr id="27" name="CasellaDiTesto 26">
            <a:extLst>
              <a:ext uri="{FF2B5EF4-FFF2-40B4-BE49-F238E27FC236}">
                <a16:creationId xmlns:a16="http://schemas.microsoft.com/office/drawing/2014/main" xmlns="" id="{447A2A83-BE99-4C5A-9A16-772006122597}"/>
              </a:ext>
            </a:extLst>
          </p:cNvPr>
          <p:cNvSpPr txBox="1"/>
          <p:nvPr/>
        </p:nvSpPr>
        <p:spPr>
          <a:xfrm>
            <a:off x="8788400" y="2897056"/>
            <a:ext cx="2689391" cy="369332"/>
          </a:xfrm>
          <a:prstGeom prst="rect">
            <a:avLst/>
          </a:prstGeom>
          <a:noFill/>
        </p:spPr>
        <p:txBody>
          <a:bodyPr wrap="none" rtlCol="0">
            <a:spAutoFit/>
          </a:bodyPr>
          <a:lstStyle/>
          <a:p>
            <a:r>
              <a:rPr lang="it-IT" dirty="0">
                <a:solidFill>
                  <a:schemeClr val="accent1"/>
                </a:solidFill>
              </a:rPr>
              <a:t>Low </a:t>
            </a:r>
            <a:r>
              <a:rPr lang="it-IT" b="1" dirty="0" err="1">
                <a:solidFill>
                  <a:schemeClr val="accent1"/>
                </a:solidFill>
              </a:rPr>
              <a:t>elasticity</a:t>
            </a:r>
            <a:r>
              <a:rPr lang="it-IT" b="1" dirty="0">
                <a:solidFill>
                  <a:schemeClr val="accent1"/>
                </a:solidFill>
              </a:rPr>
              <a:t> </a:t>
            </a:r>
            <a:r>
              <a:rPr lang="it-IT" dirty="0">
                <a:solidFill>
                  <a:schemeClr val="accent1"/>
                </a:solidFill>
              </a:rPr>
              <a:t>of </a:t>
            </a:r>
            <a:r>
              <a:rPr lang="it-IT" dirty="0" err="1">
                <a:solidFill>
                  <a:schemeClr val="accent1"/>
                </a:solidFill>
              </a:rPr>
              <a:t>processes</a:t>
            </a:r>
            <a:endParaRPr lang="it-IT" dirty="0">
              <a:solidFill>
                <a:schemeClr val="accent1"/>
              </a:solidFill>
            </a:endParaRPr>
          </a:p>
        </p:txBody>
      </p:sp>
      <p:grpSp>
        <p:nvGrpSpPr>
          <p:cNvPr id="10" name="Gruppo 35">
            <a:extLst>
              <a:ext uri="{FF2B5EF4-FFF2-40B4-BE49-F238E27FC236}">
                <a16:creationId xmlns:a16="http://schemas.microsoft.com/office/drawing/2014/main" xmlns="" id="{2309A0B0-52A5-4982-BC8F-E125C5CDAA34}"/>
              </a:ext>
            </a:extLst>
          </p:cNvPr>
          <p:cNvGrpSpPr/>
          <p:nvPr/>
        </p:nvGrpSpPr>
        <p:grpSpPr>
          <a:xfrm>
            <a:off x="7728018" y="1382126"/>
            <a:ext cx="1810883" cy="1094057"/>
            <a:chOff x="7728018" y="1382126"/>
            <a:chExt cx="1810883" cy="1094057"/>
          </a:xfrm>
        </p:grpSpPr>
        <p:sp>
          <p:nvSpPr>
            <p:cNvPr id="30" name="CasellaDiTesto 29">
              <a:extLst>
                <a:ext uri="{FF2B5EF4-FFF2-40B4-BE49-F238E27FC236}">
                  <a16:creationId xmlns:a16="http://schemas.microsoft.com/office/drawing/2014/main" xmlns="" id="{5D7CDAB9-60AC-42D5-BC37-8AB6C1713955}"/>
                </a:ext>
              </a:extLst>
            </p:cNvPr>
            <p:cNvSpPr txBox="1"/>
            <p:nvPr/>
          </p:nvSpPr>
          <p:spPr>
            <a:xfrm>
              <a:off x="7728018" y="1382126"/>
              <a:ext cx="1765163" cy="523220"/>
            </a:xfrm>
            <a:prstGeom prst="rect">
              <a:avLst/>
            </a:prstGeom>
            <a:noFill/>
          </p:spPr>
          <p:txBody>
            <a:bodyPr wrap="none" rtlCol="0">
              <a:spAutoFit/>
            </a:bodyPr>
            <a:lstStyle/>
            <a:p>
              <a:pPr algn="ctr"/>
              <a:r>
                <a:rPr lang="en-US" sz="1400" b="1" dirty="0">
                  <a:solidFill>
                    <a:schemeClr val="accent1"/>
                  </a:solidFill>
                </a:rPr>
                <a:t>OVERCAPACITY</a:t>
              </a:r>
            </a:p>
            <a:p>
              <a:pPr algn="ctr"/>
              <a:r>
                <a:rPr lang="en-US" sz="1400" b="1" dirty="0">
                  <a:solidFill>
                    <a:schemeClr val="accent1"/>
                  </a:solidFill>
                </a:rPr>
                <a:t>Too much production</a:t>
              </a:r>
              <a:endParaRPr lang="it-IT" sz="1400" b="1" dirty="0">
                <a:solidFill>
                  <a:schemeClr val="accent1"/>
                </a:solidFill>
              </a:endParaRPr>
            </a:p>
          </p:txBody>
        </p:sp>
        <p:cxnSp>
          <p:nvCxnSpPr>
            <p:cNvPr id="31" name="Connettore 2 30">
              <a:extLst>
                <a:ext uri="{FF2B5EF4-FFF2-40B4-BE49-F238E27FC236}">
                  <a16:creationId xmlns:a16="http://schemas.microsoft.com/office/drawing/2014/main" xmlns="" id="{55F346BF-7EAA-4018-9D75-94B09B42E712}"/>
                </a:ext>
              </a:extLst>
            </p:cNvPr>
            <p:cNvCxnSpPr/>
            <p:nvPr/>
          </p:nvCxnSpPr>
          <p:spPr>
            <a:xfrm>
              <a:off x="8442960" y="1905346"/>
              <a:ext cx="0" cy="570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xmlns="" id="{027F7A6B-5E1D-4237-8E24-69DFED35CB61}"/>
                </a:ext>
              </a:extLst>
            </p:cNvPr>
            <p:cNvCxnSpPr/>
            <p:nvPr/>
          </p:nvCxnSpPr>
          <p:spPr>
            <a:xfrm>
              <a:off x="9538901" y="1791761"/>
              <a:ext cx="0" cy="570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3" name="Gruppo 31">
            <a:extLst>
              <a:ext uri="{FF2B5EF4-FFF2-40B4-BE49-F238E27FC236}">
                <a16:creationId xmlns:a16="http://schemas.microsoft.com/office/drawing/2014/main" xmlns="" id="{27B79EDA-9CB4-4A9C-8865-689BF32F7B03}"/>
              </a:ext>
            </a:extLst>
          </p:cNvPr>
          <p:cNvGrpSpPr/>
          <p:nvPr/>
        </p:nvGrpSpPr>
        <p:grpSpPr>
          <a:xfrm>
            <a:off x="7564738" y="496843"/>
            <a:ext cx="3643332" cy="1504151"/>
            <a:chOff x="7564738" y="496843"/>
            <a:chExt cx="3643332" cy="1504151"/>
          </a:xfrm>
        </p:grpSpPr>
        <p:sp>
          <p:nvSpPr>
            <p:cNvPr id="28" name="CasellaDiTesto 27">
              <a:extLst>
                <a:ext uri="{FF2B5EF4-FFF2-40B4-BE49-F238E27FC236}">
                  <a16:creationId xmlns:a16="http://schemas.microsoft.com/office/drawing/2014/main" xmlns="" id="{D0F96C10-6DC9-468B-BAEE-537FA7C6153E}"/>
                </a:ext>
              </a:extLst>
            </p:cNvPr>
            <p:cNvSpPr txBox="1"/>
            <p:nvPr/>
          </p:nvSpPr>
          <p:spPr>
            <a:xfrm>
              <a:off x="9767868" y="496843"/>
              <a:ext cx="1440202" cy="738664"/>
            </a:xfrm>
            <a:prstGeom prst="rect">
              <a:avLst/>
            </a:prstGeom>
            <a:noFill/>
          </p:spPr>
          <p:txBody>
            <a:bodyPr wrap="none" rtlCol="0">
              <a:spAutoFit/>
            </a:bodyPr>
            <a:lstStyle/>
            <a:p>
              <a:pPr algn="ctr"/>
              <a:r>
                <a:rPr lang="en-US" sz="1400" b="1" dirty="0">
                  <a:solidFill>
                    <a:srgbClr val="FF0000"/>
                  </a:solidFill>
                </a:rPr>
                <a:t>UNDERCAPACITY</a:t>
              </a:r>
            </a:p>
            <a:p>
              <a:pPr algn="ctr"/>
              <a:r>
                <a:rPr lang="en-US" sz="1400" b="1" dirty="0">
                  <a:solidFill>
                    <a:srgbClr val="FF0000"/>
                  </a:solidFill>
                </a:rPr>
                <a:t>Demand</a:t>
              </a:r>
            </a:p>
            <a:p>
              <a:pPr algn="ctr"/>
              <a:r>
                <a:rPr lang="en-US" sz="1400" b="1" dirty="0">
                  <a:solidFill>
                    <a:srgbClr val="FF0000"/>
                  </a:solidFill>
                </a:rPr>
                <a:t>is not met</a:t>
              </a:r>
              <a:endParaRPr lang="it-IT" sz="1400" b="1" dirty="0">
                <a:solidFill>
                  <a:srgbClr val="FF0000"/>
                </a:solidFill>
              </a:endParaRPr>
            </a:p>
          </p:txBody>
        </p:sp>
        <p:cxnSp>
          <p:nvCxnSpPr>
            <p:cNvPr id="34" name="Connettore 2 33">
              <a:extLst>
                <a:ext uri="{FF2B5EF4-FFF2-40B4-BE49-F238E27FC236}">
                  <a16:creationId xmlns:a16="http://schemas.microsoft.com/office/drawing/2014/main" xmlns="" id="{6D794823-B52B-4A0B-B80D-7C8CADE9FEF8}"/>
                </a:ext>
              </a:extLst>
            </p:cNvPr>
            <p:cNvCxnSpPr/>
            <p:nvPr/>
          </p:nvCxnSpPr>
          <p:spPr>
            <a:xfrm>
              <a:off x="10445098" y="1314796"/>
              <a:ext cx="0" cy="570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xmlns="" id="{27943DEB-E646-4DBC-8BB3-5DB8F7F50447}"/>
                </a:ext>
              </a:extLst>
            </p:cNvPr>
            <p:cNvCxnSpPr/>
            <p:nvPr/>
          </p:nvCxnSpPr>
          <p:spPr>
            <a:xfrm>
              <a:off x="7564738" y="1430157"/>
              <a:ext cx="0" cy="570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6392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xmlns="" id="{2B9F006F-256C-481D-8CE2-06BB90FBE461}"/>
              </a:ext>
            </a:extLst>
          </p:cNvPr>
          <p:cNvSpPr>
            <a:spLocks noGrp="1"/>
          </p:cNvSpPr>
          <p:nvPr>
            <p:ph type="title"/>
          </p:nvPr>
        </p:nvSpPr>
        <p:spPr/>
        <p:txBody>
          <a:bodyPr/>
          <a:lstStyle/>
          <a:p>
            <a:r>
              <a:rPr lang="it-IT" dirty="0" err="1" smtClean="0">
                <a:latin typeface="Avenir Black"/>
              </a:rPr>
              <a:t>Questions</a:t>
            </a:r>
            <a:r>
              <a:rPr lang="it-IT" dirty="0" smtClean="0">
                <a:latin typeface="Avenir Black"/>
              </a:rPr>
              <a:t> </a:t>
            </a:r>
            <a:r>
              <a:rPr lang="it-IT" dirty="0" err="1" smtClean="0">
                <a:latin typeface="Avenir Black"/>
              </a:rPr>
              <a:t>about</a:t>
            </a:r>
            <a:r>
              <a:rPr lang="it-IT" dirty="0" smtClean="0">
                <a:latin typeface="Avenir Black"/>
              </a:rPr>
              <a:t> </a:t>
            </a:r>
            <a:r>
              <a:rPr lang="it-IT" dirty="0" err="1" smtClean="0">
                <a:latin typeface="Avenir Black"/>
              </a:rPr>
              <a:t>technical</a:t>
            </a:r>
            <a:r>
              <a:rPr lang="it-IT" dirty="0" smtClean="0">
                <a:latin typeface="Avenir Black"/>
              </a:rPr>
              <a:t> </a:t>
            </a:r>
            <a:r>
              <a:rPr lang="it-IT" dirty="0" err="1" smtClean="0">
                <a:latin typeface="Avenir Black"/>
              </a:rPr>
              <a:t>capabilities</a:t>
            </a:r>
            <a:endParaRPr lang="it-IT" dirty="0">
              <a:latin typeface="Avenir Black"/>
            </a:endParaRPr>
          </a:p>
        </p:txBody>
      </p:sp>
      <p:sp>
        <p:nvSpPr>
          <p:cNvPr id="9" name="Segnaposto contenuto 8">
            <a:extLst>
              <a:ext uri="{FF2B5EF4-FFF2-40B4-BE49-F238E27FC236}">
                <a16:creationId xmlns:a16="http://schemas.microsoft.com/office/drawing/2014/main" xmlns="" id="{C8F470C4-0B0F-4399-829A-F5D2BA31A8F7}"/>
              </a:ext>
            </a:extLst>
          </p:cNvPr>
          <p:cNvSpPr>
            <a:spLocks noGrp="1"/>
          </p:cNvSpPr>
          <p:nvPr>
            <p:ph idx="1"/>
          </p:nvPr>
        </p:nvSpPr>
        <p:spPr/>
        <p:txBody>
          <a:bodyPr/>
          <a:lstStyle/>
          <a:p>
            <a:pPr marL="0" indent="0">
              <a:buNone/>
            </a:pPr>
            <a:r>
              <a:rPr lang="en-US" dirty="0"/>
              <a:t>Strategic Marketing, as well as Operations Strategy, as well as Strategic Design must be able to answer the question:</a:t>
            </a:r>
          </a:p>
          <a:p>
            <a:pPr marL="0" indent="0" algn="ctr">
              <a:buNone/>
            </a:pPr>
            <a:r>
              <a:rPr lang="en-US" b="1" dirty="0"/>
              <a:t>what does the market need?</a:t>
            </a:r>
          </a:p>
          <a:p>
            <a:r>
              <a:rPr lang="en-US" dirty="0"/>
              <a:t>Volume, standardization and low price?</a:t>
            </a:r>
          </a:p>
          <a:p>
            <a:r>
              <a:rPr lang="en-US" dirty="0"/>
              <a:t>Flexibility and variety of products?</a:t>
            </a:r>
          </a:p>
          <a:p>
            <a:r>
              <a:rPr lang="en-US" dirty="0"/>
              <a:t>Variable or seasonal supplies?</a:t>
            </a:r>
            <a:endParaRPr lang="it-IT" dirty="0"/>
          </a:p>
          <a:p>
            <a:endParaRPr lang="it-IT" dirty="0"/>
          </a:p>
        </p:txBody>
      </p:sp>
      <p:sp>
        <p:nvSpPr>
          <p:cNvPr id="5" name="Segnaposto data 4">
            <a:extLst>
              <a:ext uri="{FF2B5EF4-FFF2-40B4-BE49-F238E27FC236}">
                <a16:creationId xmlns:a16="http://schemas.microsoft.com/office/drawing/2014/main" xmlns="" id="{F62B6284-6560-4491-A6A9-2C7CCC554CA0}"/>
              </a:ext>
            </a:extLst>
          </p:cNvPr>
          <p:cNvSpPr>
            <a:spLocks noGrp="1"/>
          </p:cNvSpPr>
          <p:nvPr>
            <p:ph type="dt" sz="half" idx="10"/>
          </p:nvPr>
        </p:nvSpPr>
        <p:spPr/>
        <p:txBody>
          <a:bodyPr/>
          <a:lstStyle/>
          <a:p>
            <a:fld id="{BA62B8F8-284A-472C-BDD9-E925DAF1B26E}" type="datetime1">
              <a:rPr lang="it-IT" smtClean="0"/>
              <a:pPr/>
              <a:t>18/12/2022</a:t>
            </a:fld>
            <a:endParaRPr lang="it-IT"/>
          </a:p>
        </p:txBody>
      </p:sp>
      <p:sp>
        <p:nvSpPr>
          <p:cNvPr id="6" name="Segnaposto piè di pagina 5">
            <a:extLst>
              <a:ext uri="{FF2B5EF4-FFF2-40B4-BE49-F238E27FC236}">
                <a16:creationId xmlns:a16="http://schemas.microsoft.com/office/drawing/2014/main" xmlns="" id="{9B6D1AB3-CABA-4B9C-9BBD-9CF756D3F5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DFD9C039-7F2E-4E8C-AAB4-3560F663402D}"/>
              </a:ext>
            </a:extLst>
          </p:cNvPr>
          <p:cNvSpPr>
            <a:spLocks noGrp="1"/>
          </p:cNvSpPr>
          <p:nvPr>
            <p:ph type="sldNum" sz="quarter" idx="12"/>
          </p:nvPr>
        </p:nvSpPr>
        <p:spPr/>
        <p:txBody>
          <a:bodyPr/>
          <a:lstStyle/>
          <a:p>
            <a:fld id="{DCE366CF-62E3-44AA-B5F8-91C8785CFA03}" type="slidenum">
              <a:rPr lang="it-IT" smtClean="0"/>
              <a:pPr/>
              <a:t>95</a:t>
            </a:fld>
            <a:endParaRPr lang="it-IT"/>
          </a:p>
        </p:txBody>
      </p:sp>
    </p:spTree>
    <p:extLst>
      <p:ext uri="{BB962C8B-B14F-4D97-AF65-F5344CB8AC3E}">
        <p14:creationId xmlns:p14="http://schemas.microsoft.com/office/powerpoint/2010/main" xmlns="" val="14311602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xmlns="" id="{7720398C-0F0B-431C-AB7E-15BCE00258B2}"/>
              </a:ext>
            </a:extLst>
          </p:cNvPr>
          <p:cNvSpPr>
            <a:spLocks noGrp="1"/>
          </p:cNvSpPr>
          <p:nvPr>
            <p:ph type="title"/>
          </p:nvPr>
        </p:nvSpPr>
        <p:spPr/>
        <p:txBody>
          <a:bodyPr/>
          <a:lstStyle/>
          <a:p>
            <a:r>
              <a:rPr lang="it-IT" dirty="0" err="1">
                <a:latin typeface="Avenir Black"/>
              </a:rPr>
              <a:t>Distinctive</a:t>
            </a:r>
            <a:r>
              <a:rPr lang="it-IT" dirty="0">
                <a:latin typeface="Avenir Black"/>
              </a:rPr>
              <a:t> Capabilities</a:t>
            </a:r>
          </a:p>
        </p:txBody>
      </p:sp>
      <p:sp>
        <p:nvSpPr>
          <p:cNvPr id="9" name="Segnaposto contenuto 8">
            <a:extLst>
              <a:ext uri="{FF2B5EF4-FFF2-40B4-BE49-F238E27FC236}">
                <a16:creationId xmlns:a16="http://schemas.microsoft.com/office/drawing/2014/main" xmlns="" id="{16812E2C-6F9A-4818-A50C-8D60849732EB}"/>
              </a:ext>
            </a:extLst>
          </p:cNvPr>
          <p:cNvSpPr>
            <a:spLocks noGrp="1"/>
          </p:cNvSpPr>
          <p:nvPr>
            <p:ph idx="1"/>
          </p:nvPr>
        </p:nvSpPr>
        <p:spPr/>
        <p:txBody>
          <a:bodyPr>
            <a:normAutofit/>
          </a:bodyPr>
          <a:lstStyle/>
          <a:p>
            <a:pPr marL="0" indent="0" algn="ctr">
              <a:buNone/>
            </a:pPr>
            <a:r>
              <a:rPr lang="en-US" sz="3200" dirty="0"/>
              <a:t>My capabilities (resources and competences ) identify what I am capable to do</a:t>
            </a:r>
          </a:p>
          <a:p>
            <a:pPr marL="0" indent="0" algn="ctr">
              <a:buNone/>
            </a:pPr>
            <a:r>
              <a:rPr lang="en-US" sz="3200" dirty="0"/>
              <a:t>to produce value for someone.</a:t>
            </a:r>
          </a:p>
          <a:p>
            <a:pPr marL="0" indent="0" algn="ctr">
              <a:buNone/>
            </a:pPr>
            <a:endParaRPr lang="en-US" sz="3200" dirty="0"/>
          </a:p>
          <a:p>
            <a:pPr marL="0" indent="0" algn="ctr">
              <a:buNone/>
            </a:pPr>
            <a:r>
              <a:rPr lang="en-US" sz="3200" dirty="0"/>
              <a:t>“</a:t>
            </a:r>
            <a:r>
              <a:rPr lang="en-US" sz="3200" b="1" dirty="0" smtClean="0"/>
              <a:t>DISTINCTIVE</a:t>
            </a:r>
            <a:r>
              <a:rPr lang="en-US" sz="3200" i="1" dirty="0"/>
              <a:t>”</a:t>
            </a:r>
            <a:r>
              <a:rPr lang="en-US" sz="3200" dirty="0"/>
              <a:t> are those </a:t>
            </a:r>
            <a:r>
              <a:rPr lang="en-US" sz="3200" b="1" dirty="0"/>
              <a:t>CAPABILITIES</a:t>
            </a:r>
          </a:p>
          <a:p>
            <a:pPr marL="0" indent="0" algn="ctr">
              <a:buNone/>
            </a:pPr>
            <a:r>
              <a:rPr lang="en-US" sz="3200" dirty="0"/>
              <a:t>which I possess to a greater extent than potential competitors.</a:t>
            </a:r>
          </a:p>
          <a:p>
            <a:pPr marL="0" indent="0" algn="ctr">
              <a:buNone/>
            </a:pPr>
            <a:r>
              <a:rPr lang="en-US" sz="3200" dirty="0"/>
              <a:t>What I’m great at!</a:t>
            </a:r>
            <a:endParaRPr lang="it-IT" sz="3200" dirty="0"/>
          </a:p>
          <a:p>
            <a:endParaRPr lang="it-IT" sz="3200" dirty="0"/>
          </a:p>
        </p:txBody>
      </p:sp>
      <p:sp>
        <p:nvSpPr>
          <p:cNvPr id="5" name="Segnaposto data 4">
            <a:extLst>
              <a:ext uri="{FF2B5EF4-FFF2-40B4-BE49-F238E27FC236}">
                <a16:creationId xmlns:a16="http://schemas.microsoft.com/office/drawing/2014/main" xmlns="" id="{9ECC82CE-04C1-4D7A-A20E-1FFFFABABBAC}"/>
              </a:ext>
            </a:extLst>
          </p:cNvPr>
          <p:cNvSpPr>
            <a:spLocks noGrp="1"/>
          </p:cNvSpPr>
          <p:nvPr>
            <p:ph type="dt" sz="half" idx="10"/>
          </p:nvPr>
        </p:nvSpPr>
        <p:spPr/>
        <p:txBody>
          <a:bodyPr/>
          <a:lstStyle/>
          <a:p>
            <a:fld id="{BA62B8F8-284A-472C-BDD9-E925DAF1B26E}" type="datetime1">
              <a:rPr lang="it-IT" smtClean="0"/>
              <a:pPr/>
              <a:t>18/12/2022</a:t>
            </a:fld>
            <a:endParaRPr lang="it-IT"/>
          </a:p>
        </p:txBody>
      </p:sp>
      <p:sp>
        <p:nvSpPr>
          <p:cNvPr id="6" name="Segnaposto piè di pagina 5">
            <a:extLst>
              <a:ext uri="{FF2B5EF4-FFF2-40B4-BE49-F238E27FC236}">
                <a16:creationId xmlns:a16="http://schemas.microsoft.com/office/drawing/2014/main" xmlns="" id="{7CF1A740-136D-4743-B3DD-617F0B4964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38CF0447-04BF-4078-A3B1-C676A7832305}"/>
              </a:ext>
            </a:extLst>
          </p:cNvPr>
          <p:cNvSpPr>
            <a:spLocks noGrp="1"/>
          </p:cNvSpPr>
          <p:nvPr>
            <p:ph type="sldNum" sz="quarter" idx="12"/>
          </p:nvPr>
        </p:nvSpPr>
        <p:spPr/>
        <p:txBody>
          <a:bodyPr/>
          <a:lstStyle/>
          <a:p>
            <a:fld id="{DCE366CF-62E3-44AA-B5F8-91C8785CFA03}" type="slidenum">
              <a:rPr lang="it-IT" smtClean="0"/>
              <a:pPr/>
              <a:t>96</a:t>
            </a:fld>
            <a:endParaRPr lang="it-IT"/>
          </a:p>
        </p:txBody>
      </p:sp>
    </p:spTree>
    <p:extLst>
      <p:ext uri="{BB962C8B-B14F-4D97-AF65-F5344CB8AC3E}">
        <p14:creationId xmlns:p14="http://schemas.microsoft.com/office/powerpoint/2010/main" xmlns="" val="25844371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xmlns="" id="{7720398C-0F0B-431C-AB7E-15BCE00258B2}"/>
              </a:ext>
            </a:extLst>
          </p:cNvPr>
          <p:cNvSpPr>
            <a:spLocks noGrp="1"/>
          </p:cNvSpPr>
          <p:nvPr>
            <p:ph type="title"/>
          </p:nvPr>
        </p:nvSpPr>
        <p:spPr/>
        <p:txBody>
          <a:bodyPr/>
          <a:lstStyle/>
          <a:p>
            <a:r>
              <a:rPr lang="it-IT" dirty="0">
                <a:latin typeface="Avenir Black"/>
              </a:rPr>
              <a:t>Competitive </a:t>
            </a:r>
            <a:r>
              <a:rPr lang="it-IT" dirty="0" err="1">
                <a:latin typeface="Avenir Black"/>
              </a:rPr>
              <a:t>Advantage</a:t>
            </a:r>
            <a:endParaRPr lang="it-IT" dirty="0">
              <a:latin typeface="Avenir Black"/>
            </a:endParaRPr>
          </a:p>
        </p:txBody>
      </p:sp>
      <p:sp>
        <p:nvSpPr>
          <p:cNvPr id="9" name="Segnaposto contenuto 8">
            <a:extLst>
              <a:ext uri="{FF2B5EF4-FFF2-40B4-BE49-F238E27FC236}">
                <a16:creationId xmlns:a16="http://schemas.microsoft.com/office/drawing/2014/main" xmlns="" id="{16812E2C-6F9A-4818-A50C-8D60849732EB}"/>
              </a:ext>
            </a:extLst>
          </p:cNvPr>
          <p:cNvSpPr>
            <a:spLocks noGrp="1"/>
          </p:cNvSpPr>
          <p:nvPr>
            <p:ph idx="1"/>
          </p:nvPr>
        </p:nvSpPr>
        <p:spPr>
          <a:xfrm>
            <a:off x="838200" y="1825625"/>
            <a:ext cx="10515600" cy="3447415"/>
          </a:xfrm>
        </p:spPr>
        <p:txBody>
          <a:bodyPr>
            <a:normAutofit/>
          </a:bodyPr>
          <a:lstStyle/>
          <a:p>
            <a:pPr marL="0" indent="0" algn="ctr">
              <a:buNone/>
            </a:pPr>
            <a:r>
              <a:rPr lang="en-US" dirty="0"/>
              <a:t>“</a:t>
            </a:r>
            <a:r>
              <a:rPr lang="en-US" i="1" dirty="0"/>
              <a:t>Distinctive”</a:t>
            </a:r>
            <a:r>
              <a:rPr lang="en-US" dirty="0"/>
              <a:t> capabilities (resources and competences) create a</a:t>
            </a:r>
          </a:p>
          <a:p>
            <a:pPr marL="0" indent="0" algn="ctr">
              <a:buNone/>
            </a:pPr>
            <a:r>
              <a:rPr lang="en-US" dirty="0"/>
              <a:t>"</a:t>
            </a:r>
            <a:r>
              <a:rPr lang="en-US" b="1" i="1" dirty="0"/>
              <a:t>competitive advantage</a:t>
            </a:r>
            <a:r>
              <a:rPr lang="en-US" dirty="0"/>
              <a:t>“</a:t>
            </a:r>
          </a:p>
          <a:p>
            <a:pPr marL="0" indent="0" algn="ctr">
              <a:buNone/>
            </a:pPr>
            <a:r>
              <a:rPr lang="en-US" dirty="0"/>
              <a:t>because they require, by the competitors, relevant and focused efforts and investments to equip themselves with the same level of resources and competences.</a:t>
            </a:r>
            <a:endParaRPr lang="it-IT" dirty="0"/>
          </a:p>
          <a:p>
            <a:endParaRPr lang="it-IT" dirty="0"/>
          </a:p>
        </p:txBody>
      </p:sp>
      <p:sp>
        <p:nvSpPr>
          <p:cNvPr id="5" name="Segnaposto data 4">
            <a:extLst>
              <a:ext uri="{FF2B5EF4-FFF2-40B4-BE49-F238E27FC236}">
                <a16:creationId xmlns:a16="http://schemas.microsoft.com/office/drawing/2014/main" xmlns="" id="{9ECC82CE-04C1-4D7A-A20E-1FFFFABABBAC}"/>
              </a:ext>
            </a:extLst>
          </p:cNvPr>
          <p:cNvSpPr>
            <a:spLocks noGrp="1"/>
          </p:cNvSpPr>
          <p:nvPr>
            <p:ph type="dt" sz="half" idx="10"/>
          </p:nvPr>
        </p:nvSpPr>
        <p:spPr/>
        <p:txBody>
          <a:bodyPr/>
          <a:lstStyle/>
          <a:p>
            <a:fld id="{BA62B8F8-284A-472C-BDD9-E925DAF1B26E}" type="datetime1">
              <a:rPr lang="it-IT" smtClean="0"/>
              <a:pPr/>
              <a:t>18/12/2022</a:t>
            </a:fld>
            <a:endParaRPr lang="it-IT"/>
          </a:p>
        </p:txBody>
      </p:sp>
      <p:sp>
        <p:nvSpPr>
          <p:cNvPr id="6" name="Segnaposto piè di pagina 5">
            <a:extLst>
              <a:ext uri="{FF2B5EF4-FFF2-40B4-BE49-F238E27FC236}">
                <a16:creationId xmlns:a16="http://schemas.microsoft.com/office/drawing/2014/main" xmlns="" id="{7CF1A740-136D-4743-B3DD-617F0B4964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38CF0447-04BF-4078-A3B1-C676A7832305}"/>
              </a:ext>
            </a:extLst>
          </p:cNvPr>
          <p:cNvSpPr>
            <a:spLocks noGrp="1"/>
          </p:cNvSpPr>
          <p:nvPr>
            <p:ph type="sldNum" sz="quarter" idx="12"/>
          </p:nvPr>
        </p:nvSpPr>
        <p:spPr/>
        <p:txBody>
          <a:bodyPr/>
          <a:lstStyle/>
          <a:p>
            <a:fld id="{DCE366CF-62E3-44AA-B5F8-91C8785CFA03}" type="slidenum">
              <a:rPr lang="it-IT" smtClean="0"/>
              <a:pPr/>
              <a:t>97</a:t>
            </a:fld>
            <a:endParaRPr lang="it-IT"/>
          </a:p>
        </p:txBody>
      </p:sp>
      <p:pic>
        <p:nvPicPr>
          <p:cNvPr id="1026" name="Picture 2">
            <a:extLst>
              <a:ext uri="{FF2B5EF4-FFF2-40B4-BE49-F238E27FC236}">
                <a16:creationId xmlns:a16="http://schemas.microsoft.com/office/drawing/2014/main" xmlns="" id="{8E73E9BD-EE7F-4234-913B-093A55173A1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306252"/>
            <a:ext cx="3429000" cy="193357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magine 2">
            <a:extLst>
              <a:ext uri="{FF2B5EF4-FFF2-40B4-BE49-F238E27FC236}">
                <a16:creationId xmlns:a16="http://schemas.microsoft.com/office/drawing/2014/main" xmlns="" id="{CE57DDA3-473D-4AA9-8791-0090725C7839}"/>
              </a:ext>
            </a:extLst>
          </p:cNvPr>
          <p:cNvPicPr>
            <a:picLocks noChangeAspect="1"/>
          </p:cNvPicPr>
          <p:nvPr/>
        </p:nvPicPr>
        <p:blipFill>
          <a:blip r:embed="rId3" cstate="print"/>
          <a:stretch>
            <a:fillRect/>
          </a:stretch>
        </p:blipFill>
        <p:spPr>
          <a:xfrm>
            <a:off x="6903720" y="4469759"/>
            <a:ext cx="975360" cy="1606560"/>
          </a:xfrm>
          <a:prstGeom prst="rect">
            <a:avLst/>
          </a:prstGeom>
        </p:spPr>
      </p:pic>
      <p:cxnSp>
        <p:nvCxnSpPr>
          <p:cNvPr id="10" name="Connettore 2 9">
            <a:extLst>
              <a:ext uri="{FF2B5EF4-FFF2-40B4-BE49-F238E27FC236}">
                <a16:creationId xmlns:a16="http://schemas.microsoft.com/office/drawing/2014/main" xmlns="" id="{F1430BBC-CFEE-4CAF-A7F9-34427E001C57}"/>
              </a:ext>
            </a:extLst>
          </p:cNvPr>
          <p:cNvCxnSpPr>
            <a:stCxn id="1026" idx="3"/>
          </p:cNvCxnSpPr>
          <p:nvPr/>
        </p:nvCxnSpPr>
        <p:spPr>
          <a:xfrm flipV="1">
            <a:off x="3429000" y="5273039"/>
            <a:ext cx="3764280" cy="1"/>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xmlns="" id="{89515ECE-5C4C-4776-8D93-DCCFB94176BA}"/>
              </a:ext>
            </a:extLst>
          </p:cNvPr>
          <p:cNvSpPr txBox="1"/>
          <p:nvPr/>
        </p:nvSpPr>
        <p:spPr>
          <a:xfrm>
            <a:off x="4038600" y="4903707"/>
            <a:ext cx="2682145" cy="369332"/>
          </a:xfrm>
          <a:prstGeom prst="rect">
            <a:avLst/>
          </a:prstGeom>
          <a:noFill/>
        </p:spPr>
        <p:txBody>
          <a:bodyPr wrap="none" rtlCol="0">
            <a:spAutoFit/>
          </a:bodyPr>
          <a:lstStyle/>
          <a:p>
            <a:r>
              <a:rPr lang="it-IT" dirty="0">
                <a:solidFill>
                  <a:schemeClr val="accent5">
                    <a:lumMod val="75000"/>
                  </a:schemeClr>
                </a:solidFill>
              </a:rPr>
              <a:t>COMPETITIVE ADVANTAGE</a:t>
            </a:r>
          </a:p>
        </p:txBody>
      </p:sp>
      <p:cxnSp>
        <p:nvCxnSpPr>
          <p:cNvPr id="13" name="Connettore diritto 12">
            <a:extLst>
              <a:ext uri="{FF2B5EF4-FFF2-40B4-BE49-F238E27FC236}">
                <a16:creationId xmlns:a16="http://schemas.microsoft.com/office/drawing/2014/main" xmlns="" id="{9563F28F-32A1-4459-A4D8-2D435CA47088}"/>
              </a:ext>
            </a:extLst>
          </p:cNvPr>
          <p:cNvCxnSpPr/>
          <p:nvPr/>
        </p:nvCxnSpPr>
        <p:spPr>
          <a:xfrm>
            <a:off x="-45720" y="6015359"/>
            <a:ext cx="11993880" cy="0"/>
          </a:xfrm>
          <a:prstGeom prst="line">
            <a:avLst/>
          </a:prstGeom>
          <a:ln w="57150">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Nuvola 14">
            <a:extLst>
              <a:ext uri="{FF2B5EF4-FFF2-40B4-BE49-F238E27FC236}">
                <a16:creationId xmlns:a16="http://schemas.microsoft.com/office/drawing/2014/main" xmlns="" id="{184DE672-4964-4429-856F-8B2BCBBA3D7A}"/>
              </a:ext>
            </a:extLst>
          </p:cNvPr>
          <p:cNvSpPr/>
          <p:nvPr/>
        </p:nvSpPr>
        <p:spPr>
          <a:xfrm>
            <a:off x="5576324" y="5540485"/>
            <a:ext cx="500062" cy="29051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Nuvola 19">
            <a:extLst>
              <a:ext uri="{FF2B5EF4-FFF2-40B4-BE49-F238E27FC236}">
                <a16:creationId xmlns:a16="http://schemas.microsoft.com/office/drawing/2014/main" xmlns="" id="{0E254098-A76C-409E-B0D2-79B83CBFB893}"/>
              </a:ext>
            </a:extLst>
          </p:cNvPr>
          <p:cNvSpPr/>
          <p:nvPr/>
        </p:nvSpPr>
        <p:spPr>
          <a:xfrm>
            <a:off x="5992897" y="5711999"/>
            <a:ext cx="376529" cy="21874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Nuvola 20">
            <a:extLst>
              <a:ext uri="{FF2B5EF4-FFF2-40B4-BE49-F238E27FC236}">
                <a16:creationId xmlns:a16="http://schemas.microsoft.com/office/drawing/2014/main" xmlns="" id="{4D77E6FE-D941-4FD7-8132-A930CA2E4F8C}"/>
              </a:ext>
            </a:extLst>
          </p:cNvPr>
          <p:cNvSpPr/>
          <p:nvPr/>
        </p:nvSpPr>
        <p:spPr>
          <a:xfrm>
            <a:off x="6273836" y="5644533"/>
            <a:ext cx="251929" cy="1463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Nuvola 21">
            <a:extLst>
              <a:ext uri="{FF2B5EF4-FFF2-40B4-BE49-F238E27FC236}">
                <a16:creationId xmlns:a16="http://schemas.microsoft.com/office/drawing/2014/main" xmlns="" id="{AD1F2A6C-17B9-4C1E-B1E7-6AFFE74D467F}"/>
              </a:ext>
            </a:extLst>
          </p:cNvPr>
          <p:cNvSpPr/>
          <p:nvPr/>
        </p:nvSpPr>
        <p:spPr>
          <a:xfrm rot="192269" flipH="1">
            <a:off x="6722323" y="5753337"/>
            <a:ext cx="177445" cy="1463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aetta 15">
            <a:extLst>
              <a:ext uri="{FF2B5EF4-FFF2-40B4-BE49-F238E27FC236}">
                <a16:creationId xmlns:a16="http://schemas.microsoft.com/office/drawing/2014/main" xmlns="" id="{F3D7B6BC-9A92-44FD-96E1-7A8F2FD55B3A}"/>
              </a:ext>
            </a:extLst>
          </p:cNvPr>
          <p:cNvSpPr/>
          <p:nvPr/>
        </p:nvSpPr>
        <p:spPr>
          <a:xfrm>
            <a:off x="2852738" y="4186238"/>
            <a:ext cx="157162" cy="357187"/>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Saetta 23">
            <a:extLst>
              <a:ext uri="{FF2B5EF4-FFF2-40B4-BE49-F238E27FC236}">
                <a16:creationId xmlns:a16="http://schemas.microsoft.com/office/drawing/2014/main" xmlns="" id="{8AA0AF14-62F5-49BB-8D47-AF8454DF6914}"/>
              </a:ext>
            </a:extLst>
          </p:cNvPr>
          <p:cNvSpPr/>
          <p:nvPr/>
        </p:nvSpPr>
        <p:spPr>
          <a:xfrm flipH="1">
            <a:off x="3157538" y="4160044"/>
            <a:ext cx="157162" cy="357187"/>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aetta 24">
            <a:extLst>
              <a:ext uri="{FF2B5EF4-FFF2-40B4-BE49-F238E27FC236}">
                <a16:creationId xmlns:a16="http://schemas.microsoft.com/office/drawing/2014/main" xmlns="" id="{F8F21F14-3496-4C58-A95D-993666AC6BE5}"/>
              </a:ext>
            </a:extLst>
          </p:cNvPr>
          <p:cNvSpPr/>
          <p:nvPr/>
        </p:nvSpPr>
        <p:spPr>
          <a:xfrm rot="19031536">
            <a:off x="2725367" y="4413897"/>
            <a:ext cx="105945" cy="240785"/>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aetta 25">
            <a:extLst>
              <a:ext uri="{FF2B5EF4-FFF2-40B4-BE49-F238E27FC236}">
                <a16:creationId xmlns:a16="http://schemas.microsoft.com/office/drawing/2014/main" xmlns="" id="{43621657-7E5B-4DC2-ABE7-8715FCA9C73D}"/>
              </a:ext>
            </a:extLst>
          </p:cNvPr>
          <p:cNvSpPr/>
          <p:nvPr/>
        </p:nvSpPr>
        <p:spPr>
          <a:xfrm rot="2568464" flipH="1">
            <a:off x="3288691" y="4413897"/>
            <a:ext cx="105945" cy="240785"/>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41686675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xmlns="" id="{90191A75-D02D-4340-A4B4-54B96E04E748}"/>
              </a:ext>
            </a:extLst>
          </p:cNvPr>
          <p:cNvPicPr>
            <a:picLocks noChangeAspect="1"/>
          </p:cNvPicPr>
          <p:nvPr/>
        </p:nvPicPr>
        <p:blipFill>
          <a:blip r:embed="rId2" cstate="print"/>
          <a:stretch>
            <a:fillRect/>
          </a:stretch>
        </p:blipFill>
        <p:spPr>
          <a:xfrm>
            <a:off x="4593974" y="4239947"/>
            <a:ext cx="1847248" cy="1938696"/>
          </a:xfrm>
          <a:prstGeom prst="rect">
            <a:avLst/>
          </a:prstGeom>
        </p:spPr>
      </p:pic>
      <p:sp>
        <p:nvSpPr>
          <p:cNvPr id="8" name="Titolo 7">
            <a:extLst>
              <a:ext uri="{FF2B5EF4-FFF2-40B4-BE49-F238E27FC236}">
                <a16:creationId xmlns:a16="http://schemas.microsoft.com/office/drawing/2014/main" xmlns="" id="{7720398C-0F0B-431C-AB7E-15BCE00258B2}"/>
              </a:ext>
            </a:extLst>
          </p:cNvPr>
          <p:cNvSpPr>
            <a:spLocks noGrp="1"/>
          </p:cNvSpPr>
          <p:nvPr>
            <p:ph type="title"/>
          </p:nvPr>
        </p:nvSpPr>
        <p:spPr/>
        <p:txBody>
          <a:bodyPr/>
          <a:lstStyle/>
          <a:p>
            <a:r>
              <a:rPr lang="it-IT" dirty="0">
                <a:latin typeface="Avenir Black"/>
              </a:rPr>
              <a:t>Competitive </a:t>
            </a:r>
            <a:r>
              <a:rPr lang="it-IT" dirty="0" err="1">
                <a:latin typeface="Avenir Black"/>
              </a:rPr>
              <a:t>Advantage</a:t>
            </a:r>
            <a:endParaRPr lang="it-IT" dirty="0">
              <a:latin typeface="Avenir Black"/>
            </a:endParaRPr>
          </a:p>
        </p:txBody>
      </p:sp>
      <p:sp>
        <p:nvSpPr>
          <p:cNvPr id="9" name="Segnaposto contenuto 8">
            <a:extLst>
              <a:ext uri="{FF2B5EF4-FFF2-40B4-BE49-F238E27FC236}">
                <a16:creationId xmlns:a16="http://schemas.microsoft.com/office/drawing/2014/main" xmlns="" id="{16812E2C-6F9A-4818-A50C-8D60849732EB}"/>
              </a:ext>
            </a:extLst>
          </p:cNvPr>
          <p:cNvSpPr>
            <a:spLocks noGrp="1"/>
          </p:cNvSpPr>
          <p:nvPr>
            <p:ph idx="1"/>
          </p:nvPr>
        </p:nvSpPr>
        <p:spPr>
          <a:xfrm>
            <a:off x="838200" y="1825625"/>
            <a:ext cx="10515600" cy="3447415"/>
          </a:xfrm>
        </p:spPr>
        <p:txBody>
          <a:bodyPr>
            <a:normAutofit/>
          </a:bodyPr>
          <a:lstStyle/>
          <a:p>
            <a:pPr marL="0" indent="0" algn="ctr">
              <a:buNone/>
            </a:pPr>
            <a:r>
              <a:rPr lang="it-IT" dirty="0" err="1"/>
              <a:t>Distinctive</a:t>
            </a:r>
            <a:r>
              <a:rPr lang="it-IT" dirty="0"/>
              <a:t> </a:t>
            </a:r>
            <a:r>
              <a:rPr lang="it-IT" dirty="0" err="1"/>
              <a:t>Cababilities</a:t>
            </a:r>
            <a:r>
              <a:rPr lang="it-IT" dirty="0"/>
              <a:t> + Great Strategy = Competitive </a:t>
            </a:r>
            <a:r>
              <a:rPr lang="it-IT" dirty="0" err="1"/>
              <a:t>Advantage</a:t>
            </a:r>
            <a:endParaRPr lang="it-IT" dirty="0"/>
          </a:p>
          <a:p>
            <a:endParaRPr lang="it-IT" dirty="0"/>
          </a:p>
        </p:txBody>
      </p:sp>
      <p:sp>
        <p:nvSpPr>
          <p:cNvPr id="5" name="Segnaposto data 4">
            <a:extLst>
              <a:ext uri="{FF2B5EF4-FFF2-40B4-BE49-F238E27FC236}">
                <a16:creationId xmlns:a16="http://schemas.microsoft.com/office/drawing/2014/main" xmlns="" id="{9ECC82CE-04C1-4D7A-A20E-1FFFFABABBAC}"/>
              </a:ext>
            </a:extLst>
          </p:cNvPr>
          <p:cNvSpPr>
            <a:spLocks noGrp="1"/>
          </p:cNvSpPr>
          <p:nvPr>
            <p:ph type="dt" sz="half" idx="10"/>
          </p:nvPr>
        </p:nvSpPr>
        <p:spPr/>
        <p:txBody>
          <a:bodyPr/>
          <a:lstStyle/>
          <a:p>
            <a:fld id="{BA62B8F8-284A-472C-BDD9-E925DAF1B26E}" type="datetime1">
              <a:rPr lang="it-IT" smtClean="0"/>
              <a:pPr/>
              <a:t>18/12/2022</a:t>
            </a:fld>
            <a:endParaRPr lang="it-IT"/>
          </a:p>
        </p:txBody>
      </p:sp>
      <p:sp>
        <p:nvSpPr>
          <p:cNvPr id="6" name="Segnaposto piè di pagina 5">
            <a:extLst>
              <a:ext uri="{FF2B5EF4-FFF2-40B4-BE49-F238E27FC236}">
                <a16:creationId xmlns:a16="http://schemas.microsoft.com/office/drawing/2014/main" xmlns="" id="{7CF1A740-136D-4743-B3DD-617F0B4964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38CF0447-04BF-4078-A3B1-C676A7832305}"/>
              </a:ext>
            </a:extLst>
          </p:cNvPr>
          <p:cNvSpPr>
            <a:spLocks noGrp="1"/>
          </p:cNvSpPr>
          <p:nvPr>
            <p:ph type="sldNum" sz="quarter" idx="12"/>
          </p:nvPr>
        </p:nvSpPr>
        <p:spPr/>
        <p:txBody>
          <a:bodyPr/>
          <a:lstStyle/>
          <a:p>
            <a:fld id="{DCE366CF-62E3-44AA-B5F8-91C8785CFA03}" type="slidenum">
              <a:rPr lang="it-IT" smtClean="0"/>
              <a:pPr/>
              <a:t>98</a:t>
            </a:fld>
            <a:endParaRPr lang="it-IT"/>
          </a:p>
        </p:txBody>
      </p:sp>
      <p:pic>
        <p:nvPicPr>
          <p:cNvPr id="3" name="Immagine 2">
            <a:extLst>
              <a:ext uri="{FF2B5EF4-FFF2-40B4-BE49-F238E27FC236}">
                <a16:creationId xmlns:a16="http://schemas.microsoft.com/office/drawing/2014/main" xmlns="" id="{CE57DDA3-473D-4AA9-8791-0090725C7839}"/>
              </a:ext>
            </a:extLst>
          </p:cNvPr>
          <p:cNvPicPr>
            <a:picLocks noChangeAspect="1"/>
          </p:cNvPicPr>
          <p:nvPr/>
        </p:nvPicPr>
        <p:blipFill>
          <a:blip r:embed="rId3" cstate="print"/>
          <a:stretch>
            <a:fillRect/>
          </a:stretch>
        </p:blipFill>
        <p:spPr>
          <a:xfrm rot="912026">
            <a:off x="11023085" y="4406016"/>
            <a:ext cx="975360" cy="1606560"/>
          </a:xfrm>
          <a:prstGeom prst="rect">
            <a:avLst/>
          </a:prstGeom>
        </p:spPr>
      </p:pic>
      <p:cxnSp>
        <p:nvCxnSpPr>
          <p:cNvPr id="10" name="Connettore 2 9">
            <a:extLst>
              <a:ext uri="{FF2B5EF4-FFF2-40B4-BE49-F238E27FC236}">
                <a16:creationId xmlns:a16="http://schemas.microsoft.com/office/drawing/2014/main" xmlns="" id="{F1430BBC-CFEE-4CAF-A7F9-34427E001C57}"/>
              </a:ext>
            </a:extLst>
          </p:cNvPr>
          <p:cNvCxnSpPr>
            <a:cxnSpLocks/>
          </p:cNvCxnSpPr>
          <p:nvPr/>
        </p:nvCxnSpPr>
        <p:spPr>
          <a:xfrm>
            <a:off x="8687753" y="5298110"/>
            <a:ext cx="2581362" cy="1"/>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xmlns="" id="{89515ECE-5C4C-4776-8D93-DCCFB94176BA}"/>
              </a:ext>
            </a:extLst>
          </p:cNvPr>
          <p:cNvSpPr txBox="1"/>
          <p:nvPr/>
        </p:nvSpPr>
        <p:spPr>
          <a:xfrm>
            <a:off x="8650434" y="4928778"/>
            <a:ext cx="2682145" cy="369332"/>
          </a:xfrm>
          <a:prstGeom prst="rect">
            <a:avLst/>
          </a:prstGeom>
          <a:noFill/>
        </p:spPr>
        <p:txBody>
          <a:bodyPr wrap="none" rtlCol="0">
            <a:spAutoFit/>
          </a:bodyPr>
          <a:lstStyle/>
          <a:p>
            <a:r>
              <a:rPr lang="it-IT" dirty="0">
                <a:solidFill>
                  <a:schemeClr val="accent5">
                    <a:lumMod val="75000"/>
                  </a:schemeClr>
                </a:solidFill>
              </a:rPr>
              <a:t>COMPETITIVE ADVANTAGE</a:t>
            </a:r>
          </a:p>
        </p:txBody>
      </p:sp>
      <p:sp>
        <p:nvSpPr>
          <p:cNvPr id="12" name="Arco 11">
            <a:extLst>
              <a:ext uri="{FF2B5EF4-FFF2-40B4-BE49-F238E27FC236}">
                <a16:creationId xmlns:a16="http://schemas.microsoft.com/office/drawing/2014/main" xmlns="" id="{BC59624E-F55D-48C0-A1C8-276DBA62AC84}"/>
              </a:ext>
            </a:extLst>
          </p:cNvPr>
          <p:cNvSpPr/>
          <p:nvPr/>
        </p:nvSpPr>
        <p:spPr>
          <a:xfrm flipV="1">
            <a:off x="11111370" y="5055088"/>
            <a:ext cx="751853" cy="557956"/>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Arco 22">
            <a:extLst>
              <a:ext uri="{FF2B5EF4-FFF2-40B4-BE49-F238E27FC236}">
                <a16:creationId xmlns:a16="http://schemas.microsoft.com/office/drawing/2014/main" xmlns="" id="{3AFE9AC7-D743-4212-850D-E881F4FF0CDE}"/>
              </a:ext>
            </a:extLst>
          </p:cNvPr>
          <p:cNvSpPr/>
          <p:nvPr/>
        </p:nvSpPr>
        <p:spPr>
          <a:xfrm>
            <a:off x="10804921" y="4611090"/>
            <a:ext cx="751853" cy="557956"/>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8" name="Immagine 17">
            <a:extLst>
              <a:ext uri="{FF2B5EF4-FFF2-40B4-BE49-F238E27FC236}">
                <a16:creationId xmlns:a16="http://schemas.microsoft.com/office/drawing/2014/main" xmlns="" id="{60A4CE0D-0C2D-4249-9B8A-0E9F87B3ED9A}"/>
              </a:ext>
            </a:extLst>
          </p:cNvPr>
          <p:cNvPicPr>
            <a:picLocks noChangeAspect="1"/>
          </p:cNvPicPr>
          <p:nvPr/>
        </p:nvPicPr>
        <p:blipFill>
          <a:blip r:embed="rId4" cstate="print"/>
          <a:stretch>
            <a:fillRect/>
          </a:stretch>
        </p:blipFill>
        <p:spPr>
          <a:xfrm rot="295445">
            <a:off x="6434591" y="4242996"/>
            <a:ext cx="2249619" cy="1932599"/>
          </a:xfrm>
          <a:prstGeom prst="rect">
            <a:avLst/>
          </a:prstGeom>
        </p:spPr>
      </p:pic>
      <p:cxnSp>
        <p:nvCxnSpPr>
          <p:cNvPr id="13" name="Connettore diritto 12">
            <a:extLst>
              <a:ext uri="{FF2B5EF4-FFF2-40B4-BE49-F238E27FC236}">
                <a16:creationId xmlns:a16="http://schemas.microsoft.com/office/drawing/2014/main" xmlns="" id="{9563F28F-32A1-4459-A4D8-2D435CA47088}"/>
              </a:ext>
            </a:extLst>
          </p:cNvPr>
          <p:cNvCxnSpPr/>
          <p:nvPr/>
        </p:nvCxnSpPr>
        <p:spPr>
          <a:xfrm>
            <a:off x="-45720" y="6015359"/>
            <a:ext cx="11993880" cy="0"/>
          </a:xfrm>
          <a:prstGeom prst="line">
            <a:avLst/>
          </a:prstGeom>
          <a:ln w="57150">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Picture 5" descr="The Essential Advantage: How to Win with a Capabilities-Driven Strategy  (English Edition) eBook : Leinwand, Paul, Mainardi, Cesare R.: Amazon.it:  Kindle Store"/>
          <p:cNvPicPr>
            <a:picLocks noChangeAspect="1" noChangeArrowheads="1"/>
          </p:cNvPicPr>
          <p:nvPr/>
        </p:nvPicPr>
        <p:blipFill>
          <a:blip r:embed="rId5" cstate="print"/>
          <a:srcRect/>
          <a:stretch>
            <a:fillRect/>
          </a:stretch>
        </p:blipFill>
        <p:spPr bwMode="auto">
          <a:xfrm>
            <a:off x="512795" y="2481944"/>
            <a:ext cx="1759068" cy="2657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867875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1825B5D-07B4-4698-B5E9-058DBFC2D4D3}"/>
              </a:ext>
            </a:extLst>
          </p:cNvPr>
          <p:cNvSpPr>
            <a:spLocks noGrp="1"/>
          </p:cNvSpPr>
          <p:nvPr>
            <p:ph type="title"/>
          </p:nvPr>
        </p:nvSpPr>
        <p:spPr>
          <a:xfrm>
            <a:off x="858259" y="13753"/>
            <a:ext cx="10515600" cy="1325563"/>
          </a:xfrm>
        </p:spPr>
        <p:txBody>
          <a:bodyPr/>
          <a:lstStyle/>
          <a:p>
            <a:pPr algn="ctr"/>
            <a:r>
              <a:rPr lang="it-IT" dirty="0" err="1">
                <a:latin typeface="Avenir Black"/>
              </a:rPr>
              <a:t>Alignment</a:t>
            </a:r>
            <a:r>
              <a:rPr lang="it-IT" dirty="0">
                <a:latin typeface="Avenir Black"/>
              </a:rPr>
              <a:t> of operations and strategy</a:t>
            </a:r>
          </a:p>
        </p:txBody>
      </p:sp>
      <p:sp>
        <p:nvSpPr>
          <p:cNvPr id="8" name="Rettangolo 7">
            <a:extLst>
              <a:ext uri="{FF2B5EF4-FFF2-40B4-BE49-F238E27FC236}">
                <a16:creationId xmlns:a16="http://schemas.microsoft.com/office/drawing/2014/main" xmlns="" id="{44754474-9D33-49D2-B02B-9053E7093197}"/>
              </a:ext>
            </a:extLst>
          </p:cNvPr>
          <p:cNvSpPr/>
          <p:nvPr/>
        </p:nvSpPr>
        <p:spPr>
          <a:xfrm>
            <a:off x="4879874" y="2820760"/>
            <a:ext cx="3672115" cy="36721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xmlns="" id="{8C7AD31A-72FA-482B-A745-B6BA1D7EC56F}"/>
              </a:ext>
            </a:extLst>
          </p:cNvPr>
          <p:cNvSpPr txBox="1"/>
          <p:nvPr/>
        </p:nvSpPr>
        <p:spPr>
          <a:xfrm>
            <a:off x="6792131" y="4924876"/>
            <a:ext cx="1683660" cy="1477328"/>
          </a:xfrm>
          <a:prstGeom prst="rect">
            <a:avLst/>
          </a:prstGeom>
          <a:noFill/>
        </p:spPr>
        <p:txBody>
          <a:bodyPr wrap="square" rtlCol="0">
            <a:spAutoFit/>
          </a:bodyPr>
          <a:lstStyle/>
          <a:p>
            <a:r>
              <a:rPr lang="it-IT" dirty="0" err="1"/>
              <a:t>Continuous</a:t>
            </a:r>
            <a:r>
              <a:rPr lang="it-IT" dirty="0"/>
              <a:t> </a:t>
            </a:r>
            <a:r>
              <a:rPr lang="it-IT" dirty="0" err="1"/>
              <a:t>rigid</a:t>
            </a:r>
            <a:r>
              <a:rPr lang="it-IT" dirty="0"/>
              <a:t> flow of production of </a:t>
            </a:r>
            <a:r>
              <a:rPr lang="it-IT" dirty="0" err="1"/>
              <a:t>many</a:t>
            </a:r>
            <a:r>
              <a:rPr lang="it-IT" dirty="0"/>
              <a:t> </a:t>
            </a:r>
            <a:r>
              <a:rPr lang="it-IT" dirty="0" err="1"/>
              <a:t>identical</a:t>
            </a:r>
            <a:r>
              <a:rPr lang="it-IT" dirty="0"/>
              <a:t> outputs</a:t>
            </a:r>
          </a:p>
        </p:txBody>
      </p:sp>
      <p:sp>
        <p:nvSpPr>
          <p:cNvPr id="14" name="CasellaDiTesto 13">
            <a:extLst>
              <a:ext uri="{FF2B5EF4-FFF2-40B4-BE49-F238E27FC236}">
                <a16:creationId xmlns:a16="http://schemas.microsoft.com/office/drawing/2014/main" xmlns="" id="{EA322563-98FF-4760-A753-59BF146FE83C}"/>
              </a:ext>
            </a:extLst>
          </p:cNvPr>
          <p:cNvSpPr txBox="1"/>
          <p:nvPr/>
        </p:nvSpPr>
        <p:spPr>
          <a:xfrm>
            <a:off x="4852442" y="2840684"/>
            <a:ext cx="1683660" cy="1754326"/>
          </a:xfrm>
          <a:prstGeom prst="rect">
            <a:avLst/>
          </a:prstGeom>
          <a:noFill/>
        </p:spPr>
        <p:txBody>
          <a:bodyPr wrap="square" rtlCol="0">
            <a:spAutoFit/>
          </a:bodyPr>
          <a:lstStyle/>
          <a:p>
            <a:pPr algn="ctr"/>
            <a:r>
              <a:rPr lang="it-IT" b="1" dirty="0" err="1"/>
              <a:t>Discontinuous</a:t>
            </a:r>
            <a:r>
              <a:rPr lang="it-IT" b="1" dirty="0"/>
              <a:t> p</a:t>
            </a:r>
            <a:r>
              <a:rPr lang="en-US" b="1" dirty="0" err="1"/>
              <a:t>rocesses</a:t>
            </a:r>
            <a:endParaRPr lang="en-US" b="1" dirty="0"/>
          </a:p>
          <a:p>
            <a:pPr algn="ctr"/>
            <a:r>
              <a:rPr lang="en-US" dirty="0"/>
              <a:t>of single, unique, tailored, outputs</a:t>
            </a:r>
            <a:endParaRPr lang="it-IT" dirty="0"/>
          </a:p>
        </p:txBody>
      </p:sp>
      <p:sp>
        <p:nvSpPr>
          <p:cNvPr id="15" name="CasellaDiTesto 14">
            <a:extLst>
              <a:ext uri="{FF2B5EF4-FFF2-40B4-BE49-F238E27FC236}">
                <a16:creationId xmlns:a16="http://schemas.microsoft.com/office/drawing/2014/main" xmlns="" id="{C28E7D30-CD69-419F-999E-5455C1B360AB}"/>
              </a:ext>
            </a:extLst>
          </p:cNvPr>
          <p:cNvSpPr txBox="1"/>
          <p:nvPr/>
        </p:nvSpPr>
        <p:spPr>
          <a:xfrm>
            <a:off x="6897495" y="6462850"/>
            <a:ext cx="1864806" cy="369332"/>
          </a:xfrm>
          <a:prstGeom prst="rect">
            <a:avLst/>
          </a:prstGeom>
          <a:noFill/>
        </p:spPr>
        <p:txBody>
          <a:bodyPr wrap="none" rtlCol="0">
            <a:spAutoFit/>
          </a:bodyPr>
          <a:lstStyle/>
          <a:p>
            <a:pPr algn="ctr"/>
            <a:r>
              <a:rPr lang="it-IT" dirty="0" err="1"/>
              <a:t>Continuity</a:t>
            </a:r>
            <a:r>
              <a:rPr lang="it-IT" dirty="0"/>
              <a:t> of flow</a:t>
            </a:r>
          </a:p>
        </p:txBody>
      </p:sp>
      <p:sp>
        <p:nvSpPr>
          <p:cNvPr id="16" name="CasellaDiTesto 15">
            <a:extLst>
              <a:ext uri="{FF2B5EF4-FFF2-40B4-BE49-F238E27FC236}">
                <a16:creationId xmlns:a16="http://schemas.microsoft.com/office/drawing/2014/main" xmlns="" id="{34A804A5-82F5-4D76-8E5B-9E4DF8BE9BC6}"/>
              </a:ext>
            </a:extLst>
          </p:cNvPr>
          <p:cNvSpPr txBox="1"/>
          <p:nvPr/>
        </p:nvSpPr>
        <p:spPr>
          <a:xfrm>
            <a:off x="4669562" y="6478449"/>
            <a:ext cx="2122569" cy="369332"/>
          </a:xfrm>
          <a:prstGeom prst="rect">
            <a:avLst/>
          </a:prstGeom>
          <a:noFill/>
        </p:spPr>
        <p:txBody>
          <a:bodyPr wrap="none" rtlCol="0">
            <a:spAutoFit/>
          </a:bodyPr>
          <a:lstStyle/>
          <a:p>
            <a:pPr algn="ctr"/>
            <a:r>
              <a:rPr lang="it-IT" dirty="0" err="1"/>
              <a:t>Discontinuity</a:t>
            </a:r>
            <a:r>
              <a:rPr lang="it-IT" dirty="0"/>
              <a:t> of flow</a:t>
            </a:r>
          </a:p>
        </p:txBody>
      </p:sp>
      <p:sp>
        <p:nvSpPr>
          <p:cNvPr id="18" name="CasellaDiTesto 17">
            <a:extLst>
              <a:ext uri="{FF2B5EF4-FFF2-40B4-BE49-F238E27FC236}">
                <a16:creationId xmlns:a16="http://schemas.microsoft.com/office/drawing/2014/main" xmlns="" id="{42496C36-ACC1-43A1-882D-3C6A89904095}"/>
              </a:ext>
            </a:extLst>
          </p:cNvPr>
          <p:cNvSpPr txBox="1"/>
          <p:nvPr/>
        </p:nvSpPr>
        <p:spPr>
          <a:xfrm>
            <a:off x="2017300" y="3266523"/>
            <a:ext cx="2743444" cy="923330"/>
          </a:xfrm>
          <a:prstGeom prst="rect">
            <a:avLst/>
          </a:prstGeom>
          <a:noFill/>
        </p:spPr>
        <p:txBody>
          <a:bodyPr wrap="none" rtlCol="0">
            <a:spAutoFit/>
          </a:bodyPr>
          <a:lstStyle/>
          <a:p>
            <a:pPr algn="ctr"/>
            <a:r>
              <a:rPr lang="it-IT" dirty="0" err="1"/>
              <a:t>Variety</a:t>
            </a:r>
            <a:r>
              <a:rPr lang="it-IT" dirty="0"/>
              <a:t> of possible outputs </a:t>
            </a:r>
          </a:p>
          <a:p>
            <a:pPr algn="ctr"/>
            <a:r>
              <a:rPr lang="it-IT" dirty="0" err="1"/>
              <a:t>Flexibility</a:t>
            </a:r>
            <a:r>
              <a:rPr lang="it-IT" dirty="0"/>
              <a:t> of </a:t>
            </a:r>
            <a:r>
              <a:rPr lang="it-IT" dirty="0" err="1"/>
              <a:t>process</a:t>
            </a:r>
            <a:endParaRPr lang="it-IT" dirty="0"/>
          </a:p>
          <a:p>
            <a:pPr algn="ctr"/>
            <a:r>
              <a:rPr lang="it-IT" dirty="0"/>
              <a:t>Small </a:t>
            </a:r>
            <a:r>
              <a:rPr lang="it-IT" dirty="0" err="1"/>
              <a:t>quantity</a:t>
            </a:r>
            <a:r>
              <a:rPr lang="it-IT" dirty="0"/>
              <a:t> of outputs</a:t>
            </a:r>
          </a:p>
        </p:txBody>
      </p:sp>
      <p:sp>
        <p:nvSpPr>
          <p:cNvPr id="19" name="CasellaDiTesto 18">
            <a:extLst>
              <a:ext uri="{FF2B5EF4-FFF2-40B4-BE49-F238E27FC236}">
                <a16:creationId xmlns:a16="http://schemas.microsoft.com/office/drawing/2014/main" xmlns="" id="{6986361D-AAFB-48CE-9020-E92818F0F3B5}"/>
              </a:ext>
            </a:extLst>
          </p:cNvPr>
          <p:cNvSpPr txBox="1"/>
          <p:nvPr/>
        </p:nvSpPr>
        <p:spPr>
          <a:xfrm>
            <a:off x="2228628" y="5028693"/>
            <a:ext cx="2559548" cy="923330"/>
          </a:xfrm>
          <a:prstGeom prst="rect">
            <a:avLst/>
          </a:prstGeom>
          <a:noFill/>
        </p:spPr>
        <p:txBody>
          <a:bodyPr wrap="none" rtlCol="0">
            <a:spAutoFit/>
          </a:bodyPr>
          <a:lstStyle/>
          <a:p>
            <a:pPr algn="ctr"/>
            <a:r>
              <a:rPr lang="it-IT" dirty="0" err="1"/>
              <a:t>Uniformity</a:t>
            </a:r>
            <a:r>
              <a:rPr lang="it-IT" dirty="0"/>
              <a:t> of outputs </a:t>
            </a:r>
          </a:p>
          <a:p>
            <a:pPr algn="ctr"/>
            <a:r>
              <a:rPr lang="it-IT" dirty="0" err="1"/>
              <a:t>Rigidiy</a:t>
            </a:r>
            <a:r>
              <a:rPr lang="it-IT" dirty="0"/>
              <a:t> of </a:t>
            </a:r>
            <a:r>
              <a:rPr lang="it-IT" dirty="0" err="1"/>
              <a:t>processe</a:t>
            </a:r>
            <a:endParaRPr lang="it-IT" dirty="0"/>
          </a:p>
          <a:p>
            <a:pPr algn="ctr"/>
            <a:r>
              <a:rPr lang="it-IT" dirty="0"/>
              <a:t>Large </a:t>
            </a:r>
            <a:r>
              <a:rPr lang="it-IT" dirty="0" err="1"/>
              <a:t>quantity</a:t>
            </a:r>
            <a:r>
              <a:rPr lang="it-IT" dirty="0"/>
              <a:t> of outputs</a:t>
            </a:r>
          </a:p>
        </p:txBody>
      </p:sp>
      <p:sp>
        <p:nvSpPr>
          <p:cNvPr id="21" name="CasellaDiTesto 20">
            <a:extLst>
              <a:ext uri="{FF2B5EF4-FFF2-40B4-BE49-F238E27FC236}">
                <a16:creationId xmlns:a16="http://schemas.microsoft.com/office/drawing/2014/main" xmlns="" id="{F645BE27-15BE-4F13-884B-FA5F8E962E87}"/>
              </a:ext>
            </a:extLst>
          </p:cNvPr>
          <p:cNvSpPr txBox="1"/>
          <p:nvPr/>
        </p:nvSpPr>
        <p:spPr>
          <a:xfrm>
            <a:off x="5270768" y="2422565"/>
            <a:ext cx="2737930" cy="369332"/>
          </a:xfrm>
          <a:prstGeom prst="rect">
            <a:avLst/>
          </a:prstGeom>
          <a:noFill/>
        </p:spPr>
        <p:txBody>
          <a:bodyPr wrap="none" rtlCol="0">
            <a:spAutoFit/>
          </a:bodyPr>
          <a:lstStyle/>
          <a:p>
            <a:pPr algn="ctr"/>
            <a:r>
              <a:rPr lang="it-IT" b="1" dirty="0"/>
              <a:t>Different </a:t>
            </a:r>
            <a:r>
              <a:rPr lang="it-IT" b="1" dirty="0" err="1"/>
              <a:t>kind</a:t>
            </a:r>
            <a:r>
              <a:rPr lang="it-IT" b="1" dirty="0"/>
              <a:t> of </a:t>
            </a:r>
            <a:r>
              <a:rPr lang="it-IT" b="1" dirty="0" err="1"/>
              <a:t>processes</a:t>
            </a:r>
            <a:endParaRPr lang="it-IT" b="1" dirty="0"/>
          </a:p>
        </p:txBody>
      </p:sp>
      <p:grpSp>
        <p:nvGrpSpPr>
          <p:cNvPr id="3" name="Gruppo 21">
            <a:extLst>
              <a:ext uri="{FF2B5EF4-FFF2-40B4-BE49-F238E27FC236}">
                <a16:creationId xmlns:a16="http://schemas.microsoft.com/office/drawing/2014/main" xmlns="" id="{95C1814A-AC14-456D-BF3D-42A78560E75C}"/>
              </a:ext>
            </a:extLst>
          </p:cNvPr>
          <p:cNvGrpSpPr/>
          <p:nvPr/>
        </p:nvGrpSpPr>
        <p:grpSpPr>
          <a:xfrm>
            <a:off x="1752935" y="1431978"/>
            <a:ext cx="3035241" cy="1834545"/>
            <a:chOff x="9169127" y="2828347"/>
            <a:chExt cx="3035241" cy="1834545"/>
          </a:xfrm>
        </p:grpSpPr>
        <p:pic>
          <p:nvPicPr>
            <p:cNvPr id="23" name="Immagine 22">
              <a:extLst>
                <a:ext uri="{FF2B5EF4-FFF2-40B4-BE49-F238E27FC236}">
                  <a16:creationId xmlns:a16="http://schemas.microsoft.com/office/drawing/2014/main" xmlns="" id="{8E49C58D-26B8-47F4-B6DC-D4B48B3B3754}"/>
                </a:ext>
              </a:extLst>
            </p:cNvPr>
            <p:cNvPicPr>
              <a:picLocks noChangeAspect="1"/>
            </p:cNvPicPr>
            <p:nvPr/>
          </p:nvPicPr>
          <p:blipFill>
            <a:blip r:embed="rId2" cstate="print"/>
            <a:stretch>
              <a:fillRect/>
            </a:stretch>
          </p:blipFill>
          <p:spPr>
            <a:xfrm>
              <a:off x="9169127" y="2828347"/>
              <a:ext cx="1492849" cy="893808"/>
            </a:xfrm>
            <a:prstGeom prst="rect">
              <a:avLst/>
            </a:prstGeom>
          </p:spPr>
        </p:pic>
        <p:pic>
          <p:nvPicPr>
            <p:cNvPr id="24" name="Immagine 23">
              <a:extLst>
                <a:ext uri="{FF2B5EF4-FFF2-40B4-BE49-F238E27FC236}">
                  <a16:creationId xmlns:a16="http://schemas.microsoft.com/office/drawing/2014/main" xmlns="" id="{F47F1538-1AC5-45DA-9C66-901888871E68}"/>
                </a:ext>
              </a:extLst>
            </p:cNvPr>
            <p:cNvPicPr>
              <a:picLocks noChangeAspect="1"/>
            </p:cNvPicPr>
            <p:nvPr/>
          </p:nvPicPr>
          <p:blipFill>
            <a:blip r:embed="rId3" cstate="print"/>
            <a:stretch>
              <a:fillRect/>
            </a:stretch>
          </p:blipFill>
          <p:spPr>
            <a:xfrm>
              <a:off x="10788607" y="2855176"/>
              <a:ext cx="1415761" cy="941891"/>
            </a:xfrm>
            <a:prstGeom prst="rect">
              <a:avLst/>
            </a:prstGeom>
          </p:spPr>
        </p:pic>
        <p:pic>
          <p:nvPicPr>
            <p:cNvPr id="25" name="Picture 4" descr="http://www.pasticceriamarlene.it/wp-content/uploads/2009/12/strudel_di_mele.jpg">
              <a:extLst>
                <a:ext uri="{FF2B5EF4-FFF2-40B4-BE49-F238E27FC236}">
                  <a16:creationId xmlns:a16="http://schemas.microsoft.com/office/drawing/2014/main" xmlns="" id="{3D4C814D-3564-4753-80D0-C798266CE75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18904" y="3760544"/>
              <a:ext cx="1443756" cy="90234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Gruppo 25">
            <a:extLst>
              <a:ext uri="{FF2B5EF4-FFF2-40B4-BE49-F238E27FC236}">
                <a16:creationId xmlns:a16="http://schemas.microsoft.com/office/drawing/2014/main" xmlns="" id="{C2348045-60C1-4928-B771-243E6250FCFD}"/>
              </a:ext>
            </a:extLst>
          </p:cNvPr>
          <p:cNvGrpSpPr/>
          <p:nvPr/>
        </p:nvGrpSpPr>
        <p:grpSpPr>
          <a:xfrm>
            <a:off x="8551989" y="4469775"/>
            <a:ext cx="3175468" cy="1506274"/>
            <a:chOff x="8345632" y="4194725"/>
            <a:chExt cx="4178877" cy="1982238"/>
          </a:xfrm>
        </p:grpSpPr>
        <p:grpSp>
          <p:nvGrpSpPr>
            <p:cNvPr id="5" name="Gruppo 26">
              <a:extLst>
                <a:ext uri="{FF2B5EF4-FFF2-40B4-BE49-F238E27FC236}">
                  <a16:creationId xmlns:a16="http://schemas.microsoft.com/office/drawing/2014/main" xmlns="" id="{E5C7AC38-1910-44D0-A6A7-0220ABE9C056}"/>
                </a:ext>
              </a:extLst>
            </p:cNvPr>
            <p:cNvGrpSpPr/>
            <p:nvPr/>
          </p:nvGrpSpPr>
          <p:grpSpPr>
            <a:xfrm>
              <a:off x="9012382" y="4832409"/>
              <a:ext cx="3195204" cy="637684"/>
              <a:chOff x="9012382" y="4832409"/>
              <a:chExt cx="3195204" cy="637684"/>
            </a:xfrm>
          </p:grpSpPr>
          <p:pic>
            <p:nvPicPr>
              <p:cNvPr id="36" name="Immagine 35">
                <a:extLst>
                  <a:ext uri="{FF2B5EF4-FFF2-40B4-BE49-F238E27FC236}">
                    <a16:creationId xmlns:a16="http://schemas.microsoft.com/office/drawing/2014/main" xmlns="" id="{22232A5A-717E-42A6-BFD3-12E0BF04D287}"/>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37" name="Immagine 36">
                <a:extLst>
                  <a:ext uri="{FF2B5EF4-FFF2-40B4-BE49-F238E27FC236}">
                    <a16:creationId xmlns:a16="http://schemas.microsoft.com/office/drawing/2014/main" xmlns="" id="{5C78C24E-479B-42AC-9539-CCF89963C874}"/>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38" name="Immagine 37">
                <a:extLst>
                  <a:ext uri="{FF2B5EF4-FFF2-40B4-BE49-F238E27FC236}">
                    <a16:creationId xmlns:a16="http://schemas.microsoft.com/office/drawing/2014/main" xmlns="" id="{9D84D62A-26FE-4F8E-A4DF-01C0EDE43BBE}"/>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6" name="Gruppo 27">
              <a:extLst>
                <a:ext uri="{FF2B5EF4-FFF2-40B4-BE49-F238E27FC236}">
                  <a16:creationId xmlns:a16="http://schemas.microsoft.com/office/drawing/2014/main" xmlns="" id="{1BF7D5B0-6D76-48FF-AB33-6263FBED8B61}"/>
                </a:ext>
              </a:extLst>
            </p:cNvPr>
            <p:cNvGrpSpPr/>
            <p:nvPr/>
          </p:nvGrpSpPr>
          <p:grpSpPr>
            <a:xfrm>
              <a:off x="8345632" y="5539279"/>
              <a:ext cx="3581400" cy="637684"/>
              <a:chOff x="9012382" y="4832409"/>
              <a:chExt cx="3195204" cy="637684"/>
            </a:xfrm>
          </p:grpSpPr>
          <p:pic>
            <p:nvPicPr>
              <p:cNvPr id="33" name="Immagine 32">
                <a:extLst>
                  <a:ext uri="{FF2B5EF4-FFF2-40B4-BE49-F238E27FC236}">
                    <a16:creationId xmlns:a16="http://schemas.microsoft.com/office/drawing/2014/main" xmlns="" id="{28FF3F3A-9841-464E-9FEA-30B7D7F1C5C1}"/>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34" name="Immagine 33">
                <a:extLst>
                  <a:ext uri="{FF2B5EF4-FFF2-40B4-BE49-F238E27FC236}">
                    <a16:creationId xmlns:a16="http://schemas.microsoft.com/office/drawing/2014/main" xmlns="" id="{12EEB4BA-B380-4444-9372-CF9A56CC1A9F}"/>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35" name="Immagine 34">
                <a:extLst>
                  <a:ext uri="{FF2B5EF4-FFF2-40B4-BE49-F238E27FC236}">
                    <a16:creationId xmlns:a16="http://schemas.microsoft.com/office/drawing/2014/main" xmlns="" id="{6C7E8943-C330-4966-B2DB-AC8DFC6CCB19}"/>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7" name="Gruppo 28">
              <a:extLst>
                <a:ext uri="{FF2B5EF4-FFF2-40B4-BE49-F238E27FC236}">
                  <a16:creationId xmlns:a16="http://schemas.microsoft.com/office/drawing/2014/main" xmlns="" id="{8363089A-3548-4598-8443-911EF7BBFA6F}"/>
                </a:ext>
              </a:extLst>
            </p:cNvPr>
            <p:cNvGrpSpPr/>
            <p:nvPr/>
          </p:nvGrpSpPr>
          <p:grpSpPr>
            <a:xfrm>
              <a:off x="9732530" y="4194725"/>
              <a:ext cx="2791979" cy="557210"/>
              <a:chOff x="9012382" y="4832409"/>
              <a:chExt cx="3195204" cy="637684"/>
            </a:xfrm>
          </p:grpSpPr>
          <p:pic>
            <p:nvPicPr>
              <p:cNvPr id="30" name="Immagine 29">
                <a:extLst>
                  <a:ext uri="{FF2B5EF4-FFF2-40B4-BE49-F238E27FC236}">
                    <a16:creationId xmlns:a16="http://schemas.microsoft.com/office/drawing/2014/main" xmlns="" id="{9D510F67-76D5-481F-A3D5-485A8EA43604}"/>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31" name="Immagine 30">
                <a:extLst>
                  <a:ext uri="{FF2B5EF4-FFF2-40B4-BE49-F238E27FC236}">
                    <a16:creationId xmlns:a16="http://schemas.microsoft.com/office/drawing/2014/main" xmlns="" id="{666FC06B-F90A-4029-9AC0-62F17A40928B}"/>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32" name="Immagine 31">
                <a:extLst>
                  <a:ext uri="{FF2B5EF4-FFF2-40B4-BE49-F238E27FC236}">
                    <a16:creationId xmlns:a16="http://schemas.microsoft.com/office/drawing/2014/main" xmlns="" id="{BA6693C5-ECBC-4D9D-BE26-6F1A9C70A690}"/>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sp>
        <p:nvSpPr>
          <p:cNvPr id="40" name="CasellaDiTesto 39">
            <a:extLst>
              <a:ext uri="{FF2B5EF4-FFF2-40B4-BE49-F238E27FC236}">
                <a16:creationId xmlns:a16="http://schemas.microsoft.com/office/drawing/2014/main" xmlns="" id="{AB7DCBBC-9A7B-4344-8C78-3CE5AD032095}"/>
              </a:ext>
            </a:extLst>
          </p:cNvPr>
          <p:cNvSpPr txBox="1"/>
          <p:nvPr/>
        </p:nvSpPr>
        <p:spPr>
          <a:xfrm>
            <a:off x="6754602" y="4702088"/>
            <a:ext cx="1471941" cy="369332"/>
          </a:xfrm>
          <a:prstGeom prst="rect">
            <a:avLst/>
          </a:prstGeom>
          <a:noFill/>
        </p:spPr>
        <p:txBody>
          <a:bodyPr wrap="none" rtlCol="0">
            <a:spAutoFit/>
          </a:bodyPr>
          <a:lstStyle/>
          <a:p>
            <a:pPr algn="ctr"/>
            <a:r>
              <a:rPr lang="it-IT" b="1" dirty="0"/>
              <a:t>Process flows</a:t>
            </a:r>
          </a:p>
        </p:txBody>
      </p:sp>
      <p:sp>
        <p:nvSpPr>
          <p:cNvPr id="41" name="Segnaposto data 3">
            <a:extLst>
              <a:ext uri="{FF2B5EF4-FFF2-40B4-BE49-F238E27FC236}">
                <a16:creationId xmlns:a16="http://schemas.microsoft.com/office/drawing/2014/main" xmlns="" id="{64F18CE2-E9E2-4F26-AA02-CF6350248D2D}"/>
              </a:ext>
            </a:extLst>
          </p:cNvPr>
          <p:cNvSpPr>
            <a:spLocks noGrp="1"/>
          </p:cNvSpPr>
          <p:nvPr>
            <p:ph type="dt" sz="half" idx="10"/>
          </p:nvPr>
        </p:nvSpPr>
        <p:spPr>
          <a:xfrm>
            <a:off x="838200" y="6356350"/>
            <a:ext cx="2743200" cy="365125"/>
          </a:xfrm>
        </p:spPr>
        <p:txBody>
          <a:bodyPr/>
          <a:lstStyle/>
          <a:p>
            <a:fld id="{2CBA991D-3DFD-4109-84E9-096B8E325CE1}" type="datetime1">
              <a:rPr lang="it-IT" smtClean="0"/>
              <a:pPr/>
              <a:t>18/12/2022</a:t>
            </a:fld>
            <a:endParaRPr lang="it-IT"/>
          </a:p>
        </p:txBody>
      </p:sp>
      <p:pic>
        <p:nvPicPr>
          <p:cNvPr id="59" name="Picture 2" descr="INVCDS2CDS0174 - PONREC">
            <a:extLst>
              <a:ext uri="{FF2B5EF4-FFF2-40B4-BE49-F238E27FC236}">
                <a16:creationId xmlns:a16="http://schemas.microsoft.com/office/drawing/2014/main" xmlns="" id="{3529F8A3-D8BC-4E9A-A2CB-DFE858FB0BE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63372" y="5193879"/>
            <a:ext cx="2253801" cy="1691965"/>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4" descr="Iginio Massari si conferma miglior pasticcere d'Italia - Giornale ...">
            <a:extLst>
              <a:ext uri="{FF2B5EF4-FFF2-40B4-BE49-F238E27FC236}">
                <a16:creationId xmlns:a16="http://schemas.microsoft.com/office/drawing/2014/main" xmlns="" id="{CB7C6C9C-F247-48E8-A0BF-C430E8A7FCD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121116"/>
            <a:ext cx="2192400" cy="1458942"/>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CasellaDiTesto 60">
            <a:extLst>
              <a:ext uri="{FF2B5EF4-FFF2-40B4-BE49-F238E27FC236}">
                <a16:creationId xmlns:a16="http://schemas.microsoft.com/office/drawing/2014/main" xmlns="" id="{38265678-CD49-4E0B-BAF8-6C69C5E1FA6A}"/>
              </a:ext>
            </a:extLst>
          </p:cNvPr>
          <p:cNvSpPr txBox="1"/>
          <p:nvPr/>
        </p:nvSpPr>
        <p:spPr>
          <a:xfrm>
            <a:off x="6799829" y="3239508"/>
            <a:ext cx="1683660" cy="923330"/>
          </a:xfrm>
          <a:prstGeom prst="rect">
            <a:avLst/>
          </a:prstGeom>
          <a:noFill/>
        </p:spPr>
        <p:txBody>
          <a:bodyPr wrap="square" rtlCol="0">
            <a:spAutoFit/>
          </a:bodyPr>
          <a:lstStyle/>
          <a:p>
            <a:pPr algn="ctr"/>
            <a:r>
              <a:rPr lang="it-IT" dirty="0"/>
              <a:t>NO</a:t>
            </a:r>
          </a:p>
          <a:p>
            <a:pPr algn="ctr"/>
            <a:r>
              <a:rPr lang="it-IT" dirty="0"/>
              <a:t>PROCESSS</a:t>
            </a:r>
          </a:p>
          <a:p>
            <a:pPr algn="ctr"/>
            <a:r>
              <a:rPr lang="it-IT" dirty="0"/>
              <a:t>HERE!</a:t>
            </a:r>
          </a:p>
        </p:txBody>
      </p:sp>
      <p:sp>
        <p:nvSpPr>
          <p:cNvPr id="62" name="CasellaDiTesto 61">
            <a:extLst>
              <a:ext uri="{FF2B5EF4-FFF2-40B4-BE49-F238E27FC236}">
                <a16:creationId xmlns:a16="http://schemas.microsoft.com/office/drawing/2014/main" xmlns="" id="{39DE8819-E5D5-4C8C-BE92-7BB030338A17}"/>
              </a:ext>
            </a:extLst>
          </p:cNvPr>
          <p:cNvSpPr txBox="1"/>
          <p:nvPr/>
        </p:nvSpPr>
        <p:spPr>
          <a:xfrm>
            <a:off x="4973724" y="5079023"/>
            <a:ext cx="1683660" cy="923330"/>
          </a:xfrm>
          <a:prstGeom prst="rect">
            <a:avLst/>
          </a:prstGeom>
          <a:noFill/>
        </p:spPr>
        <p:txBody>
          <a:bodyPr wrap="square" rtlCol="0">
            <a:spAutoFit/>
          </a:bodyPr>
          <a:lstStyle/>
          <a:p>
            <a:pPr algn="ctr"/>
            <a:r>
              <a:rPr lang="it-IT" dirty="0"/>
              <a:t>NO</a:t>
            </a:r>
          </a:p>
          <a:p>
            <a:pPr algn="ctr"/>
            <a:r>
              <a:rPr lang="it-IT" dirty="0"/>
              <a:t>PROCESSS</a:t>
            </a:r>
          </a:p>
          <a:p>
            <a:pPr algn="ctr"/>
            <a:r>
              <a:rPr lang="it-IT" dirty="0"/>
              <a:t>HERE!</a:t>
            </a:r>
          </a:p>
        </p:txBody>
      </p:sp>
    </p:spTree>
    <p:extLst>
      <p:ext uri="{BB962C8B-B14F-4D97-AF65-F5344CB8AC3E}">
        <p14:creationId xmlns:p14="http://schemas.microsoft.com/office/powerpoint/2010/main" xmlns="" val="28935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7989</TotalTime>
  <Words>5416</Words>
  <Application>Microsoft Office PowerPoint</Application>
  <PresentationFormat>Personalizzato</PresentationFormat>
  <Paragraphs>861</Paragraphs>
  <Slides>150</Slides>
  <Notes>0</Notes>
  <HiddenSlides>0</HiddenSlides>
  <MMClips>0</MMClips>
  <ScaleCrop>false</ScaleCrop>
  <HeadingPairs>
    <vt:vector size="4" baseType="variant">
      <vt:variant>
        <vt:lpstr>Tema</vt:lpstr>
      </vt:variant>
      <vt:variant>
        <vt:i4>1</vt:i4>
      </vt:variant>
      <vt:variant>
        <vt:lpstr>Titoli diapositive</vt:lpstr>
      </vt:variant>
      <vt:variant>
        <vt:i4>150</vt:i4>
      </vt:variant>
    </vt:vector>
  </HeadingPairs>
  <TitlesOfParts>
    <vt:vector size="151" baseType="lpstr">
      <vt:lpstr>Tema di Office</vt:lpstr>
      <vt:lpstr>Diapositiva 1</vt:lpstr>
      <vt:lpstr>Diapositiva 2</vt:lpstr>
      <vt:lpstr>Diapositiva 3</vt:lpstr>
      <vt:lpstr>Diapositiva 4</vt:lpstr>
      <vt:lpstr>Diapositiva 5</vt:lpstr>
      <vt:lpstr>Diapositiva 6</vt:lpstr>
      <vt:lpstr>Diapositiva 7</vt:lpstr>
      <vt:lpstr>Diapositiva 8</vt:lpstr>
      <vt:lpstr>Focus on:</vt:lpstr>
      <vt:lpstr>Diapositiva 10</vt:lpstr>
      <vt:lpstr>Diapositiva 11</vt:lpstr>
      <vt:lpstr>Industry Platform Definition</vt:lpstr>
      <vt:lpstr>What a good platform should be?</vt:lpstr>
      <vt:lpstr>Diapositiva 14</vt:lpstr>
      <vt:lpstr>1. Platforms. Not Just Products </vt:lpstr>
      <vt:lpstr>Services, Not Just Products (or Platforms)</vt:lpstr>
      <vt:lpstr>Capabilities. Not Just Strategy</vt:lpstr>
      <vt:lpstr>Pull, Don’t Just Push</vt:lpstr>
      <vt:lpstr>Pull, Don’t Just Push</vt:lpstr>
      <vt:lpstr>Scope, Not Just Scale</vt:lpstr>
      <vt:lpstr>Flexibility, Not Just Efficiency</vt:lpstr>
      <vt:lpstr>“Winner Take All” (or Most) if it</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“Innovation” and “innovation projects”</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 “Which strategy would give us the greatest right to win?”</vt:lpstr>
      <vt:lpstr>In which direction are we going?</vt:lpstr>
      <vt:lpstr>Diapositiva 50</vt:lpstr>
      <vt:lpstr>Diapositiva 51</vt:lpstr>
      <vt:lpstr>What is strategy? (definition by Hax and Majluf)</vt:lpstr>
      <vt:lpstr>Strategy and uncertainty</vt:lpstr>
      <vt:lpstr>Diapositiva 54</vt:lpstr>
      <vt:lpstr>Diapositiva 55</vt:lpstr>
      <vt:lpstr>Diapositiva 56</vt:lpstr>
      <vt:lpstr>Strategic problem solving</vt:lpstr>
      <vt:lpstr>Diapositiva 58</vt:lpstr>
      <vt:lpstr>Our capabilities: resources + competencies</vt:lpstr>
      <vt:lpstr>The Resource Based View Approach</vt:lpstr>
      <vt:lpstr>The classical definition of Resources and Capabilities</vt:lpstr>
      <vt:lpstr>Core Competencies</vt:lpstr>
      <vt:lpstr>Core Competencies</vt:lpstr>
      <vt:lpstr>Core Competencies</vt:lpstr>
      <vt:lpstr>Core Competencies</vt:lpstr>
      <vt:lpstr>Diapositiva 66</vt:lpstr>
      <vt:lpstr>Diapositiva 67</vt:lpstr>
      <vt:lpstr>Diapositiva 68</vt:lpstr>
      <vt:lpstr>How to clarify Core competencies?</vt:lpstr>
      <vt:lpstr>How to assess Core competencies?</vt:lpstr>
      <vt:lpstr>How to build Core Competencies?</vt:lpstr>
      <vt:lpstr>How to cultivate a core competency mindset?</vt:lpstr>
      <vt:lpstr>How to implement a competence based strategy?</vt:lpstr>
      <vt:lpstr>Core Capabilities</vt:lpstr>
      <vt:lpstr>Diapositiva 75</vt:lpstr>
      <vt:lpstr>Resources (Christensen)</vt:lpstr>
      <vt:lpstr>Processes (Christensen)</vt:lpstr>
      <vt:lpstr>Priorities (Christensen)</vt:lpstr>
      <vt:lpstr>What is a Capability?</vt:lpstr>
      <vt:lpstr>Our definitions</vt:lpstr>
      <vt:lpstr>Dynamic Capabilities</vt:lpstr>
      <vt:lpstr>Our capabilities: resources + competencies</vt:lpstr>
      <vt:lpstr>Our capabilities: resources + competences</vt:lpstr>
      <vt:lpstr>Our capabilities: resources + competences</vt:lpstr>
      <vt:lpstr>Diapositiva 85</vt:lpstr>
      <vt:lpstr>What is an “asset”?</vt:lpstr>
      <vt:lpstr>Diapositiva 87</vt:lpstr>
      <vt:lpstr>Technical and intangible capabilities</vt:lpstr>
      <vt:lpstr>Diapositiva 89</vt:lpstr>
      <vt:lpstr>Diapositiva 90</vt:lpstr>
      <vt:lpstr>Diapositiva 91</vt:lpstr>
      <vt:lpstr>Some Technical Capabilities</vt:lpstr>
      <vt:lpstr>Examples of Technical Capabilities</vt:lpstr>
      <vt:lpstr>Examples</vt:lpstr>
      <vt:lpstr>Questions about technical capabilities</vt:lpstr>
      <vt:lpstr>Distinctive Capabilities</vt:lpstr>
      <vt:lpstr>Competitive Advantage</vt:lpstr>
      <vt:lpstr>Competitive Advantage</vt:lpstr>
      <vt:lpstr>Alignment of operations and strategy</vt:lpstr>
      <vt:lpstr>Operations Strategy decisions about volume and flexibility of processes</vt:lpstr>
      <vt:lpstr>Diapositiva 101</vt:lpstr>
      <vt:lpstr>Internal and external focus for the formulation of the strategy</vt:lpstr>
      <vt:lpstr>Diapositiva 103</vt:lpstr>
      <vt:lpstr>Decisions about how to grow</vt:lpstr>
      <vt:lpstr>Decisions about how to grow</vt:lpstr>
      <vt:lpstr>Diapositiva 106</vt:lpstr>
      <vt:lpstr>Diapositiva 107</vt:lpstr>
      <vt:lpstr>Diapositiva 108</vt:lpstr>
      <vt:lpstr>Diapositiva 109</vt:lpstr>
      <vt:lpstr>Michael Porter’s Generic Strategies Framework</vt:lpstr>
      <vt:lpstr>Diapositiva 111</vt:lpstr>
      <vt:lpstr>Michael Porter’s 5 Forces Framework</vt:lpstr>
      <vt:lpstr>Igor Ansoff’s Growth Framework</vt:lpstr>
      <vt:lpstr>Diapositiva 114</vt:lpstr>
      <vt:lpstr>Diapositiva 115</vt:lpstr>
      <vt:lpstr>What is a Capability?</vt:lpstr>
      <vt:lpstr>What is a capabilities system?</vt:lpstr>
      <vt:lpstr>How does capabilities coherence create value?</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Right to win</vt:lpstr>
      <vt:lpstr>Diapositiva 129</vt:lpstr>
      <vt:lpstr>Diapositiva 130</vt:lpstr>
      <vt:lpstr>Diapositiva 131</vt:lpstr>
      <vt:lpstr>Right to win</vt:lpstr>
      <vt:lpstr>Does your strategy give you a right to win?</vt:lpstr>
      <vt:lpstr>Gain sustainable advantage using a capabilities-driven strategy</vt:lpstr>
      <vt:lpstr>Gain sustainable advantage using a capabilities-driven strategy</vt:lpstr>
      <vt:lpstr>Is your company disciplined enough to focus intensely on what it does best?</vt:lpstr>
      <vt:lpstr>Is your company disciplined enough to focus intensely on what it does best?</vt:lpstr>
      <vt:lpstr>Way to play</vt:lpstr>
      <vt:lpstr>Diapositiva 139</vt:lpstr>
      <vt:lpstr>Capabilities System</vt:lpstr>
      <vt:lpstr>Product and Service fit</vt:lpstr>
      <vt:lpstr>Right to win</vt:lpstr>
      <vt:lpstr>Diapositiva 143</vt:lpstr>
      <vt:lpstr>Diapositiva 144</vt:lpstr>
      <vt:lpstr>Diapositiva 145</vt:lpstr>
      <vt:lpstr>Diapositiva 146</vt:lpstr>
      <vt:lpstr>Diapositiva 147</vt:lpstr>
      <vt:lpstr>Diapositiva 148</vt:lpstr>
      <vt:lpstr>Diapositiva 149</vt:lpstr>
      <vt:lpstr>Diapositiva 150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User</cp:lastModifiedBy>
  <cp:revision>51</cp:revision>
  <dcterms:created xsi:type="dcterms:W3CDTF">2021-11-23T11:10:02Z</dcterms:created>
  <dcterms:modified xsi:type="dcterms:W3CDTF">2022-12-19T07:41:10Z</dcterms:modified>
</cp:coreProperties>
</file>