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355" r:id="rId3"/>
    <p:sldId id="313" r:id="rId4"/>
    <p:sldId id="340" r:id="rId5"/>
    <p:sldId id="323" r:id="rId6"/>
    <p:sldId id="356" r:id="rId7"/>
    <p:sldId id="357" r:id="rId8"/>
    <p:sldId id="358" r:id="rId9"/>
    <p:sldId id="325" r:id="rId10"/>
    <p:sldId id="324" r:id="rId11"/>
    <p:sldId id="345" r:id="rId12"/>
    <p:sldId id="343" r:id="rId13"/>
    <p:sldId id="335" r:id="rId14"/>
    <p:sldId id="320" r:id="rId15"/>
    <p:sldId id="322" r:id="rId16"/>
    <p:sldId id="350" r:id="rId17"/>
    <p:sldId id="352" r:id="rId18"/>
    <p:sldId id="321" r:id="rId19"/>
    <p:sldId id="344" r:id="rId20"/>
    <p:sldId id="351" r:id="rId21"/>
    <p:sldId id="353" r:id="rId22"/>
    <p:sldId id="346" r:id="rId23"/>
    <p:sldId id="326" r:id="rId24"/>
    <p:sldId id="327" r:id="rId25"/>
    <p:sldId id="354" r:id="rId26"/>
    <p:sldId id="342"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C5D"/>
    <a:srgbClr val="2C3A58"/>
    <a:srgbClr val="B96B72"/>
    <a:srgbClr val="DF6F78"/>
    <a:srgbClr val="9D1B35"/>
    <a:srgbClr val="3078B5"/>
    <a:srgbClr val="F49B29"/>
    <a:srgbClr val="BAD124"/>
    <a:srgbClr val="FEF756"/>
    <a:srgbClr val="67D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9"/>
    <p:restoredTop sz="94674"/>
  </p:normalViewPr>
  <p:slideViewPr>
    <p:cSldViewPr snapToGrid="0" snapToObjects="1">
      <p:cViewPr varScale="1">
        <p:scale>
          <a:sx n="128" d="100"/>
          <a:sy n="128" d="100"/>
        </p:scale>
        <p:origin x="1000"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12/11/22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12/11/22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Foglio_di_lavoro_di_Microsoft_Excel2.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Foglio_di_lavoro_di_Microsoft_Excel3.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png"/><Relationship Id="rId7"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Foglio_di_lavoro_di_Microsoft_Excel4.xlsx"/><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Foglio_di_lavoro_di_Microsoft_Excel5.xlsx"/><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Foglio_di_lavoro_di_Microsoft_Excel.xls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Foglio_di_lavoro_di_Microsoft_Excel1.xls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216722" y="2217181"/>
            <a:ext cx="8129239" cy="1596452"/>
          </a:xfrm>
        </p:spPr>
        <p:txBody>
          <a:bodyPr/>
          <a:lstStyle/>
          <a:p>
            <a:pPr marL="9525" indent="-9525"/>
            <a:r>
              <a:rPr lang="it-IT" dirty="0"/>
              <a:t>ANALYSING AND INTERPRETING FINANCIAL STATEMENTS</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a:xfrm>
            <a:off x="216722" y="1556325"/>
            <a:ext cx="4908550" cy="406114"/>
          </a:xfrm>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a:xfrm>
            <a:off x="216722" y="4026611"/>
            <a:ext cx="4908550" cy="406114"/>
          </a:xfrm>
        </p:spPr>
        <p:txBody>
          <a:bodyPr/>
          <a:lstStyle/>
          <a:p>
            <a:r>
              <a:rPr lang="it-IT" sz="2400" dirty="0"/>
              <a:t>RATIO ANALYSIS</a:t>
            </a:r>
            <a:endParaRPr lang="it-GB" sz="2400"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IT" dirty="0" err="1"/>
              <a:t>P</a:t>
            </a:r>
            <a:r>
              <a:rPr lang="it-GB"/>
              <a:t>rof. </a:t>
            </a:r>
            <a:r>
              <a:rPr lang="it-IT" dirty="0"/>
              <a:t>Mariano D’Amore</a:t>
            </a:r>
            <a:endParaRPr lang="it-GB" dirty="0"/>
          </a:p>
          <a:p>
            <a:r>
              <a:rPr lang="it-IT" dirty="0"/>
              <a:t>Full </a:t>
            </a:r>
            <a:r>
              <a:rPr lang="it-GB"/>
              <a:t>Prof</a:t>
            </a:r>
            <a:r>
              <a:rPr lang="it-IT" dirty="0" err="1"/>
              <a:t>essor</a:t>
            </a:r>
            <a:r>
              <a:rPr lang="it-IT" dirty="0"/>
              <a:t> of Economia aziendale, </a:t>
            </a:r>
            <a:r>
              <a:rPr lang="it-GB"/>
              <a:t>Parthenope</a:t>
            </a:r>
            <a:r>
              <a:rPr lang="it-IT" dirty="0"/>
              <a:t> University of </a:t>
            </a:r>
            <a:r>
              <a:rPr lang="it-IT" dirty="0" err="1"/>
              <a:t>Naples</a:t>
            </a:r>
            <a:endParaRPr lang="it-GB" dirty="0"/>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79513" y="1004620"/>
            <a:ext cx="4706112" cy="685053"/>
          </a:xfrm>
        </p:spPr>
        <p:txBody>
          <a:bodyPr/>
          <a:lstStyle/>
          <a:p>
            <a:pPr>
              <a:lnSpc>
                <a:spcPct val="150000"/>
              </a:lnSpc>
            </a:pPr>
            <a:r>
              <a:rPr lang="en-GB" sz="2000" b="0" spc="100" dirty="0">
                <a:ea typeface="Open Sans" panose="020B0606030504020204" pitchFamily="34" charset="0"/>
                <a:cs typeface="Arial" panose="020B0604020202020204" pitchFamily="34" charset="0"/>
              </a:rPr>
              <a:t>Statement of cash flows for the year ended 31 March</a:t>
            </a:r>
          </a:p>
        </p:txBody>
      </p:sp>
      <p:graphicFrame>
        <p:nvGraphicFramePr>
          <p:cNvPr id="4" name="Oggetto 3">
            <a:extLst>
              <a:ext uri="{FF2B5EF4-FFF2-40B4-BE49-F238E27FC236}">
                <a16:creationId xmlns:a16="http://schemas.microsoft.com/office/drawing/2014/main" id="{6C497820-5ED1-4D4D-A0D2-2EF2415EFFFD}"/>
              </a:ext>
            </a:extLst>
          </p:cNvPr>
          <p:cNvGraphicFramePr>
            <a:graphicFrameLocks noChangeAspect="1"/>
          </p:cNvGraphicFramePr>
          <p:nvPr>
            <p:extLst>
              <p:ext uri="{D42A27DB-BD31-4B8C-83A1-F6EECF244321}">
                <p14:modId xmlns:p14="http://schemas.microsoft.com/office/powerpoint/2010/main" val="2014939927"/>
              </p:ext>
            </p:extLst>
          </p:nvPr>
        </p:nvGraphicFramePr>
        <p:xfrm>
          <a:off x="5426765" y="1004620"/>
          <a:ext cx="5732057" cy="5533811"/>
        </p:xfrm>
        <a:graphic>
          <a:graphicData uri="http://schemas.openxmlformats.org/presentationml/2006/ole">
            <mc:AlternateContent xmlns:mc="http://schemas.openxmlformats.org/markup-compatibility/2006">
              <mc:Choice xmlns:v="urn:schemas-microsoft-com:vml" Requires="v">
                <p:oleObj name="Foglio di lavoro" r:id="rId2" imgW="6197600" imgH="6540500" progId="Excel.Sheet.12">
                  <p:embed/>
                </p:oleObj>
              </mc:Choice>
              <mc:Fallback>
                <p:oleObj name="Foglio di lavoro" r:id="rId2" imgW="6197600" imgH="6540500" progId="Excel.Sheet.12">
                  <p:embed/>
                  <p:pic>
                    <p:nvPicPr>
                      <p:cNvPr id="0" name=""/>
                      <p:cNvPicPr/>
                      <p:nvPr/>
                    </p:nvPicPr>
                    <p:blipFill>
                      <a:blip r:embed="rId3"/>
                      <a:stretch>
                        <a:fillRect/>
                      </a:stretch>
                    </p:blipFill>
                    <p:spPr>
                      <a:xfrm>
                        <a:off x="5426765" y="1004620"/>
                        <a:ext cx="5732057" cy="5533811"/>
                      </a:xfrm>
                      <a:prstGeom prst="rect">
                        <a:avLst/>
                      </a:prstGeom>
                    </p:spPr>
                  </p:pic>
                </p:oleObj>
              </mc:Fallback>
            </mc:AlternateContent>
          </a:graphicData>
        </a:graphic>
      </p:graphicFrame>
    </p:spTree>
    <p:extLst>
      <p:ext uri="{BB962C8B-B14F-4D97-AF65-F5344CB8AC3E}">
        <p14:creationId xmlns:p14="http://schemas.microsoft.com/office/powerpoint/2010/main" val="419209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884583" y="1001616"/>
            <a:ext cx="4706112" cy="685053"/>
          </a:xfrm>
        </p:spPr>
        <p:txBody>
          <a:bodyPr/>
          <a:lstStyle/>
          <a:p>
            <a:pPr>
              <a:lnSpc>
                <a:spcPct val="150000"/>
              </a:lnSpc>
            </a:pPr>
            <a:r>
              <a:rPr lang="en-GB" sz="2400" b="0" spc="100" dirty="0">
                <a:ea typeface="Open Sans" panose="020B0606030504020204" pitchFamily="34" charset="0"/>
                <a:cs typeface="Arial" panose="020B0604020202020204" pitchFamily="34" charset="0"/>
              </a:rPr>
              <a:t>Notes</a:t>
            </a:r>
          </a:p>
        </p:txBody>
      </p:sp>
      <p:sp>
        <p:nvSpPr>
          <p:cNvPr id="5" name="CasellaDiTesto 4">
            <a:extLst>
              <a:ext uri="{FF2B5EF4-FFF2-40B4-BE49-F238E27FC236}">
                <a16:creationId xmlns:a16="http://schemas.microsoft.com/office/drawing/2014/main" id="{BB7827EE-E0A0-5041-9B2E-3840C3AAA54D}"/>
              </a:ext>
            </a:extLst>
          </p:cNvPr>
          <p:cNvSpPr txBox="1"/>
          <p:nvPr/>
        </p:nvSpPr>
        <p:spPr>
          <a:xfrm>
            <a:off x="884583" y="1687713"/>
            <a:ext cx="10217426" cy="1033873"/>
          </a:xfrm>
          <a:prstGeom prst="rect">
            <a:avLst/>
          </a:prstGeom>
          <a:noFill/>
        </p:spPr>
        <p:txBody>
          <a:bodyPr wrap="square">
            <a:spAutoFit/>
          </a:bodyPr>
          <a:lstStyle/>
          <a:p>
            <a:pPr marL="342900" indent="-342900" algn="just">
              <a:lnSpc>
                <a:spcPct val="150000"/>
              </a:lnSpc>
              <a:buFont typeface="+mj-lt"/>
              <a:buAutoNum type="arabicPeriod"/>
            </a:pPr>
            <a:r>
              <a:rPr lang="en-GB" sz="1400" b="1" dirty="0">
                <a:solidFill>
                  <a:srgbClr val="2E3C5D"/>
                </a:solidFill>
                <a:latin typeface="Avenir Book" panose="02000503020000020003" pitchFamily="2" charset="0"/>
                <a:cs typeface="Arial" panose="020B0604020202020204" pitchFamily="34" charset="0"/>
              </a:rPr>
              <a:t>The market value of the shares of the business at the end of the reporting period was £2.50 for 2018 and £1.50 for 2019.</a:t>
            </a:r>
          </a:p>
          <a:p>
            <a:pPr marL="342900" indent="-342900" algn="just">
              <a:lnSpc>
                <a:spcPct val="150000"/>
              </a:lnSpc>
              <a:buFont typeface="+mj-lt"/>
              <a:buAutoNum type="arabicPeriod"/>
            </a:pPr>
            <a:r>
              <a:rPr lang="en-GB" sz="1400" b="1" dirty="0">
                <a:solidFill>
                  <a:srgbClr val="2E3C5D"/>
                </a:solidFill>
                <a:latin typeface="Avenir Book" panose="02000503020000020003" pitchFamily="2" charset="0"/>
                <a:cs typeface="Arial" panose="020B0604020202020204" pitchFamily="34" charset="0"/>
              </a:rPr>
              <a:t>All sales and purchases are made on credit.</a:t>
            </a:r>
          </a:p>
          <a:p>
            <a:pPr marL="342900" indent="-342900" algn="just">
              <a:lnSpc>
                <a:spcPct val="150000"/>
              </a:lnSpc>
              <a:buFont typeface="+mj-lt"/>
              <a:buAutoNum type="arabicPeriod"/>
            </a:pPr>
            <a:r>
              <a:rPr lang="en-GB" sz="1400" b="1" dirty="0">
                <a:solidFill>
                  <a:srgbClr val="2E3C5D"/>
                </a:solidFill>
                <a:latin typeface="Avenir Book" panose="02000503020000020003" pitchFamily="2" charset="0"/>
                <a:cs typeface="Arial" panose="020B0604020202020204" pitchFamily="34" charset="0"/>
              </a:rPr>
              <a:t>The cost of sales figure can be analysed as follows:</a:t>
            </a:r>
          </a:p>
        </p:txBody>
      </p:sp>
      <p:graphicFrame>
        <p:nvGraphicFramePr>
          <p:cNvPr id="9" name="Oggetto 8">
            <a:extLst>
              <a:ext uri="{FF2B5EF4-FFF2-40B4-BE49-F238E27FC236}">
                <a16:creationId xmlns:a16="http://schemas.microsoft.com/office/drawing/2014/main" id="{08010878-0DE2-214B-834F-2113F0040186}"/>
              </a:ext>
            </a:extLst>
          </p:cNvPr>
          <p:cNvGraphicFramePr>
            <a:graphicFrameLocks noChangeAspect="1"/>
          </p:cNvGraphicFramePr>
          <p:nvPr>
            <p:extLst>
              <p:ext uri="{D42A27DB-BD31-4B8C-83A1-F6EECF244321}">
                <p14:modId xmlns:p14="http://schemas.microsoft.com/office/powerpoint/2010/main" val="3355515814"/>
              </p:ext>
            </p:extLst>
          </p:nvPr>
        </p:nvGraphicFramePr>
        <p:xfrm>
          <a:off x="1311862" y="2798060"/>
          <a:ext cx="4114903" cy="1537729"/>
        </p:xfrm>
        <a:graphic>
          <a:graphicData uri="http://schemas.openxmlformats.org/presentationml/2006/ole">
            <mc:AlternateContent xmlns:mc="http://schemas.openxmlformats.org/markup-compatibility/2006">
              <mc:Choice xmlns:v="urn:schemas-microsoft-com:vml" Requires="v">
                <p:oleObj name="Foglio di lavoro" r:id="rId2" imgW="3860800" imgH="1447800" progId="Excel.Sheet.12">
                  <p:embed/>
                </p:oleObj>
              </mc:Choice>
              <mc:Fallback>
                <p:oleObj name="Foglio di lavoro" r:id="rId2" imgW="3860800" imgH="1447800" progId="Excel.Sheet.12">
                  <p:embed/>
                  <p:pic>
                    <p:nvPicPr>
                      <p:cNvPr id="0" name=""/>
                      <p:cNvPicPr/>
                      <p:nvPr/>
                    </p:nvPicPr>
                    <p:blipFill>
                      <a:blip r:embed="rId3"/>
                      <a:stretch>
                        <a:fillRect/>
                      </a:stretch>
                    </p:blipFill>
                    <p:spPr>
                      <a:xfrm>
                        <a:off x="1311862" y="2798060"/>
                        <a:ext cx="4114903" cy="1537729"/>
                      </a:xfrm>
                      <a:prstGeom prst="rect">
                        <a:avLst/>
                      </a:prstGeom>
                    </p:spPr>
                  </p:pic>
                </p:oleObj>
              </mc:Fallback>
            </mc:AlternateContent>
          </a:graphicData>
        </a:graphic>
      </p:graphicFrame>
      <p:sp>
        <p:nvSpPr>
          <p:cNvPr id="6" name="CasellaDiTesto 5">
            <a:extLst>
              <a:ext uri="{FF2B5EF4-FFF2-40B4-BE49-F238E27FC236}">
                <a16:creationId xmlns:a16="http://schemas.microsoft.com/office/drawing/2014/main" id="{DF4274A0-8051-C648-8548-9D8CEE8436B3}"/>
              </a:ext>
            </a:extLst>
          </p:cNvPr>
          <p:cNvSpPr txBox="1"/>
          <p:nvPr/>
        </p:nvSpPr>
        <p:spPr>
          <a:xfrm>
            <a:off x="884583" y="4335789"/>
            <a:ext cx="10217426" cy="2326534"/>
          </a:xfrm>
          <a:prstGeom prst="rect">
            <a:avLst/>
          </a:prstGeom>
          <a:noFill/>
        </p:spPr>
        <p:txBody>
          <a:bodyPr wrap="square">
            <a:spAutoFit/>
          </a:bodyPr>
          <a:lstStyle/>
          <a:p>
            <a:pPr marL="342900" indent="-342900" algn="just">
              <a:lnSpc>
                <a:spcPct val="150000"/>
              </a:lnSpc>
              <a:buFont typeface="+mj-lt"/>
              <a:buAutoNum type="arabicPeriod" startAt="4"/>
            </a:pPr>
            <a:r>
              <a:rPr lang="en-GB" sz="1400" b="1" dirty="0">
                <a:solidFill>
                  <a:srgbClr val="2E3C5D"/>
                </a:solidFill>
                <a:latin typeface="Avenir Book" panose="02000503020000020003" pitchFamily="2" charset="0"/>
                <a:cs typeface="Arial" panose="020B0604020202020204" pitchFamily="34" charset="0"/>
              </a:rPr>
              <a:t>At 31 March 2017, the trade receivables stood at £223 million and trade payables at £183 million.</a:t>
            </a:r>
          </a:p>
          <a:p>
            <a:pPr marL="342900" indent="-342900" algn="just">
              <a:lnSpc>
                <a:spcPct val="150000"/>
              </a:lnSpc>
              <a:buFont typeface="+mj-lt"/>
              <a:buAutoNum type="arabicPeriod" startAt="4"/>
            </a:pPr>
            <a:r>
              <a:rPr lang="en-GB" sz="1400" b="1" dirty="0">
                <a:solidFill>
                  <a:srgbClr val="2E3C5D"/>
                </a:solidFill>
                <a:latin typeface="Avenir Book" panose="02000503020000020003" pitchFamily="2" charset="0"/>
                <a:cs typeface="Arial" panose="020B0604020202020204" pitchFamily="34" charset="0"/>
              </a:rPr>
              <a:t>A dividend of £40 million had been paid to the shareholders in respect of each of the years.</a:t>
            </a:r>
          </a:p>
          <a:p>
            <a:pPr marL="342900" indent="-342900" algn="just">
              <a:lnSpc>
                <a:spcPct val="150000"/>
              </a:lnSpc>
              <a:buFont typeface="+mj-lt"/>
              <a:buAutoNum type="arabicPeriod" startAt="4"/>
            </a:pPr>
            <a:r>
              <a:rPr lang="en-GB" sz="1400" b="1" dirty="0">
                <a:solidFill>
                  <a:srgbClr val="2E3C5D"/>
                </a:solidFill>
                <a:latin typeface="Avenir Book" panose="02000503020000020003" pitchFamily="2" charset="0"/>
                <a:cs typeface="Arial" panose="020B0604020202020204" pitchFamily="34" charset="0"/>
              </a:rPr>
              <a:t>The business employed 13,995 staff at 31 March 2018 and 18,623 at 31 March 2019.</a:t>
            </a:r>
          </a:p>
          <a:p>
            <a:pPr marL="342900" indent="-342900" algn="just">
              <a:lnSpc>
                <a:spcPct val="150000"/>
              </a:lnSpc>
              <a:buFont typeface="+mj-lt"/>
              <a:buAutoNum type="arabicPeriod" startAt="4"/>
            </a:pPr>
            <a:r>
              <a:rPr lang="en-GB" sz="1400" b="1" dirty="0">
                <a:solidFill>
                  <a:srgbClr val="2E3C5D"/>
                </a:solidFill>
                <a:latin typeface="Avenir Book" panose="02000503020000020003" pitchFamily="2" charset="0"/>
                <a:cs typeface="Arial" panose="020B0604020202020204" pitchFamily="34" charset="0"/>
              </a:rPr>
              <a:t>The business expanded its capacity during the year to 31 March 2019 by setting up a new warehouse and distribution centre.</a:t>
            </a:r>
          </a:p>
          <a:p>
            <a:pPr marL="342900" indent="-342900" algn="just">
              <a:lnSpc>
                <a:spcPct val="150000"/>
              </a:lnSpc>
              <a:buFont typeface="+mj-lt"/>
              <a:buAutoNum type="arabicPeriod" startAt="4"/>
            </a:pPr>
            <a:r>
              <a:rPr lang="en-GB" sz="1400" b="1" dirty="0">
                <a:solidFill>
                  <a:srgbClr val="2E3C5D"/>
                </a:solidFill>
                <a:latin typeface="Avenir Book" panose="02000503020000020003" pitchFamily="2" charset="0"/>
                <a:cs typeface="Arial" panose="020B0604020202020204" pitchFamily="34" charset="0"/>
              </a:rPr>
              <a:t>At 1 April 2017, the total of equity stood at £438 million and the total of equity and non-current liabilities stood at £638 million. </a:t>
            </a:r>
          </a:p>
        </p:txBody>
      </p:sp>
    </p:spTree>
    <p:extLst>
      <p:ext uri="{BB962C8B-B14F-4D97-AF65-F5344CB8AC3E}">
        <p14:creationId xmlns:p14="http://schemas.microsoft.com/office/powerpoint/2010/main" val="334589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5072" y="689784"/>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Key dimensions of financial health (1)</a:t>
            </a:r>
          </a:p>
        </p:txBody>
      </p:sp>
      <p:sp>
        <p:nvSpPr>
          <p:cNvPr id="18" name="Rettangolo con angoli arrotondati 17">
            <a:extLst>
              <a:ext uri="{FF2B5EF4-FFF2-40B4-BE49-F238E27FC236}">
                <a16:creationId xmlns:a16="http://schemas.microsoft.com/office/drawing/2014/main" id="{E1C7BF17-D66A-DF4E-BB5D-B08DBCB3764A}"/>
              </a:ext>
            </a:extLst>
          </p:cNvPr>
          <p:cNvSpPr/>
          <p:nvPr/>
        </p:nvSpPr>
        <p:spPr>
          <a:xfrm>
            <a:off x="2116184" y="2305877"/>
            <a:ext cx="2007219" cy="98748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2E3C5D"/>
                </a:solidFill>
              </a:rPr>
              <a:t>Profitability</a:t>
            </a:r>
            <a:endParaRPr lang="it-IT" b="1" dirty="0">
              <a:solidFill>
                <a:srgbClr val="2E3C5D"/>
              </a:solidFill>
            </a:endParaRPr>
          </a:p>
        </p:txBody>
      </p:sp>
      <p:sp>
        <p:nvSpPr>
          <p:cNvPr id="20" name="Rettangolo con angoli arrotondati 19">
            <a:extLst>
              <a:ext uri="{FF2B5EF4-FFF2-40B4-BE49-F238E27FC236}">
                <a16:creationId xmlns:a16="http://schemas.microsoft.com/office/drawing/2014/main" id="{B15138E1-5DA2-E945-ADBB-77ACEA018DB1}"/>
              </a:ext>
            </a:extLst>
          </p:cNvPr>
          <p:cNvSpPr/>
          <p:nvPr/>
        </p:nvSpPr>
        <p:spPr>
          <a:xfrm>
            <a:off x="2130713" y="4218395"/>
            <a:ext cx="2007219" cy="998035"/>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2E3C5D"/>
                </a:solidFill>
              </a:rPr>
              <a:t>A</a:t>
            </a:r>
            <a:r>
              <a:rPr lang="it-IT" b="1" i="1" dirty="0" err="1">
                <a:solidFill>
                  <a:srgbClr val="2E3C5D"/>
                </a:solidFill>
              </a:rPr>
              <a:t>&amp;</a:t>
            </a:r>
            <a:r>
              <a:rPr lang="it-IT" b="1" dirty="0" err="1">
                <a:solidFill>
                  <a:srgbClr val="2E3C5D"/>
                </a:solidFill>
              </a:rPr>
              <a:t>L</a:t>
            </a:r>
            <a:r>
              <a:rPr lang="it-IT" b="1" i="1" dirty="0" err="1">
                <a:solidFill>
                  <a:srgbClr val="2E3C5D"/>
                </a:solidFill>
              </a:rPr>
              <a:t>s</a:t>
            </a:r>
            <a:r>
              <a:rPr lang="it-IT" b="1" dirty="0">
                <a:solidFill>
                  <a:srgbClr val="2E3C5D"/>
                </a:solidFill>
              </a:rPr>
              <a:t> turnover</a:t>
            </a:r>
          </a:p>
          <a:p>
            <a:pPr algn="ctr"/>
            <a:r>
              <a:rPr lang="it-IT" b="1" dirty="0">
                <a:solidFill>
                  <a:srgbClr val="2E3C5D"/>
                </a:solidFill>
              </a:rPr>
              <a:t>(</a:t>
            </a:r>
            <a:r>
              <a:rPr lang="it-IT" b="1" dirty="0" err="1">
                <a:solidFill>
                  <a:srgbClr val="2E3C5D"/>
                </a:solidFill>
              </a:rPr>
              <a:t>Efficiency</a:t>
            </a:r>
            <a:r>
              <a:rPr lang="it-IT" b="1" dirty="0">
                <a:solidFill>
                  <a:srgbClr val="2E3C5D"/>
                </a:solidFill>
              </a:rPr>
              <a:t>)</a:t>
            </a:r>
          </a:p>
        </p:txBody>
      </p:sp>
      <p:sp>
        <p:nvSpPr>
          <p:cNvPr id="21" name="Rettangolo con angoli arrotondati 20">
            <a:extLst>
              <a:ext uri="{FF2B5EF4-FFF2-40B4-BE49-F238E27FC236}">
                <a16:creationId xmlns:a16="http://schemas.microsoft.com/office/drawing/2014/main" id="{6F6C9995-AF83-1247-86F0-E3182458D838}"/>
              </a:ext>
            </a:extLst>
          </p:cNvPr>
          <p:cNvSpPr/>
          <p:nvPr/>
        </p:nvSpPr>
        <p:spPr>
          <a:xfrm>
            <a:off x="8148060" y="4178092"/>
            <a:ext cx="2007219" cy="998035"/>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2E3C5D"/>
                </a:solidFill>
              </a:rPr>
              <a:t>Financial</a:t>
            </a:r>
          </a:p>
          <a:p>
            <a:pPr algn="ctr"/>
            <a:r>
              <a:rPr lang="it-IT" b="1" dirty="0" err="1">
                <a:solidFill>
                  <a:srgbClr val="2E3C5D"/>
                </a:solidFill>
              </a:rPr>
              <a:t>gearing</a:t>
            </a:r>
            <a:endParaRPr lang="it-IT" b="1" dirty="0">
              <a:solidFill>
                <a:srgbClr val="2E3C5D"/>
              </a:solidFill>
            </a:endParaRPr>
          </a:p>
        </p:txBody>
      </p:sp>
      <p:sp>
        <p:nvSpPr>
          <p:cNvPr id="22" name="Rettangolo con angoli arrotondati 21">
            <a:extLst>
              <a:ext uri="{FF2B5EF4-FFF2-40B4-BE49-F238E27FC236}">
                <a16:creationId xmlns:a16="http://schemas.microsoft.com/office/drawing/2014/main" id="{226A4FE9-F904-2B49-ABFF-0A6F963A0A59}"/>
              </a:ext>
            </a:extLst>
          </p:cNvPr>
          <p:cNvSpPr/>
          <p:nvPr/>
        </p:nvSpPr>
        <p:spPr>
          <a:xfrm>
            <a:off x="5091383" y="4218395"/>
            <a:ext cx="2007219" cy="998035"/>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2E3C5D"/>
                </a:solidFill>
              </a:rPr>
              <a:t>Liquidity</a:t>
            </a:r>
            <a:endParaRPr lang="it-IT" b="1" dirty="0">
              <a:solidFill>
                <a:srgbClr val="2E3C5D"/>
              </a:solidFill>
            </a:endParaRPr>
          </a:p>
        </p:txBody>
      </p:sp>
      <p:sp>
        <p:nvSpPr>
          <p:cNvPr id="23" name="Rettangolo con angoli arrotondati 22">
            <a:extLst>
              <a:ext uri="{FF2B5EF4-FFF2-40B4-BE49-F238E27FC236}">
                <a16:creationId xmlns:a16="http://schemas.microsoft.com/office/drawing/2014/main" id="{39FCE805-D77D-5D4A-871E-56047903F6AD}"/>
              </a:ext>
            </a:extLst>
          </p:cNvPr>
          <p:cNvSpPr/>
          <p:nvPr/>
        </p:nvSpPr>
        <p:spPr>
          <a:xfrm>
            <a:off x="8148060" y="2289385"/>
            <a:ext cx="2007219" cy="998035"/>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2E3C5D"/>
                </a:solidFill>
              </a:rPr>
              <a:t>Investment</a:t>
            </a:r>
            <a:endParaRPr lang="it-IT" b="1" dirty="0">
              <a:solidFill>
                <a:srgbClr val="2E3C5D"/>
              </a:solidFill>
            </a:endParaRPr>
          </a:p>
          <a:p>
            <a:pPr algn="ctr"/>
            <a:r>
              <a:rPr lang="it-IT" b="1" dirty="0">
                <a:solidFill>
                  <a:srgbClr val="2E3C5D"/>
                </a:solidFill>
              </a:rPr>
              <a:t>(Market)</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5091383" y="2286004"/>
            <a:ext cx="2007219" cy="998035"/>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2E3C5D"/>
                </a:solidFill>
              </a:rPr>
              <a:t>Financial</a:t>
            </a:r>
          </a:p>
          <a:p>
            <a:pPr algn="ctr"/>
            <a:r>
              <a:rPr lang="it-IT" b="1" dirty="0" err="1">
                <a:solidFill>
                  <a:srgbClr val="2E3C5D"/>
                </a:solidFill>
              </a:rPr>
              <a:t>ratios</a:t>
            </a:r>
            <a:endParaRPr lang="it-IT" b="1" dirty="0">
              <a:solidFill>
                <a:srgbClr val="2E3C5D"/>
              </a:solidFill>
            </a:endParaRPr>
          </a:p>
        </p:txBody>
      </p:sp>
      <p:sp>
        <p:nvSpPr>
          <p:cNvPr id="25" name="Freccia destra 24">
            <a:extLst>
              <a:ext uri="{FF2B5EF4-FFF2-40B4-BE49-F238E27FC236}">
                <a16:creationId xmlns:a16="http://schemas.microsoft.com/office/drawing/2014/main" id="{CC142986-6725-DE4B-9565-2299273CB3FF}"/>
              </a:ext>
            </a:extLst>
          </p:cNvPr>
          <p:cNvSpPr/>
          <p:nvPr/>
        </p:nvSpPr>
        <p:spPr>
          <a:xfrm>
            <a:off x="7098602" y="2571878"/>
            <a:ext cx="967980"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destra 26">
            <a:extLst>
              <a:ext uri="{FF2B5EF4-FFF2-40B4-BE49-F238E27FC236}">
                <a16:creationId xmlns:a16="http://schemas.microsoft.com/office/drawing/2014/main" id="{CD9A59CE-0C87-B143-9C7E-3916A37FAD25}"/>
              </a:ext>
            </a:extLst>
          </p:cNvPr>
          <p:cNvSpPr/>
          <p:nvPr/>
        </p:nvSpPr>
        <p:spPr>
          <a:xfrm rot="10800000">
            <a:off x="4137932" y="2540189"/>
            <a:ext cx="940547"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destra 27">
            <a:extLst>
              <a:ext uri="{FF2B5EF4-FFF2-40B4-BE49-F238E27FC236}">
                <a16:creationId xmlns:a16="http://schemas.microsoft.com/office/drawing/2014/main" id="{29A03BE1-B3A8-6848-94D9-344C0955ABB6}"/>
              </a:ext>
            </a:extLst>
          </p:cNvPr>
          <p:cNvSpPr/>
          <p:nvPr/>
        </p:nvSpPr>
        <p:spPr>
          <a:xfrm rot="8240806">
            <a:off x="3875902" y="3545445"/>
            <a:ext cx="1465555"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destra 28">
            <a:extLst>
              <a:ext uri="{FF2B5EF4-FFF2-40B4-BE49-F238E27FC236}">
                <a16:creationId xmlns:a16="http://schemas.microsoft.com/office/drawing/2014/main" id="{89D722A1-CC97-DB43-9C9D-69AD067BAB7C}"/>
              </a:ext>
            </a:extLst>
          </p:cNvPr>
          <p:cNvSpPr/>
          <p:nvPr/>
        </p:nvSpPr>
        <p:spPr>
          <a:xfrm rot="2594916">
            <a:off x="6852692" y="3562068"/>
            <a:ext cx="1501336"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destra 29">
            <a:extLst>
              <a:ext uri="{FF2B5EF4-FFF2-40B4-BE49-F238E27FC236}">
                <a16:creationId xmlns:a16="http://schemas.microsoft.com/office/drawing/2014/main" id="{23B8071B-5ACB-974B-864F-767646D6422D}"/>
              </a:ext>
            </a:extLst>
          </p:cNvPr>
          <p:cNvSpPr/>
          <p:nvPr/>
        </p:nvSpPr>
        <p:spPr>
          <a:xfrm rot="5400000">
            <a:off x="5639449" y="3578214"/>
            <a:ext cx="911084"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861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Key dimensions of financial health (2)</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089061" y="2316480"/>
            <a:ext cx="9152219" cy="1815882"/>
          </a:xfrm>
          <a:prstGeom prst="rect">
            <a:avLst/>
          </a:prstGeom>
          <a:noFill/>
        </p:spPr>
        <p:txBody>
          <a:bodyPr wrap="square">
            <a:spAutoFit/>
          </a:bodyPr>
          <a:lstStyle/>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Concerned with effectiveness at generating profit</a:t>
            </a:r>
          </a:p>
          <a:p>
            <a:pPr marL="342900" indent="-342900">
              <a:buFont typeface="Arial" panose="020B0604020202020204" pitchFamily="34" charset="0"/>
              <a:buChar char="•"/>
            </a:pPr>
            <a:endParaRPr lang="en-GB" sz="2000" dirty="0"/>
          </a:p>
        </p:txBody>
      </p:sp>
      <p:graphicFrame>
        <p:nvGraphicFramePr>
          <p:cNvPr id="3" name="Tabella 3">
            <a:extLst>
              <a:ext uri="{FF2B5EF4-FFF2-40B4-BE49-F238E27FC236}">
                <a16:creationId xmlns:a16="http://schemas.microsoft.com/office/drawing/2014/main" id="{E4B40416-5D56-BC4D-8FC1-58CEDCDFAB13}"/>
              </a:ext>
            </a:extLst>
          </p:cNvPr>
          <p:cNvGraphicFramePr>
            <a:graphicFrameLocks noGrp="1"/>
          </p:cNvGraphicFramePr>
          <p:nvPr>
            <p:extLst>
              <p:ext uri="{D42A27DB-BD31-4B8C-83A1-F6EECF244321}">
                <p14:modId xmlns:p14="http://schemas.microsoft.com/office/powerpoint/2010/main" val="2416289710"/>
              </p:ext>
            </p:extLst>
          </p:nvPr>
        </p:nvGraphicFramePr>
        <p:xfrm>
          <a:off x="1601170" y="2086129"/>
          <a:ext cx="8128000" cy="2494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90945500"/>
                    </a:ext>
                  </a:extLst>
                </a:gridCol>
                <a:gridCol w="4064000">
                  <a:extLst>
                    <a:ext uri="{9D8B030D-6E8A-4147-A177-3AD203B41FA5}">
                      <a16:colId xmlns:a16="http://schemas.microsoft.com/office/drawing/2014/main" val="4234563353"/>
                    </a:ext>
                  </a:extLst>
                </a:gridCol>
              </a:tblGrid>
              <a:tr h="370840">
                <a:tc>
                  <a:txBody>
                    <a:bodyPr/>
                    <a:lstStyle/>
                    <a:p>
                      <a:r>
                        <a:rPr lang="it-IT" dirty="0" err="1"/>
                        <a:t>Dimensions</a:t>
                      </a:r>
                      <a:r>
                        <a:rPr lang="it-IT" dirty="0"/>
                        <a:t> of </a:t>
                      </a:r>
                      <a:r>
                        <a:rPr lang="it-IT" dirty="0" err="1"/>
                        <a:t>financial</a:t>
                      </a:r>
                      <a:r>
                        <a:rPr lang="it-IT" dirty="0"/>
                        <a:t> </a:t>
                      </a:r>
                      <a:r>
                        <a:rPr lang="it-IT" dirty="0" err="1"/>
                        <a:t>health</a:t>
                      </a:r>
                      <a:endParaRPr lang="it-IT" dirty="0"/>
                    </a:p>
                  </a:txBody>
                  <a:tcPr/>
                </a:tc>
                <a:tc>
                  <a:txBody>
                    <a:bodyPr/>
                    <a:lstStyle/>
                    <a:p>
                      <a:r>
                        <a:rPr lang="it-IT" dirty="0" err="1"/>
                        <a:t>Concerned</a:t>
                      </a:r>
                      <a:r>
                        <a:rPr lang="it-IT" dirty="0"/>
                        <a:t> with</a:t>
                      </a:r>
                    </a:p>
                  </a:txBody>
                  <a:tcPr/>
                </a:tc>
                <a:extLst>
                  <a:ext uri="{0D108BD9-81ED-4DB2-BD59-A6C34878D82A}">
                    <a16:rowId xmlns:a16="http://schemas.microsoft.com/office/drawing/2014/main" val="216206067"/>
                  </a:ext>
                </a:extLst>
              </a:tr>
              <a:tr h="370840">
                <a:tc>
                  <a:txBody>
                    <a:bodyPr/>
                    <a:lstStyle/>
                    <a:p>
                      <a:r>
                        <a:rPr lang="it-IT" dirty="0" err="1"/>
                        <a:t>Profitability</a:t>
                      </a:r>
                      <a:endParaRPr lang="it-IT" dirty="0"/>
                    </a:p>
                  </a:txBody>
                  <a:tcPr/>
                </a:tc>
                <a:tc>
                  <a:txBody>
                    <a:bodyPr/>
                    <a:lstStyle/>
                    <a:p>
                      <a:r>
                        <a:rPr lang="it-IT" dirty="0" err="1"/>
                        <a:t>Effectiveness</a:t>
                      </a:r>
                      <a:r>
                        <a:rPr lang="it-IT" dirty="0"/>
                        <a:t> </a:t>
                      </a:r>
                      <a:r>
                        <a:rPr lang="it-IT" dirty="0" err="1"/>
                        <a:t>at</a:t>
                      </a:r>
                      <a:r>
                        <a:rPr lang="it-IT" dirty="0"/>
                        <a:t> </a:t>
                      </a:r>
                      <a:r>
                        <a:rPr lang="it-IT" dirty="0" err="1"/>
                        <a:t>generating</a:t>
                      </a:r>
                      <a:r>
                        <a:rPr lang="it-IT" dirty="0"/>
                        <a:t> profit</a:t>
                      </a:r>
                    </a:p>
                  </a:txBody>
                  <a:tcPr/>
                </a:tc>
                <a:extLst>
                  <a:ext uri="{0D108BD9-81ED-4DB2-BD59-A6C34878D82A}">
                    <a16:rowId xmlns:a16="http://schemas.microsoft.com/office/drawing/2014/main" val="4286793194"/>
                  </a:ext>
                </a:extLst>
              </a:tr>
              <a:tr h="370840">
                <a:tc>
                  <a:txBody>
                    <a:bodyPr/>
                    <a:lstStyle/>
                    <a:p>
                      <a:r>
                        <a:rPr lang="it-IT" dirty="0" err="1"/>
                        <a:t>A&amp;L</a:t>
                      </a:r>
                      <a:r>
                        <a:rPr lang="it-IT" i="1" dirty="0" err="1"/>
                        <a:t>s</a:t>
                      </a:r>
                      <a:r>
                        <a:rPr lang="it-IT" dirty="0"/>
                        <a:t> turnover (</a:t>
                      </a:r>
                      <a:r>
                        <a:rPr lang="it-IT" dirty="0" err="1"/>
                        <a:t>Efficiency</a:t>
                      </a:r>
                      <a:r>
                        <a:rPr lang="it-IT" dirty="0"/>
                        <a:t>)</a:t>
                      </a:r>
                    </a:p>
                  </a:txBody>
                  <a:tcPr/>
                </a:tc>
                <a:tc>
                  <a:txBody>
                    <a:bodyPr/>
                    <a:lstStyle/>
                    <a:p>
                      <a:r>
                        <a:rPr lang="it-IT" sz="1800" dirty="0" err="1"/>
                        <a:t>Efficiency</a:t>
                      </a:r>
                      <a:r>
                        <a:rPr lang="it-IT" sz="1800" dirty="0"/>
                        <a:t> of </a:t>
                      </a:r>
                      <a:r>
                        <a:rPr lang="it-IT" sz="1800" dirty="0" err="1"/>
                        <a:t>using</a:t>
                      </a:r>
                      <a:r>
                        <a:rPr lang="it-IT" sz="1800" dirty="0"/>
                        <a:t> </a:t>
                      </a:r>
                      <a:r>
                        <a:rPr lang="it-IT" sz="1800" dirty="0" err="1"/>
                        <a:t>assets</a:t>
                      </a:r>
                      <a:r>
                        <a:rPr lang="it-IT" sz="1800" dirty="0"/>
                        <a:t>/</a:t>
                      </a:r>
                      <a:r>
                        <a:rPr lang="it-IT" sz="1800" dirty="0" err="1"/>
                        <a:t>resources</a:t>
                      </a:r>
                      <a:endParaRPr lang="it-IT" dirty="0"/>
                    </a:p>
                  </a:txBody>
                  <a:tcPr/>
                </a:tc>
                <a:extLst>
                  <a:ext uri="{0D108BD9-81ED-4DB2-BD59-A6C34878D82A}">
                    <a16:rowId xmlns:a16="http://schemas.microsoft.com/office/drawing/2014/main" val="226786920"/>
                  </a:ext>
                </a:extLst>
              </a:tr>
              <a:tr h="370840">
                <a:tc>
                  <a:txBody>
                    <a:bodyPr/>
                    <a:lstStyle/>
                    <a:p>
                      <a:r>
                        <a:rPr lang="it-IT" dirty="0" err="1"/>
                        <a:t>Liquidity</a:t>
                      </a:r>
                      <a:endParaRPr lang="it-IT" dirty="0"/>
                    </a:p>
                  </a:txBody>
                  <a:tcPr/>
                </a:tc>
                <a:tc>
                  <a:txBody>
                    <a:bodyPr/>
                    <a:lstStyle/>
                    <a:p>
                      <a:r>
                        <a:rPr lang="it-IT" sz="1800" dirty="0" err="1"/>
                        <a:t>Ability</a:t>
                      </a:r>
                      <a:r>
                        <a:rPr lang="it-IT" sz="1800" dirty="0"/>
                        <a:t> to </a:t>
                      </a:r>
                      <a:r>
                        <a:rPr lang="it-IT" sz="1800" dirty="0" err="1"/>
                        <a:t>meet</a:t>
                      </a:r>
                      <a:r>
                        <a:rPr lang="it-IT" sz="1800" dirty="0"/>
                        <a:t> short-</a:t>
                      </a:r>
                      <a:r>
                        <a:rPr lang="it-IT" sz="1800" dirty="0" err="1"/>
                        <a:t>term</a:t>
                      </a:r>
                      <a:r>
                        <a:rPr lang="it-IT" sz="1800" dirty="0"/>
                        <a:t> </a:t>
                      </a:r>
                      <a:r>
                        <a:rPr lang="it-IT" sz="1800" dirty="0" err="1"/>
                        <a:t>obligations</a:t>
                      </a:r>
                      <a:endParaRPr lang="it-IT" dirty="0"/>
                    </a:p>
                  </a:txBody>
                  <a:tcPr/>
                </a:tc>
                <a:extLst>
                  <a:ext uri="{0D108BD9-81ED-4DB2-BD59-A6C34878D82A}">
                    <a16:rowId xmlns:a16="http://schemas.microsoft.com/office/drawing/2014/main" val="3861139474"/>
                  </a:ext>
                </a:extLst>
              </a:tr>
              <a:tr h="370840">
                <a:tc>
                  <a:txBody>
                    <a:bodyPr/>
                    <a:lstStyle/>
                    <a:p>
                      <a:r>
                        <a:rPr lang="it-IT" dirty="0"/>
                        <a:t>Financial </a:t>
                      </a:r>
                      <a:r>
                        <a:rPr lang="it-IT" dirty="0" err="1"/>
                        <a:t>gearing</a:t>
                      </a:r>
                      <a:endParaRPr lang="it-IT" dirty="0"/>
                    </a:p>
                  </a:txBody>
                  <a:tcPr/>
                </a:tc>
                <a:tc>
                  <a:txBody>
                    <a:bodyPr/>
                    <a:lstStyle/>
                    <a:p>
                      <a:r>
                        <a:rPr lang="it-IT" sz="1800" dirty="0" err="1">
                          <a:solidFill>
                            <a:srgbClr val="2E3C5D"/>
                          </a:solidFill>
                        </a:rPr>
                        <a:t>Relationship</a:t>
                      </a:r>
                      <a:r>
                        <a:rPr lang="it-IT" sz="1800" dirty="0">
                          <a:solidFill>
                            <a:srgbClr val="2E3C5D"/>
                          </a:solidFill>
                        </a:rPr>
                        <a:t> </a:t>
                      </a:r>
                      <a:r>
                        <a:rPr lang="it-IT" sz="1800" dirty="0" err="1">
                          <a:solidFill>
                            <a:srgbClr val="2E3C5D"/>
                          </a:solidFill>
                        </a:rPr>
                        <a:t>between</a:t>
                      </a:r>
                      <a:r>
                        <a:rPr lang="it-IT" sz="1800" dirty="0">
                          <a:solidFill>
                            <a:srgbClr val="2E3C5D"/>
                          </a:solidFill>
                        </a:rPr>
                        <a:t> </a:t>
                      </a:r>
                      <a:r>
                        <a:rPr lang="it-IT" sz="1800" dirty="0" err="1">
                          <a:solidFill>
                            <a:srgbClr val="2E3C5D"/>
                          </a:solidFill>
                        </a:rPr>
                        <a:t>equity</a:t>
                      </a:r>
                      <a:r>
                        <a:rPr lang="it-IT" sz="1800" dirty="0">
                          <a:solidFill>
                            <a:srgbClr val="2E3C5D"/>
                          </a:solidFill>
                        </a:rPr>
                        <a:t> and </a:t>
                      </a:r>
                      <a:r>
                        <a:rPr lang="it-IT" sz="1800" dirty="0" err="1">
                          <a:solidFill>
                            <a:srgbClr val="2E3C5D"/>
                          </a:solidFill>
                        </a:rPr>
                        <a:t>debt</a:t>
                      </a:r>
                      <a:r>
                        <a:rPr lang="it-IT" sz="1800" dirty="0">
                          <a:solidFill>
                            <a:srgbClr val="2E3C5D"/>
                          </a:solidFill>
                        </a:rPr>
                        <a:t> </a:t>
                      </a:r>
                      <a:r>
                        <a:rPr lang="it-IT" sz="1800" dirty="0" err="1">
                          <a:solidFill>
                            <a:srgbClr val="2E3C5D"/>
                          </a:solidFill>
                        </a:rPr>
                        <a:t>financing</a:t>
                      </a:r>
                      <a:endParaRPr lang="it-IT" dirty="0"/>
                    </a:p>
                  </a:txBody>
                  <a:tcPr/>
                </a:tc>
                <a:extLst>
                  <a:ext uri="{0D108BD9-81ED-4DB2-BD59-A6C34878D82A}">
                    <a16:rowId xmlns:a16="http://schemas.microsoft.com/office/drawing/2014/main" val="3172630330"/>
                  </a:ext>
                </a:extLst>
              </a:tr>
              <a:tr h="370840">
                <a:tc>
                  <a:txBody>
                    <a:bodyPr/>
                    <a:lstStyle/>
                    <a:p>
                      <a:r>
                        <a:rPr lang="it-IT" dirty="0" err="1"/>
                        <a:t>Investment</a:t>
                      </a:r>
                      <a:r>
                        <a:rPr lang="it-IT" dirty="0"/>
                        <a:t> (Market)</a:t>
                      </a:r>
                    </a:p>
                  </a:txBody>
                  <a:tcPr/>
                </a:tc>
                <a:tc>
                  <a:txBody>
                    <a:bodyPr/>
                    <a:lstStyle/>
                    <a:p>
                      <a:r>
                        <a:rPr lang="it-IT" sz="1800" dirty="0" err="1">
                          <a:solidFill>
                            <a:srgbClr val="2E3C5D"/>
                          </a:solidFill>
                        </a:rPr>
                        <a:t>Returns</a:t>
                      </a:r>
                      <a:r>
                        <a:rPr lang="it-IT" sz="1800" dirty="0">
                          <a:solidFill>
                            <a:srgbClr val="2E3C5D"/>
                          </a:solidFill>
                        </a:rPr>
                        <a:t> to </a:t>
                      </a:r>
                      <a:r>
                        <a:rPr lang="it-IT" sz="1800" dirty="0" err="1">
                          <a:solidFill>
                            <a:srgbClr val="2E3C5D"/>
                          </a:solidFill>
                        </a:rPr>
                        <a:t>shareholders</a:t>
                      </a:r>
                      <a:endParaRPr lang="it-IT" dirty="0"/>
                    </a:p>
                  </a:txBody>
                  <a:tcPr/>
                </a:tc>
                <a:extLst>
                  <a:ext uri="{0D108BD9-81ED-4DB2-BD59-A6C34878D82A}">
                    <a16:rowId xmlns:a16="http://schemas.microsoft.com/office/drawing/2014/main" val="263563174"/>
                  </a:ext>
                </a:extLst>
              </a:tr>
            </a:tbl>
          </a:graphicData>
        </a:graphic>
      </p:graphicFrame>
    </p:spTree>
    <p:extLst>
      <p:ext uri="{BB962C8B-B14F-4D97-AF65-F5344CB8AC3E}">
        <p14:creationId xmlns:p14="http://schemas.microsoft.com/office/powerpoint/2010/main" val="225462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370011"/>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Profitability ratios</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4712458" y="3145003"/>
            <a:ext cx="2767084" cy="1440959"/>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rgbClr val="2E3C5D"/>
                </a:solidFill>
              </a:rPr>
              <a:t>Profitability</a:t>
            </a:r>
            <a:endParaRPr lang="it-IT" sz="2800" b="1" dirty="0">
              <a:solidFill>
                <a:srgbClr val="2E3C5D"/>
              </a:solidFill>
            </a:endParaRPr>
          </a:p>
          <a:p>
            <a:pPr algn="ctr"/>
            <a:r>
              <a:rPr lang="it-IT" sz="2800" b="1" dirty="0" err="1">
                <a:solidFill>
                  <a:srgbClr val="2E3C5D"/>
                </a:solidFill>
              </a:rPr>
              <a:t>ratios</a:t>
            </a:r>
            <a:endParaRPr lang="it-IT" sz="2800" b="1" dirty="0">
              <a:solidFill>
                <a:srgbClr val="2E3C5D"/>
              </a:solidFill>
            </a:endParaRPr>
          </a:p>
        </p:txBody>
      </p:sp>
      <mc:AlternateContent xmlns:mc="http://schemas.openxmlformats.org/markup-compatibility/2006" xmlns:a14="http://schemas.microsoft.com/office/drawing/2010/main">
        <mc:Choice Requires="a14">
          <p:sp>
            <p:nvSpPr>
              <p:cNvPr id="19" name="Rettangolo con angoli arrotondati 18">
                <a:extLst>
                  <a:ext uri="{FF2B5EF4-FFF2-40B4-BE49-F238E27FC236}">
                    <a16:creationId xmlns:a16="http://schemas.microsoft.com/office/drawing/2014/main" id="{06144071-4BDC-8347-9898-0C576CB7227B}"/>
                  </a:ext>
                </a:extLst>
              </p:cNvPr>
              <p:cNvSpPr/>
              <p:nvPr/>
            </p:nvSpPr>
            <p:spPr>
              <a:xfrm>
                <a:off x="7816151" y="1241651"/>
                <a:ext cx="3572254" cy="1558746"/>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Aft>
                    <a:spcPts val="1200"/>
                  </a:spcAft>
                </a:pPr>
                <a:endParaRPr lang="it-IT" sz="2000" b="1" dirty="0">
                  <a:solidFill>
                    <a:srgbClr val="2E3C5D"/>
                  </a:solidFill>
                </a:endParaRPr>
              </a:p>
              <a:p>
                <a:pPr algn="ctr">
                  <a:lnSpc>
                    <a:spcPts val="3000"/>
                  </a:lnSpc>
                  <a:spcAft>
                    <a:spcPts val="1200"/>
                  </a:spcAft>
                </a:pPr>
                <a:r>
                  <a:rPr lang="it-IT" sz="2400" b="1" dirty="0">
                    <a:solidFill>
                      <a:srgbClr val="2E3C5D"/>
                    </a:solidFill>
                  </a:rPr>
                  <a:t>Net profit </a:t>
                </a:r>
                <a:r>
                  <a:rPr lang="it-IT" sz="2400" b="1" dirty="0" err="1">
                    <a:solidFill>
                      <a:srgbClr val="2E3C5D"/>
                    </a:solidFill>
                  </a:rPr>
                  <a:t>margin</a:t>
                </a:r>
                <a:endParaRPr lang="it-IT" sz="2400" b="1" dirty="0">
                  <a:solidFill>
                    <a:srgbClr val="2E3C5D"/>
                  </a:solidFill>
                </a:endParaRPr>
              </a:p>
              <a:p>
                <a:pPr algn="ctr">
                  <a:lnSpc>
                    <a:spcPts val="300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𝑃𝑟𝑜𝑓𝑖𝑡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𝑓𝑜𝑟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𝑡h𝑒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𝑦𝑒𝑎𝑟</m:t>
                          </m:r>
                        </m:num>
                        <m:den>
                          <m:r>
                            <a:rPr lang="it-IT" sz="1600" b="0" i="1" smtClean="0">
                              <a:solidFill>
                                <a:srgbClr val="2E3C5D"/>
                              </a:solidFill>
                              <a:latin typeface="Cambria Math" panose="02040503050406030204" pitchFamily="18" charset="0"/>
                            </a:rPr>
                            <m:t>𝑆𝑎𝑙𝑒𝑠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𝑟𝑒𝑣𝑒𝑛𝑢𝑒</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9" name="Rettangolo con angoli arrotondati 18">
                <a:extLst>
                  <a:ext uri="{FF2B5EF4-FFF2-40B4-BE49-F238E27FC236}">
                    <a16:creationId xmlns:a16="http://schemas.microsoft.com/office/drawing/2014/main" id="{06144071-4BDC-8347-9898-0C576CB7227B}"/>
                  </a:ext>
                </a:extLst>
              </p:cNvPr>
              <p:cNvSpPr>
                <a:spLocks noRot="1" noChangeAspect="1" noMove="1" noResize="1" noEditPoints="1" noAdjustHandles="1" noChangeArrowheads="1" noChangeShapeType="1" noTextEdit="1"/>
              </p:cNvSpPr>
              <p:nvPr/>
            </p:nvSpPr>
            <p:spPr>
              <a:xfrm>
                <a:off x="7816151" y="1241651"/>
                <a:ext cx="3572254" cy="1558746"/>
              </a:xfrm>
              <a:prstGeom prst="roundRect">
                <a:avLst/>
              </a:prstGeom>
              <a:blipFill>
                <a:blip r:embed="rId2"/>
                <a:stretch>
                  <a:fillRect/>
                </a:stretch>
              </a:blipFill>
            </p:spPr>
            <p:txBody>
              <a:bodyPr/>
              <a:lstStyle/>
              <a:p>
                <a:r>
                  <a:rPr lang="it-IT">
                    <a:noFill/>
                  </a:rPr>
                  <a:t> </a:t>
                </a:r>
              </a:p>
            </p:txBody>
          </p:sp>
        </mc:Fallback>
      </mc:AlternateContent>
      <p:sp>
        <p:nvSpPr>
          <p:cNvPr id="27" name="Freccia destra 26">
            <a:extLst>
              <a:ext uri="{FF2B5EF4-FFF2-40B4-BE49-F238E27FC236}">
                <a16:creationId xmlns:a16="http://schemas.microsoft.com/office/drawing/2014/main" id="{2EB0C427-F213-A640-B831-C3A966CE6E95}"/>
              </a:ext>
            </a:extLst>
          </p:cNvPr>
          <p:cNvSpPr/>
          <p:nvPr/>
        </p:nvSpPr>
        <p:spPr>
          <a:xfrm rot="10800000">
            <a:off x="3739865" y="3648596"/>
            <a:ext cx="972593"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9" name="Rettangolo con angoli arrotondati 28">
                <a:extLst>
                  <a:ext uri="{FF2B5EF4-FFF2-40B4-BE49-F238E27FC236}">
                    <a16:creationId xmlns:a16="http://schemas.microsoft.com/office/drawing/2014/main" id="{3F78008B-F3DE-F54E-8E27-7B1570CB730C}"/>
                  </a:ext>
                </a:extLst>
              </p:cNvPr>
              <p:cNvSpPr/>
              <p:nvPr/>
            </p:nvSpPr>
            <p:spPr>
              <a:xfrm>
                <a:off x="170660" y="3055457"/>
                <a:ext cx="3569205" cy="159897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Aft>
                    <a:spcPts val="1200"/>
                  </a:spcAft>
                </a:pPr>
                <a:endParaRPr lang="it-IT" sz="2000" b="1" dirty="0">
                  <a:solidFill>
                    <a:srgbClr val="2E3C5D"/>
                  </a:solidFill>
                </a:endParaRPr>
              </a:p>
              <a:p>
                <a:pPr algn="ctr">
                  <a:lnSpc>
                    <a:spcPts val="3000"/>
                  </a:lnSpc>
                  <a:spcAft>
                    <a:spcPts val="1200"/>
                  </a:spcAft>
                </a:pPr>
                <a:r>
                  <a:rPr lang="it-IT" sz="2400" b="1" dirty="0">
                    <a:solidFill>
                      <a:srgbClr val="2E3C5D"/>
                    </a:solidFill>
                  </a:rPr>
                  <a:t>Return on </a:t>
                </a:r>
                <a:r>
                  <a:rPr lang="it-IT" sz="2400" b="1" dirty="0" err="1">
                    <a:solidFill>
                      <a:srgbClr val="2E3C5D"/>
                    </a:solidFill>
                  </a:rPr>
                  <a:t>assets</a:t>
                </a:r>
                <a:endParaRPr lang="it-IT" sz="2400" b="1" dirty="0">
                  <a:solidFill>
                    <a:srgbClr val="2E3C5D"/>
                  </a:solidFill>
                </a:endParaRPr>
              </a:p>
              <a:p>
                <a:pPr algn="ctr">
                  <a:lnSpc>
                    <a:spcPts val="300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𝑃𝑟𝑜𝑓𝑖𝑡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𝑓𝑜𝑟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𝑡h𝑒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𝑦𝑒𝑎𝑟</m:t>
                          </m:r>
                        </m:num>
                        <m:den>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𝑡𝑜𝑡𝑎𝑙</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𝑎𝑠𝑠𝑒𝑡𝑠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29" name="Rettangolo con angoli arrotondati 28">
                <a:extLst>
                  <a:ext uri="{FF2B5EF4-FFF2-40B4-BE49-F238E27FC236}">
                    <a16:creationId xmlns:a16="http://schemas.microsoft.com/office/drawing/2014/main" id="{3F78008B-F3DE-F54E-8E27-7B1570CB730C}"/>
                  </a:ext>
                </a:extLst>
              </p:cNvPr>
              <p:cNvSpPr>
                <a:spLocks noRot="1" noChangeAspect="1" noMove="1" noResize="1" noEditPoints="1" noAdjustHandles="1" noChangeArrowheads="1" noChangeShapeType="1" noTextEdit="1"/>
              </p:cNvSpPr>
              <p:nvPr/>
            </p:nvSpPr>
            <p:spPr>
              <a:xfrm>
                <a:off x="170660" y="3055457"/>
                <a:ext cx="3569205" cy="1598973"/>
              </a:xfrm>
              <a:prstGeom prst="round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ttangolo con angoli arrotondati 30">
                <a:extLst>
                  <a:ext uri="{FF2B5EF4-FFF2-40B4-BE49-F238E27FC236}">
                    <a16:creationId xmlns:a16="http://schemas.microsoft.com/office/drawing/2014/main" id="{6C7BF884-D9ED-E94A-A792-0C025BA31648}"/>
                  </a:ext>
                </a:extLst>
              </p:cNvPr>
              <p:cNvSpPr/>
              <p:nvPr/>
            </p:nvSpPr>
            <p:spPr>
              <a:xfrm>
                <a:off x="1366059" y="4950378"/>
                <a:ext cx="3569205" cy="163483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2E3C5D"/>
                  </a:solidFill>
                </a:endParaRPr>
              </a:p>
              <a:p>
                <a:pPr algn="ctr"/>
                <a:r>
                  <a:rPr lang="it-IT" sz="2000" b="1" dirty="0">
                    <a:solidFill>
                      <a:srgbClr val="2E3C5D"/>
                    </a:solidFill>
                  </a:rPr>
                  <a:t>Return on </a:t>
                </a:r>
              </a:p>
              <a:p>
                <a:pPr algn="ctr"/>
                <a:r>
                  <a:rPr lang="it-IT" sz="2000" b="1" dirty="0" err="1">
                    <a:solidFill>
                      <a:srgbClr val="2E3C5D"/>
                    </a:solidFill>
                  </a:rPr>
                  <a:t>ordinary</a:t>
                </a:r>
                <a:r>
                  <a:rPr lang="it-IT" sz="2000" b="1" dirty="0">
                    <a:solidFill>
                      <a:srgbClr val="2E3C5D"/>
                    </a:solidFill>
                  </a:rPr>
                  <a:t> </a:t>
                </a:r>
                <a:r>
                  <a:rPr lang="it-IT" sz="2000" b="1" dirty="0" err="1">
                    <a:solidFill>
                      <a:srgbClr val="2E3C5D"/>
                    </a:solidFill>
                  </a:rPr>
                  <a:t>shareholders</a:t>
                </a:r>
                <a:r>
                  <a:rPr lang="it-IT" sz="2000" b="1" dirty="0">
                    <a:solidFill>
                      <a:srgbClr val="2E3C5D"/>
                    </a:solidFill>
                  </a:rPr>
                  <a:t>’ funds</a:t>
                </a:r>
              </a:p>
              <a:p>
                <a:pPr algn="ctr"/>
                <a:endParaRPr lang="it-IT" b="1" dirty="0">
                  <a:solidFill>
                    <a:srgbClr val="2E3C5D"/>
                  </a:solidFill>
                </a:endParaRPr>
              </a:p>
              <a:p>
                <a:pPr algn="ctr">
                  <a:lnSpc>
                    <a:spcPts val="3000"/>
                  </a:lnSpc>
                  <a:spcAft>
                    <a:spcPts val="1200"/>
                  </a:spcAft>
                </a:pPr>
                <a14:m>
                  <m:oMathPara xmlns:m="http://schemas.openxmlformats.org/officeDocument/2006/math">
                    <m:oMathParaPr>
                      <m:jc m:val="centerGroup"/>
                    </m:oMathParaPr>
                    <m:oMath xmlns:m="http://schemas.openxmlformats.org/officeDocument/2006/math">
                      <m:f>
                        <m:fPr>
                          <m:ctrlPr>
                            <a:rPr lang="it-IT" sz="1600" i="1" spc="-140" smtClean="0">
                              <a:solidFill>
                                <a:srgbClr val="2E3C5D"/>
                              </a:solidFill>
                              <a:latin typeface="Cambria Math" panose="02040503050406030204" pitchFamily="18" charset="0"/>
                            </a:rPr>
                          </m:ctrlPr>
                        </m:fPr>
                        <m:num>
                          <m:r>
                            <a:rPr lang="it-IT" sz="1600" b="0" i="1" spc="-140" smtClean="0">
                              <a:solidFill>
                                <a:srgbClr val="2E3C5D"/>
                              </a:solidFill>
                              <a:latin typeface="Cambria Math" panose="02040503050406030204" pitchFamily="18" charset="0"/>
                            </a:rPr>
                            <m:t>𝑃𝑟𝑜𝑓𝑖𝑡</m:t>
                          </m:r>
                          <m:r>
                            <a:rPr lang="it-IT" sz="1600" b="0" i="1" spc="-140" smtClean="0">
                              <a:solidFill>
                                <a:srgbClr val="2E3C5D"/>
                              </a:solidFill>
                              <a:latin typeface="Cambria Math" panose="02040503050406030204" pitchFamily="18" charset="0"/>
                            </a:rPr>
                            <m:t> </m:t>
                          </m:r>
                          <m:r>
                            <a:rPr lang="it-IT" sz="1600" b="0" i="1" spc="-140" smtClean="0">
                              <a:solidFill>
                                <a:srgbClr val="2E3C5D"/>
                              </a:solidFill>
                              <a:latin typeface="Cambria Math" panose="02040503050406030204" pitchFamily="18" charset="0"/>
                            </a:rPr>
                            <m:t>𝑓𝑜𝑟</m:t>
                          </m:r>
                          <m:r>
                            <a:rPr lang="it-IT" sz="1600" b="0" i="1" spc="-140" smtClean="0">
                              <a:solidFill>
                                <a:srgbClr val="2E3C5D"/>
                              </a:solidFill>
                              <a:latin typeface="Cambria Math" panose="02040503050406030204" pitchFamily="18" charset="0"/>
                            </a:rPr>
                            <m:t> </m:t>
                          </m:r>
                          <m:r>
                            <a:rPr lang="it-IT" sz="1600" b="0" i="1" spc="-140" smtClean="0">
                              <a:solidFill>
                                <a:srgbClr val="2E3C5D"/>
                              </a:solidFill>
                              <a:latin typeface="Cambria Math" panose="02040503050406030204" pitchFamily="18" charset="0"/>
                            </a:rPr>
                            <m:t>𝑡h𝑒</m:t>
                          </m:r>
                          <m:r>
                            <a:rPr lang="it-IT" sz="1600" b="0" i="1" spc="-140" smtClean="0">
                              <a:solidFill>
                                <a:srgbClr val="2E3C5D"/>
                              </a:solidFill>
                              <a:latin typeface="Cambria Math" panose="02040503050406030204" pitchFamily="18" charset="0"/>
                            </a:rPr>
                            <m:t> </m:t>
                          </m:r>
                          <m:r>
                            <a:rPr lang="it-IT" sz="1600" b="0" i="1" spc="-140" smtClean="0">
                              <a:solidFill>
                                <a:srgbClr val="2E3C5D"/>
                              </a:solidFill>
                              <a:latin typeface="Cambria Math" panose="02040503050406030204" pitchFamily="18" charset="0"/>
                            </a:rPr>
                            <m:t>𝑦𝑒𝑎𝑟</m:t>
                          </m:r>
                        </m:num>
                        <m:den>
                          <m:r>
                            <a:rPr lang="it-IT" sz="1600" b="0" i="1" spc="-140" smtClean="0">
                              <a:solidFill>
                                <a:srgbClr val="2E3C5D"/>
                              </a:solidFill>
                              <a:latin typeface="Cambria Math" panose="02040503050406030204" pitchFamily="18" charset="0"/>
                            </a:rPr>
                            <m:t>𝐴𝑣𝑒𝑟𝑎𝑔𝑒</m:t>
                          </m:r>
                          <m:r>
                            <a:rPr lang="it-IT" sz="1600" b="0" i="1" spc="-140" smtClean="0">
                              <a:solidFill>
                                <a:srgbClr val="2E3C5D"/>
                              </a:solidFill>
                              <a:latin typeface="Cambria Math" panose="02040503050406030204" pitchFamily="18" charset="0"/>
                            </a:rPr>
                            <m:t> </m:t>
                          </m:r>
                          <m:r>
                            <a:rPr lang="it-IT" sz="1600" b="0" i="1" spc="-140" smtClean="0">
                              <a:solidFill>
                                <a:srgbClr val="2E3C5D"/>
                              </a:solidFill>
                              <a:latin typeface="Cambria Math" panose="02040503050406030204" pitchFamily="18" charset="0"/>
                            </a:rPr>
                            <m:t>𝑡𝑜𝑡𝑎𝑙</m:t>
                          </m:r>
                          <m:r>
                            <a:rPr lang="it-IT" sz="1600" b="0" i="1" spc="-140" smtClean="0">
                              <a:solidFill>
                                <a:srgbClr val="2E3C5D"/>
                              </a:solidFill>
                              <a:latin typeface="Cambria Math" panose="02040503050406030204" pitchFamily="18" charset="0"/>
                            </a:rPr>
                            <m:t> </m:t>
                          </m:r>
                          <m:r>
                            <a:rPr lang="it-IT" sz="1600" b="0" i="1" spc="-140" smtClean="0">
                              <a:solidFill>
                                <a:srgbClr val="2E3C5D"/>
                              </a:solidFill>
                              <a:latin typeface="Cambria Math" panose="02040503050406030204" pitchFamily="18" charset="0"/>
                            </a:rPr>
                            <m:t>𝑠𝑡𝑜𝑐𝑘𝑜𝑙𝑑𝑒𝑟</m:t>
                          </m:r>
                          <m:sSup>
                            <m:sSupPr>
                              <m:ctrlPr>
                                <a:rPr lang="it-IT" sz="1600" b="0" i="1" spc="-140" smtClean="0">
                                  <a:solidFill>
                                    <a:srgbClr val="2E3C5D"/>
                                  </a:solidFill>
                                  <a:latin typeface="Cambria Math" panose="02040503050406030204" pitchFamily="18" charset="0"/>
                                </a:rPr>
                              </m:ctrlPr>
                            </m:sSupPr>
                            <m:e>
                              <m:r>
                                <a:rPr lang="it-IT" sz="1600" b="0" i="1" spc="-140" smtClean="0">
                                  <a:solidFill>
                                    <a:srgbClr val="2E3C5D"/>
                                  </a:solidFill>
                                  <a:latin typeface="Cambria Math" panose="02040503050406030204" pitchFamily="18" charset="0"/>
                                </a:rPr>
                                <m:t>𝑠</m:t>
                              </m:r>
                            </m:e>
                            <m:sup>
                              <m:r>
                                <a:rPr lang="it-IT" sz="1600" b="0" i="1" spc="-140" smtClean="0">
                                  <a:solidFill>
                                    <a:srgbClr val="2E3C5D"/>
                                  </a:solidFill>
                                  <a:latin typeface="Cambria Math" panose="02040503050406030204" pitchFamily="18" charset="0"/>
                                </a:rPr>
                                <m:t>′</m:t>
                              </m:r>
                            </m:sup>
                          </m:sSup>
                          <m:r>
                            <a:rPr lang="it-IT" sz="1600" b="0" i="1" spc="-140" smtClean="0">
                              <a:solidFill>
                                <a:srgbClr val="2E3C5D"/>
                              </a:solidFill>
                              <a:latin typeface="Cambria Math" panose="02040503050406030204" pitchFamily="18" charset="0"/>
                            </a:rPr>
                            <m:t>𝑒𝑞𝑢𝑖𝑡𝑦</m:t>
                          </m:r>
                        </m:den>
                      </m:f>
                    </m:oMath>
                  </m:oMathPara>
                </a14:m>
                <a:endParaRPr lang="it-IT" sz="1600" spc="-140" dirty="0">
                  <a:solidFill>
                    <a:srgbClr val="2E3C5D"/>
                  </a:solidFill>
                </a:endParaRPr>
              </a:p>
              <a:p>
                <a:pPr algn="ctr">
                  <a:lnSpc>
                    <a:spcPts val="3000"/>
                  </a:lnSpc>
                </a:pPr>
                <a:endParaRPr lang="it-IT" sz="1600" dirty="0">
                  <a:solidFill>
                    <a:srgbClr val="2E3C5D"/>
                  </a:solidFill>
                </a:endParaRPr>
              </a:p>
            </p:txBody>
          </p:sp>
        </mc:Choice>
        <mc:Fallback xmlns="">
          <p:sp>
            <p:nvSpPr>
              <p:cNvPr id="31" name="Rettangolo con angoli arrotondati 30">
                <a:extLst>
                  <a:ext uri="{FF2B5EF4-FFF2-40B4-BE49-F238E27FC236}">
                    <a16:creationId xmlns:a16="http://schemas.microsoft.com/office/drawing/2014/main" id="{6C7BF884-D9ED-E94A-A792-0C025BA31648}"/>
                  </a:ext>
                </a:extLst>
              </p:cNvPr>
              <p:cNvSpPr>
                <a:spLocks noRot="1" noChangeAspect="1" noMove="1" noResize="1" noEditPoints="1" noAdjustHandles="1" noChangeArrowheads="1" noChangeShapeType="1" noTextEdit="1"/>
              </p:cNvSpPr>
              <p:nvPr/>
            </p:nvSpPr>
            <p:spPr>
              <a:xfrm>
                <a:off x="1366059" y="4950378"/>
                <a:ext cx="3569205" cy="1634833"/>
              </a:xfrm>
              <a:prstGeom prst="round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con angoli arrotondati 32">
                <a:extLst>
                  <a:ext uri="{FF2B5EF4-FFF2-40B4-BE49-F238E27FC236}">
                    <a16:creationId xmlns:a16="http://schemas.microsoft.com/office/drawing/2014/main" id="{61B74663-ADE2-D449-B927-CB4086CBBE8B}"/>
                  </a:ext>
                </a:extLst>
              </p:cNvPr>
              <p:cNvSpPr/>
              <p:nvPr/>
            </p:nvSpPr>
            <p:spPr>
              <a:xfrm>
                <a:off x="7628400" y="4950378"/>
                <a:ext cx="3569205" cy="163483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rgbClr val="2E3C5D"/>
                    </a:solidFill>
                  </a:rPr>
                  <a:t>Gross</a:t>
                </a:r>
                <a:r>
                  <a:rPr lang="it-IT" sz="2400" b="1" dirty="0">
                    <a:solidFill>
                      <a:srgbClr val="2E3C5D"/>
                    </a:solidFill>
                  </a:rPr>
                  <a:t> profit </a:t>
                </a:r>
                <a:r>
                  <a:rPr lang="it-IT" sz="2400" b="1" dirty="0" err="1">
                    <a:solidFill>
                      <a:srgbClr val="2E3C5D"/>
                    </a:solidFill>
                  </a:rPr>
                  <a:t>margin</a:t>
                </a:r>
                <a:endParaRPr lang="it-IT" sz="2400" b="1" dirty="0">
                  <a:solidFill>
                    <a:srgbClr val="2E3C5D"/>
                  </a:solidFill>
                </a:endParaRPr>
              </a:p>
              <a:p>
                <a:pPr algn="ctr"/>
                <a:endParaRPr lang="it-IT" sz="1400" b="1" dirty="0">
                  <a:solidFill>
                    <a:srgbClr val="2E3C5D"/>
                  </a:solidFill>
                </a:endParaRPr>
              </a:p>
              <a:p>
                <a:pPr algn="ctr">
                  <a:lnSpc>
                    <a:spcPts val="3000"/>
                  </a:lnSpc>
                </a:pPr>
                <a14:m>
                  <m:oMathPara xmlns:m="http://schemas.openxmlformats.org/officeDocument/2006/math">
                    <m:oMathParaPr>
                      <m:jc m:val="centerGroup"/>
                    </m:oMathParaPr>
                    <m:oMath xmlns:m="http://schemas.openxmlformats.org/officeDocument/2006/math">
                      <m:f>
                        <m:fPr>
                          <m:ctrlPr>
                            <a:rPr lang="it-IT" i="1" smtClean="0">
                              <a:solidFill>
                                <a:srgbClr val="2E3C5D"/>
                              </a:solidFill>
                              <a:latin typeface="Cambria Math" panose="02040503050406030204" pitchFamily="18" charset="0"/>
                            </a:rPr>
                          </m:ctrlPr>
                        </m:fPr>
                        <m:num>
                          <m:r>
                            <a:rPr lang="it-IT" b="0" i="1" smtClean="0">
                              <a:solidFill>
                                <a:srgbClr val="2E3C5D"/>
                              </a:solidFill>
                              <a:latin typeface="Cambria Math" panose="02040503050406030204" pitchFamily="18" charset="0"/>
                            </a:rPr>
                            <m:t>𝐺𝑟𝑜𝑠𝑠</m:t>
                          </m:r>
                          <m:r>
                            <a:rPr lang="it-IT" b="0" i="1" smtClean="0">
                              <a:solidFill>
                                <a:srgbClr val="2E3C5D"/>
                              </a:solidFill>
                              <a:latin typeface="Cambria Math" panose="02040503050406030204" pitchFamily="18" charset="0"/>
                            </a:rPr>
                            <m:t> </m:t>
                          </m:r>
                          <m:r>
                            <a:rPr lang="it-IT" b="0" i="1" smtClean="0">
                              <a:solidFill>
                                <a:srgbClr val="2E3C5D"/>
                              </a:solidFill>
                              <a:latin typeface="Cambria Math" panose="02040503050406030204" pitchFamily="18" charset="0"/>
                            </a:rPr>
                            <m:t>𝑝𝑟𝑜𝑓𝑖𝑡</m:t>
                          </m:r>
                        </m:num>
                        <m:den>
                          <m:r>
                            <a:rPr lang="it-IT" b="0" i="1" smtClean="0">
                              <a:solidFill>
                                <a:srgbClr val="2E3C5D"/>
                              </a:solidFill>
                              <a:latin typeface="Cambria Math" panose="02040503050406030204" pitchFamily="18" charset="0"/>
                            </a:rPr>
                            <m:t>𝑆𝑎𝑙𝑒𝑠</m:t>
                          </m:r>
                          <m:r>
                            <a:rPr lang="it-IT" b="0" i="1" smtClean="0">
                              <a:solidFill>
                                <a:srgbClr val="2E3C5D"/>
                              </a:solidFill>
                              <a:latin typeface="Cambria Math" panose="02040503050406030204" pitchFamily="18" charset="0"/>
                            </a:rPr>
                            <m:t> </m:t>
                          </m:r>
                          <m:r>
                            <a:rPr lang="it-IT" b="0" i="1" smtClean="0">
                              <a:solidFill>
                                <a:srgbClr val="2E3C5D"/>
                              </a:solidFill>
                              <a:latin typeface="Cambria Math" panose="02040503050406030204" pitchFamily="18" charset="0"/>
                            </a:rPr>
                            <m:t>𝑟𝑒𝑣𝑒𝑛𝑢𝑒</m:t>
                          </m:r>
                        </m:den>
                      </m:f>
                    </m:oMath>
                  </m:oMathPara>
                </a14:m>
                <a:endParaRPr lang="it-IT" dirty="0">
                  <a:solidFill>
                    <a:srgbClr val="2E3C5D"/>
                  </a:solidFill>
                </a:endParaRPr>
              </a:p>
            </p:txBody>
          </p:sp>
        </mc:Choice>
        <mc:Fallback xmlns="">
          <p:sp>
            <p:nvSpPr>
              <p:cNvPr id="33" name="Rettangolo con angoli arrotondati 32">
                <a:extLst>
                  <a:ext uri="{FF2B5EF4-FFF2-40B4-BE49-F238E27FC236}">
                    <a16:creationId xmlns:a16="http://schemas.microsoft.com/office/drawing/2014/main" id="{61B74663-ADE2-D449-B927-CB4086CBBE8B}"/>
                  </a:ext>
                </a:extLst>
              </p:cNvPr>
              <p:cNvSpPr>
                <a:spLocks noRot="1" noChangeAspect="1" noMove="1" noResize="1" noEditPoints="1" noAdjustHandles="1" noChangeArrowheads="1" noChangeShapeType="1" noTextEdit="1"/>
              </p:cNvSpPr>
              <p:nvPr/>
            </p:nvSpPr>
            <p:spPr>
              <a:xfrm>
                <a:off x="7628400" y="4950378"/>
                <a:ext cx="3569205" cy="1634833"/>
              </a:xfrm>
              <a:prstGeom prst="round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Rettangolo con angoli arrotondati 34">
                <a:extLst>
                  <a:ext uri="{FF2B5EF4-FFF2-40B4-BE49-F238E27FC236}">
                    <a16:creationId xmlns:a16="http://schemas.microsoft.com/office/drawing/2014/main" id="{63DC85C5-8348-C44D-8AD8-0ADD7D27CA44}"/>
                  </a:ext>
                </a:extLst>
              </p:cNvPr>
              <p:cNvSpPr/>
              <p:nvPr/>
            </p:nvSpPr>
            <p:spPr>
              <a:xfrm>
                <a:off x="8452135" y="3065996"/>
                <a:ext cx="3541591" cy="1598974"/>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Aft>
                    <a:spcPts val="1200"/>
                  </a:spcAft>
                </a:pPr>
                <a:endParaRPr lang="it-IT" sz="2000" b="1" dirty="0">
                  <a:solidFill>
                    <a:srgbClr val="2E3C5D"/>
                  </a:solidFill>
                </a:endParaRPr>
              </a:p>
              <a:p>
                <a:pPr algn="ctr">
                  <a:lnSpc>
                    <a:spcPts val="3600"/>
                  </a:lnSpc>
                  <a:spcAft>
                    <a:spcPts val="1200"/>
                  </a:spcAft>
                </a:pPr>
                <a:r>
                  <a:rPr lang="it-IT" sz="2400" b="1" dirty="0">
                    <a:solidFill>
                      <a:srgbClr val="2E3C5D"/>
                    </a:solidFill>
                  </a:rPr>
                  <a:t>Operating profit </a:t>
                </a:r>
                <a:r>
                  <a:rPr lang="it-IT" sz="2400" b="1" dirty="0" err="1">
                    <a:solidFill>
                      <a:srgbClr val="2E3C5D"/>
                    </a:solidFill>
                  </a:rPr>
                  <a:t>margin</a:t>
                </a:r>
                <a:endParaRPr lang="it-IT" sz="2400" b="1" dirty="0">
                  <a:solidFill>
                    <a:srgbClr val="2E3C5D"/>
                  </a:solidFill>
                </a:endParaRPr>
              </a:p>
              <a:p>
                <a:pPr algn="ctr">
                  <a:lnSpc>
                    <a:spcPts val="3600"/>
                  </a:lnSpc>
                  <a:spcAft>
                    <a:spcPts val="1200"/>
                  </a:spcAft>
                </a:pPr>
                <a14:m>
                  <m:oMathPara xmlns:m="http://schemas.openxmlformats.org/officeDocument/2006/math">
                    <m:oMathParaPr>
                      <m:jc m:val="centerGroup"/>
                    </m:oMathParaPr>
                    <m:oMath xmlns:m="http://schemas.openxmlformats.org/officeDocument/2006/math">
                      <m:f>
                        <m:fPr>
                          <m:ctrlPr>
                            <a:rPr lang="it-IT" i="1" smtClean="0">
                              <a:solidFill>
                                <a:srgbClr val="2E3C5D"/>
                              </a:solidFill>
                              <a:latin typeface="Cambria Math" panose="02040503050406030204" pitchFamily="18" charset="0"/>
                            </a:rPr>
                          </m:ctrlPr>
                        </m:fPr>
                        <m:num>
                          <m:r>
                            <a:rPr lang="it-IT" b="0" i="1" smtClean="0">
                              <a:solidFill>
                                <a:srgbClr val="2E3C5D"/>
                              </a:solidFill>
                              <a:latin typeface="Cambria Math" panose="02040503050406030204" pitchFamily="18" charset="0"/>
                            </a:rPr>
                            <m:t>𝑂𝑝𝑒𝑟𝑎𝑡𝑖𝑛𝑔</m:t>
                          </m:r>
                          <m:r>
                            <a:rPr lang="it-IT" b="0" i="1" smtClean="0">
                              <a:solidFill>
                                <a:srgbClr val="2E3C5D"/>
                              </a:solidFill>
                              <a:latin typeface="Cambria Math" panose="02040503050406030204" pitchFamily="18" charset="0"/>
                            </a:rPr>
                            <m:t> </m:t>
                          </m:r>
                          <m:r>
                            <a:rPr lang="it-IT" b="0" i="1" smtClean="0">
                              <a:solidFill>
                                <a:srgbClr val="2E3C5D"/>
                              </a:solidFill>
                              <a:latin typeface="Cambria Math" panose="02040503050406030204" pitchFamily="18" charset="0"/>
                            </a:rPr>
                            <m:t>𝑝𝑟𝑜𝑓𝑖𝑡</m:t>
                          </m:r>
                        </m:num>
                        <m:den>
                          <m:r>
                            <a:rPr lang="it-IT" b="0" i="1" smtClean="0">
                              <a:solidFill>
                                <a:srgbClr val="2E3C5D"/>
                              </a:solidFill>
                              <a:latin typeface="Cambria Math" panose="02040503050406030204" pitchFamily="18" charset="0"/>
                            </a:rPr>
                            <m:t>𝑆𝑎𝑙𝑒𝑠</m:t>
                          </m:r>
                          <m:r>
                            <a:rPr lang="it-IT" b="0" i="1" smtClean="0">
                              <a:solidFill>
                                <a:srgbClr val="2E3C5D"/>
                              </a:solidFill>
                              <a:latin typeface="Cambria Math" panose="02040503050406030204" pitchFamily="18" charset="0"/>
                            </a:rPr>
                            <m:t> </m:t>
                          </m:r>
                          <m:r>
                            <a:rPr lang="it-IT" b="0" i="1" smtClean="0">
                              <a:solidFill>
                                <a:srgbClr val="2E3C5D"/>
                              </a:solidFill>
                              <a:latin typeface="Cambria Math" panose="02040503050406030204" pitchFamily="18" charset="0"/>
                            </a:rPr>
                            <m:t>𝑟𝑒𝑣𝑒𝑛𝑢𝑒</m:t>
                          </m:r>
                        </m:den>
                      </m:f>
                    </m:oMath>
                  </m:oMathPara>
                </a14:m>
                <a:endParaRPr lang="it-IT" dirty="0">
                  <a:solidFill>
                    <a:srgbClr val="2E3C5D"/>
                  </a:solidFill>
                </a:endParaRPr>
              </a:p>
              <a:p>
                <a:pPr algn="ctr">
                  <a:lnSpc>
                    <a:spcPts val="3000"/>
                  </a:lnSpc>
                </a:pPr>
                <a:endParaRPr lang="it-IT" sz="1600" dirty="0">
                  <a:solidFill>
                    <a:srgbClr val="2E3C5D"/>
                  </a:solidFill>
                </a:endParaRPr>
              </a:p>
            </p:txBody>
          </p:sp>
        </mc:Choice>
        <mc:Fallback xmlns="">
          <p:sp>
            <p:nvSpPr>
              <p:cNvPr id="35" name="Rettangolo con angoli arrotondati 34">
                <a:extLst>
                  <a:ext uri="{FF2B5EF4-FFF2-40B4-BE49-F238E27FC236}">
                    <a16:creationId xmlns:a16="http://schemas.microsoft.com/office/drawing/2014/main" id="{63DC85C5-8348-C44D-8AD8-0ADD7D27CA44}"/>
                  </a:ext>
                </a:extLst>
              </p:cNvPr>
              <p:cNvSpPr>
                <a:spLocks noRot="1" noChangeAspect="1" noMove="1" noResize="1" noEditPoints="1" noAdjustHandles="1" noChangeArrowheads="1" noChangeShapeType="1" noTextEdit="1"/>
              </p:cNvSpPr>
              <p:nvPr/>
            </p:nvSpPr>
            <p:spPr>
              <a:xfrm>
                <a:off x="8452135" y="3065996"/>
                <a:ext cx="3541591" cy="1598974"/>
              </a:xfrm>
              <a:prstGeom prst="round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con angoli arrotondati 35">
                <a:extLst>
                  <a:ext uri="{FF2B5EF4-FFF2-40B4-BE49-F238E27FC236}">
                    <a16:creationId xmlns:a16="http://schemas.microsoft.com/office/drawing/2014/main" id="{A1983D57-9B1B-8945-8D0A-220B8F7983BE}"/>
                  </a:ext>
                </a:extLst>
              </p:cNvPr>
              <p:cNvSpPr/>
              <p:nvPr/>
            </p:nvSpPr>
            <p:spPr>
              <a:xfrm>
                <a:off x="834707" y="1176406"/>
                <a:ext cx="3572255" cy="163483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Aft>
                    <a:spcPts val="1200"/>
                  </a:spcAft>
                </a:pPr>
                <a:endParaRPr lang="it-IT" sz="2000" b="1" dirty="0">
                  <a:solidFill>
                    <a:srgbClr val="2E3C5D"/>
                  </a:solidFill>
                </a:endParaRPr>
              </a:p>
              <a:p>
                <a:pPr algn="ctr"/>
                <a:r>
                  <a:rPr lang="it-IT" sz="2000" b="1" spc="-80" dirty="0">
                    <a:solidFill>
                      <a:srgbClr val="2E3C5D"/>
                    </a:solidFill>
                  </a:rPr>
                  <a:t>Return on capital </a:t>
                </a:r>
                <a:r>
                  <a:rPr lang="it-IT" sz="2000" b="1" spc="-80" dirty="0" err="1">
                    <a:solidFill>
                      <a:srgbClr val="2E3C5D"/>
                    </a:solidFill>
                  </a:rPr>
                  <a:t>employed</a:t>
                </a:r>
                <a:endParaRPr lang="it-IT" sz="2000" b="1" spc="-80" dirty="0">
                  <a:solidFill>
                    <a:srgbClr val="2E3C5D"/>
                  </a:solidFill>
                </a:endParaRPr>
              </a:p>
              <a:p>
                <a:pPr algn="ctr"/>
                <a:endParaRPr lang="it-IT" b="1" spc="-80" dirty="0">
                  <a:solidFill>
                    <a:srgbClr val="2E3C5D"/>
                  </a:solidFill>
                </a:endParaRPr>
              </a:p>
              <a:p>
                <a:pPr algn="ctr">
                  <a:lnSpc>
                    <a:spcPts val="3000"/>
                  </a:lnSpc>
                  <a:spcAft>
                    <a:spcPts val="1200"/>
                  </a:spcAft>
                </a:pPr>
                <a14:m>
                  <m:oMathPara xmlns:m="http://schemas.openxmlformats.org/officeDocument/2006/math">
                    <m:oMathParaPr>
                      <m:jc m:val="centerGroup"/>
                    </m:oMathParaPr>
                    <m:oMath xmlns:m="http://schemas.openxmlformats.org/officeDocument/2006/math">
                      <m:f>
                        <m:fPr>
                          <m:ctrlPr>
                            <a:rPr lang="it-IT" sz="1200" i="1" smtClean="0">
                              <a:solidFill>
                                <a:srgbClr val="2E3C5D"/>
                              </a:solidFill>
                              <a:latin typeface="Cambria Math" panose="02040503050406030204" pitchFamily="18" charset="0"/>
                            </a:rPr>
                          </m:ctrlPr>
                        </m:fPr>
                        <m:num>
                          <m:r>
                            <a:rPr lang="it-IT" sz="1200" b="0" i="1" smtClean="0">
                              <a:solidFill>
                                <a:srgbClr val="2E3C5D"/>
                              </a:solidFill>
                              <a:latin typeface="Cambria Math" panose="02040503050406030204" pitchFamily="18" charset="0"/>
                            </a:rPr>
                            <m:t>𝑂𝑝𝑒𝑟𝑎𝑡𝑖𝑛𝑔</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𝑝𝑟𝑜𝑓𝑖𝑡</m:t>
                          </m:r>
                        </m:num>
                        <m:den>
                          <m:r>
                            <a:rPr lang="it-IT" sz="1200" b="0" i="1" smtClean="0">
                              <a:solidFill>
                                <a:srgbClr val="2E3C5D"/>
                              </a:solidFill>
                              <a:latin typeface="Cambria Math" panose="02040503050406030204" pitchFamily="18" charset="0"/>
                            </a:rPr>
                            <m:t>𝐴𝑣𝑒𝑟𝑎𝑔𝑒</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𝑇𝑜𝑡𝑎𝑙</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𝑒𝑞𝑢𝑖𝑡𝑦</m:t>
                          </m:r>
                          <m:r>
                            <a:rPr lang="it-IT" sz="1200" b="0" i="1" smtClean="0">
                              <a:solidFill>
                                <a:srgbClr val="2E3C5D"/>
                              </a:solidFill>
                              <a:latin typeface="Cambria Math" panose="02040503050406030204" pitchFamily="18" charset="0"/>
                            </a:rPr>
                            <m:t>+</m:t>
                          </m:r>
                          <m:r>
                            <a:rPr lang="it-IT" sz="1200" b="0" i="1" smtClean="0">
                              <a:solidFill>
                                <a:srgbClr val="2E3C5D"/>
                              </a:solidFill>
                              <a:latin typeface="Cambria Math" panose="02040503050406030204" pitchFamily="18" charset="0"/>
                            </a:rPr>
                            <m:t>𝑁𝑜𝑛</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𝑐𝑢𝑟𝑟𝑒𝑛𝑡</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𝑙𝑖𝑎𝑏𝑖𝑙</m:t>
                          </m:r>
                          <m:r>
                            <a:rPr lang="it-IT" sz="1200" b="0" i="1" smtClean="0">
                              <a:solidFill>
                                <a:srgbClr val="2E3C5D"/>
                              </a:solidFill>
                              <a:latin typeface="Cambria Math" panose="02040503050406030204" pitchFamily="18" charset="0"/>
                            </a:rPr>
                            <m:t>.)</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36" name="Rettangolo con angoli arrotondati 35">
                <a:extLst>
                  <a:ext uri="{FF2B5EF4-FFF2-40B4-BE49-F238E27FC236}">
                    <a16:creationId xmlns:a16="http://schemas.microsoft.com/office/drawing/2014/main" id="{A1983D57-9B1B-8945-8D0A-220B8F7983BE}"/>
                  </a:ext>
                </a:extLst>
              </p:cNvPr>
              <p:cNvSpPr>
                <a:spLocks noRot="1" noChangeAspect="1" noMove="1" noResize="1" noEditPoints="1" noAdjustHandles="1" noChangeArrowheads="1" noChangeShapeType="1" noTextEdit="1"/>
              </p:cNvSpPr>
              <p:nvPr/>
            </p:nvSpPr>
            <p:spPr>
              <a:xfrm>
                <a:off x="834707" y="1176406"/>
                <a:ext cx="3572255" cy="1634833"/>
              </a:xfrm>
              <a:prstGeom prst="roundRect">
                <a:avLst/>
              </a:prstGeom>
              <a:blipFill>
                <a:blip r:embed="rId7"/>
                <a:stretch>
                  <a:fillRect/>
                </a:stretch>
              </a:blipFill>
            </p:spPr>
            <p:txBody>
              <a:bodyPr/>
              <a:lstStyle/>
              <a:p>
                <a:r>
                  <a:rPr lang="it-IT">
                    <a:noFill/>
                  </a:rPr>
                  <a:t> </a:t>
                </a:r>
              </a:p>
            </p:txBody>
          </p:sp>
        </mc:Fallback>
      </mc:AlternateContent>
      <p:sp>
        <p:nvSpPr>
          <p:cNvPr id="37" name="Freccia destra 36">
            <a:extLst>
              <a:ext uri="{FF2B5EF4-FFF2-40B4-BE49-F238E27FC236}">
                <a16:creationId xmlns:a16="http://schemas.microsoft.com/office/drawing/2014/main" id="{C3B9A1EE-CBE4-7347-A4DF-BABD18D30D93}"/>
              </a:ext>
            </a:extLst>
          </p:cNvPr>
          <p:cNvSpPr/>
          <p:nvPr/>
        </p:nvSpPr>
        <p:spPr>
          <a:xfrm>
            <a:off x="7479542" y="3684255"/>
            <a:ext cx="972593"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destra 37">
            <a:extLst>
              <a:ext uri="{FF2B5EF4-FFF2-40B4-BE49-F238E27FC236}">
                <a16:creationId xmlns:a16="http://schemas.microsoft.com/office/drawing/2014/main" id="{161D9E5F-3162-5B4C-BDD6-4F65ADD172AE}"/>
              </a:ext>
            </a:extLst>
          </p:cNvPr>
          <p:cNvSpPr/>
          <p:nvPr/>
        </p:nvSpPr>
        <p:spPr>
          <a:xfrm rot="8138595">
            <a:off x="4239023" y="4523424"/>
            <a:ext cx="622724"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destra 38">
            <a:extLst>
              <a:ext uri="{FF2B5EF4-FFF2-40B4-BE49-F238E27FC236}">
                <a16:creationId xmlns:a16="http://schemas.microsoft.com/office/drawing/2014/main" id="{96EF5527-C744-6941-840C-D2142E6DB56A}"/>
              </a:ext>
            </a:extLst>
          </p:cNvPr>
          <p:cNvSpPr/>
          <p:nvPr/>
        </p:nvSpPr>
        <p:spPr>
          <a:xfrm rot="2875773">
            <a:off x="7280707" y="4529202"/>
            <a:ext cx="622724"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destra 39">
            <a:extLst>
              <a:ext uri="{FF2B5EF4-FFF2-40B4-BE49-F238E27FC236}">
                <a16:creationId xmlns:a16="http://schemas.microsoft.com/office/drawing/2014/main" id="{1236F4E0-8D4F-E24C-9580-435969694295}"/>
              </a:ext>
            </a:extLst>
          </p:cNvPr>
          <p:cNvSpPr/>
          <p:nvPr/>
        </p:nvSpPr>
        <p:spPr>
          <a:xfrm rot="13787246">
            <a:off x="4263904" y="2813452"/>
            <a:ext cx="622724"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destra 40">
            <a:extLst>
              <a:ext uri="{FF2B5EF4-FFF2-40B4-BE49-F238E27FC236}">
                <a16:creationId xmlns:a16="http://schemas.microsoft.com/office/drawing/2014/main" id="{B796304F-CCAB-5A4A-A1DD-3F261380DBCC}"/>
              </a:ext>
            </a:extLst>
          </p:cNvPr>
          <p:cNvSpPr/>
          <p:nvPr/>
        </p:nvSpPr>
        <p:spPr>
          <a:xfrm rot="18976181">
            <a:off x="7317038" y="2804052"/>
            <a:ext cx="622724"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263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78400" y="260476"/>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A&amp;L</a:t>
            </a:r>
            <a:r>
              <a:rPr lang="en-GB" sz="3600" b="0" i="1" spc="100" dirty="0">
                <a:ea typeface="Open Sans" panose="020B0606030504020204" pitchFamily="34" charset="0"/>
                <a:cs typeface="Arial" panose="020B0604020202020204" pitchFamily="34" charset="0"/>
              </a:rPr>
              <a:t>s</a:t>
            </a:r>
            <a:r>
              <a:rPr lang="en-GB" sz="3600" b="0" spc="100" dirty="0">
                <a:ea typeface="Open Sans" panose="020B0606030504020204" pitchFamily="34" charset="0"/>
                <a:cs typeface="Arial" panose="020B0604020202020204" pitchFamily="34" charset="0"/>
              </a:rPr>
              <a:t> turnover ratios</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4579793" y="3184864"/>
            <a:ext cx="3032409" cy="1383512"/>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rgbClr val="2E3C5D"/>
                </a:solidFill>
              </a:rPr>
              <a:t>Efficiency</a:t>
            </a:r>
            <a:endParaRPr lang="it-IT" sz="2800" b="1" dirty="0">
              <a:solidFill>
                <a:srgbClr val="2E3C5D"/>
              </a:solidFill>
            </a:endParaRPr>
          </a:p>
          <a:p>
            <a:pPr algn="ctr"/>
            <a:r>
              <a:rPr lang="it-IT" sz="2800" b="1" dirty="0" err="1">
                <a:solidFill>
                  <a:srgbClr val="2E3C5D"/>
                </a:solidFill>
              </a:rPr>
              <a:t>ratios</a:t>
            </a:r>
            <a:endParaRPr lang="it-IT" sz="2800" b="1" dirty="0">
              <a:solidFill>
                <a:srgbClr val="2E3C5D"/>
              </a:solidFill>
            </a:endParaRPr>
          </a:p>
        </p:txBody>
      </p:sp>
      <p:sp>
        <p:nvSpPr>
          <p:cNvPr id="25" name="Freccia destra 24">
            <a:extLst>
              <a:ext uri="{FF2B5EF4-FFF2-40B4-BE49-F238E27FC236}">
                <a16:creationId xmlns:a16="http://schemas.microsoft.com/office/drawing/2014/main" id="{CC142986-6725-DE4B-9565-2299273CB3FF}"/>
              </a:ext>
            </a:extLst>
          </p:cNvPr>
          <p:cNvSpPr/>
          <p:nvPr/>
        </p:nvSpPr>
        <p:spPr>
          <a:xfrm rot="13621368">
            <a:off x="4166926" y="2827693"/>
            <a:ext cx="607670"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Rettangolo con angoli arrotondati 13">
                <a:extLst>
                  <a:ext uri="{FF2B5EF4-FFF2-40B4-BE49-F238E27FC236}">
                    <a16:creationId xmlns:a16="http://schemas.microsoft.com/office/drawing/2014/main" id="{A43A93D9-DB94-3145-AE51-A34584607202}"/>
                  </a:ext>
                </a:extLst>
              </p:cNvPr>
              <p:cNvSpPr/>
              <p:nvPr/>
            </p:nvSpPr>
            <p:spPr>
              <a:xfrm>
                <a:off x="276416" y="3139037"/>
                <a:ext cx="3454009" cy="1429339"/>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lnSpc>
                    <a:spcPts val="2080"/>
                  </a:lnSpc>
                </a:pPr>
                <a:r>
                  <a:rPr lang="it-IT" sz="2000" b="1" spc="-130" dirty="0" err="1">
                    <a:solidFill>
                      <a:srgbClr val="2E3C5D"/>
                    </a:solidFill>
                  </a:rPr>
                  <a:t>Average</a:t>
                </a:r>
                <a:r>
                  <a:rPr lang="it-IT" sz="2000" b="1" spc="-130" dirty="0">
                    <a:solidFill>
                      <a:srgbClr val="2E3C5D"/>
                    </a:solidFill>
                  </a:rPr>
                  <a:t> </a:t>
                </a:r>
                <a:r>
                  <a:rPr lang="it-IT" sz="2000" b="1" spc="-130" dirty="0" err="1">
                    <a:solidFill>
                      <a:srgbClr val="2E3C5D"/>
                    </a:solidFill>
                  </a:rPr>
                  <a:t>inventories</a:t>
                </a:r>
                <a:r>
                  <a:rPr lang="it-IT" sz="2000" b="1" spc="-130" dirty="0">
                    <a:solidFill>
                      <a:srgbClr val="2E3C5D"/>
                    </a:solidFill>
                  </a:rPr>
                  <a:t> turnover </a:t>
                </a:r>
                <a:r>
                  <a:rPr lang="it-IT" sz="2000" b="1" spc="-130" dirty="0" err="1">
                    <a:solidFill>
                      <a:srgbClr val="2E3C5D"/>
                    </a:solidFill>
                  </a:rPr>
                  <a:t>period</a:t>
                </a:r>
                <a:endParaRPr lang="it-IT" sz="2000" b="1" spc="-130"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𝑖𝑛𝑣𝑒𝑛𝑡𝑜𝑟𝑖𝑒𝑠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h𝑒𝑙𝑑</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𝐶𝑜𝑠𝑡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𝑜𝑓</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𝑠𝑎𝑙𝑒𝑠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4" name="Rettangolo con angoli arrotondati 13">
                <a:extLst>
                  <a:ext uri="{FF2B5EF4-FFF2-40B4-BE49-F238E27FC236}">
                    <a16:creationId xmlns:a16="http://schemas.microsoft.com/office/drawing/2014/main" id="{A43A93D9-DB94-3145-AE51-A34584607202}"/>
                  </a:ext>
                </a:extLst>
              </p:cNvPr>
              <p:cNvSpPr>
                <a:spLocks noRot="1" noChangeAspect="1" noMove="1" noResize="1" noEditPoints="1" noAdjustHandles="1" noChangeArrowheads="1" noChangeShapeType="1" noTextEdit="1"/>
              </p:cNvSpPr>
              <p:nvPr/>
            </p:nvSpPr>
            <p:spPr>
              <a:xfrm>
                <a:off x="276416" y="3139037"/>
                <a:ext cx="3454009" cy="1429339"/>
              </a:xfrm>
              <a:prstGeom prst="roundRect">
                <a:avLst/>
              </a:prstGeom>
              <a:blipFill>
                <a:blip r:embed="rId2"/>
                <a:stretch>
                  <a:fillRect t="-85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Rettangolo con angoli arrotondati 14">
                <a:extLst>
                  <a:ext uri="{FF2B5EF4-FFF2-40B4-BE49-F238E27FC236}">
                    <a16:creationId xmlns:a16="http://schemas.microsoft.com/office/drawing/2014/main" id="{230AA2F9-FAB8-9442-8ED2-8C4770A88061}"/>
                  </a:ext>
                </a:extLst>
              </p:cNvPr>
              <p:cNvSpPr/>
              <p:nvPr/>
            </p:nvSpPr>
            <p:spPr>
              <a:xfrm>
                <a:off x="6665608" y="1375851"/>
                <a:ext cx="3307448" cy="1383513"/>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r>
                  <a:rPr lang="it-IT" sz="2000" b="1" dirty="0">
                    <a:solidFill>
                      <a:srgbClr val="2E3C5D"/>
                    </a:solidFill>
                  </a:rPr>
                  <a:t>Sales </a:t>
                </a:r>
                <a:r>
                  <a:rPr lang="it-IT" sz="2000" b="1" dirty="0" err="1">
                    <a:solidFill>
                      <a:srgbClr val="2E3C5D"/>
                    </a:solidFill>
                  </a:rPr>
                  <a:t>revenue</a:t>
                </a:r>
                <a:r>
                  <a:rPr lang="it-IT" sz="2000" b="1" dirty="0">
                    <a:solidFill>
                      <a:srgbClr val="2E3C5D"/>
                    </a:solidFill>
                  </a:rPr>
                  <a:t> per </a:t>
                </a:r>
                <a:r>
                  <a:rPr lang="it-IT" sz="2000" b="1" dirty="0" err="1">
                    <a:solidFill>
                      <a:srgbClr val="2E3C5D"/>
                    </a:solidFill>
                  </a:rPr>
                  <a:t>employee</a:t>
                </a:r>
                <a:endParaRPr lang="it-IT" sz="2000" b="1"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𝑆𝑎𝑙𝑒𝑠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𝑟𝑒𝑣𝑒𝑛𝑢𝑒</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𝑁𝑢𝑚𝑏𝑒𝑟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𝑜𝑓</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𝑒𝑚𝑝𝑙𝑜𝑦𝑒𝑒𝑠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5" name="Rettangolo con angoli arrotondati 14">
                <a:extLst>
                  <a:ext uri="{FF2B5EF4-FFF2-40B4-BE49-F238E27FC236}">
                    <a16:creationId xmlns:a16="http://schemas.microsoft.com/office/drawing/2014/main" id="{230AA2F9-FAB8-9442-8ED2-8C4770A88061}"/>
                  </a:ext>
                </a:extLst>
              </p:cNvPr>
              <p:cNvSpPr>
                <a:spLocks noRot="1" noChangeAspect="1" noMove="1" noResize="1" noEditPoints="1" noAdjustHandles="1" noChangeArrowheads="1" noChangeShapeType="1" noTextEdit="1"/>
              </p:cNvSpPr>
              <p:nvPr/>
            </p:nvSpPr>
            <p:spPr>
              <a:xfrm>
                <a:off x="6665608" y="1375851"/>
                <a:ext cx="3307448" cy="1383513"/>
              </a:xfrm>
              <a:prstGeom prst="round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Rettangolo con angoli arrotondati 15">
                <a:extLst>
                  <a:ext uri="{FF2B5EF4-FFF2-40B4-BE49-F238E27FC236}">
                    <a16:creationId xmlns:a16="http://schemas.microsoft.com/office/drawing/2014/main" id="{0DA3026D-3A0D-4743-A712-D0D4B6171C32}"/>
                  </a:ext>
                </a:extLst>
              </p:cNvPr>
              <p:cNvSpPr/>
              <p:nvPr/>
            </p:nvSpPr>
            <p:spPr>
              <a:xfrm>
                <a:off x="8382735" y="3160335"/>
                <a:ext cx="3728418" cy="1432569"/>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2E3C5D"/>
                    </a:solidFill>
                  </a:rPr>
                  <a:t>     </a:t>
                </a:r>
                <a:r>
                  <a:rPr lang="it-IT" sz="2000" b="1" dirty="0">
                    <a:solidFill>
                      <a:srgbClr val="2E3C5D"/>
                    </a:solidFill>
                  </a:rPr>
                  <a:t>Sales </a:t>
                </a:r>
                <a:r>
                  <a:rPr lang="it-IT" sz="2000" b="1" dirty="0" err="1">
                    <a:solidFill>
                      <a:srgbClr val="2E3C5D"/>
                    </a:solidFill>
                  </a:rPr>
                  <a:t>revenue</a:t>
                </a:r>
                <a:r>
                  <a:rPr lang="it-IT" sz="2000" b="1" dirty="0">
                    <a:solidFill>
                      <a:srgbClr val="2E3C5D"/>
                    </a:solidFill>
                  </a:rPr>
                  <a:t> to capital </a:t>
                </a:r>
                <a:r>
                  <a:rPr lang="it-IT" sz="2000" b="1" dirty="0" err="1">
                    <a:solidFill>
                      <a:srgbClr val="2E3C5D"/>
                    </a:solidFill>
                  </a:rPr>
                  <a:t>employed</a:t>
                </a:r>
                <a:endParaRPr lang="it-IT" sz="2000" b="1" dirty="0">
                  <a:solidFill>
                    <a:srgbClr val="2E3C5D"/>
                  </a:solidFill>
                </a:endParaRPr>
              </a:p>
              <a:p>
                <a:pPr algn="ctr">
                  <a:lnSpc>
                    <a:spcPts val="2080"/>
                  </a:lnSpc>
                </a:pPr>
                <a:endParaRPr lang="it-IT" sz="1600" b="1"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200" i="1" smtClean="0">
                              <a:solidFill>
                                <a:srgbClr val="2E3C5D"/>
                              </a:solidFill>
                              <a:latin typeface="Cambria Math" panose="02040503050406030204" pitchFamily="18" charset="0"/>
                            </a:rPr>
                          </m:ctrlPr>
                        </m:fPr>
                        <m:num>
                          <m:r>
                            <a:rPr lang="it-IT" sz="1200" b="0" i="1" smtClean="0">
                              <a:solidFill>
                                <a:srgbClr val="2E3C5D"/>
                              </a:solidFill>
                              <a:latin typeface="Cambria Math" panose="02040503050406030204" pitchFamily="18" charset="0"/>
                            </a:rPr>
                            <m:t>𝑆𝑎𝑙𝑒𝑠</m:t>
                          </m:r>
                          <m:r>
                            <a:rPr lang="it-IT" sz="1200" b="0" i="1" smtClean="0">
                              <a:solidFill>
                                <a:srgbClr val="2E3C5D"/>
                              </a:solidFill>
                              <a:latin typeface="Cambria Math" panose="02040503050406030204" pitchFamily="18" charset="0"/>
                            </a:rPr>
                            <m:t> </m:t>
                          </m:r>
                          <m:r>
                            <a:rPr lang="it-IT" sz="1200" b="0" i="1" smtClean="0">
                              <a:solidFill>
                                <a:srgbClr val="2E3C5D"/>
                              </a:solidFill>
                              <a:latin typeface="Cambria Math" panose="02040503050406030204" pitchFamily="18" charset="0"/>
                            </a:rPr>
                            <m:t>𝑟𝑒𝑣𝑒𝑛𝑢𝑒</m:t>
                          </m:r>
                          <m:r>
                            <a:rPr lang="it-IT" sz="1200" b="0" i="1" smtClean="0">
                              <a:solidFill>
                                <a:srgbClr val="2E3C5D"/>
                              </a:solidFill>
                              <a:latin typeface="Cambria Math" panose="02040503050406030204" pitchFamily="18" charset="0"/>
                            </a:rPr>
                            <m:t> </m:t>
                          </m:r>
                        </m:num>
                        <m:den>
                          <m:r>
                            <a:rPr lang="it-IT" sz="1200" i="1">
                              <a:solidFill>
                                <a:srgbClr val="2E3C5D"/>
                              </a:solidFill>
                              <a:latin typeface="Cambria Math" panose="02040503050406030204" pitchFamily="18" charset="0"/>
                            </a:rPr>
                            <m:t>𝐴𝑣𝑒𝑟𝑎𝑔𝑒</m:t>
                          </m:r>
                          <m:r>
                            <a:rPr lang="it-IT" sz="1200" i="1">
                              <a:solidFill>
                                <a:srgbClr val="2E3C5D"/>
                              </a:solidFill>
                              <a:latin typeface="Cambria Math" panose="02040503050406030204" pitchFamily="18" charset="0"/>
                            </a:rPr>
                            <m:t> (</m:t>
                          </m:r>
                          <m:r>
                            <a:rPr lang="it-IT" sz="1200" i="1">
                              <a:solidFill>
                                <a:srgbClr val="2E3C5D"/>
                              </a:solidFill>
                              <a:latin typeface="Cambria Math" panose="02040503050406030204" pitchFamily="18" charset="0"/>
                            </a:rPr>
                            <m:t>𝑇𝑜𝑡𝑎𝑙</m:t>
                          </m:r>
                          <m:r>
                            <a:rPr lang="it-IT" sz="1200" i="1">
                              <a:solidFill>
                                <a:srgbClr val="2E3C5D"/>
                              </a:solidFill>
                              <a:latin typeface="Cambria Math" panose="02040503050406030204" pitchFamily="18" charset="0"/>
                            </a:rPr>
                            <m:t> </m:t>
                          </m:r>
                          <m:r>
                            <a:rPr lang="it-IT" sz="1200" i="1">
                              <a:solidFill>
                                <a:srgbClr val="2E3C5D"/>
                              </a:solidFill>
                              <a:latin typeface="Cambria Math" panose="02040503050406030204" pitchFamily="18" charset="0"/>
                            </a:rPr>
                            <m:t>𝑒𝑞𝑢𝑖𝑡𝑦</m:t>
                          </m:r>
                          <m:r>
                            <a:rPr lang="it-IT" sz="1200" i="1">
                              <a:solidFill>
                                <a:srgbClr val="2E3C5D"/>
                              </a:solidFill>
                              <a:latin typeface="Cambria Math" panose="02040503050406030204" pitchFamily="18" charset="0"/>
                            </a:rPr>
                            <m:t>+</m:t>
                          </m:r>
                          <m:r>
                            <a:rPr lang="it-IT" sz="1200" i="1">
                              <a:solidFill>
                                <a:srgbClr val="2E3C5D"/>
                              </a:solidFill>
                              <a:latin typeface="Cambria Math" panose="02040503050406030204" pitchFamily="18" charset="0"/>
                            </a:rPr>
                            <m:t>𝑁𝑜𝑛</m:t>
                          </m:r>
                          <m:r>
                            <a:rPr lang="it-IT" sz="1200" i="1">
                              <a:solidFill>
                                <a:srgbClr val="2E3C5D"/>
                              </a:solidFill>
                              <a:latin typeface="Cambria Math" panose="02040503050406030204" pitchFamily="18" charset="0"/>
                            </a:rPr>
                            <m:t> </m:t>
                          </m:r>
                          <m:r>
                            <a:rPr lang="it-IT" sz="1200" i="1">
                              <a:solidFill>
                                <a:srgbClr val="2E3C5D"/>
                              </a:solidFill>
                              <a:latin typeface="Cambria Math" panose="02040503050406030204" pitchFamily="18" charset="0"/>
                            </a:rPr>
                            <m:t>𝑐𝑢𝑟𝑟𝑒𝑛𝑡</m:t>
                          </m:r>
                          <m:r>
                            <a:rPr lang="it-IT" sz="1200" i="1">
                              <a:solidFill>
                                <a:srgbClr val="2E3C5D"/>
                              </a:solidFill>
                              <a:latin typeface="Cambria Math" panose="02040503050406030204" pitchFamily="18" charset="0"/>
                            </a:rPr>
                            <m:t> </m:t>
                          </m:r>
                          <m:r>
                            <a:rPr lang="it-IT" sz="1200" i="1">
                              <a:solidFill>
                                <a:srgbClr val="2E3C5D"/>
                              </a:solidFill>
                              <a:latin typeface="Cambria Math" panose="02040503050406030204" pitchFamily="18" charset="0"/>
                            </a:rPr>
                            <m:t>𝑙𝑖𝑎𝑏𝑖𝑙</m:t>
                          </m:r>
                          <m:r>
                            <a:rPr lang="it-IT" sz="1200" i="1">
                              <a:solidFill>
                                <a:srgbClr val="2E3C5D"/>
                              </a:solidFill>
                              <a:latin typeface="Cambria Math" panose="02040503050406030204" pitchFamily="18" charset="0"/>
                            </a:rPr>
                            <m:t>.)</m:t>
                          </m:r>
                        </m:den>
                      </m:f>
                    </m:oMath>
                  </m:oMathPara>
                </a14:m>
                <a:endParaRPr lang="it-IT" sz="1600" dirty="0">
                  <a:solidFill>
                    <a:srgbClr val="2E3C5D"/>
                  </a:solidFill>
                </a:endParaRPr>
              </a:p>
            </p:txBody>
          </p:sp>
        </mc:Choice>
        <mc:Fallback xmlns="">
          <p:sp>
            <p:nvSpPr>
              <p:cNvPr id="16" name="Rettangolo con angoli arrotondati 15">
                <a:extLst>
                  <a:ext uri="{FF2B5EF4-FFF2-40B4-BE49-F238E27FC236}">
                    <a16:creationId xmlns:a16="http://schemas.microsoft.com/office/drawing/2014/main" id="{0DA3026D-3A0D-4743-A712-D0D4B6171C32}"/>
                  </a:ext>
                </a:extLst>
              </p:cNvPr>
              <p:cNvSpPr>
                <a:spLocks noRot="1" noChangeAspect="1" noMove="1" noResize="1" noEditPoints="1" noAdjustHandles="1" noChangeArrowheads="1" noChangeShapeType="1" noTextEdit="1"/>
              </p:cNvSpPr>
              <p:nvPr/>
            </p:nvSpPr>
            <p:spPr>
              <a:xfrm>
                <a:off x="8382735" y="3160335"/>
                <a:ext cx="3728418" cy="1432569"/>
              </a:xfrm>
              <a:prstGeom prst="round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Rettangolo con angoli arrotondati 16">
                <a:extLst>
                  <a:ext uri="{FF2B5EF4-FFF2-40B4-BE49-F238E27FC236}">
                    <a16:creationId xmlns:a16="http://schemas.microsoft.com/office/drawing/2014/main" id="{B5CA3258-76A7-B540-ADA7-35A7390A90EC}"/>
                  </a:ext>
                </a:extLst>
              </p:cNvPr>
              <p:cNvSpPr/>
              <p:nvPr/>
            </p:nvSpPr>
            <p:spPr>
              <a:xfrm>
                <a:off x="4477209" y="5150142"/>
                <a:ext cx="3371051" cy="140558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endParaRPr lang="it-IT" b="1" dirty="0">
                  <a:solidFill>
                    <a:srgbClr val="2E3C5D"/>
                  </a:solidFill>
                </a:endParaRPr>
              </a:p>
              <a:p>
                <a:pPr algn="ctr"/>
                <a:r>
                  <a:rPr lang="it-IT" b="1" dirty="0" err="1">
                    <a:solidFill>
                      <a:srgbClr val="2E3C5D"/>
                    </a:solidFill>
                  </a:rPr>
                  <a:t>Average</a:t>
                </a:r>
                <a:r>
                  <a:rPr lang="it-IT" b="1" dirty="0">
                    <a:solidFill>
                      <a:srgbClr val="2E3C5D"/>
                    </a:solidFill>
                  </a:rPr>
                  <a:t> </a:t>
                </a:r>
                <a:r>
                  <a:rPr lang="it-IT" b="1" dirty="0" err="1">
                    <a:solidFill>
                      <a:srgbClr val="2E3C5D"/>
                    </a:solidFill>
                  </a:rPr>
                  <a:t>settlement</a:t>
                </a:r>
                <a:r>
                  <a:rPr lang="it-IT" b="1" dirty="0">
                    <a:solidFill>
                      <a:srgbClr val="2E3C5D"/>
                    </a:solidFill>
                  </a:rPr>
                  <a:t> </a:t>
                </a:r>
                <a:r>
                  <a:rPr lang="it-IT" b="1" dirty="0" err="1">
                    <a:solidFill>
                      <a:srgbClr val="2E3C5D"/>
                    </a:solidFill>
                  </a:rPr>
                  <a:t>period</a:t>
                </a:r>
                <a:r>
                  <a:rPr lang="it-IT" b="1" dirty="0">
                    <a:solidFill>
                      <a:srgbClr val="2E3C5D"/>
                    </a:solidFill>
                  </a:rPr>
                  <a:t> for </a:t>
                </a:r>
                <a:r>
                  <a:rPr lang="it-IT" b="1" dirty="0" err="1">
                    <a:solidFill>
                      <a:srgbClr val="2E3C5D"/>
                    </a:solidFill>
                  </a:rPr>
                  <a:t>trade</a:t>
                </a:r>
                <a:r>
                  <a:rPr lang="it-IT" b="1" dirty="0">
                    <a:solidFill>
                      <a:srgbClr val="2E3C5D"/>
                    </a:solidFill>
                  </a:rPr>
                  <a:t> </a:t>
                </a:r>
                <a:r>
                  <a:rPr lang="it-IT" b="1" dirty="0" err="1">
                    <a:solidFill>
                      <a:srgbClr val="2E3C5D"/>
                    </a:solidFill>
                  </a:rPr>
                  <a:t>payables</a:t>
                </a:r>
                <a:endParaRPr lang="it-IT" b="1"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𝑡𝑟𝑎𝑑𝑒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𝑝𝑎𝑦𝑎𝑏𝑙𝑒𝑠</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𝐶𝑟𝑒𝑑𝑖𝑡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𝑝𝑢𝑟𝑐h𝑎𝑠𝑒𝑠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7" name="Rettangolo con angoli arrotondati 16">
                <a:extLst>
                  <a:ext uri="{FF2B5EF4-FFF2-40B4-BE49-F238E27FC236}">
                    <a16:creationId xmlns:a16="http://schemas.microsoft.com/office/drawing/2014/main" id="{B5CA3258-76A7-B540-ADA7-35A7390A90EC}"/>
                  </a:ext>
                </a:extLst>
              </p:cNvPr>
              <p:cNvSpPr>
                <a:spLocks noRot="1" noChangeAspect="1" noMove="1" noResize="1" noEditPoints="1" noAdjustHandles="1" noChangeArrowheads="1" noChangeShapeType="1" noTextEdit="1"/>
              </p:cNvSpPr>
              <p:nvPr/>
            </p:nvSpPr>
            <p:spPr>
              <a:xfrm>
                <a:off x="4477209" y="5150142"/>
                <a:ext cx="3371051" cy="1405587"/>
              </a:xfrm>
              <a:prstGeom prst="roundRect">
                <a:avLst/>
              </a:prstGeom>
              <a:blipFill>
                <a:blip r:embed="rId5"/>
                <a:stretch>
                  <a:fillRect b="-17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Rettangolo con angoli arrotondati 18">
                <a:extLst>
                  <a:ext uri="{FF2B5EF4-FFF2-40B4-BE49-F238E27FC236}">
                    <a16:creationId xmlns:a16="http://schemas.microsoft.com/office/drawing/2014/main" id="{E577DB8C-95DC-0E4A-8E67-AFCB3638AC35}"/>
                  </a:ext>
                </a:extLst>
              </p:cNvPr>
              <p:cNvSpPr/>
              <p:nvPr/>
            </p:nvSpPr>
            <p:spPr>
              <a:xfrm>
                <a:off x="670981" y="4779355"/>
                <a:ext cx="3572254" cy="140558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err="1">
                    <a:solidFill>
                      <a:srgbClr val="2E3C5D"/>
                    </a:solidFill>
                  </a:rPr>
                  <a:t>Average</a:t>
                </a:r>
                <a:r>
                  <a:rPr lang="it-IT" sz="2000" b="1" dirty="0">
                    <a:solidFill>
                      <a:srgbClr val="2E3C5D"/>
                    </a:solidFill>
                  </a:rPr>
                  <a:t> </a:t>
                </a:r>
                <a:r>
                  <a:rPr lang="it-IT" sz="2000" b="1" dirty="0" err="1">
                    <a:solidFill>
                      <a:srgbClr val="2E3C5D"/>
                    </a:solidFill>
                  </a:rPr>
                  <a:t>settlement</a:t>
                </a:r>
                <a:r>
                  <a:rPr lang="it-IT" sz="2000" b="1" dirty="0">
                    <a:solidFill>
                      <a:srgbClr val="2E3C5D"/>
                    </a:solidFill>
                  </a:rPr>
                  <a:t> </a:t>
                </a:r>
                <a:r>
                  <a:rPr lang="it-IT" sz="2000" b="1" dirty="0" err="1">
                    <a:solidFill>
                      <a:srgbClr val="2E3C5D"/>
                    </a:solidFill>
                  </a:rPr>
                  <a:t>period</a:t>
                </a:r>
                <a:r>
                  <a:rPr lang="it-IT" sz="2000" b="1" dirty="0">
                    <a:solidFill>
                      <a:srgbClr val="2E3C5D"/>
                    </a:solidFill>
                  </a:rPr>
                  <a:t> for </a:t>
                </a:r>
                <a:r>
                  <a:rPr lang="it-IT" sz="2000" b="1" dirty="0" err="1">
                    <a:solidFill>
                      <a:srgbClr val="2E3C5D"/>
                    </a:solidFill>
                  </a:rPr>
                  <a:t>trade</a:t>
                </a:r>
                <a:r>
                  <a:rPr lang="it-IT" sz="2000" b="1" dirty="0">
                    <a:solidFill>
                      <a:srgbClr val="2E3C5D"/>
                    </a:solidFill>
                  </a:rPr>
                  <a:t> </a:t>
                </a:r>
                <a:r>
                  <a:rPr lang="it-IT" sz="2000" b="1" dirty="0" err="1">
                    <a:solidFill>
                      <a:srgbClr val="2E3C5D"/>
                    </a:solidFill>
                  </a:rPr>
                  <a:t>receivables</a:t>
                </a:r>
                <a:endParaRPr lang="it-IT" sz="2000" b="1"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𝑡𝑟𝑎𝑑𝑒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𝑟𝑒𝑐𝑒𝑖𝑣𝑎𝑏𝑙𝑒𝑠</m:t>
                          </m:r>
                        </m:num>
                        <m:den>
                          <m:r>
                            <a:rPr lang="it-IT" sz="1600" b="0" i="1" smtClean="0">
                              <a:solidFill>
                                <a:srgbClr val="2E3C5D"/>
                              </a:solidFill>
                              <a:latin typeface="Cambria Math" panose="02040503050406030204" pitchFamily="18" charset="0"/>
                            </a:rPr>
                            <m:t>𝐶𝑟𝑒𝑑𝑖𝑡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𝑠𝑎𝑙𝑒𝑠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𝑟𝑒𝑣𝑒𝑛𝑢𝑒</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9" name="Rettangolo con angoli arrotondati 18">
                <a:extLst>
                  <a:ext uri="{FF2B5EF4-FFF2-40B4-BE49-F238E27FC236}">
                    <a16:creationId xmlns:a16="http://schemas.microsoft.com/office/drawing/2014/main" id="{E577DB8C-95DC-0E4A-8E67-AFCB3638AC35}"/>
                  </a:ext>
                </a:extLst>
              </p:cNvPr>
              <p:cNvSpPr>
                <a:spLocks noRot="1" noChangeAspect="1" noMove="1" noResize="1" noEditPoints="1" noAdjustHandles="1" noChangeArrowheads="1" noChangeShapeType="1" noTextEdit="1"/>
              </p:cNvSpPr>
              <p:nvPr/>
            </p:nvSpPr>
            <p:spPr>
              <a:xfrm>
                <a:off x="670981" y="4779355"/>
                <a:ext cx="3572254" cy="1405587"/>
              </a:xfrm>
              <a:prstGeom prst="roundRect">
                <a:avLst/>
              </a:prstGeom>
              <a:blipFill>
                <a:blip r:embed="rId6"/>
                <a:stretch>
                  <a:fillRect t="-17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con angoli arrotondati 25">
                <a:extLst>
                  <a:ext uri="{FF2B5EF4-FFF2-40B4-BE49-F238E27FC236}">
                    <a16:creationId xmlns:a16="http://schemas.microsoft.com/office/drawing/2014/main" id="{68175F22-BF54-8C45-B100-0EDE838D49EC}"/>
                  </a:ext>
                </a:extLst>
              </p:cNvPr>
              <p:cNvSpPr/>
              <p:nvPr/>
            </p:nvSpPr>
            <p:spPr>
              <a:xfrm>
                <a:off x="8149968" y="4779355"/>
                <a:ext cx="3371051" cy="140558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endParaRPr lang="it-IT" sz="2000" b="1" dirty="0">
                  <a:solidFill>
                    <a:srgbClr val="2E3C5D"/>
                  </a:solidFill>
                </a:endParaRPr>
              </a:p>
              <a:p>
                <a:pPr algn="ctr"/>
                <a:r>
                  <a:rPr lang="it-IT" sz="2000" b="1" dirty="0">
                    <a:solidFill>
                      <a:srgbClr val="2E3C5D"/>
                    </a:solidFill>
                  </a:rPr>
                  <a:t>Total </a:t>
                </a:r>
                <a:r>
                  <a:rPr lang="it-IT" sz="2000" b="1" dirty="0" err="1">
                    <a:solidFill>
                      <a:srgbClr val="2E3C5D"/>
                    </a:solidFill>
                  </a:rPr>
                  <a:t>assets</a:t>
                </a:r>
                <a:r>
                  <a:rPr lang="it-IT" sz="2000" b="1" dirty="0">
                    <a:solidFill>
                      <a:srgbClr val="2E3C5D"/>
                    </a:solidFill>
                  </a:rPr>
                  <a:t> turnover</a:t>
                </a: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𝑆𝑎𝑙𝑒𝑠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𝑟𝑒𝑣𝑒𝑛𝑢𝑒</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𝑡𝑜𝑡𝑎𝑙</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𝑎𝑠𝑠𝑒𝑡𝑠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26" name="Rettangolo con angoli arrotondati 25">
                <a:extLst>
                  <a:ext uri="{FF2B5EF4-FFF2-40B4-BE49-F238E27FC236}">
                    <a16:creationId xmlns:a16="http://schemas.microsoft.com/office/drawing/2014/main" id="{68175F22-BF54-8C45-B100-0EDE838D49EC}"/>
                  </a:ext>
                </a:extLst>
              </p:cNvPr>
              <p:cNvSpPr>
                <a:spLocks noRot="1" noChangeAspect="1" noMove="1" noResize="1" noEditPoints="1" noAdjustHandles="1" noChangeArrowheads="1" noChangeShapeType="1" noTextEdit="1"/>
              </p:cNvSpPr>
              <p:nvPr/>
            </p:nvSpPr>
            <p:spPr>
              <a:xfrm>
                <a:off x="8149968" y="4779355"/>
                <a:ext cx="3371051" cy="1405587"/>
              </a:xfrm>
              <a:prstGeom prst="round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ttangolo con angoli arrotondati 30">
                <a:extLst>
                  <a:ext uri="{FF2B5EF4-FFF2-40B4-BE49-F238E27FC236}">
                    <a16:creationId xmlns:a16="http://schemas.microsoft.com/office/drawing/2014/main" id="{43E1BD81-5B9E-1546-8538-8C9BA398EC15}"/>
                  </a:ext>
                </a:extLst>
              </p:cNvPr>
              <p:cNvSpPr/>
              <p:nvPr/>
            </p:nvSpPr>
            <p:spPr>
              <a:xfrm>
                <a:off x="2218944" y="1330025"/>
                <a:ext cx="3307448" cy="1429339"/>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err="1">
                    <a:solidFill>
                      <a:srgbClr val="2E3C5D"/>
                    </a:solidFill>
                  </a:rPr>
                  <a:t>Fixed</a:t>
                </a:r>
                <a:r>
                  <a:rPr lang="it-IT" sz="2000" b="1" dirty="0">
                    <a:solidFill>
                      <a:srgbClr val="2E3C5D"/>
                    </a:solidFill>
                  </a:rPr>
                  <a:t> </a:t>
                </a:r>
                <a:r>
                  <a:rPr lang="it-IT" sz="2000" b="1" dirty="0" err="1">
                    <a:solidFill>
                      <a:srgbClr val="2E3C5D"/>
                    </a:solidFill>
                  </a:rPr>
                  <a:t>assets</a:t>
                </a:r>
                <a:r>
                  <a:rPr lang="it-IT" sz="2000" b="1" dirty="0">
                    <a:solidFill>
                      <a:srgbClr val="2E3C5D"/>
                    </a:solidFill>
                  </a:rPr>
                  <a:t> turnover</a:t>
                </a: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𝑆𝑎𝑙𝑒𝑠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𝑟𝑒𝑣𝑒𝑛𝑢𝑒</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𝐴𝑣𝑒𝑟𝑎𝑔𝑒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𝑛𝑒𝑡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𝑓𝑖𝑥𝑒𝑑</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𝑎𝑠𝑠𝑒𝑡𝑠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31" name="Rettangolo con angoli arrotondati 30">
                <a:extLst>
                  <a:ext uri="{FF2B5EF4-FFF2-40B4-BE49-F238E27FC236}">
                    <a16:creationId xmlns:a16="http://schemas.microsoft.com/office/drawing/2014/main" id="{43E1BD81-5B9E-1546-8538-8C9BA398EC15}"/>
                  </a:ext>
                </a:extLst>
              </p:cNvPr>
              <p:cNvSpPr>
                <a:spLocks noRot="1" noChangeAspect="1" noMove="1" noResize="1" noEditPoints="1" noAdjustHandles="1" noChangeArrowheads="1" noChangeShapeType="1" noTextEdit="1"/>
              </p:cNvSpPr>
              <p:nvPr/>
            </p:nvSpPr>
            <p:spPr>
              <a:xfrm>
                <a:off x="2218944" y="1330025"/>
                <a:ext cx="3307448" cy="1429339"/>
              </a:xfrm>
              <a:prstGeom prst="roundRect">
                <a:avLst/>
              </a:prstGeom>
              <a:blipFill>
                <a:blip r:embed="rId8"/>
                <a:stretch>
                  <a:fillRect/>
                </a:stretch>
              </a:blipFill>
            </p:spPr>
            <p:txBody>
              <a:bodyPr/>
              <a:lstStyle/>
              <a:p>
                <a:r>
                  <a:rPr lang="it-IT">
                    <a:noFill/>
                  </a:rPr>
                  <a:t> </a:t>
                </a:r>
              </a:p>
            </p:txBody>
          </p:sp>
        </mc:Fallback>
      </mc:AlternateContent>
      <p:sp>
        <p:nvSpPr>
          <p:cNvPr id="32" name="Freccia destra 31">
            <a:extLst>
              <a:ext uri="{FF2B5EF4-FFF2-40B4-BE49-F238E27FC236}">
                <a16:creationId xmlns:a16="http://schemas.microsoft.com/office/drawing/2014/main" id="{4329DF6A-36D6-9441-93DD-D642D65A0DB0}"/>
              </a:ext>
            </a:extLst>
          </p:cNvPr>
          <p:cNvSpPr/>
          <p:nvPr/>
        </p:nvSpPr>
        <p:spPr>
          <a:xfrm>
            <a:off x="7642293" y="3780609"/>
            <a:ext cx="710351"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destra 32">
            <a:extLst>
              <a:ext uri="{FF2B5EF4-FFF2-40B4-BE49-F238E27FC236}">
                <a16:creationId xmlns:a16="http://schemas.microsoft.com/office/drawing/2014/main" id="{A19D2A37-2A7B-044C-BC7C-EA1D9E1755E3}"/>
              </a:ext>
            </a:extLst>
          </p:cNvPr>
          <p:cNvSpPr/>
          <p:nvPr/>
        </p:nvSpPr>
        <p:spPr>
          <a:xfrm rot="18611169">
            <a:off x="7450231" y="2829158"/>
            <a:ext cx="607670"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destra 33">
            <a:extLst>
              <a:ext uri="{FF2B5EF4-FFF2-40B4-BE49-F238E27FC236}">
                <a16:creationId xmlns:a16="http://schemas.microsoft.com/office/drawing/2014/main" id="{8D12D303-5E01-304E-AD40-4E984E59A669}"/>
              </a:ext>
            </a:extLst>
          </p:cNvPr>
          <p:cNvSpPr/>
          <p:nvPr/>
        </p:nvSpPr>
        <p:spPr>
          <a:xfrm rot="10800000">
            <a:off x="3783646" y="3770424"/>
            <a:ext cx="796147"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destra 34">
            <a:extLst>
              <a:ext uri="{FF2B5EF4-FFF2-40B4-BE49-F238E27FC236}">
                <a16:creationId xmlns:a16="http://schemas.microsoft.com/office/drawing/2014/main" id="{966D34FC-AB15-4F41-8CD0-B06B8357C7F4}"/>
              </a:ext>
            </a:extLst>
          </p:cNvPr>
          <p:cNvSpPr/>
          <p:nvPr/>
        </p:nvSpPr>
        <p:spPr>
          <a:xfrm rot="5400000">
            <a:off x="5933128" y="4702188"/>
            <a:ext cx="524551"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37" name="Freccia destra 36">
            <a:extLst>
              <a:ext uri="{FF2B5EF4-FFF2-40B4-BE49-F238E27FC236}">
                <a16:creationId xmlns:a16="http://schemas.microsoft.com/office/drawing/2014/main" id="{35B9B4C5-4FA2-3F4E-BDA4-170716D4328D}"/>
              </a:ext>
            </a:extLst>
          </p:cNvPr>
          <p:cNvSpPr/>
          <p:nvPr/>
        </p:nvSpPr>
        <p:spPr>
          <a:xfrm rot="8891704">
            <a:off x="4042155" y="4458695"/>
            <a:ext cx="607670"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destra 37">
            <a:extLst>
              <a:ext uri="{FF2B5EF4-FFF2-40B4-BE49-F238E27FC236}">
                <a16:creationId xmlns:a16="http://schemas.microsoft.com/office/drawing/2014/main" id="{45184289-6B9A-8D4A-ADD2-17D7A030F679}"/>
              </a:ext>
            </a:extLst>
          </p:cNvPr>
          <p:cNvSpPr/>
          <p:nvPr/>
        </p:nvSpPr>
        <p:spPr>
          <a:xfrm rot="2192713">
            <a:off x="7567295" y="4477813"/>
            <a:ext cx="607670" cy="341376"/>
          </a:xfrm>
          <a:prstGeom prst="rightArrow">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185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753968" y="754271"/>
            <a:ext cx="10684062" cy="553998"/>
          </a:xfrm>
        </p:spPr>
        <p:txBody>
          <a:bodyPr/>
          <a:lstStyle/>
          <a:p>
            <a:pPr algn="ctr">
              <a:lnSpc>
                <a:spcPct val="150000"/>
              </a:lnSpc>
            </a:pPr>
            <a:r>
              <a:rPr lang="en-GB" sz="3200" b="0" spc="100" dirty="0">
                <a:ea typeface="Open Sans" panose="020B0606030504020204" pitchFamily="34" charset="0"/>
                <a:cs typeface="Arial" panose="020B0604020202020204" pitchFamily="34" charset="0"/>
              </a:rPr>
              <a:t>Profit driver analysis</a:t>
            </a:r>
          </a:p>
        </p:txBody>
      </p:sp>
      <p:sp>
        <p:nvSpPr>
          <p:cNvPr id="3" name="Ovale 2">
            <a:extLst>
              <a:ext uri="{FF2B5EF4-FFF2-40B4-BE49-F238E27FC236}">
                <a16:creationId xmlns:a16="http://schemas.microsoft.com/office/drawing/2014/main" id="{F2BAA1C7-8FE3-D04E-9E34-BB56E93C578C}"/>
              </a:ext>
            </a:extLst>
          </p:cNvPr>
          <p:cNvSpPr/>
          <p:nvPr/>
        </p:nvSpPr>
        <p:spPr>
          <a:xfrm>
            <a:off x="925689" y="1813846"/>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ln w="0"/>
                <a:solidFill>
                  <a:schemeClr val="bg1"/>
                </a:solidFill>
                <a:effectLst>
                  <a:outerShdw blurRad="38100" dist="19050" dir="2700000" algn="tl" rotWithShape="0">
                    <a:schemeClr val="dk1">
                      <a:alpha val="40000"/>
                    </a:schemeClr>
                  </a:outerShdw>
                </a:effectLst>
              </a:rPr>
              <a:t>ROA</a:t>
            </a:r>
          </a:p>
        </p:txBody>
      </p:sp>
      <p:sp>
        <p:nvSpPr>
          <p:cNvPr id="4" name="Ovale 3">
            <a:extLst>
              <a:ext uri="{FF2B5EF4-FFF2-40B4-BE49-F238E27FC236}">
                <a16:creationId xmlns:a16="http://schemas.microsoft.com/office/drawing/2014/main" id="{4BC691D3-D08C-1B4A-9966-7F954A14F1B7}"/>
              </a:ext>
            </a:extLst>
          </p:cNvPr>
          <p:cNvSpPr/>
          <p:nvPr/>
        </p:nvSpPr>
        <p:spPr>
          <a:xfrm>
            <a:off x="8208722" y="1813846"/>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bg1"/>
                </a:solidFill>
                <a:effectLst>
                  <a:outerShdw blurRad="38100" dist="19050" dir="2700000" algn="tl" rotWithShape="0">
                    <a:schemeClr val="dk1">
                      <a:alpha val="40000"/>
                    </a:schemeClr>
                  </a:outerShdw>
                </a:effectLst>
              </a:rPr>
              <a:t>Total </a:t>
            </a:r>
            <a:r>
              <a:rPr lang="it-IT" sz="2400" dirty="0" err="1">
                <a:ln w="0"/>
                <a:solidFill>
                  <a:schemeClr val="bg1"/>
                </a:solidFill>
                <a:effectLst>
                  <a:outerShdw blurRad="38100" dist="19050" dir="2700000" algn="tl" rotWithShape="0">
                    <a:schemeClr val="dk1">
                      <a:alpha val="40000"/>
                    </a:schemeClr>
                  </a:outerShdw>
                </a:effectLst>
              </a:rPr>
              <a:t>asset</a:t>
            </a:r>
            <a:endParaRPr lang="it-IT" sz="2400" dirty="0">
              <a:ln w="0"/>
              <a:solidFill>
                <a:schemeClr val="bg1"/>
              </a:solidFill>
              <a:effectLst>
                <a:outerShdw blurRad="38100" dist="19050" dir="2700000" algn="tl" rotWithShape="0">
                  <a:schemeClr val="dk1">
                    <a:alpha val="40000"/>
                  </a:schemeClr>
                </a:outerShdw>
              </a:effectLst>
            </a:endParaRPr>
          </a:p>
          <a:p>
            <a:pPr algn="ctr"/>
            <a:r>
              <a:rPr lang="it-IT" sz="2400" dirty="0">
                <a:ln w="0"/>
                <a:solidFill>
                  <a:schemeClr val="bg1"/>
                </a:solidFill>
                <a:effectLst>
                  <a:outerShdw blurRad="38100" dist="19050" dir="2700000" algn="tl" rotWithShape="0">
                    <a:schemeClr val="dk1">
                      <a:alpha val="40000"/>
                    </a:schemeClr>
                  </a:outerShdw>
                </a:effectLst>
              </a:rPr>
              <a:t>turnover</a:t>
            </a:r>
          </a:p>
        </p:txBody>
      </p:sp>
      <p:sp>
        <p:nvSpPr>
          <p:cNvPr id="5" name="Ovale 4">
            <a:extLst>
              <a:ext uri="{FF2B5EF4-FFF2-40B4-BE49-F238E27FC236}">
                <a16:creationId xmlns:a16="http://schemas.microsoft.com/office/drawing/2014/main" id="{0A2A9672-79E8-9E45-B9B1-4B79563788D1}"/>
              </a:ext>
            </a:extLst>
          </p:cNvPr>
          <p:cNvSpPr/>
          <p:nvPr/>
        </p:nvSpPr>
        <p:spPr>
          <a:xfrm>
            <a:off x="4500322" y="1813846"/>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bg1"/>
                </a:solidFill>
                <a:effectLst>
                  <a:outerShdw blurRad="38100" dist="19050" dir="2700000" algn="tl" rotWithShape="0">
                    <a:schemeClr val="dk1">
                      <a:alpha val="40000"/>
                    </a:schemeClr>
                  </a:outerShdw>
                </a:effectLst>
              </a:rPr>
              <a:t>Net profit</a:t>
            </a:r>
          </a:p>
          <a:p>
            <a:pPr algn="ctr"/>
            <a:r>
              <a:rPr lang="it-IT" sz="2400" dirty="0" err="1">
                <a:ln w="0"/>
                <a:solidFill>
                  <a:schemeClr val="bg1"/>
                </a:solidFill>
                <a:effectLst>
                  <a:outerShdw blurRad="38100" dist="19050" dir="2700000" algn="tl" rotWithShape="0">
                    <a:schemeClr val="dk1">
                      <a:alpha val="40000"/>
                    </a:schemeClr>
                  </a:outerShdw>
                </a:effectLst>
              </a:rPr>
              <a:t>margin</a:t>
            </a:r>
            <a:endParaRPr lang="it-IT" sz="2400" dirty="0">
              <a:ln w="0"/>
              <a:solidFill>
                <a:schemeClr val="bg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1D77EBA-0472-AE40-B129-50F74171C434}"/>
                  </a:ext>
                </a:extLst>
              </p:cNvPr>
              <p:cNvSpPr txBox="1"/>
              <p:nvPr/>
            </p:nvSpPr>
            <p:spPr>
              <a:xfrm>
                <a:off x="4930487" y="2895885"/>
                <a:ext cx="2063489" cy="1033553"/>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600" b="1" i="1" spc="100" smtClean="0">
                              <a:solidFill>
                                <a:srgbClr val="2E3C5D"/>
                              </a:solidFill>
                              <a:latin typeface="Cambria Math" panose="02040503050406030204" pitchFamily="18" charset="0"/>
                              <a:cs typeface="Arial" panose="020B0604020202020204" pitchFamily="34" charset="0"/>
                            </a:rPr>
                          </m:ctrlPr>
                        </m:fPr>
                        <m:num>
                          <m:r>
                            <a:rPr lang="it-IT" sz="1600" b="1" i="1" spc="100" smtClean="0">
                              <a:solidFill>
                                <a:srgbClr val="2E3C5D"/>
                              </a:solidFill>
                              <a:latin typeface="Cambria Math" panose="02040503050406030204" pitchFamily="18" charset="0"/>
                              <a:cs typeface="Arial" panose="020B0604020202020204" pitchFamily="34" charset="0"/>
                            </a:rPr>
                            <m:t>𝑷𝒓𝒐𝒇𝒊𝒕</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𝒇𝒐𝒓</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𝒕𝒉𝒆</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𝒚𝒆𝒂𝒓</m:t>
                          </m:r>
                        </m:num>
                        <m:den>
                          <m:eqArr>
                            <m:eqArrPr>
                              <m:ctrlPr>
                                <a:rPr lang="it-IT" sz="1600" b="1" i="1" spc="100" smtClean="0">
                                  <a:solidFill>
                                    <a:srgbClr val="2E3C5D"/>
                                  </a:solidFill>
                                  <a:latin typeface="Cambria Math" panose="02040503050406030204" pitchFamily="18" charset="0"/>
                                  <a:cs typeface="Arial" panose="020B0604020202020204" pitchFamily="34" charset="0"/>
                                </a:rPr>
                              </m:ctrlPr>
                            </m:eqArrPr>
                            <m:e>
                              <m:r>
                                <a:rPr lang="it-IT" sz="1600" b="1" i="1" spc="100" smtClean="0">
                                  <a:solidFill>
                                    <a:srgbClr val="2E3C5D"/>
                                  </a:solidFill>
                                  <a:latin typeface="Cambria Math" panose="02040503050406030204" pitchFamily="18" charset="0"/>
                                  <a:cs typeface="Arial" panose="020B0604020202020204" pitchFamily="34" charset="0"/>
                                </a:rPr>
                                <m:t>𝑺𝒂𝒍𝒆𝒔</m:t>
                              </m:r>
                            </m:e>
                            <m:e>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𝒓𝒆𝒗𝒆𝒏𝒖𝒆</m:t>
                              </m:r>
                            </m:e>
                          </m:eqArr>
                        </m:den>
                      </m:f>
                    </m:oMath>
                  </m:oMathPara>
                </a14:m>
                <a:endParaRPr lang="it-IT" sz="16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6" name="CasellaDiTesto 5">
                <a:extLst>
                  <a:ext uri="{FF2B5EF4-FFF2-40B4-BE49-F238E27FC236}">
                    <a16:creationId xmlns:a16="http://schemas.microsoft.com/office/drawing/2014/main" id="{B1D77EBA-0472-AE40-B129-50F74171C434}"/>
                  </a:ext>
                </a:extLst>
              </p:cNvPr>
              <p:cNvSpPr txBox="1">
                <a:spLocks noRot="1" noChangeAspect="1" noMove="1" noResize="1" noEditPoints="1" noAdjustHandles="1" noChangeArrowheads="1" noChangeShapeType="1" noTextEdit="1"/>
              </p:cNvSpPr>
              <p:nvPr/>
            </p:nvSpPr>
            <p:spPr>
              <a:xfrm>
                <a:off x="4930487" y="2895885"/>
                <a:ext cx="2063489" cy="1033553"/>
              </a:xfrm>
              <a:prstGeom prst="rect">
                <a:avLst/>
              </a:prstGeom>
              <a:blipFill>
                <a:blip r:embed="rId2"/>
                <a:stretch>
                  <a:fillRect l="-4908" r="-7975" b="-134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6197C63C-7EAD-AD4E-AD24-43EC02220C23}"/>
                  </a:ext>
                </a:extLst>
              </p:cNvPr>
              <p:cNvSpPr txBox="1"/>
              <p:nvPr/>
            </p:nvSpPr>
            <p:spPr>
              <a:xfrm>
                <a:off x="8765023" y="2863513"/>
                <a:ext cx="1811218" cy="1032975"/>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it-IT" sz="1600" b="1" i="1" spc="100" smtClean="0">
                              <a:solidFill>
                                <a:srgbClr val="2E3C5D"/>
                              </a:solidFill>
                              <a:latin typeface="Cambria Math" panose="02040503050406030204" pitchFamily="18" charset="0"/>
                              <a:cs typeface="Arial" panose="020B0604020202020204" pitchFamily="34" charset="0"/>
                            </a:rPr>
                          </m:ctrlPr>
                        </m:fPr>
                        <m:num>
                          <m:r>
                            <a:rPr lang="it-IT" sz="1600" b="1" i="1" spc="100" smtClean="0">
                              <a:solidFill>
                                <a:srgbClr val="2E3C5D"/>
                              </a:solidFill>
                              <a:latin typeface="Cambria Math" panose="02040503050406030204" pitchFamily="18" charset="0"/>
                              <a:cs typeface="Arial" panose="020B0604020202020204" pitchFamily="34" charset="0"/>
                            </a:rPr>
                            <m:t>𝑺</m:t>
                          </m:r>
                          <m:r>
                            <a:rPr lang="it-IT" sz="1600" b="1" i="1" spc="100">
                              <a:solidFill>
                                <a:srgbClr val="2E3C5D"/>
                              </a:solidFill>
                              <a:latin typeface="Cambria Math" panose="02040503050406030204" pitchFamily="18" charset="0"/>
                              <a:cs typeface="Arial" panose="020B0604020202020204" pitchFamily="34" charset="0"/>
                            </a:rPr>
                            <m:t>𝒂𝒍𝒆𝒔</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a:solidFill>
                                <a:srgbClr val="2E3C5D"/>
                              </a:solidFill>
                              <a:latin typeface="Cambria Math" panose="02040503050406030204" pitchFamily="18" charset="0"/>
                              <a:cs typeface="Arial" panose="020B0604020202020204" pitchFamily="34" charset="0"/>
                            </a:rPr>
                            <m:t>𝒓𝒆𝒗𝒆𝒏𝒖𝒆</m:t>
                          </m:r>
                        </m:num>
                        <m:den>
                          <m:eqArr>
                            <m:eqArrPr>
                              <m:ctrlPr>
                                <a:rPr lang="it-IT" sz="1600" b="1" i="1" spc="100" smtClean="0">
                                  <a:solidFill>
                                    <a:srgbClr val="2E3C5D"/>
                                  </a:solidFill>
                                  <a:latin typeface="Cambria Math" panose="02040503050406030204" pitchFamily="18" charset="0"/>
                                  <a:cs typeface="Arial" panose="020B0604020202020204" pitchFamily="34" charset="0"/>
                                </a:rPr>
                              </m:ctrlPr>
                            </m:eqArrPr>
                            <m:e>
                              <m:r>
                                <a:rPr lang="it-IT" sz="1600" b="1" i="1" spc="100" smtClean="0">
                                  <a:solidFill>
                                    <a:srgbClr val="2E3C5D"/>
                                  </a:solidFill>
                                  <a:latin typeface="Cambria Math" panose="02040503050406030204" pitchFamily="18" charset="0"/>
                                  <a:cs typeface="Arial" panose="020B0604020202020204" pitchFamily="34" charset="0"/>
                                </a:rPr>
                                <m:t>𝑨𝒗𝒆𝒓𝒂𝒈𝒆</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𝒕𝒐𝒕𝒂𝒍</m:t>
                              </m:r>
                              <m:r>
                                <a:rPr lang="it-IT" sz="1600" b="1" i="1" spc="100" smtClean="0">
                                  <a:solidFill>
                                    <a:srgbClr val="2E3C5D"/>
                                  </a:solidFill>
                                  <a:latin typeface="Cambria Math" panose="02040503050406030204" pitchFamily="18" charset="0"/>
                                  <a:cs typeface="Arial" panose="020B0604020202020204" pitchFamily="34" charset="0"/>
                                </a:rPr>
                                <m:t> </m:t>
                              </m:r>
                            </m:e>
                            <m:e>
                              <m:r>
                                <a:rPr lang="it-IT" sz="1600" b="1" i="1" spc="100" smtClean="0">
                                  <a:solidFill>
                                    <a:srgbClr val="2E3C5D"/>
                                  </a:solidFill>
                                  <a:latin typeface="Cambria Math" panose="02040503050406030204" pitchFamily="18" charset="0"/>
                                  <a:cs typeface="Arial" panose="020B0604020202020204" pitchFamily="34" charset="0"/>
                                </a:rPr>
                                <m:t>𝒂𝒔𝒔𝒆𝒕𝒔</m:t>
                              </m:r>
                            </m:e>
                          </m:eqArr>
                        </m:den>
                      </m:f>
                    </m:oMath>
                  </m:oMathPara>
                </a14:m>
                <a:endParaRPr lang="it-IT" sz="16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6197C63C-7EAD-AD4E-AD24-43EC02220C23}"/>
                  </a:ext>
                </a:extLst>
              </p:cNvPr>
              <p:cNvSpPr txBox="1">
                <a:spLocks noRot="1" noChangeAspect="1" noMove="1" noResize="1" noEditPoints="1" noAdjustHandles="1" noChangeArrowheads="1" noChangeShapeType="1" noTextEdit="1"/>
              </p:cNvSpPr>
              <p:nvPr/>
            </p:nvSpPr>
            <p:spPr>
              <a:xfrm>
                <a:off x="8765023" y="2863513"/>
                <a:ext cx="1811218" cy="1032975"/>
              </a:xfrm>
              <a:prstGeom prst="rect">
                <a:avLst/>
              </a:prstGeom>
              <a:blipFill>
                <a:blip r:embed="rId3"/>
                <a:stretch>
                  <a:fillRect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6E65F817-94AA-9643-9CB3-852B18067DEC}"/>
                  </a:ext>
                </a:extLst>
              </p:cNvPr>
              <p:cNvSpPr txBox="1"/>
              <p:nvPr/>
            </p:nvSpPr>
            <p:spPr>
              <a:xfrm>
                <a:off x="1148304" y="2848414"/>
                <a:ext cx="2243151" cy="107503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600" b="1" i="1" spc="100" smtClean="0">
                              <a:solidFill>
                                <a:srgbClr val="2E3C5D"/>
                              </a:solidFill>
                              <a:latin typeface="Cambria Math" panose="02040503050406030204" pitchFamily="18" charset="0"/>
                              <a:cs typeface="Arial" panose="020B0604020202020204" pitchFamily="34" charset="0"/>
                            </a:rPr>
                          </m:ctrlPr>
                        </m:fPr>
                        <m:num>
                          <m:r>
                            <a:rPr lang="it-IT" sz="1600" b="1" i="1" spc="100" smtClean="0">
                              <a:solidFill>
                                <a:srgbClr val="2E3C5D"/>
                              </a:solidFill>
                              <a:latin typeface="Cambria Math" panose="02040503050406030204" pitchFamily="18" charset="0"/>
                              <a:cs typeface="Arial" panose="020B0604020202020204" pitchFamily="34" charset="0"/>
                            </a:rPr>
                            <m:t>𝑷𝒓𝒐𝒇𝒊𝒕</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𝒇𝒐𝒓</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𝒕𝒉𝒆</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𝒚𝒆𝒂𝒓</m:t>
                          </m:r>
                        </m:num>
                        <m:den>
                          <m:eqArr>
                            <m:eqArrPr>
                              <m:ctrlPr>
                                <a:rPr lang="it-IT" sz="1600" b="1" i="1" spc="100" smtClean="0">
                                  <a:solidFill>
                                    <a:srgbClr val="2E3C5D"/>
                                  </a:solidFill>
                                  <a:latin typeface="Cambria Math" panose="02040503050406030204" pitchFamily="18" charset="0"/>
                                  <a:cs typeface="Arial" panose="020B0604020202020204" pitchFamily="34" charset="0"/>
                                </a:rPr>
                              </m:ctrlPr>
                            </m:eqArrPr>
                            <m:e>
                              <m:r>
                                <a:rPr lang="it-IT" sz="1600" b="1" i="1" spc="100" smtClean="0">
                                  <a:solidFill>
                                    <a:srgbClr val="2E3C5D"/>
                                  </a:solidFill>
                                  <a:latin typeface="Cambria Math" panose="02040503050406030204" pitchFamily="18" charset="0"/>
                                  <a:cs typeface="Arial" panose="020B0604020202020204" pitchFamily="34" charset="0"/>
                                </a:rPr>
                                <m:t>𝑨𝒗𝒆𝒓𝒂𝒈𝒆</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𝒕𝒐𝒕𝒂𝒍</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𝒂𝒔𝒔𝒆𝒕𝒔</m:t>
                              </m:r>
                            </m:e>
                            <m:e/>
                          </m:eqArr>
                        </m:den>
                      </m:f>
                    </m:oMath>
                  </m:oMathPara>
                </a14:m>
                <a:endParaRPr lang="it-IT" sz="16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8" name="CasellaDiTesto 7">
                <a:extLst>
                  <a:ext uri="{FF2B5EF4-FFF2-40B4-BE49-F238E27FC236}">
                    <a16:creationId xmlns:a16="http://schemas.microsoft.com/office/drawing/2014/main" id="{6E65F817-94AA-9643-9CB3-852B18067DEC}"/>
                  </a:ext>
                </a:extLst>
              </p:cNvPr>
              <p:cNvSpPr txBox="1">
                <a:spLocks noRot="1" noChangeAspect="1" noMove="1" noResize="1" noEditPoints="1" noAdjustHandles="1" noChangeArrowheads="1" noChangeShapeType="1" noTextEdit="1"/>
              </p:cNvSpPr>
              <p:nvPr/>
            </p:nvSpPr>
            <p:spPr>
              <a:xfrm>
                <a:off x="1148304" y="2848414"/>
                <a:ext cx="2243151" cy="1075038"/>
              </a:xfrm>
              <a:prstGeom prst="rect">
                <a:avLst/>
              </a:prstGeom>
              <a:blipFill>
                <a:blip r:embed="rId4"/>
                <a:stretch>
                  <a:fillRect l="-3955" r="-62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12A145A1-5DBC-2548-A845-74A336E55FF1}"/>
                  </a:ext>
                </a:extLst>
              </p:cNvPr>
              <p:cNvSpPr txBox="1"/>
              <p:nvPr/>
            </p:nvSpPr>
            <p:spPr>
              <a:xfrm>
                <a:off x="3849510" y="206742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9" name="CasellaDiTesto 8">
                <a:extLst>
                  <a:ext uri="{FF2B5EF4-FFF2-40B4-BE49-F238E27FC236}">
                    <a16:creationId xmlns:a16="http://schemas.microsoft.com/office/drawing/2014/main" id="{12A145A1-5DBC-2548-A845-74A336E55FF1}"/>
                  </a:ext>
                </a:extLst>
              </p:cNvPr>
              <p:cNvSpPr txBox="1">
                <a:spLocks noRot="1" noChangeAspect="1" noMove="1" noResize="1" noEditPoints="1" noAdjustHandles="1" noChangeArrowheads="1" noChangeShapeType="1" noTextEdit="1"/>
              </p:cNvSpPr>
              <p:nvPr/>
            </p:nvSpPr>
            <p:spPr>
              <a:xfrm>
                <a:off x="3849510" y="2067425"/>
                <a:ext cx="650812" cy="55399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E9010166-1A1C-DD45-A7C1-A99186475FE5}"/>
                  </a:ext>
                </a:extLst>
              </p:cNvPr>
              <p:cNvSpPr txBox="1"/>
              <p:nvPr/>
            </p:nvSpPr>
            <p:spPr>
              <a:xfrm>
                <a:off x="7557910" y="206742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0" name="CasellaDiTesto 9">
                <a:extLst>
                  <a:ext uri="{FF2B5EF4-FFF2-40B4-BE49-F238E27FC236}">
                    <a16:creationId xmlns:a16="http://schemas.microsoft.com/office/drawing/2014/main" id="{E9010166-1A1C-DD45-A7C1-A99186475FE5}"/>
                  </a:ext>
                </a:extLst>
              </p:cNvPr>
              <p:cNvSpPr txBox="1">
                <a:spLocks noRot="1" noChangeAspect="1" noMove="1" noResize="1" noEditPoints="1" noAdjustHandles="1" noChangeArrowheads="1" noChangeShapeType="1" noTextEdit="1"/>
              </p:cNvSpPr>
              <p:nvPr/>
            </p:nvSpPr>
            <p:spPr>
              <a:xfrm>
                <a:off x="7557910" y="2067425"/>
                <a:ext cx="650812" cy="553998"/>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2690001-0BF9-6145-A885-B216F084C53A}"/>
                  </a:ext>
                </a:extLst>
              </p:cNvPr>
              <p:cNvSpPr txBox="1"/>
              <p:nvPr/>
            </p:nvSpPr>
            <p:spPr>
              <a:xfrm>
                <a:off x="3849510" y="3152001"/>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1" name="CasellaDiTesto 10">
                <a:extLst>
                  <a:ext uri="{FF2B5EF4-FFF2-40B4-BE49-F238E27FC236}">
                    <a16:creationId xmlns:a16="http://schemas.microsoft.com/office/drawing/2014/main" id="{C2690001-0BF9-6145-A885-B216F084C53A}"/>
                  </a:ext>
                </a:extLst>
              </p:cNvPr>
              <p:cNvSpPr txBox="1">
                <a:spLocks noRot="1" noChangeAspect="1" noMove="1" noResize="1" noEditPoints="1" noAdjustHandles="1" noChangeArrowheads="1" noChangeShapeType="1" noTextEdit="1"/>
              </p:cNvSpPr>
              <p:nvPr/>
            </p:nvSpPr>
            <p:spPr>
              <a:xfrm>
                <a:off x="3849510" y="3152001"/>
                <a:ext cx="650812" cy="55399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4151DAA6-9196-D948-95D3-E71A9A821E99}"/>
                  </a:ext>
                </a:extLst>
              </p:cNvPr>
              <p:cNvSpPr txBox="1"/>
              <p:nvPr/>
            </p:nvSpPr>
            <p:spPr>
              <a:xfrm>
                <a:off x="7557910" y="3080160"/>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2" name="CasellaDiTesto 11">
                <a:extLst>
                  <a:ext uri="{FF2B5EF4-FFF2-40B4-BE49-F238E27FC236}">
                    <a16:creationId xmlns:a16="http://schemas.microsoft.com/office/drawing/2014/main" id="{4151DAA6-9196-D948-95D3-E71A9A821E99}"/>
                  </a:ext>
                </a:extLst>
              </p:cNvPr>
              <p:cNvSpPr txBox="1">
                <a:spLocks noRot="1" noChangeAspect="1" noMove="1" noResize="1" noEditPoints="1" noAdjustHandles="1" noChangeArrowheads="1" noChangeShapeType="1" noTextEdit="1"/>
              </p:cNvSpPr>
              <p:nvPr/>
            </p:nvSpPr>
            <p:spPr>
              <a:xfrm>
                <a:off x="7557910" y="3080160"/>
                <a:ext cx="650812" cy="553998"/>
              </a:xfrm>
              <a:prstGeom prst="rect">
                <a:avLst/>
              </a:prstGeom>
              <a:blipFill>
                <a:blip r:embed="rId8"/>
                <a:stretch>
                  <a:fillRect/>
                </a:stretch>
              </a:blipFill>
            </p:spPr>
            <p:txBody>
              <a:bodyPr/>
              <a:lstStyle/>
              <a:p>
                <a:r>
                  <a:rPr lang="it-IT">
                    <a:noFill/>
                  </a:rPr>
                  <a:t> </a:t>
                </a:r>
              </a:p>
            </p:txBody>
          </p:sp>
        </mc:Fallback>
      </mc:AlternateContent>
      <p:sp>
        <p:nvSpPr>
          <p:cNvPr id="13" name="Ovale 12">
            <a:extLst>
              <a:ext uri="{FF2B5EF4-FFF2-40B4-BE49-F238E27FC236}">
                <a16:creationId xmlns:a16="http://schemas.microsoft.com/office/drawing/2014/main" id="{0F7BD901-A9AB-7C44-9347-F41188601E6C}"/>
              </a:ext>
            </a:extLst>
          </p:cNvPr>
          <p:cNvSpPr/>
          <p:nvPr/>
        </p:nvSpPr>
        <p:spPr>
          <a:xfrm>
            <a:off x="925689" y="4091231"/>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ln w="0"/>
                <a:solidFill>
                  <a:schemeClr val="bg1"/>
                </a:solidFill>
                <a:effectLst>
                  <a:outerShdw blurRad="38100" dist="19050" dir="2700000" algn="tl" rotWithShape="0">
                    <a:schemeClr val="dk1">
                      <a:alpha val="40000"/>
                    </a:schemeClr>
                  </a:outerShdw>
                </a:effectLst>
              </a:rPr>
              <a:t>ROCE</a:t>
            </a:r>
          </a:p>
        </p:txBody>
      </p:sp>
      <p:sp>
        <p:nvSpPr>
          <p:cNvPr id="14" name="Ovale 13">
            <a:extLst>
              <a:ext uri="{FF2B5EF4-FFF2-40B4-BE49-F238E27FC236}">
                <a16:creationId xmlns:a16="http://schemas.microsoft.com/office/drawing/2014/main" id="{1210F893-FAD2-B043-8ED9-2F12F2E6D2DB}"/>
              </a:ext>
            </a:extLst>
          </p:cNvPr>
          <p:cNvSpPr/>
          <p:nvPr/>
        </p:nvSpPr>
        <p:spPr>
          <a:xfrm>
            <a:off x="8208722" y="4091231"/>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bg1"/>
                </a:solidFill>
                <a:effectLst>
                  <a:outerShdw blurRad="38100" dist="19050" dir="2700000" algn="tl" rotWithShape="0">
                    <a:schemeClr val="dk1">
                      <a:alpha val="40000"/>
                    </a:schemeClr>
                  </a:outerShdw>
                </a:effectLst>
              </a:rPr>
              <a:t>Sales </a:t>
            </a:r>
            <a:r>
              <a:rPr lang="it-IT" sz="2400" dirty="0" err="1">
                <a:ln w="0"/>
                <a:solidFill>
                  <a:schemeClr val="bg1"/>
                </a:solidFill>
                <a:effectLst>
                  <a:outerShdw blurRad="38100" dist="19050" dir="2700000" algn="tl" rotWithShape="0">
                    <a:schemeClr val="dk1">
                      <a:alpha val="40000"/>
                    </a:schemeClr>
                  </a:outerShdw>
                </a:effectLst>
              </a:rPr>
              <a:t>revenue</a:t>
            </a:r>
            <a:r>
              <a:rPr lang="it-IT" sz="2400" dirty="0">
                <a:ln w="0"/>
                <a:solidFill>
                  <a:schemeClr val="bg1"/>
                </a:solidFill>
                <a:effectLst>
                  <a:outerShdw blurRad="38100" dist="19050" dir="2700000" algn="tl" rotWithShape="0">
                    <a:schemeClr val="dk1">
                      <a:alpha val="40000"/>
                    </a:schemeClr>
                  </a:outerShdw>
                </a:effectLst>
              </a:rPr>
              <a:t> to capital </a:t>
            </a:r>
            <a:r>
              <a:rPr lang="it-IT" sz="2400" dirty="0" err="1">
                <a:ln w="0"/>
                <a:solidFill>
                  <a:schemeClr val="bg1"/>
                </a:solidFill>
                <a:effectLst>
                  <a:outerShdw blurRad="38100" dist="19050" dir="2700000" algn="tl" rotWithShape="0">
                    <a:schemeClr val="dk1">
                      <a:alpha val="40000"/>
                    </a:schemeClr>
                  </a:outerShdw>
                </a:effectLst>
              </a:rPr>
              <a:t>employed</a:t>
            </a:r>
            <a:endParaRPr lang="it-IT" sz="2400" dirty="0">
              <a:ln w="0"/>
              <a:solidFill>
                <a:schemeClr val="bg1"/>
              </a:solidFill>
              <a:effectLst>
                <a:outerShdw blurRad="38100" dist="19050" dir="2700000" algn="tl" rotWithShape="0">
                  <a:schemeClr val="dk1">
                    <a:alpha val="40000"/>
                  </a:schemeClr>
                </a:outerShdw>
              </a:effectLst>
            </a:endParaRPr>
          </a:p>
        </p:txBody>
      </p:sp>
      <p:sp>
        <p:nvSpPr>
          <p:cNvPr id="15" name="Ovale 14">
            <a:extLst>
              <a:ext uri="{FF2B5EF4-FFF2-40B4-BE49-F238E27FC236}">
                <a16:creationId xmlns:a16="http://schemas.microsoft.com/office/drawing/2014/main" id="{69E3B04F-EC55-CC4D-96FD-00B7275C7C37}"/>
              </a:ext>
            </a:extLst>
          </p:cNvPr>
          <p:cNvSpPr/>
          <p:nvPr/>
        </p:nvSpPr>
        <p:spPr>
          <a:xfrm>
            <a:off x="4500322" y="4091231"/>
            <a:ext cx="2923821" cy="1061156"/>
          </a:xfrm>
          <a:prstGeom prst="ellipse">
            <a:avLst/>
          </a:prstGeom>
          <a:solidFill>
            <a:srgbClr val="B96B72"/>
          </a:solidFill>
          <a:ln>
            <a:solidFill>
              <a:srgbClr val="2C3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bg1"/>
                </a:solidFill>
                <a:effectLst>
                  <a:outerShdw blurRad="38100" dist="19050" dir="2700000" algn="tl" rotWithShape="0">
                    <a:schemeClr val="dk1">
                      <a:alpha val="40000"/>
                    </a:schemeClr>
                  </a:outerShdw>
                </a:effectLst>
              </a:rPr>
              <a:t>Operating profit</a:t>
            </a:r>
          </a:p>
          <a:p>
            <a:pPr algn="ctr"/>
            <a:r>
              <a:rPr lang="it-IT" sz="2400" dirty="0" err="1">
                <a:ln w="0"/>
                <a:solidFill>
                  <a:schemeClr val="bg1"/>
                </a:solidFill>
                <a:effectLst>
                  <a:outerShdw blurRad="38100" dist="19050" dir="2700000" algn="tl" rotWithShape="0">
                    <a:schemeClr val="dk1">
                      <a:alpha val="40000"/>
                    </a:schemeClr>
                  </a:outerShdw>
                </a:effectLst>
              </a:rPr>
              <a:t>margin</a:t>
            </a:r>
            <a:endParaRPr lang="it-IT" sz="2400" dirty="0">
              <a:ln w="0"/>
              <a:solidFill>
                <a:schemeClr val="bg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C9CC9687-70E5-2948-BD3C-9BAEE5E83248}"/>
                  </a:ext>
                </a:extLst>
              </p:cNvPr>
              <p:cNvSpPr txBox="1"/>
              <p:nvPr/>
            </p:nvSpPr>
            <p:spPr>
              <a:xfrm>
                <a:off x="4930487" y="5173270"/>
                <a:ext cx="2063489" cy="1033553"/>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600" b="1" i="1" spc="100" smtClean="0">
                              <a:solidFill>
                                <a:srgbClr val="2E3C5D"/>
                              </a:solidFill>
                              <a:latin typeface="Cambria Math" panose="02040503050406030204" pitchFamily="18" charset="0"/>
                              <a:cs typeface="Arial" panose="020B0604020202020204" pitchFamily="34" charset="0"/>
                            </a:rPr>
                          </m:ctrlPr>
                        </m:fPr>
                        <m:num>
                          <m:r>
                            <a:rPr lang="it-IT" sz="1600" b="1" i="1" spc="100" smtClean="0">
                              <a:solidFill>
                                <a:srgbClr val="2E3C5D"/>
                              </a:solidFill>
                              <a:latin typeface="Cambria Math" panose="02040503050406030204" pitchFamily="18" charset="0"/>
                              <a:cs typeface="Arial" panose="020B0604020202020204" pitchFamily="34" charset="0"/>
                            </a:rPr>
                            <m:t>𝑶𝒑𝒆𝒓𝒂𝒕𝒊𝒏𝒈</m:t>
                          </m:r>
                          <m:r>
                            <a:rPr lang="it-IT" sz="1600" b="1" i="1" spc="100" smtClean="0">
                              <a:solidFill>
                                <a:srgbClr val="2E3C5D"/>
                              </a:solidFill>
                              <a:latin typeface="Cambria Math" panose="02040503050406030204" pitchFamily="18" charset="0"/>
                              <a:cs typeface="Arial" panose="020B0604020202020204" pitchFamily="34" charset="0"/>
                            </a:rPr>
                            <m:t> </m:t>
                          </m:r>
                          <m:r>
                            <a:rPr lang="it-IT" sz="1600" b="1" i="1" spc="100" smtClean="0">
                              <a:solidFill>
                                <a:srgbClr val="2E3C5D"/>
                              </a:solidFill>
                              <a:latin typeface="Cambria Math" panose="02040503050406030204" pitchFamily="18" charset="0"/>
                              <a:cs typeface="Arial" panose="020B0604020202020204" pitchFamily="34" charset="0"/>
                            </a:rPr>
                            <m:t>𝒑𝒓𝒐𝒇𝒊𝒕</m:t>
                          </m:r>
                        </m:num>
                        <m:den>
                          <m:eqArr>
                            <m:eqArrPr>
                              <m:ctrlPr>
                                <a:rPr lang="it-IT" sz="1600" b="1" i="1" spc="100" smtClean="0">
                                  <a:solidFill>
                                    <a:srgbClr val="2E3C5D"/>
                                  </a:solidFill>
                                  <a:latin typeface="Cambria Math" panose="02040503050406030204" pitchFamily="18" charset="0"/>
                                  <a:cs typeface="Arial" panose="020B0604020202020204" pitchFamily="34" charset="0"/>
                                </a:rPr>
                              </m:ctrlPr>
                            </m:eqArrPr>
                            <m:e>
                              <m:r>
                                <a:rPr lang="it-IT" sz="1600" b="1" i="1" spc="100" smtClean="0">
                                  <a:solidFill>
                                    <a:srgbClr val="2E3C5D"/>
                                  </a:solidFill>
                                  <a:latin typeface="Cambria Math" panose="02040503050406030204" pitchFamily="18" charset="0"/>
                                  <a:cs typeface="Arial" panose="020B0604020202020204" pitchFamily="34" charset="0"/>
                                </a:rPr>
                                <m:t>𝑺𝒂𝒍𝒆𝒔</m:t>
                              </m:r>
                            </m:e>
                            <m:e>
                              <m:r>
                                <a:rPr lang="it-IT" sz="1600" b="1" i="1" spc="100" smtClean="0">
                                  <a:solidFill>
                                    <a:srgbClr val="2E3C5D"/>
                                  </a:solidFill>
                                  <a:latin typeface="Cambria Math" panose="02040503050406030204" pitchFamily="18" charset="0"/>
                                  <a:cs typeface="Arial" panose="020B0604020202020204" pitchFamily="34" charset="0"/>
                                </a:rPr>
                                <m:t>𝒓𝒆𝒗𝒆𝒏𝒖𝒆</m:t>
                              </m:r>
                            </m:e>
                          </m:eqArr>
                        </m:den>
                      </m:f>
                    </m:oMath>
                  </m:oMathPara>
                </a14:m>
                <a:endParaRPr lang="it-IT" sz="16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6" name="CasellaDiTesto 15">
                <a:extLst>
                  <a:ext uri="{FF2B5EF4-FFF2-40B4-BE49-F238E27FC236}">
                    <a16:creationId xmlns:a16="http://schemas.microsoft.com/office/drawing/2014/main" id="{C9CC9687-70E5-2948-BD3C-9BAEE5E83248}"/>
                  </a:ext>
                </a:extLst>
              </p:cNvPr>
              <p:cNvSpPr txBox="1">
                <a:spLocks noRot="1" noChangeAspect="1" noMove="1" noResize="1" noEditPoints="1" noAdjustHandles="1" noChangeArrowheads="1" noChangeShapeType="1" noTextEdit="1"/>
              </p:cNvSpPr>
              <p:nvPr/>
            </p:nvSpPr>
            <p:spPr>
              <a:xfrm>
                <a:off x="4930487" y="5173270"/>
                <a:ext cx="2063489" cy="1033553"/>
              </a:xfrm>
              <a:prstGeom prst="rect">
                <a:avLst/>
              </a:prstGeom>
              <a:blipFill>
                <a:blip r:embed="rId9"/>
                <a:stretch>
                  <a:fillRect l="-1840" r="-1227"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DB88382-2C56-C045-B369-12EA9EF51A1D}"/>
                  </a:ext>
                </a:extLst>
              </p:cNvPr>
              <p:cNvSpPr txBox="1"/>
              <p:nvPr/>
            </p:nvSpPr>
            <p:spPr>
              <a:xfrm>
                <a:off x="8034549" y="5358273"/>
                <a:ext cx="3634935" cy="574709"/>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it-IT" sz="1200" b="1" i="1" spc="100" smtClean="0">
                              <a:solidFill>
                                <a:srgbClr val="2E3C5D"/>
                              </a:solidFill>
                              <a:latin typeface="Cambria Math" panose="02040503050406030204" pitchFamily="18" charset="0"/>
                              <a:cs typeface="Arial" panose="020B0604020202020204" pitchFamily="34" charset="0"/>
                            </a:rPr>
                          </m:ctrlPr>
                        </m:fPr>
                        <m:num>
                          <m:r>
                            <a:rPr lang="it-IT" sz="1200" b="1" i="1" spc="100" smtClean="0">
                              <a:solidFill>
                                <a:srgbClr val="2E3C5D"/>
                              </a:solidFill>
                              <a:latin typeface="Cambria Math" panose="02040503050406030204" pitchFamily="18" charset="0"/>
                              <a:cs typeface="Arial" panose="020B0604020202020204" pitchFamily="34" charset="0"/>
                            </a:rPr>
                            <m:t>𝑺</m:t>
                          </m:r>
                          <m:r>
                            <a:rPr lang="it-IT" sz="1200" b="1" i="1" spc="100">
                              <a:solidFill>
                                <a:srgbClr val="2E3C5D"/>
                              </a:solidFill>
                              <a:latin typeface="Cambria Math" panose="02040503050406030204" pitchFamily="18" charset="0"/>
                              <a:cs typeface="Arial" panose="020B0604020202020204" pitchFamily="34" charset="0"/>
                            </a:rPr>
                            <m:t>𝒂𝒍𝒆𝒔</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a:solidFill>
                                <a:srgbClr val="2E3C5D"/>
                              </a:solidFill>
                              <a:latin typeface="Cambria Math" panose="02040503050406030204" pitchFamily="18" charset="0"/>
                              <a:cs typeface="Arial" panose="020B0604020202020204" pitchFamily="34" charset="0"/>
                            </a:rPr>
                            <m:t>𝒓𝒆𝒗𝒆𝒏𝒖𝒆</m:t>
                          </m:r>
                        </m:num>
                        <m:den>
                          <m:r>
                            <a:rPr lang="it-IT" sz="1200" b="1" i="1" spc="100" smtClean="0">
                              <a:solidFill>
                                <a:srgbClr val="2E3C5D"/>
                              </a:solidFill>
                              <a:latin typeface="Cambria Math" panose="02040503050406030204" pitchFamily="18" charset="0"/>
                              <a:cs typeface="Arial" panose="020B0604020202020204" pitchFamily="34" charset="0"/>
                            </a:rPr>
                            <m:t>𝑨𝒗𝒆𝒓𝒂𝒈𝒆</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𝑻𝒐𝒕𝒂𝒍</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𝒆𝒒𝒖𝒊𝒕𝒚</m:t>
                          </m:r>
                          <m:r>
                            <a:rPr lang="it-IT" sz="1200" b="1" i="1">
                              <a:solidFill>
                                <a:srgbClr val="2E3C5D"/>
                              </a:solidFill>
                              <a:latin typeface="Cambria Math" panose="02040503050406030204" pitchFamily="18" charset="0"/>
                            </a:rPr>
                            <m:t>+</m:t>
                          </m:r>
                          <m:r>
                            <a:rPr lang="it-IT" sz="1200" b="1" i="1">
                              <a:solidFill>
                                <a:srgbClr val="2E3C5D"/>
                              </a:solidFill>
                              <a:latin typeface="Cambria Math" panose="02040503050406030204" pitchFamily="18" charset="0"/>
                            </a:rPr>
                            <m:t>𝑵𝒐𝒏</m:t>
                          </m:r>
                          <m:r>
                            <a:rPr lang="it-IT" sz="1200" b="1" i="1" smtClean="0">
                              <a:solidFill>
                                <a:srgbClr val="2E3C5D"/>
                              </a:solidFill>
                              <a:latin typeface="Cambria Math" panose="02040503050406030204" pitchFamily="18" charset="0"/>
                            </a:rPr>
                            <m:t> </m:t>
                          </m:r>
                          <m:r>
                            <a:rPr lang="it-IT" sz="1200" b="1" i="1">
                              <a:solidFill>
                                <a:srgbClr val="2E3C5D"/>
                              </a:solidFill>
                              <a:latin typeface="Cambria Math" panose="02040503050406030204" pitchFamily="18" charset="0"/>
                            </a:rPr>
                            <m:t>𝒄𝒖𝒓𝒓𝒆𝒏𝒕</m:t>
                          </m:r>
                          <m:r>
                            <a:rPr lang="it-IT" sz="1200" b="1" i="1">
                              <a:solidFill>
                                <a:srgbClr val="2E3C5D"/>
                              </a:solidFill>
                              <a:latin typeface="Cambria Math" panose="02040503050406030204" pitchFamily="18" charset="0"/>
                            </a:rPr>
                            <m:t> </m:t>
                          </m:r>
                          <m:r>
                            <a:rPr lang="it-IT" sz="1200" b="1" i="1">
                              <a:solidFill>
                                <a:srgbClr val="2E3C5D"/>
                              </a:solidFill>
                              <a:latin typeface="Cambria Math" panose="02040503050406030204" pitchFamily="18" charset="0"/>
                            </a:rPr>
                            <m:t>𝒍𝒊𝒂𝒃𝒊𝒍</m:t>
                          </m:r>
                          <m:r>
                            <a:rPr lang="it-IT" sz="1200" b="1" i="1" smtClean="0">
                              <a:solidFill>
                                <a:srgbClr val="2E3C5D"/>
                              </a:solidFill>
                              <a:latin typeface="Cambria Math" panose="02040503050406030204" pitchFamily="18" charset="0"/>
                            </a:rPr>
                            <m:t>.)</m:t>
                          </m:r>
                        </m:den>
                      </m:f>
                    </m:oMath>
                  </m:oMathPara>
                </a14:m>
                <a:endParaRPr lang="it-IT" sz="12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7" name="CasellaDiTesto 16">
                <a:extLst>
                  <a:ext uri="{FF2B5EF4-FFF2-40B4-BE49-F238E27FC236}">
                    <a16:creationId xmlns:a16="http://schemas.microsoft.com/office/drawing/2014/main" id="{7DB88382-2C56-C045-B369-12EA9EF51A1D}"/>
                  </a:ext>
                </a:extLst>
              </p:cNvPr>
              <p:cNvSpPr txBox="1">
                <a:spLocks noRot="1" noChangeAspect="1" noMove="1" noResize="1" noEditPoints="1" noAdjustHandles="1" noChangeArrowheads="1" noChangeShapeType="1" noTextEdit="1"/>
              </p:cNvSpPr>
              <p:nvPr/>
            </p:nvSpPr>
            <p:spPr>
              <a:xfrm>
                <a:off x="8034549" y="5358273"/>
                <a:ext cx="3634935" cy="574709"/>
              </a:xfrm>
              <a:prstGeom prst="rect">
                <a:avLst/>
              </a:prstGeom>
              <a:blipFill>
                <a:blip r:embed="rId10"/>
                <a:stretch>
                  <a:fillRect l="-1394" r="-1742" b="-212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235320F1-6E81-CC4E-9852-41636DC44418}"/>
                  </a:ext>
                </a:extLst>
              </p:cNvPr>
              <p:cNvSpPr txBox="1"/>
              <p:nvPr/>
            </p:nvSpPr>
            <p:spPr>
              <a:xfrm>
                <a:off x="1266023" y="5109580"/>
                <a:ext cx="2243151" cy="1366464"/>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200" b="1" i="1" spc="100" smtClean="0">
                              <a:solidFill>
                                <a:srgbClr val="2E3C5D"/>
                              </a:solidFill>
                              <a:latin typeface="Cambria Math" panose="02040503050406030204" pitchFamily="18" charset="0"/>
                              <a:cs typeface="Arial" panose="020B0604020202020204" pitchFamily="34" charset="0"/>
                            </a:rPr>
                          </m:ctrlPr>
                        </m:fPr>
                        <m:num>
                          <m:r>
                            <a:rPr lang="it-IT" sz="1200" b="1" i="1" spc="100" smtClean="0">
                              <a:solidFill>
                                <a:srgbClr val="2E3C5D"/>
                              </a:solidFill>
                              <a:latin typeface="Cambria Math" panose="02040503050406030204" pitchFamily="18" charset="0"/>
                              <a:cs typeface="Arial" panose="020B0604020202020204" pitchFamily="34" charset="0"/>
                            </a:rPr>
                            <m:t>𝑶𝒑𝒆𝒓𝒂𝒕𝒊𝒏𝒈</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𝒑𝒓𝒐𝒇𝒊𝒕</m:t>
                          </m:r>
                        </m:num>
                        <m:den>
                          <m:eqArr>
                            <m:eqArrPr>
                              <m:ctrlPr>
                                <a:rPr lang="it-IT" sz="1200" b="1" i="1" spc="100" smtClean="0">
                                  <a:solidFill>
                                    <a:srgbClr val="2E3C5D"/>
                                  </a:solidFill>
                                  <a:latin typeface="Cambria Math" panose="02040503050406030204" pitchFamily="18" charset="0"/>
                                  <a:cs typeface="Arial" panose="020B0604020202020204" pitchFamily="34" charset="0"/>
                                </a:rPr>
                              </m:ctrlPr>
                            </m:eqArrPr>
                            <m:e>
                              <m:r>
                                <a:rPr lang="it-IT" sz="1200" b="1" i="1" spc="100" smtClean="0">
                                  <a:solidFill>
                                    <a:srgbClr val="2E3C5D"/>
                                  </a:solidFill>
                                  <a:latin typeface="Cambria Math" panose="02040503050406030204" pitchFamily="18" charset="0"/>
                                  <a:cs typeface="Arial" panose="020B0604020202020204" pitchFamily="34" charset="0"/>
                                </a:rPr>
                                <m:t>𝑨𝒗𝒆𝒓𝒂𝒈𝒆</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𝑻𝒐𝒕𝒂𝒍</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𝒆𝒒𝒖𝒊𝒕𝒚</m:t>
                              </m:r>
                            </m:e>
                            <m:e>
                              <m:r>
                                <a:rPr lang="it-IT" sz="1200" b="1" i="1" spc="100" smtClean="0">
                                  <a:solidFill>
                                    <a:srgbClr val="2E3C5D"/>
                                  </a:solidFill>
                                  <a:latin typeface="Cambria Math" panose="02040503050406030204" pitchFamily="18" charset="0"/>
                                  <a:cs typeface="Arial" panose="020B0604020202020204" pitchFamily="34" charset="0"/>
                                </a:rPr>
                                <m:t>+</m:t>
                              </m:r>
                              <m:r>
                                <a:rPr lang="it-IT" sz="1200" b="1" i="1" spc="100" smtClean="0">
                                  <a:solidFill>
                                    <a:srgbClr val="2E3C5D"/>
                                  </a:solidFill>
                                  <a:latin typeface="Cambria Math" panose="02040503050406030204" pitchFamily="18" charset="0"/>
                                  <a:cs typeface="Arial" panose="020B0604020202020204" pitchFamily="34" charset="0"/>
                                </a:rPr>
                                <m:t>𝒏𝒐𝒏</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𝒄𝒖𝒓𝒓𝒆𝒏𝒕</m:t>
                              </m:r>
                              <m:r>
                                <a:rPr lang="it-IT" sz="1200" b="1" i="1" spc="100" smtClean="0">
                                  <a:solidFill>
                                    <a:srgbClr val="2E3C5D"/>
                                  </a:solidFill>
                                  <a:latin typeface="Cambria Math" panose="02040503050406030204" pitchFamily="18" charset="0"/>
                                  <a:cs typeface="Arial" panose="020B0604020202020204" pitchFamily="34" charset="0"/>
                                </a:rPr>
                                <m:t> </m:t>
                              </m:r>
                              <m:r>
                                <a:rPr lang="it-IT" sz="1200" b="1" i="1" spc="100" smtClean="0">
                                  <a:solidFill>
                                    <a:srgbClr val="2E3C5D"/>
                                  </a:solidFill>
                                  <a:latin typeface="Cambria Math" panose="02040503050406030204" pitchFamily="18" charset="0"/>
                                  <a:cs typeface="Arial" panose="020B0604020202020204" pitchFamily="34" charset="0"/>
                                </a:rPr>
                                <m:t>𝒍𝒊𝒂𝒃𝒊𝒍</m:t>
                              </m:r>
                              <m:r>
                                <a:rPr lang="it-IT" sz="1200" b="1" i="1" spc="100" smtClean="0">
                                  <a:solidFill>
                                    <a:srgbClr val="2E3C5D"/>
                                  </a:solidFill>
                                  <a:latin typeface="Cambria Math" panose="02040503050406030204" pitchFamily="18" charset="0"/>
                                  <a:cs typeface="Arial" panose="020B0604020202020204" pitchFamily="34" charset="0"/>
                                </a:rPr>
                                <m:t>.)</m:t>
                              </m:r>
                            </m:e>
                            <m:e/>
                            <m:e/>
                          </m:eqArr>
                        </m:den>
                      </m:f>
                    </m:oMath>
                  </m:oMathPara>
                </a14:m>
                <a:endParaRPr lang="it-IT" sz="12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8" name="CasellaDiTesto 17">
                <a:extLst>
                  <a:ext uri="{FF2B5EF4-FFF2-40B4-BE49-F238E27FC236}">
                    <a16:creationId xmlns:a16="http://schemas.microsoft.com/office/drawing/2014/main" id="{235320F1-6E81-CC4E-9852-41636DC44418}"/>
                  </a:ext>
                </a:extLst>
              </p:cNvPr>
              <p:cNvSpPr txBox="1">
                <a:spLocks noRot="1" noChangeAspect="1" noMove="1" noResize="1" noEditPoints="1" noAdjustHandles="1" noChangeArrowheads="1" noChangeShapeType="1" noTextEdit="1"/>
              </p:cNvSpPr>
              <p:nvPr/>
            </p:nvSpPr>
            <p:spPr>
              <a:xfrm>
                <a:off x="1266023" y="5109580"/>
                <a:ext cx="2243151" cy="1366464"/>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C9CB5AB3-7C95-9B4C-9093-0559E1B8CBC3}"/>
                  </a:ext>
                </a:extLst>
              </p:cNvPr>
              <p:cNvSpPr txBox="1"/>
              <p:nvPr/>
            </p:nvSpPr>
            <p:spPr>
              <a:xfrm>
                <a:off x="3849510" y="4344810"/>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9" name="CasellaDiTesto 18">
                <a:extLst>
                  <a:ext uri="{FF2B5EF4-FFF2-40B4-BE49-F238E27FC236}">
                    <a16:creationId xmlns:a16="http://schemas.microsoft.com/office/drawing/2014/main" id="{C9CB5AB3-7C95-9B4C-9093-0559E1B8CBC3}"/>
                  </a:ext>
                </a:extLst>
              </p:cNvPr>
              <p:cNvSpPr txBox="1">
                <a:spLocks noRot="1" noChangeAspect="1" noMove="1" noResize="1" noEditPoints="1" noAdjustHandles="1" noChangeArrowheads="1" noChangeShapeType="1" noTextEdit="1"/>
              </p:cNvSpPr>
              <p:nvPr/>
            </p:nvSpPr>
            <p:spPr>
              <a:xfrm>
                <a:off x="3849510" y="4344810"/>
                <a:ext cx="650812" cy="55399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C83A72EE-B25C-9A43-8AFC-8C5CD3F8BB5E}"/>
                  </a:ext>
                </a:extLst>
              </p:cNvPr>
              <p:cNvSpPr txBox="1"/>
              <p:nvPr/>
            </p:nvSpPr>
            <p:spPr>
              <a:xfrm>
                <a:off x="7557910" y="4344810"/>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20" name="CasellaDiTesto 19">
                <a:extLst>
                  <a:ext uri="{FF2B5EF4-FFF2-40B4-BE49-F238E27FC236}">
                    <a16:creationId xmlns:a16="http://schemas.microsoft.com/office/drawing/2014/main" id="{C83A72EE-B25C-9A43-8AFC-8C5CD3F8BB5E}"/>
                  </a:ext>
                </a:extLst>
              </p:cNvPr>
              <p:cNvSpPr txBox="1">
                <a:spLocks noRot="1" noChangeAspect="1" noMove="1" noResize="1" noEditPoints="1" noAdjustHandles="1" noChangeArrowheads="1" noChangeShapeType="1" noTextEdit="1"/>
              </p:cNvSpPr>
              <p:nvPr/>
            </p:nvSpPr>
            <p:spPr>
              <a:xfrm>
                <a:off x="7557910" y="4344810"/>
                <a:ext cx="650812" cy="553998"/>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55DA2F28-530F-4543-B1C5-13EBFD29DBCE}"/>
                  </a:ext>
                </a:extLst>
              </p:cNvPr>
              <p:cNvSpPr txBox="1"/>
              <p:nvPr/>
            </p:nvSpPr>
            <p:spPr>
              <a:xfrm>
                <a:off x="3849510" y="5429386"/>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21" name="CasellaDiTesto 20">
                <a:extLst>
                  <a:ext uri="{FF2B5EF4-FFF2-40B4-BE49-F238E27FC236}">
                    <a16:creationId xmlns:a16="http://schemas.microsoft.com/office/drawing/2014/main" id="{55DA2F28-530F-4543-B1C5-13EBFD29DBCE}"/>
                  </a:ext>
                </a:extLst>
              </p:cNvPr>
              <p:cNvSpPr txBox="1">
                <a:spLocks noRot="1" noChangeAspect="1" noMove="1" noResize="1" noEditPoints="1" noAdjustHandles="1" noChangeArrowheads="1" noChangeShapeType="1" noTextEdit="1"/>
              </p:cNvSpPr>
              <p:nvPr/>
            </p:nvSpPr>
            <p:spPr>
              <a:xfrm>
                <a:off x="3849510" y="5429386"/>
                <a:ext cx="650812" cy="55399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A6C1543D-14E8-9B42-9B44-622FA9173EEB}"/>
                  </a:ext>
                </a:extLst>
              </p:cNvPr>
              <p:cNvSpPr txBox="1"/>
              <p:nvPr/>
            </p:nvSpPr>
            <p:spPr>
              <a:xfrm>
                <a:off x="7557910" y="535754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22" name="CasellaDiTesto 21">
                <a:extLst>
                  <a:ext uri="{FF2B5EF4-FFF2-40B4-BE49-F238E27FC236}">
                    <a16:creationId xmlns:a16="http://schemas.microsoft.com/office/drawing/2014/main" id="{A6C1543D-14E8-9B42-9B44-622FA9173EEB}"/>
                  </a:ext>
                </a:extLst>
              </p:cNvPr>
              <p:cNvSpPr txBox="1">
                <a:spLocks noRot="1" noChangeAspect="1" noMove="1" noResize="1" noEditPoints="1" noAdjustHandles="1" noChangeArrowheads="1" noChangeShapeType="1" noTextEdit="1"/>
              </p:cNvSpPr>
              <p:nvPr/>
            </p:nvSpPr>
            <p:spPr>
              <a:xfrm>
                <a:off x="7557910" y="5357545"/>
                <a:ext cx="650812" cy="553998"/>
              </a:xfrm>
              <a:prstGeom prst="rect">
                <a:avLst/>
              </a:prstGeom>
              <a:blipFill>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8450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F167244-752C-3444-83BC-A12CCBF873F3}"/>
              </a:ext>
            </a:extLst>
          </p:cNvPr>
          <p:cNvSpPr>
            <a:spLocks noGrp="1"/>
          </p:cNvSpPr>
          <p:nvPr>
            <p:ph type="body" sz="quarter" idx="17"/>
          </p:nvPr>
        </p:nvSpPr>
        <p:spPr>
          <a:xfrm>
            <a:off x="644337" y="1654477"/>
            <a:ext cx="4908550" cy="406115"/>
          </a:xfrm>
        </p:spPr>
        <p:txBody>
          <a:bodyPr/>
          <a:lstStyle/>
          <a:p>
            <a:r>
              <a:rPr lang="it-IT" sz="2400" dirty="0"/>
              <a:t>Activity</a:t>
            </a:r>
          </a:p>
        </p:txBody>
      </p:sp>
      <p:sp>
        <p:nvSpPr>
          <p:cNvPr id="4" name="Segnaposto testo 3">
            <a:extLst>
              <a:ext uri="{FF2B5EF4-FFF2-40B4-BE49-F238E27FC236}">
                <a16:creationId xmlns:a16="http://schemas.microsoft.com/office/drawing/2014/main" id="{7AE7825A-97E8-0F48-A80D-75611175C08B}"/>
              </a:ext>
            </a:extLst>
          </p:cNvPr>
          <p:cNvSpPr>
            <a:spLocks noGrp="1"/>
          </p:cNvSpPr>
          <p:nvPr>
            <p:ph type="body" sz="quarter" idx="18"/>
          </p:nvPr>
        </p:nvSpPr>
        <p:spPr>
          <a:xfrm>
            <a:off x="644337" y="2663028"/>
            <a:ext cx="10382893" cy="2737928"/>
          </a:xfrm>
        </p:spPr>
        <p:txBody>
          <a:bodyPr/>
          <a:lstStyle/>
          <a:p>
            <a:pPr marL="9525" indent="-9525"/>
            <a:r>
              <a:rPr lang="en-GB" sz="2000" dirty="0"/>
              <a:t>Show how the ROCE ratio for the Alexis plc can be analysed into the two elements for each of the years 2018 and 2019, and draw conclusions from your figures </a:t>
            </a:r>
          </a:p>
        </p:txBody>
      </p:sp>
    </p:spTree>
    <p:extLst>
      <p:ext uri="{BB962C8B-B14F-4D97-AF65-F5344CB8AC3E}">
        <p14:creationId xmlns:p14="http://schemas.microsoft.com/office/powerpoint/2010/main" val="235004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0" y="729219"/>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Liquidity ratios</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4665906" y="2052981"/>
            <a:ext cx="2860181" cy="1592057"/>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rgbClr val="2E3C5D"/>
                </a:solidFill>
              </a:rPr>
              <a:t>Liquidity</a:t>
            </a:r>
            <a:endParaRPr lang="it-IT" sz="2800" b="1" dirty="0">
              <a:solidFill>
                <a:srgbClr val="2E3C5D"/>
              </a:solidFill>
            </a:endParaRPr>
          </a:p>
          <a:p>
            <a:pPr algn="ctr"/>
            <a:r>
              <a:rPr lang="it-IT" sz="2800" b="1" dirty="0" err="1">
                <a:solidFill>
                  <a:srgbClr val="2E3C5D"/>
                </a:solidFill>
              </a:rPr>
              <a:t>ratios</a:t>
            </a:r>
            <a:endParaRPr lang="it-IT" sz="2800" b="1" dirty="0">
              <a:solidFill>
                <a:srgbClr val="2E3C5D"/>
              </a:solidFill>
            </a:endParaRPr>
          </a:p>
        </p:txBody>
      </p:sp>
      <p:sp>
        <p:nvSpPr>
          <p:cNvPr id="30" name="Freccia destra 29">
            <a:extLst>
              <a:ext uri="{FF2B5EF4-FFF2-40B4-BE49-F238E27FC236}">
                <a16:creationId xmlns:a16="http://schemas.microsoft.com/office/drawing/2014/main" id="{23B8071B-5ACB-974B-864F-767646D6422D}"/>
              </a:ext>
            </a:extLst>
          </p:cNvPr>
          <p:cNvSpPr/>
          <p:nvPr/>
        </p:nvSpPr>
        <p:spPr>
          <a:xfrm rot="3543931">
            <a:off x="7162645" y="3768543"/>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Rettangolo con angoli arrotondati 9">
                <a:extLst>
                  <a:ext uri="{FF2B5EF4-FFF2-40B4-BE49-F238E27FC236}">
                    <a16:creationId xmlns:a16="http://schemas.microsoft.com/office/drawing/2014/main" id="{057E8ACD-E4CB-0047-BD2A-D36936D7DE60}"/>
                  </a:ext>
                </a:extLst>
              </p:cNvPr>
              <p:cNvSpPr/>
              <p:nvPr/>
            </p:nvSpPr>
            <p:spPr>
              <a:xfrm>
                <a:off x="2027866" y="4386204"/>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a:solidFill>
                      <a:srgbClr val="2E3C5D"/>
                    </a:solidFill>
                  </a:rPr>
                  <a:t>Cash </a:t>
                </a:r>
                <a:r>
                  <a:rPr lang="it-IT" b="1" dirty="0" err="1">
                    <a:solidFill>
                      <a:srgbClr val="2E3C5D"/>
                    </a:solidFill>
                  </a:rPr>
                  <a:t>generated</a:t>
                </a:r>
                <a:r>
                  <a:rPr lang="it-IT" b="1" dirty="0">
                    <a:solidFill>
                      <a:srgbClr val="2E3C5D"/>
                    </a:solidFill>
                  </a:rPr>
                  <a:t> from </a:t>
                </a:r>
                <a:r>
                  <a:rPr lang="it-IT" b="1" dirty="0" err="1">
                    <a:solidFill>
                      <a:srgbClr val="2E3C5D"/>
                    </a:solidFill>
                  </a:rPr>
                  <a:t>operations</a:t>
                </a:r>
                <a:r>
                  <a:rPr lang="it-IT" b="1" dirty="0">
                    <a:solidFill>
                      <a:srgbClr val="2E3C5D"/>
                    </a:solidFill>
                  </a:rPr>
                  <a:t> to </a:t>
                </a:r>
                <a:r>
                  <a:rPr lang="it-IT" b="1" dirty="0" err="1">
                    <a:solidFill>
                      <a:srgbClr val="2E3C5D"/>
                    </a:solidFill>
                  </a:rPr>
                  <a:t>maturing</a:t>
                </a:r>
                <a:r>
                  <a:rPr lang="it-IT" b="1" dirty="0">
                    <a:solidFill>
                      <a:srgbClr val="2E3C5D"/>
                    </a:solidFill>
                  </a:rPr>
                  <a:t> </a:t>
                </a:r>
                <a:r>
                  <a:rPr lang="it-IT" b="1" dirty="0" err="1">
                    <a:solidFill>
                      <a:srgbClr val="2E3C5D"/>
                    </a:solidFill>
                  </a:rPr>
                  <a:t>obligations</a:t>
                </a:r>
                <a:endParaRPr lang="it-IT" b="1" dirty="0">
                  <a:solidFill>
                    <a:srgbClr val="2E3C5D"/>
                  </a:solidFill>
                </a:endParaRPr>
              </a:p>
              <a:p>
                <a:pPr algn="ctr">
                  <a:lnSpc>
                    <a:spcPts val="2080"/>
                  </a:lnSpc>
                </a:pPr>
                <a:endParaRPr lang="it-IT" sz="14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𝐶𝑎𝑠h</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𝑓𝑙𝑜𝑤𝑠</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𝑓𝑟𝑜𝑚</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𝑜𝑝𝑒𝑟𝑎𝑡𝑖𝑛𝑔</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𝑎𝑐𝑡𝑖𝑣𝑖𝑡𝑖𝑒𝑠</m:t>
                          </m:r>
                          <m:r>
                            <a:rPr lang="it-IT" sz="1400" b="0" i="1" smtClean="0">
                              <a:solidFill>
                                <a:srgbClr val="2E3C5D"/>
                              </a:solidFill>
                              <a:latin typeface="Cambria Math" panose="02040503050406030204" pitchFamily="18" charset="0"/>
                            </a:rPr>
                            <m:t> </m:t>
                          </m:r>
                        </m:num>
                        <m:den>
                          <m:r>
                            <a:rPr lang="it-IT" sz="1400" i="1">
                              <a:solidFill>
                                <a:srgbClr val="2E3C5D"/>
                              </a:solidFill>
                              <a:latin typeface="Cambria Math" panose="02040503050406030204" pitchFamily="18" charset="0"/>
                            </a:rPr>
                            <m:t>𝐶</m:t>
                          </m:r>
                          <m:r>
                            <a:rPr lang="it-IT" sz="1400" b="0" i="1" smtClean="0">
                              <a:solidFill>
                                <a:srgbClr val="2E3C5D"/>
                              </a:solidFill>
                              <a:latin typeface="Cambria Math" panose="02040503050406030204" pitchFamily="18" charset="0"/>
                            </a:rPr>
                            <m:t>𝑢𝑟𝑟𝑒𝑛𝑡</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𝑙𝑖𝑎𝑏𝑖𝑙𝑖𝑡𝑖𝑒𝑠</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0" name="Rettangolo con angoli arrotondati 9">
                <a:extLst>
                  <a:ext uri="{FF2B5EF4-FFF2-40B4-BE49-F238E27FC236}">
                    <a16:creationId xmlns:a16="http://schemas.microsoft.com/office/drawing/2014/main" id="{057E8ACD-E4CB-0047-BD2A-D36936D7DE60}"/>
                  </a:ext>
                </a:extLst>
              </p:cNvPr>
              <p:cNvSpPr>
                <a:spLocks noRot="1" noChangeAspect="1" noMove="1" noResize="1" noEditPoints="1" noAdjustHandles="1" noChangeArrowheads="1" noChangeShapeType="1" noTextEdit="1"/>
              </p:cNvSpPr>
              <p:nvPr/>
            </p:nvSpPr>
            <p:spPr>
              <a:xfrm>
                <a:off x="2027866" y="4386204"/>
                <a:ext cx="3587297" cy="1592057"/>
              </a:xfrm>
              <a:prstGeom prst="round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con angoli arrotondati 12">
                <a:extLst>
                  <a:ext uri="{FF2B5EF4-FFF2-40B4-BE49-F238E27FC236}">
                    <a16:creationId xmlns:a16="http://schemas.microsoft.com/office/drawing/2014/main" id="{511B71C1-36DC-CE48-838A-DEB74D35DBD6}"/>
                  </a:ext>
                </a:extLst>
              </p:cNvPr>
              <p:cNvSpPr/>
              <p:nvPr/>
            </p:nvSpPr>
            <p:spPr>
              <a:xfrm>
                <a:off x="234220" y="1934987"/>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err="1">
                    <a:solidFill>
                      <a:srgbClr val="2E3C5D"/>
                    </a:solidFill>
                  </a:rPr>
                  <a:t>Current</a:t>
                </a:r>
                <a:endParaRPr lang="it-IT" b="1" dirty="0">
                  <a:solidFill>
                    <a:srgbClr val="2E3C5D"/>
                  </a:solidFill>
                </a:endParaRPr>
              </a:p>
              <a:p>
                <a:pPr algn="ct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𝐶𝑢𝑟𝑟𝑒𝑛𝑡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𝑎𝑠𝑠𝑒𝑡𝑠</m:t>
                          </m:r>
                        </m:num>
                        <m:den>
                          <m:r>
                            <a:rPr lang="it-IT" sz="1600" i="1">
                              <a:solidFill>
                                <a:srgbClr val="2E3C5D"/>
                              </a:solidFill>
                              <a:latin typeface="Cambria Math" panose="02040503050406030204" pitchFamily="18" charset="0"/>
                            </a:rPr>
                            <m:t>𝐶</m:t>
                          </m:r>
                          <m:r>
                            <a:rPr lang="it-IT" sz="1600" b="0" i="1" smtClean="0">
                              <a:solidFill>
                                <a:srgbClr val="2E3C5D"/>
                              </a:solidFill>
                              <a:latin typeface="Cambria Math" panose="02040503050406030204" pitchFamily="18" charset="0"/>
                            </a:rPr>
                            <m:t>𝑢𝑟𝑟𝑒𝑛𝑡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𝑙𝑖𝑎𝑏𝑖𝑙𝑖𝑡𝑖𝑒𝑠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3" name="Rettangolo con angoli arrotondati 12">
                <a:extLst>
                  <a:ext uri="{FF2B5EF4-FFF2-40B4-BE49-F238E27FC236}">
                    <a16:creationId xmlns:a16="http://schemas.microsoft.com/office/drawing/2014/main" id="{511B71C1-36DC-CE48-838A-DEB74D35DBD6}"/>
                  </a:ext>
                </a:extLst>
              </p:cNvPr>
              <p:cNvSpPr>
                <a:spLocks noRot="1" noChangeAspect="1" noMove="1" noResize="1" noEditPoints="1" noAdjustHandles="1" noChangeArrowheads="1" noChangeShapeType="1" noTextEdit="1"/>
              </p:cNvSpPr>
              <p:nvPr/>
            </p:nvSpPr>
            <p:spPr>
              <a:xfrm>
                <a:off x="234220" y="1934987"/>
                <a:ext cx="3587297" cy="1592057"/>
              </a:xfrm>
              <a:prstGeom prst="round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Rettangolo con angoli arrotondati 13">
                <a:extLst>
                  <a:ext uri="{FF2B5EF4-FFF2-40B4-BE49-F238E27FC236}">
                    <a16:creationId xmlns:a16="http://schemas.microsoft.com/office/drawing/2014/main" id="{73081C35-3381-4C4D-997E-90850A521F0D}"/>
                  </a:ext>
                </a:extLst>
              </p:cNvPr>
              <p:cNvSpPr/>
              <p:nvPr/>
            </p:nvSpPr>
            <p:spPr>
              <a:xfrm>
                <a:off x="8370476" y="1934987"/>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a:solidFill>
                      <a:srgbClr val="2E3C5D"/>
                    </a:solidFill>
                  </a:rPr>
                  <a:t>Acid test</a:t>
                </a:r>
              </a:p>
              <a:p>
                <a:pPr algn="ctr">
                  <a:lnSpc>
                    <a:spcPts val="2080"/>
                  </a:lnSpc>
                </a:pPr>
                <a:endParaRPr lang="it-IT"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𝐶𝑢𝑟𝑟𝑒𝑛𝑡</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𝑎𝑠𝑠𝑒𝑡𝑠</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𝑒𝑥𝑐𝑙𝑢𝑑𝑖𝑛𝑔</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𝑖𝑛𝑣𝑒𝑛𝑡𝑜𝑟𝑖𝑒𝑠</m:t>
                          </m:r>
                          <m:r>
                            <a:rPr lang="it-IT" sz="1400" b="0" i="1" smtClean="0">
                              <a:solidFill>
                                <a:srgbClr val="2E3C5D"/>
                              </a:solidFill>
                              <a:latin typeface="Cambria Math" panose="02040503050406030204" pitchFamily="18" charset="0"/>
                            </a:rPr>
                            <m:t>) </m:t>
                          </m:r>
                        </m:num>
                        <m:den>
                          <m:r>
                            <a:rPr lang="it-IT" sz="1400" i="1">
                              <a:solidFill>
                                <a:srgbClr val="2E3C5D"/>
                              </a:solidFill>
                              <a:latin typeface="Cambria Math" panose="02040503050406030204" pitchFamily="18" charset="0"/>
                            </a:rPr>
                            <m:t>𝐶</m:t>
                          </m:r>
                          <m:r>
                            <a:rPr lang="it-IT" sz="1400" b="0" i="1" smtClean="0">
                              <a:solidFill>
                                <a:srgbClr val="2E3C5D"/>
                              </a:solidFill>
                              <a:latin typeface="Cambria Math" panose="02040503050406030204" pitchFamily="18" charset="0"/>
                            </a:rPr>
                            <m:t>𝑢𝑟𝑟𝑒𝑛𝑡</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𝑙𝑖𝑎𝑏𝑖𝑙𝑖𝑡𝑖𝑒𝑠</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4" name="Rettangolo con angoli arrotondati 13">
                <a:extLst>
                  <a:ext uri="{FF2B5EF4-FFF2-40B4-BE49-F238E27FC236}">
                    <a16:creationId xmlns:a16="http://schemas.microsoft.com/office/drawing/2014/main" id="{73081C35-3381-4C4D-997E-90850A521F0D}"/>
                  </a:ext>
                </a:extLst>
              </p:cNvPr>
              <p:cNvSpPr>
                <a:spLocks noRot="1" noChangeAspect="1" noMove="1" noResize="1" noEditPoints="1" noAdjustHandles="1" noChangeArrowheads="1" noChangeShapeType="1" noTextEdit="1"/>
              </p:cNvSpPr>
              <p:nvPr/>
            </p:nvSpPr>
            <p:spPr>
              <a:xfrm>
                <a:off x="8370476" y="1934987"/>
                <a:ext cx="3587297" cy="1592057"/>
              </a:xfrm>
              <a:prstGeom prst="roundRect">
                <a:avLst/>
              </a:prstGeom>
              <a:blipFill>
                <a:blip r:embed="rId4"/>
                <a:stretch>
                  <a:fillRect/>
                </a:stretch>
              </a:blipFill>
            </p:spPr>
            <p:txBody>
              <a:bodyPr/>
              <a:lstStyle/>
              <a:p>
                <a:r>
                  <a:rPr lang="it-IT">
                    <a:noFill/>
                  </a:rPr>
                  <a:t> </a:t>
                </a:r>
              </a:p>
            </p:txBody>
          </p:sp>
        </mc:Fallback>
      </mc:AlternateContent>
      <p:sp>
        <p:nvSpPr>
          <p:cNvPr id="15" name="Freccia destra 14">
            <a:extLst>
              <a:ext uri="{FF2B5EF4-FFF2-40B4-BE49-F238E27FC236}">
                <a16:creationId xmlns:a16="http://schemas.microsoft.com/office/drawing/2014/main" id="{638CFCBC-77FD-F948-9566-4E5D5CB58BB1}"/>
              </a:ext>
            </a:extLst>
          </p:cNvPr>
          <p:cNvSpPr/>
          <p:nvPr/>
        </p:nvSpPr>
        <p:spPr>
          <a:xfrm rot="10800000">
            <a:off x="382151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15">
            <a:extLst>
              <a:ext uri="{FF2B5EF4-FFF2-40B4-BE49-F238E27FC236}">
                <a16:creationId xmlns:a16="http://schemas.microsoft.com/office/drawing/2014/main" id="{879AE5EB-8382-EF45-A38C-2425AEEEA6F9}"/>
              </a:ext>
            </a:extLst>
          </p:cNvPr>
          <p:cNvSpPr/>
          <p:nvPr/>
        </p:nvSpPr>
        <p:spPr>
          <a:xfrm>
            <a:off x="752608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9" name="Rettangolo con angoli arrotondati 18">
                <a:extLst>
                  <a:ext uri="{FF2B5EF4-FFF2-40B4-BE49-F238E27FC236}">
                    <a16:creationId xmlns:a16="http://schemas.microsoft.com/office/drawing/2014/main" id="{5F1E2BB5-01B9-8E4C-A109-DBE7330317A2}"/>
                  </a:ext>
                </a:extLst>
              </p:cNvPr>
              <p:cNvSpPr/>
              <p:nvPr/>
            </p:nvSpPr>
            <p:spPr>
              <a:xfrm>
                <a:off x="6576837" y="4386204"/>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a:solidFill>
                      <a:srgbClr val="2E3C5D"/>
                    </a:solidFill>
                  </a:rPr>
                  <a:t>Cash</a:t>
                </a:r>
              </a:p>
              <a:p>
                <a:pPr algn="ctr">
                  <a:lnSpc>
                    <a:spcPts val="2080"/>
                  </a:lnSpc>
                </a:pPr>
                <a:endParaRPr lang="it-IT"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𝐶𝑎𝑠h</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𝑎𝑛𝑑</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𝑐𝑎𝑠h</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𝑒𝑞𝑢𝑖𝑣𝑎𝑙𝑒𝑛𝑡𝑠</m:t>
                          </m:r>
                          <m:r>
                            <a:rPr lang="it-IT" sz="1400" b="0" i="1" smtClean="0">
                              <a:solidFill>
                                <a:srgbClr val="2E3C5D"/>
                              </a:solidFill>
                              <a:latin typeface="Cambria Math" panose="02040503050406030204" pitchFamily="18" charset="0"/>
                            </a:rPr>
                            <m:t> </m:t>
                          </m:r>
                        </m:num>
                        <m:den>
                          <m:r>
                            <a:rPr lang="it-IT" sz="1400" i="1">
                              <a:solidFill>
                                <a:srgbClr val="2E3C5D"/>
                              </a:solidFill>
                              <a:latin typeface="Cambria Math" panose="02040503050406030204" pitchFamily="18" charset="0"/>
                            </a:rPr>
                            <m:t>𝐶</m:t>
                          </m:r>
                          <m:r>
                            <a:rPr lang="it-IT" sz="1400" b="0" i="1" smtClean="0">
                              <a:solidFill>
                                <a:srgbClr val="2E3C5D"/>
                              </a:solidFill>
                              <a:latin typeface="Cambria Math" panose="02040503050406030204" pitchFamily="18" charset="0"/>
                            </a:rPr>
                            <m:t>𝑢𝑟𝑟𝑒𝑛𝑡</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𝑙𝑖𝑎𝑏𝑖𝑙𝑖𝑡𝑒𝑠</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9" name="Rettangolo con angoli arrotondati 18">
                <a:extLst>
                  <a:ext uri="{FF2B5EF4-FFF2-40B4-BE49-F238E27FC236}">
                    <a16:creationId xmlns:a16="http://schemas.microsoft.com/office/drawing/2014/main" id="{5F1E2BB5-01B9-8E4C-A109-DBE7330317A2}"/>
                  </a:ext>
                </a:extLst>
              </p:cNvPr>
              <p:cNvSpPr>
                <a:spLocks noRot="1" noChangeAspect="1" noMove="1" noResize="1" noEditPoints="1" noAdjustHandles="1" noChangeArrowheads="1" noChangeShapeType="1" noTextEdit="1"/>
              </p:cNvSpPr>
              <p:nvPr/>
            </p:nvSpPr>
            <p:spPr>
              <a:xfrm>
                <a:off x="6576837" y="4386204"/>
                <a:ext cx="3587297" cy="1592057"/>
              </a:xfrm>
              <a:prstGeom prst="roundRect">
                <a:avLst/>
              </a:prstGeom>
              <a:blipFill>
                <a:blip r:embed="rId5"/>
                <a:stretch>
                  <a:fillRect/>
                </a:stretch>
              </a:blipFill>
            </p:spPr>
            <p:txBody>
              <a:bodyPr/>
              <a:lstStyle/>
              <a:p>
                <a:r>
                  <a:rPr lang="it-IT">
                    <a:noFill/>
                  </a:rPr>
                  <a:t> </a:t>
                </a:r>
              </a:p>
            </p:txBody>
          </p:sp>
        </mc:Fallback>
      </mc:AlternateContent>
      <p:sp>
        <p:nvSpPr>
          <p:cNvPr id="20" name="Freccia destra 19">
            <a:extLst>
              <a:ext uri="{FF2B5EF4-FFF2-40B4-BE49-F238E27FC236}">
                <a16:creationId xmlns:a16="http://schemas.microsoft.com/office/drawing/2014/main" id="{A86C1C60-8134-6C44-B047-7B48D6CE10EC}"/>
              </a:ext>
            </a:extLst>
          </p:cNvPr>
          <p:cNvSpPr/>
          <p:nvPr/>
        </p:nvSpPr>
        <p:spPr>
          <a:xfrm rot="7331259">
            <a:off x="4137892" y="3785936"/>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1108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0" y="729219"/>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Gearing ratios </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4665906" y="2052981"/>
            <a:ext cx="2860181" cy="1592057"/>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rgbClr val="2E3C5D"/>
                </a:solidFill>
              </a:rPr>
              <a:t>Gearing</a:t>
            </a:r>
            <a:r>
              <a:rPr lang="it-IT" sz="2800" b="1" dirty="0">
                <a:solidFill>
                  <a:srgbClr val="2E3C5D"/>
                </a:solidFill>
              </a:rPr>
              <a:t> </a:t>
            </a:r>
            <a:r>
              <a:rPr lang="it-IT" sz="2800" b="1" dirty="0" err="1">
                <a:solidFill>
                  <a:srgbClr val="2E3C5D"/>
                </a:solidFill>
              </a:rPr>
              <a:t>ratios</a:t>
            </a:r>
            <a:endParaRPr lang="it-IT" sz="2800" b="1" dirty="0">
              <a:solidFill>
                <a:srgbClr val="2E3C5D"/>
              </a:solidFill>
            </a:endParaRPr>
          </a:p>
        </p:txBody>
      </p:sp>
      <p:sp>
        <p:nvSpPr>
          <p:cNvPr id="30" name="Freccia destra 29">
            <a:extLst>
              <a:ext uri="{FF2B5EF4-FFF2-40B4-BE49-F238E27FC236}">
                <a16:creationId xmlns:a16="http://schemas.microsoft.com/office/drawing/2014/main" id="{23B8071B-5ACB-974B-864F-767646D6422D}"/>
              </a:ext>
            </a:extLst>
          </p:cNvPr>
          <p:cNvSpPr/>
          <p:nvPr/>
        </p:nvSpPr>
        <p:spPr>
          <a:xfrm rot="3543931">
            <a:off x="7162645" y="3768543"/>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Rettangolo con angoli arrotondati 9">
                <a:extLst>
                  <a:ext uri="{FF2B5EF4-FFF2-40B4-BE49-F238E27FC236}">
                    <a16:creationId xmlns:a16="http://schemas.microsoft.com/office/drawing/2014/main" id="{057E8ACD-E4CB-0047-BD2A-D36936D7DE60}"/>
                  </a:ext>
                </a:extLst>
              </p:cNvPr>
              <p:cNvSpPr/>
              <p:nvPr/>
            </p:nvSpPr>
            <p:spPr>
              <a:xfrm>
                <a:off x="2027866" y="4386204"/>
                <a:ext cx="3714566"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a:solidFill>
                      <a:srgbClr val="2E3C5D"/>
                    </a:solidFill>
                  </a:rPr>
                  <a:t>Cash </a:t>
                </a:r>
                <a:r>
                  <a:rPr lang="it-IT" b="1" dirty="0" err="1">
                    <a:solidFill>
                      <a:srgbClr val="2E3C5D"/>
                    </a:solidFill>
                  </a:rPr>
                  <a:t>coverage</a:t>
                </a:r>
                <a:endParaRPr lang="it-IT" b="1" dirty="0">
                  <a:solidFill>
                    <a:srgbClr val="2E3C5D"/>
                  </a:solidFill>
                </a:endParaRPr>
              </a:p>
              <a:p>
                <a:pPr algn="ctr">
                  <a:lnSpc>
                    <a:spcPts val="2080"/>
                  </a:lnSpc>
                </a:pPr>
                <a:endParaRPr lang="it-IT" sz="2000" b="1" spc="-130"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𝐶𝑎𝑠h</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𝑓𝑙𝑜𝑤𝑠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𝑓𝑟𝑜𝑚</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𝑜𝑝𝑒𝑟𝑎𝑡𝑖𝑛𝑔</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𝑎𝑐𝑡𝑖𝑣𝑖𝑡𝑖𝑒𝑠</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𝐼𝑛𝑡𝑒𝑟𝑒𝑠𝑡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𝑝𝑎𝑖𝑑</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0" name="Rettangolo con angoli arrotondati 9">
                <a:extLst>
                  <a:ext uri="{FF2B5EF4-FFF2-40B4-BE49-F238E27FC236}">
                    <a16:creationId xmlns:a16="http://schemas.microsoft.com/office/drawing/2014/main" id="{057E8ACD-E4CB-0047-BD2A-D36936D7DE60}"/>
                  </a:ext>
                </a:extLst>
              </p:cNvPr>
              <p:cNvSpPr>
                <a:spLocks noRot="1" noChangeAspect="1" noMove="1" noResize="1" noEditPoints="1" noAdjustHandles="1" noChangeArrowheads="1" noChangeShapeType="1" noTextEdit="1"/>
              </p:cNvSpPr>
              <p:nvPr/>
            </p:nvSpPr>
            <p:spPr>
              <a:xfrm>
                <a:off x="2027866" y="4386204"/>
                <a:ext cx="3714566" cy="1592057"/>
              </a:xfrm>
              <a:prstGeom prst="roundRect">
                <a:avLst/>
              </a:prstGeom>
              <a:blipFill>
                <a:blip r:embed="rId2"/>
                <a:stretch>
                  <a:fillRect r="-134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con angoli arrotondati 12">
                <a:extLst>
                  <a:ext uri="{FF2B5EF4-FFF2-40B4-BE49-F238E27FC236}">
                    <a16:creationId xmlns:a16="http://schemas.microsoft.com/office/drawing/2014/main" id="{511B71C1-36DC-CE48-838A-DEB74D35DBD6}"/>
                  </a:ext>
                </a:extLst>
              </p:cNvPr>
              <p:cNvSpPr/>
              <p:nvPr/>
            </p:nvSpPr>
            <p:spPr>
              <a:xfrm>
                <a:off x="234220" y="1934987"/>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err="1">
                    <a:solidFill>
                      <a:srgbClr val="2E3C5D"/>
                    </a:solidFill>
                  </a:rPr>
                  <a:t>Gearing</a:t>
                </a:r>
                <a:endParaRPr lang="it-IT" b="1" dirty="0">
                  <a:solidFill>
                    <a:srgbClr val="2E3C5D"/>
                  </a:solidFill>
                </a:endParaRPr>
              </a:p>
              <a:p>
                <a:pPr algn="ctr"/>
                <a:endParaRPr lang="it-IT" b="1" dirty="0">
                  <a:solidFill>
                    <a:srgbClr val="2E3C5D"/>
                  </a:solidFill>
                </a:endParaRPr>
              </a:p>
              <a:p>
                <a:pPr algn="ct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𝑁𝑜𝑛</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𝑐𝑢𝑟𝑟𝑒𝑛𝑡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𝑙𝑖𝑎𝑏𝑖𝑙𝑖𝑡𝑖𝑒𝑠</m:t>
                          </m:r>
                        </m:num>
                        <m:den>
                          <m:eqArr>
                            <m:eqArrPr>
                              <m:ctrlPr>
                                <a:rPr lang="it-IT" sz="1600" b="0" i="1" smtClean="0">
                                  <a:solidFill>
                                    <a:srgbClr val="2E3C5D"/>
                                  </a:solidFill>
                                  <a:latin typeface="Cambria Math" panose="02040503050406030204" pitchFamily="18" charset="0"/>
                                </a:rPr>
                              </m:ctrlPr>
                            </m:eqArrPr>
                            <m:e>
                              <m:r>
                                <a:rPr lang="it-IT" sz="1600" b="0" i="1" smtClean="0">
                                  <a:solidFill>
                                    <a:srgbClr val="2E3C5D"/>
                                  </a:solidFill>
                                  <a:latin typeface="Cambria Math" panose="02040503050406030204" pitchFamily="18" charset="0"/>
                                </a:rPr>
                                <m:t>𝑇𝑜𝑡𝑎𝑙</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𝑒𝑞𝑢𝑖𝑡𝑦</m:t>
                              </m:r>
                              <m:r>
                                <a:rPr lang="it-IT" sz="1600" b="0" i="1" smtClean="0">
                                  <a:solidFill>
                                    <a:srgbClr val="2E3C5D"/>
                                  </a:solidFill>
                                  <a:latin typeface="Cambria Math" panose="02040503050406030204" pitchFamily="18" charset="0"/>
                                </a:rPr>
                                <m:t>+</m:t>
                              </m:r>
                            </m:e>
                            <m:e>
                              <m:r>
                                <a:rPr lang="it-IT" sz="1600" b="0" i="1" smtClean="0">
                                  <a:solidFill>
                                    <a:srgbClr val="2E3C5D"/>
                                  </a:solidFill>
                                  <a:latin typeface="Cambria Math" panose="02040503050406030204" pitchFamily="18" charset="0"/>
                                </a:rPr>
                                <m:t>𝑁𝑜𝑛</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𝑐𝑢𝑟𝑟𝑒𝑛𝑡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𝑙𝑖𝑎𝑏𝑖𝑙𝑖𝑡𝑖𝑒𝑠</m:t>
                              </m:r>
                            </m:e>
                          </m:eqAr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3" name="Rettangolo con angoli arrotondati 12">
                <a:extLst>
                  <a:ext uri="{FF2B5EF4-FFF2-40B4-BE49-F238E27FC236}">
                    <a16:creationId xmlns:a16="http://schemas.microsoft.com/office/drawing/2014/main" id="{511B71C1-36DC-CE48-838A-DEB74D35DBD6}"/>
                  </a:ext>
                </a:extLst>
              </p:cNvPr>
              <p:cNvSpPr>
                <a:spLocks noRot="1" noChangeAspect="1" noMove="1" noResize="1" noEditPoints="1" noAdjustHandles="1" noChangeArrowheads="1" noChangeShapeType="1" noTextEdit="1"/>
              </p:cNvSpPr>
              <p:nvPr/>
            </p:nvSpPr>
            <p:spPr>
              <a:xfrm>
                <a:off x="234220" y="1934987"/>
                <a:ext cx="3587297" cy="1592057"/>
              </a:xfrm>
              <a:prstGeom prst="roundRect">
                <a:avLst/>
              </a:prstGeom>
              <a:blipFill>
                <a:blip r:embed="rId3"/>
                <a:stretch>
                  <a:fillRect b="-23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Rettangolo con angoli arrotondati 13">
                <a:extLst>
                  <a:ext uri="{FF2B5EF4-FFF2-40B4-BE49-F238E27FC236}">
                    <a16:creationId xmlns:a16="http://schemas.microsoft.com/office/drawing/2014/main" id="{73081C35-3381-4C4D-997E-90850A521F0D}"/>
                  </a:ext>
                </a:extLst>
              </p:cNvPr>
              <p:cNvSpPr/>
              <p:nvPr/>
            </p:nvSpPr>
            <p:spPr>
              <a:xfrm>
                <a:off x="8370476" y="1934987"/>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err="1">
                    <a:solidFill>
                      <a:srgbClr val="2E3C5D"/>
                    </a:solidFill>
                  </a:rPr>
                  <a:t>Debt</a:t>
                </a:r>
                <a:r>
                  <a:rPr lang="it-IT" sz="2000" b="1" dirty="0">
                    <a:solidFill>
                      <a:srgbClr val="2E3C5D"/>
                    </a:solidFill>
                  </a:rPr>
                  <a:t>-to-</a:t>
                </a:r>
                <a:r>
                  <a:rPr lang="it-IT" sz="2000" b="1" dirty="0" err="1">
                    <a:solidFill>
                      <a:srgbClr val="2E3C5D"/>
                    </a:solidFill>
                  </a:rPr>
                  <a:t>equity</a:t>
                </a:r>
                <a:endParaRPr lang="it-IT" sz="2000" b="1" dirty="0">
                  <a:solidFill>
                    <a:srgbClr val="2E3C5D"/>
                  </a:solidFill>
                </a:endParaRPr>
              </a:p>
              <a:p>
                <a:pPr algn="ctr">
                  <a:lnSpc>
                    <a:spcPts val="2080"/>
                  </a:lnSpc>
                </a:pPr>
                <a:endParaRPr lang="it-IT"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i="1">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𝑇𝑜𝑡𝑎𝑙</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𝑙𝑖𝑎𝑏𝑖𝑙𝑖𝑡𝑖𝑒𝑠</m:t>
                          </m:r>
                          <m:r>
                            <a:rPr lang="it-IT" sz="1400" i="1">
                              <a:solidFill>
                                <a:srgbClr val="2E3C5D"/>
                              </a:solidFill>
                              <a:latin typeface="Cambria Math" panose="02040503050406030204" pitchFamily="18" charset="0"/>
                            </a:rPr>
                            <m:t> </m:t>
                          </m:r>
                        </m:num>
                        <m:den>
                          <m:r>
                            <a:rPr lang="it-IT" sz="1400" b="0" i="1" smtClean="0">
                              <a:solidFill>
                                <a:srgbClr val="2E3C5D"/>
                              </a:solidFill>
                              <a:latin typeface="Cambria Math" panose="02040503050406030204" pitchFamily="18" charset="0"/>
                            </a:rPr>
                            <m:t>𝑇𝑜𝑡𝑎𝑙</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𝑒𝑞𝑢𝑖𝑡𝑦</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4" name="Rettangolo con angoli arrotondati 13">
                <a:extLst>
                  <a:ext uri="{FF2B5EF4-FFF2-40B4-BE49-F238E27FC236}">
                    <a16:creationId xmlns:a16="http://schemas.microsoft.com/office/drawing/2014/main" id="{73081C35-3381-4C4D-997E-90850A521F0D}"/>
                  </a:ext>
                </a:extLst>
              </p:cNvPr>
              <p:cNvSpPr>
                <a:spLocks noRot="1" noChangeAspect="1" noMove="1" noResize="1" noEditPoints="1" noAdjustHandles="1" noChangeArrowheads="1" noChangeShapeType="1" noTextEdit="1"/>
              </p:cNvSpPr>
              <p:nvPr/>
            </p:nvSpPr>
            <p:spPr>
              <a:xfrm>
                <a:off x="8370476" y="1934987"/>
                <a:ext cx="3587297" cy="1592057"/>
              </a:xfrm>
              <a:prstGeom prst="roundRect">
                <a:avLst/>
              </a:prstGeom>
              <a:blipFill>
                <a:blip r:embed="rId4"/>
                <a:stretch>
                  <a:fillRect/>
                </a:stretch>
              </a:blipFill>
            </p:spPr>
            <p:txBody>
              <a:bodyPr/>
              <a:lstStyle/>
              <a:p>
                <a:r>
                  <a:rPr lang="it-IT">
                    <a:noFill/>
                  </a:rPr>
                  <a:t> </a:t>
                </a:r>
              </a:p>
            </p:txBody>
          </p:sp>
        </mc:Fallback>
      </mc:AlternateContent>
      <p:sp>
        <p:nvSpPr>
          <p:cNvPr id="15" name="Freccia destra 14">
            <a:extLst>
              <a:ext uri="{FF2B5EF4-FFF2-40B4-BE49-F238E27FC236}">
                <a16:creationId xmlns:a16="http://schemas.microsoft.com/office/drawing/2014/main" id="{638CFCBC-77FD-F948-9566-4E5D5CB58BB1}"/>
              </a:ext>
            </a:extLst>
          </p:cNvPr>
          <p:cNvSpPr/>
          <p:nvPr/>
        </p:nvSpPr>
        <p:spPr>
          <a:xfrm rot="10800000">
            <a:off x="382151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15">
            <a:extLst>
              <a:ext uri="{FF2B5EF4-FFF2-40B4-BE49-F238E27FC236}">
                <a16:creationId xmlns:a16="http://schemas.microsoft.com/office/drawing/2014/main" id="{879AE5EB-8382-EF45-A38C-2425AEEEA6F9}"/>
              </a:ext>
            </a:extLst>
          </p:cNvPr>
          <p:cNvSpPr/>
          <p:nvPr/>
        </p:nvSpPr>
        <p:spPr>
          <a:xfrm>
            <a:off x="752608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9" name="Rettangolo con angoli arrotondati 18">
                <a:extLst>
                  <a:ext uri="{FF2B5EF4-FFF2-40B4-BE49-F238E27FC236}">
                    <a16:creationId xmlns:a16="http://schemas.microsoft.com/office/drawing/2014/main" id="{5F1E2BB5-01B9-8E4C-A109-DBE7330317A2}"/>
                  </a:ext>
                </a:extLst>
              </p:cNvPr>
              <p:cNvSpPr/>
              <p:nvPr/>
            </p:nvSpPr>
            <p:spPr>
              <a:xfrm>
                <a:off x="6576837" y="4386204"/>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err="1">
                    <a:solidFill>
                      <a:srgbClr val="2E3C5D"/>
                    </a:solidFill>
                  </a:rPr>
                  <a:t>Interest</a:t>
                </a:r>
                <a:r>
                  <a:rPr lang="it-IT" sz="2000" b="1" dirty="0">
                    <a:solidFill>
                      <a:srgbClr val="2E3C5D"/>
                    </a:solidFill>
                  </a:rPr>
                  <a:t> cover</a:t>
                </a:r>
              </a:p>
              <a:p>
                <a:pPr algn="ctr">
                  <a:lnSpc>
                    <a:spcPts val="2080"/>
                  </a:lnSpc>
                </a:pPr>
                <a:endParaRPr lang="it-IT"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𝑂𝑝𝑒𝑟𝑎𝑡𝑖𝑛𝑔</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𝑝𝑟𝑜𝑓𝑖𝑡</m:t>
                          </m:r>
                          <m:r>
                            <a:rPr lang="it-IT" sz="1400" b="0" i="1" smtClean="0">
                              <a:solidFill>
                                <a:srgbClr val="2E3C5D"/>
                              </a:solidFill>
                              <a:latin typeface="Cambria Math" panose="02040503050406030204" pitchFamily="18" charset="0"/>
                            </a:rPr>
                            <m:t> </m:t>
                          </m:r>
                        </m:num>
                        <m:den>
                          <m:r>
                            <a:rPr lang="it-IT" sz="1400" b="0" i="1" smtClean="0">
                              <a:solidFill>
                                <a:srgbClr val="2E3C5D"/>
                              </a:solidFill>
                              <a:latin typeface="Cambria Math" panose="02040503050406030204" pitchFamily="18" charset="0"/>
                            </a:rPr>
                            <m:t>𝐼𝑛𝑡𝑒𝑟𝑒𝑠𝑡</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𝑝𝑎𝑦𝑎𝑏𝑙𝑒</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9" name="Rettangolo con angoli arrotondati 18">
                <a:extLst>
                  <a:ext uri="{FF2B5EF4-FFF2-40B4-BE49-F238E27FC236}">
                    <a16:creationId xmlns:a16="http://schemas.microsoft.com/office/drawing/2014/main" id="{5F1E2BB5-01B9-8E4C-A109-DBE7330317A2}"/>
                  </a:ext>
                </a:extLst>
              </p:cNvPr>
              <p:cNvSpPr>
                <a:spLocks noRot="1" noChangeAspect="1" noMove="1" noResize="1" noEditPoints="1" noAdjustHandles="1" noChangeArrowheads="1" noChangeShapeType="1" noTextEdit="1"/>
              </p:cNvSpPr>
              <p:nvPr/>
            </p:nvSpPr>
            <p:spPr>
              <a:xfrm>
                <a:off x="6576837" y="4386204"/>
                <a:ext cx="3587297" cy="1592057"/>
              </a:xfrm>
              <a:prstGeom prst="roundRect">
                <a:avLst/>
              </a:prstGeom>
              <a:blipFill>
                <a:blip r:embed="rId5"/>
                <a:stretch>
                  <a:fillRect/>
                </a:stretch>
              </a:blipFill>
            </p:spPr>
            <p:txBody>
              <a:bodyPr/>
              <a:lstStyle/>
              <a:p>
                <a:r>
                  <a:rPr lang="it-IT">
                    <a:noFill/>
                  </a:rPr>
                  <a:t> </a:t>
                </a:r>
              </a:p>
            </p:txBody>
          </p:sp>
        </mc:Fallback>
      </mc:AlternateContent>
      <p:sp>
        <p:nvSpPr>
          <p:cNvPr id="20" name="Freccia destra 19">
            <a:extLst>
              <a:ext uri="{FF2B5EF4-FFF2-40B4-BE49-F238E27FC236}">
                <a16:creationId xmlns:a16="http://schemas.microsoft.com/office/drawing/2014/main" id="{A86C1C60-8134-6C44-B047-7B48D6CE10EC}"/>
              </a:ext>
            </a:extLst>
          </p:cNvPr>
          <p:cNvSpPr/>
          <p:nvPr/>
        </p:nvSpPr>
        <p:spPr>
          <a:xfrm rot="7331259">
            <a:off x="4137892" y="3785936"/>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435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217B89-2B50-FC42-A2A4-01C9A42EC645}"/>
              </a:ext>
            </a:extLst>
          </p:cNvPr>
          <p:cNvSpPr>
            <a:spLocks noGrp="1"/>
          </p:cNvSpPr>
          <p:nvPr>
            <p:ph type="title"/>
          </p:nvPr>
        </p:nvSpPr>
        <p:spPr/>
        <p:txBody>
          <a:bodyPr/>
          <a:lstStyle/>
          <a:p>
            <a:r>
              <a:rPr lang="en-GB" dirty="0"/>
              <a:t>Syllabus</a:t>
            </a:r>
          </a:p>
        </p:txBody>
      </p:sp>
      <p:sp>
        <p:nvSpPr>
          <p:cNvPr id="4" name="Segnaposto testo 3">
            <a:extLst>
              <a:ext uri="{FF2B5EF4-FFF2-40B4-BE49-F238E27FC236}">
                <a16:creationId xmlns:a16="http://schemas.microsoft.com/office/drawing/2014/main" id="{FF180736-A2BC-5241-B941-E6C4E117B45B}"/>
              </a:ext>
            </a:extLst>
          </p:cNvPr>
          <p:cNvSpPr>
            <a:spLocks noGrp="1"/>
          </p:cNvSpPr>
          <p:nvPr>
            <p:ph type="body" sz="quarter" idx="18"/>
          </p:nvPr>
        </p:nvSpPr>
        <p:spPr>
          <a:xfrm>
            <a:off x="557251" y="2338558"/>
            <a:ext cx="9188917" cy="2737928"/>
          </a:xfrm>
        </p:spPr>
        <p:txBody>
          <a:bodyPr/>
          <a:lstStyle/>
          <a:p>
            <a:pPr>
              <a:buAutoNum type="arabicPeriod"/>
            </a:pPr>
            <a:r>
              <a:rPr lang="en-GB" sz="2400" dirty="0"/>
              <a:t>Notion and usefulness of ratio analysis</a:t>
            </a:r>
          </a:p>
          <a:p>
            <a:pPr>
              <a:buAutoNum type="arabicPeriod"/>
            </a:pPr>
            <a:r>
              <a:rPr lang="en-GB" sz="2400" dirty="0"/>
              <a:t> A look </a:t>
            </a:r>
            <a:r>
              <a:rPr lang="en-GB" sz="2400"/>
              <a:t>at international </a:t>
            </a:r>
            <a:r>
              <a:rPr lang="en-GB" sz="2400" dirty="0"/>
              <a:t>financial statements</a:t>
            </a:r>
          </a:p>
          <a:p>
            <a:pPr>
              <a:buAutoNum type="arabicPeriod"/>
            </a:pPr>
            <a:r>
              <a:rPr lang="en-GB" sz="2400" dirty="0"/>
              <a:t>Dimensions of a business’s financial health and related financial ratios</a:t>
            </a:r>
          </a:p>
          <a:p>
            <a:pPr>
              <a:buAutoNum type="arabicPeriod"/>
            </a:pPr>
            <a:r>
              <a:rPr lang="en-GB" sz="2400" dirty="0"/>
              <a:t>Study cases: Calculation of financial ratios and discussion of conclusions</a:t>
            </a:r>
          </a:p>
          <a:p>
            <a:pPr>
              <a:buAutoNum type="arabicPeriod"/>
            </a:pPr>
            <a:r>
              <a:rPr lang="en-GB" sz="2400" dirty="0"/>
              <a:t>Limitations of ratio analysis</a:t>
            </a:r>
          </a:p>
        </p:txBody>
      </p:sp>
    </p:spTree>
    <p:extLst>
      <p:ext uri="{BB962C8B-B14F-4D97-AF65-F5344CB8AC3E}">
        <p14:creationId xmlns:p14="http://schemas.microsoft.com/office/powerpoint/2010/main" val="288135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753968" y="754271"/>
            <a:ext cx="10684062" cy="464602"/>
          </a:xfrm>
        </p:spPr>
        <p:txBody>
          <a:bodyPr/>
          <a:lstStyle/>
          <a:p>
            <a:pPr algn="ctr">
              <a:lnSpc>
                <a:spcPct val="150000"/>
              </a:lnSpc>
            </a:pPr>
            <a:r>
              <a:rPr lang="en-GB" sz="3200" b="0" spc="100" dirty="0">
                <a:ea typeface="Open Sans" panose="020B0606030504020204" pitchFamily="34" charset="0"/>
                <a:cs typeface="Arial" panose="020B0604020202020204" pitchFamily="34" charset="0"/>
              </a:rPr>
              <a:t>Dupont Model</a:t>
            </a:r>
          </a:p>
        </p:txBody>
      </p:sp>
      <p:sp>
        <p:nvSpPr>
          <p:cNvPr id="3" name="Ovale 2">
            <a:extLst>
              <a:ext uri="{FF2B5EF4-FFF2-40B4-BE49-F238E27FC236}">
                <a16:creationId xmlns:a16="http://schemas.microsoft.com/office/drawing/2014/main" id="{F2BAA1C7-8FE3-D04E-9E34-BB56E93C578C}"/>
              </a:ext>
            </a:extLst>
          </p:cNvPr>
          <p:cNvSpPr/>
          <p:nvPr/>
        </p:nvSpPr>
        <p:spPr>
          <a:xfrm>
            <a:off x="3209407" y="2660465"/>
            <a:ext cx="2468169" cy="1297759"/>
          </a:xfrm>
          <a:prstGeom prst="ellipse">
            <a:avLst/>
          </a:prstGeom>
          <a:solidFill>
            <a:srgbClr val="B96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Net Profit</a:t>
            </a:r>
          </a:p>
          <a:p>
            <a:pPr algn="ctr"/>
            <a:r>
              <a:rPr lang="it-IT" sz="2400" dirty="0" err="1"/>
              <a:t>Margin</a:t>
            </a:r>
            <a:endParaRPr lang="it-IT" sz="2400" dirty="0"/>
          </a:p>
        </p:txBody>
      </p:sp>
      <p:sp>
        <p:nvSpPr>
          <p:cNvPr id="4" name="Ovale 3">
            <a:extLst>
              <a:ext uri="{FF2B5EF4-FFF2-40B4-BE49-F238E27FC236}">
                <a16:creationId xmlns:a16="http://schemas.microsoft.com/office/drawing/2014/main" id="{4BC691D3-D08C-1B4A-9966-7F954A14F1B7}"/>
              </a:ext>
            </a:extLst>
          </p:cNvPr>
          <p:cNvSpPr/>
          <p:nvPr/>
        </p:nvSpPr>
        <p:spPr>
          <a:xfrm>
            <a:off x="9519936" y="2660465"/>
            <a:ext cx="2468169" cy="1297759"/>
          </a:xfrm>
          <a:prstGeom prst="ellipse">
            <a:avLst/>
          </a:prstGeom>
          <a:solidFill>
            <a:srgbClr val="B96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Financial</a:t>
            </a:r>
          </a:p>
          <a:p>
            <a:pPr algn="ctr"/>
            <a:r>
              <a:rPr lang="it-IT" sz="2400" dirty="0" err="1"/>
              <a:t>Leverage</a:t>
            </a:r>
            <a:endParaRPr lang="it-IT" sz="2400" dirty="0"/>
          </a:p>
        </p:txBody>
      </p:sp>
      <p:sp>
        <p:nvSpPr>
          <p:cNvPr id="5" name="Ovale 4">
            <a:extLst>
              <a:ext uri="{FF2B5EF4-FFF2-40B4-BE49-F238E27FC236}">
                <a16:creationId xmlns:a16="http://schemas.microsoft.com/office/drawing/2014/main" id="{0A2A9672-79E8-9E45-B9B1-4B79563788D1}"/>
              </a:ext>
            </a:extLst>
          </p:cNvPr>
          <p:cNvSpPr/>
          <p:nvPr/>
        </p:nvSpPr>
        <p:spPr>
          <a:xfrm>
            <a:off x="6287524" y="2660465"/>
            <a:ext cx="2468169" cy="1297759"/>
          </a:xfrm>
          <a:prstGeom prst="ellipse">
            <a:avLst/>
          </a:prstGeom>
          <a:solidFill>
            <a:srgbClr val="B96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Total </a:t>
            </a:r>
            <a:r>
              <a:rPr lang="it-IT" sz="2400" dirty="0" err="1"/>
              <a:t>Asset</a:t>
            </a:r>
            <a:endParaRPr lang="it-IT" sz="2400" dirty="0"/>
          </a:p>
          <a:p>
            <a:pPr algn="ctr"/>
            <a:r>
              <a:rPr lang="it-IT" sz="2400" dirty="0"/>
              <a:t>Turnover</a:t>
            </a:r>
          </a:p>
        </p:txBody>
      </p:sp>
      <p:sp>
        <p:nvSpPr>
          <p:cNvPr id="6" name="Ovale 5">
            <a:extLst>
              <a:ext uri="{FF2B5EF4-FFF2-40B4-BE49-F238E27FC236}">
                <a16:creationId xmlns:a16="http://schemas.microsoft.com/office/drawing/2014/main" id="{1B194B8E-8863-6B41-B97A-799F19B33F69}"/>
              </a:ext>
            </a:extLst>
          </p:cNvPr>
          <p:cNvSpPr/>
          <p:nvPr/>
        </p:nvSpPr>
        <p:spPr>
          <a:xfrm>
            <a:off x="285586" y="2660465"/>
            <a:ext cx="2468169" cy="1297759"/>
          </a:xfrm>
          <a:prstGeom prst="ellipse">
            <a:avLst/>
          </a:prstGeom>
          <a:solidFill>
            <a:srgbClr val="B96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ROE</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42EB8B58-2865-F547-85A3-969586E2C503}"/>
                  </a:ext>
                </a:extLst>
              </p:cNvPr>
              <p:cNvSpPr txBox="1"/>
              <p:nvPr/>
            </p:nvSpPr>
            <p:spPr>
              <a:xfrm>
                <a:off x="2656175" y="303234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42EB8B58-2865-F547-85A3-969586E2C503}"/>
                  </a:ext>
                </a:extLst>
              </p:cNvPr>
              <p:cNvSpPr txBox="1">
                <a:spLocks noRot="1" noChangeAspect="1" noMove="1" noResize="1" noEditPoints="1" noAdjustHandles="1" noChangeArrowheads="1" noChangeShapeType="1" noTextEdit="1"/>
              </p:cNvSpPr>
              <p:nvPr/>
            </p:nvSpPr>
            <p:spPr>
              <a:xfrm>
                <a:off x="2656175" y="3032345"/>
                <a:ext cx="650812" cy="553998"/>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647CF704-3FBA-4249-B8F9-F5893F704E8E}"/>
                  </a:ext>
                </a:extLst>
              </p:cNvPr>
              <p:cNvSpPr txBox="1"/>
              <p:nvPr/>
            </p:nvSpPr>
            <p:spPr>
              <a:xfrm>
                <a:off x="5650977" y="303234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8" name="CasellaDiTesto 7">
                <a:extLst>
                  <a:ext uri="{FF2B5EF4-FFF2-40B4-BE49-F238E27FC236}">
                    <a16:creationId xmlns:a16="http://schemas.microsoft.com/office/drawing/2014/main" id="{647CF704-3FBA-4249-B8F9-F5893F704E8E}"/>
                  </a:ext>
                </a:extLst>
              </p:cNvPr>
              <p:cNvSpPr txBox="1">
                <a:spLocks noRot="1" noChangeAspect="1" noMove="1" noResize="1" noEditPoints="1" noAdjustHandles="1" noChangeArrowheads="1" noChangeShapeType="1" noTextEdit="1"/>
              </p:cNvSpPr>
              <p:nvPr/>
            </p:nvSpPr>
            <p:spPr>
              <a:xfrm>
                <a:off x="5650977" y="3032345"/>
                <a:ext cx="650812" cy="553998"/>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9494E997-4101-BA46-A0EE-D784CD55695B}"/>
                  </a:ext>
                </a:extLst>
              </p:cNvPr>
              <p:cNvSpPr txBox="1"/>
              <p:nvPr/>
            </p:nvSpPr>
            <p:spPr>
              <a:xfrm>
                <a:off x="8811866" y="3032345"/>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9" name="CasellaDiTesto 8">
                <a:extLst>
                  <a:ext uri="{FF2B5EF4-FFF2-40B4-BE49-F238E27FC236}">
                    <a16:creationId xmlns:a16="http://schemas.microsoft.com/office/drawing/2014/main" id="{9494E997-4101-BA46-A0EE-D784CD55695B}"/>
                  </a:ext>
                </a:extLst>
              </p:cNvPr>
              <p:cNvSpPr txBox="1">
                <a:spLocks noRot="1" noChangeAspect="1" noMove="1" noResize="1" noEditPoints="1" noAdjustHandles="1" noChangeArrowheads="1" noChangeShapeType="1" noTextEdit="1"/>
              </p:cNvSpPr>
              <p:nvPr/>
            </p:nvSpPr>
            <p:spPr>
              <a:xfrm>
                <a:off x="8811866" y="3032345"/>
                <a:ext cx="650812" cy="553998"/>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26421C09-F559-A046-8DB2-2CA57E83C242}"/>
                  </a:ext>
                </a:extLst>
              </p:cNvPr>
              <p:cNvSpPr txBox="1"/>
              <p:nvPr/>
            </p:nvSpPr>
            <p:spPr>
              <a:xfrm>
                <a:off x="434846" y="4637106"/>
                <a:ext cx="2160848" cy="971420"/>
              </a:xfrm>
              <a:prstGeom prst="rect">
                <a:avLst/>
              </a:prstGeom>
              <a:noFill/>
            </p:spPr>
            <p:txBody>
              <a:bodyPr wrap="non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400" b="1" i="1" spc="100" smtClean="0">
                              <a:solidFill>
                                <a:srgbClr val="2C3A58"/>
                              </a:solidFill>
                              <a:latin typeface="Cambria Math" panose="02040503050406030204" pitchFamily="18" charset="0"/>
                              <a:cs typeface="Arial" panose="020B0604020202020204" pitchFamily="34" charset="0"/>
                            </a:rPr>
                          </m:ctrlPr>
                        </m:fPr>
                        <m:num>
                          <m:r>
                            <a:rPr lang="it-IT" sz="1400" b="1" i="1" spc="100" smtClean="0">
                              <a:solidFill>
                                <a:srgbClr val="2C3A58"/>
                              </a:solidFill>
                              <a:latin typeface="Cambria Math" panose="02040503050406030204" pitchFamily="18" charset="0"/>
                              <a:cs typeface="Arial" panose="020B0604020202020204" pitchFamily="34" charset="0"/>
                            </a:rPr>
                            <m:t>𝑷𝒓𝒐𝒇𝒊𝒕</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𝒇𝒐𝒓</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𝒕𝒉𝒆</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𝒚𝒆𝒂𝒓</m:t>
                          </m:r>
                        </m:num>
                        <m:den>
                          <m:eqArr>
                            <m:eqArrPr>
                              <m:ctrlPr>
                                <a:rPr lang="it-IT" sz="1400" b="1" i="1" spc="100" smtClean="0">
                                  <a:solidFill>
                                    <a:srgbClr val="2C3A58"/>
                                  </a:solidFill>
                                  <a:latin typeface="Cambria Math" panose="02040503050406030204" pitchFamily="18" charset="0"/>
                                  <a:cs typeface="Arial" panose="020B0604020202020204" pitchFamily="34" charset="0"/>
                                </a:rPr>
                              </m:ctrlPr>
                            </m:eqArrPr>
                            <m:e>
                              <m:r>
                                <a:rPr lang="it-IT" sz="1400" b="1" i="1" spc="100" smtClean="0">
                                  <a:solidFill>
                                    <a:srgbClr val="2C3A58"/>
                                  </a:solidFill>
                                  <a:latin typeface="Cambria Math" panose="02040503050406030204" pitchFamily="18" charset="0"/>
                                  <a:cs typeface="Arial" panose="020B0604020202020204" pitchFamily="34" charset="0"/>
                                </a:rPr>
                                <m:t>𝑨𝒗𝒆𝒓𝒂𝒈𝒆</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𝒕𝒐𝒕𝒂𝒍</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𝒆𝒒𝒖𝒊𝒕𝒚</m:t>
                              </m:r>
                            </m:e>
                            <m:e/>
                          </m:eqArr>
                        </m:den>
                      </m:f>
                    </m:oMath>
                  </m:oMathPara>
                </a14:m>
                <a:endParaRPr lang="it-IT" sz="1400" b="1" spc="100" dirty="0">
                  <a:solidFill>
                    <a:srgbClr val="2C3A58"/>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0" name="CasellaDiTesto 9">
                <a:extLst>
                  <a:ext uri="{FF2B5EF4-FFF2-40B4-BE49-F238E27FC236}">
                    <a16:creationId xmlns:a16="http://schemas.microsoft.com/office/drawing/2014/main" id="{26421C09-F559-A046-8DB2-2CA57E83C242}"/>
                  </a:ext>
                </a:extLst>
              </p:cNvPr>
              <p:cNvSpPr txBox="1">
                <a:spLocks noRot="1" noChangeAspect="1" noMove="1" noResize="1" noEditPoints="1" noAdjustHandles="1" noChangeArrowheads="1" noChangeShapeType="1" noTextEdit="1"/>
              </p:cNvSpPr>
              <p:nvPr/>
            </p:nvSpPr>
            <p:spPr>
              <a:xfrm>
                <a:off x="434846" y="4637106"/>
                <a:ext cx="2160848" cy="971420"/>
              </a:xfrm>
              <a:prstGeom prst="rect">
                <a:avLst/>
              </a:prstGeom>
              <a:blipFill>
                <a:blip r:embed="rId5"/>
                <a:stretch>
                  <a:fillRect l="-1754" r="-175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D987A95-655F-D94B-B59C-416FF9344972}"/>
                  </a:ext>
                </a:extLst>
              </p:cNvPr>
              <p:cNvSpPr txBox="1"/>
              <p:nvPr/>
            </p:nvSpPr>
            <p:spPr>
              <a:xfrm>
                <a:off x="3409212" y="4637106"/>
                <a:ext cx="2063489" cy="904222"/>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it-IT" sz="1400" b="1" i="1" spc="100" smtClean="0">
                              <a:solidFill>
                                <a:srgbClr val="2E3C5D"/>
                              </a:solidFill>
                              <a:latin typeface="Cambria Math" panose="02040503050406030204" pitchFamily="18" charset="0"/>
                              <a:cs typeface="Arial" panose="020B0604020202020204" pitchFamily="34" charset="0"/>
                            </a:rPr>
                          </m:ctrlPr>
                        </m:fPr>
                        <m:num>
                          <m:r>
                            <a:rPr lang="it-IT" sz="1400" b="1" i="1" spc="100" smtClean="0">
                              <a:solidFill>
                                <a:srgbClr val="2E3C5D"/>
                              </a:solidFill>
                              <a:latin typeface="Cambria Math" panose="02040503050406030204" pitchFamily="18" charset="0"/>
                              <a:cs typeface="Arial" panose="020B0604020202020204" pitchFamily="34" charset="0"/>
                            </a:rPr>
                            <m:t>𝑷𝒓𝒐𝒇𝒊𝒕</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𝒇𝒐𝒓</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𝒕𝒉𝒆</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𝒚𝒆𝒂𝒓</m:t>
                          </m:r>
                        </m:num>
                        <m:den>
                          <m:eqArr>
                            <m:eqArrPr>
                              <m:ctrlPr>
                                <a:rPr lang="it-IT" sz="1400" b="1" i="1" spc="100" smtClean="0">
                                  <a:solidFill>
                                    <a:srgbClr val="2E3C5D"/>
                                  </a:solidFill>
                                  <a:latin typeface="Cambria Math" panose="02040503050406030204" pitchFamily="18" charset="0"/>
                                  <a:cs typeface="Arial" panose="020B0604020202020204" pitchFamily="34" charset="0"/>
                                </a:rPr>
                              </m:ctrlPr>
                            </m:eqArrPr>
                            <m:e>
                              <m:r>
                                <a:rPr lang="it-IT" sz="1400" b="1" i="1" spc="100" smtClean="0">
                                  <a:solidFill>
                                    <a:srgbClr val="2E3C5D"/>
                                  </a:solidFill>
                                  <a:latin typeface="Cambria Math" panose="02040503050406030204" pitchFamily="18" charset="0"/>
                                  <a:cs typeface="Arial" panose="020B0604020202020204" pitchFamily="34" charset="0"/>
                                </a:rPr>
                                <m:t>𝑺𝒂𝒍𝒆𝒔</m:t>
                              </m:r>
                            </m:e>
                            <m:e>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𝒓𝒆𝒗𝒆𝒏𝒖𝒆</m:t>
                              </m:r>
                            </m:e>
                          </m:eqArr>
                        </m:den>
                      </m:f>
                    </m:oMath>
                  </m:oMathPara>
                </a14:m>
                <a:endParaRPr lang="it-IT" sz="14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1" name="CasellaDiTesto 10">
                <a:extLst>
                  <a:ext uri="{FF2B5EF4-FFF2-40B4-BE49-F238E27FC236}">
                    <a16:creationId xmlns:a16="http://schemas.microsoft.com/office/drawing/2014/main" id="{2D987A95-655F-D94B-B59C-416FF9344972}"/>
                  </a:ext>
                </a:extLst>
              </p:cNvPr>
              <p:cNvSpPr txBox="1">
                <a:spLocks noRot="1" noChangeAspect="1" noMove="1" noResize="1" noEditPoints="1" noAdjustHandles="1" noChangeArrowheads="1" noChangeShapeType="1" noTextEdit="1"/>
              </p:cNvSpPr>
              <p:nvPr/>
            </p:nvSpPr>
            <p:spPr>
              <a:xfrm>
                <a:off x="3409212" y="4637106"/>
                <a:ext cx="2063489" cy="904222"/>
              </a:xfrm>
              <a:prstGeom prst="rect">
                <a:avLst/>
              </a:prstGeom>
              <a:blipFill>
                <a:blip r:embed="rId6"/>
                <a:stretch>
                  <a:fillRect l="-610"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AD32D074-FB49-D249-A43F-D4672C85DE69}"/>
                  </a:ext>
                </a:extLst>
              </p:cNvPr>
              <p:cNvSpPr txBox="1"/>
              <p:nvPr/>
            </p:nvSpPr>
            <p:spPr>
              <a:xfrm>
                <a:off x="6615999" y="4639294"/>
                <a:ext cx="1811218" cy="903709"/>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it-IT" sz="1400" b="1" i="1" spc="100" smtClean="0">
                              <a:solidFill>
                                <a:srgbClr val="2C3A58"/>
                              </a:solidFill>
                              <a:latin typeface="Cambria Math" panose="02040503050406030204" pitchFamily="18" charset="0"/>
                              <a:cs typeface="Arial" panose="020B0604020202020204" pitchFamily="34" charset="0"/>
                            </a:rPr>
                          </m:ctrlPr>
                        </m:fPr>
                        <m:num>
                          <m:r>
                            <a:rPr lang="it-IT" sz="1400" b="1" i="1" spc="100" smtClean="0">
                              <a:solidFill>
                                <a:srgbClr val="2C3A58"/>
                              </a:solidFill>
                              <a:latin typeface="Cambria Math" panose="02040503050406030204" pitchFamily="18" charset="0"/>
                              <a:cs typeface="Arial" panose="020B0604020202020204" pitchFamily="34" charset="0"/>
                            </a:rPr>
                            <m:t>𝑺</m:t>
                          </m:r>
                          <m:r>
                            <a:rPr lang="it-IT" sz="1400" b="1" i="1" spc="100">
                              <a:solidFill>
                                <a:srgbClr val="2C3A58"/>
                              </a:solidFill>
                              <a:latin typeface="Cambria Math" panose="02040503050406030204" pitchFamily="18" charset="0"/>
                              <a:cs typeface="Arial" panose="020B0604020202020204" pitchFamily="34" charset="0"/>
                            </a:rPr>
                            <m:t>𝒂𝒍𝒆𝒔</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a:solidFill>
                                <a:srgbClr val="2C3A58"/>
                              </a:solidFill>
                              <a:latin typeface="Cambria Math" panose="02040503050406030204" pitchFamily="18" charset="0"/>
                              <a:cs typeface="Arial" panose="020B0604020202020204" pitchFamily="34" charset="0"/>
                            </a:rPr>
                            <m:t>𝒓𝒆𝒗𝒆𝒏𝒖𝒆</m:t>
                          </m:r>
                        </m:num>
                        <m:den>
                          <m:eqArr>
                            <m:eqArrPr>
                              <m:ctrlPr>
                                <a:rPr lang="it-IT" sz="1400" b="1" i="1" spc="100" smtClean="0">
                                  <a:solidFill>
                                    <a:srgbClr val="2C3A58"/>
                                  </a:solidFill>
                                  <a:latin typeface="Cambria Math" panose="02040503050406030204" pitchFamily="18" charset="0"/>
                                  <a:cs typeface="Arial" panose="020B0604020202020204" pitchFamily="34" charset="0"/>
                                </a:rPr>
                              </m:ctrlPr>
                            </m:eqArrPr>
                            <m:e>
                              <m:r>
                                <a:rPr lang="it-IT" sz="1400" b="1" i="1" spc="100" smtClean="0">
                                  <a:solidFill>
                                    <a:srgbClr val="2C3A58"/>
                                  </a:solidFill>
                                  <a:latin typeface="Cambria Math" panose="02040503050406030204" pitchFamily="18" charset="0"/>
                                  <a:cs typeface="Arial" panose="020B0604020202020204" pitchFamily="34" charset="0"/>
                                </a:rPr>
                                <m:t>𝑨𝒗𝒆𝒓𝒂𝒈𝒆</m:t>
                              </m:r>
                              <m:r>
                                <a:rPr lang="it-IT" sz="1400" b="1" i="1" spc="100" smtClean="0">
                                  <a:solidFill>
                                    <a:srgbClr val="2C3A58"/>
                                  </a:solidFill>
                                  <a:latin typeface="Cambria Math" panose="02040503050406030204" pitchFamily="18" charset="0"/>
                                  <a:cs typeface="Arial" panose="020B0604020202020204" pitchFamily="34" charset="0"/>
                                </a:rPr>
                                <m:t> </m:t>
                              </m:r>
                              <m:r>
                                <a:rPr lang="it-IT" sz="1400" b="1" i="1" spc="100" smtClean="0">
                                  <a:solidFill>
                                    <a:srgbClr val="2C3A58"/>
                                  </a:solidFill>
                                  <a:latin typeface="Cambria Math" panose="02040503050406030204" pitchFamily="18" charset="0"/>
                                  <a:cs typeface="Arial" panose="020B0604020202020204" pitchFamily="34" charset="0"/>
                                </a:rPr>
                                <m:t>𝒕𝒐𝒕𝒂𝒍</m:t>
                              </m:r>
                              <m:r>
                                <a:rPr lang="it-IT" sz="1400" b="1" i="1" spc="100" smtClean="0">
                                  <a:solidFill>
                                    <a:srgbClr val="2C3A58"/>
                                  </a:solidFill>
                                  <a:latin typeface="Cambria Math" panose="02040503050406030204" pitchFamily="18" charset="0"/>
                                  <a:cs typeface="Arial" panose="020B0604020202020204" pitchFamily="34" charset="0"/>
                                </a:rPr>
                                <m:t> </m:t>
                              </m:r>
                            </m:e>
                            <m:e>
                              <m:r>
                                <a:rPr lang="it-IT" sz="1400" b="1" i="1" spc="100" smtClean="0">
                                  <a:solidFill>
                                    <a:srgbClr val="2C3A58"/>
                                  </a:solidFill>
                                  <a:latin typeface="Cambria Math" panose="02040503050406030204" pitchFamily="18" charset="0"/>
                                  <a:cs typeface="Arial" panose="020B0604020202020204" pitchFamily="34" charset="0"/>
                                </a:rPr>
                                <m:t>𝒂𝒔𝒔𝒆𝒕𝒔</m:t>
                              </m:r>
                            </m:e>
                          </m:eqArr>
                        </m:den>
                      </m:f>
                    </m:oMath>
                  </m:oMathPara>
                </a14:m>
                <a:endParaRPr lang="it-IT" sz="1400" b="1" spc="100" dirty="0">
                  <a:solidFill>
                    <a:srgbClr val="2C3A58"/>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2" name="CasellaDiTesto 11">
                <a:extLst>
                  <a:ext uri="{FF2B5EF4-FFF2-40B4-BE49-F238E27FC236}">
                    <a16:creationId xmlns:a16="http://schemas.microsoft.com/office/drawing/2014/main" id="{AD32D074-FB49-D249-A43F-D4672C85DE69}"/>
                  </a:ext>
                </a:extLst>
              </p:cNvPr>
              <p:cNvSpPr txBox="1">
                <a:spLocks noRot="1" noChangeAspect="1" noMove="1" noResize="1" noEditPoints="1" noAdjustHandles="1" noChangeArrowheads="1" noChangeShapeType="1" noTextEdit="1"/>
              </p:cNvSpPr>
              <p:nvPr/>
            </p:nvSpPr>
            <p:spPr>
              <a:xfrm>
                <a:off x="6615999" y="4639294"/>
                <a:ext cx="1811218" cy="903709"/>
              </a:xfrm>
              <a:prstGeom prst="rect">
                <a:avLst/>
              </a:prstGeom>
              <a:blipFill>
                <a:blip r:embed="rId7"/>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C0DFD10-FE6A-A24B-AA13-AB8AC1984B55}"/>
                  </a:ext>
                </a:extLst>
              </p:cNvPr>
              <p:cNvSpPr txBox="1"/>
              <p:nvPr/>
            </p:nvSpPr>
            <p:spPr>
              <a:xfrm>
                <a:off x="9570515" y="4801862"/>
                <a:ext cx="2468169" cy="670505"/>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it-IT" sz="1400" b="1" i="1" spc="100" smtClean="0">
                              <a:solidFill>
                                <a:srgbClr val="2E3C5D"/>
                              </a:solidFill>
                              <a:latin typeface="Cambria Math" panose="02040503050406030204" pitchFamily="18" charset="0"/>
                              <a:cs typeface="Arial" panose="020B0604020202020204" pitchFamily="34" charset="0"/>
                            </a:rPr>
                          </m:ctrlPr>
                        </m:fPr>
                        <m:num>
                          <m:r>
                            <a:rPr lang="it-IT" sz="1400" b="1" i="1" spc="100" smtClean="0">
                              <a:solidFill>
                                <a:srgbClr val="2E3C5D"/>
                              </a:solidFill>
                              <a:latin typeface="Cambria Math" panose="02040503050406030204" pitchFamily="18" charset="0"/>
                              <a:cs typeface="Arial" panose="020B0604020202020204" pitchFamily="34" charset="0"/>
                            </a:rPr>
                            <m:t>𝑨𝒗𝒆𝒓𝒂𝒈𝒆</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𝒕𝒐𝒕𝒂𝒍</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𝒂𝒔𝒔𝒆𝒕𝒔</m:t>
                          </m:r>
                        </m:num>
                        <m:den>
                          <m:r>
                            <a:rPr lang="it-IT" sz="1400" b="1" i="1" spc="100" smtClean="0">
                              <a:solidFill>
                                <a:srgbClr val="2E3C5D"/>
                              </a:solidFill>
                              <a:latin typeface="Cambria Math" panose="02040503050406030204" pitchFamily="18" charset="0"/>
                              <a:cs typeface="Arial" panose="020B0604020202020204" pitchFamily="34" charset="0"/>
                            </a:rPr>
                            <m:t>𝑨𝒗𝒆𝒓𝒂𝒈𝒆</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𝒕𝒐𝒕𝒂𝒍</m:t>
                          </m:r>
                          <m:r>
                            <a:rPr lang="it-IT" sz="1400" b="1" i="1" spc="100" smtClean="0">
                              <a:solidFill>
                                <a:srgbClr val="2E3C5D"/>
                              </a:solidFill>
                              <a:latin typeface="Cambria Math" panose="02040503050406030204" pitchFamily="18" charset="0"/>
                              <a:cs typeface="Arial" panose="020B0604020202020204" pitchFamily="34" charset="0"/>
                            </a:rPr>
                            <m:t> </m:t>
                          </m:r>
                          <m:r>
                            <a:rPr lang="it-IT" sz="1400" b="1" i="1" spc="100" smtClean="0">
                              <a:solidFill>
                                <a:srgbClr val="2E3C5D"/>
                              </a:solidFill>
                              <a:latin typeface="Cambria Math" panose="02040503050406030204" pitchFamily="18" charset="0"/>
                              <a:cs typeface="Arial" panose="020B0604020202020204" pitchFamily="34" charset="0"/>
                            </a:rPr>
                            <m:t>𝒆𝒒𝒖𝒊𝒕𝒚</m:t>
                          </m:r>
                        </m:den>
                      </m:f>
                    </m:oMath>
                  </m:oMathPara>
                </a14:m>
                <a:endParaRPr lang="it-IT" sz="1400" b="1"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3" name="CasellaDiTesto 12">
                <a:extLst>
                  <a:ext uri="{FF2B5EF4-FFF2-40B4-BE49-F238E27FC236}">
                    <a16:creationId xmlns:a16="http://schemas.microsoft.com/office/drawing/2014/main" id="{AC0DFD10-FE6A-A24B-AA13-AB8AC1984B55}"/>
                  </a:ext>
                </a:extLst>
              </p:cNvPr>
              <p:cNvSpPr txBox="1">
                <a:spLocks noRot="1" noChangeAspect="1" noMove="1" noResize="1" noEditPoints="1" noAdjustHandles="1" noChangeArrowheads="1" noChangeShapeType="1" noTextEdit="1"/>
              </p:cNvSpPr>
              <p:nvPr/>
            </p:nvSpPr>
            <p:spPr>
              <a:xfrm>
                <a:off x="9570515" y="4801862"/>
                <a:ext cx="2468169" cy="670505"/>
              </a:xfrm>
              <a:prstGeom prst="rect">
                <a:avLst/>
              </a:prstGeom>
              <a:blipFill>
                <a:blip r:embed="rId8"/>
                <a:stretch>
                  <a:fillRect b="-37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AA4E46F6-F33A-A746-907D-8B8A95DD526F}"/>
                  </a:ext>
                </a:extLst>
              </p:cNvPr>
              <p:cNvSpPr txBox="1"/>
              <p:nvPr/>
            </p:nvSpPr>
            <p:spPr>
              <a:xfrm>
                <a:off x="2609894" y="4845817"/>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4" name="CasellaDiTesto 13">
                <a:extLst>
                  <a:ext uri="{FF2B5EF4-FFF2-40B4-BE49-F238E27FC236}">
                    <a16:creationId xmlns:a16="http://schemas.microsoft.com/office/drawing/2014/main" id="{AA4E46F6-F33A-A746-907D-8B8A95DD526F}"/>
                  </a:ext>
                </a:extLst>
              </p:cNvPr>
              <p:cNvSpPr txBox="1">
                <a:spLocks noRot="1" noChangeAspect="1" noMove="1" noResize="1" noEditPoints="1" noAdjustHandles="1" noChangeArrowheads="1" noChangeShapeType="1" noTextEdit="1"/>
              </p:cNvSpPr>
              <p:nvPr/>
            </p:nvSpPr>
            <p:spPr>
              <a:xfrm>
                <a:off x="2609894" y="4845817"/>
                <a:ext cx="650812" cy="553998"/>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2C7E8FE-34E3-B44E-B726-46E6705E5299}"/>
                  </a:ext>
                </a:extLst>
              </p:cNvPr>
              <p:cNvSpPr txBox="1"/>
              <p:nvPr/>
            </p:nvSpPr>
            <p:spPr>
              <a:xfrm>
                <a:off x="5557776" y="4845817"/>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5" name="CasellaDiTesto 14">
                <a:extLst>
                  <a:ext uri="{FF2B5EF4-FFF2-40B4-BE49-F238E27FC236}">
                    <a16:creationId xmlns:a16="http://schemas.microsoft.com/office/drawing/2014/main" id="{92C7E8FE-34E3-B44E-B726-46E6705E5299}"/>
                  </a:ext>
                </a:extLst>
              </p:cNvPr>
              <p:cNvSpPr txBox="1">
                <a:spLocks noRot="1" noChangeAspect="1" noMove="1" noResize="1" noEditPoints="1" noAdjustHandles="1" noChangeArrowheads="1" noChangeShapeType="1" noTextEdit="1"/>
              </p:cNvSpPr>
              <p:nvPr/>
            </p:nvSpPr>
            <p:spPr>
              <a:xfrm>
                <a:off x="5557776" y="4845817"/>
                <a:ext cx="650812" cy="553998"/>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B7AAC070-2702-4D43-B518-FCD16B42A320}"/>
                  </a:ext>
                </a:extLst>
              </p:cNvPr>
              <p:cNvSpPr txBox="1"/>
              <p:nvPr/>
            </p:nvSpPr>
            <p:spPr>
              <a:xfrm>
                <a:off x="8755693" y="4845817"/>
                <a:ext cx="650812" cy="553998"/>
              </a:xfrm>
              <a:prstGeom prst="rect">
                <a:avLst/>
              </a:prstGeom>
              <a:noFill/>
            </p:spPr>
            <p:txBody>
              <a:bodyPr wrap="square" lIns="0" tIns="0" rIns="0" bIns="0" rtlCol="0">
                <a:spAutoFit/>
              </a:bodyPr>
              <a:lstStyle/>
              <a:p>
                <a:pPr algn="l">
                  <a:lnSpc>
                    <a:spcPct val="150000"/>
                  </a:lnSpc>
                </a:pPr>
                <a14:m>
                  <m:oMathPara xmlns:m="http://schemas.openxmlformats.org/officeDocument/2006/math">
                    <m:oMathParaPr>
                      <m:jc m:val="centerGroup"/>
                    </m:oMathParaPr>
                    <m:oMath xmlns:m="http://schemas.openxmlformats.org/officeDocument/2006/math">
                      <m:r>
                        <a:rPr lang="it-IT" sz="2400" i="1" spc="100" smtClean="0">
                          <a:solidFill>
                            <a:srgbClr val="2E3C5D"/>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it-IT" sz="1200" spc="100" dirty="0">
                  <a:solidFill>
                    <a:srgbClr val="2E3C5D"/>
                  </a:solidFill>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6" name="CasellaDiTesto 15">
                <a:extLst>
                  <a:ext uri="{FF2B5EF4-FFF2-40B4-BE49-F238E27FC236}">
                    <a16:creationId xmlns:a16="http://schemas.microsoft.com/office/drawing/2014/main" id="{B7AAC070-2702-4D43-B518-FCD16B42A320}"/>
                  </a:ext>
                </a:extLst>
              </p:cNvPr>
              <p:cNvSpPr txBox="1">
                <a:spLocks noRot="1" noChangeAspect="1" noMove="1" noResize="1" noEditPoints="1" noAdjustHandles="1" noChangeArrowheads="1" noChangeShapeType="1" noTextEdit="1"/>
              </p:cNvSpPr>
              <p:nvPr/>
            </p:nvSpPr>
            <p:spPr>
              <a:xfrm>
                <a:off x="8755693" y="4845817"/>
                <a:ext cx="650812" cy="553998"/>
              </a:xfrm>
              <a:prstGeom prst="rect">
                <a:avLst/>
              </a:prstGeom>
              <a:blipFill>
                <a:blip r:embed="rId10"/>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9440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26CCD-74CE-4543-BDC4-B81206BAEB43}"/>
              </a:ext>
            </a:extLst>
          </p:cNvPr>
          <p:cNvSpPr>
            <a:spLocks noGrp="1"/>
          </p:cNvSpPr>
          <p:nvPr>
            <p:ph type="title"/>
          </p:nvPr>
        </p:nvSpPr>
        <p:spPr>
          <a:xfrm>
            <a:off x="557251" y="1316913"/>
            <a:ext cx="10571666" cy="464602"/>
          </a:xfrm>
        </p:spPr>
        <p:txBody>
          <a:bodyPr/>
          <a:lstStyle/>
          <a:p>
            <a:pPr algn="ctr"/>
            <a:r>
              <a:rPr lang="it-IT" dirty="0" err="1"/>
              <a:t>Leverage</a:t>
            </a:r>
            <a:r>
              <a:rPr lang="it-IT" dirty="0"/>
              <a:t> </a:t>
            </a:r>
            <a:r>
              <a:rPr lang="it-IT" dirty="0" err="1"/>
              <a:t>equation</a:t>
            </a:r>
            <a:endParaRPr lang="it-IT" dirty="0"/>
          </a:p>
        </p:txBody>
      </p:sp>
      <mc:AlternateContent xmlns:mc="http://schemas.openxmlformats.org/markup-compatibility/2006" xmlns:a14="http://schemas.microsoft.com/office/drawing/2010/main">
        <mc:Choice Requires="a14">
          <p:sp>
            <p:nvSpPr>
              <p:cNvPr id="4" name="Segnaposto testo 3">
                <a:extLst>
                  <a:ext uri="{FF2B5EF4-FFF2-40B4-BE49-F238E27FC236}">
                    <a16:creationId xmlns:a16="http://schemas.microsoft.com/office/drawing/2014/main" id="{1712080C-E598-CB4D-8A8A-593A2C21B83D}"/>
                  </a:ext>
                </a:extLst>
              </p:cNvPr>
              <p:cNvSpPr>
                <a:spLocks noGrp="1"/>
              </p:cNvSpPr>
              <p:nvPr>
                <p:ph type="body" sz="quarter" idx="18"/>
              </p:nvPr>
            </p:nvSpPr>
            <p:spPr>
              <a:xfrm>
                <a:off x="1022039" y="2600870"/>
                <a:ext cx="10147921" cy="616515"/>
              </a:xfrm>
            </p:spPr>
            <p:txBody>
              <a:bodyPr/>
              <a:lstStyle/>
              <a:p>
                <a:pPr algn="ctr"/>
                <a14:m>
                  <m:oMath xmlns:m="http://schemas.openxmlformats.org/officeDocument/2006/math">
                    <m:r>
                      <a:rPr lang="it-IT" sz="2400" b="0" i="1" smtClean="0">
                        <a:latin typeface="Cambria Math" panose="02040503050406030204" pitchFamily="18" charset="0"/>
                      </a:rPr>
                      <m:t>𝑅𝑂𝐸</m:t>
                    </m:r>
                    <m:r>
                      <a:rPr lang="it-IT" sz="2400" b="0" i="1" smtClean="0">
                        <a:latin typeface="Cambria Math" panose="02040503050406030204" pitchFamily="18" charset="0"/>
                      </a:rPr>
                      <m:t>= </m:t>
                    </m:r>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𝑅𝑂𝐼</m:t>
                        </m:r>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𝑇𝑜𝑡𝑎𝑙</m:t>
                            </m:r>
                            <m:r>
                              <a:rPr lang="it-IT" sz="2400" b="0" i="1" smtClean="0">
                                <a:latin typeface="Cambria Math" panose="02040503050406030204" pitchFamily="18" charset="0"/>
                              </a:rPr>
                              <m:t> </m:t>
                            </m:r>
                            <m:r>
                              <a:rPr lang="it-IT" sz="2400" b="0" i="1" smtClean="0">
                                <a:latin typeface="Cambria Math" panose="02040503050406030204" pitchFamily="18" charset="0"/>
                              </a:rPr>
                              <m:t>𝑙𝑖𝑎𝑏𝑖𝑙𝑖𝑡𝑖𝑒𝑠</m:t>
                            </m:r>
                          </m:num>
                          <m:den>
                            <m:r>
                              <a:rPr lang="it-IT" sz="2400" b="0" i="1" smtClean="0">
                                <a:latin typeface="Cambria Math" panose="02040503050406030204" pitchFamily="18" charset="0"/>
                              </a:rPr>
                              <m:t>𝑇𝑜𝑡𝑎𝑙</m:t>
                            </m:r>
                            <m:r>
                              <a:rPr lang="it-IT" sz="2400" b="0" i="1" smtClean="0">
                                <a:latin typeface="Cambria Math" panose="02040503050406030204" pitchFamily="18" charset="0"/>
                              </a:rPr>
                              <m:t> </m:t>
                            </m:r>
                            <m:r>
                              <a:rPr lang="it-IT" sz="2400" b="0" i="1" smtClean="0">
                                <a:latin typeface="Cambria Math" panose="02040503050406030204" pitchFamily="18" charset="0"/>
                              </a:rPr>
                              <m:t>𝑒𝑞𝑢𝑖𝑡𝑦</m:t>
                            </m:r>
                          </m:den>
                        </m:f>
                        <m:d>
                          <m:dPr>
                            <m:ctrlPr>
                              <a:rPr lang="it-IT" sz="2400" b="0" i="1" smtClean="0">
                                <a:latin typeface="Cambria Math" panose="02040503050406030204" pitchFamily="18" charset="0"/>
                              </a:rPr>
                            </m:ctrlPr>
                          </m:dPr>
                          <m:e>
                            <m:r>
                              <a:rPr lang="it-IT" sz="2400" b="0" i="1" smtClean="0">
                                <a:latin typeface="Cambria Math" panose="02040503050406030204" pitchFamily="18" charset="0"/>
                              </a:rPr>
                              <m:t>𝑅𝑂𝐼</m:t>
                            </m:r>
                            <m:r>
                              <a:rPr lang="it-IT" sz="2400" b="0" i="1" smtClean="0">
                                <a:latin typeface="Cambria Math" panose="02040503050406030204" pitchFamily="18" charset="0"/>
                              </a:rPr>
                              <m:t> −</m:t>
                            </m:r>
                            <m:r>
                              <a:rPr lang="it-IT" sz="2400" b="0" i="1" smtClean="0">
                                <a:latin typeface="Cambria Math" panose="02040503050406030204" pitchFamily="18" charset="0"/>
                              </a:rPr>
                              <m:t>𝑖</m:t>
                            </m:r>
                          </m:e>
                        </m:d>
                      </m:e>
                    </m:d>
                  </m:oMath>
                </a14:m>
                <a:r>
                  <a:rPr lang="it-IT" sz="2400" dirty="0"/>
                  <a:t> (1-t)</a:t>
                </a:r>
              </a:p>
            </p:txBody>
          </p:sp>
        </mc:Choice>
        <mc:Fallback xmlns="">
          <p:sp>
            <p:nvSpPr>
              <p:cNvPr id="4" name="Segnaposto testo 3">
                <a:extLst>
                  <a:ext uri="{FF2B5EF4-FFF2-40B4-BE49-F238E27FC236}">
                    <a16:creationId xmlns:a16="http://schemas.microsoft.com/office/drawing/2014/main" id="{1712080C-E598-CB4D-8A8A-593A2C21B83D}"/>
                  </a:ext>
                </a:extLst>
              </p:cNvPr>
              <p:cNvSpPr>
                <a:spLocks noGrp="1" noRot="1" noChangeAspect="1" noMove="1" noResize="1" noEditPoints="1" noAdjustHandles="1" noChangeArrowheads="1" noChangeShapeType="1" noTextEdit="1"/>
              </p:cNvSpPr>
              <p:nvPr>
                <p:ph type="body" sz="quarter" idx="18"/>
              </p:nvPr>
            </p:nvSpPr>
            <p:spPr>
              <a:xfrm>
                <a:off x="1022039" y="2600870"/>
                <a:ext cx="10147921" cy="616515"/>
              </a:xfrm>
              <a:blipFill>
                <a:blip r:embed="rId2"/>
                <a:stretch>
                  <a:fillRect t="-4000" b="-14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8ED034E9-90A9-0E41-A5B9-DF0FE9016CA5}"/>
                  </a:ext>
                </a:extLst>
              </p:cNvPr>
              <p:cNvSpPr txBox="1"/>
              <p:nvPr/>
            </p:nvSpPr>
            <p:spPr>
              <a:xfrm>
                <a:off x="2943922" y="4036741"/>
                <a:ext cx="6200078" cy="416011"/>
              </a:xfrm>
              <a:prstGeom prst="rect">
                <a:avLst/>
              </a:prstGeom>
              <a:noFill/>
            </p:spPr>
            <p:txBody>
              <a:bodyPr wrap="square" rtlCol="0">
                <a:spAutoFit/>
              </a:bodyPr>
              <a:lstStyle/>
              <a:p>
                <a:pPr algn="l">
                  <a:lnSpc>
                    <a:spcPct val="150000"/>
                  </a:lnSpc>
                </a:pPr>
                <a:r>
                  <a:rPr lang="it-IT" sz="1600" spc="100" dirty="0">
                    <a:latin typeface="Arial" panose="020B0604020202020204" pitchFamily="34" charset="0"/>
                    <a:ea typeface="Open Sans" panose="020B0606030504020204" pitchFamily="34" charset="0"/>
                    <a:cs typeface="Arial" panose="020B0604020202020204" pitchFamily="34" charset="0"/>
                  </a:rPr>
                  <a:t>ROI = </a:t>
                </a:r>
                <a14:m>
                  <m:oMath xmlns:m="http://schemas.openxmlformats.org/officeDocument/2006/math">
                    <m:f>
                      <m:fPr>
                        <m:type m:val="lin"/>
                        <m:ctrlPr>
                          <a:rPr lang="it-IT" sz="1600" i="1" spc="100" smtClean="0">
                            <a:latin typeface="Cambria Math" panose="02040503050406030204" pitchFamily="18" charset="0"/>
                            <a:cs typeface="Arial" panose="020B0604020202020204" pitchFamily="34" charset="0"/>
                          </a:rPr>
                        </m:ctrlPr>
                      </m:fPr>
                      <m:num>
                        <m:r>
                          <a:rPr lang="it-IT" sz="1600" b="0" i="1" spc="100" smtClean="0">
                            <a:latin typeface="Cambria Math" panose="02040503050406030204" pitchFamily="18" charset="0"/>
                            <a:cs typeface="Arial" panose="020B0604020202020204" pitchFamily="34" charset="0"/>
                          </a:rPr>
                          <m:t>𝑂𝑝𝑒𝑟𝑎𝑡𝑖𝑛𝑔</m:t>
                        </m:r>
                        <m:r>
                          <a:rPr lang="it-IT" sz="1600" b="0" i="1" spc="100" smtClean="0">
                            <a:latin typeface="Cambria Math" panose="02040503050406030204" pitchFamily="18" charset="0"/>
                            <a:cs typeface="Arial" panose="020B0604020202020204" pitchFamily="34" charset="0"/>
                          </a:rPr>
                          <m:t> </m:t>
                        </m:r>
                        <m:r>
                          <a:rPr lang="it-IT" sz="1600" b="0" i="1" spc="100" smtClean="0">
                            <a:latin typeface="Cambria Math" panose="02040503050406030204" pitchFamily="18" charset="0"/>
                            <a:cs typeface="Arial" panose="020B0604020202020204" pitchFamily="34" charset="0"/>
                          </a:rPr>
                          <m:t>𝑝𝑟𝑜𝑓𝑖𝑡</m:t>
                        </m:r>
                      </m:num>
                      <m:den>
                        <m:r>
                          <a:rPr lang="it-IT" sz="1600" b="0" i="1" spc="100" smtClean="0">
                            <a:latin typeface="Cambria Math" panose="02040503050406030204" pitchFamily="18" charset="0"/>
                            <a:cs typeface="Arial" panose="020B0604020202020204" pitchFamily="34" charset="0"/>
                          </a:rPr>
                          <m:t>𝑇𝑜𝑡𝑎𝑙</m:t>
                        </m:r>
                        <m:r>
                          <a:rPr lang="it-IT" sz="1600" b="0" i="1" spc="100" smtClean="0">
                            <a:latin typeface="Cambria Math" panose="02040503050406030204" pitchFamily="18" charset="0"/>
                            <a:cs typeface="Arial" panose="020B0604020202020204" pitchFamily="34" charset="0"/>
                          </a:rPr>
                          <m:t> </m:t>
                        </m:r>
                        <m:r>
                          <a:rPr lang="it-IT" sz="1600" b="0" i="1" spc="100" smtClean="0">
                            <a:latin typeface="Cambria Math" panose="02040503050406030204" pitchFamily="18" charset="0"/>
                            <a:cs typeface="Arial" panose="020B0604020202020204" pitchFamily="34" charset="0"/>
                          </a:rPr>
                          <m:t>𝑎𝑠𝑠𝑒𝑡𝑠</m:t>
                        </m:r>
                      </m:den>
                    </m:f>
                  </m:oMath>
                </a14:m>
                <a:endParaRPr lang="it-IT" sz="1600" spc="1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5" name="CasellaDiTesto 4">
                <a:extLst>
                  <a:ext uri="{FF2B5EF4-FFF2-40B4-BE49-F238E27FC236}">
                    <a16:creationId xmlns:a16="http://schemas.microsoft.com/office/drawing/2014/main" id="{8ED034E9-90A9-0E41-A5B9-DF0FE9016CA5}"/>
                  </a:ext>
                </a:extLst>
              </p:cNvPr>
              <p:cNvSpPr txBox="1">
                <a:spLocks noRot="1" noChangeAspect="1" noMove="1" noResize="1" noEditPoints="1" noAdjustHandles="1" noChangeArrowheads="1" noChangeShapeType="1" noTextEdit="1"/>
              </p:cNvSpPr>
              <p:nvPr/>
            </p:nvSpPr>
            <p:spPr>
              <a:xfrm>
                <a:off x="2943922" y="4036741"/>
                <a:ext cx="6200078" cy="416011"/>
              </a:xfrm>
              <a:prstGeom prst="rect">
                <a:avLst/>
              </a:prstGeom>
              <a:blipFill>
                <a:blip r:embed="rId3"/>
                <a:stretch>
                  <a:fillRect l="-409" t="-67647" b="-1441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47362EEB-2800-CA4C-9E89-63A19BE35EBD}"/>
                  </a:ext>
                </a:extLst>
              </p:cNvPr>
              <p:cNvSpPr txBox="1"/>
              <p:nvPr/>
            </p:nvSpPr>
            <p:spPr>
              <a:xfrm>
                <a:off x="2943922" y="4467922"/>
                <a:ext cx="6200078" cy="416011"/>
              </a:xfrm>
              <a:prstGeom prst="rect">
                <a:avLst/>
              </a:prstGeom>
              <a:noFill/>
            </p:spPr>
            <p:txBody>
              <a:bodyPr wrap="square" rtlCol="0">
                <a:spAutoFit/>
              </a:bodyPr>
              <a:lstStyle/>
              <a:p>
                <a:pPr algn="l">
                  <a:lnSpc>
                    <a:spcPct val="150000"/>
                  </a:lnSpc>
                </a:pPr>
                <a:r>
                  <a:rPr lang="it-IT" sz="1600" spc="100" dirty="0">
                    <a:latin typeface="Arial" panose="020B0604020202020204" pitchFamily="34" charset="0"/>
                    <a:ea typeface="Open Sans" panose="020B0606030504020204" pitchFamily="34" charset="0"/>
                    <a:cs typeface="Arial" panose="020B0604020202020204" pitchFamily="34" charset="0"/>
                  </a:rPr>
                  <a:t>i      = </a:t>
                </a:r>
                <a14:m>
                  <m:oMath xmlns:m="http://schemas.openxmlformats.org/officeDocument/2006/math">
                    <m:f>
                      <m:fPr>
                        <m:type m:val="lin"/>
                        <m:ctrlPr>
                          <a:rPr lang="it-IT" sz="1600" i="1" spc="100" smtClean="0">
                            <a:latin typeface="Cambria Math" panose="02040503050406030204" pitchFamily="18" charset="0"/>
                            <a:cs typeface="Arial" panose="020B0604020202020204" pitchFamily="34" charset="0"/>
                          </a:rPr>
                        </m:ctrlPr>
                      </m:fPr>
                      <m:num>
                        <m:r>
                          <a:rPr lang="it-IT" sz="1600" b="0" i="1" spc="100" smtClean="0">
                            <a:latin typeface="Cambria Math" panose="02040503050406030204" pitchFamily="18" charset="0"/>
                            <a:cs typeface="Arial" panose="020B0604020202020204" pitchFamily="34" charset="0"/>
                          </a:rPr>
                          <m:t>𝐼𝑛𝑡𝑒𝑟𝑒𝑠𝑡</m:t>
                        </m:r>
                        <m:r>
                          <a:rPr lang="it-IT" sz="1600" b="0" i="1" spc="100" smtClean="0">
                            <a:latin typeface="Cambria Math" panose="02040503050406030204" pitchFamily="18" charset="0"/>
                            <a:cs typeface="Arial" panose="020B0604020202020204" pitchFamily="34" charset="0"/>
                          </a:rPr>
                          <m:t> </m:t>
                        </m:r>
                        <m:r>
                          <a:rPr lang="it-IT" sz="1600" b="0" i="1" spc="100" smtClean="0">
                            <a:latin typeface="Cambria Math" panose="02040503050406030204" pitchFamily="18" charset="0"/>
                            <a:cs typeface="Arial" panose="020B0604020202020204" pitchFamily="34" charset="0"/>
                          </a:rPr>
                          <m:t>𝑝𝑎𝑦𝑎𝑏𝑙𝑒</m:t>
                        </m:r>
                      </m:num>
                      <m:den>
                        <m:r>
                          <a:rPr lang="it-IT" sz="1600" b="0" i="1" spc="100" smtClean="0">
                            <a:latin typeface="Cambria Math" panose="02040503050406030204" pitchFamily="18" charset="0"/>
                            <a:cs typeface="Arial" panose="020B0604020202020204" pitchFamily="34" charset="0"/>
                          </a:rPr>
                          <m:t>𝑇𝑜𝑡𝑎𝑙</m:t>
                        </m:r>
                        <m:r>
                          <a:rPr lang="it-IT" sz="1600" b="0" i="1" spc="100" smtClean="0">
                            <a:latin typeface="Cambria Math" panose="02040503050406030204" pitchFamily="18" charset="0"/>
                            <a:cs typeface="Arial" panose="020B0604020202020204" pitchFamily="34" charset="0"/>
                          </a:rPr>
                          <m:t> </m:t>
                        </m:r>
                        <m:r>
                          <a:rPr lang="it-IT" sz="1600" b="0" i="1" spc="100" smtClean="0">
                            <a:latin typeface="Cambria Math" panose="02040503050406030204" pitchFamily="18" charset="0"/>
                            <a:cs typeface="Arial" panose="020B0604020202020204" pitchFamily="34" charset="0"/>
                          </a:rPr>
                          <m:t>𝑙𝑖𝑎𝑏𝑖𝑙𝑖𝑡𝑖𝑒𝑠</m:t>
                        </m:r>
                      </m:den>
                    </m:f>
                  </m:oMath>
                </a14:m>
                <a:endParaRPr lang="it-IT" sz="1600" spc="1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6" name="CasellaDiTesto 5">
                <a:extLst>
                  <a:ext uri="{FF2B5EF4-FFF2-40B4-BE49-F238E27FC236}">
                    <a16:creationId xmlns:a16="http://schemas.microsoft.com/office/drawing/2014/main" id="{47362EEB-2800-CA4C-9E89-63A19BE35EBD}"/>
                  </a:ext>
                </a:extLst>
              </p:cNvPr>
              <p:cNvSpPr txBox="1">
                <a:spLocks noRot="1" noChangeAspect="1" noMove="1" noResize="1" noEditPoints="1" noAdjustHandles="1" noChangeArrowheads="1" noChangeShapeType="1" noTextEdit="1"/>
              </p:cNvSpPr>
              <p:nvPr/>
            </p:nvSpPr>
            <p:spPr>
              <a:xfrm>
                <a:off x="2943922" y="4467922"/>
                <a:ext cx="6200078" cy="416011"/>
              </a:xfrm>
              <a:prstGeom prst="rect">
                <a:avLst/>
              </a:prstGeom>
              <a:blipFill>
                <a:blip r:embed="rId4"/>
                <a:stretch>
                  <a:fillRect l="-409" t="-67647" b="-1441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4D558BCF-9595-5D48-B03D-A836DF5BFB62}"/>
                  </a:ext>
                </a:extLst>
              </p:cNvPr>
              <p:cNvSpPr txBox="1"/>
              <p:nvPr/>
            </p:nvSpPr>
            <p:spPr>
              <a:xfrm>
                <a:off x="2943922" y="4917966"/>
                <a:ext cx="6200078" cy="416011"/>
              </a:xfrm>
              <a:prstGeom prst="rect">
                <a:avLst/>
              </a:prstGeom>
              <a:noFill/>
            </p:spPr>
            <p:txBody>
              <a:bodyPr wrap="square" rtlCol="0">
                <a:spAutoFit/>
              </a:bodyPr>
              <a:lstStyle/>
              <a:p>
                <a:pPr algn="l">
                  <a:lnSpc>
                    <a:spcPct val="150000"/>
                  </a:lnSpc>
                </a:pPr>
                <a:r>
                  <a:rPr lang="it-IT" sz="1600" spc="100" dirty="0">
                    <a:latin typeface="Arial" panose="020B0604020202020204" pitchFamily="34" charset="0"/>
                    <a:ea typeface="Open Sans" panose="020B0606030504020204" pitchFamily="34" charset="0"/>
                    <a:cs typeface="Arial" panose="020B0604020202020204" pitchFamily="34" charset="0"/>
                  </a:rPr>
                  <a:t>t      = </a:t>
                </a:r>
                <a14:m>
                  <m:oMath xmlns:m="http://schemas.openxmlformats.org/officeDocument/2006/math">
                    <m:r>
                      <a:rPr lang="it-IT" sz="1600" i="1" spc="100" smtClean="0">
                        <a:latin typeface="Cambria Math" panose="02040503050406030204" pitchFamily="18" charset="0"/>
                        <a:cs typeface="Arial" panose="020B0604020202020204" pitchFamily="34" charset="0"/>
                      </a:rPr>
                      <m:t>𝑇</m:t>
                    </m:r>
                    <m:r>
                      <a:rPr lang="it-IT" sz="1600" b="0" i="1" spc="100" smtClean="0">
                        <a:latin typeface="Cambria Math" panose="02040503050406030204" pitchFamily="18" charset="0"/>
                        <a:cs typeface="Arial" panose="020B0604020202020204" pitchFamily="34" charset="0"/>
                      </a:rPr>
                      <m:t>𝑎𝑥</m:t>
                    </m:r>
                    <m:r>
                      <a:rPr lang="it-IT" sz="1600" b="0" i="1" spc="100" smtClean="0">
                        <a:latin typeface="Cambria Math" panose="02040503050406030204" pitchFamily="18" charset="0"/>
                        <a:cs typeface="Arial" panose="020B0604020202020204" pitchFamily="34" charset="0"/>
                      </a:rPr>
                      <m:t> </m:t>
                    </m:r>
                    <m:r>
                      <a:rPr lang="it-IT" sz="1600" b="0" i="1" spc="100" smtClean="0">
                        <a:latin typeface="Cambria Math" panose="02040503050406030204" pitchFamily="18" charset="0"/>
                        <a:cs typeface="Arial" panose="020B0604020202020204" pitchFamily="34" charset="0"/>
                      </a:rPr>
                      <m:t>𝑟𝑎𝑡𝑒</m:t>
                    </m:r>
                  </m:oMath>
                </a14:m>
                <a:endParaRPr lang="it-IT" sz="1600" spc="1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4D558BCF-9595-5D48-B03D-A836DF5BFB62}"/>
                  </a:ext>
                </a:extLst>
              </p:cNvPr>
              <p:cNvSpPr txBox="1">
                <a:spLocks noRot="1" noChangeAspect="1" noMove="1" noResize="1" noEditPoints="1" noAdjustHandles="1" noChangeArrowheads="1" noChangeShapeType="1" noTextEdit="1"/>
              </p:cNvSpPr>
              <p:nvPr/>
            </p:nvSpPr>
            <p:spPr>
              <a:xfrm>
                <a:off x="2943922" y="4917966"/>
                <a:ext cx="6200078" cy="416011"/>
              </a:xfrm>
              <a:prstGeom prst="rect">
                <a:avLst/>
              </a:prstGeom>
              <a:blipFill>
                <a:blip r:embed="rId5"/>
                <a:stretch>
                  <a:fillRect l="-409" b="-17647"/>
                </a:stretch>
              </a:blipFill>
            </p:spPr>
            <p:txBody>
              <a:bodyPr/>
              <a:lstStyle/>
              <a:p>
                <a:r>
                  <a:rPr lang="it-IT">
                    <a:noFill/>
                  </a:rPr>
                  <a:t> </a:t>
                </a:r>
              </a:p>
            </p:txBody>
          </p:sp>
        </mc:Fallback>
      </mc:AlternateContent>
    </p:spTree>
    <p:extLst>
      <p:ext uri="{BB962C8B-B14F-4D97-AF65-F5344CB8AC3E}">
        <p14:creationId xmlns:p14="http://schemas.microsoft.com/office/powerpoint/2010/main" val="222408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0" y="729219"/>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Investment (market) ratios</a:t>
            </a:r>
          </a:p>
        </p:txBody>
      </p:sp>
      <p:sp>
        <p:nvSpPr>
          <p:cNvPr id="24" name="Rettangolo con angoli arrotondati 23">
            <a:extLst>
              <a:ext uri="{FF2B5EF4-FFF2-40B4-BE49-F238E27FC236}">
                <a16:creationId xmlns:a16="http://schemas.microsoft.com/office/drawing/2014/main" id="{36F9DC87-A023-264D-A005-ED9FCAC72187}"/>
              </a:ext>
            </a:extLst>
          </p:cNvPr>
          <p:cNvSpPr/>
          <p:nvPr/>
        </p:nvSpPr>
        <p:spPr>
          <a:xfrm>
            <a:off x="4665906" y="2052981"/>
            <a:ext cx="2860181" cy="1592057"/>
          </a:xfrm>
          <a:prstGeom prst="roundRect">
            <a:avLst/>
          </a:prstGeom>
          <a:gradFill>
            <a:gsLst>
              <a:gs pos="100000">
                <a:srgbClr val="9D1B35">
                  <a:tint val="66000"/>
                  <a:satMod val="160000"/>
                  <a:shade val="30000"/>
                  <a:satMod val="115000"/>
                </a:srgbClr>
              </a:gs>
              <a:gs pos="0">
                <a:srgbClr val="9D1B35">
                  <a:tint val="66000"/>
                  <a:satMod val="160000"/>
                  <a:shade val="67500"/>
                  <a:satMod val="115000"/>
                </a:srgbClr>
              </a:gs>
              <a:gs pos="92000">
                <a:srgbClr val="DF6F78"/>
              </a:gs>
            </a:gsLst>
            <a:lin ang="135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rgbClr val="2E3C5D"/>
                </a:solidFill>
              </a:rPr>
              <a:t>Investment</a:t>
            </a:r>
            <a:r>
              <a:rPr lang="it-IT" sz="2800" b="1" dirty="0">
                <a:solidFill>
                  <a:srgbClr val="2E3C5D"/>
                </a:solidFill>
              </a:rPr>
              <a:t> </a:t>
            </a:r>
            <a:r>
              <a:rPr lang="it-IT" sz="2800" b="1" dirty="0" err="1">
                <a:solidFill>
                  <a:srgbClr val="2E3C5D"/>
                </a:solidFill>
              </a:rPr>
              <a:t>ratios</a:t>
            </a:r>
            <a:endParaRPr lang="it-IT" sz="2800" b="1" dirty="0">
              <a:solidFill>
                <a:srgbClr val="2E3C5D"/>
              </a:solidFill>
            </a:endParaRPr>
          </a:p>
        </p:txBody>
      </p:sp>
      <p:sp>
        <p:nvSpPr>
          <p:cNvPr id="30" name="Freccia destra 29">
            <a:extLst>
              <a:ext uri="{FF2B5EF4-FFF2-40B4-BE49-F238E27FC236}">
                <a16:creationId xmlns:a16="http://schemas.microsoft.com/office/drawing/2014/main" id="{23B8071B-5ACB-974B-864F-767646D6422D}"/>
              </a:ext>
            </a:extLst>
          </p:cNvPr>
          <p:cNvSpPr/>
          <p:nvPr/>
        </p:nvSpPr>
        <p:spPr>
          <a:xfrm rot="2427237">
            <a:off x="7235227" y="3846211"/>
            <a:ext cx="1411813"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Rettangolo con angoli arrotondati 9">
                <a:extLst>
                  <a:ext uri="{FF2B5EF4-FFF2-40B4-BE49-F238E27FC236}">
                    <a16:creationId xmlns:a16="http://schemas.microsoft.com/office/drawing/2014/main" id="{057E8ACD-E4CB-0047-BD2A-D36936D7DE60}"/>
                  </a:ext>
                </a:extLst>
              </p:cNvPr>
              <p:cNvSpPr/>
              <p:nvPr/>
            </p:nvSpPr>
            <p:spPr>
              <a:xfrm>
                <a:off x="187054" y="4423269"/>
                <a:ext cx="3737440"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err="1">
                    <a:solidFill>
                      <a:srgbClr val="2E3C5D"/>
                    </a:solidFill>
                  </a:rPr>
                  <a:t>Dividend</a:t>
                </a:r>
                <a:r>
                  <a:rPr lang="it-IT" b="1" dirty="0">
                    <a:solidFill>
                      <a:srgbClr val="2E3C5D"/>
                    </a:solidFill>
                  </a:rPr>
                  <a:t> </a:t>
                </a:r>
                <a:r>
                  <a:rPr lang="it-IT" b="1" dirty="0" err="1">
                    <a:solidFill>
                      <a:srgbClr val="2E3C5D"/>
                    </a:solidFill>
                  </a:rPr>
                  <a:t>yield</a:t>
                </a:r>
                <a:endParaRPr lang="it-IT" b="1" dirty="0">
                  <a:solidFill>
                    <a:srgbClr val="2E3C5D"/>
                  </a:solidFill>
                </a:endParaRPr>
              </a:p>
              <a:p>
                <a:pPr algn="ctr">
                  <a:lnSpc>
                    <a:spcPts val="2080"/>
                  </a:lnSpc>
                  <a:spcAft>
                    <a:spcPts val="1200"/>
                  </a:spcAft>
                </a:pPr>
                <a:endParaRPr lang="it-IT" sz="1600" i="1" dirty="0">
                  <a:solidFill>
                    <a:srgbClr val="2E3C5D"/>
                  </a:solidFill>
                  <a:latin typeface="Cambria Math" panose="02040503050406030204" pitchFamily="18" charset="0"/>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𝐷𝑖𝑣𝑖𝑑𝑒𝑛𝑑</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𝑝𝑒𝑟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𝑠h𝑎𝑟𝑒</m:t>
                          </m:r>
                          <m:r>
                            <a:rPr lang="it-IT" sz="1600" b="0" i="1" smtClean="0">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𝑀𝑎𝑟𝑘𝑒𝑡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𝑣𝑎𝑙𝑢𝑒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𝑝𝑒𝑟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𝑠h𝑎𝑟𝑒</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0" name="Rettangolo con angoli arrotondati 9">
                <a:extLst>
                  <a:ext uri="{FF2B5EF4-FFF2-40B4-BE49-F238E27FC236}">
                    <a16:creationId xmlns:a16="http://schemas.microsoft.com/office/drawing/2014/main" id="{057E8ACD-E4CB-0047-BD2A-D36936D7DE60}"/>
                  </a:ext>
                </a:extLst>
              </p:cNvPr>
              <p:cNvSpPr>
                <a:spLocks noRot="1" noChangeAspect="1" noMove="1" noResize="1" noEditPoints="1" noAdjustHandles="1" noChangeArrowheads="1" noChangeShapeType="1" noTextEdit="1"/>
              </p:cNvSpPr>
              <p:nvPr/>
            </p:nvSpPr>
            <p:spPr>
              <a:xfrm>
                <a:off x="187054" y="4423269"/>
                <a:ext cx="3737440" cy="1592057"/>
              </a:xfrm>
              <a:prstGeom prst="round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con angoli arrotondati 12">
                <a:extLst>
                  <a:ext uri="{FF2B5EF4-FFF2-40B4-BE49-F238E27FC236}">
                    <a16:creationId xmlns:a16="http://schemas.microsoft.com/office/drawing/2014/main" id="{511B71C1-36DC-CE48-838A-DEB74D35DBD6}"/>
                  </a:ext>
                </a:extLst>
              </p:cNvPr>
              <p:cNvSpPr/>
              <p:nvPr/>
            </p:nvSpPr>
            <p:spPr>
              <a:xfrm>
                <a:off x="20185" y="1934986"/>
                <a:ext cx="3801332"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endParaRPr lang="it-IT" b="1" dirty="0">
                  <a:solidFill>
                    <a:srgbClr val="2E3C5D"/>
                  </a:solidFill>
                </a:endParaRPr>
              </a:p>
              <a:p>
                <a:pPr algn="ctr"/>
                <a:r>
                  <a:rPr lang="it-IT" b="1" dirty="0" err="1">
                    <a:solidFill>
                      <a:srgbClr val="2E3C5D"/>
                    </a:solidFill>
                  </a:rPr>
                  <a:t>Dividend</a:t>
                </a:r>
                <a:r>
                  <a:rPr lang="it-IT" b="1" dirty="0">
                    <a:solidFill>
                      <a:srgbClr val="2E3C5D"/>
                    </a:solidFill>
                  </a:rPr>
                  <a:t> </a:t>
                </a:r>
                <a:r>
                  <a:rPr lang="it-IT" b="1" dirty="0" err="1">
                    <a:solidFill>
                      <a:srgbClr val="2E3C5D"/>
                    </a:solidFill>
                  </a:rPr>
                  <a:t>payout</a:t>
                </a:r>
                <a:endParaRPr lang="it-IT" b="1" dirty="0">
                  <a:solidFill>
                    <a:srgbClr val="2E3C5D"/>
                  </a:solidFill>
                </a:endParaRPr>
              </a:p>
              <a:p>
                <a:pPr algn="ct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left"/>
                    </m:oMathParaPr>
                    <m:oMath xmlns:m="http://schemas.openxmlformats.org/officeDocument/2006/math">
                      <m:f>
                        <m:fPr>
                          <m:ctrlPr>
                            <a:rPr lang="it-IT" sz="1400" i="1" smtClean="0">
                              <a:solidFill>
                                <a:srgbClr val="2E3C5D"/>
                              </a:solidFill>
                              <a:latin typeface="Cambria Math" panose="02040503050406030204" pitchFamily="18" charset="0"/>
                            </a:rPr>
                          </m:ctrlPr>
                        </m:fPr>
                        <m:num>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𝐷𝑖𝑣𝑖𝑑𝑒𝑛𝑑𝑠</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𝑎𝑛𝑛𝑜𝑢𝑛𝑐𝑒𝑑</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𝑓𝑜𝑟</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𝑡h𝑒</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𝑦𝑒𝑎𝑟</m:t>
                          </m:r>
                        </m:num>
                        <m:den>
                          <m:r>
                            <a:rPr lang="it-IT" sz="1400" b="0" i="1" smtClean="0">
                              <a:solidFill>
                                <a:srgbClr val="2E3C5D"/>
                              </a:solidFill>
                              <a:latin typeface="Cambria Math" panose="02040503050406030204" pitchFamily="18" charset="0"/>
                            </a:rPr>
                            <m:t>𝐸𝑎𝑟𝑛𝑖𝑛𝑔𝑠</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𝑓𝑜𝑟</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𝑡h𝑒</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𝑦</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𝑎𝑣𝑎𝑖𝑙𝑎𝑏𝑙𝑒</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𝑓𝑜𝑟</m:t>
                          </m:r>
                          <m:r>
                            <a:rPr lang="it-IT" sz="1400" b="0" i="1" smtClean="0">
                              <a:solidFill>
                                <a:srgbClr val="2E3C5D"/>
                              </a:solidFill>
                              <a:latin typeface="Cambria Math" panose="02040503050406030204" pitchFamily="18" charset="0"/>
                            </a:rPr>
                            <m:t> </m:t>
                          </m:r>
                          <m:r>
                            <a:rPr lang="it-IT" sz="1400" b="0" i="1" smtClean="0">
                              <a:solidFill>
                                <a:srgbClr val="2E3C5D"/>
                              </a:solidFill>
                              <a:latin typeface="Cambria Math" panose="02040503050406030204" pitchFamily="18" charset="0"/>
                            </a:rPr>
                            <m:t>𝑑𝑖𝑣𝑖𝑑𝑒𝑛𝑑𝑠</m:t>
                          </m:r>
                        </m:den>
                      </m:f>
                    </m:oMath>
                  </m:oMathPara>
                </a14:m>
                <a:endParaRPr lang="it-IT" sz="1600" dirty="0">
                  <a:solidFill>
                    <a:srgbClr val="2E3C5D"/>
                  </a:solidFill>
                </a:endParaRPr>
              </a:p>
              <a:p>
                <a:pPr algn="ctr">
                  <a:lnSpc>
                    <a:spcPts val="3000"/>
                  </a:lnSpc>
                </a:pPr>
                <a:endParaRPr lang="it-IT" sz="1600" dirty="0">
                  <a:solidFill>
                    <a:srgbClr val="2E3C5D"/>
                  </a:solidFill>
                </a:endParaRPr>
              </a:p>
            </p:txBody>
          </p:sp>
        </mc:Choice>
        <mc:Fallback xmlns="">
          <p:sp>
            <p:nvSpPr>
              <p:cNvPr id="13" name="Rettangolo con angoli arrotondati 12">
                <a:extLst>
                  <a:ext uri="{FF2B5EF4-FFF2-40B4-BE49-F238E27FC236}">
                    <a16:creationId xmlns:a16="http://schemas.microsoft.com/office/drawing/2014/main" id="{511B71C1-36DC-CE48-838A-DEB74D35DBD6}"/>
                  </a:ext>
                </a:extLst>
              </p:cNvPr>
              <p:cNvSpPr>
                <a:spLocks noRot="1" noChangeAspect="1" noMove="1" noResize="1" noEditPoints="1" noAdjustHandles="1" noChangeArrowheads="1" noChangeShapeType="1" noTextEdit="1"/>
              </p:cNvSpPr>
              <p:nvPr/>
            </p:nvSpPr>
            <p:spPr>
              <a:xfrm>
                <a:off x="20185" y="1934986"/>
                <a:ext cx="3801332" cy="1592057"/>
              </a:xfrm>
              <a:prstGeom prst="round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Rettangolo con angoli arrotondati 13">
                <a:extLst>
                  <a:ext uri="{FF2B5EF4-FFF2-40B4-BE49-F238E27FC236}">
                    <a16:creationId xmlns:a16="http://schemas.microsoft.com/office/drawing/2014/main" id="{73081C35-3381-4C4D-997E-90850A521F0D}"/>
                  </a:ext>
                </a:extLst>
              </p:cNvPr>
              <p:cNvSpPr/>
              <p:nvPr/>
            </p:nvSpPr>
            <p:spPr>
              <a:xfrm>
                <a:off x="8370476" y="1934987"/>
                <a:ext cx="3587297"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sz="2000" b="1" dirty="0">
                    <a:solidFill>
                      <a:srgbClr val="2E3C5D"/>
                    </a:solidFill>
                  </a:rPr>
                  <a:t>Price/</a:t>
                </a:r>
                <a:r>
                  <a:rPr lang="it-IT" sz="2000" b="1" dirty="0" err="1">
                    <a:solidFill>
                      <a:srgbClr val="2E3C5D"/>
                    </a:solidFill>
                  </a:rPr>
                  <a:t>earnings</a:t>
                </a:r>
                <a:endParaRPr lang="it-IT" sz="2000" b="1" dirty="0">
                  <a:solidFill>
                    <a:srgbClr val="2E3C5D"/>
                  </a:solidFill>
                </a:endParaRPr>
              </a:p>
              <a:p>
                <a:pPr algn="ctr">
                  <a:lnSpc>
                    <a:spcPts val="2080"/>
                  </a:lnSpc>
                </a:pPr>
                <a:endParaRPr lang="it-IT"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mtClean="0">
                              <a:solidFill>
                                <a:srgbClr val="2E3C5D"/>
                              </a:solidFill>
                              <a:latin typeface="Cambria Math" panose="02040503050406030204" pitchFamily="18" charset="0"/>
                            </a:rPr>
                          </m:ctrlPr>
                        </m:fPr>
                        <m:num>
                          <m:r>
                            <a:rPr lang="it-IT" sz="1600" i="1">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𝑀𝑎𝑟𝑘𝑒𝑡</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𝑣𝑎𝑙𝑢𝑒</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𝑝𝑒𝑟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𝑠h𝑎𝑟𝑒</m:t>
                          </m:r>
                          <m:r>
                            <a:rPr lang="it-IT" sz="1600" i="1">
                              <a:solidFill>
                                <a:srgbClr val="2E3C5D"/>
                              </a:solidFill>
                              <a:latin typeface="Cambria Math" panose="02040503050406030204" pitchFamily="18" charset="0"/>
                            </a:rPr>
                            <m:t> </m:t>
                          </m:r>
                        </m:num>
                        <m:den>
                          <m:r>
                            <a:rPr lang="it-IT" sz="1600" b="0" i="1" smtClean="0">
                              <a:solidFill>
                                <a:srgbClr val="2E3C5D"/>
                              </a:solidFill>
                              <a:latin typeface="Cambria Math" panose="02040503050406030204" pitchFamily="18" charset="0"/>
                            </a:rPr>
                            <m:t>𝐸𝑎𝑟𝑛𝑖𝑛𝑔𝑠</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𝑝𝑒𝑟</m:t>
                          </m:r>
                          <m:r>
                            <a:rPr lang="it-IT" sz="1600" b="0" i="1" smtClean="0">
                              <a:solidFill>
                                <a:srgbClr val="2E3C5D"/>
                              </a:solidFill>
                              <a:latin typeface="Cambria Math" panose="02040503050406030204" pitchFamily="18" charset="0"/>
                            </a:rPr>
                            <m:t> </m:t>
                          </m:r>
                          <m:r>
                            <a:rPr lang="it-IT" sz="1600" b="0" i="1" smtClean="0">
                              <a:solidFill>
                                <a:srgbClr val="2E3C5D"/>
                              </a:solidFill>
                              <a:latin typeface="Cambria Math" panose="02040503050406030204" pitchFamily="18" charset="0"/>
                            </a:rPr>
                            <m:t>𝑠h𝑎𝑟𝑒</m:t>
                          </m:r>
                        </m:den>
                      </m:f>
                    </m:oMath>
                  </m:oMathPara>
                </a14:m>
                <a:endParaRPr lang="it-IT" sz="1400" dirty="0">
                  <a:solidFill>
                    <a:srgbClr val="2E3C5D"/>
                  </a:solidFill>
                </a:endParaRPr>
              </a:p>
              <a:p>
                <a:pPr algn="ctr">
                  <a:lnSpc>
                    <a:spcPts val="3000"/>
                  </a:lnSpc>
                </a:pPr>
                <a:endParaRPr lang="it-IT" sz="1600" dirty="0">
                  <a:solidFill>
                    <a:srgbClr val="2E3C5D"/>
                  </a:solidFill>
                </a:endParaRPr>
              </a:p>
            </p:txBody>
          </p:sp>
        </mc:Choice>
        <mc:Fallback xmlns="">
          <p:sp>
            <p:nvSpPr>
              <p:cNvPr id="14" name="Rettangolo con angoli arrotondati 13">
                <a:extLst>
                  <a:ext uri="{FF2B5EF4-FFF2-40B4-BE49-F238E27FC236}">
                    <a16:creationId xmlns:a16="http://schemas.microsoft.com/office/drawing/2014/main" id="{73081C35-3381-4C4D-997E-90850A521F0D}"/>
                  </a:ext>
                </a:extLst>
              </p:cNvPr>
              <p:cNvSpPr>
                <a:spLocks noRot="1" noChangeAspect="1" noMove="1" noResize="1" noEditPoints="1" noAdjustHandles="1" noChangeArrowheads="1" noChangeShapeType="1" noTextEdit="1"/>
              </p:cNvSpPr>
              <p:nvPr/>
            </p:nvSpPr>
            <p:spPr>
              <a:xfrm>
                <a:off x="8370476" y="1934987"/>
                <a:ext cx="3587297" cy="1592057"/>
              </a:xfrm>
              <a:prstGeom prst="roundRect">
                <a:avLst/>
              </a:prstGeom>
              <a:blipFill>
                <a:blip r:embed="rId4"/>
                <a:stretch>
                  <a:fillRect/>
                </a:stretch>
              </a:blipFill>
            </p:spPr>
            <p:txBody>
              <a:bodyPr/>
              <a:lstStyle/>
              <a:p>
                <a:r>
                  <a:rPr lang="it-IT">
                    <a:noFill/>
                  </a:rPr>
                  <a:t> </a:t>
                </a:r>
              </a:p>
            </p:txBody>
          </p:sp>
        </mc:Fallback>
      </mc:AlternateContent>
      <p:sp>
        <p:nvSpPr>
          <p:cNvPr id="15" name="Freccia destra 14">
            <a:extLst>
              <a:ext uri="{FF2B5EF4-FFF2-40B4-BE49-F238E27FC236}">
                <a16:creationId xmlns:a16="http://schemas.microsoft.com/office/drawing/2014/main" id="{638CFCBC-77FD-F948-9566-4E5D5CB58BB1}"/>
              </a:ext>
            </a:extLst>
          </p:cNvPr>
          <p:cNvSpPr/>
          <p:nvPr/>
        </p:nvSpPr>
        <p:spPr>
          <a:xfrm rot="10800000">
            <a:off x="382151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15">
            <a:extLst>
              <a:ext uri="{FF2B5EF4-FFF2-40B4-BE49-F238E27FC236}">
                <a16:creationId xmlns:a16="http://schemas.microsoft.com/office/drawing/2014/main" id="{879AE5EB-8382-EF45-A38C-2425AEEEA6F9}"/>
              </a:ext>
            </a:extLst>
          </p:cNvPr>
          <p:cNvSpPr/>
          <p:nvPr/>
        </p:nvSpPr>
        <p:spPr>
          <a:xfrm>
            <a:off x="7526087" y="2560327"/>
            <a:ext cx="844389"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destra 19">
            <a:extLst>
              <a:ext uri="{FF2B5EF4-FFF2-40B4-BE49-F238E27FC236}">
                <a16:creationId xmlns:a16="http://schemas.microsoft.com/office/drawing/2014/main" id="{A86C1C60-8134-6C44-B047-7B48D6CE10EC}"/>
              </a:ext>
            </a:extLst>
          </p:cNvPr>
          <p:cNvSpPr/>
          <p:nvPr/>
        </p:nvSpPr>
        <p:spPr>
          <a:xfrm rot="8350619">
            <a:off x="3536237" y="3830143"/>
            <a:ext cx="1369653"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Rettangolo con angoli arrotondati 11">
                <a:extLst>
                  <a:ext uri="{FF2B5EF4-FFF2-40B4-BE49-F238E27FC236}">
                    <a16:creationId xmlns:a16="http://schemas.microsoft.com/office/drawing/2014/main" id="{2D53EC70-C9C5-B349-83C7-624846667B59}"/>
                  </a:ext>
                </a:extLst>
              </p:cNvPr>
              <p:cNvSpPr/>
              <p:nvPr/>
            </p:nvSpPr>
            <p:spPr>
              <a:xfrm>
                <a:off x="4108705" y="4586439"/>
                <a:ext cx="3889248" cy="1592057"/>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spc="-130" dirty="0">
                  <a:solidFill>
                    <a:srgbClr val="2E3C5D"/>
                  </a:solidFill>
                </a:endParaRPr>
              </a:p>
              <a:p>
                <a:pPr algn="ctr"/>
                <a:r>
                  <a:rPr lang="it-IT" b="1" dirty="0" err="1">
                    <a:solidFill>
                      <a:srgbClr val="2E3C5D"/>
                    </a:solidFill>
                  </a:rPr>
                  <a:t>Earnings</a:t>
                </a:r>
                <a:r>
                  <a:rPr lang="it-IT" b="1" dirty="0">
                    <a:solidFill>
                      <a:srgbClr val="2E3C5D"/>
                    </a:solidFill>
                  </a:rPr>
                  <a:t> per share</a:t>
                </a:r>
              </a:p>
              <a:p>
                <a:pPr algn="ctr"/>
                <a:endParaRPr lang="it-IT" b="1" dirty="0">
                  <a:solidFill>
                    <a:srgbClr val="2E3C5D"/>
                  </a:solidFill>
                </a:endParaRPr>
              </a:p>
              <a:p>
                <a:pPr algn="ctr">
                  <a:lnSpc>
                    <a:spcPts val="2080"/>
                  </a:lnSpc>
                </a:pPr>
                <a:endParaRPr lang="it-IT" sz="2000" b="1" spc="-130" dirty="0">
                  <a:solidFill>
                    <a:srgbClr val="2E3C5D"/>
                  </a:solidFill>
                </a:endParaRPr>
              </a:p>
              <a:p>
                <a:pPr algn="ctr">
                  <a:lnSpc>
                    <a:spcPts val="2080"/>
                  </a:lnSpc>
                  <a:spcAft>
                    <a:spcPts val="1200"/>
                  </a:spcAft>
                </a:pPr>
                <a14:m>
                  <m:oMathPara xmlns:m="http://schemas.openxmlformats.org/officeDocument/2006/math">
                    <m:oMathParaPr>
                      <m:jc m:val="centerGroup"/>
                    </m:oMathParaPr>
                    <m:oMath xmlns:m="http://schemas.openxmlformats.org/officeDocument/2006/math">
                      <m:f>
                        <m:fPr>
                          <m:ctrlPr>
                            <a:rPr lang="it-IT" sz="1600" i="1" spc="-130" smtClean="0">
                              <a:solidFill>
                                <a:srgbClr val="2E3C5D"/>
                              </a:solidFill>
                              <a:latin typeface="Cambria Math" panose="02040503050406030204" pitchFamily="18" charset="0"/>
                            </a:rPr>
                          </m:ctrlPr>
                        </m:fPr>
                        <m:num>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𝐸𝑎𝑟𝑛𝑖𝑛𝑔𝑠</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𝑎𝑣𝑎𝑖𝑙𝑎𝑏𝑙𝑒</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𝑓𝑜𝑟</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𝑜𝑟𝑑𝑖𝑛𝑎𝑟𝑦</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𝑠h𝑎𝑟𝑒h𝑜𝑙𝑑𝑒𝑟𝑠</m:t>
                          </m:r>
                          <m:r>
                            <a:rPr lang="it-IT" sz="1600" b="0" i="1" spc="-130" smtClean="0">
                              <a:solidFill>
                                <a:srgbClr val="2E3C5D"/>
                              </a:solidFill>
                              <a:latin typeface="Cambria Math" panose="02040503050406030204" pitchFamily="18" charset="0"/>
                            </a:rPr>
                            <m:t>  </m:t>
                          </m:r>
                        </m:num>
                        <m:den>
                          <m:r>
                            <a:rPr lang="it-IT" sz="1600" b="0" i="1" spc="-130" smtClean="0">
                              <a:solidFill>
                                <a:srgbClr val="2E3C5D"/>
                              </a:solidFill>
                              <a:latin typeface="Cambria Math" panose="02040503050406030204" pitchFamily="18" charset="0"/>
                            </a:rPr>
                            <m:t>𝑁𝑢𝑚𝑏𝑒𝑟</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𝑜𝑓𝑜𝑟𝑑𝑖𝑛𝑎𝑟𝑦</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𝑠h𝑎𝑟𝑒𝑠</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𝑖𝑛</m:t>
                          </m:r>
                          <m:r>
                            <a:rPr lang="it-IT" sz="1600" b="0" i="1" spc="-130" smtClean="0">
                              <a:solidFill>
                                <a:srgbClr val="2E3C5D"/>
                              </a:solidFill>
                              <a:latin typeface="Cambria Math" panose="02040503050406030204" pitchFamily="18" charset="0"/>
                            </a:rPr>
                            <m:t> </m:t>
                          </m:r>
                          <m:r>
                            <a:rPr lang="it-IT" sz="1600" b="0" i="1" spc="-130" smtClean="0">
                              <a:solidFill>
                                <a:srgbClr val="2E3C5D"/>
                              </a:solidFill>
                              <a:latin typeface="Cambria Math" panose="02040503050406030204" pitchFamily="18" charset="0"/>
                            </a:rPr>
                            <m:t>𝑖𝑠𝑠𝑢𝑒</m:t>
                          </m:r>
                        </m:den>
                      </m:f>
                    </m:oMath>
                  </m:oMathPara>
                </a14:m>
                <a:endParaRPr lang="it-IT" sz="1600" spc="-130" dirty="0">
                  <a:solidFill>
                    <a:srgbClr val="2E3C5D"/>
                  </a:solidFill>
                </a:endParaRPr>
              </a:p>
              <a:p>
                <a:pPr algn="ctr">
                  <a:lnSpc>
                    <a:spcPts val="3000"/>
                  </a:lnSpc>
                </a:pPr>
                <a:endParaRPr lang="it-IT" sz="1600" dirty="0">
                  <a:solidFill>
                    <a:srgbClr val="2E3C5D"/>
                  </a:solidFill>
                </a:endParaRPr>
              </a:p>
            </p:txBody>
          </p:sp>
        </mc:Choice>
        <mc:Fallback xmlns="">
          <p:sp>
            <p:nvSpPr>
              <p:cNvPr id="12" name="Rettangolo con angoli arrotondati 11">
                <a:extLst>
                  <a:ext uri="{FF2B5EF4-FFF2-40B4-BE49-F238E27FC236}">
                    <a16:creationId xmlns:a16="http://schemas.microsoft.com/office/drawing/2014/main" id="{2D53EC70-C9C5-B349-83C7-624846667B59}"/>
                  </a:ext>
                </a:extLst>
              </p:cNvPr>
              <p:cNvSpPr>
                <a:spLocks noRot="1" noChangeAspect="1" noMove="1" noResize="1" noEditPoints="1" noAdjustHandles="1" noChangeArrowheads="1" noChangeShapeType="1" noTextEdit="1"/>
              </p:cNvSpPr>
              <p:nvPr/>
            </p:nvSpPr>
            <p:spPr>
              <a:xfrm>
                <a:off x="4108705" y="4586439"/>
                <a:ext cx="3889248" cy="1592057"/>
              </a:xfrm>
              <a:prstGeom prst="roundRect">
                <a:avLst/>
              </a:prstGeom>
              <a:blipFill>
                <a:blip r:embed="rId5"/>
                <a:stretch>
                  <a:fillRect/>
                </a:stretch>
              </a:blipFill>
            </p:spPr>
            <p:txBody>
              <a:bodyPr/>
              <a:lstStyle/>
              <a:p>
                <a:r>
                  <a:rPr lang="it-IT">
                    <a:noFill/>
                  </a:rPr>
                  <a:t> </a:t>
                </a:r>
              </a:p>
            </p:txBody>
          </p:sp>
        </mc:Fallback>
      </mc:AlternateContent>
      <p:sp>
        <p:nvSpPr>
          <p:cNvPr id="17" name="Freccia destra 16">
            <a:extLst>
              <a:ext uri="{FF2B5EF4-FFF2-40B4-BE49-F238E27FC236}">
                <a16:creationId xmlns:a16="http://schemas.microsoft.com/office/drawing/2014/main" id="{C2D83E62-9081-FF46-82A1-F40D6811E852}"/>
              </a:ext>
            </a:extLst>
          </p:cNvPr>
          <p:cNvSpPr/>
          <p:nvPr/>
        </p:nvSpPr>
        <p:spPr>
          <a:xfrm rot="5400000">
            <a:off x="5547094" y="3945052"/>
            <a:ext cx="941402" cy="341376"/>
          </a:xfrm>
          <a:prstGeom prst="rightArrow">
            <a:avLst>
              <a:gd name="adj1" fmla="val 57144"/>
              <a:gd name="adj2" fmla="val 50000"/>
            </a:avLst>
          </a:prstGeom>
          <a:solidFill>
            <a:srgbClr val="2E3C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1" name="Rettangolo con angoli arrotondati 20">
                <a:extLst>
                  <a:ext uri="{FF2B5EF4-FFF2-40B4-BE49-F238E27FC236}">
                    <a16:creationId xmlns:a16="http://schemas.microsoft.com/office/drawing/2014/main" id="{63C087F0-104E-7F42-9677-4905A1CDDC21}"/>
                  </a:ext>
                </a:extLst>
              </p:cNvPr>
              <p:cNvSpPr/>
              <p:nvPr/>
            </p:nvSpPr>
            <p:spPr>
              <a:xfrm>
                <a:off x="8197208" y="4577685"/>
                <a:ext cx="3994792" cy="1600811"/>
              </a:xfrm>
              <a:prstGeom prst="roundRect">
                <a:avLst/>
              </a:prstGeom>
              <a:gradFill flip="none" rotWithShape="1">
                <a:gsLst>
                  <a:gs pos="0">
                    <a:srgbClr val="9D1B35">
                      <a:tint val="66000"/>
                      <a:satMod val="160000"/>
                    </a:srgbClr>
                  </a:gs>
                  <a:gs pos="50000">
                    <a:srgbClr val="9D1B35">
                      <a:tint val="44500"/>
                      <a:satMod val="160000"/>
                    </a:srgbClr>
                  </a:gs>
                  <a:gs pos="100000">
                    <a:srgbClr val="9D1B35">
                      <a:tint val="23500"/>
                      <a:satMod val="160000"/>
                    </a:srgbClr>
                  </a:gs>
                </a:gsLst>
                <a:lin ang="54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80"/>
                  </a:lnSpc>
                </a:pPr>
                <a:endParaRPr lang="it-IT" sz="2000" b="1" spc="-130" dirty="0">
                  <a:solidFill>
                    <a:srgbClr val="2E3C5D"/>
                  </a:solidFill>
                </a:endParaRPr>
              </a:p>
              <a:p>
                <a:pPr algn="ctr">
                  <a:lnSpc>
                    <a:spcPts val="2280"/>
                  </a:lnSpc>
                </a:pPr>
                <a:r>
                  <a:rPr lang="it-IT" b="1" dirty="0">
                    <a:solidFill>
                      <a:srgbClr val="2E3C5D"/>
                    </a:solidFill>
                  </a:rPr>
                  <a:t>        Cash </a:t>
                </a:r>
                <a:r>
                  <a:rPr lang="it-IT" b="1" dirty="0" err="1">
                    <a:solidFill>
                      <a:srgbClr val="2E3C5D"/>
                    </a:solidFill>
                  </a:rPr>
                  <a:t>generated</a:t>
                </a:r>
                <a:r>
                  <a:rPr lang="it-IT" b="1" dirty="0">
                    <a:solidFill>
                      <a:srgbClr val="2E3C5D"/>
                    </a:solidFill>
                  </a:rPr>
                  <a:t> from </a:t>
                </a:r>
                <a:r>
                  <a:rPr lang="it-IT" b="1" dirty="0" err="1">
                    <a:solidFill>
                      <a:srgbClr val="2E3C5D"/>
                    </a:solidFill>
                  </a:rPr>
                  <a:t>operations</a:t>
                </a:r>
                <a:r>
                  <a:rPr lang="it-IT" b="1" dirty="0">
                    <a:solidFill>
                      <a:srgbClr val="2E3C5D"/>
                    </a:solidFill>
                  </a:rPr>
                  <a:t>      per share</a:t>
                </a:r>
              </a:p>
              <a:p>
                <a:pPr algn="ctr">
                  <a:lnSpc>
                    <a:spcPts val="2280"/>
                  </a:lnSpc>
                </a:pPr>
                <a:endParaRPr lang="it-IT" sz="2400" b="1" spc="-110" dirty="0">
                  <a:solidFill>
                    <a:srgbClr val="2E3C5D"/>
                  </a:solidFill>
                </a:endParaRPr>
              </a:p>
              <a:p>
                <a:pPr algn="ctr">
                  <a:lnSpc>
                    <a:spcPts val="2280"/>
                  </a:lnSpc>
                  <a:spcAft>
                    <a:spcPts val="1200"/>
                  </a:spcAft>
                </a:pPr>
                <a14:m>
                  <m:oMathPara xmlns:m="http://schemas.openxmlformats.org/officeDocument/2006/math">
                    <m:oMathParaPr>
                      <m:jc m:val="centerGroup"/>
                    </m:oMathParaPr>
                    <m:oMath xmlns:m="http://schemas.openxmlformats.org/officeDocument/2006/math">
                      <m:f>
                        <m:fPr>
                          <m:ctrlPr>
                            <a:rPr lang="it-IT" sz="1400" i="1" spc="-110" smtClean="0">
                              <a:solidFill>
                                <a:srgbClr val="2E3C5D"/>
                              </a:solidFill>
                              <a:latin typeface="Cambria Math" panose="02040503050406030204" pitchFamily="18" charset="0"/>
                            </a:rPr>
                          </m:ctrlPr>
                        </m:fPr>
                        <m:num>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𝐶𝑎𝑠h</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𝑔𝑒𝑛𝑒𝑟𝑎𝑡𝑒𝑑</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𝑓𝑟𝑜𝑚</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𝑜𝑝𝑒𝑟</m:t>
                          </m:r>
                          <m:r>
                            <a:rPr lang="it-IT" sz="1400" b="0" i="1" spc="-110" smtClean="0">
                              <a:solidFill>
                                <a:srgbClr val="2E3C5D"/>
                              </a:solidFill>
                              <a:latin typeface="Cambria Math" panose="02040503050406030204" pitchFamily="18" charset="0"/>
                            </a:rPr>
                            <m:t>.</m:t>
                          </m:r>
                          <m:r>
                            <a:rPr lang="it-IT" sz="1400" b="0" i="1" spc="-110" smtClean="0">
                              <a:solidFill>
                                <a:srgbClr val="2E3C5D"/>
                              </a:solidFill>
                              <a:latin typeface="Cambria Math" panose="02040503050406030204" pitchFamily="18" charset="0"/>
                            </a:rPr>
                            <m:t>𝑠</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𝑙𝑒𝑠𝑠</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𝑝𝑟𝑒𝑓𝑒𝑟𝑒𝑛𝑐𝑒</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𝑑𝑖𝑣𝑖𝑑𝑒𝑛𝑑</m:t>
                          </m:r>
                          <m:r>
                            <a:rPr lang="it-IT" sz="1400" b="0" i="1" spc="-110" smtClean="0">
                              <a:solidFill>
                                <a:srgbClr val="2E3C5D"/>
                              </a:solidFill>
                              <a:latin typeface="Cambria Math" panose="02040503050406030204" pitchFamily="18" charset="0"/>
                            </a:rPr>
                            <m:t>  </m:t>
                          </m:r>
                        </m:num>
                        <m:den>
                          <m:r>
                            <a:rPr lang="it-IT" sz="1400" b="0" i="1" spc="-110" smtClean="0">
                              <a:solidFill>
                                <a:srgbClr val="2E3C5D"/>
                              </a:solidFill>
                              <a:latin typeface="Cambria Math" panose="02040503050406030204" pitchFamily="18" charset="0"/>
                            </a:rPr>
                            <m:t>𝑁𝑢𝑚𝑏𝑒𝑟</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𝑜𝑓</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𝑜𝑟𝑑𝑖𝑛𝑎𝑟𝑦</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𝑠h𝑎𝑟𝑒𝑠</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𝑖𝑛</m:t>
                          </m:r>
                          <m:r>
                            <a:rPr lang="it-IT" sz="1400" b="0" i="1" spc="-110" smtClean="0">
                              <a:solidFill>
                                <a:srgbClr val="2E3C5D"/>
                              </a:solidFill>
                              <a:latin typeface="Cambria Math" panose="02040503050406030204" pitchFamily="18" charset="0"/>
                            </a:rPr>
                            <m:t> </m:t>
                          </m:r>
                          <m:r>
                            <a:rPr lang="it-IT" sz="1400" b="0" i="1" spc="-110" smtClean="0">
                              <a:solidFill>
                                <a:srgbClr val="2E3C5D"/>
                              </a:solidFill>
                              <a:latin typeface="Cambria Math" panose="02040503050406030204" pitchFamily="18" charset="0"/>
                            </a:rPr>
                            <m:t>𝑖𝑠𝑠𝑢𝑒</m:t>
                          </m:r>
                        </m:den>
                      </m:f>
                    </m:oMath>
                  </m:oMathPara>
                </a14:m>
                <a:endParaRPr lang="it-IT" spc="-110" dirty="0">
                  <a:solidFill>
                    <a:srgbClr val="2E3C5D"/>
                  </a:solidFill>
                </a:endParaRPr>
              </a:p>
              <a:p>
                <a:pPr algn="ctr">
                  <a:lnSpc>
                    <a:spcPts val="3000"/>
                  </a:lnSpc>
                </a:pPr>
                <a:endParaRPr lang="it-IT" sz="1600" dirty="0">
                  <a:solidFill>
                    <a:srgbClr val="2E3C5D"/>
                  </a:solidFill>
                </a:endParaRPr>
              </a:p>
            </p:txBody>
          </p:sp>
        </mc:Choice>
        <mc:Fallback xmlns="">
          <p:sp>
            <p:nvSpPr>
              <p:cNvPr id="21" name="Rettangolo con angoli arrotondati 20">
                <a:extLst>
                  <a:ext uri="{FF2B5EF4-FFF2-40B4-BE49-F238E27FC236}">
                    <a16:creationId xmlns:a16="http://schemas.microsoft.com/office/drawing/2014/main" id="{63C087F0-104E-7F42-9677-4905A1CDDC21}"/>
                  </a:ext>
                </a:extLst>
              </p:cNvPr>
              <p:cNvSpPr>
                <a:spLocks noRot="1" noChangeAspect="1" noMove="1" noResize="1" noEditPoints="1" noAdjustHandles="1" noChangeArrowheads="1" noChangeShapeType="1" noTextEdit="1"/>
              </p:cNvSpPr>
              <p:nvPr/>
            </p:nvSpPr>
            <p:spPr>
              <a:xfrm>
                <a:off x="8197208" y="4577685"/>
                <a:ext cx="3994792" cy="1600811"/>
              </a:xfrm>
              <a:prstGeom prst="round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85574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23025" y="991307"/>
            <a:ext cx="4706112" cy="685053"/>
          </a:xfrm>
        </p:spPr>
        <p:txBody>
          <a:bodyPr/>
          <a:lstStyle/>
          <a:p>
            <a:pPr>
              <a:lnSpc>
                <a:spcPct val="150000"/>
              </a:lnSpc>
            </a:pPr>
            <a:r>
              <a:rPr lang="en-GB" sz="2000" b="0" spc="100" dirty="0">
                <a:ea typeface="Open Sans" panose="020B0606030504020204" pitchFamily="34" charset="0"/>
                <a:cs typeface="Arial" panose="020B0604020202020204" pitchFamily="34" charset="0"/>
              </a:rPr>
              <a:t>Statements of financial position as at 30 June 2019</a:t>
            </a:r>
          </a:p>
        </p:txBody>
      </p:sp>
      <p:graphicFrame>
        <p:nvGraphicFramePr>
          <p:cNvPr id="8" name="Oggetto 7">
            <a:extLst>
              <a:ext uri="{FF2B5EF4-FFF2-40B4-BE49-F238E27FC236}">
                <a16:creationId xmlns:a16="http://schemas.microsoft.com/office/drawing/2014/main" id="{1D8A8BED-11D7-7748-B5F8-9841C1BFC621}"/>
              </a:ext>
            </a:extLst>
          </p:cNvPr>
          <p:cNvGraphicFramePr>
            <a:graphicFrameLocks noChangeAspect="1"/>
          </p:cNvGraphicFramePr>
          <p:nvPr>
            <p:extLst>
              <p:ext uri="{D42A27DB-BD31-4B8C-83A1-F6EECF244321}">
                <p14:modId xmlns:p14="http://schemas.microsoft.com/office/powerpoint/2010/main" val="3091522261"/>
              </p:ext>
            </p:extLst>
          </p:nvPr>
        </p:nvGraphicFramePr>
        <p:xfrm>
          <a:off x="5325438" y="991307"/>
          <a:ext cx="5953381" cy="5402391"/>
        </p:xfrm>
        <a:graphic>
          <a:graphicData uri="http://schemas.openxmlformats.org/presentationml/2006/ole">
            <mc:AlternateContent xmlns:mc="http://schemas.openxmlformats.org/markup-compatibility/2006">
              <mc:Choice xmlns:v="urn:schemas-microsoft-com:vml" Requires="v">
                <p:oleObj name="Foglio di lavoro" r:id="rId2" imgW="5626100" imgH="5105400" progId="Excel.Sheet.12">
                  <p:embed/>
                </p:oleObj>
              </mc:Choice>
              <mc:Fallback>
                <p:oleObj name="Foglio di lavoro" r:id="rId2" imgW="5626100" imgH="5105400" progId="Excel.Sheet.12">
                  <p:embed/>
                  <p:pic>
                    <p:nvPicPr>
                      <p:cNvPr id="0" name=""/>
                      <p:cNvPicPr/>
                      <p:nvPr/>
                    </p:nvPicPr>
                    <p:blipFill>
                      <a:blip r:embed="rId3"/>
                      <a:stretch>
                        <a:fillRect/>
                      </a:stretch>
                    </p:blipFill>
                    <p:spPr>
                      <a:xfrm>
                        <a:off x="5325438" y="991307"/>
                        <a:ext cx="5953381" cy="5402391"/>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E67BED2D-3BDB-6C4C-94EE-E23D9026816C}"/>
              </a:ext>
            </a:extLst>
          </p:cNvPr>
          <p:cNvSpPr txBox="1"/>
          <p:nvPr/>
        </p:nvSpPr>
        <p:spPr>
          <a:xfrm>
            <a:off x="223025" y="2663277"/>
            <a:ext cx="4706111" cy="1531445"/>
          </a:xfrm>
          <a:prstGeom prst="rect">
            <a:avLst/>
          </a:prstGeom>
          <a:noFill/>
        </p:spPr>
        <p:txBody>
          <a:bodyPr wrap="square" rtlCol="0">
            <a:spAutoFit/>
          </a:bodyPr>
          <a:lstStyle/>
          <a:p>
            <a:pPr algn="l">
              <a:lnSpc>
                <a:spcPct val="150000"/>
              </a:lnSpc>
            </a:pPr>
            <a:r>
              <a:rPr lang="en-GB" sz="1600" spc="100" dirty="0">
                <a:solidFill>
                  <a:srgbClr val="FF0000"/>
                </a:solidFill>
                <a:cs typeface="Arial" panose="020B0604020202020204" pitchFamily="34" charset="0"/>
              </a:rPr>
              <a:t>Both Ali plc and </a:t>
            </a:r>
            <a:r>
              <a:rPr lang="en-GB" sz="1600" spc="100" dirty="0" err="1">
                <a:solidFill>
                  <a:srgbClr val="FF0000"/>
                </a:solidFill>
                <a:cs typeface="Arial" panose="020B0604020202020204" pitchFamily="34" charset="0"/>
              </a:rPr>
              <a:t>Bhaksar</a:t>
            </a:r>
            <a:r>
              <a:rPr lang="en-GB" sz="1600" spc="100" dirty="0">
                <a:solidFill>
                  <a:srgbClr val="FF0000"/>
                </a:solidFill>
                <a:cs typeface="Arial" panose="020B0604020202020204" pitchFamily="34" charset="0"/>
              </a:rPr>
              <a:t> plc </a:t>
            </a:r>
            <a:r>
              <a:rPr lang="en-GB" sz="1600" spc="100" dirty="0">
                <a:solidFill>
                  <a:srgbClr val="2E3C5D"/>
                </a:solidFill>
                <a:cs typeface="Arial" panose="020B0604020202020204" pitchFamily="34" charset="0"/>
              </a:rPr>
              <a:t>operate wholesale electrical stores throughout the UK.</a:t>
            </a:r>
          </a:p>
          <a:p>
            <a:pPr algn="l">
              <a:lnSpc>
                <a:spcPct val="150000"/>
              </a:lnSpc>
            </a:pPr>
            <a:r>
              <a:rPr lang="en-GB" sz="1600" spc="100" dirty="0">
                <a:solidFill>
                  <a:srgbClr val="2E3C5D"/>
                </a:solidFill>
                <a:cs typeface="Arial" panose="020B0604020202020204" pitchFamily="34" charset="0"/>
              </a:rPr>
              <a:t>The financial statements of each business for the year ended 30 June 2019 are as follows:</a:t>
            </a:r>
          </a:p>
        </p:txBody>
      </p:sp>
    </p:spTree>
    <p:extLst>
      <p:ext uri="{BB962C8B-B14F-4D97-AF65-F5344CB8AC3E}">
        <p14:creationId xmlns:p14="http://schemas.microsoft.com/office/powerpoint/2010/main" val="314774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56839" y="1646953"/>
            <a:ext cx="4706112" cy="685053"/>
          </a:xfrm>
        </p:spPr>
        <p:txBody>
          <a:bodyPr/>
          <a:lstStyle/>
          <a:p>
            <a:pPr>
              <a:lnSpc>
                <a:spcPct val="150000"/>
              </a:lnSpc>
            </a:pPr>
            <a:r>
              <a:rPr lang="en-GB" sz="2000" b="0" spc="100" dirty="0">
                <a:ea typeface="Open Sans" panose="020B0606030504020204" pitchFamily="34" charset="0"/>
                <a:cs typeface="Arial" panose="020B0604020202020204" pitchFamily="34" charset="0"/>
              </a:rPr>
              <a:t>Income statements for the year ended 30 June 2019</a:t>
            </a:r>
          </a:p>
        </p:txBody>
      </p:sp>
      <p:graphicFrame>
        <p:nvGraphicFramePr>
          <p:cNvPr id="4" name="Oggetto 3">
            <a:extLst>
              <a:ext uri="{FF2B5EF4-FFF2-40B4-BE49-F238E27FC236}">
                <a16:creationId xmlns:a16="http://schemas.microsoft.com/office/drawing/2014/main" id="{65D8C1EC-5136-094E-901C-9D367637DE5E}"/>
              </a:ext>
            </a:extLst>
          </p:cNvPr>
          <p:cNvGraphicFramePr>
            <a:graphicFrameLocks noChangeAspect="1"/>
          </p:cNvGraphicFramePr>
          <p:nvPr>
            <p:extLst>
              <p:ext uri="{D42A27DB-BD31-4B8C-83A1-F6EECF244321}">
                <p14:modId xmlns:p14="http://schemas.microsoft.com/office/powerpoint/2010/main" val="3727695839"/>
              </p:ext>
            </p:extLst>
          </p:nvPr>
        </p:nvGraphicFramePr>
        <p:xfrm>
          <a:off x="5633663" y="1646953"/>
          <a:ext cx="5946829" cy="3564093"/>
        </p:xfrm>
        <a:graphic>
          <a:graphicData uri="http://schemas.openxmlformats.org/presentationml/2006/ole">
            <mc:AlternateContent xmlns:mc="http://schemas.openxmlformats.org/markup-compatibility/2006">
              <mc:Choice xmlns:v="urn:schemas-microsoft-com:vml" Requires="v">
                <p:oleObj name="Foglio di lavoro" r:id="rId2" imgW="3771900" imgH="2260600" progId="Excel.Sheet.12">
                  <p:embed/>
                </p:oleObj>
              </mc:Choice>
              <mc:Fallback>
                <p:oleObj name="Foglio di lavoro" r:id="rId2" imgW="3771900" imgH="2260600" progId="Excel.Sheet.12">
                  <p:embed/>
                  <p:pic>
                    <p:nvPicPr>
                      <p:cNvPr id="0" name=""/>
                      <p:cNvPicPr/>
                      <p:nvPr/>
                    </p:nvPicPr>
                    <p:blipFill>
                      <a:blip r:embed="rId3"/>
                      <a:stretch>
                        <a:fillRect/>
                      </a:stretch>
                    </p:blipFill>
                    <p:spPr>
                      <a:xfrm>
                        <a:off x="5633663" y="1646953"/>
                        <a:ext cx="5946829" cy="3564093"/>
                      </a:xfrm>
                      <a:prstGeom prst="rect">
                        <a:avLst/>
                      </a:prstGeom>
                    </p:spPr>
                  </p:pic>
                </p:oleObj>
              </mc:Fallback>
            </mc:AlternateContent>
          </a:graphicData>
        </a:graphic>
      </p:graphicFrame>
    </p:spTree>
    <p:extLst>
      <p:ext uri="{BB962C8B-B14F-4D97-AF65-F5344CB8AC3E}">
        <p14:creationId xmlns:p14="http://schemas.microsoft.com/office/powerpoint/2010/main" val="345802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884583" y="1001616"/>
            <a:ext cx="4706112" cy="685053"/>
          </a:xfrm>
        </p:spPr>
        <p:txBody>
          <a:bodyPr/>
          <a:lstStyle/>
          <a:p>
            <a:pPr>
              <a:lnSpc>
                <a:spcPct val="150000"/>
              </a:lnSpc>
            </a:pPr>
            <a:r>
              <a:rPr lang="en-GB" sz="2400" b="0" spc="100" dirty="0">
                <a:ea typeface="Open Sans" panose="020B0606030504020204" pitchFamily="34" charset="0"/>
                <a:cs typeface="Arial" panose="020B0604020202020204" pitchFamily="34" charset="0"/>
              </a:rPr>
              <a:t>Notes</a:t>
            </a:r>
          </a:p>
        </p:txBody>
      </p:sp>
      <p:sp>
        <p:nvSpPr>
          <p:cNvPr id="5" name="CasellaDiTesto 4">
            <a:extLst>
              <a:ext uri="{FF2B5EF4-FFF2-40B4-BE49-F238E27FC236}">
                <a16:creationId xmlns:a16="http://schemas.microsoft.com/office/drawing/2014/main" id="{BB7827EE-E0A0-5041-9B2E-3840C3AAA54D}"/>
              </a:ext>
            </a:extLst>
          </p:cNvPr>
          <p:cNvSpPr txBox="1"/>
          <p:nvPr/>
        </p:nvSpPr>
        <p:spPr>
          <a:xfrm>
            <a:off x="884583" y="1687713"/>
            <a:ext cx="10217426" cy="710707"/>
          </a:xfrm>
          <a:prstGeom prst="rect">
            <a:avLst/>
          </a:prstGeom>
          <a:noFill/>
        </p:spPr>
        <p:txBody>
          <a:bodyPr wrap="square">
            <a:spAutoFit/>
          </a:bodyPr>
          <a:lstStyle/>
          <a:p>
            <a:pPr marL="342900" indent="-342900" algn="just">
              <a:lnSpc>
                <a:spcPct val="150000"/>
              </a:lnSpc>
              <a:buFont typeface="+mj-lt"/>
              <a:buAutoNum type="arabicPeriod"/>
            </a:pPr>
            <a:r>
              <a:rPr lang="en-GB" sz="1400" b="1" dirty="0">
                <a:solidFill>
                  <a:srgbClr val="2E3C5D"/>
                </a:solidFill>
                <a:latin typeface="Avenir Book" panose="02000503020000020003" pitchFamily="2" charset="0"/>
                <a:cs typeface="Arial" panose="020B0604020202020204" pitchFamily="34" charset="0"/>
              </a:rPr>
              <a:t>The market values of a share in Ali plc and Bhaskar plc at the end of the year were £6.50 and £8.20, respectively.</a:t>
            </a:r>
          </a:p>
          <a:p>
            <a:pPr marL="342900" indent="-342900" algn="just">
              <a:lnSpc>
                <a:spcPct val="150000"/>
              </a:lnSpc>
              <a:buFont typeface="+mj-lt"/>
              <a:buAutoNum type="arabicPeriod"/>
            </a:pPr>
            <a:r>
              <a:rPr lang="en-GB" sz="1400" b="1" dirty="0">
                <a:solidFill>
                  <a:srgbClr val="2E3C5D"/>
                </a:solidFill>
                <a:latin typeface="Avenir Book" panose="02000503020000020003" pitchFamily="2" charset="0"/>
                <a:cs typeface="Arial" panose="020B0604020202020204" pitchFamily="34" charset="0"/>
              </a:rPr>
              <a:t>All sales and purchases were made on credit.</a:t>
            </a:r>
          </a:p>
        </p:txBody>
      </p:sp>
      <p:sp>
        <p:nvSpPr>
          <p:cNvPr id="3" name="CasellaDiTesto 2">
            <a:extLst>
              <a:ext uri="{FF2B5EF4-FFF2-40B4-BE49-F238E27FC236}">
                <a16:creationId xmlns:a16="http://schemas.microsoft.com/office/drawing/2014/main" id="{2C731FE5-2CA6-BD4A-8CB6-6B025A1C328C}"/>
              </a:ext>
            </a:extLst>
          </p:cNvPr>
          <p:cNvSpPr txBox="1"/>
          <p:nvPr/>
        </p:nvSpPr>
        <p:spPr>
          <a:xfrm>
            <a:off x="884583" y="2851150"/>
            <a:ext cx="6512312" cy="577850"/>
          </a:xfrm>
          <a:prstGeom prst="rect">
            <a:avLst/>
          </a:prstGeom>
          <a:noFill/>
        </p:spPr>
        <p:txBody>
          <a:bodyPr wrap="square" rtlCol="0">
            <a:spAutoFit/>
          </a:bodyPr>
          <a:lstStyle/>
          <a:p>
            <a:pPr algn="l">
              <a:lnSpc>
                <a:spcPct val="150000"/>
              </a:lnSpc>
            </a:pPr>
            <a:r>
              <a:rPr lang="it-IT" sz="2400" b="1" spc="100" dirty="0" err="1">
                <a:solidFill>
                  <a:srgbClr val="FF0000"/>
                </a:solidFill>
                <a:latin typeface="Arial" panose="020B0604020202020204" pitchFamily="34" charset="0"/>
                <a:ea typeface="Open Sans" panose="020B0606030504020204" pitchFamily="34" charset="0"/>
                <a:cs typeface="Arial" panose="020B0604020202020204" pitchFamily="34" charset="0"/>
              </a:rPr>
              <a:t>Required</a:t>
            </a:r>
            <a:r>
              <a:rPr lang="it-IT" sz="1200" spc="100" dirty="0">
                <a:latin typeface="Arial" panose="020B0604020202020204" pitchFamily="34" charset="0"/>
                <a:ea typeface="Open Sans" panose="020B0606030504020204" pitchFamily="34" charset="0"/>
                <a:cs typeface="Arial" panose="020B0604020202020204" pitchFamily="34" charset="0"/>
              </a:rPr>
              <a:t> </a:t>
            </a:r>
          </a:p>
        </p:txBody>
      </p:sp>
      <p:sp>
        <p:nvSpPr>
          <p:cNvPr id="4" name="CasellaDiTesto 3">
            <a:extLst>
              <a:ext uri="{FF2B5EF4-FFF2-40B4-BE49-F238E27FC236}">
                <a16:creationId xmlns:a16="http://schemas.microsoft.com/office/drawing/2014/main" id="{454D9DD5-EADB-E44B-B9DC-FAC2D8248B22}"/>
              </a:ext>
            </a:extLst>
          </p:cNvPr>
          <p:cNvSpPr txBox="1"/>
          <p:nvPr/>
        </p:nvSpPr>
        <p:spPr>
          <a:xfrm>
            <a:off x="884583" y="3710079"/>
            <a:ext cx="9441446" cy="2920415"/>
          </a:xfrm>
          <a:prstGeom prst="rect">
            <a:avLst/>
          </a:prstGeom>
          <a:noFill/>
        </p:spPr>
        <p:txBody>
          <a:bodyPr wrap="square" rtlCol="0">
            <a:spAutoFit/>
          </a:bodyPr>
          <a:lstStyle/>
          <a:p>
            <a:pPr algn="l">
              <a:lnSpc>
                <a:spcPct val="150000"/>
              </a:lnSpc>
            </a:pPr>
            <a:r>
              <a:rPr lang="en-GB" sz="1400" b="1" spc="100" dirty="0">
                <a:latin typeface="Avenir Book" panose="02000503020000020003" pitchFamily="2" charset="0"/>
                <a:ea typeface="Open Sans" panose="020B0606030504020204" pitchFamily="34" charset="0"/>
                <a:cs typeface="Arial" panose="020B0604020202020204" pitchFamily="34" charset="0"/>
              </a:rPr>
              <a:t>For each business, calculate two ratios that are concerned with each of the following aspects:</a:t>
            </a:r>
          </a:p>
          <a:p>
            <a:pPr marL="285750" indent="-285750" algn="l">
              <a:lnSpc>
                <a:spcPct val="150000"/>
              </a:lnSpc>
              <a:buFont typeface="Arial" panose="020B0604020202020204" pitchFamily="34" charset="0"/>
              <a:buChar char="•"/>
            </a:pPr>
            <a:r>
              <a:rPr lang="en-GB" sz="1400" b="1" spc="100" dirty="0">
                <a:latin typeface="Avenir Book" panose="02000503020000020003" pitchFamily="2" charset="0"/>
                <a:ea typeface="Open Sans" panose="020B0606030504020204" pitchFamily="34" charset="0"/>
                <a:cs typeface="Arial" panose="020B0604020202020204" pitchFamily="34" charset="0"/>
              </a:rPr>
              <a:t>Profitability</a:t>
            </a:r>
          </a:p>
          <a:p>
            <a:pPr marL="285750" indent="-285750" algn="l">
              <a:lnSpc>
                <a:spcPct val="150000"/>
              </a:lnSpc>
              <a:buFont typeface="Arial" panose="020B0604020202020204" pitchFamily="34" charset="0"/>
              <a:buChar char="•"/>
            </a:pPr>
            <a:r>
              <a:rPr lang="en-GB" sz="1400" b="1" spc="100" dirty="0">
                <a:latin typeface="Avenir Book" panose="02000503020000020003" pitchFamily="2" charset="0"/>
                <a:ea typeface="Open Sans" panose="020B0606030504020204" pitchFamily="34" charset="0"/>
                <a:cs typeface="Arial" panose="020B0604020202020204" pitchFamily="34" charset="0"/>
              </a:rPr>
              <a:t>Efficiency</a:t>
            </a:r>
          </a:p>
          <a:p>
            <a:pPr marL="285750" indent="-285750" algn="l">
              <a:lnSpc>
                <a:spcPct val="150000"/>
              </a:lnSpc>
              <a:buFont typeface="Arial" panose="020B0604020202020204" pitchFamily="34" charset="0"/>
              <a:buChar char="•"/>
            </a:pPr>
            <a:r>
              <a:rPr lang="en-GB" sz="1400" b="1" spc="100" dirty="0">
                <a:latin typeface="Avenir Book" panose="02000503020000020003" pitchFamily="2" charset="0"/>
                <a:ea typeface="Open Sans" panose="020B0606030504020204" pitchFamily="34" charset="0"/>
                <a:cs typeface="Arial" panose="020B0604020202020204" pitchFamily="34" charset="0"/>
              </a:rPr>
              <a:t>Liquidity</a:t>
            </a:r>
          </a:p>
          <a:p>
            <a:pPr marL="285750" indent="-285750" algn="l">
              <a:lnSpc>
                <a:spcPct val="150000"/>
              </a:lnSpc>
              <a:buFont typeface="Arial" panose="020B0604020202020204" pitchFamily="34" charset="0"/>
              <a:buChar char="•"/>
            </a:pPr>
            <a:r>
              <a:rPr lang="en-GB" sz="1400" b="1" spc="100" dirty="0">
                <a:latin typeface="Avenir Book" panose="02000503020000020003" pitchFamily="2" charset="0"/>
                <a:ea typeface="Open Sans" panose="020B0606030504020204" pitchFamily="34" charset="0"/>
                <a:cs typeface="Arial" panose="020B0604020202020204" pitchFamily="34" charset="0"/>
              </a:rPr>
              <a:t>Gearing</a:t>
            </a:r>
          </a:p>
          <a:p>
            <a:pPr marL="285750" indent="-285750" algn="l">
              <a:lnSpc>
                <a:spcPct val="150000"/>
              </a:lnSpc>
              <a:buFont typeface="Arial" panose="020B0604020202020204" pitchFamily="34" charset="0"/>
              <a:buChar char="•"/>
            </a:pPr>
            <a:r>
              <a:rPr lang="en-GB" sz="1400" b="1" spc="100" dirty="0">
                <a:latin typeface="Avenir Book" panose="02000503020000020003" pitchFamily="2" charset="0"/>
                <a:ea typeface="Open Sans" panose="020B0606030504020204" pitchFamily="34" charset="0"/>
                <a:cs typeface="Arial" panose="020B0604020202020204" pitchFamily="34" charset="0"/>
              </a:rPr>
              <a:t>Investment</a:t>
            </a:r>
          </a:p>
          <a:p>
            <a:pPr algn="l">
              <a:lnSpc>
                <a:spcPct val="150000"/>
              </a:lnSpc>
            </a:pPr>
            <a:endParaRPr lang="en-GB" sz="1400" b="1" spc="100" dirty="0">
              <a:latin typeface="Avenir Book" panose="02000503020000020003" pitchFamily="2" charset="0"/>
              <a:ea typeface="Open Sans" panose="020B0606030504020204" pitchFamily="34" charset="0"/>
              <a:cs typeface="Arial" panose="020B0604020202020204" pitchFamily="34" charset="0"/>
            </a:endParaRPr>
          </a:p>
          <a:p>
            <a:pPr algn="l">
              <a:lnSpc>
                <a:spcPct val="150000"/>
              </a:lnSpc>
            </a:pPr>
            <a:r>
              <a:rPr lang="en-GB" sz="1400" b="1" spc="100" dirty="0">
                <a:latin typeface="Avenir Book" panose="02000503020000020003" pitchFamily="2" charset="0"/>
                <a:ea typeface="Open Sans" panose="020B0606030504020204" pitchFamily="34" charset="0"/>
                <a:cs typeface="Arial" panose="020B0604020202020204" pitchFamily="34" charset="0"/>
              </a:rPr>
              <a:t>Provide your conclusions from the ratios you have calculated.</a:t>
            </a:r>
          </a:p>
          <a:p>
            <a:pPr algn="l">
              <a:lnSpc>
                <a:spcPct val="150000"/>
              </a:lnSpc>
            </a:pPr>
            <a:endParaRPr lang="it-IT" sz="1200" spc="1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85874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Limitations of ratio analysis</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244512" y="1576830"/>
            <a:ext cx="10120045" cy="5632311"/>
          </a:xfrm>
          <a:prstGeom prst="rect">
            <a:avLst/>
          </a:prstGeom>
          <a:noFill/>
        </p:spPr>
        <p:txBody>
          <a:bodyPr wrap="square">
            <a:spAutoFit/>
          </a:bodyPr>
          <a:lstStyle/>
          <a:p>
            <a:pPr marL="342900" indent="-342900" algn="just">
              <a:buFont typeface="Arial" panose="020B0604020202020204" pitchFamily="34" charset="0"/>
              <a:buChar char="•"/>
            </a:pPr>
            <a:r>
              <a:rPr lang="en-GB" dirty="0">
                <a:solidFill>
                  <a:srgbClr val="2E3C5D"/>
                </a:solidFill>
              </a:rPr>
              <a:t>Ratios are only as reliable as the financial statements from which they derive</a:t>
            </a:r>
          </a:p>
          <a:p>
            <a:pPr marL="342900" indent="-342900" algn="just">
              <a:buFont typeface="Arial" panose="020B0604020202020204" pitchFamily="34" charset="0"/>
              <a:buChar char="•"/>
            </a:pPr>
            <a:endParaRPr lang="en-GB" dirty="0">
              <a:solidFill>
                <a:srgbClr val="2E3C5D"/>
              </a:solidFill>
            </a:endParaRPr>
          </a:p>
          <a:p>
            <a:pPr marL="342900" indent="-342900" algn="just">
              <a:buFont typeface="Arial" panose="020B0604020202020204" pitchFamily="34" charset="0"/>
              <a:buChar char="•"/>
            </a:pPr>
            <a:r>
              <a:rPr lang="en-GB" dirty="0">
                <a:solidFill>
                  <a:srgbClr val="2E3C5D"/>
                </a:solidFill>
              </a:rPr>
              <a:t>Inflation can distort the information</a:t>
            </a:r>
          </a:p>
          <a:p>
            <a:pPr marL="342900" indent="-342900" algn="just">
              <a:buFont typeface="Arial" panose="020B0604020202020204" pitchFamily="34" charset="0"/>
              <a:buChar char="•"/>
            </a:pPr>
            <a:endParaRPr lang="en-GB" dirty="0">
              <a:solidFill>
                <a:srgbClr val="2E3C5D"/>
              </a:solidFill>
            </a:endParaRPr>
          </a:p>
          <a:p>
            <a:pPr marL="342900" indent="-342900" algn="just">
              <a:buFont typeface="Arial" panose="020B0604020202020204" pitchFamily="34" charset="0"/>
              <a:buChar char="•"/>
            </a:pPr>
            <a:r>
              <a:rPr lang="en-GB" dirty="0"/>
              <a:t>Inexact science - results must be interpreted cautiously</a:t>
            </a:r>
          </a:p>
          <a:p>
            <a:pPr algn="just"/>
            <a:endParaRPr lang="en-GB" dirty="0">
              <a:solidFill>
                <a:srgbClr val="2E3C5D"/>
              </a:solidFill>
            </a:endParaRPr>
          </a:p>
          <a:p>
            <a:pPr marL="342900" indent="-342900" algn="just">
              <a:buFont typeface="Arial" panose="020B0604020202020204" pitchFamily="34" charset="0"/>
              <a:buChar char="•"/>
            </a:pPr>
            <a:r>
              <a:rPr lang="en-GB" dirty="0">
                <a:solidFill>
                  <a:srgbClr val="2E3C5D"/>
                </a:solidFill>
              </a:rPr>
              <a:t>Ratios give a restricted view </a:t>
            </a:r>
          </a:p>
          <a:p>
            <a:pPr marL="342900" indent="-342900" algn="just">
              <a:buFont typeface="Arial" panose="020B0604020202020204" pitchFamily="34" charset="0"/>
              <a:buChar char="•"/>
            </a:pPr>
            <a:endParaRPr lang="en-GB" dirty="0">
              <a:solidFill>
                <a:srgbClr val="2E3C5D"/>
              </a:solidFill>
            </a:endParaRPr>
          </a:p>
          <a:p>
            <a:pPr marL="342900" indent="-342900" algn="just">
              <a:buFont typeface="Arial" panose="020B0604020202020204" pitchFamily="34" charset="0"/>
              <a:buChar char="•"/>
            </a:pPr>
            <a:r>
              <a:rPr lang="en-GB" dirty="0">
                <a:solidFill>
                  <a:srgbClr val="2E3C5D"/>
                </a:solidFill>
              </a:rPr>
              <a:t>‘Snapshot' nature of the statement of financial position, and ratios derived from there </a:t>
            </a:r>
          </a:p>
          <a:p>
            <a:pPr marL="342900" indent="-342900" algn="just">
              <a:buFont typeface="Arial" panose="020B0604020202020204" pitchFamily="34" charset="0"/>
              <a:buChar char="•"/>
            </a:pPr>
            <a:endParaRPr lang="en-GB" dirty="0">
              <a:solidFill>
                <a:srgbClr val="2E3C5D"/>
              </a:solidFill>
            </a:endParaRPr>
          </a:p>
          <a:p>
            <a:pPr marL="342900" indent="-342900" algn="just">
              <a:buFont typeface="Arial" panose="020B0604020202020204" pitchFamily="34" charset="0"/>
              <a:buChar char="•"/>
            </a:pPr>
            <a:r>
              <a:rPr lang="en-GB" dirty="0">
                <a:solidFill>
                  <a:srgbClr val="2E3C5D"/>
                </a:solidFill>
              </a:rPr>
              <a:t>Need for an </a:t>
            </a:r>
            <a:r>
              <a:rPr lang="en-GB" dirty="0"/>
              <a:t>overview of the financial reports to provide insights that may not be revealed by ratios and/or may help in their interpretation</a:t>
            </a:r>
          </a:p>
          <a:p>
            <a:pPr marL="342900" indent="-342900" algn="just">
              <a:buFont typeface="Arial" panose="020B0604020202020204" pitchFamily="34" charset="0"/>
              <a:buChar char="•"/>
            </a:pPr>
            <a:endParaRPr lang="en-GB" dirty="0">
              <a:solidFill>
                <a:srgbClr val="2E3C5D"/>
              </a:solidFill>
            </a:endParaRPr>
          </a:p>
          <a:p>
            <a:pPr marL="342900" indent="-342900" algn="just">
              <a:buFont typeface="Arial" panose="020B0604020202020204" pitchFamily="34" charset="0"/>
              <a:buChar char="•"/>
            </a:pPr>
            <a:r>
              <a:rPr lang="en-GB" dirty="0"/>
              <a:t>Performance for past periods, similar businesses and/or planned performance to be used as benchmark (</a:t>
            </a:r>
            <a:r>
              <a:rPr lang="en-GB" dirty="0">
                <a:solidFill>
                  <a:srgbClr val="2E3C5D"/>
                </a:solidFill>
              </a:rPr>
              <a:t>it can be difficult to find a suitable benchmark to compare with)</a:t>
            </a:r>
          </a:p>
          <a:p>
            <a:pPr marL="342900" indent="-342900" algn="just">
              <a:buFont typeface="Arial" panose="020B0604020202020204" pitchFamily="34" charset="0"/>
              <a:buChar char="•"/>
            </a:pPr>
            <a:endParaRPr lang="en-GB" altLang="it-IT" dirty="0">
              <a:solidFill>
                <a:srgbClr val="2E3C5D"/>
              </a:solidFill>
            </a:endParaRPr>
          </a:p>
          <a:p>
            <a:pPr marL="342900" indent="-342900" algn="just">
              <a:buFont typeface="Arial" panose="020B0604020202020204" pitchFamily="34" charset="0"/>
              <a:buChar char="•"/>
            </a:pPr>
            <a:r>
              <a:rPr lang="en-GB" altLang="it-IT" dirty="0">
                <a:solidFill>
                  <a:srgbClr val="2E3C5D"/>
                </a:solidFill>
              </a:rPr>
              <a:t>Starting point for further analysis of the factors affecting financial health</a:t>
            </a:r>
            <a:endParaRPr lang="en-GB" dirty="0">
              <a:solidFill>
                <a:srgbClr val="2E3C5D"/>
              </a:solidFill>
            </a:endParaRPr>
          </a:p>
          <a:p>
            <a:pPr algn="just"/>
            <a:endParaRPr lang="en-GB" dirty="0">
              <a:solidFill>
                <a:srgbClr val="2E3C5D"/>
              </a:solidFill>
            </a:endParaRPr>
          </a:p>
          <a:p>
            <a:pPr marL="342900" indent="-342900">
              <a:buFont typeface="Arial" panose="020B0604020202020204" pitchFamily="34" charset="0"/>
              <a:buChar char="•"/>
            </a:pPr>
            <a:endParaRPr lang="en-GB" altLang="it-IT" dirty="0">
              <a:solidFill>
                <a:srgbClr val="2E3C5D"/>
              </a:solidFill>
            </a:endParaRPr>
          </a:p>
          <a:p>
            <a:pPr algn="just"/>
            <a:endParaRPr lang="en-GB" dirty="0">
              <a:solidFill>
                <a:srgbClr val="2E3C5D"/>
              </a:solidFill>
            </a:endParaRPr>
          </a:p>
        </p:txBody>
      </p:sp>
    </p:spTree>
    <p:extLst>
      <p:ext uri="{BB962C8B-B14F-4D97-AF65-F5344CB8AC3E}">
        <p14:creationId xmlns:p14="http://schemas.microsoft.com/office/powerpoint/2010/main" val="119321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49" y="4496583"/>
            <a:ext cx="7780300" cy="821985"/>
          </a:xfrm>
        </p:spPr>
        <p:txBody>
          <a:bodyPr/>
          <a:lstStyle/>
          <a:p>
            <a:r>
              <a:rPr lang="it-IT" dirty="0"/>
              <a:t>Thanks for </a:t>
            </a:r>
            <a:r>
              <a:rPr lang="it-IT" dirty="0" err="1"/>
              <a:t>attention</a:t>
            </a:r>
            <a:r>
              <a:rPr lang="it-IT" dirty="0"/>
              <a:t>!</a:t>
            </a:r>
            <a:endParaRPr lang="it-GB" dirty="0"/>
          </a:p>
        </p:txBody>
      </p:sp>
      <p:sp>
        <p:nvSpPr>
          <p:cNvPr id="4" name="CasellaDiTesto 3">
            <a:extLst>
              <a:ext uri="{FF2B5EF4-FFF2-40B4-BE49-F238E27FC236}">
                <a16:creationId xmlns:a16="http://schemas.microsoft.com/office/drawing/2014/main" id="{BCBDD248-F856-AE45-9878-624D71FBF4FC}"/>
              </a:ext>
            </a:extLst>
          </p:cNvPr>
          <p:cNvSpPr txBox="1"/>
          <p:nvPr/>
        </p:nvSpPr>
        <p:spPr>
          <a:xfrm>
            <a:off x="557250" y="5341434"/>
            <a:ext cx="6411951" cy="335092"/>
          </a:xfrm>
          <a:prstGeom prst="rect">
            <a:avLst/>
          </a:prstGeom>
          <a:noFill/>
        </p:spPr>
        <p:txBody>
          <a:bodyPr wrap="square" rtlCol="0">
            <a:spAutoFit/>
          </a:bodyPr>
          <a:lstStyle/>
          <a:p>
            <a:pPr algn="l">
              <a:lnSpc>
                <a:spcPct val="150000"/>
              </a:lnSpc>
            </a:pPr>
            <a:r>
              <a:rPr lang="it-IT" sz="1200" spc="100" dirty="0" err="1">
                <a:latin typeface="Arial" panose="020B0604020202020204" pitchFamily="34" charset="0"/>
                <a:ea typeface="Open Sans" panose="020B0606030504020204" pitchFamily="34" charset="0"/>
                <a:cs typeface="Arial" panose="020B0604020202020204" pitchFamily="34" charset="0"/>
              </a:rPr>
              <a:t>mariano.damore@uniparthenope.it</a:t>
            </a:r>
            <a:endParaRPr lang="it-IT" sz="1200" spc="100" dirty="0">
              <a:latin typeface="Arial" panose="020B0604020202020204" pitchFamily="34" charset="0"/>
              <a:ea typeface="Open Sans" panose="020B0606030504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AEC4C090-BF49-0D47-B8DC-CDDE66B8BA69}"/>
              </a:ext>
            </a:extLst>
          </p:cNvPr>
          <p:cNvSpPr txBox="1"/>
          <p:nvPr/>
        </p:nvSpPr>
        <p:spPr>
          <a:xfrm>
            <a:off x="557250" y="2041033"/>
            <a:ext cx="4360438" cy="1258421"/>
          </a:xfrm>
          <a:prstGeom prst="rect">
            <a:avLst/>
          </a:prstGeom>
          <a:noFill/>
        </p:spPr>
        <p:txBody>
          <a:bodyPr wrap="square" rtlCol="0">
            <a:spAutoFit/>
          </a:bodyPr>
          <a:lstStyle/>
          <a:p>
            <a:pPr algn="l">
              <a:lnSpc>
                <a:spcPct val="150000"/>
              </a:lnSpc>
            </a:pPr>
            <a:r>
              <a:rPr lang="it-IT" sz="1600" spc="100" dirty="0" err="1">
                <a:latin typeface="Arial" panose="020B0604020202020204" pitchFamily="34" charset="0"/>
                <a:ea typeface="Open Sans" panose="020B0606030504020204" pitchFamily="34" charset="0"/>
                <a:cs typeface="Arial" panose="020B0604020202020204" pitchFamily="34" charset="0"/>
              </a:rPr>
              <a:t>References</a:t>
            </a:r>
            <a:r>
              <a:rPr lang="it-IT" sz="1600" spc="100" dirty="0">
                <a:latin typeface="Arial" panose="020B0604020202020204" pitchFamily="34" charset="0"/>
                <a:ea typeface="Open Sans" panose="020B0606030504020204" pitchFamily="34" charset="0"/>
                <a:cs typeface="Arial" panose="020B0604020202020204" pitchFamily="34" charset="0"/>
              </a:rPr>
              <a:t>:</a:t>
            </a:r>
          </a:p>
          <a:p>
            <a:pPr algn="l">
              <a:lnSpc>
                <a:spcPct val="150000"/>
              </a:lnSpc>
            </a:pPr>
            <a:endParaRPr lang="it-IT" sz="1200" spc="100" dirty="0">
              <a:latin typeface="Arial" panose="020B0604020202020204" pitchFamily="34" charset="0"/>
              <a:ea typeface="Open Sans" panose="020B0606030504020204" pitchFamily="34" charset="0"/>
              <a:cs typeface="Arial" panose="020B0604020202020204" pitchFamily="34" charset="0"/>
            </a:endParaRPr>
          </a:p>
          <a:p>
            <a:pPr algn="l">
              <a:lnSpc>
                <a:spcPct val="150000"/>
              </a:lnSpc>
            </a:pPr>
            <a:endParaRPr lang="it-IT" sz="1200" spc="100" dirty="0">
              <a:latin typeface="Arial" panose="020B0604020202020204" pitchFamily="34" charset="0"/>
              <a:ea typeface="Open Sans" panose="020B0606030504020204" pitchFamily="34" charset="0"/>
              <a:cs typeface="Arial" panose="020B0604020202020204" pitchFamily="34" charset="0"/>
            </a:endParaRPr>
          </a:p>
          <a:p>
            <a:pPr algn="l">
              <a:lnSpc>
                <a:spcPct val="150000"/>
              </a:lnSpc>
            </a:pPr>
            <a:endParaRPr lang="it-IT" sz="1200" spc="100" dirty="0">
              <a:latin typeface="Arial" panose="020B0604020202020204" pitchFamily="34" charset="0"/>
              <a:ea typeface="Open Sans" panose="020B0606030504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3CFDBCE0-7025-EA44-B6AD-4327CD1B09FB}"/>
              </a:ext>
            </a:extLst>
          </p:cNvPr>
          <p:cNvSpPr>
            <a:spLocks noGrp="1"/>
          </p:cNvSpPr>
          <p:nvPr>
            <p:ph type="body" sz="quarter" idx="11"/>
          </p:nvPr>
        </p:nvSpPr>
        <p:spPr>
          <a:xfrm>
            <a:off x="557248" y="2607015"/>
            <a:ext cx="9757629" cy="821985"/>
          </a:xfrm>
        </p:spPr>
        <p:txBody>
          <a:bodyPr/>
          <a:lstStyle/>
          <a:p>
            <a:r>
              <a:rPr lang="it-IT" sz="1600" dirty="0" err="1"/>
              <a:t>McLaney</a:t>
            </a:r>
            <a:r>
              <a:rPr lang="it-IT" sz="1600" dirty="0"/>
              <a:t>, E., </a:t>
            </a:r>
            <a:r>
              <a:rPr lang="it-IT" sz="1600" dirty="0" err="1"/>
              <a:t>Atrill</a:t>
            </a:r>
            <a:r>
              <a:rPr lang="it-IT" sz="1600" dirty="0"/>
              <a:t>, P., </a:t>
            </a:r>
            <a:r>
              <a:rPr lang="it-IT" sz="1600" i="1" dirty="0"/>
              <a:t>Accounting and Finance. An </a:t>
            </a:r>
            <a:r>
              <a:rPr lang="it-IT" sz="1600" i="1" dirty="0" err="1"/>
              <a:t>Introduction</a:t>
            </a:r>
            <a:r>
              <a:rPr lang="it-IT" sz="1600" dirty="0"/>
              <a:t>, 10th </a:t>
            </a:r>
            <a:r>
              <a:rPr lang="it-IT" sz="1600" dirty="0" err="1"/>
              <a:t>edition</a:t>
            </a:r>
            <a:r>
              <a:rPr lang="it-IT" sz="1600" dirty="0"/>
              <a:t>, </a:t>
            </a:r>
            <a:r>
              <a:rPr lang="it-IT" sz="1600" dirty="0" err="1"/>
              <a:t>Pearson</a:t>
            </a:r>
            <a:r>
              <a:rPr lang="it-IT" sz="1600" dirty="0"/>
              <a:t>, 2020, </a:t>
            </a:r>
            <a:r>
              <a:rPr lang="it-IT" sz="1600" dirty="0" err="1"/>
              <a:t>Chapter</a:t>
            </a:r>
            <a:r>
              <a:rPr lang="it-IT" sz="1600" dirty="0"/>
              <a:t> 7</a:t>
            </a:r>
          </a:p>
          <a:p>
            <a:r>
              <a:rPr lang="it-IT" sz="1600" dirty="0"/>
              <a:t>Ughetto, E., </a:t>
            </a:r>
            <a:r>
              <a:rPr lang="it-IT" sz="1600" i="1" dirty="0"/>
              <a:t>Accounting and Corporate Finance</a:t>
            </a:r>
            <a:r>
              <a:rPr lang="it-IT" sz="1600" dirty="0"/>
              <a:t>, McGraw-Hill </a:t>
            </a:r>
            <a:r>
              <a:rPr lang="it-IT" sz="1600" dirty="0" err="1"/>
              <a:t>Education</a:t>
            </a:r>
            <a:r>
              <a:rPr lang="it-IT" sz="1600" dirty="0"/>
              <a:t> Create, 2020, </a:t>
            </a:r>
            <a:r>
              <a:rPr lang="it-IT" sz="1600" dirty="0" err="1"/>
              <a:t>Chapter</a:t>
            </a:r>
            <a:r>
              <a:rPr lang="it-IT" sz="1600" dirty="0"/>
              <a:t> 9 </a:t>
            </a:r>
          </a:p>
          <a:p>
            <a:r>
              <a:rPr lang="it-IT" dirty="0"/>
              <a:t> </a:t>
            </a:r>
          </a:p>
        </p:txBody>
      </p:sp>
    </p:spTree>
    <p:extLst>
      <p:ext uri="{BB962C8B-B14F-4D97-AF65-F5344CB8AC3E}">
        <p14:creationId xmlns:p14="http://schemas.microsoft.com/office/powerpoint/2010/main" val="313681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8FFCCEC-940C-C249-9715-832BBD568CA9}"/>
              </a:ext>
            </a:extLst>
          </p:cNvPr>
          <p:cNvSpPr>
            <a:spLocks noGrp="1"/>
          </p:cNvSpPr>
          <p:nvPr>
            <p:ph type="body" sz="quarter" idx="18"/>
          </p:nvPr>
        </p:nvSpPr>
        <p:spPr>
          <a:xfrm>
            <a:off x="648691" y="1983462"/>
            <a:ext cx="6780809" cy="2737928"/>
          </a:xfrm>
        </p:spPr>
        <p:txBody>
          <a:bodyPr/>
          <a:lstStyle/>
          <a:p>
            <a:pPr marL="0" indent="0"/>
            <a:r>
              <a:rPr lang="en-GB" sz="1800" dirty="0">
                <a:solidFill>
                  <a:srgbClr val="2E3C5D"/>
                </a:solidFill>
              </a:rPr>
              <a:t>Relate one figure appearing in the financial statements to</a:t>
            </a:r>
          </a:p>
          <a:p>
            <a:pPr marL="0" indent="0"/>
            <a:endParaRPr lang="en-GB" sz="1800" b="1" dirty="0">
              <a:solidFill>
                <a:srgbClr val="2E3C5D"/>
              </a:solidFill>
            </a:endParaRPr>
          </a:p>
          <a:p>
            <a:pPr marL="285750" indent="-285750">
              <a:buFont typeface="Arial" panose="020B0604020202020204" pitchFamily="34" charset="0"/>
              <a:buChar char="•"/>
            </a:pPr>
            <a:r>
              <a:rPr lang="en-GB" sz="1800" dirty="0">
                <a:solidFill>
                  <a:srgbClr val="2E3C5D"/>
                </a:solidFill>
              </a:rPr>
              <a:t>another figure appearing there (i.e. </a:t>
            </a:r>
            <a:r>
              <a:rPr lang="en-GB" altLang="it-IT" sz="1800" dirty="0">
                <a:solidFill>
                  <a:srgbClr val="2E3C5D"/>
                </a:solidFill>
              </a:rPr>
              <a:t>operating profit in relation to sales revenue)</a:t>
            </a:r>
          </a:p>
          <a:p>
            <a:pPr marL="285750" indent="-285750">
              <a:buFont typeface="Arial" panose="020B0604020202020204" pitchFamily="34" charset="0"/>
              <a:buChar char="•"/>
            </a:pPr>
            <a:endParaRPr lang="en-GB" sz="1800" dirty="0">
              <a:solidFill>
                <a:srgbClr val="2E3C5D"/>
              </a:solidFill>
            </a:endParaRPr>
          </a:p>
          <a:p>
            <a:pPr marL="285750" indent="-285750">
              <a:buFont typeface="Arial" panose="020B0604020202020204" pitchFamily="34" charset="0"/>
              <a:buChar char="•"/>
            </a:pPr>
            <a:r>
              <a:rPr lang="en-GB" sz="1800" dirty="0">
                <a:solidFill>
                  <a:srgbClr val="2E3C5D"/>
                </a:solidFill>
              </a:rPr>
              <a:t>non-financial resources of the business (i.e. </a:t>
            </a:r>
            <a:r>
              <a:rPr lang="en-GB" altLang="it-IT" sz="1800" dirty="0">
                <a:solidFill>
                  <a:srgbClr val="2E3C5D"/>
                </a:solidFill>
              </a:rPr>
              <a:t>operating profit per employee)</a:t>
            </a:r>
          </a:p>
          <a:p>
            <a:pPr marL="285750" indent="-285750">
              <a:buFont typeface="Arial" panose="020B0604020202020204" pitchFamily="34" charset="0"/>
              <a:buChar char="•"/>
            </a:pPr>
            <a:endParaRPr lang="en-GB" sz="1800" dirty="0">
              <a:solidFill>
                <a:srgbClr val="2E3C5D"/>
              </a:solidFill>
            </a:endParaRPr>
          </a:p>
        </p:txBody>
      </p:sp>
      <p:sp>
        <p:nvSpPr>
          <p:cNvPr id="5" name="CasellaDiTesto 4">
            <a:extLst>
              <a:ext uri="{FF2B5EF4-FFF2-40B4-BE49-F238E27FC236}">
                <a16:creationId xmlns:a16="http://schemas.microsoft.com/office/drawing/2014/main" id="{E6CC382B-8135-7145-A64F-99BDB7C8B9F9}"/>
              </a:ext>
            </a:extLst>
          </p:cNvPr>
          <p:cNvSpPr txBox="1"/>
          <p:nvPr/>
        </p:nvSpPr>
        <p:spPr>
          <a:xfrm>
            <a:off x="7922045" y="4104835"/>
            <a:ext cx="3519449" cy="1602441"/>
          </a:xfrm>
          <a:prstGeom prst="rect">
            <a:avLst/>
          </a:prstGeom>
          <a:ln>
            <a:solidFill>
              <a:schemeClr val="accent1"/>
            </a:solidFill>
          </a:ln>
        </p:spPr>
        <p:txBody>
          <a:bodyPr/>
          <a:lstStyle>
            <a:lvl1pPr indent="0">
              <a:lnSpc>
                <a:spcPct val="90000"/>
              </a:lnSpc>
              <a:spcBef>
                <a:spcPts val="1000"/>
              </a:spcBef>
              <a:buFont typeface="Arial" panose="020B0604020202020204" pitchFamily="34" charset="0"/>
              <a:buNone/>
              <a:defRPr sz="1200" b="1">
                <a:latin typeface="Avenir Book" panose="02000503020000020003" pitchFamily="2"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indent="-228600"/>
            <a:r>
              <a:rPr lang="en-GB" altLang="it-IT" sz="1800" dirty="0">
                <a:solidFill>
                  <a:srgbClr val="C00000"/>
                </a:solidFill>
                <a:cs typeface="+mn-cs"/>
              </a:rPr>
              <a:t>Remarks</a:t>
            </a:r>
          </a:p>
          <a:p>
            <a:pPr marL="285750" indent="-285750">
              <a:buFont typeface="Arial" panose="020B0604020202020204" pitchFamily="34" charset="0"/>
              <a:buChar char="•"/>
            </a:pPr>
            <a:r>
              <a:rPr lang="en-GB" altLang="it-IT" sz="1600" dirty="0">
                <a:solidFill>
                  <a:srgbClr val="2E3C5D"/>
                </a:solidFill>
              </a:rPr>
              <a:t>No generally accepted list of ratios</a:t>
            </a:r>
          </a:p>
          <a:p>
            <a:pPr marL="285750" indent="-285750">
              <a:buFont typeface="Arial" panose="020B0604020202020204" pitchFamily="34" charset="0"/>
              <a:buChar char="•"/>
            </a:pPr>
            <a:r>
              <a:rPr lang="en-GB" altLang="it-IT" sz="1600" dirty="0">
                <a:solidFill>
                  <a:srgbClr val="2E3C5D"/>
                </a:solidFill>
              </a:rPr>
              <a:t>No standard method of calculation for many ratios</a:t>
            </a:r>
          </a:p>
        </p:txBody>
      </p:sp>
      <p:sp>
        <p:nvSpPr>
          <p:cNvPr id="2" name="Rettangolo 1">
            <a:extLst>
              <a:ext uri="{FF2B5EF4-FFF2-40B4-BE49-F238E27FC236}">
                <a16:creationId xmlns:a16="http://schemas.microsoft.com/office/drawing/2014/main" id="{59D264EC-5F6F-1141-A21F-80FF95934AD7}"/>
              </a:ext>
            </a:extLst>
          </p:cNvPr>
          <p:cNvSpPr/>
          <p:nvPr/>
        </p:nvSpPr>
        <p:spPr>
          <a:xfrm>
            <a:off x="648691" y="4721390"/>
            <a:ext cx="5205656" cy="369332"/>
          </a:xfrm>
          <a:prstGeom prst="rect">
            <a:avLst/>
          </a:prstGeom>
        </p:spPr>
        <p:txBody>
          <a:bodyPr wrap="none">
            <a:spAutoFit/>
          </a:bodyPr>
          <a:lstStyle/>
          <a:p>
            <a:r>
              <a:rPr lang="en-GB" altLang="it-IT" dirty="0">
                <a:solidFill>
                  <a:srgbClr val="2E3C5D"/>
                </a:solidFill>
              </a:rPr>
              <a:t>Measure </a:t>
            </a:r>
            <a:r>
              <a:rPr lang="en-GB" altLang="it-IT" b="1" i="1" dirty="0">
                <a:solidFill>
                  <a:srgbClr val="2E3C5D"/>
                </a:solidFill>
              </a:rPr>
              <a:t>relative</a:t>
            </a:r>
            <a:r>
              <a:rPr lang="en-GB" altLang="it-IT" dirty="0">
                <a:solidFill>
                  <a:srgbClr val="2E3C5D"/>
                </a:solidFill>
              </a:rPr>
              <a:t> financial position and performance</a:t>
            </a:r>
            <a:endParaRPr lang="it-IT" dirty="0"/>
          </a:p>
        </p:txBody>
      </p:sp>
      <p:sp>
        <p:nvSpPr>
          <p:cNvPr id="6" name="Titolo 1">
            <a:extLst>
              <a:ext uri="{FF2B5EF4-FFF2-40B4-BE49-F238E27FC236}">
                <a16:creationId xmlns:a16="http://schemas.microsoft.com/office/drawing/2014/main" id="{CFF175F3-B518-204E-BFB4-0EB4EEA4970D}"/>
              </a:ext>
            </a:extLst>
          </p:cNvPr>
          <p:cNvSpPr>
            <a:spLocks noGrp="1"/>
          </p:cNvSpPr>
          <p:nvPr>
            <p:ph type="title"/>
          </p:nvPr>
        </p:nvSpPr>
        <p:spPr>
          <a:xfrm>
            <a:off x="1416081" y="827723"/>
            <a:ext cx="9359838" cy="694501"/>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Financial ratios</a:t>
            </a:r>
          </a:p>
        </p:txBody>
      </p:sp>
    </p:spTree>
    <p:extLst>
      <p:ext uri="{BB962C8B-B14F-4D97-AF65-F5344CB8AC3E}">
        <p14:creationId xmlns:p14="http://schemas.microsoft.com/office/powerpoint/2010/main" val="257053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Usefulness of ratio analysis</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242838" y="1747829"/>
            <a:ext cx="9008381" cy="4801314"/>
          </a:xfrm>
          <a:prstGeom prst="rect">
            <a:avLst/>
          </a:prstGeom>
          <a:noFill/>
        </p:spPr>
        <p:txBody>
          <a:bodyPr wrap="square">
            <a:spAutoFit/>
          </a:bodyPr>
          <a:lstStyle/>
          <a:p>
            <a:pPr marL="342900" indent="-342900">
              <a:buFont typeface="Arial" panose="020B0604020202020204" pitchFamily="34" charset="0"/>
              <a:buChar char="•"/>
            </a:pPr>
            <a:r>
              <a:rPr lang="en-GB" dirty="0">
                <a:solidFill>
                  <a:srgbClr val="FF0000"/>
                </a:solidFill>
              </a:rPr>
              <a:t>Multiple ratios analysis support assessment of the financial health of the business</a:t>
            </a:r>
          </a:p>
          <a:p>
            <a:endParaRPr lang="en-GB" dirty="0"/>
          </a:p>
          <a:p>
            <a:pPr marL="342900" indent="-342900">
              <a:buFont typeface="Arial" panose="020B0604020202020204" pitchFamily="34" charset="0"/>
              <a:buChar char="•"/>
            </a:pPr>
            <a:r>
              <a:rPr lang="en-GB" dirty="0"/>
              <a:t>Aid to understanding what the financial statements mean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Enable comparison of the financial position and performance of different businesses by eliminating differences in scale of operations</a:t>
            </a:r>
          </a:p>
          <a:p>
            <a:endParaRPr lang="en-GB" dirty="0">
              <a:solidFill>
                <a:srgbClr val="2E3C5D"/>
              </a:solidFill>
            </a:endParaRPr>
          </a:p>
          <a:p>
            <a:pPr marL="342900" indent="-342900">
              <a:buFont typeface="Arial" panose="020B0604020202020204" pitchFamily="34" charset="0"/>
              <a:buChar char="•"/>
            </a:pPr>
            <a:r>
              <a:rPr lang="en-GB" dirty="0">
                <a:solidFill>
                  <a:srgbClr val="2E3C5D"/>
                </a:solidFill>
              </a:rPr>
              <a:t>Individual ratios can be tracked to detect trends (i.e. by plotting them on a graph)</a:t>
            </a:r>
          </a:p>
          <a:p>
            <a:pPr marL="342900" indent="-342900">
              <a:buFont typeface="Arial" panose="020B0604020202020204" pitchFamily="34" charset="0"/>
              <a:buChar char="•"/>
            </a:pPr>
            <a:endParaRPr lang="en-GB" dirty="0">
              <a:solidFill>
                <a:srgbClr val="2E3C5D"/>
              </a:solidFill>
            </a:endParaRPr>
          </a:p>
          <a:p>
            <a:pPr marL="342900" indent="-342900">
              <a:buFont typeface="Arial" panose="020B0604020202020204" pitchFamily="34" charset="0"/>
              <a:buChar char="•"/>
            </a:pPr>
            <a:r>
              <a:rPr lang="en-GB" dirty="0">
                <a:solidFill>
                  <a:srgbClr val="2E3C5D"/>
                </a:solidFill>
              </a:rPr>
              <a:t>Ratios analysis can be used to detect signs of overtrading (i.e. insufficient finance to fund the level of trade receivables and inventories needed to support a certain level of sales revenue)</a:t>
            </a:r>
          </a:p>
          <a:p>
            <a:pPr marL="342900" indent="-342900">
              <a:buFont typeface="Arial" panose="020B0604020202020204" pitchFamily="34" charset="0"/>
              <a:buChar char="•"/>
            </a:pPr>
            <a:endParaRPr lang="en-GB" dirty="0">
              <a:solidFill>
                <a:srgbClr val="2E3C5D"/>
              </a:solidFill>
            </a:endParaRPr>
          </a:p>
          <a:p>
            <a:pPr marL="342900" indent="-342900">
              <a:buFont typeface="Arial" panose="020B0604020202020204" pitchFamily="34" charset="0"/>
              <a:buChar char="•"/>
            </a:pPr>
            <a:r>
              <a:rPr lang="en-GB" dirty="0">
                <a:solidFill>
                  <a:srgbClr val="2E3C5D"/>
                </a:solidFill>
              </a:rPr>
              <a:t>Ratios can be used to predict financial failure </a:t>
            </a:r>
          </a:p>
          <a:p>
            <a:pPr marL="357188"/>
            <a:r>
              <a:rPr lang="en-GB" dirty="0">
                <a:solidFill>
                  <a:srgbClr val="2E3C5D"/>
                </a:solidFill>
              </a:rPr>
              <a:t>(univariate analysis uses a single ratio at a time in an attempt to predict financial failure whereas multiple discriminate analysis combines various ratios within a model, i.e. Z-score models)</a:t>
            </a:r>
            <a:endParaRPr lang="en-GB" dirty="0">
              <a:solidFill>
                <a:srgbClr val="2E3C5D"/>
              </a:solidFill>
              <a:ea typeface="宋体" charset="0"/>
              <a:cs typeface="Arial" charset="0"/>
            </a:endParaRPr>
          </a:p>
        </p:txBody>
      </p:sp>
    </p:spTree>
    <p:extLst>
      <p:ext uri="{BB962C8B-B14F-4D97-AF65-F5344CB8AC3E}">
        <p14:creationId xmlns:p14="http://schemas.microsoft.com/office/powerpoint/2010/main" val="299319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9087" y="972497"/>
            <a:ext cx="4706112" cy="685053"/>
          </a:xfrm>
        </p:spPr>
        <p:txBody>
          <a:bodyPr/>
          <a:lstStyle/>
          <a:p>
            <a:pPr algn="ctr">
              <a:lnSpc>
                <a:spcPct val="150000"/>
              </a:lnSpc>
            </a:pPr>
            <a:r>
              <a:rPr lang="en-GB" sz="2000" b="0" spc="100" dirty="0">
                <a:ea typeface="Open Sans" panose="020B0606030504020204" pitchFamily="34" charset="0"/>
                <a:cs typeface="Arial" panose="020B0604020202020204" pitchFamily="34" charset="0"/>
              </a:rPr>
              <a:t>Statements of financial position (balance sheets) as at 31 March</a:t>
            </a:r>
            <a:br>
              <a:rPr lang="en-GB" sz="2000" b="0" spc="100" dirty="0">
                <a:ea typeface="Open Sans" panose="020B0606030504020204" pitchFamily="34" charset="0"/>
                <a:cs typeface="Arial" panose="020B0604020202020204" pitchFamily="34" charset="0"/>
              </a:rPr>
            </a:br>
            <a:endParaRPr lang="en-GB" sz="2000" b="0" spc="100" dirty="0">
              <a:ea typeface="Open Sans" panose="020B0606030504020204" pitchFamily="34" charset="0"/>
              <a:cs typeface="Arial" panose="020B0604020202020204" pitchFamily="34" charset="0"/>
            </a:endParaRPr>
          </a:p>
        </p:txBody>
      </p:sp>
      <p:graphicFrame>
        <p:nvGraphicFramePr>
          <p:cNvPr id="4" name="Oggetto 3">
            <a:extLst>
              <a:ext uri="{FF2B5EF4-FFF2-40B4-BE49-F238E27FC236}">
                <a16:creationId xmlns:a16="http://schemas.microsoft.com/office/drawing/2014/main" id="{12768F59-5658-DF4E-889E-9D638B971F86}"/>
              </a:ext>
            </a:extLst>
          </p:cNvPr>
          <p:cNvGraphicFramePr>
            <a:graphicFrameLocks noChangeAspect="1"/>
          </p:cNvGraphicFramePr>
          <p:nvPr>
            <p:extLst>
              <p:ext uri="{D42A27DB-BD31-4B8C-83A1-F6EECF244321}">
                <p14:modId xmlns:p14="http://schemas.microsoft.com/office/powerpoint/2010/main" val="4273308528"/>
              </p:ext>
            </p:extLst>
          </p:nvPr>
        </p:nvGraphicFramePr>
        <p:xfrm>
          <a:off x="5426765" y="972497"/>
          <a:ext cx="5585055" cy="5562867"/>
        </p:xfrm>
        <a:graphic>
          <a:graphicData uri="http://schemas.openxmlformats.org/presentationml/2006/ole">
            <mc:AlternateContent xmlns:mc="http://schemas.openxmlformats.org/markup-compatibility/2006">
              <mc:Choice xmlns:v="urn:schemas-microsoft-com:vml" Requires="v">
                <p:oleObj name="Foglio di lavoro" r:id="rId2" imgW="4953000" imgH="5511800" progId="Excel.Sheet.12">
                  <p:embed/>
                </p:oleObj>
              </mc:Choice>
              <mc:Fallback>
                <p:oleObj name="Foglio di lavoro" r:id="rId2" imgW="4953000" imgH="5511800" progId="Excel.Sheet.12">
                  <p:embed/>
                  <p:pic>
                    <p:nvPicPr>
                      <p:cNvPr id="0" name=""/>
                      <p:cNvPicPr/>
                      <p:nvPr/>
                    </p:nvPicPr>
                    <p:blipFill>
                      <a:blip r:embed="rId3"/>
                      <a:stretch>
                        <a:fillRect/>
                      </a:stretch>
                    </p:blipFill>
                    <p:spPr>
                      <a:xfrm>
                        <a:off x="5426765" y="972497"/>
                        <a:ext cx="5585055" cy="5562867"/>
                      </a:xfrm>
                      <a:prstGeom prst="rect">
                        <a:avLst/>
                      </a:prstGeom>
                    </p:spPr>
                  </p:pic>
                </p:oleObj>
              </mc:Fallback>
            </mc:AlternateContent>
          </a:graphicData>
        </a:graphic>
      </p:graphicFrame>
      <p:sp>
        <p:nvSpPr>
          <p:cNvPr id="5" name="Titolo 1">
            <a:extLst>
              <a:ext uri="{FF2B5EF4-FFF2-40B4-BE49-F238E27FC236}">
                <a16:creationId xmlns:a16="http://schemas.microsoft.com/office/drawing/2014/main" id="{1B9A71C0-1F46-3341-9E2B-1927AF8D6EC2}"/>
              </a:ext>
            </a:extLst>
          </p:cNvPr>
          <p:cNvSpPr txBox="1">
            <a:spLocks/>
          </p:cNvSpPr>
          <p:nvPr/>
        </p:nvSpPr>
        <p:spPr>
          <a:xfrm>
            <a:off x="337930" y="2844366"/>
            <a:ext cx="4706112" cy="685053"/>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nSpc>
                <a:spcPct val="150000"/>
              </a:lnSpc>
            </a:pPr>
            <a:r>
              <a:rPr lang="en-GB" sz="1600" b="0" spc="100" dirty="0">
                <a:solidFill>
                  <a:srgbClr val="FF0000"/>
                </a:solidFill>
                <a:latin typeface="+mn-lt"/>
                <a:ea typeface="Open Sans" panose="020B0606030504020204" pitchFamily="34" charset="0"/>
                <a:cs typeface="Arial" panose="020B0604020202020204" pitchFamily="34" charset="0"/>
              </a:rPr>
              <a:t>Alexis plc </a:t>
            </a:r>
            <a:r>
              <a:rPr lang="en-GB" sz="1600" b="0" spc="100" dirty="0">
                <a:latin typeface="+mn-lt"/>
                <a:ea typeface="Open Sans" panose="020B0606030504020204" pitchFamily="34" charset="0"/>
                <a:cs typeface="Arial" panose="020B0604020202020204" pitchFamily="34" charset="0"/>
              </a:rPr>
              <a:t>operates a wholesale carpet business</a:t>
            </a:r>
            <a:br>
              <a:rPr lang="en-GB" sz="1600" b="0" spc="100" dirty="0">
                <a:ea typeface="Open Sans" panose="020B0606030504020204" pitchFamily="34" charset="0"/>
                <a:cs typeface="Arial" panose="020B0604020202020204" pitchFamily="34" charset="0"/>
              </a:rPr>
            </a:br>
            <a:br>
              <a:rPr lang="en-GB" sz="2000" b="0" spc="100" dirty="0">
                <a:ea typeface="Open Sans" panose="020B0606030504020204" pitchFamily="34" charset="0"/>
                <a:cs typeface="Arial" panose="020B0604020202020204" pitchFamily="34" charset="0"/>
              </a:rPr>
            </a:br>
            <a:endParaRPr lang="en-GB" sz="2000" b="0" spc="100" dirty="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2741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Current/non current assets (IAS 1)</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242837" y="1647685"/>
            <a:ext cx="9008381" cy="2308324"/>
          </a:xfrm>
          <a:prstGeom prst="rect">
            <a:avLst/>
          </a:prstGeom>
          <a:noFill/>
        </p:spPr>
        <p:txBody>
          <a:bodyPr wrap="square">
            <a:spAutoFit/>
          </a:bodyPr>
          <a:lstStyle/>
          <a:p>
            <a:r>
              <a:rPr lang="en-GB" i="1" dirty="0">
                <a:solidFill>
                  <a:srgbClr val="2E3C5D"/>
                </a:solidFill>
                <a:ea typeface="宋体" charset="0"/>
                <a:cs typeface="Arial" charset="0"/>
              </a:rPr>
              <a:t>Par. 66 </a:t>
            </a:r>
            <a:r>
              <a:rPr lang="en-GB" dirty="0">
                <a:solidFill>
                  <a:srgbClr val="2E3C5D"/>
                </a:solidFill>
                <a:ea typeface="宋体" charset="0"/>
                <a:cs typeface="Arial" charset="0"/>
              </a:rPr>
              <a:t>	An entity shall classify an asset as current when:</a:t>
            </a:r>
          </a:p>
          <a:p>
            <a:r>
              <a:rPr lang="en-GB" dirty="0">
                <a:solidFill>
                  <a:srgbClr val="2E3C5D"/>
                </a:solidFill>
                <a:ea typeface="宋体" charset="0"/>
                <a:cs typeface="Arial" charset="0"/>
              </a:rPr>
              <a:t>(a) it expects to realise the asset, or intends to sell or consume it, in its normal operating cycle;</a:t>
            </a:r>
          </a:p>
          <a:p>
            <a:r>
              <a:rPr lang="en-GB" dirty="0">
                <a:solidFill>
                  <a:srgbClr val="2E3C5D"/>
                </a:solidFill>
                <a:ea typeface="宋体" charset="0"/>
                <a:cs typeface="Arial" charset="0"/>
              </a:rPr>
              <a:t>(b) it holds the asset primarily for the purpose of trading;</a:t>
            </a:r>
          </a:p>
          <a:p>
            <a:r>
              <a:rPr lang="en-GB" dirty="0">
                <a:solidFill>
                  <a:srgbClr val="2E3C5D"/>
                </a:solidFill>
                <a:ea typeface="宋体" charset="0"/>
                <a:cs typeface="Arial" charset="0"/>
              </a:rPr>
              <a:t>(c) it expects to realise the asset within twelve months after the reporting period; or</a:t>
            </a:r>
          </a:p>
          <a:p>
            <a:r>
              <a:rPr lang="en-GB" dirty="0">
                <a:solidFill>
                  <a:srgbClr val="2E3C5D"/>
                </a:solidFill>
                <a:ea typeface="宋体" charset="0"/>
                <a:cs typeface="Arial" charset="0"/>
              </a:rPr>
              <a:t>(d) the asset is cash or a cash equivalent (as defined in IAS 7) unless the asset is restricted from being exchanged or used to settle a liability for at least twelve months after the reporting period.</a:t>
            </a:r>
          </a:p>
          <a:p>
            <a:r>
              <a:rPr lang="en-GB" dirty="0">
                <a:solidFill>
                  <a:srgbClr val="2E3C5D"/>
                </a:solidFill>
                <a:ea typeface="宋体" charset="0"/>
                <a:cs typeface="Arial" charset="0"/>
              </a:rPr>
              <a:t>An entity shall classify all other assets as non-current.</a:t>
            </a:r>
          </a:p>
        </p:txBody>
      </p:sp>
      <p:sp>
        <p:nvSpPr>
          <p:cNvPr id="3" name="CasellaDiTesto 2">
            <a:extLst>
              <a:ext uri="{FF2B5EF4-FFF2-40B4-BE49-F238E27FC236}">
                <a16:creationId xmlns:a16="http://schemas.microsoft.com/office/drawing/2014/main" id="{2E2FB4C0-2DC5-0E44-A5EC-D6EB90B3D28B}"/>
              </a:ext>
            </a:extLst>
          </p:cNvPr>
          <p:cNvSpPr txBox="1"/>
          <p:nvPr/>
        </p:nvSpPr>
        <p:spPr>
          <a:xfrm>
            <a:off x="1242837" y="4056153"/>
            <a:ext cx="9008381" cy="2308324"/>
          </a:xfrm>
          <a:prstGeom prst="rect">
            <a:avLst/>
          </a:prstGeom>
          <a:noFill/>
        </p:spPr>
        <p:txBody>
          <a:bodyPr wrap="square">
            <a:spAutoFit/>
          </a:bodyPr>
          <a:lstStyle/>
          <a:p>
            <a:r>
              <a:rPr lang="en-GB" i="1" dirty="0">
                <a:solidFill>
                  <a:srgbClr val="2E3C5D"/>
                </a:solidFill>
                <a:ea typeface="宋体" charset="0"/>
                <a:cs typeface="Arial" charset="0"/>
              </a:rPr>
              <a:t>Par 68 </a:t>
            </a:r>
            <a:r>
              <a:rPr lang="en-GB" dirty="0">
                <a:solidFill>
                  <a:srgbClr val="2E3C5D"/>
                </a:solidFill>
                <a:ea typeface="宋体" charset="0"/>
                <a:cs typeface="Arial" charset="0"/>
              </a:rPr>
              <a:t>	The </a:t>
            </a:r>
            <a:r>
              <a:rPr lang="en-GB" b="1" dirty="0">
                <a:solidFill>
                  <a:srgbClr val="2E3C5D"/>
                </a:solidFill>
                <a:ea typeface="宋体" charset="0"/>
                <a:cs typeface="Arial" charset="0"/>
              </a:rPr>
              <a:t>operating cycle </a:t>
            </a:r>
            <a:r>
              <a:rPr lang="en-GB" i="1" dirty="0">
                <a:solidFill>
                  <a:srgbClr val="2E3C5D"/>
                </a:solidFill>
                <a:ea typeface="宋体" charset="0"/>
                <a:cs typeface="Arial" charset="0"/>
              </a:rPr>
              <a:t>of an entity is the time between the acquisition of assets for processing and their realisation in cash or cash equivalents</a:t>
            </a:r>
            <a:r>
              <a:rPr lang="en-GB" dirty="0">
                <a:solidFill>
                  <a:srgbClr val="2E3C5D"/>
                </a:solidFill>
                <a:ea typeface="宋体" charset="0"/>
                <a:cs typeface="Arial" charset="0"/>
              </a:rPr>
              <a:t>. When the entity’s normal operating cycle is not clearly identifiable, it is assumed to be twelve months. </a:t>
            </a:r>
            <a:r>
              <a:rPr lang="en-GB" i="1" dirty="0">
                <a:solidFill>
                  <a:srgbClr val="2E3C5D"/>
                </a:solidFill>
                <a:ea typeface="宋体" charset="0"/>
                <a:cs typeface="Arial" charset="0"/>
              </a:rPr>
              <a:t>Current assets include assets</a:t>
            </a:r>
            <a:r>
              <a:rPr lang="en-GB" dirty="0">
                <a:solidFill>
                  <a:srgbClr val="2E3C5D"/>
                </a:solidFill>
                <a:ea typeface="宋体" charset="0"/>
                <a:cs typeface="Arial" charset="0"/>
              </a:rPr>
              <a:t> (such as inventories and trade receivables) </a:t>
            </a:r>
            <a:r>
              <a:rPr lang="en-GB" i="1" dirty="0">
                <a:solidFill>
                  <a:srgbClr val="2E3C5D"/>
                </a:solidFill>
                <a:ea typeface="宋体" charset="0"/>
                <a:cs typeface="Arial" charset="0"/>
              </a:rPr>
              <a:t>that are sold, consumed or realised as part of the normal operating cycle even when they are not expected to be realised within twelve months after the reporting period</a:t>
            </a:r>
            <a:r>
              <a:rPr lang="en-GB" dirty="0">
                <a:solidFill>
                  <a:srgbClr val="2E3C5D"/>
                </a:solidFill>
                <a:ea typeface="宋体" charset="0"/>
                <a:cs typeface="Arial" charset="0"/>
              </a:rPr>
              <a:t>. Current assets also include assets held primarily for the purpose of trading (examples include some financial assets that meet the definition of held for trading in IFRS 9) and the current portion of non-current financial assets.</a:t>
            </a:r>
          </a:p>
        </p:txBody>
      </p:sp>
    </p:spTree>
    <p:extLst>
      <p:ext uri="{BB962C8B-B14F-4D97-AF65-F5344CB8AC3E}">
        <p14:creationId xmlns:p14="http://schemas.microsoft.com/office/powerpoint/2010/main" val="333038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Current/non current liabilities (IAS 1)</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242836" y="1647685"/>
            <a:ext cx="9008381" cy="2031325"/>
          </a:xfrm>
          <a:prstGeom prst="rect">
            <a:avLst/>
          </a:prstGeom>
          <a:noFill/>
        </p:spPr>
        <p:txBody>
          <a:bodyPr wrap="square">
            <a:spAutoFit/>
          </a:bodyPr>
          <a:lstStyle/>
          <a:p>
            <a:r>
              <a:rPr lang="en-GB" i="1" dirty="0">
                <a:solidFill>
                  <a:srgbClr val="2E3C5D"/>
                </a:solidFill>
                <a:ea typeface="宋体" charset="0"/>
                <a:cs typeface="Arial" charset="0"/>
              </a:rPr>
              <a:t>Par. 69 </a:t>
            </a:r>
            <a:r>
              <a:rPr lang="en-GB" dirty="0">
                <a:solidFill>
                  <a:srgbClr val="2E3C5D"/>
                </a:solidFill>
                <a:ea typeface="宋体" charset="0"/>
                <a:cs typeface="Arial" charset="0"/>
              </a:rPr>
              <a:t>	An entity shall classify a liability as current when:</a:t>
            </a:r>
          </a:p>
          <a:p>
            <a:r>
              <a:rPr lang="en-GB" dirty="0">
                <a:solidFill>
                  <a:srgbClr val="2E3C5D"/>
                </a:solidFill>
                <a:ea typeface="宋体" charset="0"/>
                <a:cs typeface="Arial" charset="0"/>
              </a:rPr>
              <a:t>(a) it expects to settle the liability in its normal operating cycle;</a:t>
            </a:r>
          </a:p>
          <a:p>
            <a:r>
              <a:rPr lang="en-GB" dirty="0">
                <a:solidFill>
                  <a:srgbClr val="2E3C5D"/>
                </a:solidFill>
                <a:ea typeface="宋体" charset="0"/>
                <a:cs typeface="Arial" charset="0"/>
              </a:rPr>
              <a:t>(b) it holds the liability primarily for the purpose of trading;</a:t>
            </a:r>
          </a:p>
          <a:p>
            <a:r>
              <a:rPr lang="en-GB" dirty="0">
                <a:solidFill>
                  <a:srgbClr val="2E3C5D"/>
                </a:solidFill>
                <a:ea typeface="宋体" charset="0"/>
                <a:cs typeface="Arial" charset="0"/>
              </a:rPr>
              <a:t>(c) the liability is due to be settled within twelve months after the reporting period; </a:t>
            </a:r>
            <a:r>
              <a:rPr lang="en-GB" i="1" dirty="0">
                <a:solidFill>
                  <a:srgbClr val="2E3C5D"/>
                </a:solidFill>
                <a:ea typeface="宋体" charset="0"/>
                <a:cs typeface="Arial" charset="0"/>
              </a:rPr>
              <a:t>or</a:t>
            </a:r>
          </a:p>
          <a:p>
            <a:r>
              <a:rPr lang="en-GB" dirty="0">
                <a:solidFill>
                  <a:srgbClr val="2E3C5D"/>
                </a:solidFill>
                <a:ea typeface="宋体" charset="0"/>
                <a:cs typeface="Arial" charset="0"/>
              </a:rPr>
              <a:t>(d) it does not have the right at the end of the reporting period to defer settlement of the liability for at least twelve months after the reporting period.</a:t>
            </a:r>
          </a:p>
          <a:p>
            <a:r>
              <a:rPr lang="en-GB" dirty="0">
                <a:solidFill>
                  <a:srgbClr val="2E3C5D"/>
                </a:solidFill>
                <a:ea typeface="宋体" charset="0"/>
                <a:cs typeface="Arial" charset="0"/>
              </a:rPr>
              <a:t>An entity shall classify all other liabilities as non-current</a:t>
            </a:r>
          </a:p>
        </p:txBody>
      </p:sp>
      <p:sp>
        <p:nvSpPr>
          <p:cNvPr id="3" name="CasellaDiTesto 2">
            <a:extLst>
              <a:ext uri="{FF2B5EF4-FFF2-40B4-BE49-F238E27FC236}">
                <a16:creationId xmlns:a16="http://schemas.microsoft.com/office/drawing/2014/main" id="{2E2FB4C0-2DC5-0E44-A5EC-D6EB90B3D28B}"/>
              </a:ext>
            </a:extLst>
          </p:cNvPr>
          <p:cNvSpPr txBox="1"/>
          <p:nvPr/>
        </p:nvSpPr>
        <p:spPr>
          <a:xfrm>
            <a:off x="1242836" y="3927487"/>
            <a:ext cx="9008381" cy="2031325"/>
          </a:xfrm>
          <a:prstGeom prst="rect">
            <a:avLst/>
          </a:prstGeom>
          <a:noFill/>
        </p:spPr>
        <p:txBody>
          <a:bodyPr wrap="square">
            <a:spAutoFit/>
          </a:bodyPr>
          <a:lstStyle/>
          <a:p>
            <a:r>
              <a:rPr lang="en-GB" i="1" dirty="0">
                <a:solidFill>
                  <a:srgbClr val="2E3C5D"/>
                </a:solidFill>
                <a:ea typeface="宋体" charset="0"/>
                <a:cs typeface="Arial" charset="0"/>
              </a:rPr>
              <a:t>Par 70 </a:t>
            </a:r>
            <a:r>
              <a:rPr lang="en-GB" dirty="0">
                <a:solidFill>
                  <a:srgbClr val="2E3C5D"/>
                </a:solidFill>
                <a:ea typeface="宋体" charset="0"/>
                <a:cs typeface="Arial" charset="0"/>
              </a:rPr>
              <a:t>	Some current liabilities, such as trade payables and some accruals for employee and other operating costs, are part of the working capital used in the entity’s normal operating cycle. </a:t>
            </a:r>
            <a:r>
              <a:rPr lang="en-GB" i="1" dirty="0">
                <a:solidFill>
                  <a:srgbClr val="2E3C5D"/>
                </a:solidFill>
                <a:ea typeface="宋体" charset="0"/>
                <a:cs typeface="Arial" charset="0"/>
              </a:rPr>
              <a:t>An entity classifies such operating items as current liabilities even if they are due to be settled more than twelve months after the reporting period</a:t>
            </a:r>
            <a:r>
              <a:rPr lang="en-GB" dirty="0">
                <a:solidFill>
                  <a:srgbClr val="2E3C5D"/>
                </a:solidFill>
                <a:ea typeface="宋体" charset="0"/>
                <a:cs typeface="Arial" charset="0"/>
              </a:rPr>
              <a:t>. </a:t>
            </a:r>
            <a:r>
              <a:rPr lang="en-GB" b="1" dirty="0">
                <a:solidFill>
                  <a:srgbClr val="2E3C5D"/>
                </a:solidFill>
                <a:ea typeface="宋体" charset="0"/>
                <a:cs typeface="Arial" charset="0"/>
              </a:rPr>
              <a:t>The same normal operating cycle applies to the classification of an entity’s assets and liabilities</a:t>
            </a:r>
            <a:r>
              <a:rPr lang="en-GB" dirty="0">
                <a:solidFill>
                  <a:srgbClr val="2E3C5D"/>
                </a:solidFill>
                <a:ea typeface="宋体" charset="0"/>
                <a:cs typeface="Arial" charset="0"/>
              </a:rPr>
              <a:t>. When the entity’s normal operating cycle is not clearly identifiable, it is assumed to be twelve months.</a:t>
            </a:r>
          </a:p>
          <a:p>
            <a:endParaRPr lang="en-GB" dirty="0">
              <a:solidFill>
                <a:srgbClr val="2E3C5D"/>
              </a:solidFill>
              <a:ea typeface="宋体" charset="0"/>
              <a:cs typeface="Arial" charset="0"/>
            </a:endParaRPr>
          </a:p>
        </p:txBody>
      </p:sp>
    </p:spTree>
    <p:extLst>
      <p:ext uri="{BB962C8B-B14F-4D97-AF65-F5344CB8AC3E}">
        <p14:creationId xmlns:p14="http://schemas.microsoft.com/office/powerpoint/2010/main" val="32147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16081" y="660455"/>
            <a:ext cx="9359838" cy="464602"/>
          </a:xfrm>
        </p:spPr>
        <p:txBody>
          <a:bodyPr/>
          <a:lstStyle/>
          <a:p>
            <a:pPr algn="ctr">
              <a:lnSpc>
                <a:spcPct val="150000"/>
              </a:lnSpc>
            </a:pPr>
            <a:r>
              <a:rPr lang="en-GB" sz="3600" b="0" spc="100" dirty="0">
                <a:ea typeface="Open Sans" panose="020B0606030504020204" pitchFamily="34" charset="0"/>
                <a:cs typeface="Arial" panose="020B0604020202020204" pitchFamily="34" charset="0"/>
              </a:rPr>
              <a:t>Current/non current liabilities (IAS 1)</a:t>
            </a:r>
          </a:p>
        </p:txBody>
      </p:sp>
      <p:sp>
        <p:nvSpPr>
          <p:cNvPr id="15" name="CasellaDiTesto 14">
            <a:extLst>
              <a:ext uri="{FF2B5EF4-FFF2-40B4-BE49-F238E27FC236}">
                <a16:creationId xmlns:a16="http://schemas.microsoft.com/office/drawing/2014/main" id="{6A176C37-177E-874B-83D3-38E5B9C53FEA}"/>
              </a:ext>
            </a:extLst>
          </p:cNvPr>
          <p:cNvSpPr txBox="1"/>
          <p:nvPr/>
        </p:nvSpPr>
        <p:spPr>
          <a:xfrm>
            <a:off x="1416081" y="2025372"/>
            <a:ext cx="9008381" cy="2308324"/>
          </a:xfrm>
          <a:prstGeom prst="rect">
            <a:avLst/>
          </a:prstGeom>
          <a:noFill/>
        </p:spPr>
        <p:txBody>
          <a:bodyPr wrap="square">
            <a:spAutoFit/>
          </a:bodyPr>
          <a:lstStyle/>
          <a:p>
            <a:r>
              <a:rPr lang="en-GB" i="1" dirty="0">
                <a:solidFill>
                  <a:srgbClr val="2E3C5D"/>
                </a:solidFill>
                <a:ea typeface="宋体" charset="0"/>
                <a:cs typeface="Arial" charset="0"/>
              </a:rPr>
              <a:t>Par. 71 </a:t>
            </a:r>
            <a:r>
              <a:rPr lang="en-GB" dirty="0">
                <a:solidFill>
                  <a:srgbClr val="2E3C5D"/>
                </a:solidFill>
                <a:ea typeface="宋体" charset="0"/>
                <a:cs typeface="Arial" charset="0"/>
              </a:rPr>
              <a:t>	Other current liabilities are not settled as part of the normal operating cycle, but are due for settlement within twelve months after the reporting period or held primarily for the purpose of trading. Examples are some financial liabilities that meet the definition of held for trading in IFRS 9, bank overdrafts, and the current portion of non-current financial liabilities, dividends payable, income taxes and other non-trade payables. Financial liabilities that provide financing on a long-term basis (i.e. are not part of the working capital used in the entity’s normal operating cycle) and are not due for settlement within twelve months after the reporting period are non- current liabilities, subject to paragraphs 74 and 75.</a:t>
            </a:r>
          </a:p>
        </p:txBody>
      </p:sp>
    </p:spTree>
    <p:extLst>
      <p:ext uri="{BB962C8B-B14F-4D97-AF65-F5344CB8AC3E}">
        <p14:creationId xmlns:p14="http://schemas.microsoft.com/office/powerpoint/2010/main" val="418109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9087" y="1118525"/>
            <a:ext cx="4706112" cy="685053"/>
          </a:xfrm>
        </p:spPr>
        <p:txBody>
          <a:bodyPr/>
          <a:lstStyle/>
          <a:p>
            <a:pPr>
              <a:lnSpc>
                <a:spcPct val="150000"/>
              </a:lnSpc>
            </a:pPr>
            <a:r>
              <a:rPr lang="en-GB" sz="2000" b="0" spc="100" dirty="0">
                <a:ea typeface="Open Sans" panose="020B0606030504020204" pitchFamily="34" charset="0"/>
                <a:cs typeface="Arial" panose="020B0604020202020204" pitchFamily="34" charset="0"/>
              </a:rPr>
              <a:t>Income statements for the year ended 31 March</a:t>
            </a:r>
          </a:p>
        </p:txBody>
      </p:sp>
      <p:graphicFrame>
        <p:nvGraphicFramePr>
          <p:cNvPr id="5" name="Oggetto 4">
            <a:extLst>
              <a:ext uri="{FF2B5EF4-FFF2-40B4-BE49-F238E27FC236}">
                <a16:creationId xmlns:a16="http://schemas.microsoft.com/office/drawing/2014/main" id="{90C101E5-B1A8-0742-A699-79787A0D7291}"/>
              </a:ext>
            </a:extLst>
          </p:cNvPr>
          <p:cNvGraphicFramePr>
            <a:graphicFrameLocks noChangeAspect="1"/>
          </p:cNvGraphicFramePr>
          <p:nvPr>
            <p:extLst>
              <p:ext uri="{D42A27DB-BD31-4B8C-83A1-F6EECF244321}">
                <p14:modId xmlns:p14="http://schemas.microsoft.com/office/powerpoint/2010/main" val="4112325827"/>
              </p:ext>
            </p:extLst>
          </p:nvPr>
        </p:nvGraphicFramePr>
        <p:xfrm>
          <a:off x="6096000" y="1217917"/>
          <a:ext cx="5057519" cy="3689502"/>
        </p:xfrm>
        <a:graphic>
          <a:graphicData uri="http://schemas.openxmlformats.org/presentationml/2006/ole">
            <mc:AlternateContent xmlns:mc="http://schemas.openxmlformats.org/markup-compatibility/2006">
              <mc:Choice xmlns:v="urn:schemas-microsoft-com:vml" Requires="v">
                <p:oleObj name="Foglio di lavoro" r:id="rId2" imgW="3098800" imgH="2260600" progId="Excel.Sheet.12">
                  <p:embed/>
                </p:oleObj>
              </mc:Choice>
              <mc:Fallback>
                <p:oleObj name="Foglio di lavoro" r:id="rId2" imgW="3098800" imgH="2260600" progId="Excel.Sheet.12">
                  <p:embed/>
                  <p:pic>
                    <p:nvPicPr>
                      <p:cNvPr id="0" name=""/>
                      <p:cNvPicPr/>
                      <p:nvPr/>
                    </p:nvPicPr>
                    <p:blipFill>
                      <a:blip r:embed="rId3"/>
                      <a:stretch>
                        <a:fillRect/>
                      </a:stretch>
                    </p:blipFill>
                    <p:spPr>
                      <a:xfrm>
                        <a:off x="6096000" y="1217917"/>
                        <a:ext cx="5057519" cy="3689502"/>
                      </a:xfrm>
                      <a:prstGeom prst="rect">
                        <a:avLst/>
                      </a:prstGeom>
                    </p:spPr>
                  </p:pic>
                </p:oleObj>
              </mc:Fallback>
            </mc:AlternateContent>
          </a:graphicData>
        </a:graphic>
      </p:graphicFrame>
    </p:spTree>
    <p:extLst>
      <p:ext uri="{BB962C8B-B14F-4D97-AF65-F5344CB8AC3E}">
        <p14:creationId xmlns:p14="http://schemas.microsoft.com/office/powerpoint/2010/main" val="26526422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3278</TotalTime>
  <Words>1695</Words>
  <Application>Microsoft Macintosh PowerPoint</Application>
  <PresentationFormat>Widescreen</PresentationFormat>
  <Paragraphs>306</Paragraphs>
  <Slides>27</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5" baseType="lpstr">
      <vt:lpstr>Arial</vt:lpstr>
      <vt:lpstr>Avenir Black</vt:lpstr>
      <vt:lpstr>Avenir Book</vt:lpstr>
      <vt:lpstr>Calibri</vt:lpstr>
      <vt:lpstr>Cambria Math</vt:lpstr>
      <vt:lpstr>Tema di Office</vt:lpstr>
      <vt:lpstr>Foglio di lavoro</vt:lpstr>
      <vt:lpstr>Foglio di lavoro di Microsoft Excel</vt:lpstr>
      <vt:lpstr>Presentazione standard di PowerPoint</vt:lpstr>
      <vt:lpstr>Syllabus</vt:lpstr>
      <vt:lpstr>Financial ratios</vt:lpstr>
      <vt:lpstr>Usefulness of ratio analysis</vt:lpstr>
      <vt:lpstr>Statements of financial position (balance sheets) as at 31 March </vt:lpstr>
      <vt:lpstr>Current/non current assets (IAS 1)</vt:lpstr>
      <vt:lpstr>Current/non current liabilities (IAS 1)</vt:lpstr>
      <vt:lpstr>Current/non current liabilities (IAS 1)</vt:lpstr>
      <vt:lpstr>Income statements for the year ended 31 March</vt:lpstr>
      <vt:lpstr>Statement of cash flows for the year ended 31 March</vt:lpstr>
      <vt:lpstr>Notes</vt:lpstr>
      <vt:lpstr>Key dimensions of financial health (1)</vt:lpstr>
      <vt:lpstr>Key dimensions of financial health (2)</vt:lpstr>
      <vt:lpstr>Profitability ratios</vt:lpstr>
      <vt:lpstr>A&amp;Ls turnover ratios</vt:lpstr>
      <vt:lpstr>Profit driver analysis</vt:lpstr>
      <vt:lpstr>Presentazione standard di PowerPoint</vt:lpstr>
      <vt:lpstr>Liquidity ratios</vt:lpstr>
      <vt:lpstr>Gearing ratios </vt:lpstr>
      <vt:lpstr>Dupont Model</vt:lpstr>
      <vt:lpstr>Leverage equation</vt:lpstr>
      <vt:lpstr>Investment (market) ratios</vt:lpstr>
      <vt:lpstr>Statements of financial position as at 30 June 2019</vt:lpstr>
      <vt:lpstr>Income statements for the year ended 30 June 2019</vt:lpstr>
      <vt:lpstr>Notes</vt:lpstr>
      <vt:lpstr>Limitations of ratio analysis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Mariano D'Amore</cp:lastModifiedBy>
  <cp:revision>84</cp:revision>
  <dcterms:created xsi:type="dcterms:W3CDTF">2021-11-23T11:10:02Z</dcterms:created>
  <dcterms:modified xsi:type="dcterms:W3CDTF">2022-12-12T08:24:32Z</dcterms:modified>
</cp:coreProperties>
</file>