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7" r:id="rId7"/>
    <p:sldId id="269" r:id="rId8"/>
    <p:sldId id="270" r:id="rId9"/>
    <p:sldId id="262" r:id="rId10"/>
    <p:sldId id="263" r:id="rId11"/>
    <p:sldId id="264" r:id="rId12"/>
    <p:sldId id="27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A381A-F39D-4F1B-A4A5-1860AED896EF}" type="datetimeFigureOut">
              <a:rPr lang="it-IT" smtClean="0"/>
              <a:t>16/11/2021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200D7-E94E-429A-801D-13699C7CF9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638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6F582A-9C0E-411C-85DD-E392048200A5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125424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C89444-3E52-400D-9DC2-C841AF441249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235892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EF9BB-4A04-48D6-ACA8-9AC96F6068C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8055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3EF9BB-4A04-48D6-ACA8-9AC96F6068CC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245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48F037-A2B3-40EE-A6C0-BB87CBF3541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6814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E7BFBC-81D5-4A96-96A6-C4124855693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77889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62621D-F6FD-4D5F-8359-78916E07D99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717885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DE487-E9A6-4022-8FEF-C8999C2A921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381934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DE487-E9A6-4022-8FEF-C8999C2A921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452076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DE487-E9A6-4022-8FEF-C8999C2A921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54564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DE487-E9A6-4022-8FEF-C8999C2A921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96915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 txBox="1">
            <a:spLocks noGrp="1" noChangeArrowheads="1"/>
          </p:cNvSpPr>
          <p:nvPr/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CAA97B-34E5-4451-BB3A-235BE61A8A8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" y="735013"/>
            <a:ext cx="6540500" cy="36798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73253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98 w 1722"/>
                <a:gd name="T1" fmla="*/ 54 h 66"/>
                <a:gd name="T2" fmla="*/ 1698 w 1722"/>
                <a:gd name="T3" fmla="*/ 48 h 66"/>
                <a:gd name="T4" fmla="*/ 0 w 1722"/>
                <a:gd name="T5" fmla="*/ 0 h 66"/>
                <a:gd name="T6" fmla="*/ 0 w 1722"/>
                <a:gd name="T7" fmla="*/ 36 h 66"/>
                <a:gd name="T8" fmla="*/ 1698 w 1722"/>
                <a:gd name="T9" fmla="*/ 54 h 66"/>
                <a:gd name="T10" fmla="*/ 1698 w 1722"/>
                <a:gd name="T11" fmla="*/ 5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3 w 975"/>
                <a:gd name="T1" fmla="*/ 48 h 101"/>
                <a:gd name="T2" fmla="*/ 96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3 w 975"/>
                <a:gd name="T9" fmla="*/ 48 h 101"/>
                <a:gd name="T10" fmla="*/ 96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7 w 2141"/>
                <a:gd name="T7" fmla="*/ 0 h 198"/>
                <a:gd name="T8" fmla="*/ 211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6 w 2517"/>
                <a:gd name="T1" fmla="*/ 276 h 276"/>
                <a:gd name="T2" fmla="*/ 2481 w 2517"/>
                <a:gd name="T3" fmla="*/ 204 h 276"/>
                <a:gd name="T4" fmla="*/ 2224 w 2517"/>
                <a:gd name="T5" fmla="*/ 0 h 276"/>
                <a:gd name="T6" fmla="*/ 0 w 2517"/>
                <a:gd name="T7" fmla="*/ 276 h 276"/>
                <a:gd name="T8" fmla="*/ 2146 w 2517"/>
                <a:gd name="T9" fmla="*/ 276 h 276"/>
                <a:gd name="T10" fmla="*/ 214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7 w 729"/>
                <a:gd name="T7" fmla="*/ 240 h 240"/>
                <a:gd name="T8" fmla="*/ 71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7 w 729"/>
                <a:gd name="T1" fmla="*/ 318 h 318"/>
                <a:gd name="T2" fmla="*/ 71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7 w 729"/>
                <a:gd name="T9" fmla="*/ 318 h 318"/>
                <a:gd name="T10" fmla="*/ 71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113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60113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11207E-E7C8-4FC1-BD6F-B98A82046180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16604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9CFB49-C1FD-4A8A-B854-3B58A76A3162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6877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37A5D-FB5A-409E-8F7E-876E941DCA81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85367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604480-4BF0-4692-AB75-DCE30DA608ED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1217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9CD73E-FAF2-4366-9B82-9CE679427D5D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732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7EC3C5-632D-48BB-9E8B-BAB026DDECCA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21181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134102-0524-4537-9845-575B91D47F84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26516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10F17C-DC2C-4348-8180-FEE65E0205DD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2987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867051-9CFA-4563-B219-0BE5E82D35EA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4062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34628D-0222-43BC-B702-7A662652B5CB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305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FBA448-E8E2-4296-A9D9-FA4E2CA42F88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003027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E229A9D-03FF-40D6-ADDD-C83DDBDB58A8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60743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78222E-9062-416A-96BC-BDBE68529AF2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4645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60006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6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6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98 w 1722"/>
                <a:gd name="T1" fmla="*/ 54 h 66"/>
                <a:gd name="T2" fmla="*/ 1698 w 1722"/>
                <a:gd name="T3" fmla="*/ 48 h 66"/>
                <a:gd name="T4" fmla="*/ 0 w 1722"/>
                <a:gd name="T5" fmla="*/ 0 h 66"/>
                <a:gd name="T6" fmla="*/ 0 w 1722"/>
                <a:gd name="T7" fmla="*/ 36 h 66"/>
                <a:gd name="T8" fmla="*/ 1698 w 1722"/>
                <a:gd name="T9" fmla="*/ 54 h 66"/>
                <a:gd name="T10" fmla="*/ 1698 w 1722"/>
                <a:gd name="T11" fmla="*/ 54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3 w 975"/>
                <a:gd name="T1" fmla="*/ 48 h 101"/>
                <a:gd name="T2" fmla="*/ 963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3 w 975"/>
                <a:gd name="T9" fmla="*/ 48 h 101"/>
                <a:gd name="T10" fmla="*/ 963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17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17 w 2141"/>
                <a:gd name="T7" fmla="*/ 0 h 198"/>
                <a:gd name="T8" fmla="*/ 2117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3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46 w 2517"/>
                <a:gd name="T1" fmla="*/ 276 h 276"/>
                <a:gd name="T2" fmla="*/ 2481 w 2517"/>
                <a:gd name="T3" fmla="*/ 204 h 276"/>
                <a:gd name="T4" fmla="*/ 2224 w 2517"/>
                <a:gd name="T5" fmla="*/ 0 h 276"/>
                <a:gd name="T6" fmla="*/ 0 w 2517"/>
                <a:gd name="T7" fmla="*/ 276 h 276"/>
                <a:gd name="T8" fmla="*/ 2146 w 2517"/>
                <a:gd name="T9" fmla="*/ 276 h 276"/>
                <a:gd name="T10" fmla="*/ 2146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17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17 w 729"/>
                <a:gd name="T7" fmla="*/ 240 h 240"/>
                <a:gd name="T8" fmla="*/ 717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7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17 w 729"/>
                <a:gd name="T1" fmla="*/ 318 h 318"/>
                <a:gd name="T2" fmla="*/ 717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17 w 729"/>
                <a:gd name="T9" fmla="*/ 318 h 318"/>
                <a:gd name="T10" fmla="*/ 717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4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8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8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0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05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-2500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009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09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60010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grpSp>
          <p:nvGrpSpPr>
            <p:cNvPr id="106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0010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  <p:sp>
            <p:nvSpPr>
              <p:cNvPr id="60010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010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6001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0010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6867" y="6248400"/>
            <a:ext cx="748876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60011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089218" y="6243638"/>
            <a:ext cx="49318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DC3E2C-6933-411D-BFF7-55A2E8906DCB}" type="slidenum">
              <a:rPr lang="it-IT" altLang="it-IT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34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image" Target="../media/image1.png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3075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SPATIAL COMMON FACTOR MODEL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1992314" y="3030538"/>
            <a:ext cx="8137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Si tratta di un modello non identificabile in quanto i parametri non possono essere stimati congiuntamente </a:t>
            </a:r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008438" y="974725"/>
          <a:ext cx="42481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7" imgW="1562010" imgH="76346" progId="Equation.3">
                  <p:embed/>
                </p:oleObj>
              </mc:Choice>
              <mc:Fallback>
                <p:oleObj name="Equation" r:id="rId7" imgW="1562010" imgH="76346" progId="Equation.3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438" y="974725"/>
                        <a:ext cx="4248150" cy="509588"/>
                      </a:xfrm>
                      <a:prstGeom prst="rect">
                        <a:avLst/>
                      </a:prstGeom>
                      <a:noFill/>
                      <a:ln w="50800" cap="rnd">
                        <a:solidFill>
                          <a:srgbClr val="66FF33"/>
                        </a:solidFill>
                        <a:prstDash val="sysDot"/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utoShape 13"/>
          <p:cNvSpPr>
            <a:spLocks noChangeArrowheads="1"/>
          </p:cNvSpPr>
          <p:nvPr/>
        </p:nvSpPr>
        <p:spPr bwMode="auto">
          <a:xfrm rot="5400000">
            <a:off x="6078538" y="1143001"/>
            <a:ext cx="287338" cy="1404937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 rot="5400000">
            <a:off x="6023770" y="3285332"/>
            <a:ext cx="360362" cy="1800225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2027239" y="4584701"/>
            <a:ext cx="81375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arenR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Definire matrici dei pesi spaziali differenti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AutoNum type="arabicParenR"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Rimuovere una delle tre forme di correlazione spaziale  </a:t>
            </a:r>
          </a:p>
        </p:txBody>
      </p:sp>
      <p:pic>
        <p:nvPicPr>
          <p:cNvPr id="308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4" y="4638675"/>
            <a:ext cx="3635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0" y="4633913"/>
            <a:ext cx="439738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28838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2171700"/>
            <a:ext cx="230505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3603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7" grpId="0" animBg="1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TOP-DOWN APPROACH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4" y="782639"/>
            <a:ext cx="8466137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10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22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APPROCCIO PROPOSTO DA ELHORST (2010)</a:t>
            </a: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981075"/>
            <a:ext cx="8042275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1833658" y="6564313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smtClean="0">
                <a:solidFill>
                  <a:srgbClr val="000000"/>
                </a:solidFill>
                <a:latin typeface="Comic Sans MS" panose="030F0702030302020204" pitchFamily="66" charset="0"/>
              </a:rPr>
              <a:t>11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566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1833658" y="6564313"/>
            <a:ext cx="41870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smtClean="0">
                <a:solidFill>
                  <a:srgbClr val="000000"/>
                </a:solidFill>
                <a:latin typeface="Comic Sans MS" panose="030F0702030302020204" pitchFamily="66" charset="0"/>
              </a:rPr>
              <a:t>12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917" y="914400"/>
            <a:ext cx="10403613" cy="479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974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SPATIAL DURBIN ERROR MODEL (SDEM)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2063750" y="2708276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1) Se 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ρ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=0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08439" y="2706689"/>
            <a:ext cx="358775" cy="434975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777922" y="4332881"/>
            <a:ext cx="1079537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>
                <a:solidFill>
                  <a:srgbClr val="FFFF00"/>
                </a:solidFill>
                <a:latin typeface="Comic Sans MS" panose="030F0702030302020204" pitchFamily="66" charset="0"/>
              </a:rPr>
              <a:t>Non prevede interazioni endogene e l’enfasi è posta sulla correlazione spaziale nelle covariate (regressori ritardati spazialmente, WX) 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756151" y="2679701"/>
            <a:ext cx="551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DURBIN ERROR MODEL (SDEM)</a:t>
            </a:r>
          </a:p>
        </p:txBody>
      </p:sp>
      <p:pic>
        <p:nvPicPr>
          <p:cNvPr id="410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120775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213100"/>
            <a:ext cx="3295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1158875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193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8" grpId="0" animBg="1"/>
      <p:bldP spid="19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SPATIAL AUTOREGRESSIVE CONFUSED (SAC)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2063750" y="2103438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2) Se 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θ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=0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08439" y="2130426"/>
            <a:ext cx="358775" cy="434975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75" y="2882900"/>
            <a:ext cx="21463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AUTOREGRESSIVE CONFUSED (SAC)</a:t>
            </a:r>
          </a:p>
        </p:txBody>
      </p:sp>
      <p:graphicFrame>
        <p:nvGraphicFramePr>
          <p:cNvPr id="5128" name="Object 7"/>
          <p:cNvGraphicFramePr>
            <a:graphicFrameLocks noChangeAspect="1"/>
          </p:cNvGraphicFramePr>
          <p:nvPr/>
        </p:nvGraphicFramePr>
        <p:xfrm>
          <a:off x="5591176" y="3862389"/>
          <a:ext cx="20923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7" imgW="876390" imgH="114340" progId="Equation.3">
                  <p:embed/>
                </p:oleObj>
              </mc:Choice>
              <mc:Fallback>
                <p:oleObj name="Equation" r:id="rId7" imgW="876390" imgH="114340" progId="Equation.3">
                  <p:embed/>
                  <p:pic>
                    <p:nvPicPr>
                      <p:cNvPr id="51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6" y="3862389"/>
                        <a:ext cx="20923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 cap="rnd">
                            <a:solidFill>
                              <a:srgbClr val="66FF33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879976" y="1989139"/>
            <a:ext cx="54641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1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>
                <a:solidFill>
                  <a:srgbClr val="FFFF00"/>
                </a:solidFill>
                <a:latin typeface="Comic Sans MS" panose="030F0702030302020204" pitchFamily="66" charset="0"/>
              </a:rPr>
              <a:t>AUTOREGRESSIVO SPAZIALE CON DISTURBI AUTOCORRELATI</a:t>
            </a:r>
          </a:p>
        </p:txBody>
      </p:sp>
      <p:pic>
        <p:nvPicPr>
          <p:cNvPr id="5130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976313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3068638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3068639"/>
            <a:ext cx="34004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171104" y="4580623"/>
            <a:ext cx="10183832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Le stime dei parametri </a:t>
            </a:r>
            <a:r>
              <a:rPr lang="el-GR" altLang="it-IT" sz="2200" b="1" i="1" dirty="0">
                <a:solidFill>
                  <a:srgbClr val="FFFFFF"/>
                </a:solidFill>
                <a:latin typeface="Comic Sans MS" panose="030F0702030302020204" pitchFamily="66" charset="0"/>
              </a:rPr>
              <a:t>β</a:t>
            </a:r>
            <a:r>
              <a:rPr lang="it-IT" altLang="it-IT" sz="2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 sono distorte se il modello include i </a:t>
            </a:r>
            <a:r>
              <a:rPr lang="it-IT" altLang="it-IT" sz="2200" b="1" dirty="0" err="1">
                <a:solidFill>
                  <a:srgbClr val="FFFFFF"/>
                </a:solidFill>
                <a:latin typeface="Comic Sans MS" panose="030F0702030302020204" pitchFamily="66" charset="0"/>
              </a:rPr>
              <a:t>regressori</a:t>
            </a:r>
            <a:r>
              <a:rPr lang="it-IT" altLang="it-IT" sz="2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 ritardati spazialmente WX. Tuttavia, la non inclusione di WX può comportare distorsione da variabile omessa.</a:t>
            </a:r>
          </a:p>
        </p:txBody>
      </p:sp>
      <p:pic>
        <p:nvPicPr>
          <p:cNvPr id="513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981075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3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9383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8" grpId="0" animBg="1"/>
      <p:bldP spid="13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SPATIAL DURBIN MODEL (SDM)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2063750" y="2103438"/>
            <a:ext cx="1663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3) Se 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λ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=0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08439" y="2130426"/>
            <a:ext cx="358775" cy="434975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270875" y="3033714"/>
            <a:ext cx="21463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600" b="1">
                <a:solidFill>
                  <a:srgbClr val="FFFFFF"/>
                </a:solidFill>
                <a:latin typeface="Comic Sans MS" panose="030F0702030302020204" pitchFamily="66" charset="0"/>
              </a:rPr>
              <a:t>SPATIAL DURBIN MODEL (SDM)</a:t>
            </a:r>
          </a:p>
        </p:txBody>
      </p:sp>
      <p:pic>
        <p:nvPicPr>
          <p:cNvPr id="6152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976313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037229" y="4530132"/>
            <a:ext cx="1049513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Le stime dei parametri </a:t>
            </a:r>
            <a:r>
              <a:rPr lang="el-GR" altLang="it-IT" sz="2200" b="1" i="1" dirty="0">
                <a:solidFill>
                  <a:srgbClr val="FFFFFF"/>
                </a:solidFill>
                <a:latin typeface="Comic Sans MS" panose="030F0702030302020204" pitchFamily="66" charset="0"/>
              </a:rPr>
              <a:t>β</a:t>
            </a:r>
            <a:r>
              <a:rPr lang="it-IT" altLang="it-IT" sz="2200" b="1" dirty="0">
                <a:solidFill>
                  <a:srgbClr val="FFFFFF"/>
                </a:solidFill>
                <a:latin typeface="Comic Sans MS" panose="030F0702030302020204" pitchFamily="66" charset="0"/>
              </a:rPr>
              <a:t> sono non distorte (i test statistici validi) anche se, in realtà, si potrebbe essere ancora in presenza di errori correlati spazialmente (SEM)</a:t>
            </a:r>
          </a:p>
        </p:txBody>
      </p:sp>
      <p:pic>
        <p:nvPicPr>
          <p:cNvPr id="615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981075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101976"/>
            <a:ext cx="47244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73626" y="2143126"/>
            <a:ext cx="551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SPATIAL DURBIN MODEL (SDM)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4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5080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8" grpId="0" animBg="1"/>
      <p:bldP spid="13" grpId="0"/>
      <p:bldP spid="2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SPATIAL LAG X (SLX)</a:t>
            </a: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2063751" y="2103438"/>
            <a:ext cx="18716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4) Se 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ρ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=</a:t>
            </a:r>
            <a:r>
              <a:rPr lang="el-GR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λ</a:t>
            </a: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=0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08439" y="2130426"/>
            <a:ext cx="358775" cy="434975"/>
          </a:xfrm>
          <a:prstGeom prst="rightArrow">
            <a:avLst>
              <a:gd name="adj1" fmla="val 50000"/>
              <a:gd name="adj2" fmla="val 30065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it-IT" altLang="it-IT" sz="1800" baseline="-25000">
              <a:solidFill>
                <a:srgbClr val="FFFFFF"/>
              </a:solidFill>
            </a:endParaRP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976313"/>
            <a:ext cx="476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981075"/>
            <a:ext cx="2305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73626" y="2143126"/>
            <a:ext cx="5516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>
                <a:solidFill>
                  <a:srgbClr val="FFFFFF"/>
                </a:solidFill>
                <a:latin typeface="Comic Sans MS" panose="030F0702030302020204" pitchFamily="66" charset="0"/>
              </a:rPr>
              <a:t>SPATIAL LAG X (SLX)</a:t>
            </a:r>
          </a:p>
        </p:txBody>
      </p:sp>
      <p:pic>
        <p:nvPicPr>
          <p:cNvPr id="717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3068638"/>
            <a:ext cx="3438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044552" y="4365625"/>
            <a:ext cx="1035132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Modello di regressione spaziale con ritardi solo nelle variabili esplicative (solo </a:t>
            </a:r>
            <a:r>
              <a:rPr lang="it-IT" altLang="it-IT" sz="22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regressori</a:t>
            </a:r>
            <a:r>
              <a:rPr lang="it-IT" altLang="it-IT" sz="2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ritardati spazialmente)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5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760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8" grpId="0" animBg="1"/>
      <p:bldP spid="1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DIRETTI, INDIRETTI E TOTALI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4342" name="Text Box 14"/>
          <p:cNvSpPr txBox="1">
            <a:spLocks noChangeArrowheads="1"/>
          </p:cNvSpPr>
          <p:nvPr/>
        </p:nvSpPr>
        <p:spPr bwMode="auto">
          <a:xfrm>
            <a:off x="566964" y="915993"/>
            <a:ext cx="10670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La presenza di variabili ritardate spazialmente implica che i coefficienti non possono essere interpretati come nei modelli lineari </a:t>
            </a:r>
            <a:endParaRPr lang="it-IT" altLang="it-IT" sz="20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74082" y="1880248"/>
            <a:ext cx="106707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Per la presenza di interazioni, la variazione di una variabile esplicativa (X) in una data area impatta «direttamente» sulla variabile dipendente in quell’area e «indirettamente» sulla variabile dipendente nelle altre aree</a:t>
            </a:r>
            <a:endParaRPr lang="it-IT" altLang="it-IT" sz="20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82628" y="3368458"/>
            <a:ext cx="106707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Nei modelli SDEM e SLX, gli effetti diretti e indiretti di una </a:t>
            </a:r>
            <a:r>
              <a:rPr lang="it-IT" altLang="it-IT" sz="2000" b="1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covariata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sono dati dal vettore dei coefficienti </a:t>
            </a:r>
            <a:r>
              <a:rPr lang="el-GR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β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e dal vettore dei coefficienti </a:t>
            </a:r>
            <a:r>
              <a:rPr lang="el-GR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θ</a:t>
            </a:r>
            <a:endParaRPr lang="it-IT" altLang="it-IT" sz="2000" b="1" i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098554" y="4428864"/>
            <a:ext cx="5516563" cy="3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DURBIN ERROR MODEL (SDEM)</a:t>
            </a: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397" y="4893895"/>
            <a:ext cx="32956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417421" y="5770728"/>
            <a:ext cx="203917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Effetti diretti</a:t>
            </a:r>
            <a:endParaRPr lang="it-IT" altLang="it-IT" sz="18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157631" y="5797981"/>
            <a:ext cx="2039176" cy="3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Effetti indiretti</a:t>
            </a:r>
            <a:endParaRPr lang="it-IT" altLang="it-IT" sz="18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nettore 2 2"/>
          <p:cNvCxnSpPr/>
          <p:nvPr/>
        </p:nvCxnSpPr>
        <p:spPr bwMode="auto">
          <a:xfrm flipH="1">
            <a:off x="2668012" y="5419186"/>
            <a:ext cx="418743" cy="357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Connettore 2 21"/>
          <p:cNvCxnSpPr/>
          <p:nvPr/>
        </p:nvCxnSpPr>
        <p:spPr bwMode="auto">
          <a:xfrm>
            <a:off x="4470656" y="5376757"/>
            <a:ext cx="272794" cy="337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8086725" y="4428864"/>
            <a:ext cx="330066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LAG X (SLX)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06" y="4977698"/>
            <a:ext cx="34385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232691" y="5785627"/>
            <a:ext cx="203917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Effetti diretti</a:t>
            </a:r>
            <a:endParaRPr lang="it-IT" altLang="it-IT" sz="18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9972901" y="5812880"/>
            <a:ext cx="2039176" cy="399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Effetti indiretti</a:t>
            </a:r>
            <a:endParaRPr lang="it-IT" altLang="it-IT" sz="18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7" name="Connettore 2 26"/>
          <p:cNvCxnSpPr/>
          <p:nvPr/>
        </p:nvCxnSpPr>
        <p:spPr bwMode="auto">
          <a:xfrm flipH="1">
            <a:off x="8483282" y="5434085"/>
            <a:ext cx="418743" cy="357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Connettore 2 27"/>
          <p:cNvCxnSpPr/>
          <p:nvPr/>
        </p:nvCxnSpPr>
        <p:spPr bwMode="auto">
          <a:xfrm>
            <a:off x="10285926" y="5391656"/>
            <a:ext cx="272794" cy="337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68694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2" grpId="0"/>
      <p:bldP spid="15" grpId="0"/>
      <p:bldP spid="16" grpId="0"/>
      <p:bldP spid="20" grpId="0"/>
      <p:bldP spid="21" grpId="0"/>
      <p:bldP spid="23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DIRETTI, INDIRETTI E TOTALI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7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73103" y="891958"/>
            <a:ext cx="1128913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In presenza del termine spaziale </a:t>
            </a:r>
            <a:r>
              <a:rPr lang="it-IT" altLang="it-IT" sz="2000" b="1" dirty="0" err="1" smtClean="0">
                <a:solidFill>
                  <a:srgbClr val="FFFFFF"/>
                </a:solidFill>
                <a:latin typeface="Comic Sans MS" panose="030F0702030302020204" pitchFamily="66" charset="0"/>
              </a:rPr>
              <a:t>autoregressivo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ovvero nei modelli in cui vi è la variabile dipendente ritardata spazialmente (SDM e SAC), gli effetti diretti e indiretti sono diversi per ogni unità. Pertanto, sono calcolati per ogni area e poi si fa la media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92153" y="2177833"/>
            <a:ext cx="1128913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Gli effetti diretti medi possono essere interpretati come i coefficienti </a:t>
            </a:r>
            <a:r>
              <a:rPr lang="el-GR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β</a:t>
            </a:r>
            <a:r>
              <a:rPr lang="it-IT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dei modelli OLS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Gli effetti totali medi sono una media degli </a:t>
            </a:r>
            <a:r>
              <a:rPr lang="it-IT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n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effetti dei cambiamenti di una unità della variabile</a:t>
            </a:r>
            <a:r>
              <a:rPr lang="it-IT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X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nell’area </a:t>
            </a:r>
            <a:r>
              <a:rPr lang="it-IT" altLang="it-IT" sz="2000" b="1" i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i 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sulle altre aree</a:t>
            </a:r>
          </a:p>
          <a:p>
            <a:pPr algn="just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2000" b="1" dirty="0">
                <a:solidFill>
                  <a:srgbClr val="FFFFFF"/>
                </a:solidFill>
                <a:latin typeface="Comic Sans MS" panose="030F0702030302020204" pitchFamily="66" charset="0"/>
              </a:rPr>
              <a:t>L</a:t>
            </a:r>
            <a:r>
              <a:rPr lang="it-IT" altLang="it-IT" sz="20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’effetto indiretto medio è dato dalla differenza tra gli effetti totali medi e gli effetti diretti medi</a:t>
            </a:r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70" y="5378888"/>
            <a:ext cx="3532605" cy="40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818921" y="4882618"/>
            <a:ext cx="5838412" cy="365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AUTOREGRESSIVE CONFUSED (SAC)</a:t>
            </a:r>
          </a:p>
        </p:txBody>
      </p:sp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939615"/>
              </p:ext>
            </p:extLst>
          </p:nvPr>
        </p:nvGraphicFramePr>
        <p:xfrm>
          <a:off x="10071594" y="5405984"/>
          <a:ext cx="1585739" cy="378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876390" imgH="114340" progId="Equation.3">
                  <p:embed/>
                </p:oleObj>
              </mc:Choice>
              <mc:Fallback>
                <p:oleObj name="Equation" r:id="rId8" imgW="876390" imgH="114340" progId="Equation.3">
                  <p:embed/>
                  <p:pic>
                    <p:nvPicPr>
                      <p:cNvPr id="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1594" y="5405984"/>
                        <a:ext cx="1585739" cy="378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657" y="5393977"/>
            <a:ext cx="1477643" cy="41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45" y="5394397"/>
            <a:ext cx="2144506" cy="39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92103" y="4883699"/>
            <a:ext cx="5262754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8000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SPATIAL </a:t>
            </a:r>
            <a:r>
              <a:rPr lang="it-IT" altLang="it-IT" sz="16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DURBIN MODEL </a:t>
            </a:r>
            <a:r>
              <a:rPr lang="it-IT" altLang="it-IT" sz="1600" b="1" dirty="0">
                <a:solidFill>
                  <a:srgbClr val="FFFFFF"/>
                </a:solidFill>
                <a:latin typeface="Comic Sans MS" panose="030F0702030302020204" pitchFamily="66" charset="0"/>
              </a:rPr>
              <a:t>(</a:t>
            </a:r>
            <a:r>
              <a:rPr lang="it-IT" altLang="it-IT" sz="16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SDM)</a:t>
            </a:r>
            <a:endParaRPr lang="it-IT" altLang="it-IT" sz="16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9442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EFFETTI DIRETTI, INDIRETTI E TOTALI</a:t>
            </a:r>
            <a:endParaRPr 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8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90463" y="836614"/>
            <a:ext cx="9282085" cy="49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7645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ChangeArrowheads="1"/>
          </p:cNvSpPr>
          <p:nvPr/>
        </p:nvSpPr>
        <p:spPr bwMode="auto">
          <a:xfrm>
            <a:off x="1847851" y="44451"/>
            <a:ext cx="86979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BOTTOM-UP APPROACH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016000"/>
            <a:ext cx="8718550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281738"/>
            <a:ext cx="12192000" cy="576262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  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Università degli Studi di Napoli “Parthenope” – Metodi Quantitativi per le Valutazioni Economiche e Finanziarie (MQV-</a:t>
            </a:r>
            <a:r>
              <a:rPr lang="it-IT" sz="2000" baseline="-25000" dirty="0" err="1">
                <a:solidFill>
                  <a:srgbClr val="FFFFFF"/>
                </a:solidFill>
                <a:latin typeface="Garamond" pitchFamily="18" charset="0"/>
              </a:rPr>
              <a:t>ef</a:t>
            </a: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000" baseline="-25000" dirty="0">
                <a:solidFill>
                  <a:srgbClr val="FFFFFF"/>
                </a:solidFill>
                <a:latin typeface="Garamond" pitchFamily="18" charset="0"/>
              </a:rPr>
              <a:t>Analisi dei Dati Spaziali per le Applicazioni Economiche – Gennaro Punzo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1862233" y="6564313"/>
            <a:ext cx="30168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it-IT" altLang="it-IT" sz="15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9</a:t>
            </a:r>
            <a:endParaRPr lang="it-IT" altLang="it-IT" sz="15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5772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ggio">
  <a:themeElements>
    <a:clrScheme name="Raggio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Raggi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ggio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ggio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873</Words>
  <Application>Microsoft Office PowerPoint</Application>
  <PresentationFormat>Widescreen</PresentationFormat>
  <Paragraphs>91</Paragraphs>
  <Slides>12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Comic Sans MS</vt:lpstr>
      <vt:lpstr>Garamond</vt:lpstr>
      <vt:lpstr>Times New Roman</vt:lpstr>
      <vt:lpstr>Wingdings</vt:lpstr>
      <vt:lpstr>Raggio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Gennaro Punzo</dc:creator>
  <cp:lastModifiedBy>Gennaro Punzo</cp:lastModifiedBy>
  <cp:revision>12</cp:revision>
  <dcterms:created xsi:type="dcterms:W3CDTF">2020-11-06T13:57:30Z</dcterms:created>
  <dcterms:modified xsi:type="dcterms:W3CDTF">2021-11-16T10:06:02Z</dcterms:modified>
</cp:coreProperties>
</file>