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71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61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4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image" Target="../media/image2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image" Target="../media/image1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image" Target="../media/image19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image" Target="../media/image21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image" Target="../media/image2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37F93-4143-44DB-8C33-90A0F03DD434}" type="datetimeFigureOut">
              <a:rPr lang="it-IT" smtClean="0"/>
              <a:t>09/11/2020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400F8D-A2F7-46D5-8E5B-FD80F28DF5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5323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31"/>
          <p:cNvSpPr txBox="1">
            <a:spLocks noGrp="1" noChangeArrowheads="1"/>
          </p:cNvSpPr>
          <p:nvPr/>
        </p:nvSpPr>
        <p:spPr bwMode="auto">
          <a:xfrm>
            <a:off x="3752850" y="9320213"/>
            <a:ext cx="2870200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C66081-9236-44D9-8343-F6EA6DDCAEA1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it-IT" altLang="it-IT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275" y="735013"/>
            <a:ext cx="6540500" cy="3679825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4949311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031"/>
          <p:cNvSpPr txBox="1">
            <a:spLocks noGrp="1" noChangeArrowheads="1"/>
          </p:cNvSpPr>
          <p:nvPr/>
        </p:nvSpPr>
        <p:spPr bwMode="auto">
          <a:xfrm>
            <a:off x="3752850" y="9320213"/>
            <a:ext cx="2870200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F7DA351-42F0-4431-91AF-582BE1B72A81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it-IT" altLang="it-IT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275" y="735013"/>
            <a:ext cx="6540500" cy="3679825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40704671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31"/>
          <p:cNvSpPr txBox="1">
            <a:spLocks noGrp="1" noChangeArrowheads="1"/>
          </p:cNvSpPr>
          <p:nvPr/>
        </p:nvSpPr>
        <p:spPr bwMode="auto">
          <a:xfrm>
            <a:off x="3752850" y="9320213"/>
            <a:ext cx="2870200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54B6732-9765-446D-BCCE-49447AD6DC73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it-IT" altLang="it-IT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275" y="735013"/>
            <a:ext cx="6540500" cy="3679825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20076274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031"/>
          <p:cNvSpPr txBox="1">
            <a:spLocks noGrp="1" noChangeArrowheads="1"/>
          </p:cNvSpPr>
          <p:nvPr/>
        </p:nvSpPr>
        <p:spPr bwMode="auto">
          <a:xfrm>
            <a:off x="3752850" y="9320213"/>
            <a:ext cx="2870200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D0368CE-68D3-4EE3-846B-2951F6149516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it-IT" altLang="it-IT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275" y="735013"/>
            <a:ext cx="6540500" cy="3679825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28257900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31"/>
          <p:cNvSpPr txBox="1">
            <a:spLocks noGrp="1" noChangeArrowheads="1"/>
          </p:cNvSpPr>
          <p:nvPr/>
        </p:nvSpPr>
        <p:spPr bwMode="auto">
          <a:xfrm>
            <a:off x="3752850" y="9320213"/>
            <a:ext cx="2870200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C408428-10C8-45E9-A42C-B99723962C36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it-IT" altLang="it-IT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275" y="735013"/>
            <a:ext cx="6540500" cy="3679825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14169467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031"/>
          <p:cNvSpPr txBox="1">
            <a:spLocks noGrp="1" noChangeArrowheads="1"/>
          </p:cNvSpPr>
          <p:nvPr/>
        </p:nvSpPr>
        <p:spPr bwMode="auto">
          <a:xfrm>
            <a:off x="3752850" y="9320213"/>
            <a:ext cx="2870200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60C6724-5659-4899-8C66-DBA3007E40D5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it-IT" altLang="it-IT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275" y="735013"/>
            <a:ext cx="6540500" cy="3679825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29194848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031"/>
          <p:cNvSpPr txBox="1">
            <a:spLocks noGrp="1" noChangeArrowheads="1"/>
          </p:cNvSpPr>
          <p:nvPr/>
        </p:nvSpPr>
        <p:spPr bwMode="auto">
          <a:xfrm>
            <a:off x="3752850" y="9320213"/>
            <a:ext cx="2870200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43B2C2-4848-41A2-9144-E7E5E2FB8560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it-IT" altLang="it-IT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275" y="735013"/>
            <a:ext cx="6540500" cy="3679825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14536285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031"/>
          <p:cNvSpPr txBox="1">
            <a:spLocks noGrp="1" noChangeArrowheads="1"/>
          </p:cNvSpPr>
          <p:nvPr/>
        </p:nvSpPr>
        <p:spPr bwMode="auto">
          <a:xfrm>
            <a:off x="3752850" y="9320213"/>
            <a:ext cx="2870200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266C2F8-A0F1-4991-BA7A-2A5602C2CBE4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it-IT" altLang="it-IT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275" y="735013"/>
            <a:ext cx="6540500" cy="3679825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3772450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31"/>
          <p:cNvSpPr txBox="1">
            <a:spLocks noGrp="1" noChangeArrowheads="1"/>
          </p:cNvSpPr>
          <p:nvPr/>
        </p:nvSpPr>
        <p:spPr bwMode="auto">
          <a:xfrm>
            <a:off x="3752850" y="9320213"/>
            <a:ext cx="2870200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D560BA1-70CE-41F0-BD94-F5EF0C134A51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it-IT" altLang="it-IT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275" y="735013"/>
            <a:ext cx="6540500" cy="3679825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1317494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31"/>
          <p:cNvSpPr txBox="1">
            <a:spLocks noGrp="1" noChangeArrowheads="1"/>
          </p:cNvSpPr>
          <p:nvPr/>
        </p:nvSpPr>
        <p:spPr bwMode="auto">
          <a:xfrm>
            <a:off x="3752850" y="9320213"/>
            <a:ext cx="2870200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106B897-CD8D-4F74-BCCF-B2CF9766192E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it-IT" altLang="it-IT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275" y="735013"/>
            <a:ext cx="6540500" cy="3679825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13724903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31"/>
          <p:cNvSpPr txBox="1">
            <a:spLocks noGrp="1" noChangeArrowheads="1"/>
          </p:cNvSpPr>
          <p:nvPr/>
        </p:nvSpPr>
        <p:spPr bwMode="auto">
          <a:xfrm>
            <a:off x="3752850" y="9320213"/>
            <a:ext cx="2870200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9284DC3-05DF-4B6D-B412-DD70891D4D13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it-IT" altLang="it-IT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275" y="735013"/>
            <a:ext cx="6540500" cy="3679825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4056582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31"/>
          <p:cNvSpPr txBox="1">
            <a:spLocks noGrp="1" noChangeArrowheads="1"/>
          </p:cNvSpPr>
          <p:nvPr/>
        </p:nvSpPr>
        <p:spPr bwMode="auto">
          <a:xfrm>
            <a:off x="3752850" y="9320213"/>
            <a:ext cx="2870200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6E8DA28-443A-4CBA-846C-A244B5AF613F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it-IT" altLang="it-IT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275" y="735013"/>
            <a:ext cx="6540500" cy="3679825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24957989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31"/>
          <p:cNvSpPr txBox="1">
            <a:spLocks noGrp="1" noChangeArrowheads="1"/>
          </p:cNvSpPr>
          <p:nvPr/>
        </p:nvSpPr>
        <p:spPr bwMode="auto">
          <a:xfrm>
            <a:off x="3752850" y="9320213"/>
            <a:ext cx="2870200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F5A12FF-76CA-48A3-B716-62B5243491A1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it-IT" altLang="it-IT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275" y="735013"/>
            <a:ext cx="6540500" cy="3679825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33489993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31"/>
          <p:cNvSpPr txBox="1">
            <a:spLocks noGrp="1" noChangeArrowheads="1"/>
          </p:cNvSpPr>
          <p:nvPr/>
        </p:nvSpPr>
        <p:spPr bwMode="auto">
          <a:xfrm>
            <a:off x="3752850" y="9320213"/>
            <a:ext cx="2870200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BD906B0-BFAE-4858-9054-0F0A696E561D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it-IT" altLang="it-IT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275" y="735013"/>
            <a:ext cx="6540500" cy="3679825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8325149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31"/>
          <p:cNvSpPr txBox="1">
            <a:spLocks noGrp="1" noChangeArrowheads="1"/>
          </p:cNvSpPr>
          <p:nvPr/>
        </p:nvSpPr>
        <p:spPr bwMode="auto">
          <a:xfrm>
            <a:off x="3752850" y="9320213"/>
            <a:ext cx="2870200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1424A3A-AC66-42C7-8E2E-E902E1718CA0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it-IT" altLang="it-IT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275" y="735013"/>
            <a:ext cx="6540500" cy="3679825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1240304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31"/>
          <p:cNvSpPr txBox="1">
            <a:spLocks noGrp="1" noChangeArrowheads="1"/>
          </p:cNvSpPr>
          <p:nvPr/>
        </p:nvSpPr>
        <p:spPr bwMode="auto">
          <a:xfrm>
            <a:off x="3752850" y="9320213"/>
            <a:ext cx="2870200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13FCF40-515D-4A59-BC5C-18DEC0D265BD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it-IT" altLang="it-IT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275" y="735013"/>
            <a:ext cx="6540500" cy="3679825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793296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18 w 1722"/>
                <a:gd name="T1" fmla="*/ 64 h 66"/>
                <a:gd name="T2" fmla="*/ 1718 w 1722"/>
                <a:gd name="T3" fmla="*/ 58 h 66"/>
                <a:gd name="T4" fmla="*/ 0 w 1722"/>
                <a:gd name="T5" fmla="*/ 0 h 66"/>
                <a:gd name="T6" fmla="*/ 0 w 1722"/>
                <a:gd name="T7" fmla="*/ 46 h 66"/>
                <a:gd name="T8" fmla="*/ 1718 w 1722"/>
                <a:gd name="T9" fmla="*/ 64 h 66"/>
                <a:gd name="T10" fmla="*/ 1718 w 1722"/>
                <a:gd name="T11" fmla="*/ 64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-2500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3 w 975"/>
                <a:gd name="T1" fmla="*/ 48 h 101"/>
                <a:gd name="T2" fmla="*/ 973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3 w 975"/>
                <a:gd name="T9" fmla="*/ 48 h 101"/>
                <a:gd name="T10" fmla="*/ 973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-2500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37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37 w 2141"/>
                <a:gd name="T7" fmla="*/ 0 h 198"/>
                <a:gd name="T8" fmla="*/ 2137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-2500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76 w 2517"/>
                <a:gd name="T1" fmla="*/ 276 h 276"/>
                <a:gd name="T2" fmla="*/ 2511 w 2517"/>
                <a:gd name="T3" fmla="*/ 204 h 276"/>
                <a:gd name="T4" fmla="*/ 2254 w 2517"/>
                <a:gd name="T5" fmla="*/ 0 h 276"/>
                <a:gd name="T6" fmla="*/ 0 w 2517"/>
                <a:gd name="T7" fmla="*/ 276 h 276"/>
                <a:gd name="T8" fmla="*/ 2176 w 2517"/>
                <a:gd name="T9" fmla="*/ 276 h 276"/>
                <a:gd name="T10" fmla="*/ 2176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-2500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7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7 w 729"/>
                <a:gd name="T7" fmla="*/ 240 h 240"/>
                <a:gd name="T8" fmla="*/ 727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-2500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7 w 729"/>
                <a:gd name="T1" fmla="*/ 318 h 318"/>
                <a:gd name="T2" fmla="*/ 727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7 w 729"/>
                <a:gd name="T9" fmla="*/ 318 h 318"/>
                <a:gd name="T10" fmla="*/ 727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-2500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-2500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-2500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-2500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0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-2500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-2500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60113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600200"/>
            <a:ext cx="109728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60113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aseline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EEDCF7D-0F78-416C-AD15-5BCE5D5F7F76}" type="slidenum">
              <a:rPr lang="it-IT" altLang="it-IT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433373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7CEFA9E-C65E-406E-9FE4-570C9B0C6260}" type="slidenum">
              <a:rPr lang="it-IT" altLang="it-IT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974593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1FFDFE0-B652-4F67-983F-CCC74590639C}" type="slidenum">
              <a:rPr lang="it-IT" altLang="it-IT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491554"/>
      </p:ext>
    </p:extLst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30725"/>
          </a:xfrm>
        </p:spPr>
        <p:txBody>
          <a:bodyPr/>
          <a:lstStyle/>
          <a:p>
            <a:pPr lvl="0"/>
            <a:endParaRPr lang="it-IT" noProof="0" smtClean="0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FD95920-6C94-4D0E-86F9-5740EFC263A6}" type="slidenum">
              <a:rPr lang="it-IT" altLang="it-IT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388250"/>
      </p:ext>
    </p:extLst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07AFC16-9914-46D1-8DB6-EC75FB49E9F3}" type="slidenum">
              <a:rPr lang="it-IT" altLang="it-IT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241018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9F07E04-D217-47E3-B020-800DAB0F3212}" type="slidenum">
              <a:rPr lang="it-IT" altLang="it-IT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298021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29861BC-3CF6-4555-9077-472D2E7926BC}" type="slidenum">
              <a:rPr lang="it-IT" altLang="it-IT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216951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353D064-670A-4CFD-9714-E91E8BA72498}" type="slidenum">
              <a:rPr lang="it-IT" altLang="it-IT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779749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FFFFFF"/>
              </a:solidFill>
            </a:endParaRP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8F1BCE6-AB99-44C6-9BFC-163341A96515}" type="slidenum">
              <a:rPr lang="it-IT" altLang="it-IT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796115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F1BFED1-E01A-4D65-924E-BD17D4AC840A}" type="slidenum">
              <a:rPr lang="it-IT" altLang="it-IT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08685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FFFFFF"/>
              </a:solidFill>
            </a:endParaRPr>
          </a:p>
        </p:txBody>
      </p:sp>
      <p:sp>
        <p:nvSpPr>
          <p:cNvPr id="3" name="Rectangle 4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CFD73F6-53AB-49EB-A088-32EE231C3DF0}" type="slidenum">
              <a:rPr lang="it-IT" altLang="it-IT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035034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51EA552-F66B-4700-AA80-1DB513F853B5}" type="slidenum">
              <a:rPr lang="it-IT" altLang="it-IT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260064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B1637AB-715D-4D33-BA7A-EC6DD945CD24}" type="slidenum">
              <a:rPr lang="it-IT" altLang="it-IT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896260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60006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60006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60006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034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18 w 1722"/>
                <a:gd name="T1" fmla="*/ 64 h 66"/>
                <a:gd name="T2" fmla="*/ 1718 w 1722"/>
                <a:gd name="T3" fmla="*/ 58 h 66"/>
                <a:gd name="T4" fmla="*/ 0 w 1722"/>
                <a:gd name="T5" fmla="*/ 0 h 66"/>
                <a:gd name="T6" fmla="*/ 0 w 1722"/>
                <a:gd name="T7" fmla="*/ 46 h 66"/>
                <a:gd name="T8" fmla="*/ 1718 w 1722"/>
                <a:gd name="T9" fmla="*/ 64 h 66"/>
                <a:gd name="T10" fmla="*/ 1718 w 1722"/>
                <a:gd name="T11" fmla="*/ 64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-2500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60007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036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3 w 975"/>
                <a:gd name="T1" fmla="*/ 48 h 101"/>
                <a:gd name="T2" fmla="*/ 973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3 w 975"/>
                <a:gd name="T9" fmla="*/ 48 h 101"/>
                <a:gd name="T10" fmla="*/ 973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-2500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037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37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37 w 2141"/>
                <a:gd name="T7" fmla="*/ 0 h 198"/>
                <a:gd name="T8" fmla="*/ 2137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-2500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60007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039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76 w 2517"/>
                <a:gd name="T1" fmla="*/ 276 h 276"/>
                <a:gd name="T2" fmla="*/ 2511 w 2517"/>
                <a:gd name="T3" fmla="*/ 204 h 276"/>
                <a:gd name="T4" fmla="*/ 2254 w 2517"/>
                <a:gd name="T5" fmla="*/ 0 h 276"/>
                <a:gd name="T6" fmla="*/ 0 w 2517"/>
                <a:gd name="T7" fmla="*/ 276 h 276"/>
                <a:gd name="T8" fmla="*/ 2176 w 2517"/>
                <a:gd name="T9" fmla="*/ 276 h 276"/>
                <a:gd name="T10" fmla="*/ 2176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-2500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60007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041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7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7 w 729"/>
                <a:gd name="T7" fmla="*/ 240 h 240"/>
                <a:gd name="T8" fmla="*/ 727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-2500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60007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043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7 w 729"/>
                <a:gd name="T1" fmla="*/ 318 h 318"/>
                <a:gd name="T2" fmla="*/ 727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7 w 729"/>
                <a:gd name="T9" fmla="*/ 318 h 318"/>
                <a:gd name="T10" fmla="*/ 727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-2500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60008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60008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60008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047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-2500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60008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049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-2500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60008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60008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60008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053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-2500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60009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60009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056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0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-2500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60009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058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-2500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60009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60009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60009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60009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60009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60010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60010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60010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grpSp>
          <p:nvGrpSpPr>
            <p:cNvPr id="1067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60010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60010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60010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60010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60010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46867" y="6248400"/>
            <a:ext cx="748876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aseline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FFFFFF"/>
              </a:solidFill>
            </a:endParaRPr>
          </a:p>
        </p:txBody>
      </p:sp>
      <p:sp>
        <p:nvSpPr>
          <p:cNvPr id="60011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089218" y="6243638"/>
            <a:ext cx="49318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2E005D0-E200-4B8E-B9E3-79D3391CE7C9}" type="slidenum">
              <a:rPr lang="it-IT" altLang="it-IT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16118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anose="05000000000000000000" pitchFamily="2" charset="2"/>
        <a:buBlip>
          <a:blip r:embed="rId15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6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oleObject" Target="../embeddings/oleObject4.bin"/><Relationship Id="rId18" Type="http://schemas.openxmlformats.org/officeDocument/2006/relationships/image" Target="../media/image10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png"/><Relationship Id="rId12" Type="http://schemas.openxmlformats.org/officeDocument/2006/relationships/image" Target="../media/image6.emf"/><Relationship Id="rId17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.e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11" Type="http://schemas.openxmlformats.org/officeDocument/2006/relationships/oleObject" Target="../embeddings/oleObject3.bin"/><Relationship Id="rId5" Type="http://schemas.openxmlformats.org/officeDocument/2006/relationships/image" Target="../media/image4.emf"/><Relationship Id="rId15" Type="http://schemas.openxmlformats.org/officeDocument/2006/relationships/oleObject" Target="../embeddings/oleObject5.bin"/><Relationship Id="rId10" Type="http://schemas.openxmlformats.org/officeDocument/2006/relationships/image" Target="../media/image5.emf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2.bin"/><Relationship Id="rId14" Type="http://schemas.openxmlformats.org/officeDocument/2006/relationships/image" Target="../media/image7.e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image" Target="../media/image17.emf"/><Relationship Id="rId4" Type="http://schemas.openxmlformats.org/officeDocument/2006/relationships/image" Target="../media/image1.png"/><Relationship Id="rId9" Type="http://schemas.openxmlformats.org/officeDocument/2006/relationships/oleObject" Target="../embeddings/oleObject1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image" Target="../media/image20.emf"/><Relationship Id="rId4" Type="http://schemas.openxmlformats.org/officeDocument/2006/relationships/image" Target="../media/image1.png"/><Relationship Id="rId9" Type="http://schemas.openxmlformats.org/officeDocument/2006/relationships/oleObject" Target="../embeddings/oleObject14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emf"/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image" Target="../media/image22.emf"/><Relationship Id="rId4" Type="http://schemas.openxmlformats.org/officeDocument/2006/relationships/image" Target="../media/image1.png"/><Relationship Id="rId9" Type="http://schemas.openxmlformats.org/officeDocument/2006/relationships/oleObject" Target="../embeddings/oleObject16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emf"/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image" Target="../media/image24.emf"/><Relationship Id="rId4" Type="http://schemas.openxmlformats.org/officeDocument/2006/relationships/image" Target="../media/image1.png"/><Relationship Id="rId9" Type="http://schemas.openxmlformats.org/officeDocument/2006/relationships/oleObject" Target="../embeddings/oleObject18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emf"/><Relationship Id="rId3" Type="http://schemas.openxmlformats.org/officeDocument/2006/relationships/notesSlide" Target="../notesSlides/notesSlide16.xml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image" Target="../media/image26.emf"/><Relationship Id="rId4" Type="http://schemas.openxmlformats.org/officeDocument/2006/relationships/image" Target="../media/image1.png"/><Relationship Id="rId9" Type="http://schemas.openxmlformats.org/officeDocument/2006/relationships/oleObject" Target="../embeddings/oleObject20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image" Target="../media/image15.emf"/><Relationship Id="rId4" Type="http://schemas.openxmlformats.org/officeDocument/2006/relationships/image" Target="../media/image1.png"/><Relationship Id="rId9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7" name="Object 5"/>
          <p:cNvGraphicFramePr>
            <a:graphicFrameLocks noChangeAspect="1"/>
          </p:cNvGraphicFramePr>
          <p:nvPr/>
        </p:nvGraphicFramePr>
        <p:xfrm>
          <a:off x="3432175" y="981075"/>
          <a:ext cx="2833688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6" name="Equation" r:id="rId4" imgW="1247639" imgH="123893" progId="Equation.3">
                  <p:embed/>
                </p:oleObj>
              </mc:Choice>
              <mc:Fallback>
                <p:oleObj name="Equation" r:id="rId4" imgW="1247639" imgH="123893" progId="Equation.3">
                  <p:embed/>
                  <p:pic>
                    <p:nvPicPr>
                      <p:cNvPr id="3379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2175" y="981075"/>
                        <a:ext cx="2833688" cy="503238"/>
                      </a:xfrm>
                      <a:prstGeom prst="rect">
                        <a:avLst/>
                      </a:prstGeom>
                      <a:noFill/>
                      <a:ln w="50800" cap="rnd">
                        <a:solidFill>
                          <a:srgbClr val="66FF33"/>
                        </a:solidFill>
                        <a:prstDash val="sysDot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8" name="Text Box 14"/>
          <p:cNvSpPr txBox="1">
            <a:spLocks noChangeArrowheads="1"/>
          </p:cNvSpPr>
          <p:nvPr/>
        </p:nvSpPr>
        <p:spPr bwMode="auto">
          <a:xfrm>
            <a:off x="1919289" y="1922464"/>
            <a:ext cx="820737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7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8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8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8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8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8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fontAlgn="base">
              <a:lnSpc>
                <a:spcPct val="110000"/>
              </a:lnSpc>
              <a:spcBef>
                <a:spcPct val="8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000" b="1">
                <a:solidFill>
                  <a:srgbClr val="FFFFFF"/>
                </a:solidFill>
                <a:latin typeface="Comic Sans MS" panose="030F0702030302020204" pitchFamily="66" charset="0"/>
              </a:rPr>
              <a:t>Moltiplicando ambo i membri per             si ha:</a:t>
            </a:r>
          </a:p>
        </p:txBody>
      </p:sp>
      <p:graphicFrame>
        <p:nvGraphicFramePr>
          <p:cNvPr id="33799" name="Object 7"/>
          <p:cNvGraphicFramePr>
            <a:graphicFrameLocks noChangeAspect="1"/>
          </p:cNvGraphicFramePr>
          <p:nvPr/>
        </p:nvGraphicFramePr>
        <p:xfrm>
          <a:off x="6127751" y="1900238"/>
          <a:ext cx="1192213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7" name="Equation" r:id="rId9" imgW="457285" imgH="104865" progId="Equation.3">
                  <p:embed/>
                </p:oleObj>
              </mc:Choice>
              <mc:Fallback>
                <p:oleObj name="Equation" r:id="rId9" imgW="457285" imgH="104865" progId="Equation.3">
                  <p:embed/>
                  <p:pic>
                    <p:nvPicPr>
                      <p:cNvPr id="3379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7751" y="1900238"/>
                        <a:ext cx="1192213" cy="449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0800" cap="rnd">
                            <a:solidFill>
                              <a:srgbClr val="66FF33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0" name="Text Box 14"/>
          <p:cNvSpPr txBox="1">
            <a:spLocks noChangeArrowheads="1"/>
          </p:cNvSpPr>
          <p:nvPr/>
        </p:nvSpPr>
        <p:spPr bwMode="auto">
          <a:xfrm>
            <a:off x="7535863" y="862014"/>
            <a:ext cx="23749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7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8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8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8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8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8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lnSpc>
                <a:spcPct val="110000"/>
              </a:lnSpc>
              <a:spcBef>
                <a:spcPct val="8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1800" b="1">
                <a:solidFill>
                  <a:srgbClr val="FFFF00"/>
                </a:solidFill>
                <a:latin typeface="Comic Sans MS" panose="030F0702030302020204" pitchFamily="66" charset="0"/>
              </a:rPr>
              <a:t>MODELLO SPATIAL ERROR</a:t>
            </a:r>
          </a:p>
        </p:txBody>
      </p:sp>
      <p:graphicFrame>
        <p:nvGraphicFramePr>
          <p:cNvPr id="13316" name="Object 9"/>
          <p:cNvGraphicFramePr>
            <a:graphicFrameLocks noChangeAspect="1"/>
          </p:cNvGraphicFramePr>
          <p:nvPr/>
        </p:nvGraphicFramePr>
        <p:xfrm>
          <a:off x="4224338" y="2636838"/>
          <a:ext cx="3708400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8" name="Equation" r:id="rId11" imgW="1667027" imgH="104865" progId="Equation.3">
                  <p:embed/>
                </p:oleObj>
              </mc:Choice>
              <mc:Fallback>
                <p:oleObj name="Equation" r:id="rId11" imgW="1667027" imgH="104865" progId="Equation.3">
                  <p:embed/>
                  <p:pic>
                    <p:nvPicPr>
                      <p:cNvPr id="13316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4338" y="2636838"/>
                        <a:ext cx="3708400" cy="449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0800" cap="rnd">
                            <a:solidFill>
                              <a:srgbClr val="66FF33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Object 10"/>
          <p:cNvGraphicFramePr>
            <a:graphicFrameLocks noChangeAspect="1"/>
          </p:cNvGraphicFramePr>
          <p:nvPr/>
        </p:nvGraphicFramePr>
        <p:xfrm>
          <a:off x="4202113" y="3367089"/>
          <a:ext cx="354965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9" name="Equation" r:id="rId13" imgW="1590813" imgH="85837" progId="Equation.3">
                  <p:embed/>
                </p:oleObj>
              </mc:Choice>
              <mc:Fallback>
                <p:oleObj name="Equation" r:id="rId13" imgW="1590813" imgH="85837" progId="Equation.3">
                  <p:embed/>
                  <p:pic>
                    <p:nvPicPr>
                      <p:cNvPr id="13317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2113" y="3367089"/>
                        <a:ext cx="3549650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0800" cap="rnd">
                            <a:solidFill>
                              <a:srgbClr val="66FF33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8" name="Object 12"/>
          <p:cNvGraphicFramePr>
            <a:graphicFrameLocks noChangeAspect="1"/>
          </p:cNvGraphicFramePr>
          <p:nvPr/>
        </p:nvGraphicFramePr>
        <p:xfrm>
          <a:off x="4224338" y="4446589"/>
          <a:ext cx="357505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0" name="Equazione" r:id="rId15" imgW="1600077" imgH="85837" progId="Equation.3">
                  <p:embed/>
                </p:oleObj>
              </mc:Choice>
              <mc:Fallback>
                <p:oleObj name="Equazione" r:id="rId15" imgW="1600077" imgH="85837" progId="Equation.3">
                  <p:embed/>
                  <p:pic>
                    <p:nvPicPr>
                      <p:cNvPr id="13318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4338" y="4446589"/>
                        <a:ext cx="3575050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0800" cap="rnd">
                            <a:solidFill>
                              <a:srgbClr val="66FF33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5" name="Text Box 14"/>
          <p:cNvSpPr txBox="1">
            <a:spLocks noChangeArrowheads="1"/>
          </p:cNvSpPr>
          <p:nvPr/>
        </p:nvSpPr>
        <p:spPr bwMode="auto">
          <a:xfrm>
            <a:off x="8904289" y="4437064"/>
            <a:ext cx="10810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7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8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8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8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8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8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fontAlgn="base">
              <a:lnSpc>
                <a:spcPct val="110000"/>
              </a:lnSpc>
              <a:spcBef>
                <a:spcPct val="8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000" b="1">
                <a:solidFill>
                  <a:srgbClr val="FFFFFF"/>
                </a:solidFill>
                <a:latin typeface="Comic Sans MS" panose="030F0702030302020204" pitchFamily="66" charset="0"/>
              </a:rPr>
              <a:t>da cui:</a:t>
            </a:r>
          </a:p>
        </p:txBody>
      </p:sp>
      <p:pic>
        <p:nvPicPr>
          <p:cNvPr id="33805" name="Picture 11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6988" y="5241925"/>
            <a:ext cx="47625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6" name="Picture 12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125" y="5268914"/>
            <a:ext cx="2305050" cy="68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0" y="6281738"/>
            <a:ext cx="12192000" cy="576262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aseline="-2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  </a:t>
            </a:r>
            <a:r>
              <a:rPr lang="it-IT" sz="2000" baseline="-25000" dirty="0">
                <a:solidFill>
                  <a:srgbClr val="FFFFFF"/>
                </a:solidFill>
                <a:latin typeface="Garamond" pitchFamily="18" charset="0"/>
              </a:rPr>
              <a:t>Università degli Studi di Napoli “Parthenope” – Metodi Quantitativi per le Valutazioni Economiche e Finanziarie (MQV-</a:t>
            </a:r>
            <a:r>
              <a:rPr lang="it-IT" sz="2000" baseline="-25000" dirty="0" err="1">
                <a:solidFill>
                  <a:srgbClr val="FFFFFF"/>
                </a:solidFill>
                <a:latin typeface="Garamond" pitchFamily="18" charset="0"/>
              </a:rPr>
              <a:t>ef</a:t>
            </a:r>
            <a:r>
              <a:rPr lang="it-IT" sz="2000" baseline="-25000" dirty="0">
                <a:solidFill>
                  <a:srgbClr val="FFFFFF"/>
                </a:solidFill>
                <a:latin typeface="Garamond" pitchFamily="18" charset="0"/>
              </a:rPr>
              <a:t>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aseline="-25000" dirty="0">
                <a:solidFill>
                  <a:srgbClr val="FFFFFF"/>
                </a:solidFill>
                <a:latin typeface="Garamond" pitchFamily="18" charset="0"/>
              </a:rPr>
              <a:t>Analisi dei Dati Spaziali per le Applicazioni Economiche – Gennaro Punzo</a:t>
            </a:r>
          </a:p>
        </p:txBody>
      </p:sp>
      <p:sp>
        <p:nvSpPr>
          <p:cNvPr id="17" name="Text Box 27"/>
          <p:cNvSpPr txBox="1">
            <a:spLocks noChangeArrowheads="1"/>
          </p:cNvSpPr>
          <p:nvPr/>
        </p:nvSpPr>
        <p:spPr bwMode="auto">
          <a:xfrm>
            <a:off x="11814011" y="6537325"/>
            <a:ext cx="30168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7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8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8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8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8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8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1500" b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1</a:t>
            </a:r>
            <a:endParaRPr lang="it-IT" altLang="it-IT" sz="1500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1504333" y="129537"/>
            <a:ext cx="993249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00" b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GENERALIZZAZIONE DEI </a:t>
            </a:r>
            <a:r>
              <a:rPr lang="it-IT" altLang="it-IT" sz="3000" b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MODELLI </a:t>
            </a:r>
            <a:r>
              <a:rPr lang="it-IT" altLang="it-IT" sz="3000" b="1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SPAZIALI</a:t>
            </a:r>
          </a:p>
        </p:txBody>
      </p:sp>
    </p:spTree>
    <p:extLst>
      <p:ext uri="{BB962C8B-B14F-4D97-AF65-F5344CB8AC3E}">
        <p14:creationId xmlns:p14="http://schemas.microsoft.com/office/powerpoint/2010/main" val="1464374990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5346" name="Rectangle 2"/>
          <p:cNvSpPr>
            <a:spLocks noChangeArrowheads="1"/>
          </p:cNvSpPr>
          <p:nvPr/>
        </p:nvSpPr>
        <p:spPr bwMode="auto">
          <a:xfrm>
            <a:off x="2566989" y="115889"/>
            <a:ext cx="7164387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GOODNESS OF FIT</a:t>
            </a:r>
            <a:endParaRPr lang="it-IT" sz="3200" b="1" i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10245" name="Text Box 14"/>
          <p:cNvSpPr txBox="1">
            <a:spLocks noChangeArrowheads="1"/>
          </p:cNvSpPr>
          <p:nvPr/>
        </p:nvSpPr>
        <p:spPr bwMode="auto">
          <a:xfrm>
            <a:off x="2135188" y="692150"/>
            <a:ext cx="6121400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200" b="1">
                <a:solidFill>
                  <a:srgbClr val="FFFF00"/>
                </a:solidFill>
                <a:latin typeface="Comic Sans MS" panose="030F0702030302020204" pitchFamily="66" charset="0"/>
              </a:rPr>
              <a:t>3) Asymptotic Information Criterion – AIC </a:t>
            </a:r>
            <a:endParaRPr lang="el-GR" altLang="it-IT" sz="2200" baseline="-2500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19464" name="Text Box 14"/>
          <p:cNvSpPr txBox="1">
            <a:spLocks noChangeArrowheads="1"/>
          </p:cNvSpPr>
          <p:nvPr/>
        </p:nvSpPr>
        <p:spPr bwMode="auto">
          <a:xfrm>
            <a:off x="2782888" y="2466975"/>
            <a:ext cx="7561262" cy="107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marL="354013" indent="-354013"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it-IT" altLang="it-IT" sz="2000" b="1">
                <a:solidFill>
                  <a:srgbClr val="FFFFFF"/>
                </a:solidFill>
                <a:latin typeface="Comic Sans MS" panose="030F0702030302020204" pitchFamily="66" charset="0"/>
              </a:rPr>
              <a:t>Basato sul concetto di entropia dell’informazione, è una misura relativa delle informazioni “perse” con un modello parsimonioso rispetto alla realtà</a:t>
            </a:r>
            <a:endParaRPr lang="el-GR" altLang="it-IT" sz="2000" b="1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19465" name="Text Box 14"/>
          <p:cNvSpPr txBox="1">
            <a:spLocks noChangeArrowheads="1"/>
          </p:cNvSpPr>
          <p:nvPr/>
        </p:nvSpPr>
        <p:spPr bwMode="auto">
          <a:xfrm>
            <a:off x="2135188" y="4397375"/>
            <a:ext cx="6121400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200" b="1">
                <a:solidFill>
                  <a:srgbClr val="FFFF00"/>
                </a:solidFill>
                <a:latin typeface="Comic Sans MS" panose="030F0702030302020204" pitchFamily="66" charset="0"/>
              </a:rPr>
              <a:t>4) Schwarz Criterion – SC</a:t>
            </a:r>
            <a:endParaRPr lang="el-GR" altLang="it-IT" sz="2200" baseline="-2500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19466" name="Text Box 14"/>
          <p:cNvSpPr txBox="1">
            <a:spLocks noChangeArrowheads="1"/>
          </p:cNvSpPr>
          <p:nvPr/>
        </p:nvSpPr>
        <p:spPr bwMode="auto">
          <a:xfrm>
            <a:off x="2854326" y="5761038"/>
            <a:ext cx="5762625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it-IT" altLang="it-IT" sz="2000" b="1">
                <a:solidFill>
                  <a:srgbClr val="FFFFFF"/>
                </a:solidFill>
                <a:latin typeface="Comic Sans MS" panose="030F0702030302020204" pitchFamily="66" charset="0"/>
              </a:rPr>
              <a:t> Si preferisce il modello con SC inferiore</a:t>
            </a:r>
            <a:endParaRPr lang="el-GR" altLang="it-IT" sz="2000" b="1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19467" name="Rectangle 17"/>
          <p:cNvSpPr>
            <a:spLocks noChangeArrowheads="1"/>
          </p:cNvSpPr>
          <p:nvPr/>
        </p:nvSpPr>
        <p:spPr bwMode="auto">
          <a:xfrm>
            <a:off x="2782888" y="3519489"/>
            <a:ext cx="75612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4013" indent="-354013"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it-IT" altLang="it-IT" sz="2000" b="1">
                <a:solidFill>
                  <a:srgbClr val="FFFFFF"/>
                </a:solidFill>
                <a:latin typeface="Comic Sans MS" panose="030F0702030302020204" pitchFamily="66" charset="0"/>
              </a:rPr>
              <a:t>Permette di scegliere il modello con la somma degli errori al quadrato più piccola (cioè con l’AIC più piccolo)</a:t>
            </a:r>
          </a:p>
        </p:txBody>
      </p:sp>
      <p:sp>
        <p:nvSpPr>
          <p:cNvPr id="10250" name="Text Box 14"/>
          <p:cNvSpPr txBox="1">
            <a:spLocks noChangeArrowheads="1"/>
          </p:cNvSpPr>
          <p:nvPr/>
        </p:nvSpPr>
        <p:spPr bwMode="auto">
          <a:xfrm>
            <a:off x="2782889" y="1052514"/>
            <a:ext cx="4751387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000" b="1">
                <a:solidFill>
                  <a:srgbClr val="66FF33"/>
                </a:solidFill>
                <a:latin typeface="Comic Sans MS" panose="030F0702030302020204" pitchFamily="66" charset="0"/>
              </a:rPr>
              <a:t>(Test di verifica delle informazioni)</a:t>
            </a:r>
            <a:endParaRPr lang="el-GR" altLang="it-IT" sz="2000" baseline="-25000">
              <a:solidFill>
                <a:srgbClr val="66FF33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10251" name="Object 21"/>
          <p:cNvGraphicFramePr>
            <a:graphicFrameLocks noChangeAspect="1"/>
          </p:cNvGraphicFramePr>
          <p:nvPr/>
        </p:nvGraphicFramePr>
        <p:xfrm>
          <a:off x="4511675" y="1512888"/>
          <a:ext cx="2952750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Equation" r:id="rId7" imgW="1543005" imgH="457359" progId="Equation.3">
                  <p:embed/>
                </p:oleObj>
              </mc:Choice>
              <mc:Fallback>
                <p:oleObj name="Equation" r:id="rId7" imgW="1543005" imgH="457359" progId="Equation.3">
                  <p:embed/>
                  <p:pic>
                    <p:nvPicPr>
                      <p:cNvPr id="10251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1675" y="1512888"/>
                        <a:ext cx="2952750" cy="90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9" name="Object 22"/>
          <p:cNvGraphicFramePr>
            <a:graphicFrameLocks noChangeAspect="1"/>
          </p:cNvGraphicFramePr>
          <p:nvPr/>
        </p:nvGraphicFramePr>
        <p:xfrm>
          <a:off x="4440238" y="4797425"/>
          <a:ext cx="3357562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Equation" r:id="rId9" imgW="1762103" imgH="457359" progId="Equation.3">
                  <p:embed/>
                </p:oleObj>
              </mc:Choice>
              <mc:Fallback>
                <p:oleObj name="Equation" r:id="rId9" imgW="1762103" imgH="457359" progId="Equation.3">
                  <p:embed/>
                  <p:pic>
                    <p:nvPicPr>
                      <p:cNvPr id="19459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0238" y="4797425"/>
                        <a:ext cx="3357562" cy="90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9" name="Line 23"/>
          <p:cNvSpPr>
            <a:spLocks noChangeShapeType="1"/>
          </p:cNvSpPr>
          <p:nvPr/>
        </p:nvSpPr>
        <p:spPr bwMode="auto">
          <a:xfrm flipV="1">
            <a:off x="7537450" y="1484313"/>
            <a:ext cx="935038" cy="215900"/>
          </a:xfrm>
          <a:prstGeom prst="line">
            <a:avLst/>
          </a:prstGeom>
          <a:noFill/>
          <a:ln w="25400" cap="rnd">
            <a:solidFill>
              <a:srgbClr val="FFFF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baseline="-250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8615363" y="1009651"/>
            <a:ext cx="208915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1800" b="1">
                <a:solidFill>
                  <a:srgbClr val="FFFFFF"/>
                </a:solidFill>
                <a:latin typeface="Comic Sans MS" panose="030F0702030302020204" pitchFamily="66" charset="0"/>
              </a:rPr>
              <a:t>Numero di parametri stimati</a:t>
            </a:r>
            <a:endParaRPr lang="el-GR" altLang="it-IT" sz="1800" b="1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19471" name="Text Box 14"/>
          <p:cNvSpPr txBox="1">
            <a:spLocks noChangeArrowheads="1"/>
          </p:cNvSpPr>
          <p:nvPr/>
        </p:nvSpPr>
        <p:spPr bwMode="auto">
          <a:xfrm>
            <a:off x="8578850" y="1773239"/>
            <a:ext cx="208915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1800" b="1">
                <a:solidFill>
                  <a:srgbClr val="FFFFFF"/>
                </a:solidFill>
                <a:latin typeface="Comic Sans MS" panose="030F0702030302020204" pitchFamily="66" charset="0"/>
              </a:rPr>
              <a:t>Numerosità delle osservazioni</a:t>
            </a:r>
            <a:endParaRPr lang="el-GR" altLang="it-IT" sz="1800" b="1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19472" name="Line 26"/>
          <p:cNvSpPr>
            <a:spLocks noChangeShapeType="1"/>
          </p:cNvSpPr>
          <p:nvPr/>
        </p:nvSpPr>
        <p:spPr bwMode="auto">
          <a:xfrm flipV="1">
            <a:off x="7464425" y="1989138"/>
            <a:ext cx="1079500" cy="144462"/>
          </a:xfrm>
          <a:prstGeom prst="line">
            <a:avLst/>
          </a:prstGeom>
          <a:noFill/>
          <a:ln w="25400" cap="rnd">
            <a:solidFill>
              <a:srgbClr val="FFFF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baseline="-250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0" y="6281738"/>
            <a:ext cx="12192000" cy="576262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aseline="-2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  </a:t>
            </a:r>
            <a:r>
              <a:rPr lang="it-IT" sz="2000" baseline="-25000" dirty="0">
                <a:solidFill>
                  <a:srgbClr val="FFFFFF"/>
                </a:solidFill>
                <a:latin typeface="Garamond" pitchFamily="18" charset="0"/>
              </a:rPr>
              <a:t>Università degli Studi di Napoli “Parthenope” – Metodi Quantitativi per le Valutazioni Economiche e Finanziarie (MQV-</a:t>
            </a:r>
            <a:r>
              <a:rPr lang="it-IT" sz="2000" baseline="-25000" dirty="0" err="1">
                <a:solidFill>
                  <a:srgbClr val="FFFFFF"/>
                </a:solidFill>
                <a:latin typeface="Garamond" pitchFamily="18" charset="0"/>
              </a:rPr>
              <a:t>ef</a:t>
            </a:r>
            <a:r>
              <a:rPr lang="it-IT" sz="2000" baseline="-25000" dirty="0">
                <a:solidFill>
                  <a:srgbClr val="FFFFFF"/>
                </a:solidFill>
                <a:latin typeface="Garamond" pitchFamily="18" charset="0"/>
              </a:rPr>
              <a:t>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aseline="-25000" dirty="0">
                <a:solidFill>
                  <a:srgbClr val="FFFFFF"/>
                </a:solidFill>
                <a:latin typeface="Garamond" pitchFamily="18" charset="0"/>
              </a:rPr>
              <a:t>Analisi dei Dati Spaziali per le Applicazioni Economiche – Gennaro Punzo</a:t>
            </a:r>
          </a:p>
        </p:txBody>
      </p:sp>
      <p:sp>
        <p:nvSpPr>
          <p:cNvPr id="19" name="Text Box 24"/>
          <p:cNvSpPr txBox="1">
            <a:spLocks noChangeArrowheads="1"/>
          </p:cNvSpPr>
          <p:nvPr/>
        </p:nvSpPr>
        <p:spPr bwMode="auto">
          <a:xfrm>
            <a:off x="11837100" y="6564314"/>
            <a:ext cx="41870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1500" b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10</a:t>
            </a:r>
            <a:endParaRPr lang="it-IT" altLang="it-IT" sz="1500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281942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5" grpId="0"/>
      <p:bldP spid="19466" grpId="0"/>
      <p:bldP spid="19467" grpId="0"/>
      <p:bldP spid="19470" grpId="0"/>
      <p:bldP spid="1947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Text Box 14"/>
          <p:cNvSpPr txBox="1">
            <a:spLocks noChangeArrowheads="1"/>
          </p:cNvSpPr>
          <p:nvPr/>
        </p:nvSpPr>
        <p:spPr bwMode="auto">
          <a:xfrm>
            <a:off x="3000375" y="5197476"/>
            <a:ext cx="727233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42913" indent="-442913"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000" b="1">
                <a:solidFill>
                  <a:srgbClr val="FFFF00"/>
                </a:solidFill>
                <a:latin typeface="Comic Sans MS" panose="030F0702030302020204" pitchFamily="66" charset="0"/>
              </a:rPr>
              <a:t>2) MULTICOLLINEARITY CONDITION NUMBER – MCN (Belsley et al., 1980)</a:t>
            </a:r>
          </a:p>
        </p:txBody>
      </p:sp>
      <p:sp>
        <p:nvSpPr>
          <p:cNvPr id="1465346" name="Rectangle 2"/>
          <p:cNvSpPr>
            <a:spLocks noChangeArrowheads="1"/>
          </p:cNvSpPr>
          <p:nvPr/>
        </p:nvSpPr>
        <p:spPr bwMode="auto">
          <a:xfrm>
            <a:off x="1970089" y="117475"/>
            <a:ext cx="83026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DIAGNOSTICA DELLA REGRESSIONE</a:t>
            </a:r>
            <a:endParaRPr lang="it-IT" sz="3200" b="1" i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11270" name="Text Box 14"/>
          <p:cNvSpPr txBox="1">
            <a:spLocks noChangeArrowheads="1"/>
          </p:cNvSpPr>
          <p:nvPr/>
        </p:nvSpPr>
        <p:spPr bwMode="auto">
          <a:xfrm>
            <a:off x="2855914" y="919163"/>
            <a:ext cx="3671887" cy="498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42913" indent="-442913"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200" b="1">
                <a:solidFill>
                  <a:srgbClr val="FFFF00"/>
                </a:solidFill>
                <a:latin typeface="Comic Sans MS" panose="030F0702030302020204" pitchFamily="66" charset="0"/>
              </a:rPr>
              <a:t>MULTICOLLINEARITÀ</a:t>
            </a:r>
          </a:p>
        </p:txBody>
      </p:sp>
      <p:sp>
        <p:nvSpPr>
          <p:cNvPr id="11271" name="Text Box 14"/>
          <p:cNvSpPr txBox="1">
            <a:spLocks noChangeArrowheads="1"/>
          </p:cNvSpPr>
          <p:nvPr/>
        </p:nvSpPr>
        <p:spPr bwMode="auto">
          <a:xfrm>
            <a:off x="4151314" y="1562100"/>
            <a:ext cx="637222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000" b="1">
                <a:solidFill>
                  <a:srgbClr val="FFFFFF"/>
                </a:solidFill>
                <a:latin typeface="Comic Sans MS" panose="030F0702030302020204" pitchFamily="66" charset="0"/>
              </a:rPr>
              <a:t>Variabili esplicative fortemente correlate tra loro</a:t>
            </a:r>
          </a:p>
        </p:txBody>
      </p:sp>
      <p:sp>
        <p:nvSpPr>
          <p:cNvPr id="11272" name="Text Box 14"/>
          <p:cNvSpPr txBox="1">
            <a:spLocks noChangeArrowheads="1"/>
          </p:cNvSpPr>
          <p:nvPr/>
        </p:nvSpPr>
        <p:spPr bwMode="auto">
          <a:xfrm>
            <a:off x="4583114" y="1955800"/>
            <a:ext cx="5761037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1800" b="1">
                <a:solidFill>
                  <a:srgbClr val="66FF33"/>
                </a:solidFill>
                <a:latin typeface="Comic Sans MS" panose="030F0702030302020204" pitchFamily="66" charset="0"/>
              </a:rPr>
              <a:t>(CASO LIMITE: combinazione lineare di variabili)</a:t>
            </a:r>
          </a:p>
        </p:txBody>
      </p:sp>
      <p:sp>
        <p:nvSpPr>
          <p:cNvPr id="43017" name="Text Box 14"/>
          <p:cNvSpPr txBox="1">
            <a:spLocks noChangeArrowheads="1"/>
          </p:cNvSpPr>
          <p:nvPr/>
        </p:nvSpPr>
        <p:spPr bwMode="auto">
          <a:xfrm>
            <a:off x="1920875" y="2427288"/>
            <a:ext cx="1511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4013" indent="-354013"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000" b="1">
                <a:solidFill>
                  <a:srgbClr val="FFFFFF"/>
                </a:solidFill>
                <a:latin typeface="Comic Sans MS" panose="030F0702030302020204" pitchFamily="66" charset="0"/>
              </a:rPr>
              <a:t>EFFETTI:</a:t>
            </a:r>
          </a:p>
        </p:txBody>
      </p:sp>
      <p:sp>
        <p:nvSpPr>
          <p:cNvPr id="11274" name="Text Box 14"/>
          <p:cNvSpPr txBox="1">
            <a:spLocks noChangeArrowheads="1"/>
          </p:cNvSpPr>
          <p:nvPr/>
        </p:nvSpPr>
        <p:spPr bwMode="auto">
          <a:xfrm>
            <a:off x="1919289" y="1557338"/>
            <a:ext cx="2663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4013" indent="-354013"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000" b="1">
                <a:solidFill>
                  <a:srgbClr val="FFFFFF"/>
                </a:solidFill>
                <a:latin typeface="Comic Sans MS" panose="030F0702030302020204" pitchFamily="66" charset="0"/>
              </a:rPr>
              <a:t>DEFINIZIONE:</a:t>
            </a:r>
          </a:p>
        </p:txBody>
      </p:sp>
      <p:sp>
        <p:nvSpPr>
          <p:cNvPr id="43019" name="Text Box 14"/>
          <p:cNvSpPr txBox="1">
            <a:spLocks noChangeArrowheads="1"/>
          </p:cNvSpPr>
          <p:nvPr/>
        </p:nvSpPr>
        <p:spPr bwMode="auto">
          <a:xfrm>
            <a:off x="4151314" y="2452688"/>
            <a:ext cx="63722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it-IT" altLang="it-IT" sz="2000" b="1">
                <a:solidFill>
                  <a:srgbClr val="FFFFFF"/>
                </a:solidFill>
                <a:latin typeface="Comic Sans MS" panose="030F0702030302020204" pitchFamily="66" charset="0"/>
              </a:rPr>
              <a:t>Indeterminatezza delle stime OLS (matrice X’X con determinante nullo – NON INVERTIBILE)</a:t>
            </a:r>
          </a:p>
        </p:txBody>
      </p:sp>
      <p:sp>
        <p:nvSpPr>
          <p:cNvPr id="43020" name="Text Box 14"/>
          <p:cNvSpPr txBox="1">
            <a:spLocks noChangeArrowheads="1"/>
          </p:cNvSpPr>
          <p:nvPr/>
        </p:nvSpPr>
        <p:spPr bwMode="auto">
          <a:xfrm>
            <a:off x="4151314" y="3214689"/>
            <a:ext cx="637222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it-IT" altLang="it-IT" sz="2000" b="1">
                <a:solidFill>
                  <a:srgbClr val="FFFFFF"/>
                </a:solidFill>
                <a:latin typeface="Comic Sans MS" panose="030F0702030302020204" pitchFamily="66" charset="0"/>
              </a:rPr>
              <a:t>Ridondanza delle informazioni</a:t>
            </a:r>
          </a:p>
        </p:txBody>
      </p:sp>
      <p:sp>
        <p:nvSpPr>
          <p:cNvPr id="43021" name="Text Box 14"/>
          <p:cNvSpPr txBox="1">
            <a:spLocks noChangeArrowheads="1"/>
          </p:cNvSpPr>
          <p:nvPr/>
        </p:nvSpPr>
        <p:spPr bwMode="auto">
          <a:xfrm>
            <a:off x="2352676" y="4149725"/>
            <a:ext cx="6983413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000" b="1">
                <a:solidFill>
                  <a:srgbClr val="FFFFFF"/>
                </a:solidFill>
                <a:latin typeface="Comic Sans MS" panose="030F0702030302020204" pitchFamily="66" charset="0"/>
              </a:rPr>
              <a:t>Indici per valutare il grado di multicollinearità:</a:t>
            </a:r>
          </a:p>
        </p:txBody>
      </p:sp>
      <p:sp>
        <p:nvSpPr>
          <p:cNvPr id="43022" name="Text Box 14"/>
          <p:cNvSpPr txBox="1">
            <a:spLocks noChangeArrowheads="1"/>
          </p:cNvSpPr>
          <p:nvPr/>
        </p:nvSpPr>
        <p:spPr bwMode="auto">
          <a:xfrm>
            <a:off x="2998788" y="4662488"/>
            <a:ext cx="6337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42913" indent="-442913"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000" b="1">
                <a:solidFill>
                  <a:srgbClr val="FFFF00"/>
                </a:solidFill>
                <a:latin typeface="Comic Sans MS" panose="030F0702030302020204" pitchFamily="66" charset="0"/>
              </a:rPr>
              <a:t>1) VARIANCE INFLATION FACTOR – VIF</a:t>
            </a: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0" y="6281738"/>
            <a:ext cx="12192000" cy="576262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aseline="-2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  </a:t>
            </a:r>
            <a:r>
              <a:rPr lang="it-IT" sz="2000" baseline="-25000" dirty="0">
                <a:solidFill>
                  <a:srgbClr val="FFFFFF"/>
                </a:solidFill>
                <a:latin typeface="Garamond" pitchFamily="18" charset="0"/>
              </a:rPr>
              <a:t>Università degli Studi di Napoli “Parthenope” – Metodi Quantitativi per le Valutazioni Economiche e Finanziarie (MQV-</a:t>
            </a:r>
            <a:r>
              <a:rPr lang="it-IT" sz="2000" baseline="-25000" dirty="0" err="1">
                <a:solidFill>
                  <a:srgbClr val="FFFFFF"/>
                </a:solidFill>
                <a:latin typeface="Garamond" pitchFamily="18" charset="0"/>
              </a:rPr>
              <a:t>ef</a:t>
            </a:r>
            <a:r>
              <a:rPr lang="it-IT" sz="2000" baseline="-25000" dirty="0">
                <a:solidFill>
                  <a:srgbClr val="FFFFFF"/>
                </a:solidFill>
                <a:latin typeface="Garamond" pitchFamily="18" charset="0"/>
              </a:rPr>
              <a:t>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aseline="-25000" dirty="0">
                <a:solidFill>
                  <a:srgbClr val="FFFFFF"/>
                </a:solidFill>
                <a:latin typeface="Garamond" pitchFamily="18" charset="0"/>
              </a:rPr>
              <a:t>Analisi dei Dati Spaziali per le Applicazioni Economiche – Gennaro Punzo</a:t>
            </a:r>
          </a:p>
        </p:txBody>
      </p:sp>
      <p:sp>
        <p:nvSpPr>
          <p:cNvPr id="17" name="Text Box 24"/>
          <p:cNvSpPr txBox="1">
            <a:spLocks noChangeArrowheads="1"/>
          </p:cNvSpPr>
          <p:nvPr/>
        </p:nvSpPr>
        <p:spPr bwMode="auto">
          <a:xfrm>
            <a:off x="11837100" y="6564314"/>
            <a:ext cx="41870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1500" b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11</a:t>
            </a:r>
            <a:endParaRPr lang="it-IT" altLang="it-IT" sz="1500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184846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/>
      <p:bldP spid="43017" grpId="0"/>
      <p:bldP spid="43019" grpId="0"/>
      <p:bldP spid="43020" grpId="0"/>
      <p:bldP spid="43021" grpId="0"/>
      <p:bldP spid="430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5346" name="Rectangle 2"/>
          <p:cNvSpPr>
            <a:spLocks noChangeArrowheads="1"/>
          </p:cNvSpPr>
          <p:nvPr/>
        </p:nvSpPr>
        <p:spPr bwMode="auto">
          <a:xfrm>
            <a:off x="1970089" y="117475"/>
            <a:ext cx="83026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DIAGNOSTICA DELLA REGRESSIONE</a:t>
            </a:r>
            <a:endParaRPr lang="it-IT" sz="3200" b="1" i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20486" name="Text Box 14"/>
          <p:cNvSpPr txBox="1">
            <a:spLocks noChangeArrowheads="1"/>
          </p:cNvSpPr>
          <p:nvPr/>
        </p:nvSpPr>
        <p:spPr bwMode="auto">
          <a:xfrm>
            <a:off x="2135189" y="3614739"/>
            <a:ext cx="79216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4013" indent="-354013"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it-IT" altLang="it-IT" sz="2000" b="1" dirty="0">
                <a:solidFill>
                  <a:srgbClr val="FFFFFF"/>
                </a:solidFill>
                <a:latin typeface="Comic Sans MS" panose="030F0702030302020204" pitchFamily="66" charset="0"/>
              </a:rPr>
              <a:t>Valori superiori </a:t>
            </a:r>
            <a:r>
              <a:rPr lang="it-IT" altLang="it-IT" sz="2000" b="1" dirty="0" smtClean="0">
                <a:solidFill>
                  <a:srgbClr val="FFFFFF"/>
                </a:solidFill>
                <a:latin typeface="Comic Sans MS" panose="030F0702030302020204" pitchFamily="66" charset="0"/>
              </a:rPr>
              <a:t>ad una data soglia (5) indicano </a:t>
            </a:r>
            <a:r>
              <a:rPr lang="it-IT" altLang="it-IT" sz="2000" b="1" dirty="0">
                <a:solidFill>
                  <a:srgbClr val="FFFFFF"/>
                </a:solidFill>
                <a:latin typeface="Comic Sans MS" panose="030F0702030302020204" pitchFamily="66" charset="0"/>
              </a:rPr>
              <a:t>uno stretto rapporto tra la variabile considerata e le altre </a:t>
            </a:r>
            <a:endParaRPr lang="it-IT" altLang="it-IT" sz="2000" b="1" baseline="30000" dirty="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12294" name="Text Box 14"/>
          <p:cNvSpPr txBox="1">
            <a:spLocks noChangeArrowheads="1"/>
          </p:cNvSpPr>
          <p:nvPr/>
        </p:nvSpPr>
        <p:spPr bwMode="auto">
          <a:xfrm>
            <a:off x="5519739" y="2071688"/>
            <a:ext cx="4681537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1800" b="1">
                <a:solidFill>
                  <a:srgbClr val="FFFFFF"/>
                </a:solidFill>
                <a:latin typeface="Comic Sans MS" panose="030F0702030302020204" pitchFamily="66" charset="0"/>
              </a:rPr>
              <a:t>R</a:t>
            </a:r>
            <a:r>
              <a:rPr lang="it-IT" altLang="it-IT" sz="1800" b="1" baseline="30000">
                <a:solidFill>
                  <a:srgbClr val="FFFFFF"/>
                </a:solidFill>
                <a:latin typeface="Comic Sans MS" panose="030F0702030302020204" pitchFamily="66" charset="0"/>
              </a:rPr>
              <a:t>2</a:t>
            </a:r>
            <a:r>
              <a:rPr lang="it-IT" altLang="it-IT" sz="1800" b="1">
                <a:solidFill>
                  <a:srgbClr val="FFFFFF"/>
                </a:solidFill>
                <a:latin typeface="Comic Sans MS" panose="030F0702030302020204" pitchFamily="66" charset="0"/>
              </a:rPr>
              <a:t> corretto della regressione della variabile esplicativa in esame in funzione delle altre variabili del modello </a:t>
            </a:r>
          </a:p>
        </p:txBody>
      </p:sp>
      <p:graphicFrame>
        <p:nvGraphicFramePr>
          <p:cNvPr id="12295" name="Object 38"/>
          <p:cNvGraphicFramePr>
            <a:graphicFrameLocks noChangeAspect="1"/>
          </p:cNvGraphicFramePr>
          <p:nvPr/>
        </p:nvGraphicFramePr>
        <p:xfrm>
          <a:off x="2711450" y="2132014"/>
          <a:ext cx="1728788" cy="82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7" imgW="800010" imgH="362016" progId="Equation.3">
                  <p:embed/>
                </p:oleObj>
              </mc:Choice>
              <mc:Fallback>
                <p:oleObj name="Equation" r:id="rId7" imgW="800010" imgH="362016" progId="Equation.3">
                  <p:embed/>
                  <p:pic>
                    <p:nvPicPr>
                      <p:cNvPr id="12295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1450" y="2132014"/>
                        <a:ext cx="1728788" cy="827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6" name="Text Box 14"/>
          <p:cNvSpPr txBox="1">
            <a:spLocks noChangeArrowheads="1"/>
          </p:cNvSpPr>
          <p:nvPr/>
        </p:nvSpPr>
        <p:spPr bwMode="auto">
          <a:xfrm>
            <a:off x="2279650" y="1100138"/>
            <a:ext cx="6337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42913" indent="-442913"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000" b="1">
                <a:solidFill>
                  <a:srgbClr val="FFFF00"/>
                </a:solidFill>
                <a:latin typeface="Comic Sans MS" panose="030F0702030302020204" pitchFamily="66" charset="0"/>
              </a:rPr>
              <a:t>1) VARIANCE INFLATION FACTOR – VIF</a:t>
            </a:r>
          </a:p>
        </p:txBody>
      </p:sp>
      <p:sp>
        <p:nvSpPr>
          <p:cNvPr id="12297" name="Line 40"/>
          <p:cNvSpPr>
            <a:spLocks noChangeShapeType="1"/>
          </p:cNvSpPr>
          <p:nvPr/>
        </p:nvSpPr>
        <p:spPr bwMode="auto">
          <a:xfrm flipV="1">
            <a:off x="4656138" y="2419351"/>
            <a:ext cx="792162" cy="290513"/>
          </a:xfrm>
          <a:prstGeom prst="line">
            <a:avLst/>
          </a:prstGeom>
          <a:noFill/>
          <a:ln w="25400" cap="rnd">
            <a:solidFill>
              <a:srgbClr val="FFFF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baseline="-250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0490" name="Text Box 14"/>
          <p:cNvSpPr txBox="1">
            <a:spLocks noChangeArrowheads="1"/>
          </p:cNvSpPr>
          <p:nvPr/>
        </p:nvSpPr>
        <p:spPr bwMode="auto">
          <a:xfrm>
            <a:off x="2135189" y="4581526"/>
            <a:ext cx="792162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4013" indent="-354013"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it-IT" altLang="it-IT" sz="2000" b="1" dirty="0">
                <a:solidFill>
                  <a:srgbClr val="FFFFFF"/>
                </a:solidFill>
                <a:latin typeface="Comic Sans MS" panose="030F0702030302020204" pitchFamily="66" charset="0"/>
              </a:rPr>
              <a:t>Valori della media degli indici relativi a tutte le variabili esplicative presenti nel modello superiori </a:t>
            </a:r>
            <a:r>
              <a:rPr lang="it-IT" altLang="it-IT" sz="2000" b="1" dirty="0" smtClean="0">
                <a:solidFill>
                  <a:srgbClr val="FFFFFF"/>
                </a:solidFill>
                <a:latin typeface="Comic Sans MS" panose="030F0702030302020204" pitchFamily="66" charset="0"/>
              </a:rPr>
              <a:t>ad una data soglia indicano </a:t>
            </a:r>
            <a:r>
              <a:rPr lang="it-IT" altLang="it-IT" sz="2000" b="1" dirty="0">
                <a:solidFill>
                  <a:srgbClr val="FFFFFF"/>
                </a:solidFill>
                <a:latin typeface="Comic Sans MS" panose="030F0702030302020204" pitchFamily="66" charset="0"/>
              </a:rPr>
              <a:t>un eccessivo grado di </a:t>
            </a:r>
            <a:r>
              <a:rPr lang="it-IT" altLang="it-IT" sz="2000" b="1" dirty="0" err="1">
                <a:solidFill>
                  <a:srgbClr val="FFFFFF"/>
                </a:solidFill>
                <a:latin typeface="Comic Sans MS" panose="030F0702030302020204" pitchFamily="66" charset="0"/>
              </a:rPr>
              <a:t>multicollinearità</a:t>
            </a:r>
            <a:endParaRPr lang="it-IT" altLang="it-IT" sz="2000" b="1" baseline="30000" dirty="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6281738"/>
            <a:ext cx="12192000" cy="576262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aseline="-2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  </a:t>
            </a:r>
            <a:r>
              <a:rPr lang="it-IT" sz="2000" baseline="-25000" dirty="0">
                <a:solidFill>
                  <a:srgbClr val="FFFFFF"/>
                </a:solidFill>
                <a:latin typeface="Garamond" pitchFamily="18" charset="0"/>
              </a:rPr>
              <a:t>Università degli Studi di Napoli “Parthenope” – Metodi Quantitativi per le Valutazioni Economiche e Finanziarie (MQV-</a:t>
            </a:r>
            <a:r>
              <a:rPr lang="it-IT" sz="2000" baseline="-25000" dirty="0" err="1">
                <a:solidFill>
                  <a:srgbClr val="FFFFFF"/>
                </a:solidFill>
                <a:latin typeface="Garamond" pitchFamily="18" charset="0"/>
              </a:rPr>
              <a:t>ef</a:t>
            </a:r>
            <a:r>
              <a:rPr lang="it-IT" sz="2000" baseline="-25000" dirty="0">
                <a:solidFill>
                  <a:srgbClr val="FFFFFF"/>
                </a:solidFill>
                <a:latin typeface="Garamond" pitchFamily="18" charset="0"/>
              </a:rPr>
              <a:t>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aseline="-25000" dirty="0">
                <a:solidFill>
                  <a:srgbClr val="FFFFFF"/>
                </a:solidFill>
                <a:latin typeface="Garamond" pitchFamily="18" charset="0"/>
              </a:rPr>
              <a:t>Analisi dei Dati Spaziali per le Applicazioni Economiche – Gennaro Punzo</a:t>
            </a:r>
          </a:p>
        </p:txBody>
      </p:sp>
      <p:sp>
        <p:nvSpPr>
          <p:cNvPr id="13" name="Text Box 24"/>
          <p:cNvSpPr txBox="1">
            <a:spLocks noChangeArrowheads="1"/>
          </p:cNvSpPr>
          <p:nvPr/>
        </p:nvSpPr>
        <p:spPr bwMode="auto">
          <a:xfrm>
            <a:off x="11837100" y="6564314"/>
            <a:ext cx="41870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1500" b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12</a:t>
            </a:r>
            <a:endParaRPr lang="it-IT" altLang="it-IT" sz="1500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655323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/>
      <p:bldP spid="2049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5346" name="Rectangle 2"/>
          <p:cNvSpPr>
            <a:spLocks noChangeArrowheads="1"/>
          </p:cNvSpPr>
          <p:nvPr/>
        </p:nvSpPr>
        <p:spPr bwMode="auto">
          <a:xfrm>
            <a:off x="1970089" y="117475"/>
            <a:ext cx="83026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DIAGNOSTICA DELLA REGRESSIONE</a:t>
            </a:r>
            <a:endParaRPr lang="it-IT" sz="3200" b="1" i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21511" name="Text Box 14"/>
          <p:cNvSpPr txBox="1">
            <a:spLocks noChangeArrowheads="1"/>
          </p:cNvSpPr>
          <p:nvPr/>
        </p:nvSpPr>
        <p:spPr bwMode="auto">
          <a:xfrm>
            <a:off x="2208214" y="4292601"/>
            <a:ext cx="77057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4013" indent="-354013"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it-IT" altLang="it-IT" sz="2000" b="1">
                <a:solidFill>
                  <a:srgbClr val="FFFFFF"/>
                </a:solidFill>
                <a:latin typeface="Comic Sans MS" panose="030F0702030302020204" pitchFamily="66" charset="0"/>
              </a:rPr>
              <a:t>Valori superiori a 20 indicano un eccessivo grado di multicollinearità tra le variabili esplicative</a:t>
            </a:r>
            <a:endParaRPr lang="it-IT" altLang="it-IT" sz="2000" b="1" baseline="3000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21512" name="Text Box 14"/>
          <p:cNvSpPr txBox="1">
            <a:spLocks noChangeArrowheads="1"/>
          </p:cNvSpPr>
          <p:nvPr/>
        </p:nvSpPr>
        <p:spPr bwMode="auto">
          <a:xfrm>
            <a:off x="2206626" y="5132388"/>
            <a:ext cx="7921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4013" indent="-354013"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it-IT" altLang="it-IT" sz="2000" b="1">
                <a:solidFill>
                  <a:srgbClr val="FFFFFF"/>
                </a:solidFill>
                <a:latin typeface="Comic Sans MS" panose="030F0702030302020204" pitchFamily="66" charset="0"/>
              </a:rPr>
              <a:t>Se uguale a 1 vi è totale assenza di multicollinearità</a:t>
            </a:r>
            <a:endParaRPr lang="it-IT" altLang="it-IT" sz="2000" b="1" baseline="3000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13319" name="Object 9"/>
          <p:cNvGraphicFramePr>
            <a:graphicFrameLocks noChangeAspect="1"/>
          </p:cNvGraphicFramePr>
          <p:nvPr/>
        </p:nvGraphicFramePr>
        <p:xfrm>
          <a:off x="3143250" y="1989139"/>
          <a:ext cx="1879600" cy="966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Equation" r:id="rId7" imgW="914400" imgH="457359" progId="Equation.3">
                  <p:embed/>
                </p:oleObj>
              </mc:Choice>
              <mc:Fallback>
                <p:oleObj name="Equation" r:id="rId7" imgW="914400" imgH="457359" progId="Equation.3">
                  <p:embed/>
                  <p:pic>
                    <p:nvPicPr>
                      <p:cNvPr id="1331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50" y="1989139"/>
                        <a:ext cx="1879600" cy="966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Text Box 14"/>
          <p:cNvSpPr txBox="1">
            <a:spLocks noChangeArrowheads="1"/>
          </p:cNvSpPr>
          <p:nvPr/>
        </p:nvSpPr>
        <p:spPr bwMode="auto">
          <a:xfrm>
            <a:off x="2279650" y="1157288"/>
            <a:ext cx="7920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42913" indent="-442913"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000" b="1">
                <a:solidFill>
                  <a:srgbClr val="FFFF00"/>
                </a:solidFill>
                <a:latin typeface="Comic Sans MS" panose="030F0702030302020204" pitchFamily="66" charset="0"/>
              </a:rPr>
              <a:t>2) MULTICOLLINEARITY CONDITION NUMBER – MCN</a:t>
            </a:r>
          </a:p>
        </p:txBody>
      </p:sp>
      <p:sp>
        <p:nvSpPr>
          <p:cNvPr id="13321" name="Text Box 14"/>
          <p:cNvSpPr txBox="1">
            <a:spLocks noChangeArrowheads="1"/>
          </p:cNvSpPr>
          <p:nvPr/>
        </p:nvSpPr>
        <p:spPr bwMode="auto">
          <a:xfrm>
            <a:off x="5953125" y="2216150"/>
            <a:ext cx="4535488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1800" b="1">
                <a:solidFill>
                  <a:srgbClr val="FFFFFF"/>
                </a:solidFill>
                <a:latin typeface="Comic Sans MS" panose="030F0702030302020204" pitchFamily="66" charset="0"/>
              </a:rPr>
              <a:t>Data una matrice A quadrata di ordine n, gli autovalori sono le n soluzioni dell’equazione caratteristica:  </a:t>
            </a:r>
          </a:p>
        </p:txBody>
      </p:sp>
      <p:sp>
        <p:nvSpPr>
          <p:cNvPr id="13322" name="Text Box 14"/>
          <p:cNvSpPr txBox="1">
            <a:spLocks noChangeArrowheads="1"/>
          </p:cNvSpPr>
          <p:nvPr/>
        </p:nvSpPr>
        <p:spPr bwMode="auto">
          <a:xfrm>
            <a:off x="6527800" y="1844675"/>
            <a:ext cx="208915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1800" b="1">
                <a:solidFill>
                  <a:srgbClr val="66FF33"/>
                </a:solidFill>
                <a:latin typeface="Comic Sans MS" panose="030F0702030302020204" pitchFamily="66" charset="0"/>
              </a:rPr>
              <a:t>AUTOVALORE:  </a:t>
            </a:r>
          </a:p>
        </p:txBody>
      </p:sp>
      <p:graphicFrame>
        <p:nvGraphicFramePr>
          <p:cNvPr id="13323" name="Object 15"/>
          <p:cNvGraphicFramePr>
            <a:graphicFrameLocks noChangeAspect="1"/>
          </p:cNvGraphicFramePr>
          <p:nvPr/>
        </p:nvGraphicFramePr>
        <p:xfrm>
          <a:off x="7391400" y="3357563"/>
          <a:ext cx="173355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Equation" r:id="rId9" imgW="914400" imgH="190327" progId="Equation.3">
                  <p:embed/>
                </p:oleObj>
              </mc:Choice>
              <mc:Fallback>
                <p:oleObj name="Equation" r:id="rId9" imgW="914400" imgH="190327" progId="Equation.3">
                  <p:embed/>
                  <p:pic>
                    <p:nvPicPr>
                      <p:cNvPr id="13323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3357563"/>
                        <a:ext cx="1733550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4" name="Line 17"/>
          <p:cNvSpPr>
            <a:spLocks noChangeShapeType="1"/>
          </p:cNvSpPr>
          <p:nvPr/>
        </p:nvSpPr>
        <p:spPr bwMode="auto">
          <a:xfrm flipV="1">
            <a:off x="4873625" y="2062164"/>
            <a:ext cx="1366838" cy="142875"/>
          </a:xfrm>
          <a:prstGeom prst="line">
            <a:avLst/>
          </a:prstGeom>
          <a:noFill/>
          <a:ln w="25400" cap="rnd">
            <a:solidFill>
              <a:srgbClr val="FFFF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baseline="-250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0" y="6281738"/>
            <a:ext cx="12192000" cy="576262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aseline="-2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  </a:t>
            </a:r>
            <a:r>
              <a:rPr lang="it-IT" sz="2000" baseline="-25000" dirty="0">
                <a:solidFill>
                  <a:srgbClr val="FFFFFF"/>
                </a:solidFill>
                <a:latin typeface="Garamond" pitchFamily="18" charset="0"/>
              </a:rPr>
              <a:t>Università degli Studi di Napoli “Parthenope” – Metodi Quantitativi per le Valutazioni Economiche e Finanziarie (MQV-</a:t>
            </a:r>
            <a:r>
              <a:rPr lang="it-IT" sz="2000" baseline="-25000" dirty="0" err="1">
                <a:solidFill>
                  <a:srgbClr val="FFFFFF"/>
                </a:solidFill>
                <a:latin typeface="Garamond" pitchFamily="18" charset="0"/>
              </a:rPr>
              <a:t>ef</a:t>
            </a:r>
            <a:r>
              <a:rPr lang="it-IT" sz="2000" baseline="-25000" dirty="0">
                <a:solidFill>
                  <a:srgbClr val="FFFFFF"/>
                </a:solidFill>
                <a:latin typeface="Garamond" pitchFamily="18" charset="0"/>
              </a:rPr>
              <a:t>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aseline="-25000" dirty="0">
                <a:solidFill>
                  <a:srgbClr val="FFFFFF"/>
                </a:solidFill>
                <a:latin typeface="Garamond" pitchFamily="18" charset="0"/>
              </a:rPr>
              <a:t>Analisi dei Dati Spaziali per le Applicazioni Economiche – Gennaro Punzo</a:t>
            </a:r>
          </a:p>
        </p:txBody>
      </p:sp>
      <p:sp>
        <p:nvSpPr>
          <p:cNvPr id="15" name="Text Box 24"/>
          <p:cNvSpPr txBox="1">
            <a:spLocks noChangeArrowheads="1"/>
          </p:cNvSpPr>
          <p:nvPr/>
        </p:nvSpPr>
        <p:spPr bwMode="auto">
          <a:xfrm>
            <a:off x="11837100" y="6564314"/>
            <a:ext cx="41870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1500" b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13</a:t>
            </a:r>
            <a:endParaRPr lang="it-IT" altLang="it-IT" sz="1500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011892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1" grpId="0"/>
      <p:bldP spid="215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5346" name="Rectangle 2"/>
          <p:cNvSpPr>
            <a:spLocks noChangeArrowheads="1"/>
          </p:cNvSpPr>
          <p:nvPr/>
        </p:nvSpPr>
        <p:spPr bwMode="auto">
          <a:xfrm>
            <a:off x="1970089" y="117475"/>
            <a:ext cx="83026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DIAGNOSTICA DELLA REGRESSIONE</a:t>
            </a:r>
            <a:endParaRPr lang="it-IT" sz="3200" b="1" i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22535" name="Text Box 14"/>
          <p:cNvSpPr txBox="1">
            <a:spLocks noChangeArrowheads="1"/>
          </p:cNvSpPr>
          <p:nvPr/>
        </p:nvSpPr>
        <p:spPr bwMode="auto">
          <a:xfrm>
            <a:off x="1919289" y="3789364"/>
            <a:ext cx="84978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4013" indent="-354013"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it-IT" altLang="it-IT" sz="2000" b="1">
                <a:solidFill>
                  <a:srgbClr val="FFFFFF"/>
                </a:solidFill>
                <a:latin typeface="Comic Sans MS" panose="030F0702030302020204" pitchFamily="66" charset="0"/>
              </a:rPr>
              <a:t>Sotto l’ipotesi nulla di normalità, la statistica-test JB si distribuisce asintoticamente come una v.c. Chi-quadro con 2 gdl</a:t>
            </a:r>
          </a:p>
        </p:txBody>
      </p:sp>
      <p:sp>
        <p:nvSpPr>
          <p:cNvPr id="14342" name="Text Box 14"/>
          <p:cNvSpPr txBox="1">
            <a:spLocks noChangeArrowheads="1"/>
          </p:cNvSpPr>
          <p:nvPr/>
        </p:nvSpPr>
        <p:spPr bwMode="auto">
          <a:xfrm>
            <a:off x="1992313" y="1063625"/>
            <a:ext cx="8278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42913" indent="-442913"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000" b="1">
                <a:solidFill>
                  <a:srgbClr val="FFFF00"/>
                </a:solidFill>
                <a:latin typeface="Comic Sans MS" panose="030F0702030302020204" pitchFamily="66" charset="0"/>
              </a:rPr>
              <a:t>TEST DI JARQUE-BERA PER LA NORMALITÀ DEI RESIDUI </a:t>
            </a:r>
          </a:p>
        </p:txBody>
      </p:sp>
      <p:graphicFrame>
        <p:nvGraphicFramePr>
          <p:cNvPr id="14343" name="Object 10"/>
          <p:cNvGraphicFramePr>
            <a:graphicFrameLocks noChangeAspect="1"/>
          </p:cNvGraphicFramePr>
          <p:nvPr/>
        </p:nvGraphicFramePr>
        <p:xfrm>
          <a:off x="4441825" y="2008189"/>
          <a:ext cx="2878138" cy="1023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Equation" r:id="rId7" imgW="1409610" imgH="476356" progId="Equation.3">
                  <p:embed/>
                </p:oleObj>
              </mc:Choice>
              <mc:Fallback>
                <p:oleObj name="Equation" r:id="rId7" imgW="1409610" imgH="476356" progId="Equation.3">
                  <p:embed/>
                  <p:pic>
                    <p:nvPicPr>
                      <p:cNvPr id="14343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1825" y="2008189"/>
                        <a:ext cx="2878138" cy="1023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7" name="Line 11"/>
          <p:cNvSpPr>
            <a:spLocks noChangeShapeType="1"/>
          </p:cNvSpPr>
          <p:nvPr/>
        </p:nvSpPr>
        <p:spPr bwMode="auto">
          <a:xfrm flipH="1">
            <a:off x="4583113" y="2744788"/>
            <a:ext cx="1008062" cy="215900"/>
          </a:xfrm>
          <a:prstGeom prst="line">
            <a:avLst/>
          </a:prstGeom>
          <a:noFill/>
          <a:ln w="25400" cap="rnd">
            <a:solidFill>
              <a:srgbClr val="FFFF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baseline="-250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2538" name="Text Box 14"/>
          <p:cNvSpPr txBox="1">
            <a:spLocks noChangeArrowheads="1"/>
          </p:cNvSpPr>
          <p:nvPr/>
        </p:nvSpPr>
        <p:spPr bwMode="auto">
          <a:xfrm>
            <a:off x="1703388" y="2816226"/>
            <a:ext cx="28813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000" b="1">
                <a:solidFill>
                  <a:srgbClr val="66FF33"/>
                </a:solidFill>
                <a:latin typeface="Comic Sans MS" panose="030F0702030302020204" pitchFamily="66" charset="0"/>
              </a:rPr>
              <a:t>Indice di asimmetria</a:t>
            </a:r>
          </a:p>
        </p:txBody>
      </p:sp>
      <p:sp>
        <p:nvSpPr>
          <p:cNvPr id="22539" name="Text Box 14"/>
          <p:cNvSpPr txBox="1">
            <a:spLocks noChangeArrowheads="1"/>
          </p:cNvSpPr>
          <p:nvPr/>
        </p:nvSpPr>
        <p:spPr bwMode="auto">
          <a:xfrm>
            <a:off x="7680326" y="2490789"/>
            <a:ext cx="2771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000" b="1">
                <a:solidFill>
                  <a:srgbClr val="66FF33"/>
                </a:solidFill>
                <a:latin typeface="Comic Sans MS" panose="030F0702030302020204" pitchFamily="66" charset="0"/>
              </a:rPr>
              <a:t>Indice di curtosi</a:t>
            </a:r>
          </a:p>
        </p:txBody>
      </p:sp>
      <p:sp>
        <p:nvSpPr>
          <p:cNvPr id="22540" name="Line 14"/>
          <p:cNvSpPr>
            <a:spLocks noChangeShapeType="1"/>
          </p:cNvSpPr>
          <p:nvPr/>
        </p:nvSpPr>
        <p:spPr bwMode="auto">
          <a:xfrm>
            <a:off x="6527800" y="2384426"/>
            <a:ext cx="1296988" cy="360363"/>
          </a:xfrm>
          <a:prstGeom prst="line">
            <a:avLst/>
          </a:prstGeom>
          <a:noFill/>
          <a:ln w="25400" cap="rnd">
            <a:solidFill>
              <a:srgbClr val="FFFF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baseline="-250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22531" name="Object 15"/>
          <p:cNvGraphicFramePr>
            <a:graphicFrameLocks noChangeAspect="1"/>
          </p:cNvGraphicFramePr>
          <p:nvPr/>
        </p:nvGraphicFramePr>
        <p:xfrm>
          <a:off x="7608888" y="4886325"/>
          <a:ext cx="1295400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Equation" r:id="rId9" imgW="685979" imgH="200005" progId="Equation.3">
                  <p:embed/>
                </p:oleObj>
              </mc:Choice>
              <mc:Fallback>
                <p:oleObj name="Equation" r:id="rId9" imgW="685979" imgH="200005" progId="Equation.3">
                  <p:embed/>
                  <p:pic>
                    <p:nvPicPr>
                      <p:cNvPr id="22531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08888" y="4886325"/>
                        <a:ext cx="1295400" cy="414338"/>
                      </a:xfrm>
                      <a:prstGeom prst="rect">
                        <a:avLst/>
                      </a:prstGeom>
                      <a:noFill/>
                      <a:ln w="50800" cap="rnd">
                        <a:solidFill>
                          <a:srgbClr val="FFFF00"/>
                        </a:solidFill>
                        <a:prstDash val="sysDot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1" name="Rectangle 16"/>
          <p:cNvSpPr>
            <a:spLocks noChangeArrowheads="1"/>
          </p:cNvSpPr>
          <p:nvPr/>
        </p:nvSpPr>
        <p:spPr bwMode="auto">
          <a:xfrm>
            <a:off x="1847851" y="5553076"/>
            <a:ext cx="8569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54013" indent="-354013"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000" b="1">
                <a:solidFill>
                  <a:srgbClr val="66FF33"/>
                </a:solidFill>
                <a:latin typeface="Comic Sans MS" panose="030F0702030302020204" pitchFamily="66" charset="0"/>
              </a:rPr>
              <a:t>Ipotesi congiunta che sia l’asimmetria che la curtosi siano nulle</a:t>
            </a:r>
          </a:p>
        </p:txBody>
      </p:sp>
      <p:sp>
        <p:nvSpPr>
          <p:cNvPr id="22542" name="Line 17"/>
          <p:cNvSpPr>
            <a:spLocks noChangeShapeType="1"/>
          </p:cNvSpPr>
          <p:nvPr/>
        </p:nvSpPr>
        <p:spPr bwMode="auto">
          <a:xfrm>
            <a:off x="3359150" y="4221163"/>
            <a:ext cx="338455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baseline="-250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2543" name="Line 18"/>
          <p:cNvSpPr>
            <a:spLocks noChangeShapeType="1"/>
          </p:cNvSpPr>
          <p:nvPr/>
        </p:nvSpPr>
        <p:spPr bwMode="auto">
          <a:xfrm flipH="1">
            <a:off x="4079875" y="4294189"/>
            <a:ext cx="863600" cy="936625"/>
          </a:xfrm>
          <a:prstGeom prst="line">
            <a:avLst/>
          </a:prstGeom>
          <a:noFill/>
          <a:ln w="25400" cap="rnd">
            <a:solidFill>
              <a:srgbClr val="FFFF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baseline="-250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0" y="6281738"/>
            <a:ext cx="12192000" cy="576262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aseline="-2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  </a:t>
            </a:r>
            <a:r>
              <a:rPr lang="it-IT" sz="2000" baseline="-25000" dirty="0">
                <a:solidFill>
                  <a:srgbClr val="FFFFFF"/>
                </a:solidFill>
                <a:latin typeface="Garamond" pitchFamily="18" charset="0"/>
              </a:rPr>
              <a:t>Università degli Studi di Napoli “Parthenope” – Metodi Quantitativi per le Valutazioni Economiche e Finanziarie (MQV-</a:t>
            </a:r>
            <a:r>
              <a:rPr lang="it-IT" sz="2000" baseline="-25000" dirty="0" err="1">
                <a:solidFill>
                  <a:srgbClr val="FFFFFF"/>
                </a:solidFill>
                <a:latin typeface="Garamond" pitchFamily="18" charset="0"/>
              </a:rPr>
              <a:t>ef</a:t>
            </a:r>
            <a:r>
              <a:rPr lang="it-IT" sz="2000" baseline="-25000" dirty="0">
                <a:solidFill>
                  <a:srgbClr val="FFFFFF"/>
                </a:solidFill>
                <a:latin typeface="Garamond" pitchFamily="18" charset="0"/>
              </a:rPr>
              <a:t>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aseline="-25000" dirty="0">
                <a:solidFill>
                  <a:srgbClr val="FFFFFF"/>
                </a:solidFill>
                <a:latin typeface="Garamond" pitchFamily="18" charset="0"/>
              </a:rPr>
              <a:t>Analisi dei Dati Spaziali per le Applicazioni Economiche – Gennaro Punzo</a:t>
            </a:r>
          </a:p>
        </p:txBody>
      </p:sp>
      <p:sp>
        <p:nvSpPr>
          <p:cNvPr id="18" name="Text Box 24"/>
          <p:cNvSpPr txBox="1">
            <a:spLocks noChangeArrowheads="1"/>
          </p:cNvSpPr>
          <p:nvPr/>
        </p:nvSpPr>
        <p:spPr bwMode="auto">
          <a:xfrm>
            <a:off x="11837100" y="6564314"/>
            <a:ext cx="41870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1500" b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14</a:t>
            </a:r>
            <a:endParaRPr lang="it-IT" altLang="it-IT" sz="1500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016832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/>
      <p:bldP spid="22538" grpId="0"/>
      <p:bldP spid="22539" grpId="0"/>
      <p:bldP spid="2254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14"/>
          <p:cNvSpPr txBox="1">
            <a:spLocks noChangeArrowheads="1"/>
          </p:cNvSpPr>
          <p:nvPr/>
        </p:nvSpPr>
        <p:spPr bwMode="auto">
          <a:xfrm>
            <a:off x="1992313" y="1557338"/>
            <a:ext cx="8280400" cy="498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42913" indent="-442913"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200" b="1">
                <a:solidFill>
                  <a:srgbClr val="FFFF00"/>
                </a:solidFill>
                <a:latin typeface="Comic Sans MS" panose="030F0702030302020204" pitchFamily="66" charset="0"/>
              </a:rPr>
              <a:t>1) LM TEST DI BREUSCH-PAGAN (BP)</a:t>
            </a:r>
          </a:p>
        </p:txBody>
      </p:sp>
      <p:sp>
        <p:nvSpPr>
          <p:cNvPr id="1465346" name="Rectangle 2"/>
          <p:cNvSpPr>
            <a:spLocks noChangeArrowheads="1"/>
          </p:cNvSpPr>
          <p:nvPr/>
        </p:nvSpPr>
        <p:spPr bwMode="auto">
          <a:xfrm>
            <a:off x="1524001" y="117476"/>
            <a:ext cx="8748713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DIAGNOSTICA PER L’ETEROSCHEDASTICITÀ</a:t>
            </a:r>
            <a:endParaRPr lang="it-IT" sz="3200" b="1" i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15366" name="Text Box 14"/>
          <p:cNvSpPr txBox="1">
            <a:spLocks noChangeArrowheads="1"/>
          </p:cNvSpPr>
          <p:nvPr/>
        </p:nvSpPr>
        <p:spPr bwMode="auto">
          <a:xfrm>
            <a:off x="1992313" y="2276475"/>
            <a:ext cx="8280400" cy="498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42913" indent="-442913"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200" b="1">
                <a:solidFill>
                  <a:srgbClr val="FFFF00"/>
                </a:solidFill>
                <a:latin typeface="Comic Sans MS" panose="030F0702030302020204" pitchFamily="66" charset="0"/>
              </a:rPr>
              <a:t>2) TEST DI KOENKER E BASSETT (KB)</a:t>
            </a:r>
          </a:p>
        </p:txBody>
      </p:sp>
      <p:sp>
        <p:nvSpPr>
          <p:cNvPr id="15367" name="Text Box 14"/>
          <p:cNvSpPr txBox="1">
            <a:spLocks noChangeArrowheads="1"/>
          </p:cNvSpPr>
          <p:nvPr/>
        </p:nvSpPr>
        <p:spPr bwMode="auto">
          <a:xfrm>
            <a:off x="1992313" y="3068638"/>
            <a:ext cx="8280400" cy="498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42913" indent="-442913"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200" b="1">
                <a:solidFill>
                  <a:srgbClr val="FFFF00"/>
                </a:solidFill>
                <a:latin typeface="Comic Sans MS" panose="030F0702030302020204" pitchFamily="66" charset="0"/>
              </a:rPr>
              <a:t>3) TEST DI WHITE</a:t>
            </a:r>
          </a:p>
        </p:txBody>
      </p:sp>
      <p:sp>
        <p:nvSpPr>
          <p:cNvPr id="23562" name="Text Box 14"/>
          <p:cNvSpPr txBox="1">
            <a:spLocks noChangeArrowheads="1"/>
          </p:cNvSpPr>
          <p:nvPr/>
        </p:nvSpPr>
        <p:spPr bwMode="auto">
          <a:xfrm>
            <a:off x="2063750" y="3860800"/>
            <a:ext cx="8280400" cy="1311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200" b="1">
                <a:solidFill>
                  <a:srgbClr val="FFFFFF"/>
                </a:solidFill>
                <a:latin typeface="Comic Sans MS" panose="030F0702030302020204" pitchFamily="66" charset="0"/>
              </a:rPr>
              <a:t>Verificano l’ipotesi nulla di omoschedasticità dei residui (uguaglianza della varianza) ovvero l’indipendenza di questi dal valore delle variabili esplicative:</a:t>
            </a:r>
          </a:p>
        </p:txBody>
      </p:sp>
      <p:graphicFrame>
        <p:nvGraphicFramePr>
          <p:cNvPr id="23554" name="Object 22"/>
          <p:cNvGraphicFramePr>
            <a:graphicFrameLocks noChangeAspect="1"/>
          </p:cNvGraphicFramePr>
          <p:nvPr/>
        </p:nvGraphicFramePr>
        <p:xfrm>
          <a:off x="8112125" y="5013326"/>
          <a:ext cx="206375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Equation" r:id="rId7" imgW="1000103" imgH="200005" progId="Equation.3">
                  <p:embed/>
                </p:oleObj>
              </mc:Choice>
              <mc:Fallback>
                <p:oleObj name="Equation" r:id="rId7" imgW="1000103" imgH="200005" progId="Equation.3">
                  <p:embed/>
                  <p:pic>
                    <p:nvPicPr>
                      <p:cNvPr id="23554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12125" y="5013326"/>
                        <a:ext cx="2063750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5" name="Object 23"/>
          <p:cNvGraphicFramePr>
            <a:graphicFrameLocks noChangeAspect="1"/>
          </p:cNvGraphicFramePr>
          <p:nvPr/>
        </p:nvGraphicFramePr>
        <p:xfrm>
          <a:off x="8135938" y="5518151"/>
          <a:ext cx="206375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Equation" r:id="rId9" imgW="1000103" imgH="200005" progId="Equation.3">
                  <p:embed/>
                </p:oleObj>
              </mc:Choice>
              <mc:Fallback>
                <p:oleObj name="Equation" r:id="rId9" imgW="1000103" imgH="200005" progId="Equation.3">
                  <p:embed/>
                  <p:pic>
                    <p:nvPicPr>
                      <p:cNvPr id="23555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35938" y="5518151"/>
                        <a:ext cx="2063750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3" name="Text Box 14"/>
          <p:cNvSpPr txBox="1">
            <a:spLocks noChangeArrowheads="1"/>
          </p:cNvSpPr>
          <p:nvPr/>
        </p:nvSpPr>
        <p:spPr bwMode="auto">
          <a:xfrm>
            <a:off x="7391400" y="5013326"/>
            <a:ext cx="6477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200" b="1">
                <a:solidFill>
                  <a:srgbClr val="FFFFFF"/>
                </a:solidFill>
                <a:latin typeface="Comic Sans MS" panose="030F0702030302020204" pitchFamily="66" charset="0"/>
              </a:rPr>
              <a:t>H</a:t>
            </a:r>
            <a:r>
              <a:rPr lang="it-IT" altLang="it-IT" sz="2200" b="1" baseline="-25000">
                <a:solidFill>
                  <a:srgbClr val="FFFFFF"/>
                </a:solidFill>
                <a:latin typeface="Comic Sans MS" panose="030F0702030302020204" pitchFamily="66" charset="0"/>
              </a:rPr>
              <a:t>0</a:t>
            </a:r>
            <a:r>
              <a:rPr lang="it-IT" altLang="it-IT" sz="2200" b="1">
                <a:solidFill>
                  <a:srgbClr val="FFFFFF"/>
                </a:solidFill>
                <a:latin typeface="Comic Sans MS" panose="030F0702030302020204" pitchFamily="66" charset="0"/>
              </a:rPr>
              <a:t>:</a:t>
            </a:r>
          </a:p>
        </p:txBody>
      </p:sp>
      <p:sp>
        <p:nvSpPr>
          <p:cNvPr id="23564" name="Text Box 14"/>
          <p:cNvSpPr txBox="1">
            <a:spLocks noChangeArrowheads="1"/>
          </p:cNvSpPr>
          <p:nvPr/>
        </p:nvSpPr>
        <p:spPr bwMode="auto">
          <a:xfrm>
            <a:off x="7391400" y="5489576"/>
            <a:ext cx="6477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200" b="1">
                <a:solidFill>
                  <a:srgbClr val="FFFFFF"/>
                </a:solidFill>
                <a:latin typeface="Comic Sans MS" panose="030F0702030302020204" pitchFamily="66" charset="0"/>
              </a:rPr>
              <a:t>H</a:t>
            </a:r>
            <a:r>
              <a:rPr lang="it-IT" altLang="it-IT" sz="2200" b="1" baseline="-25000">
                <a:solidFill>
                  <a:srgbClr val="FFFFFF"/>
                </a:solidFill>
                <a:latin typeface="Comic Sans MS" panose="030F0702030302020204" pitchFamily="66" charset="0"/>
              </a:rPr>
              <a:t>1</a:t>
            </a:r>
            <a:r>
              <a:rPr lang="it-IT" altLang="it-IT" sz="2200" b="1">
                <a:solidFill>
                  <a:srgbClr val="FFFFFF"/>
                </a:solidFill>
                <a:latin typeface="Comic Sans MS" panose="030F0702030302020204" pitchFamily="66" charset="0"/>
              </a:rPr>
              <a:t>:</a:t>
            </a: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0" y="6281738"/>
            <a:ext cx="12192000" cy="576262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aseline="-2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  </a:t>
            </a:r>
            <a:r>
              <a:rPr lang="it-IT" sz="2000" baseline="-25000" dirty="0">
                <a:solidFill>
                  <a:srgbClr val="FFFFFF"/>
                </a:solidFill>
                <a:latin typeface="Garamond" pitchFamily="18" charset="0"/>
              </a:rPr>
              <a:t>Università degli Studi di Napoli “Parthenope” – Metodi Quantitativi per le Valutazioni Economiche e Finanziarie (MQV-</a:t>
            </a:r>
            <a:r>
              <a:rPr lang="it-IT" sz="2000" baseline="-25000" dirty="0" err="1">
                <a:solidFill>
                  <a:srgbClr val="FFFFFF"/>
                </a:solidFill>
                <a:latin typeface="Garamond" pitchFamily="18" charset="0"/>
              </a:rPr>
              <a:t>ef</a:t>
            </a:r>
            <a:r>
              <a:rPr lang="it-IT" sz="2000" baseline="-25000" dirty="0">
                <a:solidFill>
                  <a:srgbClr val="FFFFFF"/>
                </a:solidFill>
                <a:latin typeface="Garamond" pitchFamily="18" charset="0"/>
              </a:rPr>
              <a:t>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aseline="-25000" dirty="0">
                <a:solidFill>
                  <a:srgbClr val="FFFFFF"/>
                </a:solidFill>
                <a:latin typeface="Garamond" pitchFamily="18" charset="0"/>
              </a:rPr>
              <a:t>Analisi dei Dati Spaziali per le Applicazioni Economiche – Gennaro Punzo</a:t>
            </a:r>
          </a:p>
        </p:txBody>
      </p:sp>
      <p:sp>
        <p:nvSpPr>
          <p:cNvPr id="15" name="Text Box 24"/>
          <p:cNvSpPr txBox="1">
            <a:spLocks noChangeArrowheads="1"/>
          </p:cNvSpPr>
          <p:nvPr/>
        </p:nvSpPr>
        <p:spPr bwMode="auto">
          <a:xfrm>
            <a:off x="11837100" y="6564314"/>
            <a:ext cx="41870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1500" b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15</a:t>
            </a:r>
            <a:endParaRPr lang="it-IT" altLang="it-IT" sz="1500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996273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2" grpId="0"/>
      <p:bldP spid="23563" grpId="0"/>
      <p:bldP spid="2356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14"/>
          <p:cNvSpPr txBox="1">
            <a:spLocks noChangeArrowheads="1"/>
          </p:cNvSpPr>
          <p:nvPr/>
        </p:nvSpPr>
        <p:spPr bwMode="auto">
          <a:xfrm>
            <a:off x="2135189" y="1773238"/>
            <a:ext cx="8281987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4013" indent="-354013"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it-IT" altLang="it-IT" sz="2000" b="1">
                <a:solidFill>
                  <a:srgbClr val="FFFFFF"/>
                </a:solidFill>
                <a:latin typeface="Comic Sans MS" panose="030F0702030302020204" pitchFamily="66" charset="0"/>
              </a:rPr>
              <a:t>Valido per grandi campioni, consiste in una regressione OLS del quadrato dei residui (</a:t>
            </a:r>
            <a:r>
              <a:rPr lang="el-GR" altLang="it-IT" sz="2000" b="1">
                <a:solidFill>
                  <a:srgbClr val="FFFFFF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ε</a:t>
            </a:r>
            <a:r>
              <a:rPr lang="it-IT" altLang="it-IT" sz="2000" b="1" baseline="30000">
                <a:solidFill>
                  <a:srgbClr val="FFFFFF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2</a:t>
            </a:r>
            <a:r>
              <a:rPr lang="it-IT" altLang="it-IT" sz="2000" b="1">
                <a:solidFill>
                  <a:srgbClr val="FFFFFF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) mediante gli stessi regressori del modello originale (nel test di WHITE si considerano anche le combinazioni di secondo grado di questi e i cross-products)</a:t>
            </a:r>
            <a:endParaRPr lang="el-GR" altLang="it-IT" sz="2000" b="1">
              <a:solidFill>
                <a:srgbClr val="FFFFFF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1465346" name="Rectangle 2"/>
          <p:cNvSpPr>
            <a:spLocks noChangeArrowheads="1"/>
          </p:cNvSpPr>
          <p:nvPr/>
        </p:nvSpPr>
        <p:spPr bwMode="auto">
          <a:xfrm>
            <a:off x="1524001" y="117476"/>
            <a:ext cx="8748713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DIAGNOSTICA PER L’ETEROSCHEDASTICITÀ</a:t>
            </a:r>
            <a:endParaRPr lang="it-IT" sz="3200" b="1" i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16390" name="Text Box 14"/>
          <p:cNvSpPr txBox="1">
            <a:spLocks noChangeArrowheads="1"/>
          </p:cNvSpPr>
          <p:nvPr/>
        </p:nvSpPr>
        <p:spPr bwMode="auto">
          <a:xfrm>
            <a:off x="1919288" y="1196975"/>
            <a:ext cx="8280400" cy="498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42913" indent="-442913"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200" b="1">
                <a:solidFill>
                  <a:srgbClr val="FFFF00"/>
                </a:solidFill>
                <a:latin typeface="Comic Sans MS" panose="030F0702030302020204" pitchFamily="66" charset="0"/>
              </a:rPr>
              <a:t>In particolare, il test di BREUSCH-PAGAN (BP):</a:t>
            </a:r>
          </a:p>
        </p:txBody>
      </p:sp>
      <p:sp>
        <p:nvSpPr>
          <p:cNvPr id="24585" name="Text Box 14"/>
          <p:cNvSpPr txBox="1">
            <a:spLocks noChangeArrowheads="1"/>
          </p:cNvSpPr>
          <p:nvPr/>
        </p:nvSpPr>
        <p:spPr bwMode="auto">
          <a:xfrm>
            <a:off x="2135188" y="3243263"/>
            <a:ext cx="820896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4013" indent="-354013"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it-IT" altLang="it-IT" sz="2000" b="1">
                <a:solidFill>
                  <a:srgbClr val="FFFFFF"/>
                </a:solidFill>
                <a:latin typeface="Comic Sans MS" panose="030F0702030302020204" pitchFamily="66" charset="0"/>
              </a:rPr>
              <a:t>Si calcola poi il coefficiente di determinazione corretto R</a:t>
            </a:r>
            <a:r>
              <a:rPr lang="it-IT" altLang="it-IT" sz="2000" b="1" baseline="30000">
                <a:solidFill>
                  <a:srgbClr val="FFFFFF"/>
                </a:solidFill>
                <a:latin typeface="Comic Sans MS" panose="030F0702030302020204" pitchFamily="66" charset="0"/>
              </a:rPr>
              <a:t>2</a:t>
            </a:r>
            <a:r>
              <a:rPr lang="el-GR" altLang="it-IT" sz="2000" b="1" baseline="-25000">
                <a:solidFill>
                  <a:srgbClr val="FFFFFF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ε</a:t>
            </a:r>
            <a:r>
              <a:rPr lang="it-IT" altLang="it-IT" sz="2000" b="1" baseline="-25000">
                <a:solidFill>
                  <a:srgbClr val="FFFFFF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lang="it-IT" altLang="it-IT" sz="2000" b="1">
                <a:solidFill>
                  <a:srgbClr val="FFFFFF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e si definisce la seguente statistica-test:</a:t>
            </a:r>
            <a:endParaRPr lang="el-GR" altLang="it-IT" sz="2000" b="1" baseline="30000">
              <a:solidFill>
                <a:srgbClr val="FFFFFF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graphicFrame>
        <p:nvGraphicFramePr>
          <p:cNvPr id="24578" name="Object 21"/>
          <p:cNvGraphicFramePr>
            <a:graphicFrameLocks noChangeAspect="1"/>
          </p:cNvGraphicFramePr>
          <p:nvPr/>
        </p:nvGraphicFramePr>
        <p:xfrm>
          <a:off x="4600576" y="4076701"/>
          <a:ext cx="1350963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4" name="Equation" r:id="rId7" imgW="647610" imgH="209683" progId="Equation.3">
                  <p:embed/>
                </p:oleObj>
              </mc:Choice>
              <mc:Fallback>
                <p:oleObj name="Equation" r:id="rId7" imgW="647610" imgH="209683" progId="Equation.3">
                  <p:embed/>
                  <p:pic>
                    <p:nvPicPr>
                      <p:cNvPr id="24578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0576" y="4076701"/>
                        <a:ext cx="1350963" cy="487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9" name="Object 22"/>
          <p:cNvGraphicFramePr>
            <a:graphicFrameLocks noChangeAspect="1"/>
          </p:cNvGraphicFramePr>
          <p:nvPr/>
        </p:nvGraphicFramePr>
        <p:xfrm>
          <a:off x="7680326" y="4076700"/>
          <a:ext cx="1433513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5" name="Equation" r:id="rId9" imgW="762000" imgH="200005" progId="Equation.3">
                  <p:embed/>
                </p:oleObj>
              </mc:Choice>
              <mc:Fallback>
                <p:oleObj name="Equation" r:id="rId9" imgW="762000" imgH="200005" progId="Equation.3">
                  <p:embed/>
                  <p:pic>
                    <p:nvPicPr>
                      <p:cNvPr id="24579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0326" y="4076700"/>
                        <a:ext cx="1433513" cy="414338"/>
                      </a:xfrm>
                      <a:prstGeom prst="rect">
                        <a:avLst/>
                      </a:prstGeom>
                      <a:noFill/>
                      <a:ln w="50800" cap="rnd">
                        <a:solidFill>
                          <a:srgbClr val="FFFF00"/>
                        </a:solidFill>
                        <a:prstDash val="sysDot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6" name="Text Box 14"/>
          <p:cNvSpPr txBox="1">
            <a:spLocks noChangeArrowheads="1"/>
          </p:cNvSpPr>
          <p:nvPr/>
        </p:nvSpPr>
        <p:spPr bwMode="auto">
          <a:xfrm>
            <a:off x="2135188" y="4652963"/>
            <a:ext cx="820896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4013" indent="-354013"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it-IT" altLang="it-IT" sz="2000" b="1">
                <a:solidFill>
                  <a:srgbClr val="FFFFFF"/>
                </a:solidFill>
                <a:latin typeface="Comic Sans MS" panose="030F0702030302020204" pitchFamily="66" charset="0"/>
              </a:rPr>
              <a:t>La statistica-test LM si distribuisce asintoticamente come una v.c. Chi-quadro con gdl pari al numero dei regressori (k)</a:t>
            </a:r>
            <a:endParaRPr lang="el-GR" altLang="it-IT" sz="2000" b="1" baseline="30000">
              <a:solidFill>
                <a:srgbClr val="FFFFFF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4587" name="Text Box 14"/>
          <p:cNvSpPr txBox="1">
            <a:spLocks noChangeArrowheads="1"/>
          </p:cNvSpPr>
          <p:nvPr/>
        </p:nvSpPr>
        <p:spPr bwMode="auto">
          <a:xfrm>
            <a:off x="2135188" y="5414964"/>
            <a:ext cx="820896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4013" indent="-354013"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it-IT" altLang="it-IT" sz="2000" b="1">
                <a:solidFill>
                  <a:srgbClr val="FFFFFF"/>
                </a:solidFill>
                <a:latin typeface="Comic Sans MS" panose="030F0702030302020204" pitchFamily="66" charset="0"/>
              </a:rPr>
              <a:t>Nell’ipotesi di normalità dei residui il test di Breusch-Pagan è sostituito dal test di Koenker-Bassett</a:t>
            </a: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0" y="6281738"/>
            <a:ext cx="12192000" cy="576262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aseline="-2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  </a:t>
            </a:r>
            <a:r>
              <a:rPr lang="it-IT" sz="2000" baseline="-25000" dirty="0">
                <a:solidFill>
                  <a:srgbClr val="FFFFFF"/>
                </a:solidFill>
                <a:latin typeface="Garamond" pitchFamily="18" charset="0"/>
              </a:rPr>
              <a:t>Università degli Studi di Napoli “Parthenope” – Metodi Quantitativi per le Valutazioni Economiche e Finanziarie (MQV-</a:t>
            </a:r>
            <a:r>
              <a:rPr lang="it-IT" sz="2000" baseline="-25000" dirty="0" err="1">
                <a:solidFill>
                  <a:srgbClr val="FFFFFF"/>
                </a:solidFill>
                <a:latin typeface="Garamond" pitchFamily="18" charset="0"/>
              </a:rPr>
              <a:t>ef</a:t>
            </a:r>
            <a:r>
              <a:rPr lang="it-IT" sz="2000" baseline="-25000" dirty="0">
                <a:solidFill>
                  <a:srgbClr val="FFFFFF"/>
                </a:solidFill>
                <a:latin typeface="Garamond" pitchFamily="18" charset="0"/>
              </a:rPr>
              <a:t>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aseline="-25000" dirty="0">
                <a:solidFill>
                  <a:srgbClr val="FFFFFF"/>
                </a:solidFill>
                <a:latin typeface="Garamond" pitchFamily="18" charset="0"/>
              </a:rPr>
              <a:t>Analisi dei Dati Spaziali per le Applicazioni Economiche – Gennaro Punzo</a:t>
            </a:r>
          </a:p>
        </p:txBody>
      </p:sp>
      <p:sp>
        <p:nvSpPr>
          <p:cNvPr id="14" name="Text Box 24"/>
          <p:cNvSpPr txBox="1">
            <a:spLocks noChangeArrowheads="1"/>
          </p:cNvSpPr>
          <p:nvPr/>
        </p:nvSpPr>
        <p:spPr bwMode="auto">
          <a:xfrm>
            <a:off x="11837100" y="6564314"/>
            <a:ext cx="41870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1500" b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16</a:t>
            </a:r>
            <a:endParaRPr lang="it-IT" altLang="it-IT" sz="1500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681982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5" grpId="0"/>
      <p:bldP spid="24586" grpId="0"/>
      <p:bldP spid="2458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Text Box 14"/>
          <p:cNvSpPr txBox="1">
            <a:spLocks noChangeArrowheads="1"/>
          </p:cNvSpPr>
          <p:nvPr/>
        </p:nvSpPr>
        <p:spPr bwMode="auto">
          <a:xfrm>
            <a:off x="1703389" y="2563813"/>
            <a:ext cx="8713787" cy="1311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4013" indent="-354013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fontAlgn="base">
              <a:lnSpc>
                <a:spcPct val="120000"/>
              </a:lnSpc>
              <a:spcBef>
                <a:spcPct val="8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it-IT" altLang="it-IT" sz="2200" b="1">
                <a:solidFill>
                  <a:srgbClr val="FFFFFF"/>
                </a:solidFill>
                <a:latin typeface="Comic Sans MS" panose="030F0702030302020204" pitchFamily="66" charset="0"/>
              </a:rPr>
              <a:t>Prevede la presenza di variabili ESPLICATIVE RITARDATE SPAZIALMENTE e VINCOLI NON LINEARI (COMMON FACTOR) sui coefficienti</a:t>
            </a:r>
          </a:p>
        </p:txBody>
      </p:sp>
      <p:sp>
        <p:nvSpPr>
          <p:cNvPr id="35846" name="Text Box 14"/>
          <p:cNvSpPr txBox="1">
            <a:spLocks noChangeArrowheads="1"/>
          </p:cNvSpPr>
          <p:nvPr/>
        </p:nvSpPr>
        <p:spPr bwMode="auto">
          <a:xfrm>
            <a:off x="2116139" y="1814513"/>
            <a:ext cx="51323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lnSpc>
                <a:spcPct val="120000"/>
              </a:lnSpc>
              <a:spcBef>
                <a:spcPct val="8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000" b="1">
                <a:solidFill>
                  <a:srgbClr val="FFFF00"/>
                </a:solidFill>
                <a:latin typeface="Comic Sans MS" panose="030F0702030302020204" pitchFamily="66" charset="0"/>
              </a:rPr>
              <a:t>SPATIAL COMMON FACTOR MODEL </a:t>
            </a:r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5089526" y="3429000"/>
            <a:ext cx="3527425" cy="0"/>
          </a:xfrm>
          <a:prstGeom prst="line">
            <a:avLst/>
          </a:prstGeom>
          <a:noFill/>
          <a:ln w="50800" cap="rnd">
            <a:solidFill>
              <a:srgbClr val="FFFF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baseline="-250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4345" name="Text Box 14"/>
          <p:cNvSpPr txBox="1">
            <a:spLocks noChangeArrowheads="1"/>
          </p:cNvSpPr>
          <p:nvPr/>
        </p:nvSpPr>
        <p:spPr bwMode="auto">
          <a:xfrm>
            <a:off x="1631951" y="4178301"/>
            <a:ext cx="8748713" cy="1717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4013" indent="-354013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fontAlgn="base">
              <a:lnSpc>
                <a:spcPct val="120000"/>
              </a:lnSpc>
              <a:spcBef>
                <a:spcPct val="8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it-IT" altLang="it-IT" sz="2200" b="1">
                <a:solidFill>
                  <a:srgbClr val="FFFFFF"/>
                </a:solidFill>
                <a:latin typeface="Comic Sans MS" panose="030F0702030302020204" pitchFamily="66" charset="0"/>
              </a:rPr>
              <a:t>La presenza di regressori ritardati spazialmente (WX) permette di considerare i valori che gli stessi assumono nelle aree vicine misurando, così, l’EFFETTO DEBORDO (SPIN-OFF)</a:t>
            </a:r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7392989" y="5445125"/>
            <a:ext cx="2879725" cy="0"/>
          </a:xfrm>
          <a:prstGeom prst="line">
            <a:avLst/>
          </a:prstGeom>
          <a:noFill/>
          <a:ln w="50800" cap="rnd">
            <a:solidFill>
              <a:srgbClr val="FFFF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baseline="-250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pic>
        <p:nvPicPr>
          <p:cNvPr id="35850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0738" y="976313"/>
            <a:ext cx="47625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51" name="Picture 1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7464" y="950913"/>
            <a:ext cx="2535237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0" y="6281738"/>
            <a:ext cx="12192000" cy="576262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aseline="-2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  </a:t>
            </a:r>
            <a:r>
              <a:rPr lang="it-IT" sz="2000" baseline="-25000" dirty="0">
                <a:solidFill>
                  <a:srgbClr val="FFFFFF"/>
                </a:solidFill>
                <a:latin typeface="Garamond" pitchFamily="18" charset="0"/>
              </a:rPr>
              <a:t>Università degli Studi di Napoli “Parthenope” – Metodi Quantitativi per le Valutazioni Economiche e Finanziarie (MQV-</a:t>
            </a:r>
            <a:r>
              <a:rPr lang="it-IT" sz="2000" baseline="-25000" dirty="0" err="1">
                <a:solidFill>
                  <a:srgbClr val="FFFFFF"/>
                </a:solidFill>
                <a:latin typeface="Garamond" pitchFamily="18" charset="0"/>
              </a:rPr>
              <a:t>ef</a:t>
            </a:r>
            <a:r>
              <a:rPr lang="it-IT" sz="2000" baseline="-25000" dirty="0">
                <a:solidFill>
                  <a:srgbClr val="FFFFFF"/>
                </a:solidFill>
                <a:latin typeface="Garamond" pitchFamily="18" charset="0"/>
              </a:rPr>
              <a:t>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aseline="-25000" dirty="0">
                <a:solidFill>
                  <a:srgbClr val="FFFFFF"/>
                </a:solidFill>
                <a:latin typeface="Garamond" pitchFamily="18" charset="0"/>
              </a:rPr>
              <a:t>Analisi dei Dati Spaziali per le Applicazioni Economiche – Gennaro Punzo</a:t>
            </a:r>
          </a:p>
        </p:txBody>
      </p:sp>
      <p:sp>
        <p:nvSpPr>
          <p:cNvPr id="14" name="Text Box 27"/>
          <p:cNvSpPr txBox="1">
            <a:spLocks noChangeArrowheads="1"/>
          </p:cNvSpPr>
          <p:nvPr/>
        </p:nvSpPr>
        <p:spPr bwMode="auto">
          <a:xfrm>
            <a:off x="11814011" y="6537325"/>
            <a:ext cx="30168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1500" b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2</a:t>
            </a:r>
            <a:endParaRPr lang="it-IT" altLang="it-IT" sz="1500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1449741" y="143185"/>
            <a:ext cx="993249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00" b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GENERALIZZAZIONE DEI </a:t>
            </a:r>
            <a:r>
              <a:rPr lang="it-IT" altLang="it-IT" sz="3000" b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MODELLI </a:t>
            </a:r>
            <a:r>
              <a:rPr lang="it-IT" altLang="it-IT" sz="3000" b="1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SPAZIALI</a:t>
            </a:r>
          </a:p>
        </p:txBody>
      </p:sp>
    </p:spTree>
    <p:extLst>
      <p:ext uri="{BB962C8B-B14F-4D97-AF65-F5344CB8AC3E}">
        <p14:creationId xmlns:p14="http://schemas.microsoft.com/office/powerpoint/2010/main" val="2623191745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/>
      <p:bldP spid="1434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0" y="6281738"/>
            <a:ext cx="12192000" cy="576262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aseline="-2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  </a:t>
            </a:r>
            <a:r>
              <a:rPr lang="it-IT" sz="2000" baseline="-25000" dirty="0">
                <a:solidFill>
                  <a:srgbClr val="FFFFFF"/>
                </a:solidFill>
                <a:latin typeface="Garamond" pitchFamily="18" charset="0"/>
              </a:rPr>
              <a:t>Università degli Studi di Napoli “Parthenope” – Metodi Quantitativi per le Valutazioni Economiche e Finanziarie (MQV-</a:t>
            </a:r>
            <a:r>
              <a:rPr lang="it-IT" sz="2000" baseline="-25000" dirty="0" err="1">
                <a:solidFill>
                  <a:srgbClr val="FFFFFF"/>
                </a:solidFill>
                <a:latin typeface="Garamond" pitchFamily="18" charset="0"/>
              </a:rPr>
              <a:t>ef</a:t>
            </a:r>
            <a:r>
              <a:rPr lang="it-IT" sz="2000" baseline="-25000" dirty="0">
                <a:solidFill>
                  <a:srgbClr val="FFFFFF"/>
                </a:solidFill>
                <a:latin typeface="Garamond" pitchFamily="18" charset="0"/>
              </a:rPr>
              <a:t>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aseline="-25000" dirty="0">
                <a:solidFill>
                  <a:srgbClr val="FFFFFF"/>
                </a:solidFill>
                <a:latin typeface="Garamond" pitchFamily="18" charset="0"/>
              </a:rPr>
              <a:t>Analisi dei Dati Spaziali per le Applicazioni Economiche – Gennaro Punzo</a:t>
            </a:r>
          </a:p>
        </p:txBody>
      </p:sp>
      <p:sp>
        <p:nvSpPr>
          <p:cNvPr id="3075" name="Text Box 24"/>
          <p:cNvSpPr txBox="1">
            <a:spLocks noChangeArrowheads="1"/>
          </p:cNvSpPr>
          <p:nvPr/>
        </p:nvSpPr>
        <p:spPr bwMode="auto">
          <a:xfrm>
            <a:off x="11837100" y="6564314"/>
            <a:ext cx="300037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1500" b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3</a:t>
            </a:r>
            <a:endParaRPr lang="it-IT" altLang="it-IT" sz="1500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465346" name="Rectangle 2"/>
          <p:cNvSpPr>
            <a:spLocks noChangeArrowheads="1"/>
          </p:cNvSpPr>
          <p:nvPr/>
        </p:nvSpPr>
        <p:spPr bwMode="auto">
          <a:xfrm>
            <a:off x="1558925" y="115889"/>
            <a:ext cx="91440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2800" b="1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PROCEDURA DI SCELTA TRA MODELLI SPAZIALI</a:t>
            </a:r>
          </a:p>
        </p:txBody>
      </p:sp>
      <p:sp>
        <p:nvSpPr>
          <p:cNvPr id="3077" name="Text Box 14"/>
          <p:cNvSpPr txBox="1">
            <a:spLocks noChangeArrowheads="1"/>
          </p:cNvSpPr>
          <p:nvPr/>
        </p:nvSpPr>
        <p:spPr bwMode="auto">
          <a:xfrm>
            <a:off x="1670051" y="739775"/>
            <a:ext cx="8963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lnSpc>
                <a:spcPct val="120000"/>
              </a:lnSpc>
              <a:spcBef>
                <a:spcPct val="8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000" b="1">
                <a:solidFill>
                  <a:srgbClr val="FFFFFF"/>
                </a:solidFill>
                <a:latin typeface="Comic Sans MS" panose="030F0702030302020204" pitchFamily="66" charset="0"/>
              </a:rPr>
              <a:t>Florax e Flomer (1992) suggeriscono la stima del modello più generale:</a:t>
            </a:r>
          </a:p>
        </p:txBody>
      </p:sp>
      <p:sp>
        <p:nvSpPr>
          <p:cNvPr id="15367" name="Text Box 14"/>
          <p:cNvSpPr txBox="1">
            <a:spLocks noChangeArrowheads="1"/>
          </p:cNvSpPr>
          <p:nvPr/>
        </p:nvSpPr>
        <p:spPr bwMode="auto">
          <a:xfrm>
            <a:off x="1847851" y="2090738"/>
            <a:ext cx="85693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lnSpc>
                <a:spcPct val="110000"/>
              </a:lnSpc>
              <a:spcBef>
                <a:spcPct val="8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000" b="1">
                <a:solidFill>
                  <a:srgbClr val="FFFFFF"/>
                </a:solidFill>
                <a:latin typeface="Comic Sans MS" panose="030F0702030302020204" pitchFamily="66" charset="0"/>
              </a:rPr>
              <a:t>In realtà, poiché tale modello non può essere stimato direttamente (i parametri non sarebbero pienamente identificati), si procede:</a:t>
            </a:r>
          </a:p>
        </p:txBody>
      </p:sp>
      <p:sp>
        <p:nvSpPr>
          <p:cNvPr id="15368" name="Text Box 14"/>
          <p:cNvSpPr txBox="1">
            <a:spLocks noChangeArrowheads="1"/>
          </p:cNvSpPr>
          <p:nvPr/>
        </p:nvSpPr>
        <p:spPr bwMode="auto">
          <a:xfrm>
            <a:off x="2495551" y="2852739"/>
            <a:ext cx="7129463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4013" indent="-354013"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lnSpc>
                <a:spcPct val="110000"/>
              </a:lnSpc>
              <a:spcBef>
                <a:spcPct val="8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AutoNum type="arabicParenR"/>
            </a:pPr>
            <a:r>
              <a:rPr lang="it-IT" altLang="it-IT" sz="2000" b="1">
                <a:solidFill>
                  <a:srgbClr val="FFFF00"/>
                </a:solidFill>
                <a:latin typeface="Comic Sans MS" panose="030F0702030302020204" pitchFamily="66" charset="0"/>
              </a:rPr>
              <a:t>Stima OLS del modello senza effetti spaziali </a:t>
            </a:r>
          </a:p>
        </p:txBody>
      </p:sp>
      <p:sp>
        <p:nvSpPr>
          <p:cNvPr id="15369" name="Text Box 14"/>
          <p:cNvSpPr txBox="1">
            <a:spLocks noChangeArrowheads="1"/>
          </p:cNvSpPr>
          <p:nvPr/>
        </p:nvSpPr>
        <p:spPr bwMode="auto">
          <a:xfrm>
            <a:off x="2495551" y="3284538"/>
            <a:ext cx="7921625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4013" indent="-354013"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lnSpc>
                <a:spcPct val="110000"/>
              </a:lnSpc>
              <a:spcBef>
                <a:spcPct val="8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AutoNum type="arabicParenR" startAt="2"/>
            </a:pPr>
            <a:r>
              <a:rPr lang="it-IT" altLang="it-IT" sz="2000" b="1">
                <a:solidFill>
                  <a:srgbClr val="66FF33"/>
                </a:solidFill>
                <a:latin typeface="Comic Sans MS" panose="030F0702030302020204" pitchFamily="66" charset="0"/>
              </a:rPr>
              <a:t>Verifica sui residui dell’ipotesi di dipendenza spaziale   (test su </a:t>
            </a:r>
            <a:r>
              <a:rPr lang="el-GR" altLang="it-IT" sz="2000" b="1">
                <a:solidFill>
                  <a:srgbClr val="66FF33"/>
                </a:solidFill>
                <a:latin typeface="Comic Sans MS" panose="030F0702030302020204" pitchFamily="66" charset="0"/>
              </a:rPr>
              <a:t>ρ</a:t>
            </a:r>
            <a:r>
              <a:rPr lang="it-IT" altLang="it-IT" sz="2000" b="1">
                <a:solidFill>
                  <a:srgbClr val="66FF33"/>
                </a:solidFill>
                <a:latin typeface="Comic Sans MS" panose="030F0702030302020204" pitchFamily="66" charset="0"/>
              </a:rPr>
              <a:t> e </a:t>
            </a:r>
            <a:r>
              <a:rPr lang="el-GR" altLang="it-IT" sz="2000" b="1">
                <a:solidFill>
                  <a:srgbClr val="66FF33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λ</a:t>
            </a:r>
            <a:r>
              <a:rPr lang="it-IT" altLang="it-IT" sz="2000" b="1">
                <a:solidFill>
                  <a:srgbClr val="66FF33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: LM-Error and LM-Lag, Robust LM-Error and Robust LM-Lag)</a:t>
            </a:r>
            <a:endParaRPr lang="el-GR" altLang="it-IT" sz="2000" b="1">
              <a:solidFill>
                <a:srgbClr val="66FF33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15370" name="Text Box 14"/>
          <p:cNvSpPr txBox="1">
            <a:spLocks noChangeArrowheads="1"/>
          </p:cNvSpPr>
          <p:nvPr/>
        </p:nvSpPr>
        <p:spPr bwMode="auto">
          <a:xfrm>
            <a:off x="2495551" y="4365625"/>
            <a:ext cx="7921625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4013" indent="-354013"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lnSpc>
                <a:spcPct val="110000"/>
              </a:lnSpc>
              <a:spcBef>
                <a:spcPct val="8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000" b="1">
                <a:solidFill>
                  <a:srgbClr val="FFFF00"/>
                </a:solidFill>
                <a:latin typeface="Comic Sans MS" panose="030F0702030302020204" pitchFamily="66" charset="0"/>
              </a:rPr>
              <a:t>3)	Se i test sono significativi, la scelta tra “SPATIAL LAG” o “SPATIAL ERROR” si basa sul più alto valore del test Lagrange Multiplier per </a:t>
            </a:r>
            <a:r>
              <a:rPr lang="el-GR" altLang="it-IT" sz="2000" b="1">
                <a:solidFill>
                  <a:srgbClr val="FFFF00"/>
                </a:solidFill>
                <a:latin typeface="Comic Sans MS" panose="030F0702030302020204" pitchFamily="66" charset="0"/>
              </a:rPr>
              <a:t>ρ</a:t>
            </a:r>
            <a:r>
              <a:rPr lang="it-IT" altLang="it-IT" sz="2000" b="1">
                <a:solidFill>
                  <a:srgbClr val="FFFF00"/>
                </a:solidFill>
                <a:latin typeface="Comic Sans MS" panose="030F0702030302020204" pitchFamily="66" charset="0"/>
              </a:rPr>
              <a:t> e </a:t>
            </a:r>
            <a:r>
              <a:rPr lang="el-GR" altLang="it-IT" sz="2000" b="1">
                <a:solidFill>
                  <a:srgbClr val="FFFF00"/>
                </a:solidFill>
                <a:latin typeface="Comic Sans MS" panose="030F0702030302020204" pitchFamily="66" charset="0"/>
              </a:rPr>
              <a:t>λ</a:t>
            </a:r>
            <a:endParaRPr lang="el-GR" altLang="it-IT" sz="2000" b="1">
              <a:solidFill>
                <a:srgbClr val="FFFF00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15371" name="Text Box 14"/>
          <p:cNvSpPr txBox="1">
            <a:spLocks noChangeArrowheads="1"/>
          </p:cNvSpPr>
          <p:nvPr/>
        </p:nvSpPr>
        <p:spPr bwMode="auto">
          <a:xfrm>
            <a:off x="2495551" y="5475288"/>
            <a:ext cx="799306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4013" indent="-354013"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lnSpc>
                <a:spcPct val="110000"/>
              </a:lnSpc>
              <a:spcBef>
                <a:spcPct val="8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000" b="1">
                <a:solidFill>
                  <a:srgbClr val="66FF33"/>
                </a:solidFill>
                <a:latin typeface="Comic Sans MS" panose="030F0702030302020204" pitchFamily="66" charset="0"/>
              </a:rPr>
              <a:t>4)	Infine, è possibile valutare l’ipotesi di inserire variabili esplicative ritardate spazialmente</a:t>
            </a:r>
            <a:endParaRPr lang="el-GR" altLang="it-IT" sz="2000" b="1">
              <a:solidFill>
                <a:srgbClr val="66FF33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pic>
        <p:nvPicPr>
          <p:cNvPr id="13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5203" y="1288257"/>
            <a:ext cx="47625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1929" y="1262857"/>
            <a:ext cx="2535237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012150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/>
      <p:bldP spid="15368" grpId="0"/>
      <p:bldP spid="15369" grpId="0"/>
      <p:bldP spid="15370" grpId="0"/>
      <p:bldP spid="1537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5863" y="581026"/>
            <a:ext cx="5033962" cy="558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65346" name="Rectangle 2"/>
          <p:cNvSpPr>
            <a:spLocks noChangeArrowheads="1"/>
          </p:cNvSpPr>
          <p:nvPr/>
        </p:nvSpPr>
        <p:spPr bwMode="auto">
          <a:xfrm>
            <a:off x="1558925" y="46039"/>
            <a:ext cx="91440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2800" b="1" baseline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PROCEDURA DI SCELTA TRA MODELLI SPAZIALI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6281738"/>
            <a:ext cx="12192000" cy="576262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aseline="-2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  </a:t>
            </a:r>
            <a:r>
              <a:rPr lang="it-IT" sz="2000" baseline="-25000" dirty="0">
                <a:solidFill>
                  <a:srgbClr val="FFFFFF"/>
                </a:solidFill>
                <a:latin typeface="Garamond" pitchFamily="18" charset="0"/>
              </a:rPr>
              <a:t>Università degli Studi di Napoli “Parthenope” – Metodi Quantitativi per le Valutazioni Economiche e Finanziarie (MQV-</a:t>
            </a:r>
            <a:r>
              <a:rPr lang="it-IT" sz="2000" baseline="-25000" dirty="0" err="1">
                <a:solidFill>
                  <a:srgbClr val="FFFFFF"/>
                </a:solidFill>
                <a:latin typeface="Garamond" pitchFamily="18" charset="0"/>
              </a:rPr>
              <a:t>ef</a:t>
            </a:r>
            <a:r>
              <a:rPr lang="it-IT" sz="2000" baseline="-25000" dirty="0">
                <a:solidFill>
                  <a:srgbClr val="FFFFFF"/>
                </a:solidFill>
                <a:latin typeface="Garamond" pitchFamily="18" charset="0"/>
              </a:rPr>
              <a:t>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aseline="-25000" dirty="0">
                <a:solidFill>
                  <a:srgbClr val="FFFFFF"/>
                </a:solidFill>
                <a:latin typeface="Garamond" pitchFamily="18" charset="0"/>
              </a:rPr>
              <a:t>Analisi dei Dati Spaziali per le Applicazioni Economiche – Gennaro Punzo</a:t>
            </a:r>
          </a:p>
        </p:txBody>
      </p:sp>
      <p:sp>
        <p:nvSpPr>
          <p:cNvPr id="8" name="Text Box 24"/>
          <p:cNvSpPr txBox="1">
            <a:spLocks noChangeArrowheads="1"/>
          </p:cNvSpPr>
          <p:nvPr/>
        </p:nvSpPr>
        <p:spPr bwMode="auto">
          <a:xfrm>
            <a:off x="11837100" y="6564314"/>
            <a:ext cx="30168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1500" b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4</a:t>
            </a:r>
            <a:endParaRPr lang="it-IT" altLang="it-IT" sz="1500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24613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14"/>
          <p:cNvSpPr txBox="1">
            <a:spLocks noChangeArrowheads="1"/>
          </p:cNvSpPr>
          <p:nvPr/>
        </p:nvSpPr>
        <p:spPr bwMode="auto">
          <a:xfrm>
            <a:off x="1992314" y="836613"/>
            <a:ext cx="8353425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lnSpc>
                <a:spcPct val="13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1800" b="1">
                <a:solidFill>
                  <a:srgbClr val="FFFFFF"/>
                </a:solidFill>
                <a:latin typeface="Comic Sans MS" panose="030F0702030302020204" pitchFamily="66" charset="0"/>
              </a:rPr>
              <a:t>IN GENERALE, LE PROPRIETÀ DEGLI STIMATORI OLS NON PERMANGONO NEI MODELLI “SPATIAL LAG” E “SPATIAL ERROR”</a:t>
            </a:r>
            <a:endParaRPr lang="it-IT" altLang="it-IT" sz="1800" b="1" baseline="3000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1465346" name="Rectangle 2"/>
          <p:cNvSpPr>
            <a:spLocks noChangeArrowheads="1"/>
          </p:cNvSpPr>
          <p:nvPr/>
        </p:nvSpPr>
        <p:spPr bwMode="auto">
          <a:xfrm>
            <a:off x="1970088" y="-26988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STIMA DEI MODELLI SPAZIALI</a:t>
            </a:r>
            <a:endParaRPr lang="it-IT" sz="3200" b="1" i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16391" name="Text Box 14"/>
          <p:cNvSpPr txBox="1">
            <a:spLocks noChangeArrowheads="1"/>
          </p:cNvSpPr>
          <p:nvPr/>
        </p:nvSpPr>
        <p:spPr bwMode="auto">
          <a:xfrm>
            <a:off x="2640013" y="2060576"/>
            <a:ext cx="2806700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lnSpc>
                <a:spcPct val="13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1800" b="1">
                <a:solidFill>
                  <a:srgbClr val="FFFFFF"/>
                </a:solidFill>
                <a:latin typeface="Comic Sans MS" panose="030F0702030302020204" pitchFamily="66" charset="0"/>
              </a:rPr>
              <a:t>IN PARTICOLARE:</a:t>
            </a:r>
            <a:endParaRPr lang="it-IT" altLang="it-IT" sz="1800" b="1" baseline="3000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16392" name="Text Box 14"/>
          <p:cNvSpPr txBox="1">
            <a:spLocks noChangeArrowheads="1"/>
          </p:cNvSpPr>
          <p:nvPr/>
        </p:nvSpPr>
        <p:spPr bwMode="auto">
          <a:xfrm>
            <a:off x="1847851" y="2492375"/>
            <a:ext cx="4608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42913" indent="-442913"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000" b="1">
                <a:solidFill>
                  <a:srgbClr val="FFFF00"/>
                </a:solidFill>
                <a:latin typeface="Comic Sans MS" panose="030F0702030302020204" pitchFamily="66" charset="0"/>
              </a:rPr>
              <a:t>1) Nei modelli “SPATIAL LAG”:</a:t>
            </a:r>
            <a:endParaRPr lang="it-IT" altLang="it-IT" sz="2000" b="1" baseline="3000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16386" name="Object 22"/>
          <p:cNvGraphicFramePr>
            <a:graphicFrameLocks noChangeAspect="1"/>
          </p:cNvGraphicFramePr>
          <p:nvPr/>
        </p:nvGraphicFramePr>
        <p:xfrm>
          <a:off x="6024563" y="3284538"/>
          <a:ext cx="1909762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7" imgW="952410" imgH="200005" progId="Equation.3">
                  <p:embed/>
                </p:oleObj>
              </mc:Choice>
              <mc:Fallback>
                <p:oleObj name="Equation" r:id="rId7" imgW="952410" imgH="200005" progId="Equation.3">
                  <p:embed/>
                  <p:pic>
                    <p:nvPicPr>
                      <p:cNvPr id="16386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4563" y="3284538"/>
                        <a:ext cx="1909762" cy="449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3" name="Text Box 14"/>
          <p:cNvSpPr txBox="1">
            <a:spLocks noChangeArrowheads="1"/>
          </p:cNvSpPr>
          <p:nvPr/>
        </p:nvSpPr>
        <p:spPr bwMode="auto">
          <a:xfrm>
            <a:off x="2317750" y="3789363"/>
            <a:ext cx="8242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tabLst>
                <a:tab pos="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tabLst>
                <a:tab pos="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tabLst>
                <a:tab pos="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tabLst>
                <a:tab pos="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tabLst>
                <a:tab pos="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tabLst>
                <a:tab pos="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tabLst>
                <a:tab pos="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000" b="1">
                <a:solidFill>
                  <a:srgbClr val="FFFFFF"/>
                </a:solidFill>
                <a:latin typeface="Comic Sans MS" panose="030F0702030302020204" pitchFamily="66" charset="0"/>
              </a:rPr>
              <a:t>WY è una variabile endogena per cui la stima OLS è inadeguata perché produce stimatori </a:t>
            </a:r>
            <a:r>
              <a:rPr lang="it-IT" altLang="it-IT" sz="2000" b="1">
                <a:solidFill>
                  <a:srgbClr val="66FF33"/>
                </a:solidFill>
                <a:latin typeface="Comic Sans MS" panose="030F0702030302020204" pitchFamily="66" charset="0"/>
              </a:rPr>
              <a:t>DISTORTI</a:t>
            </a:r>
            <a:r>
              <a:rPr lang="it-IT" altLang="it-IT" sz="2000" b="1">
                <a:solidFill>
                  <a:srgbClr val="FFFFFF"/>
                </a:solidFill>
                <a:latin typeface="Comic Sans MS" panose="030F0702030302020204" pitchFamily="66" charset="0"/>
              </a:rPr>
              <a:t> e </a:t>
            </a:r>
            <a:r>
              <a:rPr lang="it-IT" altLang="it-IT" sz="2000" b="1">
                <a:solidFill>
                  <a:srgbClr val="66FF33"/>
                </a:solidFill>
                <a:latin typeface="Comic Sans MS" panose="030F0702030302020204" pitchFamily="66" charset="0"/>
              </a:rPr>
              <a:t>INCONSISTENTI</a:t>
            </a:r>
            <a:r>
              <a:rPr lang="it-IT" altLang="it-IT" sz="2000" b="1">
                <a:solidFill>
                  <a:srgbClr val="FFFFFF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16394" name="Text Box 14"/>
          <p:cNvSpPr txBox="1">
            <a:spLocks noChangeArrowheads="1"/>
          </p:cNvSpPr>
          <p:nvPr/>
        </p:nvSpPr>
        <p:spPr bwMode="auto">
          <a:xfrm>
            <a:off x="2279651" y="2903539"/>
            <a:ext cx="813752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lnSpc>
                <a:spcPct val="13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000" b="1">
                <a:solidFill>
                  <a:srgbClr val="FFFFFF"/>
                </a:solidFill>
                <a:latin typeface="Comic Sans MS" panose="030F0702030302020204" pitchFamily="66" charset="0"/>
              </a:rPr>
              <a:t>Il Ritardo spaziale della variabile dipendente (WY) è correlato con i disturbi anche quando</a:t>
            </a:r>
            <a:endParaRPr lang="it-IT" altLang="it-IT" sz="2000" b="1" baseline="3000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16395" name="Text Box 14"/>
          <p:cNvSpPr txBox="1">
            <a:spLocks noChangeArrowheads="1"/>
          </p:cNvSpPr>
          <p:nvPr/>
        </p:nvSpPr>
        <p:spPr bwMode="auto">
          <a:xfrm>
            <a:off x="1847851" y="4652963"/>
            <a:ext cx="4608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42913" indent="-442913"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000" b="1">
                <a:solidFill>
                  <a:srgbClr val="FFFF00"/>
                </a:solidFill>
                <a:latin typeface="Comic Sans MS" panose="030F0702030302020204" pitchFamily="66" charset="0"/>
              </a:rPr>
              <a:t>2) Nei modelli “SPATIAL ERROR”:</a:t>
            </a:r>
            <a:endParaRPr lang="it-IT" altLang="it-IT" sz="2000" b="1" baseline="3000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16396" name="Text Box 14"/>
          <p:cNvSpPr txBox="1">
            <a:spLocks noChangeArrowheads="1"/>
          </p:cNvSpPr>
          <p:nvPr/>
        </p:nvSpPr>
        <p:spPr bwMode="auto">
          <a:xfrm>
            <a:off x="2316164" y="5084763"/>
            <a:ext cx="8027987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000" b="1">
                <a:solidFill>
                  <a:srgbClr val="FFFFFF"/>
                </a:solidFill>
                <a:latin typeface="Comic Sans MS" panose="030F0702030302020204" pitchFamily="66" charset="0"/>
              </a:rPr>
              <a:t>Causa la struttura non diagonale della matrice della varianza degli errori, le stime dei parametri sono </a:t>
            </a:r>
            <a:r>
              <a:rPr lang="it-IT" altLang="it-IT" sz="2000" b="1">
                <a:solidFill>
                  <a:srgbClr val="66FF33"/>
                </a:solidFill>
                <a:latin typeface="Comic Sans MS" panose="030F0702030302020204" pitchFamily="66" charset="0"/>
              </a:rPr>
              <a:t>NON DISTORTE</a:t>
            </a:r>
            <a:r>
              <a:rPr lang="it-IT" altLang="it-IT" sz="2000" b="1">
                <a:solidFill>
                  <a:srgbClr val="FFFFFF"/>
                </a:solidFill>
                <a:latin typeface="Comic Sans MS" panose="030F0702030302020204" pitchFamily="66" charset="0"/>
              </a:rPr>
              <a:t> ma </a:t>
            </a:r>
            <a:r>
              <a:rPr lang="it-IT" altLang="it-IT" sz="2000" b="1">
                <a:solidFill>
                  <a:srgbClr val="66FF33"/>
                </a:solidFill>
                <a:latin typeface="Comic Sans MS" panose="030F0702030302020204" pitchFamily="66" charset="0"/>
              </a:rPr>
              <a:t>INEFFICIENTI</a:t>
            </a:r>
            <a:r>
              <a:rPr lang="it-IT" altLang="it-IT" sz="2000" b="1">
                <a:solidFill>
                  <a:srgbClr val="FFFFFF"/>
                </a:solidFill>
                <a:latin typeface="Comic Sans MS" panose="030F0702030302020204" pitchFamily="66" charset="0"/>
              </a:rPr>
              <a:t> (la varianza dei coefficienti è sovrastimata)</a:t>
            </a:r>
          </a:p>
        </p:txBody>
      </p:sp>
      <p:sp>
        <p:nvSpPr>
          <p:cNvPr id="5133" name="Rectangle 28"/>
          <p:cNvSpPr>
            <a:spLocks noChangeArrowheads="1"/>
          </p:cNvSpPr>
          <p:nvPr/>
        </p:nvSpPr>
        <p:spPr bwMode="auto">
          <a:xfrm>
            <a:off x="2135189" y="765175"/>
            <a:ext cx="8135937" cy="935038"/>
          </a:xfrm>
          <a:prstGeom prst="rect">
            <a:avLst/>
          </a:prstGeom>
          <a:noFill/>
          <a:ln w="38100" cap="rnd">
            <a:solidFill>
              <a:srgbClr val="FFFF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it-IT" altLang="it-IT" sz="1800" baseline="-25000">
              <a:solidFill>
                <a:srgbClr val="FFFFFF"/>
              </a:solidFill>
            </a:endParaRP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6672264" y="1746250"/>
            <a:ext cx="3671887" cy="609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1400" b="1">
                <a:solidFill>
                  <a:srgbClr val="66FF33"/>
                </a:solidFill>
                <a:latin typeface="Comic Sans MS" panose="030F0702030302020204" pitchFamily="66" charset="0"/>
              </a:rPr>
              <a:t>NATURA MULTIDIMENSIONALE DELLA DIPENDENZA DELLO SPAZIO</a:t>
            </a:r>
            <a:endParaRPr lang="it-IT" altLang="it-IT" sz="1400" b="1" baseline="30000">
              <a:solidFill>
                <a:srgbClr val="66FF33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0" y="6281738"/>
            <a:ext cx="12192000" cy="576262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aseline="-2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  </a:t>
            </a:r>
            <a:r>
              <a:rPr lang="it-IT" sz="2000" baseline="-25000" dirty="0">
                <a:solidFill>
                  <a:srgbClr val="FFFFFF"/>
                </a:solidFill>
                <a:latin typeface="Garamond" pitchFamily="18" charset="0"/>
              </a:rPr>
              <a:t>Università degli Studi di Napoli “Parthenope” – Metodi Quantitativi per le Valutazioni Economiche e Finanziarie (MQV-</a:t>
            </a:r>
            <a:r>
              <a:rPr lang="it-IT" sz="2000" baseline="-25000" dirty="0" err="1">
                <a:solidFill>
                  <a:srgbClr val="FFFFFF"/>
                </a:solidFill>
                <a:latin typeface="Garamond" pitchFamily="18" charset="0"/>
              </a:rPr>
              <a:t>ef</a:t>
            </a:r>
            <a:r>
              <a:rPr lang="it-IT" sz="2000" baseline="-25000" dirty="0">
                <a:solidFill>
                  <a:srgbClr val="FFFFFF"/>
                </a:solidFill>
                <a:latin typeface="Garamond" pitchFamily="18" charset="0"/>
              </a:rPr>
              <a:t>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aseline="-25000" dirty="0">
                <a:solidFill>
                  <a:srgbClr val="FFFFFF"/>
                </a:solidFill>
                <a:latin typeface="Garamond" pitchFamily="18" charset="0"/>
              </a:rPr>
              <a:t>Analisi dei Dati Spaziali per le Applicazioni Economiche – Gennaro Punzo</a:t>
            </a:r>
          </a:p>
        </p:txBody>
      </p:sp>
      <p:sp>
        <p:nvSpPr>
          <p:cNvPr id="17" name="Text Box 24"/>
          <p:cNvSpPr txBox="1">
            <a:spLocks noChangeArrowheads="1"/>
          </p:cNvSpPr>
          <p:nvPr/>
        </p:nvSpPr>
        <p:spPr bwMode="auto">
          <a:xfrm>
            <a:off x="11837100" y="6564314"/>
            <a:ext cx="30168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1500" b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5</a:t>
            </a:r>
            <a:endParaRPr lang="it-IT" altLang="it-IT" sz="1500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22934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1" grpId="0"/>
      <p:bldP spid="16392" grpId="0"/>
      <p:bldP spid="16393" grpId="0"/>
      <p:bldP spid="16394" grpId="0"/>
      <p:bldP spid="16395" grpId="0"/>
      <p:bldP spid="1639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5346" name="Rectangle 2"/>
          <p:cNvSpPr>
            <a:spLocks noChangeArrowheads="1"/>
          </p:cNvSpPr>
          <p:nvPr/>
        </p:nvSpPr>
        <p:spPr bwMode="auto">
          <a:xfrm>
            <a:off x="1970088" y="188913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APPROCCI ALTERNATIVI PER LA STIMA DEI MODELLI SPAZIALI</a:t>
            </a:r>
            <a:endParaRPr lang="it-IT" sz="3200" b="1" i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6149" name="Text Box 14"/>
          <p:cNvSpPr txBox="1">
            <a:spLocks noChangeArrowheads="1"/>
          </p:cNvSpPr>
          <p:nvPr/>
        </p:nvSpPr>
        <p:spPr bwMode="auto">
          <a:xfrm>
            <a:off x="2135189" y="1679576"/>
            <a:ext cx="5832475" cy="9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42913" indent="-442913"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200" b="1">
                <a:solidFill>
                  <a:srgbClr val="FFFFFF"/>
                </a:solidFill>
                <a:latin typeface="Comic Sans MS" panose="030F0702030302020204" pitchFamily="66" charset="0"/>
              </a:rPr>
              <a:t>1) MASSIMA VEROSIMIGLIANZA (MAXIMUM LIKELIHOOD)</a:t>
            </a:r>
            <a:endParaRPr lang="it-IT" altLang="it-IT" sz="2200" b="1" baseline="3000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40966" name="Text Box 14"/>
          <p:cNvSpPr txBox="1">
            <a:spLocks noChangeArrowheads="1"/>
          </p:cNvSpPr>
          <p:nvPr/>
        </p:nvSpPr>
        <p:spPr bwMode="auto">
          <a:xfrm>
            <a:off x="2135189" y="3078164"/>
            <a:ext cx="7273925" cy="9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42913" indent="-442913"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200" b="1">
                <a:solidFill>
                  <a:srgbClr val="FFFF00"/>
                </a:solidFill>
                <a:latin typeface="Comic Sans MS" panose="030F0702030302020204" pitchFamily="66" charset="0"/>
              </a:rPr>
              <a:t>2) METODO DELLE VARIABILI STRUMENTALI (INSTRUMENTAL VARIABLES)</a:t>
            </a:r>
            <a:endParaRPr lang="it-IT" altLang="it-IT" sz="2200" b="1" baseline="3000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40967" name="Text Box 14"/>
          <p:cNvSpPr txBox="1">
            <a:spLocks noChangeArrowheads="1"/>
          </p:cNvSpPr>
          <p:nvPr/>
        </p:nvSpPr>
        <p:spPr bwMode="auto">
          <a:xfrm>
            <a:off x="2135189" y="4519613"/>
            <a:ext cx="3455987" cy="498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42913" indent="-442913"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200" b="1">
                <a:solidFill>
                  <a:srgbClr val="FFFFFF"/>
                </a:solidFill>
                <a:latin typeface="Comic Sans MS" panose="030F0702030302020204" pitchFamily="66" charset="0"/>
              </a:rPr>
              <a:t>3) ROBUST APPROACH</a:t>
            </a:r>
            <a:endParaRPr lang="it-IT" altLang="it-IT" sz="2200" b="1" baseline="3000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6281738"/>
            <a:ext cx="12192000" cy="576262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aseline="-2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  </a:t>
            </a:r>
            <a:r>
              <a:rPr lang="it-IT" sz="2000" baseline="-25000" dirty="0">
                <a:solidFill>
                  <a:srgbClr val="FFFFFF"/>
                </a:solidFill>
                <a:latin typeface="Garamond" pitchFamily="18" charset="0"/>
              </a:rPr>
              <a:t>Università degli Studi di Napoli “Parthenope” – Metodi Quantitativi per le Valutazioni Economiche e Finanziarie (MQV-</a:t>
            </a:r>
            <a:r>
              <a:rPr lang="it-IT" sz="2000" baseline="-25000" dirty="0" err="1">
                <a:solidFill>
                  <a:srgbClr val="FFFFFF"/>
                </a:solidFill>
                <a:latin typeface="Garamond" pitchFamily="18" charset="0"/>
              </a:rPr>
              <a:t>ef</a:t>
            </a:r>
            <a:r>
              <a:rPr lang="it-IT" sz="2000" baseline="-25000" dirty="0">
                <a:solidFill>
                  <a:srgbClr val="FFFFFF"/>
                </a:solidFill>
                <a:latin typeface="Garamond" pitchFamily="18" charset="0"/>
              </a:rPr>
              <a:t>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aseline="-25000" dirty="0">
                <a:solidFill>
                  <a:srgbClr val="FFFFFF"/>
                </a:solidFill>
                <a:latin typeface="Garamond" pitchFamily="18" charset="0"/>
              </a:rPr>
              <a:t>Analisi dei Dati Spaziali per le Applicazioni Economiche – Gennaro Punzo</a:t>
            </a:r>
          </a:p>
        </p:txBody>
      </p:sp>
      <p:sp>
        <p:nvSpPr>
          <p:cNvPr id="10" name="Text Box 24"/>
          <p:cNvSpPr txBox="1">
            <a:spLocks noChangeArrowheads="1"/>
          </p:cNvSpPr>
          <p:nvPr/>
        </p:nvSpPr>
        <p:spPr bwMode="auto">
          <a:xfrm>
            <a:off x="11837100" y="6564314"/>
            <a:ext cx="30168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1500" b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6</a:t>
            </a:r>
            <a:endParaRPr lang="it-IT" altLang="it-IT" sz="1500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843652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6" grpId="0"/>
      <p:bldP spid="4096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5346" name="Rectangle 2"/>
          <p:cNvSpPr>
            <a:spLocks noChangeArrowheads="1"/>
          </p:cNvSpPr>
          <p:nvPr/>
        </p:nvSpPr>
        <p:spPr bwMode="auto">
          <a:xfrm>
            <a:off x="2566989" y="115889"/>
            <a:ext cx="7164387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GOODNESS OF FIT</a:t>
            </a:r>
            <a:endParaRPr lang="it-IT" sz="3200" b="1" i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7173" name="Text Box 14"/>
          <p:cNvSpPr txBox="1">
            <a:spLocks noChangeArrowheads="1"/>
          </p:cNvSpPr>
          <p:nvPr/>
        </p:nvSpPr>
        <p:spPr bwMode="auto">
          <a:xfrm>
            <a:off x="2133601" y="941389"/>
            <a:ext cx="7491413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200" b="1">
                <a:solidFill>
                  <a:srgbClr val="FFFF00"/>
                </a:solidFill>
                <a:latin typeface="Comic Sans MS" panose="030F0702030302020204" pitchFamily="66" charset="0"/>
              </a:rPr>
              <a:t>1) R</a:t>
            </a:r>
            <a:r>
              <a:rPr lang="it-IT" altLang="it-IT" sz="2200" b="1" baseline="30000">
                <a:solidFill>
                  <a:srgbClr val="FFFF00"/>
                </a:solidFill>
                <a:latin typeface="Comic Sans MS" panose="030F0702030302020204" pitchFamily="66" charset="0"/>
              </a:rPr>
              <a:t>2</a:t>
            </a:r>
            <a:r>
              <a:rPr lang="it-IT" altLang="it-IT" sz="2200" b="1">
                <a:solidFill>
                  <a:srgbClr val="FFFF00"/>
                </a:solidFill>
                <a:latin typeface="Comic Sans MS" panose="030F0702030302020204" pitchFamily="66" charset="0"/>
              </a:rPr>
              <a:t> – Indice di determinazione lineare multipla</a:t>
            </a:r>
            <a:endParaRPr lang="el-GR" altLang="it-IT" sz="220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17415" name="Text Box 14"/>
          <p:cNvSpPr txBox="1">
            <a:spLocks noChangeArrowheads="1"/>
          </p:cNvSpPr>
          <p:nvPr/>
        </p:nvSpPr>
        <p:spPr bwMode="auto">
          <a:xfrm>
            <a:off x="2135189" y="3678239"/>
            <a:ext cx="5113337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200" b="1">
                <a:solidFill>
                  <a:srgbClr val="FFFF00"/>
                </a:solidFill>
                <a:latin typeface="Comic Sans MS" panose="030F0702030302020204" pitchFamily="66" charset="0"/>
              </a:rPr>
              <a:t>2) R</a:t>
            </a:r>
            <a:r>
              <a:rPr lang="it-IT" altLang="it-IT" sz="2200" b="1" baseline="30000">
                <a:solidFill>
                  <a:srgbClr val="FFFF00"/>
                </a:solidFill>
                <a:latin typeface="Comic Sans MS" panose="030F0702030302020204" pitchFamily="66" charset="0"/>
              </a:rPr>
              <a:t>2</a:t>
            </a:r>
            <a:r>
              <a:rPr lang="it-IT" altLang="it-IT" sz="2200" b="1">
                <a:solidFill>
                  <a:srgbClr val="FFFF00"/>
                </a:solidFill>
                <a:latin typeface="Comic Sans MS" panose="030F0702030302020204" pitchFamily="66" charset="0"/>
              </a:rPr>
              <a:t> corretto (R</a:t>
            </a:r>
            <a:r>
              <a:rPr lang="it-IT" altLang="it-IT" sz="2200" b="1" baseline="30000">
                <a:solidFill>
                  <a:srgbClr val="FFFF00"/>
                </a:solidFill>
                <a:latin typeface="Comic Sans MS" panose="030F0702030302020204" pitchFamily="66" charset="0"/>
              </a:rPr>
              <a:t>2</a:t>
            </a:r>
            <a:r>
              <a:rPr lang="it-IT" altLang="it-IT" sz="2200" b="1">
                <a:solidFill>
                  <a:srgbClr val="FFFF00"/>
                </a:solidFill>
                <a:latin typeface="Comic Sans MS" panose="030F0702030302020204" pitchFamily="66" charset="0"/>
              </a:rPr>
              <a:t>-adj)</a:t>
            </a:r>
            <a:endParaRPr lang="el-GR" altLang="it-IT" sz="220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17410" name="Object 14"/>
          <p:cNvGraphicFramePr>
            <a:graphicFrameLocks noChangeAspect="1"/>
          </p:cNvGraphicFramePr>
          <p:nvPr/>
        </p:nvGraphicFramePr>
        <p:xfrm>
          <a:off x="2627314" y="4435476"/>
          <a:ext cx="6853237" cy="158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7" imgW="3390810" imgH="762027" progId="Equation.3">
                  <p:embed/>
                </p:oleObj>
              </mc:Choice>
              <mc:Fallback>
                <p:oleObj name="Equation" r:id="rId7" imgW="3390810" imgH="762027" progId="Equation.3">
                  <p:embed/>
                  <p:pic>
                    <p:nvPicPr>
                      <p:cNvPr id="1741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4" y="4435476"/>
                        <a:ext cx="6853237" cy="1585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6" name="Text Box 14"/>
          <p:cNvSpPr txBox="1">
            <a:spLocks noChangeArrowheads="1"/>
          </p:cNvSpPr>
          <p:nvPr/>
        </p:nvSpPr>
        <p:spPr bwMode="auto">
          <a:xfrm>
            <a:off x="1992313" y="2084388"/>
            <a:ext cx="828040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000" b="1">
                <a:solidFill>
                  <a:srgbClr val="FFFFFF"/>
                </a:solidFill>
                <a:latin typeface="Comic Sans MS" panose="030F0702030302020204" pitchFamily="66" charset="0"/>
              </a:rPr>
              <a:t>In presenza di molte variabili esplicative, dev(R) aumenta sempre in seguito all’introduzione di una nuova variabile esplicativa (anche se non significativa per spiegare le variazioni di Y)</a:t>
            </a:r>
            <a:endParaRPr lang="el-GR" altLang="it-IT" sz="200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7177" name="Rectangle 16"/>
          <p:cNvSpPr>
            <a:spLocks noChangeArrowheads="1"/>
          </p:cNvSpPr>
          <p:nvPr/>
        </p:nvSpPr>
        <p:spPr bwMode="auto">
          <a:xfrm>
            <a:off x="-869950" y="1814513"/>
            <a:ext cx="184731" cy="498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l-GR" altLang="it-IT" sz="220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17418" name="AutoShape 17"/>
          <p:cNvSpPr>
            <a:spLocks noChangeArrowheads="1"/>
          </p:cNvSpPr>
          <p:nvPr/>
        </p:nvSpPr>
        <p:spPr bwMode="auto">
          <a:xfrm>
            <a:off x="4943475" y="3214689"/>
            <a:ext cx="2160588" cy="35877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it-IT" altLang="it-IT" sz="1800" baseline="-25000">
              <a:solidFill>
                <a:srgbClr val="FFFFFF"/>
              </a:solidFill>
            </a:endParaRPr>
          </a:p>
        </p:txBody>
      </p:sp>
      <p:sp>
        <p:nvSpPr>
          <p:cNvPr id="7179" name="Line 18"/>
          <p:cNvSpPr>
            <a:spLocks noChangeShapeType="1"/>
          </p:cNvSpPr>
          <p:nvPr/>
        </p:nvSpPr>
        <p:spPr bwMode="auto">
          <a:xfrm>
            <a:off x="2063750" y="1773238"/>
            <a:ext cx="8135938" cy="0"/>
          </a:xfrm>
          <a:prstGeom prst="line">
            <a:avLst/>
          </a:prstGeom>
          <a:noFill/>
          <a:ln w="50800" cap="rnd">
            <a:solidFill>
              <a:srgbClr val="66FF33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baseline="-250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0" y="6281738"/>
            <a:ext cx="12192000" cy="576262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aseline="-2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  </a:t>
            </a:r>
            <a:r>
              <a:rPr lang="it-IT" sz="2000" baseline="-25000" dirty="0">
                <a:solidFill>
                  <a:srgbClr val="FFFFFF"/>
                </a:solidFill>
                <a:latin typeface="Garamond" pitchFamily="18" charset="0"/>
              </a:rPr>
              <a:t>Università degli Studi di Napoli “Parthenope” – Metodi Quantitativi per le Valutazioni Economiche e Finanziarie (MQV-</a:t>
            </a:r>
            <a:r>
              <a:rPr lang="it-IT" sz="2000" baseline="-25000" dirty="0" err="1">
                <a:solidFill>
                  <a:srgbClr val="FFFFFF"/>
                </a:solidFill>
                <a:latin typeface="Garamond" pitchFamily="18" charset="0"/>
              </a:rPr>
              <a:t>ef</a:t>
            </a:r>
            <a:r>
              <a:rPr lang="it-IT" sz="2000" baseline="-25000" dirty="0">
                <a:solidFill>
                  <a:srgbClr val="FFFFFF"/>
                </a:solidFill>
                <a:latin typeface="Garamond" pitchFamily="18" charset="0"/>
              </a:rPr>
              <a:t>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aseline="-25000" dirty="0">
                <a:solidFill>
                  <a:srgbClr val="FFFFFF"/>
                </a:solidFill>
                <a:latin typeface="Garamond" pitchFamily="18" charset="0"/>
              </a:rPr>
              <a:t>Analisi dei Dati Spaziali per le Applicazioni Economiche – Gennaro Punzo</a:t>
            </a:r>
          </a:p>
        </p:txBody>
      </p:sp>
      <p:sp>
        <p:nvSpPr>
          <p:cNvPr id="14" name="Text Box 24"/>
          <p:cNvSpPr txBox="1">
            <a:spLocks noChangeArrowheads="1"/>
          </p:cNvSpPr>
          <p:nvPr/>
        </p:nvSpPr>
        <p:spPr bwMode="auto">
          <a:xfrm>
            <a:off x="11837100" y="6564314"/>
            <a:ext cx="30168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1500" b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7</a:t>
            </a:r>
            <a:endParaRPr lang="it-IT" altLang="it-IT" sz="1500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495813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5" grpId="0"/>
      <p:bldP spid="17416" grpId="0"/>
      <p:bldP spid="174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5346" name="Rectangle 2"/>
          <p:cNvSpPr>
            <a:spLocks noChangeArrowheads="1"/>
          </p:cNvSpPr>
          <p:nvPr/>
        </p:nvSpPr>
        <p:spPr bwMode="auto">
          <a:xfrm>
            <a:off x="2566989" y="115889"/>
            <a:ext cx="7164387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GOODNESS OF FIT</a:t>
            </a:r>
            <a:endParaRPr lang="it-IT" sz="3200" b="1" i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8197" name="Text Box 14"/>
          <p:cNvSpPr txBox="1">
            <a:spLocks noChangeArrowheads="1"/>
          </p:cNvSpPr>
          <p:nvPr/>
        </p:nvSpPr>
        <p:spPr bwMode="auto">
          <a:xfrm>
            <a:off x="2135189" y="765175"/>
            <a:ext cx="5113337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200" b="1">
                <a:solidFill>
                  <a:srgbClr val="FFFF00"/>
                </a:solidFill>
                <a:latin typeface="Comic Sans MS" panose="030F0702030302020204" pitchFamily="66" charset="0"/>
              </a:rPr>
              <a:t>2) R</a:t>
            </a:r>
            <a:r>
              <a:rPr lang="it-IT" altLang="it-IT" sz="2200" b="1" baseline="30000">
                <a:solidFill>
                  <a:srgbClr val="FFFF00"/>
                </a:solidFill>
                <a:latin typeface="Comic Sans MS" panose="030F0702030302020204" pitchFamily="66" charset="0"/>
              </a:rPr>
              <a:t>2</a:t>
            </a:r>
            <a:r>
              <a:rPr lang="it-IT" altLang="it-IT" sz="2200" b="1">
                <a:solidFill>
                  <a:srgbClr val="FFFF00"/>
                </a:solidFill>
                <a:latin typeface="Comic Sans MS" panose="030F0702030302020204" pitchFamily="66" charset="0"/>
              </a:rPr>
              <a:t> corretto (R</a:t>
            </a:r>
            <a:r>
              <a:rPr lang="it-IT" altLang="it-IT" sz="2200" b="1" baseline="30000">
                <a:solidFill>
                  <a:srgbClr val="FFFF00"/>
                </a:solidFill>
                <a:latin typeface="Comic Sans MS" panose="030F0702030302020204" pitchFamily="66" charset="0"/>
              </a:rPr>
              <a:t>2</a:t>
            </a:r>
            <a:r>
              <a:rPr lang="it-IT" altLang="it-IT" sz="2200" b="1">
                <a:solidFill>
                  <a:srgbClr val="FFFF00"/>
                </a:solidFill>
                <a:latin typeface="Comic Sans MS" panose="030F0702030302020204" pitchFamily="66" charset="0"/>
              </a:rPr>
              <a:t>-adj)</a:t>
            </a:r>
            <a:endParaRPr lang="el-GR" altLang="it-IT" sz="220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8198" name="Object 7"/>
          <p:cNvGraphicFramePr>
            <a:graphicFrameLocks noChangeAspect="1"/>
          </p:cNvGraphicFramePr>
          <p:nvPr/>
        </p:nvGraphicFramePr>
        <p:xfrm>
          <a:off x="2771775" y="1411288"/>
          <a:ext cx="6853238" cy="158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tion" r:id="rId7" imgW="3390810" imgH="762027" progId="Equation.3">
                  <p:embed/>
                </p:oleObj>
              </mc:Choice>
              <mc:Fallback>
                <p:oleObj name="Equation" r:id="rId7" imgW="3390810" imgH="762027" progId="Equation.3">
                  <p:embed/>
                  <p:pic>
                    <p:nvPicPr>
                      <p:cNvPr id="819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1411288"/>
                        <a:ext cx="6853238" cy="1585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9" name="Rectangle 9"/>
          <p:cNvSpPr>
            <a:spLocks noChangeArrowheads="1"/>
          </p:cNvSpPr>
          <p:nvPr/>
        </p:nvSpPr>
        <p:spPr bwMode="auto">
          <a:xfrm>
            <a:off x="-869950" y="1814513"/>
            <a:ext cx="184731" cy="498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l-GR" altLang="it-IT" sz="220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18441" name="Text Box 14"/>
          <p:cNvSpPr txBox="1">
            <a:spLocks noChangeArrowheads="1"/>
          </p:cNvSpPr>
          <p:nvPr/>
        </p:nvSpPr>
        <p:spPr bwMode="auto">
          <a:xfrm>
            <a:off x="1919289" y="4076700"/>
            <a:ext cx="8569325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marL="354013" indent="-354013"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it-IT" altLang="it-IT" sz="2000" b="1">
                <a:solidFill>
                  <a:srgbClr val="FFFF00"/>
                </a:solidFill>
                <a:latin typeface="Comic Sans MS" panose="030F0702030302020204" pitchFamily="66" charset="0"/>
              </a:rPr>
              <a:t>La stessa quantità è rilevante se il numero di variabili esplicative è, invece, elevato in rapporto alla numerosità delle osservazioni</a:t>
            </a:r>
            <a:endParaRPr lang="el-GR" altLang="it-IT" sz="200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18442" name="Text Box 14"/>
          <p:cNvSpPr txBox="1">
            <a:spLocks noChangeArrowheads="1"/>
          </p:cNvSpPr>
          <p:nvPr/>
        </p:nvSpPr>
        <p:spPr bwMode="auto">
          <a:xfrm>
            <a:off x="1919289" y="3092450"/>
            <a:ext cx="8497887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marL="354013" indent="-354013"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it-IT" altLang="it-IT" sz="2000" b="1">
                <a:solidFill>
                  <a:srgbClr val="FFFFFF"/>
                </a:solidFill>
                <a:latin typeface="Comic Sans MS" panose="030F0702030302020204" pitchFamily="66" charset="0"/>
              </a:rPr>
              <a:t>R</a:t>
            </a:r>
            <a:r>
              <a:rPr lang="it-IT" altLang="it-IT" sz="2000" b="1" baseline="30000">
                <a:solidFill>
                  <a:srgbClr val="FFFFFF"/>
                </a:solidFill>
                <a:latin typeface="Comic Sans MS" panose="030F0702030302020204" pitchFamily="66" charset="0"/>
              </a:rPr>
              <a:t>2</a:t>
            </a:r>
            <a:r>
              <a:rPr lang="it-IT" altLang="it-IT" sz="2000" b="1">
                <a:solidFill>
                  <a:srgbClr val="FFFFFF"/>
                </a:solidFill>
                <a:latin typeface="Comic Sans MS" panose="030F0702030302020204" pitchFamily="66" charset="0"/>
              </a:rPr>
              <a:t> diminuisce di una quantità che diventa trascurabile se il rapporto tra il numero delle variabili esplicative e il numero di osservazioni è piccolo</a:t>
            </a:r>
          </a:p>
        </p:txBody>
      </p:sp>
      <p:sp>
        <p:nvSpPr>
          <p:cNvPr id="18443" name="Text Box 14"/>
          <p:cNvSpPr txBox="1">
            <a:spLocks noChangeArrowheads="1"/>
          </p:cNvSpPr>
          <p:nvPr/>
        </p:nvSpPr>
        <p:spPr bwMode="auto">
          <a:xfrm>
            <a:off x="1919289" y="4868863"/>
            <a:ext cx="8497887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marL="354013" indent="-354013"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it-IT" altLang="it-IT" sz="2000" b="1">
                <a:solidFill>
                  <a:srgbClr val="FFFFFF"/>
                </a:solidFill>
                <a:latin typeface="Comic Sans MS" panose="030F0702030302020204" pitchFamily="66" charset="0"/>
              </a:rPr>
              <a:t>In casi estremi, R</a:t>
            </a:r>
            <a:r>
              <a:rPr lang="it-IT" altLang="it-IT" sz="2000" b="1" baseline="30000">
                <a:solidFill>
                  <a:srgbClr val="FFFFFF"/>
                </a:solidFill>
                <a:latin typeface="Comic Sans MS" panose="030F0702030302020204" pitchFamily="66" charset="0"/>
              </a:rPr>
              <a:t>2</a:t>
            </a:r>
            <a:r>
              <a:rPr lang="it-IT" altLang="it-IT" sz="2000" b="1">
                <a:solidFill>
                  <a:srgbClr val="FFFFFF"/>
                </a:solidFill>
                <a:latin typeface="Comic Sans MS" panose="030F0702030302020204" pitchFamily="66" charset="0"/>
              </a:rPr>
              <a:t> corretto può essere anche negativo:</a:t>
            </a:r>
          </a:p>
        </p:txBody>
      </p:sp>
      <p:graphicFrame>
        <p:nvGraphicFramePr>
          <p:cNvPr id="18435" name="Object 15"/>
          <p:cNvGraphicFramePr>
            <a:graphicFrameLocks noChangeAspect="1"/>
          </p:cNvGraphicFramePr>
          <p:nvPr/>
        </p:nvGraphicFramePr>
        <p:xfrm>
          <a:off x="5159375" y="5300663"/>
          <a:ext cx="2547938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Equation" r:id="rId9" imgW="1238205" imgH="362016" progId="Equation.3">
                  <p:embed/>
                </p:oleObj>
              </mc:Choice>
              <mc:Fallback>
                <p:oleObj name="Equation" r:id="rId9" imgW="1238205" imgH="362016" progId="Equation.3">
                  <p:embed/>
                  <p:pic>
                    <p:nvPicPr>
                      <p:cNvPr id="18435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75" y="5300663"/>
                        <a:ext cx="2547938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4" name="Rectangle 16"/>
          <p:cNvSpPr>
            <a:spLocks noChangeArrowheads="1"/>
          </p:cNvSpPr>
          <p:nvPr/>
        </p:nvSpPr>
        <p:spPr bwMode="auto">
          <a:xfrm>
            <a:off x="5808663" y="855664"/>
            <a:ext cx="46799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000" b="1">
                <a:solidFill>
                  <a:srgbClr val="FFFFFF"/>
                </a:solidFill>
                <a:latin typeface="Comic Sans MS" panose="030F0702030302020204" pitchFamily="66" charset="0"/>
              </a:rPr>
              <a:t>Indipendente dal numero di variabili esplicative presenti nel modello</a:t>
            </a:r>
          </a:p>
        </p:txBody>
      </p:sp>
      <p:sp>
        <p:nvSpPr>
          <p:cNvPr id="8205" name="Rectangle 17"/>
          <p:cNvSpPr>
            <a:spLocks noChangeArrowheads="1"/>
          </p:cNvSpPr>
          <p:nvPr/>
        </p:nvSpPr>
        <p:spPr bwMode="auto">
          <a:xfrm>
            <a:off x="5807076" y="836613"/>
            <a:ext cx="4752975" cy="792162"/>
          </a:xfrm>
          <a:prstGeom prst="rect">
            <a:avLst/>
          </a:prstGeom>
          <a:noFill/>
          <a:ln w="50800" cap="rnd">
            <a:solidFill>
              <a:srgbClr val="66FF33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it-IT" altLang="it-IT" sz="1800" baseline="-25000">
              <a:solidFill>
                <a:srgbClr val="FFFFFF"/>
              </a:solidFill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0" y="6281738"/>
            <a:ext cx="12192000" cy="576262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aseline="-2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  </a:t>
            </a:r>
            <a:r>
              <a:rPr lang="it-IT" sz="2000" baseline="-25000" dirty="0">
                <a:solidFill>
                  <a:srgbClr val="FFFFFF"/>
                </a:solidFill>
                <a:latin typeface="Garamond" pitchFamily="18" charset="0"/>
              </a:rPr>
              <a:t>Università degli Studi di Napoli “Parthenope” – Metodi Quantitativi per le Valutazioni Economiche e Finanziarie (MQV-</a:t>
            </a:r>
            <a:r>
              <a:rPr lang="it-IT" sz="2000" baseline="-25000" dirty="0" err="1">
                <a:solidFill>
                  <a:srgbClr val="FFFFFF"/>
                </a:solidFill>
                <a:latin typeface="Garamond" pitchFamily="18" charset="0"/>
              </a:rPr>
              <a:t>ef</a:t>
            </a:r>
            <a:r>
              <a:rPr lang="it-IT" sz="2000" baseline="-25000" dirty="0">
                <a:solidFill>
                  <a:srgbClr val="FFFFFF"/>
                </a:solidFill>
                <a:latin typeface="Garamond" pitchFamily="18" charset="0"/>
              </a:rPr>
              <a:t>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aseline="-25000" dirty="0">
                <a:solidFill>
                  <a:srgbClr val="FFFFFF"/>
                </a:solidFill>
                <a:latin typeface="Garamond" pitchFamily="18" charset="0"/>
              </a:rPr>
              <a:t>Analisi dei Dati Spaziali per le Applicazioni Economiche – Gennaro Punzo</a:t>
            </a:r>
          </a:p>
        </p:txBody>
      </p:sp>
      <p:sp>
        <p:nvSpPr>
          <p:cNvPr id="16" name="Text Box 24"/>
          <p:cNvSpPr txBox="1">
            <a:spLocks noChangeArrowheads="1"/>
          </p:cNvSpPr>
          <p:nvPr/>
        </p:nvSpPr>
        <p:spPr bwMode="auto">
          <a:xfrm>
            <a:off x="11837100" y="6564314"/>
            <a:ext cx="30168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1500" b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8</a:t>
            </a:r>
            <a:endParaRPr lang="it-IT" altLang="it-IT" sz="1500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59340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1" grpId="0"/>
      <p:bldP spid="18442" grpId="0"/>
      <p:bldP spid="1844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5346" name="Rectangle 2"/>
          <p:cNvSpPr>
            <a:spLocks noChangeArrowheads="1"/>
          </p:cNvSpPr>
          <p:nvPr/>
        </p:nvSpPr>
        <p:spPr bwMode="auto">
          <a:xfrm>
            <a:off x="2566989" y="115889"/>
            <a:ext cx="7164387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GOODNESS OF FIT</a:t>
            </a:r>
            <a:endParaRPr lang="it-IT" sz="3200" b="1" i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9221" name="Text Box 14"/>
          <p:cNvSpPr txBox="1">
            <a:spLocks noChangeArrowheads="1"/>
          </p:cNvSpPr>
          <p:nvPr/>
        </p:nvSpPr>
        <p:spPr bwMode="auto">
          <a:xfrm>
            <a:off x="1992313" y="765175"/>
            <a:ext cx="3744912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marL="354013" indent="-354013"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000" b="1">
                <a:solidFill>
                  <a:srgbClr val="FFFF00"/>
                </a:solidFill>
                <a:latin typeface="Comic Sans MS" panose="030F0702030302020204" pitchFamily="66" charset="0"/>
              </a:rPr>
              <a:t>SELEZIONE DEL MODELLO:</a:t>
            </a:r>
          </a:p>
        </p:txBody>
      </p:sp>
      <p:sp>
        <p:nvSpPr>
          <p:cNvPr id="9222" name="Text Box 14"/>
          <p:cNvSpPr txBox="1">
            <a:spLocks noChangeArrowheads="1"/>
          </p:cNvSpPr>
          <p:nvPr/>
        </p:nvSpPr>
        <p:spPr bwMode="auto">
          <a:xfrm>
            <a:off x="2279650" y="1268413"/>
            <a:ext cx="7850188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marL="354013" indent="-354013"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it-IT" altLang="it-IT" sz="2000" b="1">
                <a:solidFill>
                  <a:srgbClr val="FFFFFF"/>
                </a:solidFill>
                <a:latin typeface="Comic Sans MS" panose="030F0702030302020204" pitchFamily="66" charset="0"/>
              </a:rPr>
              <a:t>Consiste nella scelta della migliore struttura parametrica per i dati</a:t>
            </a:r>
          </a:p>
        </p:txBody>
      </p:sp>
      <p:sp>
        <p:nvSpPr>
          <p:cNvPr id="41991" name="Text Box 14"/>
          <p:cNvSpPr txBox="1">
            <a:spLocks noChangeArrowheads="1"/>
          </p:cNvSpPr>
          <p:nvPr/>
        </p:nvSpPr>
        <p:spPr bwMode="auto">
          <a:xfrm>
            <a:off x="2279650" y="2012950"/>
            <a:ext cx="7850188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marL="354013" indent="-354013"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it-IT" altLang="it-IT" sz="2000" b="1">
                <a:solidFill>
                  <a:srgbClr val="FFFFFF"/>
                </a:solidFill>
                <a:latin typeface="Comic Sans MS" panose="030F0702030302020204" pitchFamily="66" charset="0"/>
              </a:rPr>
              <a:t>In generale, dati più modelli, si preferisce quello che minimizza un opportuno indice, espresso in funzione dei parametri del modello</a:t>
            </a:r>
          </a:p>
        </p:txBody>
      </p:sp>
      <p:sp>
        <p:nvSpPr>
          <p:cNvPr id="41992" name="Text Box 14"/>
          <p:cNvSpPr txBox="1">
            <a:spLocks noChangeArrowheads="1"/>
          </p:cNvSpPr>
          <p:nvPr/>
        </p:nvSpPr>
        <p:spPr bwMode="auto">
          <a:xfrm>
            <a:off x="2279650" y="3076575"/>
            <a:ext cx="7850188" cy="128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marL="354013" indent="-354013"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it-IT" altLang="it-IT" sz="2000" b="1">
                <a:solidFill>
                  <a:srgbClr val="FFFFFF"/>
                </a:solidFill>
                <a:latin typeface="Comic Sans MS" panose="030F0702030302020204" pitchFamily="66" charset="0"/>
              </a:rPr>
              <a:t>Al crescere del numero dei parametri di un determinato modello la varianza dei residui diminuisce (perché migliora l’adattamento), ma aumentano i vincoli imposti dagli stessi parametri (quindi, peggiora la parsimonia)</a:t>
            </a:r>
          </a:p>
        </p:txBody>
      </p:sp>
      <p:sp>
        <p:nvSpPr>
          <p:cNvPr id="41993" name="Text Box 14"/>
          <p:cNvSpPr txBox="1">
            <a:spLocks noChangeArrowheads="1"/>
          </p:cNvSpPr>
          <p:nvPr/>
        </p:nvSpPr>
        <p:spPr bwMode="auto">
          <a:xfrm>
            <a:off x="3143250" y="5045075"/>
            <a:ext cx="6121400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200" b="1">
                <a:solidFill>
                  <a:srgbClr val="FFFF00"/>
                </a:solidFill>
                <a:latin typeface="Comic Sans MS" panose="030F0702030302020204" pitchFamily="66" charset="0"/>
              </a:rPr>
              <a:t>3) Akaike Information Criterion – AIC </a:t>
            </a:r>
            <a:endParaRPr lang="el-GR" altLang="it-IT" sz="2200" baseline="-2500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41994" name="Text Box 14"/>
          <p:cNvSpPr txBox="1">
            <a:spLocks noChangeArrowheads="1"/>
          </p:cNvSpPr>
          <p:nvPr/>
        </p:nvSpPr>
        <p:spPr bwMode="auto">
          <a:xfrm>
            <a:off x="3143250" y="5621339"/>
            <a:ext cx="612140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200" b="1">
                <a:solidFill>
                  <a:srgbClr val="FFFF00"/>
                </a:solidFill>
                <a:latin typeface="Comic Sans MS" panose="030F0702030302020204" pitchFamily="66" charset="0"/>
              </a:rPr>
              <a:t>4) Schwarz Criterion – SC</a:t>
            </a:r>
            <a:endParaRPr lang="el-GR" altLang="it-IT" sz="2200" baseline="-2500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41995" name="AutoShape 18"/>
          <p:cNvSpPr>
            <a:spLocks noChangeArrowheads="1"/>
          </p:cNvSpPr>
          <p:nvPr/>
        </p:nvSpPr>
        <p:spPr bwMode="auto">
          <a:xfrm>
            <a:off x="5232400" y="4581526"/>
            <a:ext cx="2376488" cy="360363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it-IT" altLang="it-IT" sz="1800" baseline="-25000">
              <a:solidFill>
                <a:srgbClr val="FFFFFF"/>
              </a:solidFill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0" y="6281738"/>
            <a:ext cx="12192000" cy="576262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aseline="-2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  </a:t>
            </a:r>
            <a:r>
              <a:rPr lang="it-IT" sz="2000" baseline="-25000" dirty="0">
                <a:solidFill>
                  <a:srgbClr val="FFFFFF"/>
                </a:solidFill>
                <a:latin typeface="Garamond" pitchFamily="18" charset="0"/>
              </a:rPr>
              <a:t>Università degli Studi di Napoli “Parthenope” – Metodi Quantitativi per le Valutazioni Economiche e Finanziarie (MQV-</a:t>
            </a:r>
            <a:r>
              <a:rPr lang="it-IT" sz="2000" baseline="-25000" dirty="0" err="1">
                <a:solidFill>
                  <a:srgbClr val="FFFFFF"/>
                </a:solidFill>
                <a:latin typeface="Garamond" pitchFamily="18" charset="0"/>
              </a:rPr>
              <a:t>ef</a:t>
            </a:r>
            <a:r>
              <a:rPr lang="it-IT" sz="2000" baseline="-25000" dirty="0">
                <a:solidFill>
                  <a:srgbClr val="FFFFFF"/>
                </a:solidFill>
                <a:latin typeface="Garamond" pitchFamily="18" charset="0"/>
              </a:rPr>
              <a:t>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aseline="-25000" dirty="0">
                <a:solidFill>
                  <a:srgbClr val="FFFFFF"/>
                </a:solidFill>
                <a:latin typeface="Garamond" pitchFamily="18" charset="0"/>
              </a:rPr>
              <a:t>Analisi dei Dati Spaziali per le Applicazioni Economiche – Gennaro Punzo</a:t>
            </a:r>
          </a:p>
        </p:txBody>
      </p:sp>
      <p:sp>
        <p:nvSpPr>
          <p:cNvPr id="14" name="Text Box 24"/>
          <p:cNvSpPr txBox="1">
            <a:spLocks noChangeArrowheads="1"/>
          </p:cNvSpPr>
          <p:nvPr/>
        </p:nvSpPr>
        <p:spPr bwMode="auto">
          <a:xfrm>
            <a:off x="11837100" y="6564314"/>
            <a:ext cx="30168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1500" b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9</a:t>
            </a:r>
            <a:endParaRPr lang="it-IT" altLang="it-IT" sz="1500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908257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1" grpId="0"/>
      <p:bldP spid="41992" grpId="0"/>
      <p:bldP spid="41993" grpId="0"/>
      <p:bldP spid="41994" grpId="0"/>
      <p:bldP spid="41995" grpId="0" animBg="1"/>
    </p:bldLst>
  </p:timing>
</p:sld>
</file>

<file path=ppt/theme/theme1.xml><?xml version="1.0" encoding="utf-8"?>
<a:theme xmlns:a="http://schemas.openxmlformats.org/drawingml/2006/main" name="Raggio">
  <a:themeElements>
    <a:clrScheme name="Raggio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Raggi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aggio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ggio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ggio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ggio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ggio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ggio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ggio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ggio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ggio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1544</Words>
  <Application>Microsoft Office PowerPoint</Application>
  <PresentationFormat>Widescreen</PresentationFormat>
  <Paragraphs>160</Paragraphs>
  <Slides>16</Slides>
  <Notes>16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16</vt:i4>
      </vt:variant>
    </vt:vector>
  </HeadingPairs>
  <TitlesOfParts>
    <vt:vector size="25" baseType="lpstr">
      <vt:lpstr>Arial</vt:lpstr>
      <vt:lpstr>Calibri</vt:lpstr>
      <vt:lpstr>Comic Sans MS</vt:lpstr>
      <vt:lpstr>Garamond</vt:lpstr>
      <vt:lpstr>Times New Roman</vt:lpstr>
      <vt:lpstr>Wingdings</vt:lpstr>
      <vt:lpstr>Raggio</vt:lpstr>
      <vt:lpstr>Equation</vt:lpstr>
      <vt:lpstr>Equazione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Gennaro Punzo</dc:creator>
  <cp:lastModifiedBy>Gennaro Punzo</cp:lastModifiedBy>
  <cp:revision>5</cp:revision>
  <dcterms:created xsi:type="dcterms:W3CDTF">2020-11-06T14:08:16Z</dcterms:created>
  <dcterms:modified xsi:type="dcterms:W3CDTF">2020-11-09T14:54:55Z</dcterms:modified>
</cp:coreProperties>
</file>