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8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12" Type="http://schemas.openxmlformats.org/officeDocument/2006/relationships/image" Target="../media/image67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5" Type="http://schemas.openxmlformats.org/officeDocument/2006/relationships/image" Target="../media/image7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Relationship Id="rId14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CB21B-7D9B-48A2-AD82-28BFE7919207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2014C-9B39-4EC8-B185-EC58C8D547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72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B2B79-FE83-497F-B78A-0ADF95EE077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8266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2ED4DD-9A93-4FA0-B83E-916C95B3922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83939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211D5-941F-4F8A-BC27-FB1DF630C4D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297451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C87F54-7BE0-4D88-B5D8-B17B423FE13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92306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4E250-75F8-43AF-A60D-719EE1BD05F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5937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B2C6E-FD9F-412B-8C76-292F9C00352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35099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FB05D-F12C-46DF-B2B4-76ABE169A64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77022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C1E7E-2E21-4035-A383-FEE46B0BCA6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0499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55838-0042-4805-8F7A-5D39660E9D4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84894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B03CBF-F542-4CE1-B3E4-5928529AF06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84677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92AE7B-DC6A-4FD0-9630-C580F4C1C89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283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AB03EB-C58D-48BC-91AF-B3626B2DF04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99395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615100-0113-4B9E-95B9-36C0D9F46AD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5160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EB0F6-B97A-412A-A8A1-CD4769091FE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9703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DB1C3-EE08-4B03-836A-A5EE4AB1CE3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5950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C077E0-D2EB-4207-B9EA-E0435B5AE9F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8256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61E6E5-F665-4935-A61F-5854A524463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82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00FB2-C3B2-44DE-BB69-BAFEB5C587A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5013"/>
            <a:ext cx="6540500" cy="36798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2208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0 w 1722"/>
                <a:gd name="T1" fmla="*/ 55 h 66"/>
                <a:gd name="T2" fmla="*/ 1700 w 1722"/>
                <a:gd name="T3" fmla="*/ 49 h 66"/>
                <a:gd name="T4" fmla="*/ 0 w 1722"/>
                <a:gd name="T5" fmla="*/ 0 h 66"/>
                <a:gd name="T6" fmla="*/ 0 w 1722"/>
                <a:gd name="T7" fmla="*/ 37 h 66"/>
                <a:gd name="T8" fmla="*/ 1700 w 1722"/>
                <a:gd name="T9" fmla="*/ 55 h 66"/>
                <a:gd name="T10" fmla="*/ 1700 w 1722"/>
                <a:gd name="T11" fmla="*/ 5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4 w 975"/>
                <a:gd name="T1" fmla="*/ 48 h 101"/>
                <a:gd name="T2" fmla="*/ 96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4 w 975"/>
                <a:gd name="T9" fmla="*/ 48 h 101"/>
                <a:gd name="T10" fmla="*/ 96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9 w 2141"/>
                <a:gd name="T7" fmla="*/ 0 h 198"/>
                <a:gd name="T8" fmla="*/ 211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9 w 2517"/>
                <a:gd name="T1" fmla="*/ 276 h 276"/>
                <a:gd name="T2" fmla="*/ 2484 w 2517"/>
                <a:gd name="T3" fmla="*/ 204 h 276"/>
                <a:gd name="T4" fmla="*/ 2227 w 2517"/>
                <a:gd name="T5" fmla="*/ 0 h 276"/>
                <a:gd name="T6" fmla="*/ 0 w 2517"/>
                <a:gd name="T7" fmla="*/ 276 h 276"/>
                <a:gd name="T8" fmla="*/ 2149 w 2517"/>
                <a:gd name="T9" fmla="*/ 276 h 276"/>
                <a:gd name="T10" fmla="*/ 21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8 w 729"/>
                <a:gd name="T7" fmla="*/ 240 h 240"/>
                <a:gd name="T8" fmla="*/ 71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8 w 729"/>
                <a:gd name="T1" fmla="*/ 318 h 318"/>
                <a:gd name="T2" fmla="*/ 71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8 w 729"/>
                <a:gd name="T9" fmla="*/ 318 h 318"/>
                <a:gd name="T10" fmla="*/ 71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11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6011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56C11-8C33-4F51-8D01-CD2887593ABB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940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7F5E5-E24B-46CB-845F-B6814BE00DD7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6327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2288A3-C4F8-4042-8797-49C3FEA0CB2F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6225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DBB78-1E76-433A-ABC1-7B47042570EF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0040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093A4-E586-4249-B589-DF95192B0265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5443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4331E-3484-470B-9395-CE3929194DD3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8567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483F2-C07D-4796-A186-B8E0766C3923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6276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B27A4-3F58-48C9-B042-4B579CF7551E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6147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614F4-B84E-4EBF-9EF0-C6F1410F0496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1344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B943FA-244C-4926-A483-21A8C0E0093C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8331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CC700-C0B8-46BC-B989-C01FC2FAB8D7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918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274AE-1C4D-49FF-A7F9-854D5C1ECEA6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3789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36529A-6B28-4F62-9B7B-DFB0467FA750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3630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6000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0 w 1722"/>
                <a:gd name="T1" fmla="*/ 55 h 66"/>
                <a:gd name="T2" fmla="*/ 1700 w 1722"/>
                <a:gd name="T3" fmla="*/ 49 h 66"/>
                <a:gd name="T4" fmla="*/ 0 w 1722"/>
                <a:gd name="T5" fmla="*/ 0 h 66"/>
                <a:gd name="T6" fmla="*/ 0 w 1722"/>
                <a:gd name="T7" fmla="*/ 37 h 66"/>
                <a:gd name="T8" fmla="*/ 1700 w 1722"/>
                <a:gd name="T9" fmla="*/ 55 h 66"/>
                <a:gd name="T10" fmla="*/ 1700 w 1722"/>
                <a:gd name="T11" fmla="*/ 5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0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4 w 975"/>
                <a:gd name="T1" fmla="*/ 48 h 101"/>
                <a:gd name="T2" fmla="*/ 96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4 w 975"/>
                <a:gd name="T9" fmla="*/ 48 h 101"/>
                <a:gd name="T10" fmla="*/ 96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9 w 2141"/>
                <a:gd name="T7" fmla="*/ 0 h 198"/>
                <a:gd name="T8" fmla="*/ 211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0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9 w 2517"/>
                <a:gd name="T1" fmla="*/ 276 h 276"/>
                <a:gd name="T2" fmla="*/ 2484 w 2517"/>
                <a:gd name="T3" fmla="*/ 204 h 276"/>
                <a:gd name="T4" fmla="*/ 2227 w 2517"/>
                <a:gd name="T5" fmla="*/ 0 h 276"/>
                <a:gd name="T6" fmla="*/ 0 w 2517"/>
                <a:gd name="T7" fmla="*/ 276 h 276"/>
                <a:gd name="T8" fmla="*/ 2149 w 2517"/>
                <a:gd name="T9" fmla="*/ 276 h 276"/>
                <a:gd name="T10" fmla="*/ 21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0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8 w 729"/>
                <a:gd name="T7" fmla="*/ 240 h 240"/>
                <a:gd name="T8" fmla="*/ 71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0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8 w 729"/>
                <a:gd name="T1" fmla="*/ 318 h 318"/>
                <a:gd name="T2" fmla="*/ 71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8 w 729"/>
                <a:gd name="T9" fmla="*/ 318 h 318"/>
                <a:gd name="T10" fmla="*/ 71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0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0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0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0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0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0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0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1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1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01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6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001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001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01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001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001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867" y="6248400"/>
            <a:ext cx="74887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001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89218" y="6243638"/>
            <a:ext cx="4931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E04BA-C1C8-4FD6-81D4-714E522266E1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131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1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7.e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emf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5.emf"/><Relationship Id="rId22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5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1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1.emf"/><Relationship Id="rId26" Type="http://schemas.openxmlformats.org/officeDocument/2006/relationships/image" Target="../media/image65.e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60.bin"/><Relationship Id="rId34" Type="http://schemas.openxmlformats.org/officeDocument/2006/relationships/image" Target="../media/image69.emf"/><Relationship Id="rId7" Type="http://schemas.openxmlformats.org/officeDocument/2006/relationships/image" Target="../media/image57.emf"/><Relationship Id="rId12" Type="http://schemas.openxmlformats.org/officeDocument/2006/relationships/image" Target="../media/image3.png"/><Relationship Id="rId17" Type="http://schemas.openxmlformats.org/officeDocument/2006/relationships/oleObject" Target="../embeddings/oleObject58.bin"/><Relationship Id="rId25" Type="http://schemas.openxmlformats.org/officeDocument/2006/relationships/oleObject" Target="../embeddings/oleObject62.bin"/><Relationship Id="rId3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emf"/><Relationship Id="rId20" Type="http://schemas.openxmlformats.org/officeDocument/2006/relationships/image" Target="../media/image62.emf"/><Relationship Id="rId29" Type="http://schemas.openxmlformats.org/officeDocument/2006/relationships/oleObject" Target="../embeddings/oleObject6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2.png"/><Relationship Id="rId24" Type="http://schemas.openxmlformats.org/officeDocument/2006/relationships/image" Target="../media/image64.emf"/><Relationship Id="rId32" Type="http://schemas.openxmlformats.org/officeDocument/2006/relationships/image" Target="../media/image68.emf"/><Relationship Id="rId5" Type="http://schemas.openxmlformats.org/officeDocument/2006/relationships/image" Target="../media/image56.emf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28" Type="http://schemas.openxmlformats.org/officeDocument/2006/relationships/image" Target="../media/image66.emf"/><Relationship Id="rId36" Type="http://schemas.openxmlformats.org/officeDocument/2006/relationships/image" Target="../media/image70.emf"/><Relationship Id="rId10" Type="http://schemas.openxmlformats.org/officeDocument/2006/relationships/image" Target="../media/image1.png"/><Relationship Id="rId19" Type="http://schemas.openxmlformats.org/officeDocument/2006/relationships/oleObject" Target="../embeddings/oleObject59.bin"/><Relationship Id="rId31" Type="http://schemas.openxmlformats.org/officeDocument/2006/relationships/oleObject" Target="../embeddings/oleObject65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8.emf"/><Relationship Id="rId14" Type="http://schemas.openxmlformats.org/officeDocument/2006/relationships/image" Target="../media/image59.emf"/><Relationship Id="rId22" Type="http://schemas.openxmlformats.org/officeDocument/2006/relationships/image" Target="../media/image63.emf"/><Relationship Id="rId27" Type="http://schemas.openxmlformats.org/officeDocument/2006/relationships/oleObject" Target="../embeddings/oleObject63.bin"/><Relationship Id="rId30" Type="http://schemas.openxmlformats.org/officeDocument/2006/relationships/image" Target="../media/image67.emf"/><Relationship Id="rId35" Type="http://schemas.openxmlformats.org/officeDocument/2006/relationships/oleObject" Target="../embeddings/oleObject67.bin"/><Relationship Id="rId8" Type="http://schemas.openxmlformats.org/officeDocument/2006/relationships/oleObject" Target="../embeddings/oleObject5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70.bin"/><Relationship Id="rId5" Type="http://schemas.openxmlformats.org/officeDocument/2006/relationships/image" Target="../media/image2.png"/><Relationship Id="rId10" Type="http://schemas.openxmlformats.org/officeDocument/2006/relationships/image" Target="../media/image72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5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7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png"/><Relationship Id="rId5" Type="http://schemas.openxmlformats.org/officeDocument/2006/relationships/image" Target="../media/image76.emf"/><Relationship Id="rId10" Type="http://schemas.openxmlformats.org/officeDocument/2006/relationships/image" Target="../media/image77.emf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2.e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.png"/><Relationship Id="rId10" Type="http://schemas.openxmlformats.org/officeDocument/2006/relationships/image" Target="../media/image14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8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.png"/><Relationship Id="rId18" Type="http://schemas.openxmlformats.org/officeDocument/2006/relationships/image" Target="../media/image32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emf"/><Relationship Id="rId12" Type="http://schemas.openxmlformats.org/officeDocument/2006/relationships/image" Target="../media/image1.png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9.emf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8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12" Type="http://schemas.openxmlformats.org/officeDocument/2006/relationships/image" Target="../media/image35.e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3.emf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4.emf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5123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3000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86525" name="Rectangle 29"/>
          <p:cNvSpPr>
            <a:spLocks noChangeArrowheads="1"/>
          </p:cNvSpPr>
          <p:nvPr/>
        </p:nvSpPr>
        <p:spPr bwMode="auto">
          <a:xfrm>
            <a:off x="2351089" y="115888"/>
            <a:ext cx="75961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MODELLI DI REGRESSIONE</a:t>
            </a:r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1812926" y="908050"/>
            <a:ext cx="8531225" cy="1225550"/>
          </a:xfrm>
          <a:prstGeom prst="rect">
            <a:avLst/>
          </a:prstGeom>
          <a:noFill/>
          <a:ln w="50800" cap="rnd">
            <a:solidFill>
              <a:srgbClr val="66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5126" name="Text Box 26"/>
          <p:cNvSpPr txBox="1">
            <a:spLocks noChangeArrowheads="1"/>
          </p:cNvSpPr>
          <p:nvPr/>
        </p:nvSpPr>
        <p:spPr bwMode="auto">
          <a:xfrm>
            <a:off x="2063750" y="977901"/>
            <a:ext cx="80645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ANALISI DELLA RELAZIONE FUNZIONALE TRA UNA VARIABILE DIPENDENTE O RISPOSTA (Y) PER IPOTESI AFFETTA DA ERRORI E UNA O PIÙ VARIABILI INDIPENDENTI O ESPLICATIVE (X)</a:t>
            </a:r>
          </a:p>
        </p:txBody>
      </p:sp>
      <p:sp>
        <p:nvSpPr>
          <p:cNvPr id="5127" name="Rectangle 27"/>
          <p:cNvSpPr>
            <a:spLocks noChangeArrowheads="1"/>
          </p:cNvSpPr>
          <p:nvPr/>
        </p:nvSpPr>
        <p:spPr bwMode="auto">
          <a:xfrm>
            <a:off x="5159376" y="2592389"/>
            <a:ext cx="2189163" cy="5492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it-IT" sz="3000" b="1">
                <a:solidFill>
                  <a:srgbClr val="000000"/>
                </a:solidFill>
                <a:latin typeface="Times New Roman" panose="02020603050405020304" pitchFamily="18" charset="0"/>
              </a:rPr>
              <a:t>Y = </a:t>
            </a:r>
            <a:r>
              <a:rPr lang="fr-FR" altLang="it-IT" sz="3000" b="1" i="1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fr-FR" altLang="it-IT" sz="3000" b="1">
                <a:solidFill>
                  <a:srgbClr val="000000"/>
                </a:solidFill>
                <a:latin typeface="Times New Roman" panose="02020603050405020304" pitchFamily="18" charset="0"/>
              </a:rPr>
              <a:t>(X) + </a:t>
            </a:r>
            <a:r>
              <a:rPr lang="el-GR" altLang="it-IT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  <p:sp>
        <p:nvSpPr>
          <p:cNvPr id="38920" name="Text Box 28"/>
          <p:cNvSpPr txBox="1">
            <a:spLocks noChangeArrowheads="1"/>
          </p:cNvSpPr>
          <p:nvPr/>
        </p:nvSpPr>
        <p:spPr bwMode="auto">
          <a:xfrm>
            <a:off x="1847851" y="4221164"/>
            <a:ext cx="4105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COMPONENTE DETERMINISTICA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(definisce il contributo della/e variabile/i esplicativa/e X)</a:t>
            </a:r>
          </a:p>
        </p:txBody>
      </p:sp>
      <p:sp>
        <p:nvSpPr>
          <p:cNvPr id="38921" name="Text Box 29"/>
          <p:cNvSpPr txBox="1">
            <a:spLocks noChangeArrowheads="1"/>
          </p:cNvSpPr>
          <p:nvPr/>
        </p:nvSpPr>
        <p:spPr bwMode="auto">
          <a:xfrm>
            <a:off x="6743701" y="3884614"/>
            <a:ext cx="36734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COMPONENTE STOCASTICA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(</a:t>
            </a:r>
            <a:r>
              <a:rPr lang="it-IT" altLang="it-IT" sz="2000" b="1" i="1">
                <a:solidFill>
                  <a:srgbClr val="FFFFFF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  <a:r>
              <a:rPr lang="it-IT" altLang="it-IT" sz="2000" b="1" i="1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. che riassume gli altri fattori non osservabili in grado di influenzare la relazione tra Y e X)</a:t>
            </a:r>
            <a:endParaRPr lang="it-IT" altLang="it-IT" sz="2000" b="1" i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2" name="Line 30"/>
          <p:cNvSpPr>
            <a:spLocks noChangeShapeType="1"/>
          </p:cNvSpPr>
          <p:nvPr/>
        </p:nvSpPr>
        <p:spPr bwMode="auto">
          <a:xfrm flipH="1">
            <a:off x="4151313" y="3286125"/>
            <a:ext cx="1943100" cy="719138"/>
          </a:xfrm>
          <a:prstGeom prst="line">
            <a:avLst/>
          </a:prstGeom>
          <a:noFill/>
          <a:ln w="50800" cap="rnd">
            <a:solidFill>
              <a:srgbClr val="FF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3" name="Line 31"/>
          <p:cNvSpPr>
            <a:spLocks noChangeShapeType="1"/>
          </p:cNvSpPr>
          <p:nvPr/>
        </p:nvSpPr>
        <p:spPr bwMode="auto">
          <a:xfrm>
            <a:off x="7248525" y="3284539"/>
            <a:ext cx="647700" cy="504825"/>
          </a:xfrm>
          <a:prstGeom prst="line">
            <a:avLst/>
          </a:prstGeom>
          <a:noFill/>
          <a:ln w="50800" cap="rnd">
            <a:solidFill>
              <a:srgbClr val="FF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981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970088" y="44451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MODELLO “SPATIAL LAG”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4119563" y="908050"/>
          <a:ext cx="4064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1971884" imgH="114168" progId="Equation.3">
                  <p:embed/>
                </p:oleObj>
              </mc:Choice>
              <mc:Fallback>
                <p:oleObj name="Equation" r:id="rId4" imgW="1971884" imgH="114168" progId="Equation.3">
                  <p:embed/>
                  <p:pic>
                    <p:nvPicPr>
                      <p:cNvPr id="2355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908050"/>
                        <a:ext cx="4064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1919289" y="1628775"/>
            <a:ext cx="2232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Effetti diretti: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1917701" y="2143125"/>
            <a:ext cx="2449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66FF33"/>
                </a:solidFill>
                <a:latin typeface="Comic Sans MS" panose="030F0702030302020204" pitchFamily="66" charset="0"/>
              </a:rPr>
              <a:t>Effetti indiretti:</a:t>
            </a: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4079876" y="1628775"/>
            <a:ext cx="6264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Effetti su y</a:t>
            </a:r>
            <a:r>
              <a:rPr lang="it-IT" altLang="it-IT" sz="1800" b="1" i="1" baseline="-25000">
                <a:solidFill>
                  <a:srgbClr val="FFFFFF"/>
                </a:solidFill>
                <a:latin typeface="Comic Sans MS" panose="030F0702030302020204" pitchFamily="66" charset="0"/>
              </a:rPr>
              <a:t>i</a:t>
            </a: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 di una </a:t>
            </a: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VARIAZIONE</a:t>
            </a: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MARGINALE</a:t>
            </a: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 di x</a:t>
            </a:r>
            <a:r>
              <a:rPr lang="it-IT" altLang="it-IT" sz="1800" b="1" i="1" baseline="-25000">
                <a:solidFill>
                  <a:srgbClr val="FFFFFF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4079876" y="2143125"/>
            <a:ext cx="62642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Spillover degli effetti diretti (</a:t>
            </a:r>
            <a:r>
              <a:rPr lang="it-IT" altLang="it-IT" sz="1800" b="1">
                <a:solidFill>
                  <a:srgbClr val="66FF33"/>
                </a:solidFill>
                <a:latin typeface="Comic Sans MS" panose="030F0702030302020204" pitchFamily="66" charset="0"/>
              </a:rPr>
              <a:t>EFFETTI</a:t>
            </a: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00" b="1">
                <a:solidFill>
                  <a:srgbClr val="66FF33"/>
                </a:solidFill>
                <a:latin typeface="Comic Sans MS" panose="030F0702030302020204" pitchFamily="66" charset="0"/>
              </a:rPr>
              <a:t>LOCALI</a:t>
            </a: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 poiché hanno rilevanza solo nelle aree in cui tali shock esogeni si verificano e nelle aree loro vicine)</a:t>
            </a:r>
          </a:p>
        </p:txBody>
      </p:sp>
      <p:sp>
        <p:nvSpPr>
          <p:cNvPr id="23562" name="Rectangle 19"/>
          <p:cNvSpPr>
            <a:spLocks noChangeArrowheads="1"/>
          </p:cNvSpPr>
          <p:nvPr/>
        </p:nvSpPr>
        <p:spPr bwMode="auto">
          <a:xfrm>
            <a:off x="1847851" y="1557338"/>
            <a:ext cx="8640763" cy="2736850"/>
          </a:xfrm>
          <a:prstGeom prst="rect">
            <a:avLst/>
          </a:prstGeom>
          <a:noFill/>
          <a:ln w="38100" cap="rnd">
            <a:solidFill>
              <a:srgbClr val="66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1919288" y="3224213"/>
            <a:ext cx="2449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00FFFF"/>
                </a:solidFill>
                <a:latin typeface="Comic Sans MS" panose="030F0702030302020204" pitchFamily="66" charset="0"/>
              </a:rPr>
              <a:t>Effetti indotti: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4079875" y="3224213"/>
            <a:ext cx="63373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Impatto sui più alti ordini di contiguità come </a:t>
            </a:r>
            <a:r>
              <a:rPr lang="it-IT" altLang="it-IT" sz="1800" b="1">
                <a:solidFill>
                  <a:srgbClr val="00FFFF"/>
                </a:solidFill>
                <a:latin typeface="Comic Sans MS" panose="030F0702030302020204" pitchFamily="66" charset="0"/>
              </a:rPr>
              <a:t>EFFETTI DI FEEDBACK</a:t>
            </a: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 su quelle aree che hanno già fatto esperienza degli effetti diretti e indiretti</a:t>
            </a:r>
            <a:endParaRPr lang="it-IT" altLang="it-IT" sz="1800" b="1" i="1" baseline="-25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1992314" y="4899025"/>
            <a:ext cx="8207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- SPATIAL LAG:</a:t>
            </a: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 solo l’effetto diretto marginale e non l’effetto totale (somma dei tre effetti)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711451" y="4437064"/>
            <a:ext cx="5400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In sintesi, il coefficiente </a:t>
            </a:r>
            <a:r>
              <a:rPr lang="it-IT" altLang="it-IT" sz="2000" b="1">
                <a:solidFill>
                  <a:srgbClr val="FFFFFF"/>
                </a:solidFill>
                <a:latin typeface="Symbol" panose="05050102010706020507" pitchFamily="18" charset="2"/>
              </a:rPr>
              <a:t>b </a:t>
            </a: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rappresenta: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1992314" y="5661025"/>
            <a:ext cx="8353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- REGRESSIONE OLS:</a:t>
            </a: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 l’effetto totale marginale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4187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10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02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8203" grpId="0"/>
      <p:bldP spid="8204" grpId="0"/>
      <p:bldP spid="8205" grpId="0"/>
      <p:bldP spid="8206" grpId="0"/>
      <p:bldP spid="8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4"/>
          <p:cNvSpPr txBox="1">
            <a:spLocks noChangeArrowheads="1"/>
          </p:cNvSpPr>
          <p:nvPr/>
        </p:nvSpPr>
        <p:spPr bwMode="auto">
          <a:xfrm>
            <a:off x="2711451" y="874713"/>
            <a:ext cx="43211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MOLTIPLICATORE SPAZIALE: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1992313" y="1341439"/>
            <a:ext cx="84248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La DIPENDENZA NELLO SPAZIO è multidirezionale e questo implica effetti di feedback e simultaneità (ENDOGENEITÀ)</a:t>
            </a:r>
            <a:endParaRPr lang="it-IT" altLang="it-IT" sz="1800" b="1" baseline="30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1992313" y="2060576"/>
            <a:ext cx="84248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Il valore di Y in ogni area </a:t>
            </a:r>
            <a:r>
              <a:rPr lang="it-IT" altLang="it-IT" sz="1800" b="1" i="1">
                <a:solidFill>
                  <a:srgbClr val="FFFFFF"/>
                </a:solidFill>
                <a:latin typeface="Comic Sans MS" panose="030F0702030302020204" pitchFamily="66" charset="0"/>
              </a:rPr>
              <a:t>i</a:t>
            </a: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 non è solo determinato dal valore di X in </a:t>
            </a:r>
            <a:r>
              <a:rPr lang="it-IT" altLang="it-IT" sz="1800" b="1" i="1">
                <a:solidFill>
                  <a:srgbClr val="FFFFFF"/>
                </a:solidFill>
                <a:latin typeface="Comic Sans MS" panose="030F0702030302020204" pitchFamily="66" charset="0"/>
              </a:rPr>
              <a:t>i</a:t>
            </a: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, ma anche dal valore di X nelle altre aree del sistema</a:t>
            </a:r>
            <a:endParaRPr lang="it-IT" altLang="it-IT" sz="1800" b="1" baseline="30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970088" y="44451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MODELLO “SPATIAL LAG”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992313" y="2781301"/>
            <a:ext cx="8496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La potenza di </a:t>
            </a:r>
            <a:r>
              <a:rPr lang="it-IT" altLang="it-IT" sz="1800" b="1">
                <a:solidFill>
                  <a:srgbClr val="FFFFFF"/>
                </a:solidFill>
                <a:latin typeface="Symbol" panose="05050102010706020507" pitchFamily="18" charset="2"/>
              </a:rPr>
              <a:t>r</a:t>
            </a: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, che corrisponde all’ordine di contiguità di W, assicura la presenza di un “effetto distanza” che decade</a:t>
            </a:r>
            <a:endParaRPr lang="it-IT" altLang="it-IT" sz="1800" b="1" baseline="30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218" name="Object 24"/>
          <p:cNvGraphicFramePr>
            <a:graphicFrameLocks noChangeAspect="1"/>
          </p:cNvGraphicFramePr>
          <p:nvPr/>
        </p:nvGraphicFramePr>
        <p:xfrm>
          <a:off x="4727575" y="3644901"/>
          <a:ext cx="29479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7" imgW="1400067" imgH="238061" progId="Equation.3">
                  <p:embed/>
                </p:oleObj>
              </mc:Choice>
              <mc:Fallback>
                <p:oleObj name="Equation" r:id="rId7" imgW="1400067" imgH="238061" progId="Equation.3">
                  <p:embed/>
                  <p:pic>
                    <p:nvPicPr>
                      <p:cNvPr id="921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3644901"/>
                        <a:ext cx="29479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6"/>
          <p:cNvGraphicFramePr>
            <a:graphicFrameLocks noChangeAspect="1"/>
          </p:cNvGraphicFramePr>
          <p:nvPr/>
        </p:nvGraphicFramePr>
        <p:xfrm>
          <a:off x="4440238" y="4748213"/>
          <a:ext cx="35179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9" imgW="1685976" imgH="238061" progId="Equation.3">
                  <p:embed/>
                </p:oleObj>
              </mc:Choice>
              <mc:Fallback>
                <p:oleObj name="Equation" r:id="rId9" imgW="1685976" imgH="238061" progId="Equation.3">
                  <p:embed/>
                  <p:pic>
                    <p:nvPicPr>
                      <p:cNvPr id="921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4748213"/>
                        <a:ext cx="35179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1703389" y="5445126"/>
            <a:ext cx="88217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MODELLO DI REGRESSIONE STANDARD CON VARIABILE DIPENDENTE DA CUI È STATA ELIMINATA (FILTRATA) LA CORRELAZIONE SPAZIALE</a:t>
            </a:r>
            <a:endParaRPr lang="it-IT" altLang="it-IT" sz="1800" b="1" baseline="3000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9228" name="AutoShape 28"/>
          <p:cNvSpPr>
            <a:spLocks noChangeArrowheads="1"/>
          </p:cNvSpPr>
          <p:nvPr/>
        </p:nvSpPr>
        <p:spPr bwMode="auto">
          <a:xfrm rot="5400000">
            <a:off x="6023770" y="3788570"/>
            <a:ext cx="360363" cy="13684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4187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11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223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6" grpId="0"/>
      <p:bldP spid="9227" grpId="0"/>
      <p:bldP spid="92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0088" y="-26988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>
                <a:solidFill>
                  <a:srgbClr val="FF0000"/>
                </a:solidFill>
                <a:latin typeface="Comic Sans MS" pitchFamily="66" charset="0"/>
              </a:rPr>
              <a:t>MODELLO “SPATIAL ERROR”</a:t>
            </a:r>
            <a:endParaRPr lang="it-IT" sz="3200" b="1" i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2136776" y="692150"/>
            <a:ext cx="8207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La “correlazione spaziale” non entra come variabile addizionale, ma influisce sulla struttura della covarianza dei disturbi casuali 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641601" y="1628775"/>
            <a:ext cx="33829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66FF33"/>
                </a:solidFill>
                <a:latin typeface="Comic Sans MS" panose="030F0702030302020204" pitchFamily="66" charset="0"/>
              </a:rPr>
              <a:t>MOTIVAZIONE TEORICA:</a:t>
            </a:r>
          </a:p>
        </p:txBody>
      </p:sp>
      <p:graphicFrame>
        <p:nvGraphicFramePr>
          <p:cNvPr id="10242" name="Object 16"/>
          <p:cNvGraphicFramePr>
            <a:graphicFrameLocks noChangeAspect="1"/>
          </p:cNvGraphicFramePr>
          <p:nvPr/>
        </p:nvGraphicFramePr>
        <p:xfrm>
          <a:off x="3338514" y="3573464"/>
          <a:ext cx="17494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7" imgW="676243" imgH="123893" progId="Equation.3">
                  <p:embed/>
                </p:oleObj>
              </mc:Choice>
              <mc:Fallback>
                <p:oleObj name="Equation" r:id="rId7" imgW="676243" imgH="123893" progId="Equation.3">
                  <p:embed/>
                  <p:pic>
                    <p:nvPicPr>
                      <p:cNvPr id="1024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4" y="3573464"/>
                        <a:ext cx="17494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2208214" y="1916113"/>
            <a:ext cx="7991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Spillover non modellati potrebbero agire attraverso le unità di osservazione riflettendosi nell’errore correlato spazialmente</a:t>
            </a:r>
          </a:p>
        </p:txBody>
      </p:sp>
      <p:graphicFrame>
        <p:nvGraphicFramePr>
          <p:cNvPr id="10243" name="Object 20"/>
          <p:cNvGraphicFramePr>
            <a:graphicFrameLocks noChangeAspect="1"/>
          </p:cNvGraphicFramePr>
          <p:nvPr/>
        </p:nvGraphicFramePr>
        <p:xfrm>
          <a:off x="6167438" y="3605214"/>
          <a:ext cx="22288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9" imgW="1028681" imgH="238061" progId="Equation.3">
                  <p:embed/>
                </p:oleObj>
              </mc:Choice>
              <mc:Fallback>
                <p:oleObj name="Equation" r:id="rId9" imgW="1028681" imgH="238061" progId="Equation.3">
                  <p:embed/>
                  <p:pic>
                    <p:nvPicPr>
                      <p:cNvPr id="1024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3605214"/>
                        <a:ext cx="22288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23"/>
          <p:cNvSpPr>
            <a:spLocks noChangeArrowheads="1"/>
          </p:cNvSpPr>
          <p:nvPr/>
        </p:nvSpPr>
        <p:spPr bwMode="auto">
          <a:xfrm>
            <a:off x="2063750" y="1557338"/>
            <a:ext cx="8280400" cy="1871662"/>
          </a:xfrm>
          <a:prstGeom prst="rect">
            <a:avLst/>
          </a:prstGeom>
          <a:noFill/>
          <a:ln w="38100" cap="rnd">
            <a:solidFill>
              <a:srgbClr val="66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sp>
        <p:nvSpPr>
          <p:cNvPr id="10257" name="Text Box 14"/>
          <p:cNvSpPr txBox="1">
            <a:spLocks noChangeArrowheads="1"/>
          </p:cNvSpPr>
          <p:nvPr/>
        </p:nvSpPr>
        <p:spPr bwMode="auto">
          <a:xfrm>
            <a:off x="8472489" y="3605214"/>
            <a:ext cx="212407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400" b="1">
                <a:solidFill>
                  <a:srgbClr val="66FF33"/>
                </a:solidFill>
                <a:latin typeface="Comic Sans MS" panose="030F0702030302020204" pitchFamily="66" charset="0"/>
              </a:rPr>
              <a:t>STRUTTURA SAR DEGLI ERRORI</a:t>
            </a:r>
          </a:p>
        </p:txBody>
      </p:sp>
      <p:sp>
        <p:nvSpPr>
          <p:cNvPr id="10258" name="Text Box 14"/>
          <p:cNvSpPr txBox="1">
            <a:spLocks noChangeArrowheads="1"/>
          </p:cNvSpPr>
          <p:nvPr/>
        </p:nvSpPr>
        <p:spPr bwMode="auto">
          <a:xfrm>
            <a:off x="1631950" y="4181476"/>
            <a:ext cx="140335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400" b="1">
                <a:solidFill>
                  <a:srgbClr val="FFFFFF"/>
                </a:solidFill>
                <a:latin typeface="Comic Sans MS" panose="030F0702030302020204" pitchFamily="66" charset="0"/>
              </a:rPr>
              <a:t>FORMA MATRICIALE</a:t>
            </a:r>
          </a:p>
        </p:txBody>
      </p:sp>
      <p:graphicFrame>
        <p:nvGraphicFramePr>
          <p:cNvPr id="10244" name="Object 36"/>
          <p:cNvGraphicFramePr>
            <a:graphicFrameLocks noChangeAspect="1"/>
          </p:cNvGraphicFramePr>
          <p:nvPr/>
        </p:nvGraphicFramePr>
        <p:xfrm>
          <a:off x="6167439" y="4295776"/>
          <a:ext cx="17287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11" imgW="676243" imgH="66809" progId="Equation.3">
                  <p:embed/>
                </p:oleObj>
              </mc:Choice>
              <mc:Fallback>
                <p:oleObj name="Equation" r:id="rId11" imgW="676243" imgH="66809" progId="Equation.3">
                  <p:embed/>
                  <p:pic>
                    <p:nvPicPr>
                      <p:cNvPr id="1024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4295776"/>
                        <a:ext cx="17287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rgbClr val="66FF33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38"/>
          <p:cNvGraphicFramePr>
            <a:graphicFrameLocks noChangeAspect="1"/>
          </p:cNvGraphicFramePr>
          <p:nvPr/>
        </p:nvGraphicFramePr>
        <p:xfrm>
          <a:off x="6167439" y="4767264"/>
          <a:ext cx="17287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13" imgW="676243" imgH="66809" progId="Equation.3">
                  <p:embed/>
                </p:oleObj>
              </mc:Choice>
              <mc:Fallback>
                <p:oleObj name="Equation" r:id="rId13" imgW="676243" imgH="66809" progId="Equation.3">
                  <p:embed/>
                  <p:pic>
                    <p:nvPicPr>
                      <p:cNvPr id="1024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4767264"/>
                        <a:ext cx="17287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rgbClr val="66FF33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40"/>
          <p:cNvGraphicFramePr>
            <a:graphicFrameLocks noChangeAspect="1"/>
          </p:cNvGraphicFramePr>
          <p:nvPr/>
        </p:nvGraphicFramePr>
        <p:xfrm>
          <a:off x="6167438" y="5229225"/>
          <a:ext cx="18526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15" imgW="771405" imgH="104865" progId="Equation.3">
                  <p:embed/>
                </p:oleObj>
              </mc:Choice>
              <mc:Fallback>
                <p:oleObj name="Equation" r:id="rId15" imgW="771405" imgH="104865" progId="Equation.3">
                  <p:embed/>
                  <p:pic>
                    <p:nvPicPr>
                      <p:cNvPr id="1024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5229225"/>
                        <a:ext cx="18526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rgbClr val="66FF33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9" name="Text Box 14"/>
          <p:cNvSpPr txBox="1">
            <a:spLocks noChangeArrowheads="1"/>
          </p:cNvSpPr>
          <p:nvPr/>
        </p:nvSpPr>
        <p:spPr bwMode="auto">
          <a:xfrm>
            <a:off x="1416051" y="3622676"/>
            <a:ext cx="180022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400" b="1">
                <a:solidFill>
                  <a:srgbClr val="FFFF00"/>
                </a:solidFill>
                <a:latin typeface="Comic Sans MS" panose="030F0702030302020204" pitchFamily="66" charset="0"/>
              </a:rPr>
              <a:t>MODELLO DI PARTENZA</a:t>
            </a:r>
          </a:p>
        </p:txBody>
      </p:sp>
      <p:graphicFrame>
        <p:nvGraphicFramePr>
          <p:cNvPr id="10247" name="Object 42"/>
          <p:cNvGraphicFramePr>
            <a:graphicFrameLocks noChangeAspect="1"/>
          </p:cNvGraphicFramePr>
          <p:nvPr/>
        </p:nvGraphicFramePr>
        <p:xfrm>
          <a:off x="3335339" y="4305300"/>
          <a:ext cx="16081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17" imgW="609713" imgH="85837" progId="Equation.3">
                  <p:embed/>
                </p:oleObj>
              </mc:Choice>
              <mc:Fallback>
                <p:oleObj name="Equation" r:id="rId17" imgW="609713" imgH="85837" progId="Equation.3">
                  <p:embed/>
                  <p:pic>
                    <p:nvPicPr>
                      <p:cNvPr id="10247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9" y="4305300"/>
                        <a:ext cx="16081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Text Box 14"/>
          <p:cNvSpPr txBox="1">
            <a:spLocks noChangeArrowheads="1"/>
          </p:cNvSpPr>
          <p:nvPr/>
        </p:nvSpPr>
        <p:spPr bwMode="auto">
          <a:xfrm>
            <a:off x="5016500" y="3678239"/>
            <a:ext cx="1117600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400" b="1">
                <a:solidFill>
                  <a:srgbClr val="FFFFFF"/>
                </a:solidFill>
                <a:latin typeface="Comic Sans MS" panose="030F0702030302020204" pitchFamily="66" charset="0"/>
              </a:rPr>
              <a:t>CON</a:t>
            </a:r>
          </a:p>
        </p:txBody>
      </p:sp>
      <p:sp>
        <p:nvSpPr>
          <p:cNvPr id="10261" name="Text Box 14"/>
          <p:cNvSpPr txBox="1">
            <a:spLocks noChangeArrowheads="1"/>
          </p:cNvSpPr>
          <p:nvPr/>
        </p:nvSpPr>
        <p:spPr bwMode="auto">
          <a:xfrm>
            <a:off x="5016500" y="4360864"/>
            <a:ext cx="1117600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400" b="1">
                <a:solidFill>
                  <a:srgbClr val="FFFFFF"/>
                </a:solidFill>
                <a:latin typeface="Comic Sans MS" panose="030F0702030302020204" pitchFamily="66" charset="0"/>
              </a:rPr>
              <a:t>CON</a:t>
            </a:r>
          </a:p>
        </p:txBody>
      </p:sp>
      <p:graphicFrame>
        <p:nvGraphicFramePr>
          <p:cNvPr id="10248" name="Object 45"/>
          <p:cNvGraphicFramePr>
            <a:graphicFrameLocks noChangeAspect="1"/>
          </p:cNvGraphicFramePr>
          <p:nvPr/>
        </p:nvGraphicFramePr>
        <p:xfrm>
          <a:off x="6167439" y="5661025"/>
          <a:ext cx="20923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19" imgW="885937" imgH="123893" progId="Equation.3">
                  <p:embed/>
                </p:oleObj>
              </mc:Choice>
              <mc:Fallback>
                <p:oleObj name="Equation" r:id="rId19" imgW="885937" imgH="123893" progId="Equation.3">
                  <p:embed/>
                  <p:pic>
                    <p:nvPicPr>
                      <p:cNvPr id="1024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5661025"/>
                        <a:ext cx="20923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rgbClr val="66FF33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46"/>
          <p:cNvGraphicFramePr>
            <a:graphicFrameLocks noChangeAspect="1"/>
          </p:cNvGraphicFramePr>
          <p:nvPr/>
        </p:nvGraphicFramePr>
        <p:xfrm>
          <a:off x="8650288" y="4275138"/>
          <a:ext cx="19097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21" imgW="866568" imgH="114168" progId="Equation.3">
                  <p:embed/>
                </p:oleObj>
              </mc:Choice>
              <mc:Fallback>
                <p:oleObj name="Equation" r:id="rId21" imgW="866568" imgH="114168" progId="Equation.3">
                  <p:embed/>
                  <p:pic>
                    <p:nvPicPr>
                      <p:cNvPr id="10249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288" y="4275138"/>
                        <a:ext cx="190976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2" name="Text Box 14"/>
          <p:cNvSpPr txBox="1">
            <a:spLocks noChangeArrowheads="1"/>
          </p:cNvSpPr>
          <p:nvPr/>
        </p:nvSpPr>
        <p:spPr bwMode="auto">
          <a:xfrm>
            <a:off x="7824788" y="4365626"/>
            <a:ext cx="1117600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400" b="1">
                <a:solidFill>
                  <a:srgbClr val="FFFFFF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0263" name="Text Box 14"/>
          <p:cNvSpPr txBox="1">
            <a:spLocks noChangeArrowheads="1"/>
          </p:cNvSpPr>
          <p:nvPr/>
        </p:nvSpPr>
        <p:spPr bwMode="auto">
          <a:xfrm>
            <a:off x="2279651" y="5057775"/>
            <a:ext cx="273526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400" b="1">
                <a:solidFill>
                  <a:srgbClr val="FFFF00"/>
                </a:solidFill>
                <a:latin typeface="Comic Sans MS" panose="030F0702030302020204" pitchFamily="66" charset="0"/>
              </a:rPr>
              <a:t>ERRORE RITARDATO SPAZIALMENTE</a:t>
            </a:r>
          </a:p>
        </p:txBody>
      </p:sp>
      <p:sp>
        <p:nvSpPr>
          <p:cNvPr id="10264" name="Oval 50"/>
          <p:cNvSpPr>
            <a:spLocks noChangeArrowheads="1"/>
          </p:cNvSpPr>
          <p:nvPr/>
        </p:nvSpPr>
        <p:spPr bwMode="auto">
          <a:xfrm>
            <a:off x="6888164" y="4221164"/>
            <a:ext cx="504825" cy="503237"/>
          </a:xfrm>
          <a:prstGeom prst="ellips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sp>
        <p:nvSpPr>
          <p:cNvPr id="10265" name="Line 51"/>
          <p:cNvSpPr>
            <a:spLocks noChangeShapeType="1"/>
          </p:cNvSpPr>
          <p:nvPr/>
        </p:nvSpPr>
        <p:spPr bwMode="auto">
          <a:xfrm flipH="1">
            <a:off x="4943475" y="4652963"/>
            <a:ext cx="1873250" cy="576262"/>
          </a:xfrm>
          <a:prstGeom prst="lin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6" name="Text Box 14"/>
          <p:cNvSpPr txBox="1">
            <a:spLocks noChangeArrowheads="1"/>
          </p:cNvSpPr>
          <p:nvPr/>
        </p:nvSpPr>
        <p:spPr bwMode="auto">
          <a:xfrm>
            <a:off x="2279650" y="2636839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Poiché l’autocorrelazione è presente solo nella componente stocastica, W è inserita esclusivamente nell’errore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4187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12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828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55" grpId="0"/>
      <p:bldP spid="10256" grpId="0" animBg="1"/>
      <p:bldP spid="10257" grpId="0"/>
      <p:bldP spid="10258" grpId="0"/>
      <p:bldP spid="10259" grpId="0"/>
      <p:bldP spid="10260" grpId="0"/>
      <p:bldP spid="10261" grpId="0"/>
      <p:bldP spid="10262" grpId="0"/>
      <p:bldP spid="10263" grpId="0"/>
      <p:bldP spid="10264" grpId="0" animBg="1"/>
      <p:bldP spid="10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970088" y="-26988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MODELLO “SPATIAL ERROR”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7824788" y="1557339"/>
            <a:ext cx="2374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MODELLO SPATIAL ERROR</a:t>
            </a:r>
          </a:p>
        </p:txBody>
      </p:sp>
      <p:sp>
        <p:nvSpPr>
          <p:cNvPr id="29702" name="Text Box 14"/>
          <p:cNvSpPr txBox="1">
            <a:spLocks noChangeArrowheads="1"/>
          </p:cNvSpPr>
          <p:nvPr/>
        </p:nvSpPr>
        <p:spPr bwMode="auto">
          <a:xfrm>
            <a:off x="5519739" y="944564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con</a:t>
            </a:r>
          </a:p>
        </p:txBody>
      </p:sp>
      <p:sp>
        <p:nvSpPr>
          <p:cNvPr id="29703" name="Text Box 14"/>
          <p:cNvSpPr txBox="1">
            <a:spLocks noChangeArrowheads="1"/>
          </p:cNvSpPr>
          <p:nvPr/>
        </p:nvSpPr>
        <p:spPr bwMode="auto">
          <a:xfrm>
            <a:off x="2782889" y="2565401"/>
            <a:ext cx="57610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Scalare che esprime la perturbazione dell’errore (coefficiente spaziale autoregressivo dei residui)</a:t>
            </a:r>
          </a:p>
        </p:txBody>
      </p:sp>
      <p:graphicFrame>
        <p:nvGraphicFramePr>
          <p:cNvPr id="29704" name="Object 31"/>
          <p:cNvGraphicFramePr>
            <a:graphicFrameLocks noChangeAspect="1"/>
          </p:cNvGraphicFramePr>
          <p:nvPr/>
        </p:nvGraphicFramePr>
        <p:xfrm>
          <a:off x="2855913" y="908050"/>
          <a:ext cx="16557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7" imgW="609713" imgH="85837" progId="Equation.3">
                  <p:embed/>
                </p:oleObj>
              </mc:Choice>
              <mc:Fallback>
                <p:oleObj name="Equation" r:id="rId7" imgW="609713" imgH="85837" progId="Equation.3">
                  <p:embed/>
                  <p:pic>
                    <p:nvPicPr>
                      <p:cNvPr id="2970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908050"/>
                        <a:ext cx="16557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rgbClr val="66FF33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38"/>
          <p:cNvGraphicFramePr>
            <a:graphicFrameLocks noChangeAspect="1"/>
          </p:cNvGraphicFramePr>
          <p:nvPr/>
        </p:nvGraphicFramePr>
        <p:xfrm>
          <a:off x="7172326" y="838200"/>
          <a:ext cx="20923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9" imgW="885937" imgH="123893" progId="Equation.3">
                  <p:embed/>
                </p:oleObj>
              </mc:Choice>
              <mc:Fallback>
                <p:oleObj name="Equation" r:id="rId9" imgW="885937" imgH="123893" progId="Equation.3">
                  <p:embed/>
                  <p:pic>
                    <p:nvPicPr>
                      <p:cNvPr id="2970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6" y="838200"/>
                        <a:ext cx="20923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rgbClr val="66FF33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40"/>
          <p:cNvGraphicFramePr>
            <a:graphicFrameLocks noChangeAspect="1"/>
          </p:cNvGraphicFramePr>
          <p:nvPr/>
        </p:nvGraphicFramePr>
        <p:xfrm>
          <a:off x="3503614" y="1630364"/>
          <a:ext cx="40528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11" imgW="1828719" imgH="123893" progId="Equation.3">
                  <p:embed/>
                </p:oleObj>
              </mc:Choice>
              <mc:Fallback>
                <p:oleObj name="Equation" r:id="rId11" imgW="1828719" imgH="123893" progId="Equation.3">
                  <p:embed/>
                  <p:pic>
                    <p:nvPicPr>
                      <p:cNvPr id="2970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4" y="1630364"/>
                        <a:ext cx="4052887" cy="503237"/>
                      </a:xfrm>
                      <a:prstGeom prst="rect">
                        <a:avLst/>
                      </a:prstGeom>
                      <a:noFill/>
                      <a:ln w="50800" cap="rnd">
                        <a:solidFill>
                          <a:srgbClr val="66FF33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Line 41"/>
          <p:cNvSpPr>
            <a:spLocks noChangeShapeType="1"/>
          </p:cNvSpPr>
          <p:nvPr/>
        </p:nvSpPr>
        <p:spPr bwMode="auto">
          <a:xfrm flipH="1">
            <a:off x="5735638" y="2060576"/>
            <a:ext cx="792162" cy="5048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269" name="Object 42"/>
          <p:cNvGraphicFramePr>
            <a:graphicFrameLocks noChangeAspect="1"/>
          </p:cNvGraphicFramePr>
          <p:nvPr/>
        </p:nvGraphicFramePr>
        <p:xfrm>
          <a:off x="3359150" y="3573463"/>
          <a:ext cx="49799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13" imgW="2276320" imgH="152224" progId="Equation.3">
                  <p:embed/>
                </p:oleObj>
              </mc:Choice>
              <mc:Fallback>
                <p:oleObj name="Equation" r:id="rId13" imgW="2276320" imgH="152224" progId="Equation.3">
                  <p:embed/>
                  <p:pic>
                    <p:nvPicPr>
                      <p:cNvPr id="1126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3573463"/>
                        <a:ext cx="497998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rgbClr val="66FF33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44"/>
          <p:cNvGraphicFramePr>
            <a:graphicFrameLocks noChangeAspect="1"/>
          </p:cNvGraphicFramePr>
          <p:nvPr/>
        </p:nvGraphicFramePr>
        <p:xfrm>
          <a:off x="4217988" y="4154488"/>
          <a:ext cx="3390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15" imgW="1514599" imgH="161949" progId="Equation.3">
                  <p:embed/>
                </p:oleObj>
              </mc:Choice>
              <mc:Fallback>
                <p:oleObj name="Equation" r:id="rId15" imgW="1514599" imgH="161949" progId="Equation.3">
                  <p:embed/>
                  <p:pic>
                    <p:nvPicPr>
                      <p:cNvPr id="1127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4154488"/>
                        <a:ext cx="3390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rgbClr val="66FF33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45"/>
          <p:cNvGraphicFramePr>
            <a:graphicFrameLocks noChangeAspect="1"/>
          </p:cNvGraphicFramePr>
          <p:nvPr/>
        </p:nvGraphicFramePr>
        <p:xfrm>
          <a:off x="1774826" y="4724400"/>
          <a:ext cx="14398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7" imgW="695191" imgH="114168" progId="Equation.3">
                  <p:embed/>
                </p:oleObj>
              </mc:Choice>
              <mc:Fallback>
                <p:oleObj name="Equation" r:id="rId17" imgW="695191" imgH="114168" progId="Equation.3">
                  <p:embed/>
                  <p:pic>
                    <p:nvPicPr>
                      <p:cNvPr id="1127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4724400"/>
                        <a:ext cx="14398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Oval 46"/>
          <p:cNvSpPr>
            <a:spLocks noChangeArrowheads="1"/>
          </p:cNvSpPr>
          <p:nvPr/>
        </p:nvSpPr>
        <p:spPr bwMode="auto">
          <a:xfrm>
            <a:off x="4438651" y="4221164"/>
            <a:ext cx="504825" cy="503237"/>
          </a:xfrm>
          <a:prstGeom prst="ellips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sp>
        <p:nvSpPr>
          <p:cNvPr id="11280" name="Line 47"/>
          <p:cNvSpPr>
            <a:spLocks noChangeShapeType="1"/>
          </p:cNvSpPr>
          <p:nvPr/>
        </p:nvSpPr>
        <p:spPr bwMode="auto">
          <a:xfrm flipH="1">
            <a:off x="3359150" y="4724400"/>
            <a:ext cx="1081088" cy="2174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1" name="Text Box 14"/>
          <p:cNvSpPr txBox="1">
            <a:spLocks noChangeArrowheads="1"/>
          </p:cNvSpPr>
          <p:nvPr/>
        </p:nvSpPr>
        <p:spPr bwMode="auto">
          <a:xfrm>
            <a:off x="7680326" y="4111625"/>
            <a:ext cx="27717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600" b="1">
                <a:solidFill>
                  <a:srgbClr val="66FF33"/>
                </a:solidFill>
                <a:latin typeface="Comic Sans MS" panose="030F0702030302020204" pitchFamily="66" charset="0"/>
              </a:rPr>
              <a:t>MATRICE VAR-COV COMPLETA DEL TERMINE DI ERRORE</a:t>
            </a:r>
          </a:p>
        </p:txBody>
      </p:sp>
      <p:sp>
        <p:nvSpPr>
          <p:cNvPr id="11282" name="Text Box 14"/>
          <p:cNvSpPr txBox="1">
            <a:spLocks noChangeArrowheads="1"/>
          </p:cNvSpPr>
          <p:nvPr/>
        </p:nvSpPr>
        <p:spPr bwMode="auto">
          <a:xfrm>
            <a:off x="1847851" y="5340351"/>
            <a:ext cx="8569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LA STRUTTURA DELLA VAR-COV CHE RISULTA DA UN PROCESSO SAR RAPPRESENTA IL MODELLO DI AUTOCORRELAZIONE GLOBALE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4187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13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713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  <p:bldP spid="11281" grpId="0"/>
      <p:bldP spid="11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970088" y="-26988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MODELLO GENERALE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057526" y="836613"/>
          <a:ext cx="24622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4" imgW="1066999" imgH="85837" progId="Equation.3">
                  <p:embed/>
                </p:oleObj>
              </mc:Choice>
              <mc:Fallback>
                <p:oleObj name="Equation" r:id="rId4" imgW="1066999" imgH="85837" progId="Equation.3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6" y="836613"/>
                        <a:ext cx="246221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rgbClr val="66FF33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063751" y="1557339"/>
          <a:ext cx="37893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6" imgW="1704924" imgH="123893" progId="Equation.3">
                  <p:embed/>
                </p:oleObj>
              </mc:Choice>
              <mc:Fallback>
                <p:oleObj name="Equation" r:id="rId6" imgW="1704924" imgH="123893" progId="Equation.3">
                  <p:embed/>
                  <p:pic>
                    <p:nvPicPr>
                      <p:cNvPr id="3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557339"/>
                        <a:ext cx="3789363" cy="503237"/>
                      </a:xfrm>
                      <a:prstGeom prst="rect">
                        <a:avLst/>
                      </a:prstGeom>
                      <a:noFill/>
                      <a:ln w="50800" cap="rnd">
                        <a:solidFill>
                          <a:srgbClr val="66FF33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7248526" y="765175"/>
          <a:ext cx="20923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8" imgW="885937" imgH="123893" progId="Equation.3">
                  <p:embed/>
                </p:oleObj>
              </mc:Choice>
              <mc:Fallback>
                <p:oleObj name="Equation" r:id="rId8" imgW="885937" imgH="123893" progId="Equation.3">
                  <p:embed/>
                  <p:pic>
                    <p:nvPicPr>
                      <p:cNvPr id="31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6" y="765175"/>
                        <a:ext cx="20923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rnd">
                            <a:solidFill>
                              <a:srgbClr val="66FF33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Text Box 14"/>
          <p:cNvSpPr txBox="1">
            <a:spLocks noChangeArrowheads="1"/>
          </p:cNvSpPr>
          <p:nvPr/>
        </p:nvSpPr>
        <p:spPr bwMode="auto">
          <a:xfrm>
            <a:off x="2062164" y="2565400"/>
            <a:ext cx="6492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12309" name="Text Box 14"/>
          <p:cNvSpPr txBox="1">
            <a:spLocks noChangeArrowheads="1"/>
          </p:cNvSpPr>
          <p:nvPr/>
        </p:nvSpPr>
        <p:spPr bwMode="auto">
          <a:xfrm>
            <a:off x="8256589" y="2674938"/>
            <a:ext cx="201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SPATIAL LAG</a:t>
            </a:r>
          </a:p>
        </p:txBody>
      </p:sp>
      <p:graphicFrame>
        <p:nvGraphicFramePr>
          <p:cNvPr id="12293" name="Object 10"/>
          <p:cNvGraphicFramePr>
            <a:graphicFrameLocks noChangeAspect="1"/>
          </p:cNvGraphicFramePr>
          <p:nvPr/>
        </p:nvGraphicFramePr>
        <p:xfrm>
          <a:off x="2711450" y="2924175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13" imgW="257275" imgH="66809" progId="Equation.3">
                  <p:embed/>
                </p:oleObj>
              </mc:Choice>
              <mc:Fallback>
                <p:oleObj name="Equation" r:id="rId13" imgW="257275" imgH="66809" progId="Equation.3">
                  <p:embed/>
                  <p:pic>
                    <p:nvPicPr>
                      <p:cNvPr id="1229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924175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Text Box 14"/>
          <p:cNvSpPr txBox="1">
            <a:spLocks noChangeArrowheads="1"/>
          </p:cNvSpPr>
          <p:nvPr/>
        </p:nvSpPr>
        <p:spPr bwMode="auto">
          <a:xfrm>
            <a:off x="2062164" y="3609975"/>
            <a:ext cx="6492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2)</a:t>
            </a:r>
          </a:p>
        </p:txBody>
      </p:sp>
      <p:graphicFrame>
        <p:nvGraphicFramePr>
          <p:cNvPr id="12294" name="Object 12"/>
          <p:cNvGraphicFramePr>
            <a:graphicFrameLocks noChangeAspect="1"/>
          </p:cNvGraphicFramePr>
          <p:nvPr/>
        </p:nvGraphicFramePr>
        <p:xfrm>
          <a:off x="2711450" y="2517775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15" imgW="266539" imgH="85837" progId="Equation.3">
                  <p:embed/>
                </p:oleObj>
              </mc:Choice>
              <mc:Fallback>
                <p:oleObj name="Equation" r:id="rId15" imgW="266539" imgH="85837" progId="Equation.3">
                  <p:embed/>
                  <p:pic>
                    <p:nvPicPr>
                      <p:cNvPr id="1229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517775"/>
                        <a:ext cx="76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AutoShape 13"/>
          <p:cNvSpPr>
            <a:spLocks noChangeArrowheads="1"/>
          </p:cNvSpPr>
          <p:nvPr/>
        </p:nvSpPr>
        <p:spPr bwMode="auto">
          <a:xfrm>
            <a:off x="4297364" y="2708276"/>
            <a:ext cx="433387" cy="360363"/>
          </a:xfrm>
          <a:prstGeom prst="rightArrow">
            <a:avLst>
              <a:gd name="adj1" fmla="val 50000"/>
              <a:gd name="adj2" fmla="val 30066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graphicFrame>
        <p:nvGraphicFramePr>
          <p:cNvPr id="12295" name="Object 14"/>
          <p:cNvGraphicFramePr>
            <a:graphicFrameLocks noChangeAspect="1"/>
          </p:cNvGraphicFramePr>
          <p:nvPr/>
        </p:nvGraphicFramePr>
        <p:xfrm>
          <a:off x="5099050" y="2635251"/>
          <a:ext cx="24384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17" imgW="1057314" imgH="85837" progId="Equation.3">
                  <p:embed/>
                </p:oleObj>
              </mc:Choice>
              <mc:Fallback>
                <p:oleObj name="Equation" r:id="rId17" imgW="1057314" imgH="85837" progId="Equation.3">
                  <p:embed/>
                  <p:pic>
                    <p:nvPicPr>
                      <p:cNvPr id="1229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2635251"/>
                        <a:ext cx="2438400" cy="423863"/>
                      </a:xfrm>
                      <a:prstGeom prst="rect">
                        <a:avLst/>
                      </a:prstGeom>
                      <a:noFill/>
                      <a:ln w="50800" cap="rnd">
                        <a:solidFill>
                          <a:srgbClr val="66FF33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Text Box 14"/>
          <p:cNvSpPr txBox="1">
            <a:spLocks noChangeArrowheads="1"/>
          </p:cNvSpPr>
          <p:nvPr/>
        </p:nvSpPr>
        <p:spPr bwMode="auto">
          <a:xfrm>
            <a:off x="8186738" y="3681413"/>
            <a:ext cx="2374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SPATIAL ERROR</a:t>
            </a:r>
          </a:p>
        </p:txBody>
      </p:sp>
      <p:graphicFrame>
        <p:nvGraphicFramePr>
          <p:cNvPr id="12296" name="Object 16"/>
          <p:cNvGraphicFramePr>
            <a:graphicFrameLocks noChangeAspect="1"/>
          </p:cNvGraphicFramePr>
          <p:nvPr/>
        </p:nvGraphicFramePr>
        <p:xfrm>
          <a:off x="2711450" y="3838575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19" imgW="257275" imgH="66809" progId="Equation.3">
                  <p:embed/>
                </p:oleObj>
              </mc:Choice>
              <mc:Fallback>
                <p:oleObj name="Equation" r:id="rId19" imgW="257275" imgH="66809" progId="Equation.3">
                  <p:embed/>
                  <p:pic>
                    <p:nvPicPr>
                      <p:cNvPr id="122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838575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3" name="Text Box 14"/>
          <p:cNvSpPr txBox="1">
            <a:spLocks noChangeArrowheads="1"/>
          </p:cNvSpPr>
          <p:nvPr/>
        </p:nvSpPr>
        <p:spPr bwMode="auto">
          <a:xfrm>
            <a:off x="2063750" y="4508500"/>
            <a:ext cx="6492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3)</a:t>
            </a:r>
          </a:p>
        </p:txBody>
      </p:sp>
      <p:graphicFrame>
        <p:nvGraphicFramePr>
          <p:cNvPr id="12297" name="Object 18"/>
          <p:cNvGraphicFramePr>
            <a:graphicFrameLocks noChangeAspect="1"/>
          </p:cNvGraphicFramePr>
          <p:nvPr/>
        </p:nvGraphicFramePr>
        <p:xfrm>
          <a:off x="2713038" y="3500438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21" imgW="266539" imgH="85837" progId="Equation.3">
                  <p:embed/>
                </p:oleObj>
              </mc:Choice>
              <mc:Fallback>
                <p:oleObj name="Equation" r:id="rId21" imgW="266539" imgH="85837" progId="Equation.3">
                  <p:embed/>
                  <p:pic>
                    <p:nvPicPr>
                      <p:cNvPr id="1229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500438"/>
                        <a:ext cx="76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AutoShape 19"/>
          <p:cNvSpPr>
            <a:spLocks noChangeArrowheads="1"/>
          </p:cNvSpPr>
          <p:nvPr/>
        </p:nvSpPr>
        <p:spPr bwMode="auto">
          <a:xfrm>
            <a:off x="4298950" y="3668713"/>
            <a:ext cx="433388" cy="360362"/>
          </a:xfrm>
          <a:prstGeom prst="rightArrow">
            <a:avLst>
              <a:gd name="adj1" fmla="val 50000"/>
              <a:gd name="adj2" fmla="val 30066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graphicFrame>
        <p:nvGraphicFramePr>
          <p:cNvPr id="12298" name="Object 20"/>
          <p:cNvGraphicFramePr>
            <a:graphicFrameLocks noChangeAspect="1"/>
          </p:cNvGraphicFramePr>
          <p:nvPr/>
        </p:nvGraphicFramePr>
        <p:xfrm>
          <a:off x="5087939" y="3573464"/>
          <a:ext cx="28352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23" imgW="1247639" imgH="123893" progId="Equation.3">
                  <p:embed/>
                </p:oleObj>
              </mc:Choice>
              <mc:Fallback>
                <p:oleObj name="Equation" r:id="rId23" imgW="1247639" imgH="123893" progId="Equation.3">
                  <p:embed/>
                  <p:pic>
                    <p:nvPicPr>
                      <p:cNvPr id="1229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9" y="3573464"/>
                        <a:ext cx="2835275" cy="503237"/>
                      </a:xfrm>
                      <a:prstGeom prst="rect">
                        <a:avLst/>
                      </a:prstGeom>
                      <a:noFill/>
                      <a:ln w="50800" cap="rnd">
                        <a:solidFill>
                          <a:srgbClr val="66FF33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21"/>
          <p:cNvGraphicFramePr>
            <a:graphicFrameLocks noChangeAspect="1"/>
          </p:cNvGraphicFramePr>
          <p:nvPr/>
        </p:nvGraphicFramePr>
        <p:xfrm>
          <a:off x="5016500" y="5348288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25" imgW="533499" imgH="114168" progId="Equation.3">
                  <p:embed/>
                </p:oleObj>
              </mc:Choice>
              <mc:Fallback>
                <p:oleObj name="Equation" r:id="rId25" imgW="533499" imgH="114168" progId="Equation.3">
                  <p:embed/>
                  <p:pic>
                    <p:nvPicPr>
                      <p:cNvPr id="1229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348288"/>
                        <a:ext cx="129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22"/>
          <p:cNvGraphicFramePr>
            <a:graphicFrameLocks noChangeAspect="1"/>
          </p:cNvGraphicFramePr>
          <p:nvPr/>
        </p:nvGraphicFramePr>
        <p:xfrm>
          <a:off x="5016500" y="5734050"/>
          <a:ext cx="1270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27" imgW="523815" imgH="104865" progId="Equation.3">
                  <p:embed/>
                </p:oleObj>
              </mc:Choice>
              <mc:Fallback>
                <p:oleObj name="Equation" r:id="rId27" imgW="523815" imgH="104865" progId="Equation.3">
                  <p:embed/>
                  <p:pic>
                    <p:nvPicPr>
                      <p:cNvPr id="1230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734050"/>
                        <a:ext cx="1270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23"/>
          <p:cNvGraphicFramePr>
            <a:graphicFrameLocks noChangeAspect="1"/>
          </p:cNvGraphicFramePr>
          <p:nvPr/>
        </p:nvGraphicFramePr>
        <p:xfrm>
          <a:off x="7104063" y="5373688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29" imgW="533499" imgH="114168" progId="Equation.3">
                  <p:embed/>
                </p:oleObj>
              </mc:Choice>
              <mc:Fallback>
                <p:oleObj name="Equation" r:id="rId29" imgW="533499" imgH="114168" progId="Equation.3">
                  <p:embed/>
                  <p:pic>
                    <p:nvPicPr>
                      <p:cNvPr id="1230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5373688"/>
                        <a:ext cx="129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24"/>
          <p:cNvGraphicFramePr>
            <a:graphicFrameLocks noChangeAspect="1"/>
          </p:cNvGraphicFramePr>
          <p:nvPr/>
        </p:nvGraphicFramePr>
        <p:xfrm>
          <a:off x="7105650" y="5734050"/>
          <a:ext cx="1270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31" imgW="523815" imgH="104865" progId="Equation.3">
                  <p:embed/>
                </p:oleObj>
              </mc:Choice>
              <mc:Fallback>
                <p:oleObj name="Equation" r:id="rId31" imgW="523815" imgH="104865" progId="Equation.3">
                  <p:embed/>
                  <p:pic>
                    <p:nvPicPr>
                      <p:cNvPr id="1230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5734050"/>
                        <a:ext cx="1270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5" name="Text Box 14"/>
          <p:cNvSpPr txBox="1">
            <a:spLocks noChangeArrowheads="1"/>
          </p:cNvSpPr>
          <p:nvPr/>
        </p:nvSpPr>
        <p:spPr bwMode="auto">
          <a:xfrm>
            <a:off x="2566989" y="5470526"/>
            <a:ext cx="2124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66FF33"/>
                </a:solidFill>
                <a:latin typeface="Comic Sans MS" panose="030F0702030302020204" pitchFamily="66" charset="0"/>
              </a:rPr>
              <a:t>TEST DI IPOTESI</a:t>
            </a:r>
          </a:p>
        </p:txBody>
      </p:sp>
      <p:sp>
        <p:nvSpPr>
          <p:cNvPr id="31770" name="Text Box 14"/>
          <p:cNvSpPr txBox="1">
            <a:spLocks noChangeArrowheads="1"/>
          </p:cNvSpPr>
          <p:nvPr/>
        </p:nvSpPr>
        <p:spPr bwMode="auto">
          <a:xfrm>
            <a:off x="6311901" y="1438276"/>
            <a:ext cx="4105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AUTOREGRESSIVO SPAZIALE CON DISTURBI AUTOCORRELATI</a:t>
            </a:r>
          </a:p>
        </p:txBody>
      </p:sp>
      <p:sp>
        <p:nvSpPr>
          <p:cNvPr id="12317" name="Text Box 14"/>
          <p:cNvSpPr txBox="1">
            <a:spLocks noChangeArrowheads="1"/>
          </p:cNvSpPr>
          <p:nvPr/>
        </p:nvSpPr>
        <p:spPr bwMode="auto">
          <a:xfrm>
            <a:off x="6959601" y="4619625"/>
            <a:ext cx="35290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SENZA EFFETTI SPAZIALI</a:t>
            </a:r>
          </a:p>
        </p:txBody>
      </p:sp>
      <p:sp>
        <p:nvSpPr>
          <p:cNvPr id="12318" name="AutoShape 28"/>
          <p:cNvSpPr>
            <a:spLocks noChangeArrowheads="1"/>
          </p:cNvSpPr>
          <p:nvPr/>
        </p:nvSpPr>
        <p:spPr bwMode="auto">
          <a:xfrm>
            <a:off x="4295775" y="4581526"/>
            <a:ext cx="433388" cy="360363"/>
          </a:xfrm>
          <a:prstGeom prst="rightArrow">
            <a:avLst>
              <a:gd name="adj1" fmla="val 50000"/>
              <a:gd name="adj2" fmla="val 30066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graphicFrame>
        <p:nvGraphicFramePr>
          <p:cNvPr id="12303" name="Object 29"/>
          <p:cNvGraphicFramePr>
            <a:graphicFrameLocks noChangeAspect="1"/>
          </p:cNvGraphicFramePr>
          <p:nvPr/>
        </p:nvGraphicFramePr>
        <p:xfrm>
          <a:off x="2690813" y="4535488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Equation" r:id="rId33" imgW="504866" imgH="85837" progId="Equation.3">
                  <p:embed/>
                </p:oleObj>
              </mc:Choice>
              <mc:Fallback>
                <p:oleObj name="Equation" r:id="rId33" imgW="504866" imgH="85837" progId="Equation.3">
                  <p:embed/>
                  <p:pic>
                    <p:nvPicPr>
                      <p:cNvPr id="1230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4535488"/>
                        <a:ext cx="124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30"/>
          <p:cNvGraphicFramePr>
            <a:graphicFrameLocks noChangeAspect="1"/>
          </p:cNvGraphicFramePr>
          <p:nvPr/>
        </p:nvGraphicFramePr>
        <p:xfrm>
          <a:off x="5091113" y="4508501"/>
          <a:ext cx="15097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35" imgW="609713" imgH="85837" progId="Equation.3">
                  <p:embed/>
                </p:oleObj>
              </mc:Choice>
              <mc:Fallback>
                <p:oleObj name="Equation" r:id="rId35" imgW="609713" imgH="85837" progId="Equation.3">
                  <p:embed/>
                  <p:pic>
                    <p:nvPicPr>
                      <p:cNvPr id="1230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4508501"/>
                        <a:ext cx="1509712" cy="423863"/>
                      </a:xfrm>
                      <a:prstGeom prst="rect">
                        <a:avLst/>
                      </a:prstGeom>
                      <a:noFill/>
                      <a:ln w="50800" cap="rnd">
                        <a:solidFill>
                          <a:srgbClr val="66FF33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4187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14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578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09" grpId="0"/>
      <p:bldP spid="12310" grpId="0"/>
      <p:bldP spid="12311" grpId="0" animBg="1"/>
      <p:bldP spid="12312" grpId="0"/>
      <p:bldP spid="12313" grpId="0"/>
      <p:bldP spid="12314" grpId="0" animBg="1"/>
      <p:bldP spid="12315" grpId="0"/>
      <p:bldP spid="12317" grpId="0"/>
      <p:bldP spid="123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1924073" y="1202092"/>
            <a:ext cx="8280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1) TEST DI MORAN:</a:t>
            </a:r>
          </a:p>
        </p:txBody>
      </p:sp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378425" y="131124"/>
            <a:ext cx="9385609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TEST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 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AUTOCORRELAZIONE SPAZIALE</a:t>
            </a:r>
            <a:endParaRPr lang="it-IT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7414" name="Object 8"/>
          <p:cNvGraphicFramePr>
            <a:graphicFrameLocks noChangeAspect="1"/>
          </p:cNvGraphicFramePr>
          <p:nvPr/>
        </p:nvGraphicFramePr>
        <p:xfrm>
          <a:off x="4413274" y="2411767"/>
          <a:ext cx="1398587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7" imgW="580913" imgH="771346" progId="Equation.3">
                  <p:embed/>
                </p:oleObj>
              </mc:Choice>
              <mc:Fallback>
                <p:oleObj name="Equation" r:id="rId7" imgW="580913" imgH="771346" progId="Equation.3">
                  <p:embed/>
                  <p:pic>
                    <p:nvPicPr>
                      <p:cNvPr id="174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74" y="2411767"/>
                        <a:ext cx="1398587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7178698" y="2240317"/>
            <a:ext cx="33131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vettore Nx1 dei residui della regressione OLS </a:t>
            </a:r>
            <a:endParaRPr lang="it-IT" altLang="it-IT" sz="1800" b="1" baseline="30000">
              <a:solidFill>
                <a:srgbClr val="FFFFFF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25603" name="Object 17"/>
          <p:cNvGraphicFramePr>
            <a:graphicFrameLocks noChangeAspect="1"/>
          </p:cNvGraphicFramePr>
          <p:nvPr/>
        </p:nvGraphicFramePr>
        <p:xfrm>
          <a:off x="8120086" y="2946755"/>
          <a:ext cx="13636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9" imgW="666616" imgH="209683" progId="Equation.3">
                  <p:embed/>
                </p:oleObj>
              </mc:Choice>
              <mc:Fallback>
                <p:oleObj name="Equation" r:id="rId9" imgW="666616" imgH="209683" progId="Equation.3">
                  <p:embed/>
                  <p:pic>
                    <p:nvPicPr>
                      <p:cNvPr id="2560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086" y="2946755"/>
                        <a:ext cx="13636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Line 18"/>
          <p:cNvSpPr>
            <a:spLocks noChangeShapeType="1"/>
          </p:cNvSpPr>
          <p:nvPr/>
        </p:nvSpPr>
        <p:spPr bwMode="auto">
          <a:xfrm flipV="1">
            <a:off x="5883298" y="2626080"/>
            <a:ext cx="1223962" cy="73025"/>
          </a:xfrm>
          <a:prstGeom prst="lin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11" name="Line 19"/>
          <p:cNvSpPr>
            <a:spLocks noChangeShapeType="1"/>
          </p:cNvSpPr>
          <p:nvPr/>
        </p:nvSpPr>
        <p:spPr bwMode="auto">
          <a:xfrm>
            <a:off x="5811861" y="3213454"/>
            <a:ext cx="1331913" cy="538162"/>
          </a:xfrm>
          <a:prstGeom prst="lin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7323161" y="3573817"/>
            <a:ext cx="33131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fattore di normalizzazione </a:t>
            </a:r>
            <a:endParaRPr lang="it-IT" altLang="it-IT" sz="1800" b="1" baseline="30000">
              <a:solidFill>
                <a:srgbClr val="FFFFFF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25604" name="Object 21"/>
          <p:cNvGraphicFramePr>
            <a:graphicFrameLocks noChangeAspect="1"/>
          </p:cNvGraphicFramePr>
          <p:nvPr/>
        </p:nvGraphicFramePr>
        <p:xfrm>
          <a:off x="7985148" y="4040541"/>
          <a:ext cx="18589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11" imgW="924082" imgH="247677" progId="Equation.3">
                  <p:embed/>
                </p:oleObj>
              </mc:Choice>
              <mc:Fallback>
                <p:oleObj name="Equation" r:id="rId11" imgW="924082" imgH="247677" progId="Equation.3">
                  <p:embed/>
                  <p:pic>
                    <p:nvPicPr>
                      <p:cNvPr id="2560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48" y="4040541"/>
                        <a:ext cx="185896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066949" y="4645379"/>
            <a:ext cx="7991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La statistica-test I di Moran approssima asintoticamente la distribuzione NORMALE 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71773" y="1648179"/>
            <a:ext cx="7486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Verifica l’ipotesi alternativa di autocorrelazione spaziale dei residui</a:t>
            </a:r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2066949" y="5407380"/>
            <a:ext cx="7991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In pratica, è difficile distinguere in base al test tra le varie alternative di modelli spaziali o una loro combinazione</a:t>
            </a:r>
          </a:p>
        </p:txBody>
      </p:sp>
      <p:sp>
        <p:nvSpPr>
          <p:cNvPr id="17424" name="Text Box 14"/>
          <p:cNvSpPr txBox="1">
            <a:spLocks noChangeArrowheads="1"/>
          </p:cNvSpPr>
          <p:nvPr/>
        </p:nvSpPr>
        <p:spPr bwMode="auto">
          <a:xfrm>
            <a:off x="1635149" y="2945166"/>
            <a:ext cx="26638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66FF33"/>
                </a:solidFill>
                <a:latin typeface="Comic Sans MS" panose="030F0702030302020204" pitchFamily="66" charset="0"/>
              </a:rPr>
              <a:t>STATISTICA-TEST I DI MORAN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1837100" y="6564314"/>
            <a:ext cx="4187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15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495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2" grpId="0"/>
      <p:bldP spid="25613" grpId="0"/>
      <p:bldP spid="256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970089" y="115888"/>
            <a:ext cx="8302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LAGRANGE MULTIPLIER - LM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696037" y="958851"/>
            <a:ext cx="10890912" cy="81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Verifica l’ipotesi alternativa di DIPENDENZA SPAZIALE </a:t>
            </a:r>
            <a:r>
              <a:rPr lang="it-IT" altLang="it-IT" sz="22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nella variabile dipendente (LM LAG) o nella componente erratica (LM ERROR)</a:t>
            </a:r>
            <a:endParaRPr lang="it-IT" altLang="it-IT" sz="2200" baseline="-25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2566988" y="2503488"/>
            <a:ext cx="460851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00"/>
                </a:solidFill>
                <a:latin typeface="Comic Sans MS" panose="030F0702030302020204" pitchFamily="66" charset="0"/>
              </a:rPr>
              <a:t>DIPENDENZA SPAZIALE:</a:t>
            </a:r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1919289" y="3429000"/>
            <a:ext cx="446563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FF"/>
                </a:solidFill>
                <a:latin typeface="Comic Sans MS" panose="030F0702030302020204" pitchFamily="66" charset="0"/>
              </a:rPr>
              <a:t>1) INTERAZIONE SPAZIALE</a:t>
            </a:r>
            <a:endParaRPr lang="it-IT" altLang="it-IT" sz="2200" b="1" baseline="30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1847850" y="4519613"/>
            <a:ext cx="532923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FF"/>
                </a:solidFill>
                <a:latin typeface="Comic Sans MS" panose="030F0702030302020204" pitchFamily="66" charset="0"/>
              </a:rPr>
              <a:t>2) AUTOCORRELAZIONE SPAZIALE</a:t>
            </a:r>
            <a:endParaRPr lang="it-IT" altLang="it-IT" sz="2200" b="1" baseline="30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3" name="AutoShape 14"/>
          <p:cNvSpPr>
            <a:spLocks noChangeArrowheads="1"/>
          </p:cNvSpPr>
          <p:nvPr/>
        </p:nvSpPr>
        <p:spPr bwMode="auto">
          <a:xfrm>
            <a:off x="7319964" y="3498851"/>
            <a:ext cx="504825" cy="442913"/>
          </a:xfrm>
          <a:prstGeom prst="rightArrow">
            <a:avLst>
              <a:gd name="adj1" fmla="val 50000"/>
              <a:gd name="adj2" fmla="val 28495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8113713" y="3438525"/>
            <a:ext cx="251936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00"/>
                </a:solidFill>
                <a:latin typeface="Comic Sans MS" panose="030F0702030302020204" pitchFamily="66" charset="0"/>
              </a:rPr>
              <a:t>TEST LM LAG</a:t>
            </a:r>
            <a:endParaRPr lang="it-IT" altLang="it-IT" sz="2200" b="1" baseline="30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8075613" y="4508500"/>
            <a:ext cx="3276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00"/>
                </a:solidFill>
                <a:latin typeface="Comic Sans MS" panose="030F0702030302020204" pitchFamily="66" charset="0"/>
              </a:rPr>
              <a:t>TEST LM ERROR</a:t>
            </a:r>
            <a:endParaRPr lang="it-IT" altLang="it-IT" sz="2200" b="1" baseline="30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6" name="AutoShape 20"/>
          <p:cNvSpPr>
            <a:spLocks noChangeArrowheads="1"/>
          </p:cNvSpPr>
          <p:nvPr/>
        </p:nvSpPr>
        <p:spPr bwMode="auto">
          <a:xfrm>
            <a:off x="7319964" y="4579938"/>
            <a:ext cx="504825" cy="442912"/>
          </a:xfrm>
          <a:prstGeom prst="rightArrow">
            <a:avLst>
              <a:gd name="adj1" fmla="val 50000"/>
              <a:gd name="adj2" fmla="val 28495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1837100" y="6564314"/>
            <a:ext cx="4187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16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602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3359150" y="188913"/>
            <a:ext cx="5867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INTERAZIONE SPAZIALE E TEST LM LAG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818867" y="1238250"/>
            <a:ext cx="10194878" cy="88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Verifica l’ipotesi alternativa di modello spaziale a variabile ritardata (SPATIAL LAG)</a:t>
            </a:r>
            <a:endParaRPr lang="el-GR" altLang="it-IT" sz="2200" baseline="-25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2534" name="Object 18"/>
          <p:cNvGraphicFramePr>
            <a:graphicFrameLocks noChangeAspect="1"/>
          </p:cNvGraphicFramePr>
          <p:nvPr/>
        </p:nvGraphicFramePr>
        <p:xfrm>
          <a:off x="4367214" y="2400301"/>
          <a:ext cx="2592387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7" imgW="1219200" imgH="647687" progId="Equation.3">
                  <p:embed/>
                </p:oleObj>
              </mc:Choice>
              <mc:Fallback>
                <p:oleObj name="Equation" r:id="rId7" imgW="1219200" imgH="647687" progId="Equation.3">
                  <p:embed/>
                  <p:pic>
                    <p:nvPicPr>
                      <p:cNvPr id="225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4" y="2400301"/>
                        <a:ext cx="2592387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4368801" y="4344989"/>
            <a:ext cx="6048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espressione complessa in cui compaiono le stime di </a:t>
            </a:r>
            <a:r>
              <a:rPr lang="el-GR" altLang="it-IT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altLang="it-IT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it-IT" altLang="it-IT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it-IT" sz="2000" b="1">
                <a:solidFill>
                  <a:srgbClr val="FF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it-IT" altLang="it-IT" sz="2000" b="1" baseline="30000">
                <a:solidFill>
                  <a:srgbClr val="FF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</a:t>
            </a: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tratte dalla regressione OLS</a:t>
            </a:r>
            <a:endParaRPr lang="el-GR" altLang="it-IT" sz="2000" baseline="-25000">
              <a:solidFill>
                <a:srgbClr val="FFFF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1774826" y="3048001"/>
            <a:ext cx="2454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00"/>
                </a:solidFill>
                <a:latin typeface="Comic Sans MS" panose="030F0702030302020204" pitchFamily="66" charset="0"/>
              </a:rPr>
              <a:t>Statistica-test</a:t>
            </a:r>
            <a:endParaRPr lang="it-IT" altLang="it-IT" sz="2200" baseline="-25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7" name="Line 23"/>
          <p:cNvSpPr>
            <a:spLocks noChangeShapeType="1"/>
          </p:cNvSpPr>
          <p:nvPr/>
        </p:nvSpPr>
        <p:spPr bwMode="auto">
          <a:xfrm>
            <a:off x="6454776" y="3740151"/>
            <a:ext cx="936625" cy="504825"/>
          </a:xfrm>
          <a:prstGeom prst="line">
            <a:avLst/>
          </a:prstGeom>
          <a:noFill/>
          <a:ln w="254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538" name="Object 32"/>
          <p:cNvGraphicFramePr>
            <a:graphicFrameLocks noChangeAspect="1"/>
          </p:cNvGraphicFramePr>
          <p:nvPr/>
        </p:nvGraphicFramePr>
        <p:xfrm>
          <a:off x="5300663" y="5373688"/>
          <a:ext cx="194786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9" imgW="800010" imgH="228680" progId="Equation.3">
                  <p:embed/>
                </p:oleObj>
              </mc:Choice>
              <mc:Fallback>
                <p:oleObj name="Equation" r:id="rId9" imgW="800010" imgH="228680" progId="Equation.3">
                  <p:embed/>
                  <p:pic>
                    <p:nvPicPr>
                      <p:cNvPr id="2253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5373688"/>
                        <a:ext cx="1947862" cy="595312"/>
                      </a:xfrm>
                      <a:prstGeom prst="rect">
                        <a:avLst/>
                      </a:prstGeom>
                      <a:noFill/>
                      <a:ln w="50800" cap="rnd">
                        <a:solidFill>
                          <a:srgbClr val="FFFF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1837100" y="6564314"/>
            <a:ext cx="4187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17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977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16"/>
          <p:cNvGraphicFramePr>
            <a:graphicFrameLocks noChangeAspect="1"/>
          </p:cNvGraphicFramePr>
          <p:nvPr/>
        </p:nvGraphicFramePr>
        <p:xfrm>
          <a:off x="5100638" y="2652713"/>
          <a:ext cx="2927350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4" imgW="1428616" imgH="685681" progId="Equation.3">
                  <p:embed/>
                </p:oleObj>
              </mc:Choice>
              <mc:Fallback>
                <p:oleObj name="Equation" r:id="rId4" imgW="1428616" imgH="685681" progId="Equation.3">
                  <p:embed/>
                  <p:pic>
                    <p:nvPicPr>
                      <p:cNvPr id="235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2652713"/>
                        <a:ext cx="2927350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2747964" y="117476"/>
            <a:ext cx="6588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AUCORRELAZIONE SPAZIALE E TEST LM ERROR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764275" y="1403350"/>
            <a:ext cx="10727139" cy="88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Verifica l’ipotesi alternativa di modello spaziale con residui autocorrelati (ERROR LAG)</a:t>
            </a:r>
            <a:endParaRPr lang="el-GR" altLang="it-IT" sz="2200" baseline="-25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9" name="Text Box 14"/>
          <p:cNvSpPr txBox="1">
            <a:spLocks noChangeArrowheads="1"/>
          </p:cNvSpPr>
          <p:nvPr/>
        </p:nvSpPr>
        <p:spPr bwMode="auto">
          <a:xfrm>
            <a:off x="2346326" y="2952751"/>
            <a:ext cx="2454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00"/>
                </a:solidFill>
                <a:latin typeface="Comic Sans MS" panose="030F0702030302020204" pitchFamily="66" charset="0"/>
              </a:rPr>
              <a:t>Statistica-test</a:t>
            </a:r>
            <a:endParaRPr lang="it-IT" altLang="it-IT" sz="2200" baseline="-25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3560" name="Object 24"/>
          <p:cNvGraphicFramePr>
            <a:graphicFrameLocks noChangeAspect="1"/>
          </p:cNvGraphicFramePr>
          <p:nvPr/>
        </p:nvGraphicFramePr>
        <p:xfrm>
          <a:off x="4943476" y="4879975"/>
          <a:ext cx="19478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9" imgW="800010" imgH="209683" progId="Equation.3">
                  <p:embed/>
                </p:oleObj>
              </mc:Choice>
              <mc:Fallback>
                <p:oleObj name="Equation" r:id="rId9" imgW="800010" imgH="209683" progId="Equation.3">
                  <p:embed/>
                  <p:pic>
                    <p:nvPicPr>
                      <p:cNvPr id="235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6" y="4879975"/>
                        <a:ext cx="1947863" cy="565150"/>
                      </a:xfrm>
                      <a:prstGeom prst="rect">
                        <a:avLst/>
                      </a:prstGeom>
                      <a:noFill/>
                      <a:ln w="50800" cap="rnd">
                        <a:solidFill>
                          <a:srgbClr val="FFFF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1837100" y="6564314"/>
            <a:ext cx="4187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18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995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525" name="Rectangle 29"/>
          <p:cNvSpPr>
            <a:spLocks noChangeArrowheads="1"/>
          </p:cNvSpPr>
          <p:nvPr/>
        </p:nvSpPr>
        <p:spPr bwMode="auto">
          <a:xfrm>
            <a:off x="2351089" y="115888"/>
            <a:ext cx="75961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IPOTESI CLASSICHE</a:t>
            </a:r>
          </a:p>
        </p:txBody>
      </p:sp>
      <p:sp>
        <p:nvSpPr>
          <p:cNvPr id="7173" name="Rectangle 16"/>
          <p:cNvSpPr>
            <a:spLocks noChangeArrowheads="1"/>
          </p:cNvSpPr>
          <p:nvPr/>
        </p:nvSpPr>
        <p:spPr bwMode="auto">
          <a:xfrm>
            <a:off x="1774826" y="1484313"/>
            <a:ext cx="4105275" cy="2952750"/>
          </a:xfrm>
          <a:prstGeom prst="rect">
            <a:avLst/>
          </a:prstGeom>
          <a:noFill/>
          <a:ln w="50800" cap="rnd">
            <a:solidFill>
              <a:srgbClr val="66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graphicFrame>
        <p:nvGraphicFramePr>
          <p:cNvPr id="7174" name="Object 32"/>
          <p:cNvGraphicFramePr>
            <a:graphicFrameLocks noChangeAspect="1"/>
          </p:cNvGraphicFramePr>
          <p:nvPr/>
        </p:nvGraphicFramePr>
        <p:xfrm>
          <a:off x="2597151" y="1700214"/>
          <a:ext cx="21304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7" imgW="981100" imgH="114168" progId="Equation.3">
                  <p:embed/>
                </p:oleObj>
              </mc:Choice>
              <mc:Fallback>
                <p:oleObj name="Equation" r:id="rId7" imgW="981100" imgH="114168" progId="Equation.3">
                  <p:embed/>
                  <p:pic>
                    <p:nvPicPr>
                      <p:cNvPr id="717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1" y="1700214"/>
                        <a:ext cx="21304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774826" y="944564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LINEARE SEMPLICE</a:t>
            </a:r>
            <a:endParaRPr lang="it-IT" altLang="it-IT" sz="20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27" name="Object 34"/>
          <p:cNvGraphicFramePr>
            <a:graphicFrameLocks noChangeAspect="1"/>
          </p:cNvGraphicFramePr>
          <p:nvPr/>
        </p:nvGraphicFramePr>
        <p:xfrm>
          <a:off x="2520950" y="2190750"/>
          <a:ext cx="11382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9" imgW="466549" imgH="114168" progId="Equation.3">
                  <p:embed/>
                </p:oleObj>
              </mc:Choice>
              <mc:Fallback>
                <p:oleObj name="Equation" r:id="rId9" imgW="466549" imgH="114168" progId="Equation.3">
                  <p:embed/>
                  <p:pic>
                    <p:nvPicPr>
                      <p:cNvPr id="102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190750"/>
                        <a:ext cx="11382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5"/>
          <p:cNvGraphicFramePr>
            <a:graphicFrameLocks noChangeAspect="1"/>
          </p:cNvGraphicFramePr>
          <p:nvPr/>
        </p:nvGraphicFramePr>
        <p:xfrm>
          <a:off x="2554289" y="2636838"/>
          <a:ext cx="20288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1" imgW="923834" imgH="123893" progId="Equation.3">
                  <p:embed/>
                </p:oleObj>
              </mc:Choice>
              <mc:Fallback>
                <p:oleObj name="Equation" r:id="rId11" imgW="923834" imgH="123893" progId="Equation.3">
                  <p:embed/>
                  <p:pic>
                    <p:nvPicPr>
                      <p:cNvPr id="1028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9" y="2636838"/>
                        <a:ext cx="20288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36"/>
          <p:cNvGraphicFramePr>
            <a:graphicFrameLocks noChangeAspect="1"/>
          </p:cNvGraphicFramePr>
          <p:nvPr/>
        </p:nvGraphicFramePr>
        <p:xfrm>
          <a:off x="2495551" y="3141663"/>
          <a:ext cx="17319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3" imgW="771405" imgH="123893" progId="Equation.3">
                  <p:embed/>
                </p:oleObj>
              </mc:Choice>
              <mc:Fallback>
                <p:oleObj name="Equation" r:id="rId13" imgW="771405" imgH="123893" progId="Equation.3">
                  <p:embed/>
                  <p:pic>
                    <p:nvPicPr>
                      <p:cNvPr id="1029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141663"/>
                        <a:ext cx="17319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37"/>
          <p:cNvSpPr txBox="1">
            <a:spLocks noChangeArrowheads="1"/>
          </p:cNvSpPr>
          <p:nvPr/>
        </p:nvSpPr>
        <p:spPr bwMode="auto">
          <a:xfrm>
            <a:off x="2495550" y="3646489"/>
            <a:ext cx="3168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600" b="1">
                <a:solidFill>
                  <a:srgbClr val="FFFFFF"/>
                </a:solidFill>
                <a:latin typeface="Comic Sans MS" panose="030F0702030302020204" pitchFamily="66" charset="0"/>
              </a:rPr>
              <a:t>X osservata senza errore per almeno due valori distinti</a:t>
            </a:r>
          </a:p>
        </p:txBody>
      </p:sp>
      <p:sp>
        <p:nvSpPr>
          <p:cNvPr id="7180" name="Text Box 38"/>
          <p:cNvSpPr txBox="1">
            <a:spLocks noChangeArrowheads="1"/>
          </p:cNvSpPr>
          <p:nvPr/>
        </p:nvSpPr>
        <p:spPr bwMode="auto">
          <a:xfrm>
            <a:off x="1919288" y="1700214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1) </a:t>
            </a:r>
          </a:p>
        </p:txBody>
      </p:sp>
      <p:sp>
        <p:nvSpPr>
          <p:cNvPr id="1042" name="Text Box 39"/>
          <p:cNvSpPr txBox="1">
            <a:spLocks noChangeArrowheads="1"/>
          </p:cNvSpPr>
          <p:nvPr/>
        </p:nvSpPr>
        <p:spPr bwMode="auto">
          <a:xfrm>
            <a:off x="1919288" y="2168526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2) </a:t>
            </a:r>
          </a:p>
        </p:txBody>
      </p:sp>
      <p:sp>
        <p:nvSpPr>
          <p:cNvPr id="1043" name="Text Box 40"/>
          <p:cNvSpPr txBox="1">
            <a:spLocks noChangeArrowheads="1"/>
          </p:cNvSpPr>
          <p:nvPr/>
        </p:nvSpPr>
        <p:spPr bwMode="auto">
          <a:xfrm>
            <a:off x="1919288" y="2671764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3) </a:t>
            </a:r>
          </a:p>
        </p:txBody>
      </p:sp>
      <p:sp>
        <p:nvSpPr>
          <p:cNvPr id="1044" name="Text Box 41"/>
          <p:cNvSpPr txBox="1">
            <a:spLocks noChangeArrowheads="1"/>
          </p:cNvSpPr>
          <p:nvPr/>
        </p:nvSpPr>
        <p:spPr bwMode="auto">
          <a:xfrm>
            <a:off x="1919288" y="3176589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4) </a:t>
            </a:r>
          </a:p>
        </p:txBody>
      </p:sp>
      <p:sp>
        <p:nvSpPr>
          <p:cNvPr id="1045" name="Text Box 42"/>
          <p:cNvSpPr txBox="1">
            <a:spLocks noChangeArrowheads="1"/>
          </p:cNvSpPr>
          <p:nvPr/>
        </p:nvSpPr>
        <p:spPr bwMode="auto">
          <a:xfrm>
            <a:off x="1919288" y="3608389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5) </a:t>
            </a:r>
          </a:p>
        </p:txBody>
      </p:sp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6350001" y="1484313"/>
            <a:ext cx="4067175" cy="2952750"/>
          </a:xfrm>
          <a:prstGeom prst="rect">
            <a:avLst/>
          </a:prstGeom>
          <a:noFill/>
          <a:ln w="50800" cap="rnd">
            <a:solidFill>
              <a:srgbClr val="66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graphicFrame>
        <p:nvGraphicFramePr>
          <p:cNvPr id="7186" name="Object 44"/>
          <p:cNvGraphicFramePr>
            <a:graphicFrameLocks noChangeAspect="1"/>
          </p:cNvGraphicFramePr>
          <p:nvPr/>
        </p:nvGraphicFramePr>
        <p:xfrm>
          <a:off x="7104064" y="1700214"/>
          <a:ext cx="143668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15" imgW="618977" imgH="114168" progId="Equation.3">
                  <p:embed/>
                </p:oleObj>
              </mc:Choice>
              <mc:Fallback>
                <p:oleObj name="Equation" r:id="rId15" imgW="618977" imgH="114168" progId="Equation.3">
                  <p:embed/>
                  <p:pic>
                    <p:nvPicPr>
                      <p:cNvPr id="718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4" y="1700214"/>
                        <a:ext cx="143668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Text Box 45"/>
          <p:cNvSpPr txBox="1">
            <a:spLocks noChangeArrowheads="1"/>
          </p:cNvSpPr>
          <p:nvPr/>
        </p:nvSpPr>
        <p:spPr bwMode="auto">
          <a:xfrm>
            <a:off x="6311901" y="944564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LINEARE MULTIPLO</a:t>
            </a:r>
            <a:endParaRPr lang="it-IT" altLang="it-IT" sz="20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31" name="Object 46"/>
          <p:cNvGraphicFramePr>
            <a:graphicFrameLocks noChangeAspect="1"/>
          </p:cNvGraphicFramePr>
          <p:nvPr/>
        </p:nvGraphicFramePr>
        <p:xfrm>
          <a:off x="7046914" y="2201864"/>
          <a:ext cx="10890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7" imgW="447600" imgH="104865" progId="Equation.3">
                  <p:embed/>
                </p:oleObj>
              </mc:Choice>
              <mc:Fallback>
                <p:oleObj name="Equation" r:id="rId17" imgW="447600" imgH="104865" progId="Equation.3">
                  <p:embed/>
                  <p:pic>
                    <p:nvPicPr>
                      <p:cNvPr id="1031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4" y="2201864"/>
                        <a:ext cx="10890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7024688" y="2636838"/>
          <a:ext cx="26717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19" imgW="1257323" imgH="123893" progId="Equation.3">
                  <p:embed/>
                </p:oleObj>
              </mc:Choice>
              <mc:Fallback>
                <p:oleObj name="Equation" r:id="rId19" imgW="1257323" imgH="123893" progId="Equation.3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2636838"/>
                        <a:ext cx="26717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Text Box 49"/>
          <p:cNvSpPr txBox="1">
            <a:spLocks noChangeArrowheads="1"/>
          </p:cNvSpPr>
          <p:nvPr/>
        </p:nvSpPr>
        <p:spPr bwMode="auto">
          <a:xfrm>
            <a:off x="6997700" y="3213100"/>
            <a:ext cx="316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600" b="1">
                <a:solidFill>
                  <a:srgbClr val="FFFFFF"/>
                </a:solidFill>
                <a:latin typeface="Comic Sans MS" panose="030F0702030302020204" pitchFamily="66" charset="0"/>
              </a:rPr>
              <a:t>La matrice X è nota e</a:t>
            </a:r>
          </a:p>
        </p:txBody>
      </p:sp>
      <p:sp>
        <p:nvSpPr>
          <p:cNvPr id="7191" name="Text Box 50"/>
          <p:cNvSpPr txBox="1">
            <a:spLocks noChangeArrowheads="1"/>
          </p:cNvSpPr>
          <p:nvPr/>
        </p:nvSpPr>
        <p:spPr bwMode="auto">
          <a:xfrm>
            <a:off x="6421438" y="1700214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1) </a:t>
            </a:r>
          </a:p>
        </p:txBody>
      </p:sp>
      <p:sp>
        <p:nvSpPr>
          <p:cNvPr id="1050" name="Text Box 51"/>
          <p:cNvSpPr txBox="1">
            <a:spLocks noChangeArrowheads="1"/>
          </p:cNvSpPr>
          <p:nvPr/>
        </p:nvSpPr>
        <p:spPr bwMode="auto">
          <a:xfrm>
            <a:off x="6421438" y="2168526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2) </a:t>
            </a:r>
          </a:p>
        </p:txBody>
      </p:sp>
      <p:sp>
        <p:nvSpPr>
          <p:cNvPr id="1051" name="Text Box 52"/>
          <p:cNvSpPr txBox="1">
            <a:spLocks noChangeArrowheads="1"/>
          </p:cNvSpPr>
          <p:nvPr/>
        </p:nvSpPr>
        <p:spPr bwMode="auto">
          <a:xfrm>
            <a:off x="6421438" y="2671764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3) </a:t>
            </a:r>
          </a:p>
        </p:txBody>
      </p:sp>
      <p:sp>
        <p:nvSpPr>
          <p:cNvPr id="1052" name="Text Box 53"/>
          <p:cNvSpPr txBox="1">
            <a:spLocks noChangeArrowheads="1"/>
          </p:cNvSpPr>
          <p:nvPr/>
        </p:nvSpPr>
        <p:spPr bwMode="auto">
          <a:xfrm>
            <a:off x="6421438" y="3176589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4) </a:t>
            </a:r>
          </a:p>
        </p:txBody>
      </p:sp>
      <p:graphicFrame>
        <p:nvGraphicFramePr>
          <p:cNvPr id="1033" name="Object 55"/>
          <p:cNvGraphicFramePr>
            <a:graphicFrameLocks noChangeAspect="1"/>
          </p:cNvGraphicFramePr>
          <p:nvPr/>
        </p:nvGraphicFramePr>
        <p:xfrm>
          <a:off x="8328026" y="3573464"/>
          <a:ext cx="1508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21" imgW="657295" imgH="104865" progId="Equation.3">
                  <p:embed/>
                </p:oleObj>
              </mc:Choice>
              <mc:Fallback>
                <p:oleObj name="Equation" r:id="rId21" imgW="657295" imgH="104865" progId="Equation.3">
                  <p:embed/>
                  <p:pic>
                    <p:nvPicPr>
                      <p:cNvPr id="1033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6" y="3573464"/>
                        <a:ext cx="1508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Text Box 56"/>
          <p:cNvSpPr txBox="1">
            <a:spLocks noChangeArrowheads="1"/>
          </p:cNvSpPr>
          <p:nvPr/>
        </p:nvSpPr>
        <p:spPr bwMode="auto">
          <a:xfrm>
            <a:off x="4872038" y="5227639"/>
            <a:ext cx="5795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- DIPENDENZA SPAZIALE NEGLI ERRORI</a:t>
            </a:r>
          </a:p>
        </p:txBody>
      </p:sp>
      <p:sp>
        <p:nvSpPr>
          <p:cNvPr id="1054" name="Line 57"/>
          <p:cNvSpPr>
            <a:spLocks noChangeShapeType="1"/>
          </p:cNvSpPr>
          <p:nvPr/>
        </p:nvSpPr>
        <p:spPr bwMode="auto">
          <a:xfrm flipH="1">
            <a:off x="3648076" y="3500439"/>
            <a:ext cx="144463" cy="1728787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55" name="Line 58"/>
          <p:cNvSpPr>
            <a:spLocks noChangeShapeType="1"/>
          </p:cNvSpPr>
          <p:nvPr/>
        </p:nvSpPr>
        <p:spPr bwMode="auto">
          <a:xfrm flipH="1">
            <a:off x="4008438" y="3141663"/>
            <a:ext cx="4392612" cy="2087562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34" name="Object 59"/>
          <p:cNvGraphicFramePr>
            <a:graphicFrameLocks noChangeAspect="1"/>
          </p:cNvGraphicFramePr>
          <p:nvPr/>
        </p:nvGraphicFramePr>
        <p:xfrm>
          <a:off x="2638425" y="5435600"/>
          <a:ext cx="172878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23" imgW="600029" imgH="123893" progId="Equation.3">
                  <p:embed/>
                </p:oleObj>
              </mc:Choice>
              <mc:Fallback>
                <p:oleObj name="Equation" r:id="rId23" imgW="600029" imgH="123893" progId="Equation.3">
                  <p:embed/>
                  <p:pic>
                    <p:nvPicPr>
                      <p:cNvPr id="1034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5435600"/>
                        <a:ext cx="172878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" name="Text Box 62"/>
          <p:cNvSpPr txBox="1">
            <a:spLocks noChangeArrowheads="1"/>
          </p:cNvSpPr>
          <p:nvPr/>
        </p:nvSpPr>
        <p:spPr bwMode="auto">
          <a:xfrm>
            <a:off x="4872038" y="5695951"/>
            <a:ext cx="5795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- VARIABILI CORRELATE SPAZIALMENTE</a:t>
            </a:r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6437313" y="3986214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5) 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7031038" y="4005263"/>
            <a:ext cx="316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600" b="1">
                <a:solidFill>
                  <a:srgbClr val="FFFFFF"/>
                </a:solidFill>
                <a:latin typeface="Comic Sans MS" panose="030F0702030302020204" pitchFamily="66" charset="0"/>
              </a:rPr>
              <a:t>Assenza di multicollinearità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3016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171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/>
      <p:bldP spid="1042" grpId="0"/>
      <p:bldP spid="1043" grpId="0"/>
      <p:bldP spid="1044" grpId="0"/>
      <p:bldP spid="1045" grpId="0"/>
      <p:bldP spid="1048" grpId="0"/>
      <p:bldP spid="1050" grpId="0"/>
      <p:bldP spid="1051" grpId="0"/>
      <p:bldP spid="1052" grpId="0"/>
      <p:bldP spid="1053" grpId="0"/>
      <p:bldP spid="1056" grpId="0"/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525" name="Rectangle 29"/>
          <p:cNvSpPr>
            <a:spLocks noChangeArrowheads="1"/>
          </p:cNvSpPr>
          <p:nvPr/>
        </p:nvSpPr>
        <p:spPr bwMode="auto">
          <a:xfrm>
            <a:off x="2208213" y="115888"/>
            <a:ext cx="79930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MODELLI ECONOMETRICI SPAZIALI</a:t>
            </a: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1992313" y="963613"/>
            <a:ext cx="82788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In questo caso, lo stimatore OLS potrebbe essere inefficiente in quanto potrebbe essere affetto da errore per variabili omesse</a:t>
            </a:r>
          </a:p>
        </p:txBody>
      </p:sp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4224339" y="1844675"/>
            <a:ext cx="28797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MODELLI SPAZIALI</a:t>
            </a:r>
          </a:p>
        </p:txBody>
      </p: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1992313" y="2420938"/>
            <a:ext cx="828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includono la matrice W che consente di tener conto dell’influenza spaziale delle osservazioni</a:t>
            </a:r>
          </a:p>
        </p:txBody>
      </p:sp>
      <p:sp>
        <p:nvSpPr>
          <p:cNvPr id="39944" name="AutoShape 14"/>
          <p:cNvSpPr>
            <a:spLocks noChangeArrowheads="1"/>
          </p:cNvSpPr>
          <p:nvPr/>
        </p:nvSpPr>
        <p:spPr bwMode="auto">
          <a:xfrm rot="16200000">
            <a:off x="3214688" y="1773238"/>
            <a:ext cx="576262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1847851" y="836613"/>
            <a:ext cx="8569325" cy="2520950"/>
          </a:xfrm>
          <a:prstGeom prst="rect">
            <a:avLst/>
          </a:prstGeom>
          <a:noFill/>
          <a:ln w="50800" cap="rnd">
            <a:solidFill>
              <a:srgbClr val="66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2063751" y="3686176"/>
            <a:ext cx="8208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La </a:t>
            </a: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VARIABILE RITARDATA</a:t>
            </a: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 (WY) è ENDOGENA per cui esiste una relazione di “doppia causazione” tra aree vicine nello spazio:</a:t>
            </a:r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2640014" y="4652964"/>
            <a:ext cx="64087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- Metodo delle VARIABILI STRUMENTALI (IV)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2640014" y="5084764"/>
            <a:ext cx="7056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- Metodo GENERALIZZATO DEI MOMENTI (GMM)</a:t>
            </a:r>
          </a:p>
        </p:txBody>
      </p:sp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2640014" y="5522914"/>
            <a:ext cx="7056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- Metodo di MASSIMA VEROSIMIGLIANZA (ML)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3016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75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 animBg="1"/>
      <p:bldP spid="39946" grpId="0"/>
      <p:bldP spid="39947" grpId="0"/>
      <p:bldP spid="39948" grpId="0"/>
      <p:bldP spid="399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088" y="-26988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>
                <a:solidFill>
                  <a:srgbClr val="FF0000"/>
                </a:solidFill>
                <a:latin typeface="Comic Sans MS" pitchFamily="66" charset="0"/>
              </a:rPr>
              <a:t>MODELLO “SPATIAL LAG”</a:t>
            </a:r>
            <a:endParaRPr lang="it-IT" sz="3200" b="1" i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93964" y="4005263"/>
            <a:ext cx="7489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 i="1">
                <a:solidFill>
                  <a:srgbClr val="FFFF00"/>
                </a:solidFill>
                <a:latin typeface="Comic Sans MS" panose="030F0702030302020204" pitchFamily="66" charset="0"/>
              </a:rPr>
              <a:t>J</a:t>
            </a:r>
            <a:r>
              <a:rPr lang="it-IT" altLang="it-IT" sz="1800" b="1" i="1" baseline="-25000">
                <a:solidFill>
                  <a:srgbClr val="FFFF00"/>
                </a:solidFill>
                <a:latin typeface="Comic Sans MS" panose="030F0702030302020204" pitchFamily="66" charset="0"/>
              </a:rPr>
              <a:t>i </a:t>
            </a: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include tutte le localizzazioni </a:t>
            </a:r>
            <a:r>
              <a:rPr lang="it-IT" altLang="it-IT" sz="1800" b="1" i="1">
                <a:solidFill>
                  <a:srgbClr val="FFFF00"/>
                </a:solidFill>
                <a:latin typeface="Comic Sans MS" panose="030F0702030302020204" pitchFamily="66" charset="0"/>
              </a:rPr>
              <a:t>j</a:t>
            </a: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 contigue ad i (con       )</a:t>
            </a: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1849439" y="728663"/>
            <a:ext cx="8567737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FF"/>
                </a:solidFill>
                <a:latin typeface="Comic Sans MS" panose="030F0702030302020204" pitchFamily="66" charset="0"/>
              </a:rPr>
              <a:t>Per considerare la </a:t>
            </a:r>
            <a:r>
              <a:rPr lang="it-IT" altLang="it-IT" sz="2200" b="1">
                <a:solidFill>
                  <a:srgbClr val="FFFF00"/>
                </a:solidFill>
                <a:latin typeface="Comic Sans MS" panose="030F0702030302020204" pitchFamily="66" charset="0"/>
              </a:rPr>
              <a:t>correlazione spaziale</a:t>
            </a:r>
            <a:r>
              <a:rPr lang="it-IT" altLang="it-IT" sz="2200" b="1">
                <a:solidFill>
                  <a:srgbClr val="FFFFFF"/>
                </a:solidFill>
                <a:latin typeface="Comic Sans MS" panose="030F0702030302020204" pitchFamily="66" charset="0"/>
              </a:rPr>
              <a:t> il modello include una funzione della variabile dipendente osservata in altre aree: </a:t>
            </a:r>
          </a:p>
        </p:txBody>
      </p:sp>
      <p:sp>
        <p:nvSpPr>
          <p:cNvPr id="2059" name="Rectangle 19"/>
          <p:cNvSpPr>
            <a:spLocks noChangeArrowheads="1"/>
          </p:cNvSpPr>
          <p:nvPr/>
        </p:nvSpPr>
        <p:spPr bwMode="auto">
          <a:xfrm>
            <a:off x="4511676" y="1773239"/>
            <a:ext cx="3097213" cy="720725"/>
          </a:xfrm>
          <a:prstGeom prst="rect">
            <a:avLst/>
          </a:prstGeom>
          <a:noFill/>
          <a:ln w="38100" cap="rnd">
            <a:solidFill>
              <a:srgbClr val="66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4703763" y="1916114"/>
          <a:ext cx="27495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7" imgW="1295220" imgH="142921" progId="Equation.3">
                  <p:embed/>
                </p:oleObj>
              </mc:Choice>
              <mc:Fallback>
                <p:oleObj name="Equation" r:id="rId7" imgW="1295220" imgH="142921" progId="Equation.3">
                  <p:embed/>
                  <p:pic>
                    <p:nvPicPr>
                      <p:cNvPr id="20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1916114"/>
                        <a:ext cx="27495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3575051" y="2420939"/>
            <a:ext cx="1584325" cy="504825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8328025" y="4048125"/>
          <a:ext cx="6477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9" imgW="200010" imgH="76112" progId="Equation.3">
                  <p:embed/>
                </p:oleObj>
              </mc:Choice>
              <mc:Fallback>
                <p:oleObj name="Equation" r:id="rId9" imgW="200010" imgH="76112" progId="Equation.3">
                  <p:embed/>
                  <p:pic>
                    <p:nvPicPr>
                      <p:cNvPr id="20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5" y="4048125"/>
                        <a:ext cx="6477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2422526" y="2924175"/>
            <a:ext cx="64103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Generica FUNZIONE NON LINEARE che esprime l’insieme delle relazioni spaziali (multi-direzionali) e sintetizzata dalla matrice dei pesi spaziali W</a:t>
            </a:r>
          </a:p>
        </p:txBody>
      </p:sp>
      <p:sp>
        <p:nvSpPr>
          <p:cNvPr id="2062" name="Line 15"/>
          <p:cNvSpPr>
            <a:spLocks noChangeShapeType="1"/>
          </p:cNvSpPr>
          <p:nvPr/>
        </p:nvSpPr>
        <p:spPr bwMode="auto">
          <a:xfrm>
            <a:off x="5232400" y="2420938"/>
            <a:ext cx="1079500" cy="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52" name="Object 18"/>
          <p:cNvGraphicFramePr>
            <a:graphicFrameLocks noChangeAspect="1"/>
          </p:cNvGraphicFramePr>
          <p:nvPr/>
        </p:nvGraphicFramePr>
        <p:xfrm>
          <a:off x="2568576" y="4725988"/>
          <a:ext cx="2447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1" imgW="1181109" imgH="238061" progId="Equation.3">
                  <p:embed/>
                </p:oleObj>
              </mc:Choice>
              <mc:Fallback>
                <p:oleObj name="Equation" r:id="rId11" imgW="1181109" imgH="238061" progId="Equation.3">
                  <p:embed/>
                  <p:pic>
                    <p:nvPicPr>
                      <p:cNvPr id="205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6" y="4725988"/>
                        <a:ext cx="24479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4152901" y="5589588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MODELLO SPAZIALE AUTOREGRESSIVO</a:t>
            </a:r>
          </a:p>
        </p:txBody>
      </p:sp>
      <p:sp>
        <p:nvSpPr>
          <p:cNvPr id="2064" name="AutoShape 20"/>
          <p:cNvSpPr>
            <a:spLocks noChangeArrowheads="1"/>
          </p:cNvSpPr>
          <p:nvPr/>
        </p:nvSpPr>
        <p:spPr bwMode="auto">
          <a:xfrm>
            <a:off x="5376864" y="4725988"/>
            <a:ext cx="719137" cy="576262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graphicFrame>
        <p:nvGraphicFramePr>
          <p:cNvPr id="2053" name="Object 21"/>
          <p:cNvGraphicFramePr>
            <a:graphicFrameLocks noChangeAspect="1"/>
          </p:cNvGraphicFramePr>
          <p:nvPr/>
        </p:nvGraphicFramePr>
        <p:xfrm>
          <a:off x="7032625" y="4676776"/>
          <a:ext cx="29479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3" imgW="1400067" imgH="238061" progId="Equation.3">
                  <p:embed/>
                </p:oleObj>
              </mc:Choice>
              <mc:Fallback>
                <p:oleObj name="Equation" r:id="rId13" imgW="1400067" imgH="238061" progId="Equation.3">
                  <p:embed/>
                  <p:pic>
                    <p:nvPicPr>
                      <p:cNvPr id="20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4676776"/>
                        <a:ext cx="29479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Rectangle 19"/>
          <p:cNvSpPr>
            <a:spLocks noChangeArrowheads="1"/>
          </p:cNvSpPr>
          <p:nvPr/>
        </p:nvSpPr>
        <p:spPr bwMode="auto">
          <a:xfrm>
            <a:off x="6816726" y="4581525"/>
            <a:ext cx="3311525" cy="865188"/>
          </a:xfrm>
          <a:prstGeom prst="rect">
            <a:avLst/>
          </a:prstGeom>
          <a:noFill/>
          <a:ln w="38100" cap="rnd">
            <a:solidFill>
              <a:srgbClr val="66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066" name="Text Box 14"/>
          <p:cNvSpPr txBox="1">
            <a:spLocks noChangeArrowheads="1"/>
          </p:cNvSpPr>
          <p:nvPr/>
        </p:nvSpPr>
        <p:spPr bwMode="auto">
          <a:xfrm>
            <a:off x="1703388" y="4724400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Se 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3016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787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9" grpId="0" animBg="1"/>
      <p:bldP spid="2061" grpId="0"/>
      <p:bldP spid="2063" grpId="0"/>
      <p:bldP spid="2064" grpId="0" animBg="1"/>
      <p:bldP spid="2065" grpId="0" animBg="1"/>
      <p:bldP spid="20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2063751" y="1341439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In forma matriciale: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2747964" y="2209800"/>
            <a:ext cx="4643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Variabile dipendente (Nx1)</a:t>
            </a:r>
          </a:p>
        </p:txBody>
      </p:sp>
      <p:graphicFrame>
        <p:nvGraphicFramePr>
          <p:cNvPr id="13318" name="Object 15"/>
          <p:cNvGraphicFramePr>
            <a:graphicFrameLocks noChangeAspect="1"/>
          </p:cNvGraphicFramePr>
          <p:nvPr/>
        </p:nvGraphicFramePr>
        <p:xfrm>
          <a:off x="4883150" y="1519238"/>
          <a:ext cx="23050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1066999" imgH="85837" progId="Equation.3">
                  <p:embed/>
                </p:oleObj>
              </mc:Choice>
              <mc:Fallback>
                <p:oleObj name="Equation" r:id="rId7" imgW="1066999" imgH="85837" progId="Equation.3">
                  <p:embed/>
                  <p:pic>
                    <p:nvPicPr>
                      <p:cNvPr id="1331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1519238"/>
                        <a:ext cx="2305050" cy="398462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66FF33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6"/>
          <p:cNvGraphicFramePr>
            <a:graphicFrameLocks noChangeAspect="1"/>
          </p:cNvGraphicFramePr>
          <p:nvPr/>
        </p:nvGraphicFramePr>
        <p:xfrm>
          <a:off x="7396164" y="765176"/>
          <a:ext cx="29479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9" imgW="1400067" imgH="238061" progId="Equation.3">
                  <p:embed/>
                </p:oleObj>
              </mc:Choice>
              <mc:Fallback>
                <p:oleObj name="Equation" r:id="rId9" imgW="1400067" imgH="238061" progId="Equation.3">
                  <p:embed/>
                  <p:pic>
                    <p:nvPicPr>
                      <p:cNvPr id="1331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4" y="765176"/>
                        <a:ext cx="294798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970088" y="-26988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MODELLO “SPATIAL LAG”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3321" name="Object 19"/>
          <p:cNvGraphicFramePr>
            <a:graphicFrameLocks noChangeAspect="1"/>
          </p:cNvGraphicFramePr>
          <p:nvPr/>
        </p:nvGraphicFramePr>
        <p:xfrm>
          <a:off x="8488363" y="1468438"/>
          <a:ext cx="19097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1" imgW="866568" imgH="114168" progId="Equation.3">
                  <p:embed/>
                </p:oleObj>
              </mc:Choice>
              <mc:Fallback>
                <p:oleObj name="Equation" r:id="rId11" imgW="866568" imgH="114168" progId="Equation.3">
                  <p:embed/>
                  <p:pic>
                    <p:nvPicPr>
                      <p:cNvPr id="1332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363" y="1468438"/>
                        <a:ext cx="190976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631951" y="811213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MODELLO SPAZIALE AUTOREGRESSIVO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7535864" y="1503364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con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713039" y="3938589"/>
            <a:ext cx="5329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Ritardo spaziale della variabile Y (Nx1)</a:t>
            </a:r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2713038" y="3078164"/>
            <a:ext cx="6337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Matrice dei pesi standardizzata per riga (NxN)</a:t>
            </a:r>
          </a:p>
        </p:txBody>
      </p:sp>
      <p:sp>
        <p:nvSpPr>
          <p:cNvPr id="3088" name="Text Box 14"/>
          <p:cNvSpPr txBox="1">
            <a:spLocks noChangeArrowheads="1"/>
          </p:cNvSpPr>
          <p:nvPr/>
        </p:nvSpPr>
        <p:spPr bwMode="auto">
          <a:xfrm>
            <a:off x="1919288" y="2214564"/>
            <a:ext cx="57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3089" name="Text Box 14"/>
          <p:cNvSpPr txBox="1">
            <a:spLocks noChangeArrowheads="1"/>
          </p:cNvSpPr>
          <p:nvPr/>
        </p:nvSpPr>
        <p:spPr bwMode="auto">
          <a:xfrm>
            <a:off x="1920875" y="3938589"/>
            <a:ext cx="7191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WY</a:t>
            </a:r>
          </a:p>
        </p:txBody>
      </p:sp>
      <p:sp>
        <p:nvSpPr>
          <p:cNvPr id="3090" name="Text Box 14"/>
          <p:cNvSpPr txBox="1">
            <a:spLocks noChangeArrowheads="1"/>
          </p:cNvSpPr>
          <p:nvPr/>
        </p:nvSpPr>
        <p:spPr bwMode="auto">
          <a:xfrm>
            <a:off x="1920876" y="3078164"/>
            <a:ext cx="576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W</a:t>
            </a:r>
          </a:p>
        </p:txBody>
      </p:sp>
      <p:graphicFrame>
        <p:nvGraphicFramePr>
          <p:cNvPr id="3077" name="Object 30"/>
          <p:cNvGraphicFramePr>
            <a:graphicFrameLocks noChangeAspect="1"/>
          </p:cNvGraphicFramePr>
          <p:nvPr/>
        </p:nvGraphicFramePr>
        <p:xfrm>
          <a:off x="8904288" y="3068639"/>
          <a:ext cx="10207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3" imgW="485918" imgH="238061" progId="Equation.3">
                  <p:embed/>
                </p:oleObj>
              </mc:Choice>
              <mc:Fallback>
                <p:oleObj name="Equation" r:id="rId13" imgW="485918" imgH="238061" progId="Equation.3">
                  <p:embed/>
                  <p:pic>
                    <p:nvPicPr>
                      <p:cNvPr id="307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8" y="3068639"/>
                        <a:ext cx="10207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31"/>
          <p:cNvGraphicFramePr>
            <a:graphicFrameLocks noChangeAspect="1"/>
          </p:cNvGraphicFramePr>
          <p:nvPr/>
        </p:nvGraphicFramePr>
        <p:xfrm>
          <a:off x="10128251" y="3141663"/>
          <a:ext cx="36036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5" imgW="85899" imgH="66809" progId="Equation.3">
                  <p:embed/>
                </p:oleObj>
              </mc:Choice>
              <mc:Fallback>
                <p:oleObj name="Equation" r:id="rId15" imgW="85899" imgH="66809" progId="Equation.3">
                  <p:embed/>
                  <p:pic>
                    <p:nvPicPr>
                      <p:cNvPr id="307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1" y="3141663"/>
                        <a:ext cx="360363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14"/>
          <p:cNvSpPr txBox="1">
            <a:spLocks noChangeArrowheads="1"/>
          </p:cNvSpPr>
          <p:nvPr/>
        </p:nvSpPr>
        <p:spPr bwMode="auto">
          <a:xfrm>
            <a:off x="3216275" y="4611688"/>
            <a:ext cx="7272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Questo equivale a considerare la media dei valori dei “vicini” come variabile addizionale nella regressione</a:t>
            </a:r>
          </a:p>
        </p:txBody>
      </p:sp>
      <p:sp>
        <p:nvSpPr>
          <p:cNvPr id="3092" name="AutoShape 33"/>
          <p:cNvSpPr>
            <a:spLocks noChangeArrowheads="1"/>
          </p:cNvSpPr>
          <p:nvPr/>
        </p:nvSpPr>
        <p:spPr bwMode="auto">
          <a:xfrm>
            <a:off x="2352675" y="4684713"/>
            <a:ext cx="719138" cy="576262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sp>
        <p:nvSpPr>
          <p:cNvPr id="3093" name="Line 34"/>
          <p:cNvSpPr>
            <a:spLocks noChangeShapeType="1"/>
          </p:cNvSpPr>
          <p:nvPr/>
        </p:nvSpPr>
        <p:spPr bwMode="auto">
          <a:xfrm>
            <a:off x="5303838" y="5373688"/>
            <a:ext cx="2520950" cy="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4" name="AutoShape 35"/>
          <p:cNvSpPr>
            <a:spLocks noChangeArrowheads="1"/>
          </p:cNvSpPr>
          <p:nvPr/>
        </p:nvSpPr>
        <p:spPr bwMode="auto">
          <a:xfrm rot="5400000">
            <a:off x="6383338" y="5156201"/>
            <a:ext cx="288925" cy="10096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sp>
        <p:nvSpPr>
          <p:cNvPr id="3095" name="Text Box 14"/>
          <p:cNvSpPr txBox="1">
            <a:spLocks noChangeArrowheads="1"/>
          </p:cNvSpPr>
          <p:nvPr/>
        </p:nvSpPr>
        <p:spPr bwMode="auto">
          <a:xfrm>
            <a:off x="7572375" y="5516563"/>
            <a:ext cx="3132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>
                <a:solidFill>
                  <a:srgbClr val="FFFF00"/>
                </a:solidFill>
                <a:latin typeface="Comic Sans MS" panose="030F0702030302020204" pitchFamily="66" charset="0"/>
              </a:rPr>
              <a:t>(VARIABILE DIPENDENTE RITARDATA SPAZIALMENTE)</a:t>
            </a:r>
          </a:p>
        </p:txBody>
      </p:sp>
      <p:sp>
        <p:nvSpPr>
          <p:cNvPr id="3096" name="Text Box 14"/>
          <p:cNvSpPr txBox="1">
            <a:spLocks noChangeArrowheads="1"/>
          </p:cNvSpPr>
          <p:nvPr/>
        </p:nvSpPr>
        <p:spPr bwMode="auto">
          <a:xfrm>
            <a:off x="5087939" y="5815014"/>
            <a:ext cx="2879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SPATIAL LAG</a:t>
            </a:r>
          </a:p>
        </p:txBody>
      </p:sp>
      <p:sp>
        <p:nvSpPr>
          <p:cNvPr id="3097" name="Text Box 14"/>
          <p:cNvSpPr txBox="1">
            <a:spLocks noChangeArrowheads="1"/>
          </p:cNvSpPr>
          <p:nvPr/>
        </p:nvSpPr>
        <p:spPr bwMode="auto">
          <a:xfrm>
            <a:off x="2747964" y="2641600"/>
            <a:ext cx="5221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Matrice di k variabili esogene (Nxk)</a:t>
            </a:r>
          </a:p>
        </p:txBody>
      </p:sp>
      <p:sp>
        <p:nvSpPr>
          <p:cNvPr id="3098" name="Text Box 14"/>
          <p:cNvSpPr txBox="1">
            <a:spLocks noChangeArrowheads="1"/>
          </p:cNvSpPr>
          <p:nvPr/>
        </p:nvSpPr>
        <p:spPr bwMode="auto">
          <a:xfrm>
            <a:off x="1919288" y="2641600"/>
            <a:ext cx="576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099" name="Text Box 14"/>
          <p:cNvSpPr txBox="1">
            <a:spLocks noChangeArrowheads="1"/>
          </p:cNvSpPr>
          <p:nvPr/>
        </p:nvSpPr>
        <p:spPr bwMode="auto">
          <a:xfrm>
            <a:off x="2711450" y="3511550"/>
            <a:ext cx="7632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Scalare che esprime la misura dell’autocorrelazione spaziale</a:t>
            </a:r>
          </a:p>
        </p:txBody>
      </p:sp>
      <p:sp>
        <p:nvSpPr>
          <p:cNvPr id="3100" name="Text Box 14"/>
          <p:cNvSpPr txBox="1">
            <a:spLocks noChangeArrowheads="1"/>
          </p:cNvSpPr>
          <p:nvPr/>
        </p:nvSpPr>
        <p:spPr bwMode="auto">
          <a:xfrm>
            <a:off x="1919288" y="3429000"/>
            <a:ext cx="576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3101" name="Line 44"/>
          <p:cNvSpPr>
            <a:spLocks noChangeShapeType="1"/>
          </p:cNvSpPr>
          <p:nvPr/>
        </p:nvSpPr>
        <p:spPr bwMode="auto">
          <a:xfrm>
            <a:off x="2782889" y="4365625"/>
            <a:ext cx="2016125" cy="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3016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71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6" grpId="0"/>
      <p:bldP spid="3087" grpId="0"/>
      <p:bldP spid="3088" grpId="0"/>
      <p:bldP spid="3089" grpId="0"/>
      <p:bldP spid="3090" grpId="0"/>
      <p:bldP spid="3091" grpId="0"/>
      <p:bldP spid="3092" grpId="0" animBg="1"/>
      <p:bldP spid="3094" grpId="0" animBg="1"/>
      <p:bldP spid="3095" grpId="0"/>
      <p:bldP spid="3096" grpId="0"/>
      <p:bldP spid="3097" grpId="0"/>
      <p:bldP spid="3098" grpId="0"/>
      <p:bldP spid="3099" grpId="0"/>
      <p:bldP spid="3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7548563" y="869951"/>
          <a:ext cx="23050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1066999" imgH="85837" progId="Equation.3">
                  <p:embed/>
                </p:oleObj>
              </mc:Choice>
              <mc:Fallback>
                <p:oleObj name="Equation" r:id="rId4" imgW="1066999" imgH="85837" progId="Equation.3">
                  <p:embed/>
                  <p:pic>
                    <p:nvPicPr>
                      <p:cNvPr id="153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563" y="869951"/>
                        <a:ext cx="2305050" cy="398463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66FF33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970088" y="-26988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VARIABILE RITARDATA WY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1631951" y="811213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MODELLO SPAZIALE AUTOREGRESSIVO</a:t>
            </a: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2566989" y="1557338"/>
            <a:ext cx="72723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Questo equivale a considerare la media dei valori dei “vicini” come variabile addizionale nella regressione</a:t>
            </a:r>
          </a:p>
        </p:txBody>
      </p:sp>
      <p:sp>
        <p:nvSpPr>
          <p:cNvPr id="15368" name="Line 22"/>
          <p:cNvSpPr>
            <a:spLocks noChangeShapeType="1"/>
          </p:cNvSpPr>
          <p:nvPr/>
        </p:nvSpPr>
        <p:spPr bwMode="auto">
          <a:xfrm>
            <a:off x="4656138" y="2276475"/>
            <a:ext cx="2520950" cy="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369" name="Object 31"/>
          <p:cNvGraphicFramePr>
            <a:graphicFrameLocks noChangeAspect="1"/>
          </p:cNvGraphicFramePr>
          <p:nvPr/>
        </p:nvGraphicFramePr>
        <p:xfrm>
          <a:off x="6743701" y="3068639"/>
          <a:ext cx="982663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9" imgW="485918" imgH="1285868" progId="Equation.3">
                  <p:embed/>
                </p:oleObj>
              </mc:Choice>
              <mc:Fallback>
                <p:oleObj name="Equation" r:id="rId9" imgW="485918" imgH="1285868" progId="Equation.3">
                  <p:embed/>
                  <p:pic>
                    <p:nvPicPr>
                      <p:cNvPr id="1536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3068639"/>
                        <a:ext cx="982663" cy="21605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32"/>
          <p:cNvGraphicFramePr>
            <a:graphicFrameLocks noChangeAspect="1"/>
          </p:cNvGraphicFramePr>
          <p:nvPr/>
        </p:nvGraphicFramePr>
        <p:xfrm>
          <a:off x="1897064" y="3109913"/>
          <a:ext cx="3983037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11" imgW="2514647" imgH="1285868" progId="Equation.3">
                  <p:embed/>
                </p:oleObj>
              </mc:Choice>
              <mc:Fallback>
                <p:oleObj name="Equation" r:id="rId11" imgW="2514647" imgH="1285868" progId="Equation.3">
                  <p:embed/>
                  <p:pic>
                    <p:nvPicPr>
                      <p:cNvPr id="1537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4" y="3109913"/>
                        <a:ext cx="3983037" cy="21193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2028826" y="5267325"/>
            <a:ext cx="30591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600" b="1">
                <a:solidFill>
                  <a:srgbClr val="66FF33"/>
                </a:solidFill>
                <a:latin typeface="Comic Sans MS" panose="030F0702030302020204" pitchFamily="66" charset="0"/>
              </a:rPr>
              <a:t>Matrice dei pesi standardizzata per riga (NxN)</a:t>
            </a:r>
          </a:p>
        </p:txBody>
      </p:sp>
      <p:sp>
        <p:nvSpPr>
          <p:cNvPr id="15372" name="Text Box 34"/>
          <p:cNvSpPr txBox="1">
            <a:spLocks noChangeArrowheads="1"/>
          </p:cNvSpPr>
          <p:nvPr/>
        </p:nvSpPr>
        <p:spPr bwMode="auto">
          <a:xfrm>
            <a:off x="5953125" y="3933826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X</a:t>
            </a:r>
          </a:p>
        </p:txBody>
      </p:sp>
      <p:graphicFrame>
        <p:nvGraphicFramePr>
          <p:cNvPr id="15373" name="Object 35"/>
          <p:cNvGraphicFramePr>
            <a:graphicFrameLocks noChangeAspect="1"/>
          </p:cNvGraphicFramePr>
          <p:nvPr/>
        </p:nvGraphicFramePr>
        <p:xfrm>
          <a:off x="8688389" y="3021013"/>
          <a:ext cx="1190625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3" imgW="609713" imgH="1361980" progId="Equation.3">
                  <p:embed/>
                </p:oleObj>
              </mc:Choice>
              <mc:Fallback>
                <p:oleObj name="Equation" r:id="rId13" imgW="609713" imgH="1361980" progId="Equation.3">
                  <p:embed/>
                  <p:pic>
                    <p:nvPicPr>
                      <p:cNvPr id="1537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9" y="3021013"/>
                        <a:ext cx="1190625" cy="22082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175501" y="2565400"/>
            <a:ext cx="5762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3648076" y="2636839"/>
            <a:ext cx="576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9120188" y="2565400"/>
            <a:ext cx="792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WY</a:t>
            </a:r>
          </a:p>
        </p:txBody>
      </p:sp>
      <p:sp>
        <p:nvSpPr>
          <p:cNvPr id="15377" name="Text Box 39"/>
          <p:cNvSpPr txBox="1">
            <a:spLocks noChangeArrowheads="1"/>
          </p:cNvSpPr>
          <p:nvPr/>
        </p:nvSpPr>
        <p:spPr bwMode="auto">
          <a:xfrm>
            <a:off x="7896225" y="3933826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5378" name="Text Box 14"/>
          <p:cNvSpPr txBox="1">
            <a:spLocks noChangeArrowheads="1"/>
          </p:cNvSpPr>
          <p:nvPr/>
        </p:nvSpPr>
        <p:spPr bwMode="auto">
          <a:xfrm>
            <a:off x="6456363" y="5338763"/>
            <a:ext cx="165576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600" b="1">
                <a:solidFill>
                  <a:srgbClr val="66FF33"/>
                </a:solidFill>
                <a:latin typeface="Comic Sans MS" panose="030F0702030302020204" pitchFamily="66" charset="0"/>
              </a:rPr>
              <a:t>Variabile dipendente (Nx1)</a:t>
            </a:r>
          </a:p>
        </p:txBody>
      </p:sp>
      <p:sp>
        <p:nvSpPr>
          <p:cNvPr id="15379" name="Text Box 14"/>
          <p:cNvSpPr txBox="1">
            <a:spLocks noChangeArrowheads="1"/>
          </p:cNvSpPr>
          <p:nvPr/>
        </p:nvSpPr>
        <p:spPr bwMode="auto">
          <a:xfrm>
            <a:off x="8075613" y="5373688"/>
            <a:ext cx="255746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600" b="1">
                <a:solidFill>
                  <a:srgbClr val="66FF33"/>
                </a:solidFill>
                <a:latin typeface="Comic Sans MS" panose="030F0702030302020204" pitchFamily="66" charset="0"/>
              </a:rPr>
              <a:t>Variabile dipendente ritardata spazialmente (Nx1)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3016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398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1847850" y="3068639"/>
            <a:ext cx="8604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Nel modello SPATIAL LAG l’interazione spaziale è trattata con l’inclusione della VARIABILE DIPENDENTE RITARDATA (WY)</a:t>
            </a:r>
            <a:endParaRPr lang="it-IT" altLang="it-IT" sz="2000" b="1" baseline="30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970088" y="-26988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MODELLO “SPATIAL LAG”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1847851" y="3860800"/>
            <a:ext cx="86407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La non inclusione di WY causa errore da variabile OMESSA con implicazioni da errata specificazione del modello (</a:t>
            </a:r>
            <a:r>
              <a:rPr lang="it-IT" altLang="it-IT" sz="2000" b="1" i="1">
                <a:solidFill>
                  <a:srgbClr val="FFFF00"/>
                </a:solidFill>
                <a:latin typeface="Comic Sans MS" panose="030F0702030302020204" pitchFamily="66" charset="0"/>
              </a:rPr>
              <a:t>es</a:t>
            </a: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. distorsione e inconsistenza delle stime dei parametri)</a:t>
            </a:r>
            <a:endParaRPr lang="it-IT" altLang="it-IT" sz="2000" b="1" baseline="30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1992313" y="908050"/>
            <a:ext cx="82788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“L’introduzione della variabile dipendente ritardata spazialmente WY ha lo scopo di misurare l’effetto contagio (</a:t>
            </a:r>
            <a:r>
              <a:rPr lang="it-IT" altLang="it-IT" sz="2000" b="1" i="1">
                <a:solidFill>
                  <a:srgbClr val="FFFFFF"/>
                </a:solidFill>
                <a:latin typeface="Comic Sans MS" panose="030F0702030302020204" pitchFamily="66" charset="0"/>
              </a:rPr>
              <a:t>spillover</a:t>
            </a: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) determinato dai valori che la variabile Y assume nelle unità statistiche localizzate nelle aree vicine” (Cuffaro et al. 1999)</a:t>
            </a:r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1847851" y="836614"/>
            <a:ext cx="8569325" cy="1584325"/>
          </a:xfrm>
          <a:prstGeom prst="rect">
            <a:avLst/>
          </a:prstGeom>
          <a:noFill/>
          <a:ln w="50800" cap="rnd">
            <a:solidFill>
              <a:srgbClr val="66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 baseline="-25000">
              <a:solidFill>
                <a:srgbClr val="FFFFFF"/>
              </a:solidFill>
            </a:endParaRPr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2674939" y="2636838"/>
            <a:ext cx="205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IN SINTESI: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1847850" y="4941888"/>
            <a:ext cx="860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WY è correlata con i disturbi (</a:t>
            </a:r>
            <a:r>
              <a:rPr lang="el-GR" altLang="it-IT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it-IT" altLang="it-IT" sz="2000" b="1" i="1" baseline="-25000">
                <a:solidFill>
                  <a:srgbClr val="FFFFFF"/>
                </a:solidFill>
                <a:latin typeface="Comic Sans MS" panose="030F0702030302020204" pitchFamily="66" charset="0"/>
              </a:rPr>
              <a:t>i</a:t>
            </a: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) anche se</a:t>
            </a:r>
            <a:endParaRPr lang="it-IT" altLang="it-IT" sz="2000" b="1" baseline="30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7824788" y="4941888"/>
          <a:ext cx="19097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7" imgW="866568" imgH="114168" progId="Equation.3">
                  <p:embed/>
                </p:oleObj>
              </mc:Choice>
              <mc:Fallback>
                <p:oleObj name="Equation" r:id="rId7" imgW="866568" imgH="114168" progId="Equation.3">
                  <p:embed/>
                  <p:pic>
                    <p:nvPicPr>
                      <p:cNvPr id="5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8" y="4941888"/>
                        <a:ext cx="190976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1847851" y="5373688"/>
            <a:ext cx="8640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WY è considerata quale variabile endogena e gli stimatori OLS sono distorti e inconsistenti</a:t>
            </a:r>
            <a:endParaRPr lang="it-IT" altLang="it-IT" sz="2000" b="1" baseline="30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3016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800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/>
      <p:bldP spid="5130" grpId="0"/>
      <p:bldP spid="5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970088" y="-26988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MODELLO “SPATIAL LAG”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9461" name="Object 10"/>
          <p:cNvGraphicFramePr>
            <a:graphicFrameLocks noChangeAspect="1"/>
          </p:cNvGraphicFramePr>
          <p:nvPr/>
        </p:nvGraphicFramePr>
        <p:xfrm>
          <a:off x="4883150" y="869951"/>
          <a:ext cx="23050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4" imgW="1066999" imgH="85837" progId="Equation.3">
                  <p:embed/>
                </p:oleObj>
              </mc:Choice>
              <mc:Fallback>
                <p:oleObj name="Equation" r:id="rId4" imgW="1066999" imgH="85837" progId="Equation.3">
                  <p:embed/>
                  <p:pic>
                    <p:nvPicPr>
                      <p:cNvPr id="1946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869951"/>
                        <a:ext cx="2305050" cy="398463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66FF33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2230438" y="1557338"/>
          <a:ext cx="22796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6" imgW="1057314" imgH="85837" progId="Equation.3">
                  <p:embed/>
                </p:oleObj>
              </mc:Choice>
              <mc:Fallback>
                <p:oleObj name="Equation" r:id="rId6" imgW="1057314" imgH="85837" progId="Equation.3">
                  <p:embed/>
                  <p:pic>
                    <p:nvPicPr>
                      <p:cNvPr id="1946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1557338"/>
                        <a:ext cx="22796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/>
        </p:nvGraphicFramePr>
        <p:xfrm>
          <a:off x="2200276" y="2133601"/>
          <a:ext cx="24542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8" imgW="1142792" imgH="104865" progId="Equation.3">
                  <p:embed/>
                </p:oleObj>
              </mc:Choice>
              <mc:Fallback>
                <p:oleObj name="Equation" r:id="rId8" imgW="1142792" imgH="104865" progId="Equation.3">
                  <p:embed/>
                  <p:pic>
                    <p:nvPicPr>
                      <p:cNvPr id="1946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6" y="2133601"/>
                        <a:ext cx="24542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3"/>
          <p:cNvGraphicFramePr>
            <a:graphicFrameLocks noChangeAspect="1"/>
          </p:cNvGraphicFramePr>
          <p:nvPr/>
        </p:nvGraphicFramePr>
        <p:xfrm>
          <a:off x="2122488" y="2781300"/>
          <a:ext cx="3941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0" imgW="1904933" imgH="123893" progId="Equation.3">
                  <p:embed/>
                </p:oleObj>
              </mc:Choice>
              <mc:Fallback>
                <p:oleObj name="Equation" r:id="rId10" imgW="1904933" imgH="123893" progId="Equation.3">
                  <p:embed/>
                  <p:pic>
                    <p:nvPicPr>
                      <p:cNvPr id="61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781300"/>
                        <a:ext cx="394176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9"/>
          <p:cNvSpPr>
            <a:spLocks noChangeArrowheads="1"/>
          </p:cNvSpPr>
          <p:nvPr/>
        </p:nvSpPr>
        <p:spPr bwMode="auto">
          <a:xfrm>
            <a:off x="1774825" y="2708275"/>
            <a:ext cx="4465638" cy="649288"/>
          </a:xfrm>
          <a:prstGeom prst="rect">
            <a:avLst/>
          </a:prstGeom>
          <a:noFill/>
          <a:ln w="38100" cap="rnd">
            <a:solidFill>
              <a:srgbClr val="66FF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5735638" y="1773238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Semplici passaggi algebrici</a:t>
            </a:r>
          </a:p>
        </p:txBody>
      </p:sp>
      <p:sp>
        <p:nvSpPr>
          <p:cNvPr id="6157" name="Text Box 14"/>
          <p:cNvSpPr txBox="1">
            <a:spLocks noChangeArrowheads="1"/>
          </p:cNvSpPr>
          <p:nvPr/>
        </p:nvSpPr>
        <p:spPr bwMode="auto">
          <a:xfrm>
            <a:off x="6816726" y="2492376"/>
            <a:ext cx="34194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- NON LINEARE in </a:t>
            </a:r>
            <a:r>
              <a:rPr lang="it-IT" altLang="it-IT" sz="1800" b="1">
                <a:solidFill>
                  <a:srgbClr val="FFFFFF"/>
                </a:solidFill>
                <a:latin typeface="Symbol" panose="05050102010706020507" pitchFamily="18" charset="2"/>
              </a:rPr>
              <a:t>r</a:t>
            </a: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 e </a:t>
            </a:r>
            <a:r>
              <a:rPr lang="it-IT" altLang="it-IT" sz="1800" b="1">
                <a:solidFill>
                  <a:srgbClr val="FFFFFF"/>
                </a:solidFill>
                <a:latin typeface="Symbol" panose="05050102010706020507" pitchFamily="18" charset="2"/>
              </a:rPr>
              <a:t>b</a:t>
            </a:r>
            <a:endParaRPr lang="it-IT" altLang="it-IT" sz="1800" b="1" baseline="30000">
              <a:solidFill>
                <a:srgbClr val="FFFFFF"/>
              </a:solidFill>
              <a:latin typeface="Symbol" panose="05050102010706020507" pitchFamily="18" charset="2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816726" y="2914651"/>
            <a:ext cx="37449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- Struttura dell’errore correlata spazialmente</a:t>
            </a:r>
            <a:endParaRPr lang="it-IT" altLang="it-IT" sz="1800" b="1" baseline="30000">
              <a:solidFill>
                <a:srgbClr val="FFFFFF"/>
              </a:solidFill>
              <a:latin typeface="Symbol" panose="05050102010706020507" pitchFamily="18" charset="2"/>
            </a:endParaRP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2136775" y="3403601"/>
            <a:ext cx="51117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600" b="1">
                <a:solidFill>
                  <a:srgbClr val="FFFF00"/>
                </a:solidFill>
                <a:latin typeface="Comic Sans MS" panose="030F0702030302020204" pitchFamily="66" charset="0"/>
              </a:rPr>
              <a:t>(STRUTTURA SPAZIALE AUTO-REGRESSIVA)</a:t>
            </a:r>
            <a:endParaRPr lang="it-IT" altLang="it-IT" sz="1600" b="1" baseline="30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150" name="Object 24"/>
          <p:cNvGraphicFramePr>
            <a:graphicFrameLocks noChangeAspect="1"/>
          </p:cNvGraphicFramePr>
          <p:nvPr/>
        </p:nvGraphicFramePr>
        <p:xfrm>
          <a:off x="2208214" y="4181475"/>
          <a:ext cx="28019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15" imgW="1323853" imgH="123893" progId="Equation.3">
                  <p:embed/>
                </p:oleObj>
              </mc:Choice>
              <mc:Fallback>
                <p:oleObj name="Equation" r:id="rId15" imgW="1323853" imgH="123893" progId="Equation.3">
                  <p:embed/>
                  <p:pic>
                    <p:nvPicPr>
                      <p:cNvPr id="615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181475"/>
                        <a:ext cx="280193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25"/>
          <p:cNvGraphicFramePr>
            <a:graphicFrameLocks noChangeAspect="1"/>
          </p:cNvGraphicFramePr>
          <p:nvPr/>
        </p:nvGraphicFramePr>
        <p:xfrm>
          <a:off x="1825625" y="5105400"/>
          <a:ext cx="51323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zione" r:id="rId17" imgW="2514647" imgH="314173" progId="Equation.3">
                  <p:embed/>
                </p:oleObj>
              </mc:Choice>
              <mc:Fallback>
                <p:oleObj name="Equazione" r:id="rId17" imgW="2514647" imgH="314173" progId="Equation.3">
                  <p:embed/>
                  <p:pic>
                    <p:nvPicPr>
                      <p:cNvPr id="615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5105400"/>
                        <a:ext cx="51323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6240463" y="443706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Derivando rispetto a X</a:t>
            </a:r>
          </a:p>
        </p:txBody>
      </p:sp>
      <p:sp>
        <p:nvSpPr>
          <p:cNvPr id="6161" name="Text Box 14"/>
          <p:cNvSpPr txBox="1">
            <a:spLocks noChangeArrowheads="1"/>
          </p:cNvSpPr>
          <p:nvPr/>
        </p:nvSpPr>
        <p:spPr bwMode="auto">
          <a:xfrm>
            <a:off x="5878514" y="5805488"/>
            <a:ext cx="43211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MOLTIPLICATORE SPAZIALE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3016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8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53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7" grpId="0"/>
      <p:bldP spid="6158" grpId="0"/>
      <p:bldP spid="6159" grpId="0"/>
      <p:bldP spid="6160" grpId="0"/>
      <p:bldP spid="61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1970088" y="44451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MODELLO “SPATIAL LAG”</a:t>
            </a:r>
            <a:endParaRPr lang="it-IT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1509" name="Object 19"/>
          <p:cNvGraphicFramePr>
            <a:graphicFrameLocks noChangeAspect="1"/>
          </p:cNvGraphicFramePr>
          <p:nvPr/>
        </p:nvGraphicFramePr>
        <p:xfrm>
          <a:off x="3481389" y="836613"/>
          <a:ext cx="51323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zione" r:id="rId4" imgW="2514647" imgH="314173" progId="Equation.3">
                  <p:embed/>
                </p:oleObj>
              </mc:Choice>
              <mc:Fallback>
                <p:oleObj name="Equazione" r:id="rId4" imgW="2514647" imgH="314173" progId="Equation.3">
                  <p:embed/>
                  <p:pic>
                    <p:nvPicPr>
                      <p:cNvPr id="2150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9" y="836613"/>
                        <a:ext cx="51323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6346826" y="1628775"/>
            <a:ext cx="43211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00"/>
                </a:solidFill>
                <a:latin typeface="Comic Sans MS" panose="030F0702030302020204" pitchFamily="66" charset="0"/>
              </a:rPr>
              <a:t>MOLTIPLICATORE SPAZIALE</a:t>
            </a:r>
          </a:p>
        </p:txBody>
      </p:sp>
      <p:graphicFrame>
        <p:nvGraphicFramePr>
          <p:cNvPr id="21511" name="Object 22"/>
          <p:cNvGraphicFramePr>
            <a:graphicFrameLocks noChangeAspect="1"/>
          </p:cNvGraphicFramePr>
          <p:nvPr/>
        </p:nvGraphicFramePr>
        <p:xfrm>
          <a:off x="2711450" y="3630614"/>
          <a:ext cx="42878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9" imgW="2085995" imgH="114168" progId="Equation.3">
                  <p:embed/>
                </p:oleObj>
              </mc:Choice>
              <mc:Fallback>
                <p:oleObj name="Equation" r:id="rId9" imgW="2085995" imgH="114168" progId="Equation.3">
                  <p:embed/>
                  <p:pic>
                    <p:nvPicPr>
                      <p:cNvPr id="2151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630614"/>
                        <a:ext cx="428783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23"/>
          <p:cNvGraphicFramePr>
            <a:graphicFrameLocks noChangeAspect="1"/>
          </p:cNvGraphicFramePr>
          <p:nvPr/>
        </p:nvGraphicFramePr>
        <p:xfrm>
          <a:off x="1768476" y="2952750"/>
          <a:ext cx="54070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zione" r:id="rId11" imgW="2657391" imgH="123893" progId="Equation.3">
                  <p:embed/>
                </p:oleObj>
              </mc:Choice>
              <mc:Fallback>
                <p:oleObj name="Equazione" r:id="rId11" imgW="2657391" imgH="123893" progId="Equation.3">
                  <p:embed/>
                  <p:pic>
                    <p:nvPicPr>
                      <p:cNvPr id="2151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6" y="2952750"/>
                        <a:ext cx="54070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1847850" y="2301875"/>
            <a:ext cx="8497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anose="030F0702030302020204" pitchFamily="66" charset="0"/>
              </a:rPr>
              <a:t>Scomponendo il moltiplicatore (sommatoria estesa all’infinito):</a:t>
            </a:r>
          </a:p>
        </p:txBody>
      </p:sp>
      <p:graphicFrame>
        <p:nvGraphicFramePr>
          <p:cNvPr id="21514" name="Object 25"/>
          <p:cNvGraphicFramePr>
            <a:graphicFrameLocks noChangeAspect="1"/>
          </p:cNvGraphicFramePr>
          <p:nvPr/>
        </p:nvGraphicFramePr>
        <p:xfrm>
          <a:off x="9036051" y="2949576"/>
          <a:ext cx="10207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3" imgW="485918" imgH="238061" progId="Equation.3">
                  <p:embed/>
                </p:oleObj>
              </mc:Choice>
              <mc:Fallback>
                <p:oleObj name="Equation" r:id="rId13" imgW="485918" imgH="238061" progId="Equation.3">
                  <p:embed/>
                  <p:pic>
                    <p:nvPicPr>
                      <p:cNvPr id="2151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6051" y="2949576"/>
                        <a:ext cx="10207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26"/>
          <p:cNvGraphicFramePr>
            <a:graphicFrameLocks noChangeAspect="1"/>
          </p:cNvGraphicFramePr>
          <p:nvPr/>
        </p:nvGraphicFramePr>
        <p:xfrm>
          <a:off x="10272713" y="2997201"/>
          <a:ext cx="3603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5" imgW="85899" imgH="66809" progId="Equation.3">
                  <p:embed/>
                </p:oleObj>
              </mc:Choice>
              <mc:Fallback>
                <p:oleObj name="Equation" r:id="rId15" imgW="85899" imgH="66809" progId="Equation.3">
                  <p:embed/>
                  <p:pic>
                    <p:nvPicPr>
                      <p:cNvPr id="2151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2713" y="2997201"/>
                        <a:ext cx="360362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27"/>
          <p:cNvGraphicFramePr>
            <a:graphicFrameLocks noChangeAspect="1"/>
          </p:cNvGraphicFramePr>
          <p:nvPr/>
        </p:nvGraphicFramePr>
        <p:xfrm>
          <a:off x="8040688" y="2949575"/>
          <a:ext cx="673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7" imgW="276224" imgH="142921" progId="Equation.3">
                  <p:embed/>
                </p:oleObj>
              </mc:Choice>
              <mc:Fallback>
                <p:oleObj name="Equation" r:id="rId17" imgW="276224" imgH="142921" progId="Equation.3">
                  <p:embed/>
                  <p:pic>
                    <p:nvPicPr>
                      <p:cNvPr id="2151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2949575"/>
                        <a:ext cx="6731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7392989" y="2960689"/>
            <a:ext cx="7191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FFFFFF"/>
                </a:solidFill>
                <a:latin typeface="Comic Sans MS" panose="030F0702030302020204" pitchFamily="66" charset="0"/>
              </a:rPr>
              <a:t>con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063751" y="4827588"/>
            <a:ext cx="1871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000" b="1">
                <a:solidFill>
                  <a:srgbClr val="FFFF00"/>
                </a:solidFill>
                <a:latin typeface="Comic Sans MS" panose="030F0702030302020204" pitchFamily="66" charset="0"/>
              </a:rPr>
              <a:t>EFFETTI DIRETTI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4008438" y="5229226"/>
            <a:ext cx="20875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66FF33"/>
                </a:solidFill>
                <a:latin typeface="Comic Sans MS" panose="030F0702030302020204" pitchFamily="66" charset="0"/>
              </a:rPr>
              <a:t>EFFETTI INDIRETTI</a:t>
            </a:r>
          </a:p>
        </p:txBody>
      </p:sp>
      <p:sp>
        <p:nvSpPr>
          <p:cNvPr id="7184" name="Line 36"/>
          <p:cNvSpPr>
            <a:spLocks noChangeShapeType="1"/>
          </p:cNvSpPr>
          <p:nvPr/>
        </p:nvSpPr>
        <p:spPr bwMode="auto">
          <a:xfrm flipH="1">
            <a:off x="3143250" y="4222750"/>
            <a:ext cx="0" cy="43180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5" name="Line 37"/>
          <p:cNvSpPr>
            <a:spLocks noChangeShapeType="1"/>
          </p:cNvSpPr>
          <p:nvPr/>
        </p:nvSpPr>
        <p:spPr bwMode="auto">
          <a:xfrm>
            <a:off x="3935414" y="4149725"/>
            <a:ext cx="720725" cy="935038"/>
          </a:xfrm>
          <a:prstGeom prst="line">
            <a:avLst/>
          </a:prstGeom>
          <a:noFill/>
          <a:ln w="38100" cap="rnd">
            <a:solidFill>
              <a:srgbClr val="66FF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6" name="Line 42"/>
          <p:cNvSpPr>
            <a:spLocks noChangeShapeType="1"/>
          </p:cNvSpPr>
          <p:nvPr/>
        </p:nvSpPr>
        <p:spPr bwMode="auto">
          <a:xfrm>
            <a:off x="5086350" y="4148139"/>
            <a:ext cx="1657350" cy="1152525"/>
          </a:xfrm>
          <a:prstGeom prst="line">
            <a:avLst/>
          </a:prstGeom>
          <a:noFill/>
          <a:ln w="38100" cap="rnd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Text Box 14"/>
          <p:cNvSpPr txBox="1">
            <a:spLocks noChangeArrowheads="1"/>
          </p:cNvSpPr>
          <p:nvPr/>
        </p:nvSpPr>
        <p:spPr bwMode="auto">
          <a:xfrm>
            <a:off x="6672263" y="4965701"/>
            <a:ext cx="20875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800" b="1">
                <a:solidFill>
                  <a:srgbClr val="00FFFF"/>
                </a:solidFill>
                <a:latin typeface="Comic Sans MS" panose="030F0702030302020204" pitchFamily="66" charset="0"/>
              </a:rPr>
              <a:t>EFFETTI INDOTTI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Università degli Studi di Napoli “Parthenope” – Metodi Quantitativi per le Valutazioni Economiche e Finanziarie (MQV-</a:t>
            </a:r>
            <a:r>
              <a:rPr lang="it-IT" sz="2000" baseline="-25000" dirty="0" err="1">
                <a:solidFill>
                  <a:srgbClr val="FFFFFF"/>
                </a:solidFill>
                <a:latin typeface="Garamond" pitchFamily="18" charset="0"/>
              </a:rPr>
              <a:t>ef</a:t>
            </a: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aseline="-25000" dirty="0">
                <a:solidFill>
                  <a:srgbClr val="FFFFFF"/>
                </a:solidFill>
                <a:latin typeface="Garamond" pitchFamily="18" charset="0"/>
              </a:rPr>
              <a:t>Analisi dei Dati Spaziali per le Applicazioni Economiche – Gennaro Punzo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1814011" y="6537325"/>
            <a:ext cx="3016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5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9</a:t>
            </a:r>
            <a:endParaRPr lang="it-IT" altLang="it-IT" sz="1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752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3" grpId="0"/>
      <p:bldP spid="7187" grpId="0"/>
    </p:bldLst>
  </p:timing>
</p:sld>
</file>

<file path=ppt/theme/theme1.xml><?xml version="1.0" encoding="utf-8"?>
<a:theme xmlns:a="http://schemas.openxmlformats.org/drawingml/2006/main" name="Raggio">
  <a:themeElements>
    <a:clrScheme name="Raggio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gg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ggio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gio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1690</Words>
  <Application>Microsoft Office PowerPoint</Application>
  <PresentationFormat>Widescreen</PresentationFormat>
  <Paragraphs>225</Paragraphs>
  <Slides>18</Slides>
  <Notes>18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Calibri</vt:lpstr>
      <vt:lpstr>Comic Sans MS</vt:lpstr>
      <vt:lpstr>Garamond</vt:lpstr>
      <vt:lpstr>Symbol</vt:lpstr>
      <vt:lpstr>Times New Roman</vt:lpstr>
      <vt:lpstr>Wingdings</vt:lpstr>
      <vt:lpstr>Raggio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MODELLO “SPATIAL LAG”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MODELLO “SPATIAL ERROR”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 Punzo</dc:creator>
  <cp:lastModifiedBy>Gennaro Punzo</cp:lastModifiedBy>
  <cp:revision>5</cp:revision>
  <dcterms:created xsi:type="dcterms:W3CDTF">2020-11-05T13:33:05Z</dcterms:created>
  <dcterms:modified xsi:type="dcterms:W3CDTF">2020-11-09T14:18:06Z</dcterms:modified>
</cp:coreProperties>
</file>