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70" r:id="rId6"/>
    <p:sldId id="259" r:id="rId7"/>
    <p:sldId id="271" r:id="rId8"/>
    <p:sldId id="262" r:id="rId9"/>
    <p:sldId id="263" r:id="rId10"/>
    <p:sldId id="264" r:id="rId11"/>
    <p:sldId id="261" r:id="rId12"/>
    <p:sldId id="266" r:id="rId13"/>
    <p:sldId id="265" r:id="rId14"/>
    <p:sldId id="267" r:id="rId15"/>
    <p:sldId id="268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napolitano" userId="5698baaa95120631" providerId="LiveId" clId="{FB6C547A-7D32-41FD-947A-2154D3489417}"/>
    <pc:docChg chg="custSel addSld delSld modSld">
      <pc:chgData name="andrea napolitano" userId="5698baaa95120631" providerId="LiveId" clId="{FB6C547A-7D32-41FD-947A-2154D3489417}" dt="2022-11-08T15:28:18.518" v="916" actId="20577"/>
      <pc:docMkLst>
        <pc:docMk/>
      </pc:docMkLst>
      <pc:sldChg chg="modSp mod">
        <pc:chgData name="andrea napolitano" userId="5698baaa95120631" providerId="LiveId" clId="{FB6C547A-7D32-41FD-947A-2154D3489417}" dt="2022-11-08T15:17:47.927" v="306" actId="20577"/>
        <pc:sldMkLst>
          <pc:docMk/>
          <pc:sldMk cId="1976454173" sldId="258"/>
        </pc:sldMkLst>
        <pc:spChg chg="mod">
          <ac:chgData name="andrea napolitano" userId="5698baaa95120631" providerId="LiveId" clId="{FB6C547A-7D32-41FD-947A-2154D3489417}" dt="2022-11-08T15:17:47.927" v="306" actId="20577"/>
          <ac:spMkLst>
            <pc:docMk/>
            <pc:sldMk cId="1976454173" sldId="258"/>
            <ac:spMk id="3" creationId="{F1D7F8BE-517B-FB20-8A3C-5CC55A9D43A8}"/>
          </ac:spMkLst>
        </pc:spChg>
      </pc:sldChg>
      <pc:sldChg chg="del">
        <pc:chgData name="andrea napolitano" userId="5698baaa95120631" providerId="LiveId" clId="{FB6C547A-7D32-41FD-947A-2154D3489417}" dt="2022-11-08T15:22:04.038" v="632" actId="47"/>
        <pc:sldMkLst>
          <pc:docMk/>
          <pc:sldMk cId="3897698178" sldId="260"/>
        </pc:sldMkLst>
      </pc:sldChg>
      <pc:sldChg chg="modSp mod">
        <pc:chgData name="andrea napolitano" userId="5698baaa95120631" providerId="LiveId" clId="{FB6C547A-7D32-41FD-947A-2154D3489417}" dt="2022-11-08T15:23:07.930" v="709" actId="20577"/>
        <pc:sldMkLst>
          <pc:docMk/>
          <pc:sldMk cId="807811281" sldId="261"/>
        </pc:sldMkLst>
        <pc:spChg chg="mod">
          <ac:chgData name="andrea napolitano" userId="5698baaa95120631" providerId="LiveId" clId="{FB6C547A-7D32-41FD-947A-2154D3489417}" dt="2022-11-08T15:23:07.930" v="709" actId="20577"/>
          <ac:spMkLst>
            <pc:docMk/>
            <pc:sldMk cId="807811281" sldId="261"/>
            <ac:spMk id="3" creationId="{D3B9157A-52E6-7C8F-2E2B-F0BC50AEA28E}"/>
          </ac:spMkLst>
        </pc:spChg>
      </pc:sldChg>
      <pc:sldChg chg="modSp mod">
        <pc:chgData name="andrea napolitano" userId="5698baaa95120631" providerId="LiveId" clId="{FB6C547A-7D32-41FD-947A-2154D3489417}" dt="2022-11-08T15:27:58.778" v="914" actId="20577"/>
        <pc:sldMkLst>
          <pc:docMk/>
          <pc:sldMk cId="102370352" sldId="265"/>
        </pc:sldMkLst>
        <pc:spChg chg="mod">
          <ac:chgData name="andrea napolitano" userId="5698baaa95120631" providerId="LiveId" clId="{FB6C547A-7D32-41FD-947A-2154D3489417}" dt="2022-11-08T15:27:58.778" v="914" actId="20577"/>
          <ac:spMkLst>
            <pc:docMk/>
            <pc:sldMk cId="102370352" sldId="265"/>
            <ac:spMk id="3" creationId="{3E096036-D0B6-F7D0-610F-A4E32205AF8B}"/>
          </ac:spMkLst>
        </pc:spChg>
      </pc:sldChg>
      <pc:sldChg chg="modSp mod">
        <pc:chgData name="andrea napolitano" userId="5698baaa95120631" providerId="LiveId" clId="{FB6C547A-7D32-41FD-947A-2154D3489417}" dt="2022-11-08T15:26:57.093" v="845" actId="20577"/>
        <pc:sldMkLst>
          <pc:docMk/>
          <pc:sldMk cId="3297052600" sldId="266"/>
        </pc:sldMkLst>
        <pc:spChg chg="mod">
          <ac:chgData name="andrea napolitano" userId="5698baaa95120631" providerId="LiveId" clId="{FB6C547A-7D32-41FD-947A-2154D3489417}" dt="2022-11-08T15:26:57.093" v="845" actId="20577"/>
          <ac:spMkLst>
            <pc:docMk/>
            <pc:sldMk cId="3297052600" sldId="266"/>
            <ac:spMk id="3" creationId="{96B38D31-BD50-88B4-20C4-EF1D11E99BB9}"/>
          </ac:spMkLst>
        </pc:spChg>
      </pc:sldChg>
      <pc:sldChg chg="modSp mod">
        <pc:chgData name="andrea napolitano" userId="5698baaa95120631" providerId="LiveId" clId="{FB6C547A-7D32-41FD-947A-2154D3489417}" dt="2022-11-08T15:28:18.518" v="916" actId="20577"/>
        <pc:sldMkLst>
          <pc:docMk/>
          <pc:sldMk cId="712977154" sldId="268"/>
        </pc:sldMkLst>
        <pc:spChg chg="mod">
          <ac:chgData name="andrea napolitano" userId="5698baaa95120631" providerId="LiveId" clId="{FB6C547A-7D32-41FD-947A-2154D3489417}" dt="2022-11-08T15:28:18.518" v="916" actId="20577"/>
          <ac:spMkLst>
            <pc:docMk/>
            <pc:sldMk cId="712977154" sldId="268"/>
            <ac:spMk id="3" creationId="{5C04852E-E56C-AF3B-3048-0BD012688E02}"/>
          </ac:spMkLst>
        </pc:spChg>
      </pc:sldChg>
      <pc:sldChg chg="modSp new mod">
        <pc:chgData name="andrea napolitano" userId="5698baaa95120631" providerId="LiveId" clId="{FB6C547A-7D32-41FD-947A-2154D3489417}" dt="2022-11-08T15:19:04.957" v="398" actId="27636"/>
        <pc:sldMkLst>
          <pc:docMk/>
          <pc:sldMk cId="4045987146" sldId="269"/>
        </pc:sldMkLst>
        <pc:spChg chg="mod">
          <ac:chgData name="andrea napolitano" userId="5698baaa95120631" providerId="LiveId" clId="{FB6C547A-7D32-41FD-947A-2154D3489417}" dt="2022-11-08T15:16:51.898" v="261" actId="20577"/>
          <ac:spMkLst>
            <pc:docMk/>
            <pc:sldMk cId="4045987146" sldId="269"/>
            <ac:spMk id="2" creationId="{D5DFB0C6-7E2A-33B5-4D46-046092507359}"/>
          </ac:spMkLst>
        </pc:spChg>
        <pc:spChg chg="mod">
          <ac:chgData name="andrea napolitano" userId="5698baaa95120631" providerId="LiveId" clId="{FB6C547A-7D32-41FD-947A-2154D3489417}" dt="2022-11-08T15:19:04.957" v="398" actId="27636"/>
          <ac:spMkLst>
            <pc:docMk/>
            <pc:sldMk cId="4045987146" sldId="269"/>
            <ac:spMk id="3" creationId="{0CD19197-58D4-0CD5-D113-4F20B8D5A2EC}"/>
          </ac:spMkLst>
        </pc:spChg>
      </pc:sldChg>
      <pc:sldChg chg="modSp new mod">
        <pc:chgData name="andrea napolitano" userId="5698baaa95120631" providerId="LiveId" clId="{FB6C547A-7D32-41FD-947A-2154D3489417}" dt="2022-11-08T15:20:56.327" v="489" actId="20577"/>
        <pc:sldMkLst>
          <pc:docMk/>
          <pc:sldMk cId="959050845" sldId="270"/>
        </pc:sldMkLst>
        <pc:spChg chg="mod">
          <ac:chgData name="andrea napolitano" userId="5698baaa95120631" providerId="LiveId" clId="{FB6C547A-7D32-41FD-947A-2154D3489417}" dt="2022-11-08T15:19:33.902" v="476" actId="20577"/>
          <ac:spMkLst>
            <pc:docMk/>
            <pc:sldMk cId="959050845" sldId="270"/>
            <ac:spMk id="2" creationId="{F85E0C34-B4C2-5B22-1ACD-138CEB9D09F4}"/>
          </ac:spMkLst>
        </pc:spChg>
        <pc:spChg chg="mod">
          <ac:chgData name="andrea napolitano" userId="5698baaa95120631" providerId="LiveId" clId="{FB6C547A-7D32-41FD-947A-2154D3489417}" dt="2022-11-08T15:20:56.327" v="489" actId="20577"/>
          <ac:spMkLst>
            <pc:docMk/>
            <pc:sldMk cId="959050845" sldId="270"/>
            <ac:spMk id="3" creationId="{DD94CF5D-576D-D2EA-54CE-B2BA88E746E3}"/>
          </ac:spMkLst>
        </pc:spChg>
      </pc:sldChg>
      <pc:sldChg chg="modSp new mod">
        <pc:chgData name="andrea napolitano" userId="5698baaa95120631" providerId="LiveId" clId="{FB6C547A-7D32-41FD-947A-2154D3489417}" dt="2022-11-08T15:22:00.315" v="631" actId="27636"/>
        <pc:sldMkLst>
          <pc:docMk/>
          <pc:sldMk cId="719084141" sldId="271"/>
        </pc:sldMkLst>
        <pc:spChg chg="mod">
          <ac:chgData name="andrea napolitano" userId="5698baaa95120631" providerId="LiveId" clId="{FB6C547A-7D32-41FD-947A-2154D3489417}" dt="2022-11-08T15:21:26.842" v="518" actId="20577"/>
          <ac:spMkLst>
            <pc:docMk/>
            <pc:sldMk cId="719084141" sldId="271"/>
            <ac:spMk id="2" creationId="{99211A30-C4E3-9121-78AA-2BF4D61D4AC2}"/>
          </ac:spMkLst>
        </pc:spChg>
        <pc:spChg chg="mod">
          <ac:chgData name="andrea napolitano" userId="5698baaa95120631" providerId="LiveId" clId="{FB6C547A-7D32-41FD-947A-2154D3489417}" dt="2022-11-08T15:22:00.315" v="631" actId="27636"/>
          <ac:spMkLst>
            <pc:docMk/>
            <pc:sldMk cId="719084141" sldId="271"/>
            <ac:spMk id="3" creationId="{32562571-97CD-07D7-D295-85A07750D3B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31E906-0966-1A17-C6B5-0116D23EC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C3B0C9D-8512-8AAC-F340-16D98A7EF6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1036765-729F-E303-13F6-697501CFC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AF31-F63A-446C-9291-FEF98141D067}" type="datetimeFigureOut">
              <a:rPr lang="it-IT" smtClean="0"/>
              <a:t>08/11/2022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97A38F0-593B-6CB0-A87A-19163B03F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C2D7088-70DE-7B9B-28A2-EDE4AD7B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27E81-E712-4A57-89E6-E723B9F1B6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4964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EDD788-637B-0929-128E-5BD946F1D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015FE5D-2E58-4C1E-342D-B5070C4D2C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F086C6-21B1-4C97-6759-128074EF1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AF31-F63A-446C-9291-FEF98141D067}" type="datetimeFigureOut">
              <a:rPr lang="it-IT" smtClean="0"/>
              <a:t>08/11/2022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1D5434C-E04F-A7FB-56EB-7729AC80C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BD93573-39ED-A232-B582-A9FBACCA2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27E81-E712-4A57-89E6-E723B9F1B6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6731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0C10450-0829-F46D-E566-CF6D340F9C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9387ADE-3950-8A2C-632B-0E5B062473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89B0840-75ED-3E00-9CC5-AEAAA1695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AF31-F63A-446C-9291-FEF98141D067}" type="datetimeFigureOut">
              <a:rPr lang="it-IT" smtClean="0"/>
              <a:t>08/11/2022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98F72B6-AD2A-D26F-7D36-51A876567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C3A14D4-DB77-EEDF-4FE9-1D1D27C6B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27E81-E712-4A57-89E6-E723B9F1B6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9117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EC3585-3AB2-9402-F136-1B5D97DD6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9954EF-A34D-0F9A-ACD4-384D13DC4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FCF3003-C33D-2D08-E624-E28A2E668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AF31-F63A-446C-9291-FEF98141D067}" type="datetimeFigureOut">
              <a:rPr lang="it-IT" smtClean="0"/>
              <a:t>08/11/2022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A2F8F68-4777-2683-AFE2-EA4BD1C7E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B11C941-92E6-6A5D-BEF2-F6E64C57D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27E81-E712-4A57-89E6-E723B9F1B6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800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69615E-F8C7-3945-0132-AFFA7AB3E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42DC138-8A66-4E62-C2D9-DFC4CE416C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B4590D7-2567-2376-11CB-A11493427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AF31-F63A-446C-9291-FEF98141D067}" type="datetimeFigureOut">
              <a:rPr lang="it-IT" smtClean="0"/>
              <a:t>08/11/2022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C27B8A2-456A-04F1-DCC3-0E9DB9313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04A2952-5CAE-56FE-13C6-20B1970E0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27E81-E712-4A57-89E6-E723B9F1B6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706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DFB8CB-7EFB-074B-3699-62922E801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6E2EBC1-D781-DE61-124E-8599B00769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C114511-D047-1AAE-D61A-EEF1C496CD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C0EAF7F-1D90-4010-E611-21F27B114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AF31-F63A-446C-9291-FEF98141D067}" type="datetimeFigureOut">
              <a:rPr lang="it-IT" smtClean="0"/>
              <a:t>08/11/2022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5DCF701-A731-F17A-6C05-7B53520D2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C527F08-79E4-6EB0-7F91-C45F47591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27E81-E712-4A57-89E6-E723B9F1B6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752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17897C-4857-8924-000D-53FC8EFB6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E0BA2BC-EDE9-0A3E-EA79-2FD91E131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F3C3A12-208E-C60E-2866-205D7A433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E4F3C71-25F0-3814-FBCA-5463FD2E8F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84708AE-5790-9631-FC5D-E3CDBD35BE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98F90EF-E526-3E18-102D-680C52DC6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AF31-F63A-446C-9291-FEF98141D067}" type="datetimeFigureOut">
              <a:rPr lang="it-IT" smtClean="0"/>
              <a:t>08/11/2022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925383B-5622-B6D5-2AA7-D1B6B8AD5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E65BBCB-F9E3-EB8D-4B7A-05D454C89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27E81-E712-4A57-89E6-E723B9F1B6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43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66E8E7-18EC-E525-E092-7FA45C639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D1EBD70-CBF0-EE7B-E2D2-B4D8F55D7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AF31-F63A-446C-9291-FEF98141D067}" type="datetimeFigureOut">
              <a:rPr lang="it-IT" smtClean="0"/>
              <a:t>08/11/2022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44AF9AE-6ED1-7912-901A-B90309638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F2F88C9-7297-79B8-70CC-BE226F997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27E81-E712-4A57-89E6-E723B9F1B6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426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9C5A31D-C0E6-0EB3-9351-AFCE5DA1D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AF31-F63A-446C-9291-FEF98141D067}" type="datetimeFigureOut">
              <a:rPr lang="it-IT" smtClean="0"/>
              <a:t>08/11/2022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8908B91-BD68-79AC-5657-E9337A393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2184E79-CFDE-99AD-3401-1779971F1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27E81-E712-4A57-89E6-E723B9F1B6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9063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45219D-6E53-07C6-9BAB-E3491E779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F48DAE-EF26-AAFB-9286-34F558DE3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3CC10C4-B834-194A-3E2C-12A6AD2C21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677CB32-40C4-6B1E-7600-7E7B61369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AF31-F63A-446C-9291-FEF98141D067}" type="datetimeFigureOut">
              <a:rPr lang="it-IT" smtClean="0"/>
              <a:t>08/11/2022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5337F48-3808-C253-3880-26B23DBDE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786E1E9-A582-C035-CF39-616F0C59F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27E81-E712-4A57-89E6-E723B9F1B6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0158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E08083-1C62-BD10-214D-004C3F6A3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93C061D-666D-9663-6A81-1E85084F0D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1892B22-02D7-0B05-DC11-09CEC984F3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B24A15B-63EF-1FEF-AB9F-B979E1E13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AF31-F63A-446C-9291-FEF98141D067}" type="datetimeFigureOut">
              <a:rPr lang="it-IT" smtClean="0"/>
              <a:t>08/11/2022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0F0767B-1EF1-8215-94E8-1EF5BBB0F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B3EBC94-2182-5DCC-1495-87F6DD72B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27E81-E712-4A57-89E6-E723B9F1B6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2528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B288B59-A379-226E-5F5F-6621BD6B1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2AA4B14-384A-CB61-4B74-977DC9949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A297664-D4FF-CF45-25DE-F731FC00F6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BAF31-F63A-446C-9291-FEF98141D067}" type="datetimeFigureOut">
              <a:rPr lang="it-IT" smtClean="0"/>
              <a:t>08/11/2022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952312A-CD4A-8A6A-86A7-E03F90A3D8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54490DF-97C0-223F-BE4E-13649EA849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27E81-E712-4A57-89E6-E723B9F1B6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3375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A8951A-D949-F221-6A12-F254D6D691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20787"/>
          </a:xfrm>
        </p:spPr>
        <p:txBody>
          <a:bodyPr/>
          <a:lstStyle/>
          <a:p>
            <a:r>
              <a:rPr lang="it-IT" dirty="0"/>
              <a:t>Slide Diritto pubblico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8D6EB12-E07A-3F39-8587-9A98731DA1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81325"/>
            <a:ext cx="9144000" cy="2276475"/>
          </a:xfrm>
        </p:spPr>
        <p:txBody>
          <a:bodyPr/>
          <a:lstStyle/>
          <a:p>
            <a:pPr marL="342900" indent="-342900" algn="l">
              <a:buFontTx/>
              <a:buChar char="-"/>
            </a:pPr>
            <a:r>
              <a:rPr lang="it-IT" dirty="0"/>
              <a:t>Norma giuridica</a:t>
            </a:r>
          </a:p>
          <a:p>
            <a:pPr marL="342900" indent="-342900" algn="l">
              <a:buFontTx/>
              <a:buChar char="-"/>
            </a:pPr>
            <a:r>
              <a:rPr lang="it-IT" dirty="0"/>
              <a:t>Costituzione</a:t>
            </a:r>
          </a:p>
          <a:p>
            <a:pPr marL="342900" indent="-342900" algn="l">
              <a:buFontTx/>
              <a:buChar char="-"/>
            </a:pPr>
            <a:r>
              <a:rPr lang="it-IT" dirty="0"/>
              <a:t>Principi costituzionali</a:t>
            </a:r>
          </a:p>
        </p:txBody>
      </p:sp>
    </p:spTree>
    <p:extLst>
      <p:ext uri="{BB962C8B-B14F-4D97-AF65-F5344CB8AC3E}">
        <p14:creationId xmlns:p14="http://schemas.microsoft.com/office/powerpoint/2010/main" val="421826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1EC9FF-626B-FC46-4332-C0149EDF4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Struttura della Costituzione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540D7E-0CE8-961D-809B-A64F48721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Parte II </a:t>
            </a:r>
          </a:p>
          <a:p>
            <a:r>
              <a:rPr lang="it-IT" dirty="0"/>
              <a:t>La magistratura</a:t>
            </a:r>
          </a:p>
          <a:p>
            <a:r>
              <a:rPr lang="it-IT" dirty="0"/>
              <a:t>Ordinamento giurisdizionale (101-110)</a:t>
            </a:r>
          </a:p>
          <a:p>
            <a:r>
              <a:rPr lang="it-IT" dirty="0"/>
              <a:t>Norme sulla giurisdizione ( 111-113)</a:t>
            </a:r>
          </a:p>
          <a:p>
            <a:r>
              <a:rPr lang="it-IT" dirty="0"/>
              <a:t>Le Regioni, Le Provincie, i Comuni (114-133)</a:t>
            </a:r>
          </a:p>
          <a:p>
            <a:r>
              <a:rPr lang="it-IT" dirty="0"/>
              <a:t>Corte Costituzionale ( 134-137)</a:t>
            </a:r>
          </a:p>
          <a:p>
            <a:r>
              <a:rPr lang="it-IT" dirty="0"/>
              <a:t>Revisione della Costituzione ( 138-139)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7009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EFEE56-186E-6908-360D-601F906D2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Principi costituzionali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B9157A-52E6-7C8F-2E2B-F0BC50AEA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200000"/>
              </a:lnSpc>
            </a:pPr>
            <a:r>
              <a:rPr lang="it-IT" b="1" dirty="0">
                <a:ea typeface="Calibri" panose="020F0502020204030204" pitchFamily="34" charset="0"/>
                <a:cs typeface="Times New Roman" panose="02020603050405020304" pitchFamily="18" charset="0"/>
              </a:rPr>
              <a:t>Principio della sovranità popolare ( Art. 1 Cost)</a:t>
            </a:r>
            <a:endParaRPr lang="it-IT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it-IT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principio della sovranità al popolo </a:t>
            </a:r>
            <a:r>
              <a:rPr lang="it-IT" dirty="0">
                <a:ea typeface="Calibri" panose="020F0502020204030204" pitchFamily="34" charset="0"/>
                <a:cs typeface="Times New Roman" panose="02020603050405020304" pitchFamily="18" charset="0"/>
              </a:rPr>
              <a:t>si prefigge l’obiettivo di disciplinare </a:t>
            </a:r>
            <a:r>
              <a:rPr lang="it-IT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 modalità di esercizio della stessa sovranità nell’ambito di un ordine costituzionale prefissato e quindi non al di fuori di ogni limite di diritto positivo.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7811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35D619-BAFA-534D-C873-98F403DB3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Principi costituzionali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6B38D31-BD50-88B4-20C4-EF1D11E99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lnSpc>
                <a:spcPct val="200000"/>
              </a:lnSpc>
            </a:pPr>
            <a:r>
              <a:rPr lang="it-IT" sz="59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Principio personalista ( ART. 2) </a:t>
            </a:r>
          </a:p>
          <a:p>
            <a:pPr algn="just">
              <a:lnSpc>
                <a:spcPct val="200000"/>
              </a:lnSpc>
            </a:pPr>
            <a:r>
              <a:rPr lang="it-IT" sz="5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 la sua massima espressione nel riconoscimento dei diritti fondamentali dell’uomo che devono essere tutelati sia in quanto singoli sia in quanto appartenenti a formazioni sociali ( famiglia).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97052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1D037A-CF61-D697-8F3C-91C4B248B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Principi costituzionali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E096036-D0B6-F7D0-610F-A4E32205A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it-IT" sz="3200" b="1" dirty="0"/>
              <a:t>Principio solidarista ( Art. 2)</a:t>
            </a:r>
          </a:p>
          <a:p>
            <a:pPr algn="just">
              <a:lnSpc>
                <a:spcPct val="200000"/>
              </a:lnSpc>
            </a:pPr>
            <a:r>
              <a:rPr lang="it-IT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 Stato (Repubblica) impone l’adempimento dei doveri inderogabili di solidarietà politica, economica e sociale da parte dei cittadini.</a:t>
            </a:r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02370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7DF5A6-698D-3DA7-E588-68E74492D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Principi costituzionali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4C77EB-E7BA-8A44-2275-BA7F8315F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Principio di eguaglianza  formale ( Art. 3 comma 1 Cost) </a:t>
            </a:r>
          </a:p>
          <a:p>
            <a:pPr algn="just"/>
            <a:r>
              <a:rPr lang="it-IT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non si possono porre in essere norme ingiustificatamente discriminatorie, relative a situazioni eguali ovvero omogenee. </a:t>
            </a:r>
          </a:p>
          <a:p>
            <a:pPr algn="just"/>
            <a:r>
              <a:rPr lang="it-IT" b="1" dirty="0">
                <a:ea typeface="Calibri" panose="020F0502020204030204" pitchFamily="34" charset="0"/>
                <a:cs typeface="Times New Roman" panose="02020603050405020304" pitchFamily="18" charset="0"/>
              </a:rPr>
              <a:t>Principio di eguaglianza sostanziale ( Art. 3 comma 2 Cost)</a:t>
            </a:r>
          </a:p>
          <a:p>
            <a:pPr algn="just"/>
            <a:r>
              <a:rPr lang="it-IT" dirty="0">
                <a:effectLst/>
                <a:ea typeface="Calibri" panose="020F0502020204030204" pitchFamily="34" charset="0"/>
              </a:rPr>
              <a:t>La Costituzione impone allo Stato (Repubblica) di intervenire per  riequilibrare situazioni di svantaggio attraverso la rimozione degli ostacoli di ordine economico e sociale attraverso interventi specifici per permettere il pieno sviluppo della persona umana e l’effettiva partecipazione di tutti all’organizzazione politica, economica e sociale del Paese.</a:t>
            </a:r>
            <a:endParaRPr lang="it-IT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536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283F71-06C9-4CA0-952D-75CE6D675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Principi costituzionali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C04852E-E56C-AF3B-3048-0BD012688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Principio di legalità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it-IT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Legalità formale: richiede  che l’esercizio di un potere pubblico si basi su una previa norma di attribuzione di competenza. </a:t>
            </a:r>
            <a:endParaRPr lang="it-IT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it-IT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Legalità sostanziale: richiede che l’esercizio del potere pubblico sia limitato e diretto da specifiche norme di legge, tali da restringere la discrezionalità dell’autorità agente.</a:t>
            </a:r>
            <a:endParaRPr lang="it-IT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2977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8A9EB4-3ADE-2CB1-2585-71F690463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Norma giuridica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23C684-3E9C-FF77-36BA-82C46165D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i="1" dirty="0"/>
              <a:t>regola di comportamento che si distingue da altre regole di condotta umana per una serie di caratteri</a:t>
            </a:r>
          </a:p>
          <a:p>
            <a:r>
              <a:rPr lang="it-IT" dirty="0"/>
              <a:t>ESTERIORITA’</a:t>
            </a:r>
          </a:p>
          <a:p>
            <a:r>
              <a:rPr lang="it-IT" dirty="0"/>
              <a:t>IMPERATIVITA’</a:t>
            </a:r>
          </a:p>
          <a:p>
            <a:r>
              <a:rPr lang="it-IT" dirty="0"/>
              <a:t>COERCIBILITA’</a:t>
            </a:r>
          </a:p>
          <a:p>
            <a:r>
              <a:rPr lang="it-IT" dirty="0"/>
              <a:t>GENERALITA’</a:t>
            </a:r>
          </a:p>
          <a:p>
            <a:r>
              <a:rPr lang="it-IT" dirty="0"/>
              <a:t>ASTRATTEZZA</a:t>
            </a:r>
          </a:p>
          <a:p>
            <a:r>
              <a:rPr lang="it-IT" dirty="0"/>
              <a:t>NOVITA’</a:t>
            </a:r>
          </a:p>
          <a:p>
            <a:r>
              <a:rPr lang="it-IT" dirty="0"/>
              <a:t>INTERSUBIETTIVITA’</a:t>
            </a:r>
          </a:p>
        </p:txBody>
      </p:sp>
    </p:spTree>
    <p:extLst>
      <p:ext uri="{BB962C8B-B14F-4D97-AF65-F5344CB8AC3E}">
        <p14:creationId xmlns:p14="http://schemas.microsoft.com/office/powerpoint/2010/main" val="701467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FFEC8B-D373-B551-4CC0-F5D078433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7773"/>
          </a:xfrm>
        </p:spPr>
        <p:txBody>
          <a:bodyPr/>
          <a:lstStyle/>
          <a:p>
            <a:pPr algn="ctr"/>
            <a:r>
              <a:rPr lang="it-IT" dirty="0"/>
              <a:t>Elementi caratterizzanti la norma giuridica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1D7F8BE-517B-FB20-8A3C-5CC55A9D4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Novità: </a:t>
            </a:r>
          </a:p>
          <a:p>
            <a:pPr algn="just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 giuridica prevede una innovazione nel quadro normativo.</a:t>
            </a:r>
          </a:p>
          <a:p>
            <a:pPr marL="0" indent="0" algn="just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Può introdurre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una regola prima inesistente </a:t>
            </a:r>
          </a:p>
          <a:p>
            <a:pPr marL="0" indent="0" algn="just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Può sostituire, modificare, integrare,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sostituire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una regola preesistente </a:t>
            </a:r>
          </a:p>
          <a:p>
            <a:pPr marL="0" indent="0" algn="just">
              <a:buNone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Può ripetere una norma già esistente andandola a  rinnovare. </a:t>
            </a:r>
          </a:p>
          <a:p>
            <a:pPr algn="just"/>
            <a:r>
              <a:rPr lang="it-IT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Esteriorità:  </a:t>
            </a:r>
          </a:p>
          <a:p>
            <a:pPr algn="just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norma giuridica richiede un adeguamento alla stessa dei comportamenti esteriori della norma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6454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DFB0C6-7E2A-33B5-4D46-046092507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Elementi caratterizzanti la norma giuridica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D19197-58D4-0CD5-D113-4F20B8D5A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it-IT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Imperatività: </a:t>
            </a:r>
          </a:p>
          <a:p>
            <a:pPr algn="just"/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norma si configura come prescrizione o divieto di un determinato comportamento rivolto ai destinatari.</a:t>
            </a:r>
          </a:p>
          <a:p>
            <a:pPr algn="just"/>
            <a:r>
              <a:rPr lang="it-IT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Coercibilità: </a:t>
            </a:r>
          </a:p>
          <a:p>
            <a:pPr algn="just"/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norma prevede una sanzione nei confronti di  coloro che contravvengono alla prescrizione o al divieto contenuto nella norma</a:t>
            </a:r>
          </a:p>
          <a:p>
            <a:pPr algn="just"/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45987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5E0C34-B4C2-5B22-1ACD-138CEB9D0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Elementi caratterizzanti la norma giuridica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94CF5D-576D-D2EA-54CE-B2BA88E74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Generalità: </a:t>
            </a:r>
          </a:p>
          <a:p>
            <a:pPr algn="just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norma si rivolge ad una collettività o classe indeterminata di persone.</a:t>
            </a:r>
          </a:p>
          <a:p>
            <a:pPr algn="just"/>
            <a:r>
              <a:rPr lang="it-IT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Astrattezza: </a:t>
            </a:r>
          </a:p>
          <a:p>
            <a:pPr algn="just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norma si riferisce ad azioni o comportamenti tipo destinati a valere da metro di valutazione di azioni o comportamenti singoli, cioè concreti.</a:t>
            </a:r>
          </a:p>
          <a:p>
            <a:r>
              <a:rPr lang="it-IT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Intersubiettività</a:t>
            </a:r>
            <a:r>
              <a:rPr lang="it-IT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norma regola comportamenti umani nei rapporti con altri soggetti dell’ordinamento, in contesti relazionali produttivi di effetti giuridici.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9050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2050E7-AA8F-3A96-FC3C-2F08D6011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Costituzione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150B5F-AD40-018C-132A-4FC64D581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Costituzione intesa in senso descrittivo</a:t>
            </a:r>
          </a:p>
          <a:p>
            <a:r>
              <a:rPr lang="it-IT" dirty="0"/>
              <a:t>Indica gli elementi che caratterizzano un determinato sistema politico, così come esso di fatto è organizzato e funziona</a:t>
            </a:r>
          </a:p>
          <a:p>
            <a:r>
              <a:rPr lang="it-IT" b="1" dirty="0"/>
              <a:t>Costituzione intesa come manifesto politico</a:t>
            </a:r>
          </a:p>
          <a:p>
            <a:r>
              <a:rPr lang="it-IT" dirty="0"/>
              <a:t>È il documento fondamentale all’interno del quale poter trovare la visione politica dell’organizzazione sociale e della sua forma istituzionale.</a:t>
            </a:r>
          </a:p>
          <a:p>
            <a:r>
              <a:rPr lang="it-IT" b="1" dirty="0"/>
              <a:t>Costituzione intesa quale testo normativo</a:t>
            </a:r>
          </a:p>
          <a:p>
            <a:r>
              <a:rPr lang="it-IT" dirty="0"/>
              <a:t>E’ una fonte del diritto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68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211A30-C4E3-9121-78AA-2BF4D61D4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Costituzione italiana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2562571-97CD-07D7-D295-85A07750D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La Costituzione italiana è una fonte del diritto entrata in vigore il 1 gennaio 1948.</a:t>
            </a:r>
          </a:p>
          <a:p>
            <a:r>
              <a:rPr lang="it-IT" dirty="0"/>
              <a:t>E’ una Costituzione</a:t>
            </a:r>
          </a:p>
          <a:p>
            <a:pPr algn="just"/>
            <a:r>
              <a:rPr lang="it-IT" b="1" dirty="0"/>
              <a:t>rigida</a:t>
            </a:r>
            <a:r>
              <a:rPr lang="it-IT" dirty="0"/>
              <a:t>: per la modifica del testo costituzionale è previsto un procedimento particolare disciplinato dall’articolo 138 Cost.</a:t>
            </a:r>
          </a:p>
          <a:p>
            <a:pPr algn="just"/>
            <a:r>
              <a:rPr lang="it-IT" b="1" dirty="0"/>
              <a:t>lunga</a:t>
            </a:r>
            <a:r>
              <a:rPr lang="it-IT" dirty="0"/>
              <a:t>: non si limita a disciplinare le regole generale dell’esercizio del potere pubblico e della produzione delle leggi ma contiene principi e anche disposizioni analitiche che riguardano le materie più disparate.</a:t>
            </a:r>
          </a:p>
          <a:p>
            <a:pPr algn="just"/>
            <a:r>
              <a:rPr lang="it-IT" b="1" dirty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perta</a:t>
            </a:r>
            <a:r>
              <a:rPr lang="it-IT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non pretende di indicare il punto di equilibrio tra i due diversi interessi, ma si limita ad elencarli, a giustapporli, lasciando alla legislazione successiva di individuare il punto di bilanciamento.</a:t>
            </a:r>
          </a:p>
          <a:p>
            <a:pPr algn="just"/>
            <a:r>
              <a:rPr lang="it-IT" b="1" dirty="0">
                <a:ea typeface="Calibri" panose="020F0502020204030204" pitchFamily="34" charset="0"/>
                <a:cs typeface="Times New Roman" panose="02020603050405020304" pitchFamily="18" charset="0"/>
              </a:rPr>
              <a:t>Economica</a:t>
            </a:r>
            <a:r>
              <a:rPr lang="it-IT" dirty="0">
                <a:ea typeface="Calibri" panose="020F0502020204030204" pitchFamily="34" charset="0"/>
                <a:cs typeface="Times New Roman" panose="02020603050405020304" pitchFamily="18" charset="0"/>
              </a:rPr>
              <a:t>: garantisce una tutela costituzionale ai c.d. diritti economici ( diritto al lavoro, iniziativa economica, diritto di proprietà ecc..)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9084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198180-0EE6-6933-BF46-5F29678FB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Struttura della Costituzione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4D855D-545E-FBC2-D34D-45D272C22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PARTE I</a:t>
            </a:r>
          </a:p>
          <a:p>
            <a:r>
              <a:rPr lang="it-IT" dirty="0"/>
              <a:t>Diritti e doveri dei cittadini (1-12)</a:t>
            </a:r>
          </a:p>
          <a:p>
            <a:r>
              <a:rPr lang="it-IT" dirty="0"/>
              <a:t>Rapporti civili (13-28)</a:t>
            </a:r>
          </a:p>
          <a:p>
            <a:r>
              <a:rPr lang="it-IT" dirty="0"/>
              <a:t>Rapporti etico-sociali ( 29-34)</a:t>
            </a:r>
          </a:p>
          <a:p>
            <a:r>
              <a:rPr lang="it-IT" dirty="0"/>
              <a:t>Rapporti economici ( 35-47)</a:t>
            </a:r>
          </a:p>
          <a:p>
            <a:r>
              <a:rPr lang="it-IT" dirty="0"/>
              <a:t>Rapporti politici ( 48-54)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51423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6F5B5A-D079-3B2D-F8D9-0FC2D6A14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Struttura della Costituzione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EFC54E-B5CA-17B3-4B6A-2FB02D34A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b="1" dirty="0"/>
              <a:t>Parte II</a:t>
            </a:r>
          </a:p>
          <a:p>
            <a:r>
              <a:rPr lang="it-IT" b="1" dirty="0"/>
              <a:t>Ordinamento della Repubblica</a:t>
            </a:r>
          </a:p>
          <a:p>
            <a:r>
              <a:rPr lang="it-IT" dirty="0"/>
              <a:t>Il Parlamento </a:t>
            </a:r>
          </a:p>
          <a:p>
            <a:r>
              <a:rPr lang="it-IT" dirty="0"/>
              <a:t>Le Camere ( 55-69)</a:t>
            </a:r>
          </a:p>
          <a:p>
            <a:r>
              <a:rPr lang="it-IT" dirty="0"/>
              <a:t>La formazione delle leggi ( 70- 82)</a:t>
            </a:r>
          </a:p>
          <a:p>
            <a:r>
              <a:rPr lang="it-IT" dirty="0"/>
              <a:t>Il Presidente della Repubblica ( 83-91)</a:t>
            </a:r>
          </a:p>
          <a:p>
            <a:r>
              <a:rPr lang="it-IT" dirty="0"/>
              <a:t>Il Governo </a:t>
            </a:r>
          </a:p>
          <a:p>
            <a:r>
              <a:rPr lang="it-IT" dirty="0"/>
              <a:t>Il Consiglio dei Ministri ( 92-96)</a:t>
            </a:r>
          </a:p>
          <a:p>
            <a:r>
              <a:rPr lang="it-IT" dirty="0"/>
              <a:t>La Pubblica Amministrazione ( 97-98)</a:t>
            </a:r>
          </a:p>
          <a:p>
            <a:r>
              <a:rPr lang="it-IT" dirty="0"/>
              <a:t>Gli organi ausiliari ( 99-100)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14975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796</Words>
  <Application>Microsoft Office PowerPoint</Application>
  <PresentationFormat>Widescreen</PresentationFormat>
  <Paragraphs>92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Tema di Office</vt:lpstr>
      <vt:lpstr>Slide Diritto pubblico</vt:lpstr>
      <vt:lpstr>Norma giuridica </vt:lpstr>
      <vt:lpstr>Elementi caratterizzanti la norma giuridica </vt:lpstr>
      <vt:lpstr>Elementi caratterizzanti la norma giuridica </vt:lpstr>
      <vt:lpstr>Elementi caratterizzanti la norma giuridica </vt:lpstr>
      <vt:lpstr>Costituzione</vt:lpstr>
      <vt:lpstr>Costituzione italiana</vt:lpstr>
      <vt:lpstr>Struttura della Costituzione</vt:lpstr>
      <vt:lpstr>Struttura della Costituzione</vt:lpstr>
      <vt:lpstr>Struttura della Costituzione</vt:lpstr>
      <vt:lpstr>Principi costituzionali</vt:lpstr>
      <vt:lpstr>Principi costituzionali</vt:lpstr>
      <vt:lpstr>Principi costituzionali </vt:lpstr>
      <vt:lpstr>Principi costituzionali </vt:lpstr>
      <vt:lpstr>Principi costituzionali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Diritto pubblico</dc:title>
  <dc:creator>andrea napolitano</dc:creator>
  <cp:lastModifiedBy>andrea napolitano</cp:lastModifiedBy>
  <cp:revision>1</cp:revision>
  <dcterms:created xsi:type="dcterms:W3CDTF">2022-11-08T14:28:08Z</dcterms:created>
  <dcterms:modified xsi:type="dcterms:W3CDTF">2022-11-08T15:28:23Z</dcterms:modified>
</cp:coreProperties>
</file>