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06" r:id="rId2"/>
    <p:sldId id="705" r:id="rId3"/>
    <p:sldId id="707" r:id="rId4"/>
    <p:sldId id="708" r:id="rId5"/>
    <p:sldId id="257" r:id="rId6"/>
    <p:sldId id="675" r:id="rId7"/>
    <p:sldId id="396" r:id="rId8"/>
    <p:sldId id="258" r:id="rId9"/>
    <p:sldId id="676" r:id="rId10"/>
    <p:sldId id="38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4A5EF-BEA0-A8C8-6256-FACB0F070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CD7799-6A0B-B2D4-1D91-F31FABB9D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99E2B-FB48-98F1-098E-4FF66EAB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BD1214-A786-18A8-BB86-988BF350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C25BB-50BB-94D8-2F5C-8456B9B4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29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55A39-4235-0935-D011-2147647F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94BA592-511B-F139-0B02-5E1C95DBB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D642E5-2DFF-458C-2DA5-CBBB39F1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F30E3D-5174-A0AC-CF20-81D8B277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50FF34-4E8B-3C29-3097-FCE3D3C7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72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55B395-84E8-7D6B-F2F4-46B8CDFF8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6AF82E-92AE-B64B-C796-2AA8B63ED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92CDA8-8B72-7591-59F0-FAD11AA9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A6C082-0B7A-1DC0-3C63-F76D5139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287CB6-61D6-9BCE-A08D-877CAEC2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59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4424FA-A449-97B4-0CCD-02F3AFF0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74ABEF-D538-BCDF-45E7-9CEB06E1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24AA41-1269-A1CC-2F4D-F7727921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8A551B-78C4-CD8A-CB19-B93D645C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A9179F-67D4-79B1-31BA-93FBFE62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13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67A08D-F957-7D6F-255F-545939C0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C685C6-59C3-B0C9-448D-11EF2FDE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00D9FE-369C-F319-A43E-877AD1C2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03A14D-AE95-ED3A-0EFF-3F8D1ED7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FBF859-6819-B7EC-00FD-70022056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8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3F460-8053-23C5-5989-939DB31A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7F2A9E-A714-8F2F-9DB1-7EAD03AEE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D69F3C-9C29-DA1D-4860-B59104595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6C5BB3-F7D5-5730-A3DC-F1897A25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BF34FF-E471-73FD-7E68-58A924595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2BE3D8-D44D-4CED-6837-D4C813A2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25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20FAD-048A-E8CD-8D80-027FD1B2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62579B-1CD8-84A1-08C5-9593F66D6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F29AC5-2C08-A5E3-D8D1-8C00400EA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1F55CF7-8CAA-3B6B-3AFD-1D82E338E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F34B7C9-06F2-898E-46DD-11C9C78DE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01F4814-EC99-D0C3-3934-857D73F7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9790535-2734-735C-79EA-6464C495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7ECA789-CF62-1594-3223-261150F0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8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33227-E8F0-459C-C7E2-785401F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43C469-0394-AF29-275E-AF818E8C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FAAC600-68E5-AA74-FB3B-8F154173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0D6A89-CBDF-2E7B-63B5-2404F53C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6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A1C3467-CD65-C13C-8862-ED7FB357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48101A3-4EB9-5B45-C58B-248A9CF1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87A890D-CF39-DECD-DFFD-2B17DE11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58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53C5E-E792-3F48-88B4-47976364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B53644-911C-D929-09D5-07FF959CF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59A5DE-0CA2-332D-2CB5-007061F5E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CC6472-E311-8A38-0D96-2B168220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952CC78-700D-0F83-F36B-FF8FF8BA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FD3279-B9FE-28C5-E406-C63FE15E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33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B1D92-A22D-91B6-C46B-A76FB3630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2D6ACD0-0BF7-B051-1279-3F3C9CFF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4D9C51-2FCA-BA33-1CD6-86E857C76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D204C7-AD21-7651-9AA5-185BD169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91BEB6-0D72-F753-1F3A-098DFB0A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A85406-7191-B83F-F3D0-D3F94390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DEB732-8CA9-B28A-71E9-E035CAC6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65365C-1B72-5299-A5D4-6EF44E4C8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81FD-EE9B-0E53-46A0-6EE1C375E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0CBC-662F-4C19-8A56-A8D652B62343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38B790-DCEE-6828-8E2F-831E52963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5BBD14-5BFE-83E3-3690-BF043875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2E4A-5368-4D48-9BF8-59A5294E36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58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>
            <a:extLst>
              <a:ext uri="{FF2B5EF4-FFF2-40B4-BE49-F238E27FC236}">
                <a16:creationId xmlns:a16="http://schemas.microsoft.com/office/drawing/2014/main" id="{A017C6BD-C160-FC6E-5A3F-21D9DDE69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ED1697-9FBD-02F7-CFDA-6FA333B9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 marL="0" indent="0">
              <a:buNone/>
              <a:defRPr/>
            </a:pPr>
            <a:r>
              <a:rPr lang="it-IT" dirty="0"/>
              <a:t>	Stato di natura vs Stato di diritto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5F830B0-ED84-58B9-5D12-63D146F3D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/>
              <a:t>Diritto positivo e diritto naturale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460E55D0-3F9B-CD6A-4B6B-C74CB35EB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ja-JP" altLang="it-IT" b="1"/>
              <a:t>“</a:t>
            </a:r>
            <a:r>
              <a:rPr lang="it-IT" altLang="ja-JP" b="1"/>
              <a:t>diritto positivo</a:t>
            </a:r>
            <a:r>
              <a:rPr lang="ja-JP" altLang="it-IT" b="1"/>
              <a:t>”</a:t>
            </a:r>
            <a:r>
              <a:rPr lang="it-IT" altLang="ja-JP"/>
              <a:t>: è il diritto posto dallo Stato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it-IT" b="1"/>
              <a:t>“</a:t>
            </a:r>
            <a:r>
              <a:rPr lang="it-IT" altLang="ja-JP" b="1"/>
              <a:t>diritto naturale</a:t>
            </a:r>
            <a:r>
              <a:rPr lang="ja-JP" altLang="it-IT" b="1"/>
              <a:t>”</a:t>
            </a:r>
            <a:r>
              <a:rPr lang="it-IT" altLang="ja-JP"/>
              <a:t>: va inteso come insieme di diritti insiti nella natura umana e preesistenti alla disciplina da parte del diritto degli Stati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b="1"/>
              <a:t>Osservazioni</a:t>
            </a:r>
            <a:r>
              <a:rPr lang="it-IT" altLang="it-IT"/>
              <a:t>: le Costituzioni </a:t>
            </a:r>
            <a:r>
              <a:rPr lang="ja-JP" altLang="it-IT"/>
              <a:t>“</a:t>
            </a:r>
            <a:r>
              <a:rPr lang="it-IT" altLang="ja-JP"/>
              <a:t>positivizzano</a:t>
            </a:r>
            <a:r>
              <a:rPr lang="ja-JP" altLang="it-IT"/>
              <a:t>”</a:t>
            </a:r>
            <a:r>
              <a:rPr lang="it-IT" altLang="ja-JP"/>
              <a:t> i </a:t>
            </a:r>
            <a:r>
              <a:rPr lang="ja-JP" altLang="it-IT"/>
              <a:t>“</a:t>
            </a:r>
            <a:r>
              <a:rPr lang="it-IT" altLang="ja-JP"/>
              <a:t>diritti propri</a:t>
            </a:r>
            <a:r>
              <a:rPr lang="ja-JP" altLang="it-IT"/>
              <a:t>”</a:t>
            </a:r>
            <a:r>
              <a:rPr lang="it-IT" altLang="ja-JP"/>
              <a:t> dell</a:t>
            </a:r>
            <a:r>
              <a:rPr lang="it-IT" altLang="it-IT"/>
              <a:t>’</a:t>
            </a:r>
            <a:r>
              <a:rPr lang="it-IT" altLang="ja-JP"/>
              <a:t>uomo nell</a:t>
            </a:r>
            <a:r>
              <a:rPr lang="it-IT" altLang="it-IT"/>
              <a:t>’</a:t>
            </a:r>
            <a:r>
              <a:rPr lang="it-IT" altLang="ja-JP"/>
              <a:t>ottica di un bilanciamento tra gli stessi</a:t>
            </a:r>
            <a:endParaRPr lang="it-IT" alt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>
            <a:extLst>
              <a:ext uri="{FF2B5EF4-FFF2-40B4-BE49-F238E27FC236}">
                <a16:creationId xmlns:a16="http://schemas.microsoft.com/office/drawing/2014/main" id="{3950274B-0638-85AB-5A24-A8C8D2DC0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Stato di natura</a:t>
            </a:r>
          </a:p>
        </p:txBody>
      </p:sp>
      <p:pic>
        <p:nvPicPr>
          <p:cNvPr id="18435" name="Segnaposto contenuto 1">
            <a:extLst>
              <a:ext uri="{FF2B5EF4-FFF2-40B4-BE49-F238E27FC236}">
                <a16:creationId xmlns:a16="http://schemas.microsoft.com/office/drawing/2014/main" id="{F044F3FA-4F20-5E45-9B2A-FAA0A1D14A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5414" y="1916113"/>
            <a:ext cx="4149725" cy="34528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>
            <a:extLst>
              <a:ext uri="{FF2B5EF4-FFF2-40B4-BE49-F238E27FC236}">
                <a16:creationId xmlns:a16="http://schemas.microsoft.com/office/drawing/2014/main" id="{08FB3C43-F6D4-5CA4-EE93-E6683B6F7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Stato di natura</a:t>
            </a:r>
          </a:p>
        </p:txBody>
      </p:sp>
      <p:pic>
        <p:nvPicPr>
          <p:cNvPr id="19459" name="Segnaposto contenuto 3">
            <a:extLst>
              <a:ext uri="{FF2B5EF4-FFF2-40B4-BE49-F238E27FC236}">
                <a16:creationId xmlns:a16="http://schemas.microsoft.com/office/drawing/2014/main" id="{AE36D14B-A151-EC64-5A4B-A1C774A2BA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1350" y="2157414"/>
            <a:ext cx="5829300" cy="37623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>
            <a:extLst>
              <a:ext uri="{FF2B5EF4-FFF2-40B4-BE49-F238E27FC236}">
                <a16:creationId xmlns:a16="http://schemas.microsoft.com/office/drawing/2014/main" id="{EAB7636D-1F8D-55CC-335B-EBF69C6DC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52400"/>
          </a:xfrm>
        </p:spPr>
        <p:txBody>
          <a:bodyPr>
            <a:normAutofit fontScale="90000"/>
          </a:bodyPr>
          <a:lstStyle/>
          <a:p>
            <a:endParaRPr lang="it-IT" altLang="it-IT"/>
          </a:p>
        </p:txBody>
      </p:sp>
      <p:pic>
        <p:nvPicPr>
          <p:cNvPr id="20483" name="Segnaposto contenuto 3">
            <a:extLst>
              <a:ext uri="{FF2B5EF4-FFF2-40B4-BE49-F238E27FC236}">
                <a16:creationId xmlns:a16="http://schemas.microsoft.com/office/drawing/2014/main" id="{20730285-8A81-A112-84D4-8DB0F5421B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5064" y="1628775"/>
            <a:ext cx="7381875" cy="4114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27FCB186-DAA8-E556-A199-526FC7D81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1088" y="1981200"/>
            <a:ext cx="7416800" cy="4256088"/>
          </a:xfrm>
        </p:spPr>
        <p:txBody>
          <a:bodyPr/>
          <a:lstStyle/>
          <a:p>
            <a:pPr marL="0" indent="0" algn="just">
              <a:buNone/>
            </a:pPr>
            <a:endParaRPr lang="it-IT" altLang="it-IT" b="1"/>
          </a:p>
          <a:p>
            <a:pPr marL="0" indent="0" algn="just">
              <a:buNone/>
            </a:pPr>
            <a:endParaRPr lang="it-IT" altLang="it-IT" b="1"/>
          </a:p>
          <a:p>
            <a:pPr marL="0" indent="0" algn="just">
              <a:buNone/>
            </a:pPr>
            <a:r>
              <a:rPr lang="it-IT" altLang="it-IT" b="1"/>
              <a:t>Ubi societas, ibi ius</a:t>
            </a:r>
            <a:r>
              <a:rPr lang="it-IT" altLang="it-IT"/>
              <a:t>: il diritto (anche detto diritto positivo) è un </a:t>
            </a:r>
            <a:r>
              <a:rPr lang="it-IT" altLang="it-IT" b="1"/>
              <a:t>insieme di regole</a:t>
            </a:r>
            <a:r>
              <a:rPr lang="it-IT" altLang="it-IT"/>
              <a:t> poste per disciplinare i rapporti tra i membri di una comunità sociale al fine di garantirne la pacifica convivenza (superamento dello </a:t>
            </a:r>
            <a:r>
              <a:rPr lang="ja-JP" altLang="it-IT"/>
              <a:t>“</a:t>
            </a:r>
            <a:r>
              <a:rPr lang="it-IT" altLang="ja-JP"/>
              <a:t>stato di natura</a:t>
            </a:r>
            <a:r>
              <a:rPr lang="ja-JP" altLang="it-IT"/>
              <a:t>”</a:t>
            </a:r>
            <a:r>
              <a:rPr lang="it-IT" altLang="ja-JP"/>
              <a:t>)</a:t>
            </a:r>
            <a:endParaRPr lang="it-IT" alt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>
            <a:extLst>
              <a:ext uri="{FF2B5EF4-FFF2-40B4-BE49-F238E27FC236}">
                <a16:creationId xmlns:a16="http://schemas.microsoft.com/office/drawing/2014/main" id="{964D315B-0156-540C-8272-2DEF11449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Diritto e società</a:t>
            </a:r>
          </a:p>
        </p:txBody>
      </p:sp>
      <p:sp>
        <p:nvSpPr>
          <p:cNvPr id="29698" name="Segnaposto contenuto 2">
            <a:extLst>
              <a:ext uri="{FF2B5EF4-FFF2-40B4-BE49-F238E27FC236}">
                <a16:creationId xmlns:a16="http://schemas.microsoft.com/office/drawing/2014/main" id="{FC95E7AC-11C2-6370-0F9C-5062159B0C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Qual è la vostra società di riferimento?</a:t>
            </a:r>
          </a:p>
          <a:p>
            <a:pPr>
              <a:defRPr/>
            </a:pPr>
            <a:r>
              <a:rPr lang="it-IT" altLang="it-IT" dirty="0"/>
              <a:t>Percepite una differenza tra la vostra vita nello spazio fisico e in quella virtuale?</a:t>
            </a:r>
          </a:p>
          <a:p>
            <a:pPr marL="0" indent="0">
              <a:buNone/>
              <a:defRPr/>
            </a:pPr>
            <a:endParaRPr lang="it-IT" altLang="it-IT" dirty="0"/>
          </a:p>
          <a:p>
            <a:pPr>
              <a:defRPr/>
            </a:pPr>
            <a:r>
              <a:rPr lang="it-IT" altLang="it-IT" dirty="0"/>
              <a:t>Qual è il diritto di riferimento per la società?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2CF11E9-9731-A4AC-8FC3-BABE0ABD8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 b="1"/>
              <a:t>Diritto e società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8EBFA23-3961-8966-77E5-3FD27F7C7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it-IT" altLang="it-IT"/>
              <a:t>L’individuo si muove in uno spazio caratterizzato da regole e </a:t>
            </a:r>
          </a:p>
          <a:p>
            <a:pPr marL="0" indent="0" algn="just">
              <a:spcBef>
                <a:spcPct val="0"/>
              </a:spcBef>
              <a:buNone/>
            </a:pPr>
            <a:endParaRPr lang="it-IT" altLang="it-IT"/>
          </a:p>
          <a:p>
            <a:pPr marL="0" indent="0" algn="just">
              <a:spcBef>
                <a:spcPct val="0"/>
              </a:spcBef>
              <a:buNone/>
            </a:pPr>
            <a:r>
              <a:rPr lang="it-IT" altLang="it-IT"/>
              <a:t>Pluralità e diversificazione delle regole di convivenza sociale:</a:t>
            </a:r>
          </a:p>
          <a:p>
            <a:pPr marL="0" indent="0">
              <a:spcBef>
                <a:spcPct val="0"/>
              </a:spcBef>
            </a:pPr>
            <a:r>
              <a:rPr lang="it-IT" altLang="it-IT"/>
              <a:t>Sociali</a:t>
            </a:r>
          </a:p>
          <a:p>
            <a:pPr marL="0" indent="0">
              <a:spcBef>
                <a:spcPct val="0"/>
              </a:spcBef>
            </a:pPr>
            <a:r>
              <a:rPr lang="it-IT" altLang="it-IT"/>
              <a:t>Morali e comportamentali</a:t>
            </a:r>
          </a:p>
          <a:p>
            <a:pPr marL="0" indent="0">
              <a:spcBef>
                <a:spcPct val="0"/>
              </a:spcBef>
            </a:pPr>
            <a:r>
              <a:rPr lang="it-IT" altLang="it-IT"/>
              <a:t>Religiose</a:t>
            </a:r>
          </a:p>
          <a:p>
            <a:pPr marL="0" indent="0">
              <a:spcBef>
                <a:spcPct val="0"/>
              </a:spcBef>
            </a:pPr>
            <a:r>
              <a:rPr lang="it-IT" altLang="it-IT"/>
              <a:t>Giuridiche</a:t>
            </a:r>
          </a:p>
          <a:p>
            <a:pPr marL="0" indent="0">
              <a:spcBef>
                <a:spcPct val="0"/>
              </a:spcBef>
            </a:pPr>
            <a:endParaRPr lang="it-IT" altLang="it-IT"/>
          </a:p>
          <a:p>
            <a:pPr marL="0" indent="0">
              <a:spcBef>
                <a:spcPct val="0"/>
              </a:spcBef>
            </a:pPr>
            <a:r>
              <a:rPr lang="it-IT" altLang="it-IT" sz="2400"/>
              <a:t>Esiste un rapporto osmotico tra le regole sociali, comportamentali, religiose e quelle giuridiche</a:t>
            </a:r>
          </a:p>
          <a:p>
            <a:pPr marL="0" indent="0">
              <a:spcBef>
                <a:spcPct val="0"/>
              </a:spcBef>
            </a:pPr>
            <a:r>
              <a:rPr lang="it-IT" altLang="it-IT" sz="2400"/>
              <a:t>Entrambe sono influenzate dai cambiamenti sociali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A356B65-9B01-8045-3B4E-5F0371966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1" y="609600"/>
            <a:ext cx="7631113" cy="947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200" b="1"/>
              <a:t>Tipologie di regole che influenzano la vita </a:t>
            </a:r>
            <a:br>
              <a:rPr lang="it-IT" altLang="it-IT" sz="3200" b="1"/>
            </a:br>
            <a:r>
              <a:rPr lang="it-IT" altLang="it-IT" sz="3200" b="1"/>
              <a:t>di una persona e di una società</a:t>
            </a:r>
            <a:br>
              <a:rPr lang="it-IT" altLang="it-IT" sz="3200" b="1"/>
            </a:br>
            <a:endParaRPr lang="it-IT" altLang="it-IT" sz="3200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B252572-201F-8A3B-EFD3-A512D318C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12876"/>
            <a:ext cx="7772400" cy="4683125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it-IT" sz="2000" b="1" dirty="0"/>
              <a:t>regole di comportamento</a:t>
            </a:r>
            <a:endParaRPr lang="it-IT" sz="2000" dirty="0"/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a scuola e al lavoro ci si veste in un certo modo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se una persona ha un incidente, bisogna soccorrerlo</a:t>
            </a:r>
          </a:p>
          <a:p>
            <a:pPr algn="just">
              <a:spcBef>
                <a:spcPts val="0"/>
              </a:spcBef>
              <a:defRPr/>
            </a:pPr>
            <a:r>
              <a:rPr lang="it-IT" sz="2000" b="1" dirty="0"/>
              <a:t>regole religiose</a:t>
            </a:r>
            <a:endParaRPr lang="it-IT" sz="2000" dirty="0"/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non desiderare le cose altrui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almeno una volta nella vita devi andare alla Mecca</a:t>
            </a:r>
          </a:p>
          <a:p>
            <a:pPr algn="just">
              <a:spcBef>
                <a:spcPts val="0"/>
              </a:spcBef>
              <a:defRPr/>
            </a:pPr>
            <a:r>
              <a:rPr lang="it-IT" sz="2000" b="1" dirty="0"/>
              <a:t>regole sociali</a:t>
            </a:r>
            <a:endParaRPr lang="it-IT" sz="2000" dirty="0"/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sull'autobus bisogna cedere il posto alle persone anziane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i debiti di gioco devono essere pagati</a:t>
            </a:r>
          </a:p>
          <a:p>
            <a:pPr algn="just">
              <a:spcBef>
                <a:spcPts val="0"/>
              </a:spcBef>
              <a:defRPr/>
            </a:pPr>
            <a:r>
              <a:rPr lang="it-IT" sz="2000" b="1" dirty="0"/>
              <a:t>regole giuridiche</a:t>
            </a:r>
            <a:endParaRPr lang="it-IT" sz="2000" dirty="0"/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se una persona rapina una banca, deve andare in prigione</a:t>
            </a:r>
          </a:p>
          <a:p>
            <a:pPr lvl="1" algn="just">
              <a:spcBef>
                <a:spcPts val="0"/>
              </a:spcBef>
              <a:defRPr/>
            </a:pPr>
            <a:r>
              <a:rPr lang="it-IT" sz="2000" dirty="0"/>
              <a:t>tutti possono liberamente manifestare il proprio pensiero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it-IT" sz="2000" b="1" dirty="0"/>
              <a:t>Osservazioni: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it-IT" sz="2000" dirty="0"/>
              <a:t>le regole non giuridiche pongono </a:t>
            </a:r>
            <a:r>
              <a:rPr lang="it-IT" sz="2000" b="1" dirty="0"/>
              <a:t>solo doveri</a:t>
            </a:r>
            <a:endParaRPr lang="it-IT" sz="20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it-IT" sz="2000" dirty="0"/>
              <a:t>le regole giuridiche pongono dei doveri, ma stabiliscono </a:t>
            </a:r>
            <a:r>
              <a:rPr lang="it-IT" sz="2000" b="1" dirty="0"/>
              <a:t>anche diritti</a:t>
            </a:r>
            <a:endParaRPr lang="it-I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>
            <a:extLst>
              <a:ext uri="{FF2B5EF4-FFF2-40B4-BE49-F238E27FC236}">
                <a16:creationId xmlns:a16="http://schemas.microsoft.com/office/drawing/2014/main" id="{5FA311BE-6B22-97C3-8B21-EBB3CAB67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25603" name="Segnaposto contenuto 2">
            <a:extLst>
              <a:ext uri="{FF2B5EF4-FFF2-40B4-BE49-F238E27FC236}">
                <a16:creationId xmlns:a16="http://schemas.microsoft.com/office/drawing/2014/main" id="{A5CC14DE-153D-6138-3318-8E636EB12E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Viviamo in una dimensione multilivello con tre enti legislatori (Unione europea, Stato, Regioni)</a:t>
            </a:r>
          </a:p>
          <a:p>
            <a:r>
              <a:rPr lang="it-IT" altLang="it-IT"/>
              <a:t>Viviamo in una dimensione onlife (materiale-immateriale)</a:t>
            </a:r>
          </a:p>
          <a:p>
            <a:r>
              <a:rPr lang="it-IT" altLang="it-IT"/>
              <a:t>Viviamo in un contesto di regole pubbliche e private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Presentazione standard di PowerPoint</vt:lpstr>
      <vt:lpstr>Stato di natura</vt:lpstr>
      <vt:lpstr>Stato di natura</vt:lpstr>
      <vt:lpstr>Presentazione standard di PowerPoint</vt:lpstr>
      <vt:lpstr>Presentazione standard di PowerPoint</vt:lpstr>
      <vt:lpstr>Diritto e società</vt:lpstr>
      <vt:lpstr>Diritto e società</vt:lpstr>
      <vt:lpstr>Tipologie di regole che influenzano la vita  di una persona e di una società </vt:lpstr>
      <vt:lpstr>Presentazione standard di PowerPoint</vt:lpstr>
      <vt:lpstr>Diritto positivo e diritto naturale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Papa</dc:creator>
  <cp:lastModifiedBy>andrea napolitano</cp:lastModifiedBy>
  <cp:revision>1</cp:revision>
  <dcterms:created xsi:type="dcterms:W3CDTF">2022-11-08T16:02:31Z</dcterms:created>
  <dcterms:modified xsi:type="dcterms:W3CDTF">2022-11-09T10:32:15Z</dcterms:modified>
</cp:coreProperties>
</file>