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98" r:id="rId5"/>
    <p:sldId id="335" r:id="rId6"/>
    <p:sldId id="299" r:id="rId7"/>
    <p:sldId id="297" r:id="rId8"/>
    <p:sldId id="313" r:id="rId9"/>
    <p:sldId id="333" r:id="rId10"/>
    <p:sldId id="302" r:id="rId11"/>
    <p:sldId id="334" r:id="rId12"/>
    <p:sldId id="303" r:id="rId13"/>
    <p:sldId id="336" r:id="rId14"/>
    <p:sldId id="339" r:id="rId15"/>
    <p:sldId id="340" r:id="rId16"/>
    <p:sldId id="301" r:id="rId17"/>
    <p:sldId id="337" r:id="rId18"/>
    <p:sldId id="341" r:id="rId19"/>
    <p:sldId id="306" r:id="rId20"/>
    <p:sldId id="307" r:id="rId21"/>
    <p:sldId id="338" r:id="rId22"/>
    <p:sldId id="315" r:id="rId23"/>
    <p:sldId id="316" r:id="rId24"/>
    <p:sldId id="327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08" r:id="rId36"/>
    <p:sldId id="332" r:id="rId37"/>
    <p:sldId id="331" r:id="rId38"/>
    <p:sldId id="309" r:id="rId39"/>
    <p:sldId id="310" r:id="rId40"/>
    <p:sldId id="311" r:id="rId41"/>
    <p:sldId id="312" r:id="rId42"/>
    <p:sldId id="328" r:id="rId43"/>
    <p:sldId id="329" r:id="rId44"/>
    <p:sldId id="330" r:id="rId45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1ED89-BE82-44C9-875A-257C9EA7A55F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CE678-635D-4045-9A45-E64602B5F9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26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E669-06CB-4B02-A944-BAEDE6C6480E}" type="datetime1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47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F92E-DCB2-4251-A12E-B4F668E71D0C}" type="datetime1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56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8531-BCC0-45FC-A54E-69DDBE0A4322}" type="datetime1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517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5B69-A05F-423B-9B1C-074A3120609A}" type="datetime1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836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2E60-3CDB-4E6D-A55F-70BE90465D32}" type="datetime1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33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5B6D-2DED-4751-95EE-F873FE3E2620}" type="datetime1">
              <a:rPr lang="it-IT" smtClean="0"/>
              <a:t>18/10/2023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23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EA63-378C-4BCB-B922-69F79E90C8A6}" type="datetime1">
              <a:rPr lang="it-IT" smtClean="0"/>
              <a:t>18/10/2023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972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1246-802A-4EE6-8754-3DD020E5C4F7}" type="datetime1">
              <a:rPr lang="it-IT" smtClean="0"/>
              <a:t>18/10/2023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2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1C90-414C-420E-943C-52C5BD831DC2}" type="datetime1">
              <a:rPr lang="it-IT" smtClean="0"/>
              <a:t>18/10/2023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20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358E-FCAF-49D0-A273-F081E30F159F}" type="datetime1">
              <a:rPr lang="it-IT" smtClean="0"/>
              <a:t>18/10/2023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82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B1FC-920D-4663-88FC-8B7A399CDB7D}" type="datetime1">
              <a:rPr lang="it-IT" smtClean="0"/>
              <a:t>18/10/2023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70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8C40-5D5A-473D-9821-4B1B28EB35B1}" type="datetime1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F81D0-DCDD-4415-893E-05AE93FE81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98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5108" y="258043"/>
            <a:ext cx="775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Importare files esterni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1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8985C95-DC3A-128A-2D3D-E072E9E21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3195470"/>
            <a:ext cx="6144482" cy="266737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65D1273-25E0-0320-ACC3-992B392A09B9}"/>
              </a:ext>
            </a:extLst>
          </p:cNvPr>
          <p:cNvSpPr txBox="1"/>
          <p:nvPr/>
        </p:nvSpPr>
        <p:spPr>
          <a:xfrm>
            <a:off x="185065" y="1632667"/>
            <a:ext cx="11578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Anche per importare files esterni ci sono vari modi alternativi.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ACCB22-7370-ED81-E36B-712263454E87}"/>
              </a:ext>
            </a:extLst>
          </p:cNvPr>
          <p:cNvSpPr txBox="1"/>
          <p:nvPr/>
        </p:nvSpPr>
        <p:spPr>
          <a:xfrm>
            <a:off x="185065" y="2104703"/>
            <a:ext cx="5593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1. Definita la cartella di lavoro con il </a:t>
            </a:r>
            <a:r>
              <a:rPr lang="it-IT" b="1" dirty="0" err="1"/>
              <a:t>setwd</a:t>
            </a:r>
            <a:r>
              <a:rPr lang="it-IT" b="1" dirty="0"/>
              <a:t>(), </a:t>
            </a:r>
            <a:r>
              <a:rPr lang="it-IT" dirty="0"/>
              <a:t>è possibile selezionare direttamente dalla Finestra 4 il file che si vuole importare. Ad esempio la </a:t>
            </a:r>
            <a:r>
              <a:rPr lang="it-IT" i="1" dirty="0"/>
              <a:t>matrice trasporti.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C0864D5-2380-19C4-DC6E-BB8F7681A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1" t="40693" r="477" b="32467"/>
          <a:stretch/>
        </p:blipFill>
        <p:spPr>
          <a:xfrm>
            <a:off x="6405234" y="3195470"/>
            <a:ext cx="5601701" cy="241184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B00B63-8649-CC56-C75B-B5DD44DE4596}"/>
              </a:ext>
            </a:extLst>
          </p:cNvPr>
          <p:cNvSpPr txBox="1"/>
          <p:nvPr/>
        </p:nvSpPr>
        <p:spPr>
          <a:xfrm>
            <a:off x="7494311" y="2381702"/>
            <a:ext cx="451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2. Si clicca su Import Dataset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0AE773A-D0B2-A6D0-211F-93A3738DD983}"/>
              </a:ext>
            </a:extLst>
          </p:cNvPr>
          <p:cNvSpPr txBox="1"/>
          <p:nvPr/>
        </p:nvSpPr>
        <p:spPr>
          <a:xfrm>
            <a:off x="225631" y="1071811"/>
            <a:ext cx="1042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si tratta di File Excel, è necessaria l’istallazione di un package </a:t>
            </a:r>
            <a:r>
              <a:rPr lang="it-IT" b="1" dirty="0" err="1"/>
              <a:t>readxl</a:t>
            </a:r>
            <a:r>
              <a:rPr lang="it-IT" b="1" dirty="0"/>
              <a:t> </a:t>
            </a:r>
            <a:r>
              <a:rPr lang="it-IT" dirty="0"/>
              <a:t>e poi richiamarlo con </a:t>
            </a:r>
            <a:r>
              <a:rPr lang="it-IT" b="1" dirty="0"/>
              <a:t>library(</a:t>
            </a:r>
            <a:r>
              <a:rPr lang="it-IT" b="1" dirty="0" err="1"/>
              <a:t>readxl</a:t>
            </a:r>
            <a:r>
              <a:rPr lang="it-IT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3947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061E0F3-5200-AFA7-2A8E-850CC2CA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10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937209-7BCF-976D-F9C3-310E78ABD025}"/>
              </a:ext>
            </a:extLst>
          </p:cNvPr>
          <p:cNvSpPr txBox="1"/>
          <p:nvPr/>
        </p:nvSpPr>
        <p:spPr>
          <a:xfrm>
            <a:off x="270164" y="449806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qqnorm</a:t>
            </a:r>
            <a:r>
              <a:rPr lang="it-IT" b="1" dirty="0"/>
              <a:t>(</a:t>
            </a:r>
            <a:r>
              <a:rPr lang="it-IT" b="1" dirty="0" err="1"/>
              <a:t>LOG_Emissioni</a:t>
            </a:r>
            <a:r>
              <a:rPr lang="it-IT" b="1" dirty="0"/>
              <a:t>); </a:t>
            </a:r>
            <a:r>
              <a:rPr lang="it-IT" b="1" dirty="0" err="1"/>
              <a:t>qqline</a:t>
            </a:r>
            <a:r>
              <a:rPr lang="it-IT" b="1" dirty="0"/>
              <a:t>(</a:t>
            </a:r>
            <a:r>
              <a:rPr lang="it-IT" b="1" dirty="0" err="1"/>
              <a:t>LOG_Emissioni,col</a:t>
            </a:r>
            <a:r>
              <a:rPr lang="it-IT" b="1" dirty="0"/>
              <a:t>=2)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D5280CA-6D5F-6F01-3F23-722B82ED7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" y="1113750"/>
            <a:ext cx="6039693" cy="492511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697E90-595C-C4EC-32A2-AF260D8F8919}"/>
              </a:ext>
            </a:extLst>
          </p:cNvPr>
          <p:cNvSpPr txBox="1"/>
          <p:nvPr/>
        </p:nvSpPr>
        <p:spPr>
          <a:xfrm>
            <a:off x="6659088" y="449806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boxplot</a:t>
            </a:r>
            <a:r>
              <a:rPr lang="it-IT" b="1" dirty="0"/>
              <a:t>(</a:t>
            </a:r>
            <a:r>
              <a:rPr lang="it-IT" b="1" dirty="0" err="1"/>
              <a:t>LOG_Emissioni</a:t>
            </a:r>
            <a:r>
              <a:rPr lang="it-IT" dirty="0"/>
              <a:t>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D36B65D-268B-782C-C8B2-F15A0DCCB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72447"/>
            <a:ext cx="5534447" cy="451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E523B36-58CB-F72D-2181-625D6016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11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4F8696-FAAA-5089-35BD-65694A2DE677}"/>
              </a:ext>
            </a:extLst>
          </p:cNvPr>
          <p:cNvSpPr txBox="1"/>
          <p:nvPr/>
        </p:nvSpPr>
        <p:spPr>
          <a:xfrm>
            <a:off x="4472050" y="113874"/>
            <a:ext cx="5510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Correlazione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9CAA52E-BE38-5F21-21AE-BB1E892B839D}"/>
              </a:ext>
            </a:extLst>
          </p:cNvPr>
          <p:cNvSpPr txBox="1"/>
          <p:nvPr/>
        </p:nvSpPr>
        <p:spPr>
          <a:xfrm>
            <a:off x="1213263" y="698649"/>
            <a:ext cx="295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Y= Emissioni CO2</a:t>
            </a:r>
          </a:p>
          <a:p>
            <a:r>
              <a:rPr lang="it-IT" dirty="0"/>
              <a:t>X= Autovetture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25FFAC5-F475-2A1B-B5B5-951BAEADE4A7}"/>
              </a:ext>
            </a:extLst>
          </p:cNvPr>
          <p:cNvSpPr txBox="1"/>
          <p:nvPr/>
        </p:nvSpPr>
        <p:spPr>
          <a:xfrm>
            <a:off x="928255" y="1730536"/>
            <a:ext cx="551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costruire la </a:t>
            </a:r>
            <a:r>
              <a:rPr lang="it-IT" b="1" dirty="0"/>
              <a:t>matrice di correlazione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4447568-8F24-4700-5840-8513B551E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4" r="48227" b="83398"/>
          <a:stretch/>
        </p:blipFill>
        <p:spPr>
          <a:xfrm>
            <a:off x="928255" y="2366153"/>
            <a:ext cx="4251367" cy="8647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B32E0B-2CC8-FB93-5E81-62859E18FF30}"/>
              </a:ext>
            </a:extLst>
          </p:cNvPr>
          <p:cNvSpPr txBox="1"/>
          <p:nvPr/>
        </p:nvSpPr>
        <p:spPr>
          <a:xfrm>
            <a:off x="928255" y="3408754"/>
            <a:ext cx="5039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#creo una matrice </a:t>
            </a:r>
            <a:r>
              <a:rPr lang="it-IT" dirty="0" err="1">
                <a:solidFill>
                  <a:srgbClr val="00B050"/>
                </a:solidFill>
              </a:rPr>
              <a:t>mat_cor</a:t>
            </a:r>
            <a:endParaRPr lang="it-IT" dirty="0">
              <a:solidFill>
                <a:srgbClr val="00B050"/>
              </a:solidFill>
            </a:endParaRPr>
          </a:p>
          <a:p>
            <a:r>
              <a:rPr lang="it-IT" dirty="0">
                <a:solidFill>
                  <a:srgbClr val="00B050"/>
                </a:solidFill>
              </a:rPr>
              <a:t>#calcolo la correlazione della matrice.  </a:t>
            </a:r>
          </a:p>
          <a:p>
            <a:r>
              <a:rPr lang="it-IT" dirty="0">
                <a:solidFill>
                  <a:srgbClr val="FF0000"/>
                </a:solidFill>
              </a:rPr>
              <a:t>NB:</a:t>
            </a:r>
            <a:r>
              <a:rPr lang="it-IT" dirty="0"/>
              <a:t> sulla diagonale principale ci saranno sempre tutti valori pari ad 1, perché ciascuna variabile è perfettamente correlata a se stessa.</a:t>
            </a:r>
            <a:br>
              <a:rPr lang="it-IT" dirty="0"/>
            </a:b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203466-222B-3642-2A4E-79A7FBEADAEC}"/>
              </a:ext>
            </a:extLst>
          </p:cNvPr>
          <p:cNvSpPr txBox="1"/>
          <p:nvPr/>
        </p:nvSpPr>
        <p:spPr>
          <a:xfrm>
            <a:off x="6929585" y="1371935"/>
            <a:ext cx="4548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Graficamente, la correlazione può essere visualizzata tramite grafico a dispersione o </a:t>
            </a:r>
            <a:r>
              <a:rPr lang="it-IT" b="1" dirty="0" err="1"/>
              <a:t>scatter</a:t>
            </a:r>
            <a:r>
              <a:rPr lang="it-IT" b="1" dirty="0"/>
              <a:t> plot</a:t>
            </a:r>
            <a:r>
              <a:rPr lang="it-IT" dirty="0"/>
              <a:t>: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C0651B0-5575-CECD-889E-972BAE732E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 b="4384"/>
          <a:stretch/>
        </p:blipFill>
        <p:spPr>
          <a:xfrm>
            <a:off x="6438405" y="2317916"/>
            <a:ext cx="5039428" cy="442621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6A94AF6-10D3-BA5B-D334-8FD1F958FAE1}"/>
              </a:ext>
            </a:extLst>
          </p:cNvPr>
          <p:cNvSpPr txBox="1"/>
          <p:nvPr/>
        </p:nvSpPr>
        <p:spPr>
          <a:xfrm>
            <a:off x="843148" y="5614496"/>
            <a:ext cx="491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Dalla matrice di correlazione e dallo </a:t>
            </a:r>
            <a:r>
              <a:rPr lang="it-IT" dirty="0" err="1"/>
              <a:t>scatter</a:t>
            </a:r>
            <a:r>
              <a:rPr lang="it-IT" dirty="0"/>
              <a:t> plot si evince una correlazione positiva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E1A8829D-9C35-4946-C674-D22CBD1F581B}"/>
              </a:ext>
            </a:extLst>
          </p:cNvPr>
          <p:cNvSpPr/>
          <p:nvPr/>
        </p:nvSpPr>
        <p:spPr>
          <a:xfrm>
            <a:off x="296883" y="5830784"/>
            <a:ext cx="546265" cy="20188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4D2832D8-83ED-D55C-A719-921B25E46EA0}"/>
              </a:ext>
            </a:extLst>
          </p:cNvPr>
          <p:cNvSpPr/>
          <p:nvPr/>
        </p:nvSpPr>
        <p:spPr>
          <a:xfrm>
            <a:off x="5664529" y="5830784"/>
            <a:ext cx="797626" cy="20188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737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317E6E0-B38B-1FEA-2AAC-2E35FF21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12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CDDE5B-771D-690C-F739-371C14BDFAC6}"/>
              </a:ext>
            </a:extLst>
          </p:cNvPr>
          <p:cNvSpPr txBox="1"/>
          <p:nvPr/>
        </p:nvSpPr>
        <p:spPr>
          <a:xfrm>
            <a:off x="4156364" y="273133"/>
            <a:ext cx="636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Test di correlazione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0601C1-8C8C-254B-0BD5-E6E21EF8DB50}"/>
              </a:ext>
            </a:extLst>
          </p:cNvPr>
          <p:cNvSpPr txBox="1"/>
          <p:nvPr/>
        </p:nvSpPr>
        <p:spPr>
          <a:xfrm>
            <a:off x="593765" y="1009403"/>
            <a:ext cx="7267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Esistono vari test di correlazione, a seconda del tipo di variabili considerate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CDE3E9E-3474-03F9-0859-462D538093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7" r="25964" b="37406"/>
          <a:stretch/>
        </p:blipFill>
        <p:spPr>
          <a:xfrm>
            <a:off x="593765" y="1463334"/>
            <a:ext cx="5147311" cy="176942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7C0BD0E-9D1C-1840-7B6A-742406B9EB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284" r="25946"/>
          <a:stretch/>
        </p:blipFill>
        <p:spPr>
          <a:xfrm>
            <a:off x="6899563" y="3239292"/>
            <a:ext cx="5008767" cy="155151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FC98C0-D2B4-5CC2-7DF7-B6CF138C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98" y="4993970"/>
            <a:ext cx="4896533" cy="159089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C94462F-E4BA-3C31-9CC6-A01BEFB90B06}"/>
              </a:ext>
            </a:extLst>
          </p:cNvPr>
          <p:cNvSpPr txBox="1"/>
          <p:nvPr/>
        </p:nvSpPr>
        <p:spPr>
          <a:xfrm>
            <a:off x="6899563" y="1525380"/>
            <a:ext cx="4014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Indice di Pearson </a:t>
            </a:r>
            <a:r>
              <a:rPr lang="it-IT" dirty="0"/>
              <a:t>è il </a:t>
            </a:r>
            <a:r>
              <a:rPr lang="it-IT" b="0" i="0" dirty="0">
                <a:effectLst/>
                <a:latin typeface="Söhne"/>
              </a:rPr>
              <a:t>più comune ed è utilizzato per valutare la correlazione lineare tra due variabili continue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435E2D7-F091-470F-ED99-EEAAF0045123}"/>
              </a:ext>
            </a:extLst>
          </p:cNvPr>
          <p:cNvSpPr txBox="1"/>
          <p:nvPr/>
        </p:nvSpPr>
        <p:spPr>
          <a:xfrm>
            <a:off x="504118" y="3755873"/>
            <a:ext cx="6127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effectLst/>
                <a:latin typeface="Söhne"/>
              </a:rPr>
              <a:t>L’ </a:t>
            </a:r>
            <a:r>
              <a:rPr lang="it-IT" b="1" i="0" dirty="0">
                <a:effectLst/>
                <a:latin typeface="Söhne"/>
              </a:rPr>
              <a:t>Indice di Kendall e di </a:t>
            </a:r>
            <a:r>
              <a:rPr lang="it-IT" b="1" i="0" dirty="0" err="1">
                <a:effectLst/>
                <a:latin typeface="Söhne"/>
              </a:rPr>
              <a:t>Spearman</a:t>
            </a:r>
            <a:r>
              <a:rPr lang="it-IT" b="1" i="0" dirty="0">
                <a:effectLst/>
                <a:latin typeface="Söhne"/>
              </a:rPr>
              <a:t> </a:t>
            </a:r>
            <a:r>
              <a:rPr lang="it-IT" dirty="0">
                <a:latin typeface="Söhne"/>
              </a:rPr>
              <a:t>sono</a:t>
            </a:r>
            <a:r>
              <a:rPr lang="it-IT" b="0" i="0" dirty="0">
                <a:effectLst/>
                <a:latin typeface="Söhne"/>
              </a:rPr>
              <a:t> utilizzati per valutare la correlazione lineare tra due variabili ordinali o non parametriche.</a:t>
            </a:r>
          </a:p>
          <a:p>
            <a:r>
              <a:rPr lang="it-IT" dirty="0">
                <a:latin typeface="Söhne"/>
              </a:rPr>
              <a:t>Il primo è un indice più robusto e </a:t>
            </a:r>
            <a:r>
              <a:rPr lang="it-IT" b="0" i="0" dirty="0">
                <a:effectLst/>
                <a:latin typeface="Söhne"/>
              </a:rPr>
              <a:t>misura la concordanza o la discordanza tra le classificazioni ordinali delle due variabili, ignorando i valori numerici esatti delle osservazioni. Il secondo, invece, calcola la correlazione tra i ranghi delle osservazioni delle variabili.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9098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5108" y="258043"/>
            <a:ext cx="775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Regressione lineare semplice (1)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13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014482" y="1744598"/>
            <a:ext cx="1059958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B050"/>
                </a:solidFill>
              </a:rPr>
              <a:t>#2____________________LINEAR REGRESSION MODEL</a:t>
            </a:r>
          </a:p>
          <a:p>
            <a:r>
              <a:rPr lang="it-IT" sz="2200" dirty="0"/>
              <a:t>lm(EmissioniCO2~Autovetture) 		</a:t>
            </a:r>
            <a:r>
              <a:rPr lang="it-IT" sz="2000" dirty="0">
                <a:solidFill>
                  <a:srgbClr val="00B050"/>
                </a:solidFill>
              </a:rPr>
              <a:t>#Regressione lineare delle EmissioniCO2 su Autovetture</a:t>
            </a:r>
          </a:p>
          <a:p>
            <a:r>
              <a:rPr lang="it-IT" sz="2200" dirty="0"/>
              <a:t>reg1&lt;-lm(EmissioniCO2~Autovetture)     </a:t>
            </a:r>
            <a:r>
              <a:rPr lang="it-IT" sz="2000" dirty="0">
                <a:solidFill>
                  <a:srgbClr val="00B050"/>
                </a:solidFill>
              </a:rPr>
              <a:t>#Crea un oggetto con l’output della regressione </a:t>
            </a:r>
            <a:endParaRPr lang="it-IT" sz="2200" dirty="0"/>
          </a:p>
          <a:p>
            <a:r>
              <a:rPr lang="it-IT" sz="2200" dirty="0" err="1"/>
              <a:t>summary</a:t>
            </a:r>
            <a:r>
              <a:rPr lang="it-IT" sz="2200" dirty="0"/>
              <a:t>(reg1)				</a:t>
            </a:r>
            <a:r>
              <a:rPr lang="it-IT" sz="2000" dirty="0">
                <a:solidFill>
                  <a:srgbClr val="00B050"/>
                </a:solidFill>
              </a:rPr>
              <a:t>#Visualizza i principali risultati della regressione </a:t>
            </a:r>
            <a:endParaRPr lang="it-IT" sz="2000" dirty="0"/>
          </a:p>
          <a:p>
            <a:endParaRPr lang="it-IT" sz="2200" dirty="0"/>
          </a:p>
          <a:p>
            <a:r>
              <a:rPr lang="it-IT" sz="2200" dirty="0" err="1"/>
              <a:t>confint</a:t>
            </a:r>
            <a:r>
              <a:rPr lang="it-IT" sz="2200" dirty="0"/>
              <a:t>(reg1, </a:t>
            </a:r>
            <a:r>
              <a:rPr lang="it-IT" sz="2200" dirty="0" err="1"/>
              <a:t>level</a:t>
            </a:r>
            <a:r>
              <a:rPr lang="it-IT" sz="2200" dirty="0"/>
              <a:t> = </a:t>
            </a:r>
            <a:r>
              <a:rPr lang="it-IT" sz="2200" dirty="0">
                <a:solidFill>
                  <a:srgbClr val="00B0F0"/>
                </a:solidFill>
              </a:rPr>
              <a:t>0.90</a:t>
            </a:r>
            <a:r>
              <a:rPr lang="it-IT" sz="2200" dirty="0"/>
              <a:t>)		</a:t>
            </a:r>
            <a:r>
              <a:rPr lang="it-IT" sz="2000" dirty="0">
                <a:solidFill>
                  <a:srgbClr val="00B050"/>
                </a:solidFill>
              </a:rPr>
              <a:t>#Intervalli di confidenza dei parametri </a:t>
            </a:r>
            <a:endParaRPr lang="it-IT" sz="2000" dirty="0"/>
          </a:p>
          <a:p>
            <a:r>
              <a:rPr lang="it-IT" sz="2200" dirty="0" err="1"/>
              <a:t>confint</a:t>
            </a:r>
            <a:r>
              <a:rPr lang="it-IT" sz="2200" dirty="0"/>
              <a:t>(reg1, </a:t>
            </a:r>
            <a:r>
              <a:rPr lang="it-IT" sz="2200" dirty="0" err="1"/>
              <a:t>level</a:t>
            </a:r>
            <a:r>
              <a:rPr lang="it-IT" sz="2200" dirty="0"/>
              <a:t> = </a:t>
            </a:r>
            <a:r>
              <a:rPr lang="it-IT" sz="2200" dirty="0">
                <a:solidFill>
                  <a:srgbClr val="00B0F0"/>
                </a:solidFill>
              </a:rPr>
              <a:t>0.95</a:t>
            </a:r>
            <a:r>
              <a:rPr lang="it-IT" sz="2200" dirty="0"/>
              <a:t>)</a:t>
            </a:r>
          </a:p>
          <a:p>
            <a:r>
              <a:rPr lang="it-IT" sz="2200" dirty="0" err="1"/>
              <a:t>confint</a:t>
            </a:r>
            <a:r>
              <a:rPr lang="it-IT" sz="2200" dirty="0"/>
              <a:t>(reg1, </a:t>
            </a:r>
            <a:r>
              <a:rPr lang="it-IT" sz="2200" dirty="0" err="1"/>
              <a:t>level</a:t>
            </a:r>
            <a:r>
              <a:rPr lang="it-IT" sz="2200" dirty="0"/>
              <a:t> = </a:t>
            </a:r>
            <a:r>
              <a:rPr lang="it-IT" sz="2200" dirty="0">
                <a:solidFill>
                  <a:srgbClr val="00B0F0"/>
                </a:solidFill>
              </a:rPr>
              <a:t>0.99</a:t>
            </a:r>
            <a:r>
              <a:rPr lang="it-IT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5608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7AFE8CB2-5824-6DEE-73EA-F0DF3979A510}"/>
              </a:ext>
            </a:extLst>
          </p:cNvPr>
          <p:cNvSpPr/>
          <p:nvPr/>
        </p:nvSpPr>
        <p:spPr>
          <a:xfrm>
            <a:off x="3396343" y="439387"/>
            <a:ext cx="5343900" cy="34200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F5AE0C5-EE6F-82FA-96A0-5DC66050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14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905F9E-0780-7491-0A1B-36BD918A9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1" b="6931"/>
          <a:stretch/>
        </p:blipFill>
        <p:spPr>
          <a:xfrm>
            <a:off x="3479471" y="597765"/>
            <a:ext cx="5250878" cy="3024417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14AB4D72-EDB1-B60E-168D-ABF76CBB2ED5}"/>
              </a:ext>
            </a:extLst>
          </p:cNvPr>
          <p:cNvCxnSpPr>
            <a:cxnSpLocks/>
          </p:cNvCxnSpPr>
          <p:nvPr/>
        </p:nvCxnSpPr>
        <p:spPr>
          <a:xfrm>
            <a:off x="3283129" y="2588822"/>
            <a:ext cx="20607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473FFF04-B290-CCD3-48A5-E7D36C315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62" y="3321363"/>
            <a:ext cx="713294" cy="18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9BBC64C-C142-FB15-0C9E-7692BFBB1E7F}"/>
                  </a:ext>
                </a:extLst>
              </p:cNvPr>
              <p:cNvSpPr txBox="1"/>
              <p:nvPr/>
            </p:nvSpPr>
            <p:spPr>
              <a:xfrm>
                <a:off x="8765192" y="3022018"/>
                <a:ext cx="29094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 = 0.9563 significa che il 95,63% della variabilità delle emissioni di CO2 è spiegata dal numero di autovetture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9BBC64C-C142-FB15-0C9E-7692BFBB1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192" y="3022018"/>
                <a:ext cx="2909454" cy="1200329"/>
              </a:xfrm>
              <a:prstGeom prst="rect">
                <a:avLst/>
              </a:prstGeom>
              <a:blipFill>
                <a:blip r:embed="rId4"/>
                <a:stretch>
                  <a:fillRect l="-1887" t="-3046" r="-1048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5C745676-C309-45D0-6414-090417426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359" y="3481471"/>
            <a:ext cx="713294" cy="1829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9D0B24F-0F48-F0BE-CE73-FFF9E22397AF}"/>
              </a:ext>
            </a:extLst>
          </p:cNvPr>
          <p:cNvSpPr txBox="1"/>
          <p:nvPr/>
        </p:nvSpPr>
        <p:spPr>
          <a:xfrm>
            <a:off x="4506684" y="4841610"/>
            <a:ext cx="3748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P-</a:t>
            </a:r>
            <a:r>
              <a:rPr lang="it-IT" dirty="0" err="1"/>
              <a:t>value</a:t>
            </a:r>
            <a:r>
              <a:rPr lang="it-IT" dirty="0"/>
              <a:t> (=6.746e-14) &lt; di qualsiasi valore di </a:t>
            </a:r>
            <a:r>
              <a:rPr lang="el-GR" dirty="0"/>
              <a:t>α</a:t>
            </a:r>
            <a:r>
              <a:rPr lang="it-IT" dirty="0"/>
              <a:t>, per cui il modello è significativo!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DDAA944-02E5-CD72-1E6D-B705319F827B}"/>
              </a:ext>
            </a:extLst>
          </p:cNvPr>
          <p:cNvSpPr/>
          <p:nvPr/>
        </p:nvSpPr>
        <p:spPr>
          <a:xfrm>
            <a:off x="4383977" y="4841610"/>
            <a:ext cx="3554676" cy="9233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2D5487A-38C3-410D-2907-8836A759E500}"/>
              </a:ext>
            </a:extLst>
          </p:cNvPr>
          <p:cNvSpPr/>
          <p:nvPr/>
        </p:nvSpPr>
        <p:spPr>
          <a:xfrm>
            <a:off x="8823370" y="3022018"/>
            <a:ext cx="2758255" cy="12003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32EB8795-B1F9-F59B-252A-1C167C4E1A48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8447270" y="3321363"/>
            <a:ext cx="317922" cy="30082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CF1745C-F55B-6E99-780A-D4A92A168122}"/>
              </a:ext>
            </a:extLst>
          </p:cNvPr>
          <p:cNvCxnSpPr>
            <a:stCxn id="12" idx="1"/>
          </p:cNvCxnSpPr>
          <p:nvPr/>
        </p:nvCxnSpPr>
        <p:spPr>
          <a:xfrm flipH="1">
            <a:off x="6507679" y="3490616"/>
            <a:ext cx="717680" cy="135099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6E172725-4D11-657C-33F4-FA581035BE20}"/>
              </a:ext>
            </a:extLst>
          </p:cNvPr>
          <p:cNvCxnSpPr>
            <a:cxnSpLocks/>
          </p:cNvCxnSpPr>
          <p:nvPr/>
        </p:nvCxnSpPr>
        <p:spPr>
          <a:xfrm>
            <a:off x="3283129" y="2442642"/>
            <a:ext cx="206076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1B66C0FC-E20F-F6DC-AB7B-6B077EF6CDC6}"/>
                  </a:ext>
                </a:extLst>
              </p:cNvPr>
              <p:cNvSpPr txBox="1"/>
              <p:nvPr/>
            </p:nvSpPr>
            <p:spPr>
              <a:xfrm>
                <a:off x="271834" y="2340175"/>
                <a:ext cx="3124509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Y= -99.96+0.003319X</a:t>
                </a:r>
              </a:p>
              <a:p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dirty="0"/>
                  <a:t>=-9.996e+01</a:t>
                </a:r>
                <a:br>
                  <a:rPr lang="it-IT" dirty="0"/>
                </a:br>
                <a:r>
                  <a:rPr lang="it-IT" dirty="0"/>
                  <a:t>Quando il numero di autovetture è pari a 0, le emissione di CO2 diminuiscono in media di 99.96</a:t>
                </a:r>
              </a:p>
              <a:p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/>
                  <a:t>=3.319e-03</a:t>
                </a:r>
                <a:br>
                  <a:rPr lang="it-IT" dirty="0"/>
                </a:br>
                <a:r>
                  <a:rPr lang="it-IT" dirty="0"/>
                  <a:t>All’aumentare unitario del numero di autovetture, le emissione di CO2 aumentano </a:t>
                </a:r>
                <a:r>
                  <a:rPr lang="it-IT" b="1" dirty="0"/>
                  <a:t>in media </a:t>
                </a:r>
                <a:r>
                  <a:rPr lang="it-IT" dirty="0"/>
                  <a:t>di 0.003319.</a:t>
                </a:r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1B66C0FC-E20F-F6DC-AB7B-6B077EF6C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34" y="2340175"/>
                <a:ext cx="3124509" cy="5355312"/>
              </a:xfrm>
              <a:prstGeom prst="rect">
                <a:avLst/>
              </a:prstGeom>
              <a:blipFill>
                <a:blip r:embed="rId5"/>
                <a:stretch>
                  <a:fillRect l="-1758" t="-6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ttangolo 23">
            <a:extLst>
              <a:ext uri="{FF2B5EF4-FFF2-40B4-BE49-F238E27FC236}">
                <a16:creationId xmlns:a16="http://schemas.microsoft.com/office/drawing/2014/main" id="{66F9A05A-9548-2E20-2430-AFF0111E3A8E}"/>
              </a:ext>
            </a:extLst>
          </p:cNvPr>
          <p:cNvSpPr/>
          <p:nvPr/>
        </p:nvSpPr>
        <p:spPr>
          <a:xfrm>
            <a:off x="158620" y="2136710"/>
            <a:ext cx="3124509" cy="4584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87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9647F0-2913-83F1-6DBB-1ADD06A4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15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F98936-1C5D-85A3-7B4E-FD7A9C791D7E}"/>
              </a:ext>
            </a:extLst>
          </p:cNvPr>
          <p:cNvSpPr txBox="1"/>
          <p:nvPr/>
        </p:nvSpPr>
        <p:spPr>
          <a:xfrm>
            <a:off x="4448370" y="305191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/>
              <a:t>Intervalli di confidenza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ADD2B1-627B-44B5-E0D4-CEEB3547B03D}"/>
              </a:ext>
            </a:extLst>
          </p:cNvPr>
          <p:cNvSpPr txBox="1"/>
          <p:nvPr/>
        </p:nvSpPr>
        <p:spPr>
          <a:xfrm>
            <a:off x="5711891" y="1097390"/>
            <a:ext cx="6097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Si è confidenti al 90% che il numero di autovetture sia compreso tra -774.789 e 575.4675. Poiché l’intervallo  comprende lo zero, il test risulta </a:t>
            </a:r>
            <a:r>
              <a:rPr lang="it-IT" b="1" dirty="0"/>
              <a:t>non</a:t>
            </a:r>
            <a:r>
              <a:rPr lang="it-IT" dirty="0"/>
              <a:t> </a:t>
            </a:r>
            <a:r>
              <a:rPr lang="it-IT" b="1" dirty="0"/>
              <a:t>significativo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794756A-A65F-A214-7603-A953A6399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127" b="68273"/>
          <a:stretch/>
        </p:blipFill>
        <p:spPr>
          <a:xfrm>
            <a:off x="382555" y="1173677"/>
            <a:ext cx="4665564" cy="8349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0841764-EC10-2578-4DD5-93D65D99E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0" r="-4500"/>
          <a:stretch/>
        </p:blipFill>
        <p:spPr>
          <a:xfrm>
            <a:off x="382554" y="4849406"/>
            <a:ext cx="5403140" cy="83491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B445F48-ADC9-44AA-0ABF-5E30E8653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230" r="-445" b="35148"/>
          <a:stretch/>
        </p:blipFill>
        <p:spPr>
          <a:xfrm>
            <a:off x="347472" y="2936395"/>
            <a:ext cx="5364419" cy="889979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4F4C972-951E-2EE3-C8E9-FF601D0D93CC}"/>
              </a:ext>
            </a:extLst>
          </p:cNvPr>
          <p:cNvSpPr txBox="1"/>
          <p:nvPr/>
        </p:nvSpPr>
        <p:spPr>
          <a:xfrm>
            <a:off x="5785694" y="2973398"/>
            <a:ext cx="536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è confidenti al 95% che il numero di autovetture sia compreso tra 0.002977 0.003660. Poiché l’intervallo non comprende lo zero, il test risulta </a:t>
            </a:r>
            <a:r>
              <a:rPr lang="it-IT" b="1" dirty="0"/>
              <a:t>significativo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C1E69FF-0FBB-4FE4-42EE-F37A1617AE73}"/>
              </a:ext>
            </a:extLst>
          </p:cNvPr>
          <p:cNvSpPr txBox="1"/>
          <p:nvPr/>
        </p:nvSpPr>
        <p:spPr>
          <a:xfrm>
            <a:off x="5794326" y="4849406"/>
            <a:ext cx="522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è confidenti al 99% che il numero di autovetture sia compreso tra 0.00285 e 0.003786. Poiché l’intervallo non comprende lo zero, il test risulta </a:t>
            </a:r>
            <a:r>
              <a:rPr lang="it-IT" b="1" dirty="0"/>
              <a:t>significativo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394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5108" y="258043"/>
            <a:ext cx="775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Regressione lineare semplice (2)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16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270855" y="1342945"/>
            <a:ext cx="89071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</a:rPr>
              <a:t>#2.1____________________DIAGNOSTICA DELLA REGRESSIONE</a:t>
            </a:r>
          </a:p>
          <a:p>
            <a:r>
              <a:rPr lang="it-IT" sz="2000" dirty="0"/>
              <a:t>par(</a:t>
            </a:r>
            <a:r>
              <a:rPr lang="it-IT" sz="2000" dirty="0" err="1"/>
              <a:t>mfrow</a:t>
            </a:r>
            <a:r>
              <a:rPr lang="it-IT" sz="2000" dirty="0"/>
              <a:t> = c (2,2))		</a:t>
            </a:r>
            <a:r>
              <a:rPr lang="it-IT" sz="2000" dirty="0">
                <a:solidFill>
                  <a:srgbClr val="00B050"/>
                </a:solidFill>
              </a:rPr>
              <a:t>#Divide lo spazio in quattro quadranti (2 x 2)</a:t>
            </a:r>
          </a:p>
          <a:p>
            <a:r>
              <a:rPr lang="it-IT" sz="2000" dirty="0"/>
              <a:t>plot(reg)				</a:t>
            </a:r>
            <a:r>
              <a:rPr lang="it-IT" sz="2000" dirty="0">
                <a:solidFill>
                  <a:srgbClr val="00B050"/>
                </a:solidFill>
              </a:rPr>
              <a:t>#Grafici</a:t>
            </a:r>
          </a:p>
          <a:p>
            <a:r>
              <a:rPr lang="it-IT" sz="2000" dirty="0"/>
              <a:t>res&lt;-</a:t>
            </a:r>
            <a:r>
              <a:rPr lang="it-IT" sz="2000" dirty="0" err="1"/>
              <a:t>residuals</a:t>
            </a:r>
            <a:r>
              <a:rPr lang="it-IT" sz="2000" dirty="0"/>
              <a:t>(reg)		</a:t>
            </a:r>
            <a:r>
              <a:rPr lang="it-IT" sz="2000" dirty="0">
                <a:solidFill>
                  <a:srgbClr val="00B050"/>
                </a:solidFill>
              </a:rPr>
              <a:t>#Crea un oggetto con i residui della regressione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70855" y="3070016"/>
            <a:ext cx="9625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</a:rPr>
              <a:t>#2.2__________________________________TEST OF SPECIFICATION</a:t>
            </a:r>
          </a:p>
          <a:p>
            <a:r>
              <a:rPr lang="it-IT" sz="2000" dirty="0">
                <a:solidFill>
                  <a:srgbClr val="00B050"/>
                </a:solidFill>
              </a:rPr>
              <a:t>#    </a:t>
            </a:r>
            <a:r>
              <a:rPr lang="it-IT" sz="2000" dirty="0" err="1">
                <a:solidFill>
                  <a:srgbClr val="00B050"/>
                </a:solidFill>
              </a:rPr>
              <a:t>Validation</a:t>
            </a:r>
            <a:r>
              <a:rPr lang="it-IT" sz="2000" dirty="0">
                <a:solidFill>
                  <a:srgbClr val="00B050"/>
                </a:solidFill>
              </a:rPr>
              <a:t> of </a:t>
            </a:r>
            <a:r>
              <a:rPr lang="it-IT" sz="2000" dirty="0" err="1">
                <a:solidFill>
                  <a:srgbClr val="00B050"/>
                </a:solidFill>
              </a:rPr>
              <a:t>classical</a:t>
            </a:r>
            <a:r>
              <a:rPr lang="it-IT" sz="2000" dirty="0">
                <a:solidFill>
                  <a:srgbClr val="00B050"/>
                </a:solidFill>
              </a:rPr>
              <a:t> model </a:t>
            </a:r>
            <a:r>
              <a:rPr lang="it-IT" sz="2000" dirty="0" err="1">
                <a:solidFill>
                  <a:srgbClr val="00B050"/>
                </a:solidFill>
              </a:rPr>
              <a:t>hypotheses</a:t>
            </a:r>
            <a:r>
              <a:rPr lang="it-IT" sz="2000" dirty="0">
                <a:solidFill>
                  <a:srgbClr val="00B050"/>
                </a:solidFill>
              </a:rPr>
              <a:t>:</a:t>
            </a:r>
          </a:p>
          <a:p>
            <a:endParaRPr lang="it-IT" sz="2000" dirty="0"/>
          </a:p>
          <a:p>
            <a:r>
              <a:rPr lang="it-IT" sz="2000" dirty="0">
                <a:solidFill>
                  <a:srgbClr val="00B050"/>
                </a:solidFill>
              </a:rPr>
              <a:t>#NORMALITY</a:t>
            </a:r>
          </a:p>
          <a:p>
            <a:r>
              <a:rPr lang="it-IT" sz="2000" dirty="0" err="1"/>
              <a:t>shapiro.test</a:t>
            </a:r>
            <a:r>
              <a:rPr lang="it-IT" sz="2000" dirty="0"/>
              <a:t>(res)  </a:t>
            </a:r>
          </a:p>
          <a:p>
            <a:endParaRPr lang="it-IT" sz="2000" dirty="0"/>
          </a:p>
          <a:p>
            <a:r>
              <a:rPr lang="it-IT" sz="2000" dirty="0">
                <a:solidFill>
                  <a:srgbClr val="00B050"/>
                </a:solidFill>
              </a:rPr>
              <a:t>#HETEROSKEDASTICITY</a:t>
            </a:r>
          </a:p>
          <a:p>
            <a:r>
              <a:rPr lang="it-IT" sz="2000" dirty="0" err="1"/>
              <a:t>bptest</a:t>
            </a:r>
            <a:r>
              <a:rPr lang="it-IT" sz="2000" dirty="0"/>
              <a:t>(formula(reg), data = </a:t>
            </a:r>
            <a:r>
              <a:rPr lang="it-IT" sz="2000" dirty="0" err="1"/>
              <a:t>matrice_trasporti</a:t>
            </a:r>
            <a:r>
              <a:rPr lang="it-IT" sz="2000" dirty="0"/>
              <a:t>)</a:t>
            </a:r>
          </a:p>
          <a:p>
            <a:endParaRPr lang="it-IT" sz="2000" dirty="0"/>
          </a:p>
          <a:p>
            <a:r>
              <a:rPr lang="it-IT" sz="2000" dirty="0">
                <a:solidFill>
                  <a:srgbClr val="00B050"/>
                </a:solidFill>
              </a:rPr>
              <a:t>#CORRELATION</a:t>
            </a:r>
          </a:p>
          <a:p>
            <a:r>
              <a:rPr lang="it-IT" sz="2000" dirty="0" err="1"/>
              <a:t>dwtest</a:t>
            </a:r>
            <a:r>
              <a:rPr lang="it-IT" sz="2000" dirty="0"/>
              <a:t>(formula(reg), data = </a:t>
            </a:r>
            <a:r>
              <a:rPr lang="it-IT" sz="2000" dirty="0" err="1"/>
              <a:t>matrice_trasporti</a:t>
            </a:r>
            <a:r>
              <a:rPr lang="it-IT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564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5108" y="258043"/>
            <a:ext cx="775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Regressione lineare multipla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17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606757" y="1573891"/>
            <a:ext cx="87964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</a:rPr>
              <a:t>########Multiple Linear </a:t>
            </a:r>
            <a:r>
              <a:rPr lang="it-IT" sz="2000" dirty="0" err="1">
                <a:solidFill>
                  <a:srgbClr val="00B050"/>
                </a:solidFill>
              </a:rPr>
              <a:t>Regression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>
                <a:solidFill>
                  <a:srgbClr val="00B050"/>
                </a:solidFill>
              </a:rPr>
              <a:t>#~~~~~1 CASE</a:t>
            </a:r>
          </a:p>
          <a:p>
            <a:r>
              <a:rPr lang="it-IT" sz="2000" dirty="0" err="1"/>
              <a:t>reg_mul</a:t>
            </a:r>
            <a:r>
              <a:rPr lang="it-IT" sz="2000" dirty="0"/>
              <a:t>&lt;-lm(EmissioniCO2~Density+uso_studenti+T_uso_autobus)</a:t>
            </a:r>
          </a:p>
          <a:p>
            <a:r>
              <a:rPr lang="it-IT" sz="2000" dirty="0" err="1"/>
              <a:t>summary</a:t>
            </a:r>
            <a:r>
              <a:rPr lang="it-IT" sz="2000" dirty="0"/>
              <a:t>(</a:t>
            </a:r>
            <a:r>
              <a:rPr lang="it-IT" sz="2000" dirty="0" err="1"/>
              <a:t>reg_mul</a:t>
            </a:r>
            <a:r>
              <a:rPr lang="it-IT" sz="2000" dirty="0"/>
              <a:t>)</a:t>
            </a:r>
          </a:p>
          <a:p>
            <a:endParaRPr lang="it-IT" sz="2000" dirty="0">
              <a:solidFill>
                <a:srgbClr val="00B050"/>
              </a:solidFill>
            </a:endParaRPr>
          </a:p>
          <a:p>
            <a:endParaRPr lang="it-IT" sz="20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AC1C598-8F8C-F524-9B24-3440E884F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13" y="2937746"/>
            <a:ext cx="5582429" cy="319132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012447-30D7-6749-F9A4-77B478973D3A}"/>
              </a:ext>
            </a:extLst>
          </p:cNvPr>
          <p:cNvSpPr txBox="1"/>
          <p:nvPr/>
        </p:nvSpPr>
        <p:spPr>
          <a:xfrm>
            <a:off x="7647710" y="6129066"/>
            <a:ext cx="352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P-</a:t>
            </a:r>
            <a:r>
              <a:rPr lang="it-IT" dirty="0" err="1"/>
              <a:t>value</a:t>
            </a:r>
            <a:r>
              <a:rPr lang="it-IT" dirty="0"/>
              <a:t> &gt; </a:t>
            </a:r>
            <a:r>
              <a:rPr lang="it-IT" dirty="0" err="1"/>
              <a:t>qualisasi</a:t>
            </a:r>
            <a:r>
              <a:rPr lang="it-IT" dirty="0"/>
              <a:t> valore di </a:t>
            </a:r>
            <a:r>
              <a:rPr lang="el-GR" dirty="0"/>
              <a:t>α</a:t>
            </a:r>
            <a:r>
              <a:rPr lang="it-IT" dirty="0"/>
              <a:t> quindi il modello non è significativo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1182125-D08E-7DF3-8ECA-32BE5D5F334A}"/>
                  </a:ext>
                </a:extLst>
              </p:cNvPr>
              <p:cNvSpPr txBox="1"/>
              <p:nvPr/>
            </p:nvSpPr>
            <p:spPr>
              <a:xfrm>
                <a:off x="9290975" y="4442215"/>
                <a:ext cx="2743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 adj = 0.18: solo il 18% delle emissioni di CO2 è spiegata dalle variabili esplicative considerate.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1182125-D08E-7DF3-8ECA-32BE5D5F3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975" y="4442215"/>
                <a:ext cx="2743200" cy="1200329"/>
              </a:xfrm>
              <a:prstGeom prst="rect">
                <a:avLst/>
              </a:prstGeom>
              <a:blipFill>
                <a:blip r:embed="rId3"/>
                <a:stretch>
                  <a:fillRect l="-1778" t="-3046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D0C5E4-88AD-A666-BF93-765D61A7AE3F}"/>
              </a:ext>
            </a:extLst>
          </p:cNvPr>
          <p:cNvSpPr txBox="1"/>
          <p:nvPr/>
        </p:nvSpPr>
        <p:spPr>
          <a:xfrm>
            <a:off x="128135" y="3703551"/>
            <a:ext cx="3170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l’uso degli autobus aumenta di un’unità, le emissioni di C02 aumentano in media di 335.6, tenendo costante tutte le altre variabili.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433F34E-BFB6-C1E4-F713-C8F735FA0D5F}"/>
              </a:ext>
            </a:extLst>
          </p:cNvPr>
          <p:cNvSpPr/>
          <p:nvPr/>
        </p:nvSpPr>
        <p:spPr>
          <a:xfrm>
            <a:off x="3435413" y="2937746"/>
            <a:ext cx="5457742" cy="319132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5251512-975E-FA9D-2DFD-535D99A2A309}"/>
              </a:ext>
            </a:extLst>
          </p:cNvPr>
          <p:cNvSpPr/>
          <p:nvPr/>
        </p:nvSpPr>
        <p:spPr>
          <a:xfrm>
            <a:off x="128135" y="3703551"/>
            <a:ext cx="3170712" cy="147732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3BAC4A5-D420-8305-C519-1CD83D9AEEAE}"/>
              </a:ext>
            </a:extLst>
          </p:cNvPr>
          <p:cNvSpPr/>
          <p:nvPr/>
        </p:nvSpPr>
        <p:spPr>
          <a:xfrm>
            <a:off x="9290975" y="4442215"/>
            <a:ext cx="2743200" cy="13054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52F41DF-103F-0882-0188-652029F88FB4}"/>
              </a:ext>
            </a:extLst>
          </p:cNvPr>
          <p:cNvSpPr/>
          <p:nvPr/>
        </p:nvSpPr>
        <p:spPr>
          <a:xfrm>
            <a:off x="7647710" y="6234179"/>
            <a:ext cx="3384467" cy="54121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E45E0334-DEA0-5CC1-C042-9D884888A3C7}"/>
              </a:ext>
            </a:extLst>
          </p:cNvPr>
          <p:cNvCxnSpPr/>
          <p:nvPr/>
        </p:nvCxnSpPr>
        <p:spPr>
          <a:xfrm>
            <a:off x="6958940" y="6129066"/>
            <a:ext cx="52251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4B586B95-FF1A-3FBF-817F-11C701364A79}"/>
              </a:ext>
            </a:extLst>
          </p:cNvPr>
          <p:cNvCxnSpPr/>
          <p:nvPr/>
        </p:nvCxnSpPr>
        <p:spPr>
          <a:xfrm>
            <a:off x="7481455" y="6129066"/>
            <a:ext cx="166255" cy="1051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6204C742-B298-2699-28BA-CB12399EBDF4}"/>
              </a:ext>
            </a:extLst>
          </p:cNvPr>
          <p:cNvCxnSpPr/>
          <p:nvPr/>
        </p:nvCxnSpPr>
        <p:spPr>
          <a:xfrm>
            <a:off x="7564582" y="5949538"/>
            <a:ext cx="4868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42034C3-E73B-BE1A-C614-182D8D62686F}"/>
              </a:ext>
            </a:extLst>
          </p:cNvPr>
          <p:cNvCxnSpPr/>
          <p:nvPr/>
        </p:nvCxnSpPr>
        <p:spPr>
          <a:xfrm flipV="1">
            <a:off x="8051470" y="4726379"/>
            <a:ext cx="1239505" cy="122315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46ACAADE-6B4C-5A77-F8A8-027A056B6395}"/>
              </a:ext>
            </a:extLst>
          </p:cNvPr>
          <p:cNvCxnSpPr>
            <a:cxnSpLocks/>
          </p:cNvCxnSpPr>
          <p:nvPr/>
        </p:nvCxnSpPr>
        <p:spPr>
          <a:xfrm>
            <a:off x="3435413" y="5180879"/>
            <a:ext cx="175410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F6969F6E-8236-B51A-007A-0E2227F488F4}"/>
              </a:ext>
            </a:extLst>
          </p:cNvPr>
          <p:cNvCxnSpPr/>
          <p:nvPr/>
        </p:nvCxnSpPr>
        <p:spPr>
          <a:xfrm flipH="1" flipV="1">
            <a:off x="3111335" y="4904509"/>
            <a:ext cx="324078" cy="2763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151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E2B9B9-0B66-4F4B-B403-5E29E15B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18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977CF2-9376-39DC-BFEA-8AA75C7ABA51}"/>
              </a:ext>
            </a:extLst>
          </p:cNvPr>
          <p:cNvSpPr txBox="1"/>
          <p:nvPr/>
        </p:nvSpPr>
        <p:spPr>
          <a:xfrm>
            <a:off x="647206" y="2466316"/>
            <a:ext cx="7116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	</a:t>
            </a:r>
            <a:endParaRPr lang="it-IT" dirty="0">
              <a:solidFill>
                <a:srgbClr val="00B050"/>
              </a:solidFill>
            </a:endParaRPr>
          </a:p>
          <a:p>
            <a:endParaRPr lang="it-IT" dirty="0"/>
          </a:p>
          <a:p>
            <a:r>
              <a:rPr lang="it-IT" sz="1800" dirty="0" err="1"/>
              <a:t>confint</a:t>
            </a:r>
            <a:r>
              <a:rPr lang="it-IT" sz="1800" dirty="0"/>
              <a:t>(</a:t>
            </a:r>
            <a:r>
              <a:rPr lang="it-IT" sz="1800" dirty="0" err="1"/>
              <a:t>reg_mul</a:t>
            </a:r>
            <a:r>
              <a:rPr lang="it-IT" sz="1800" dirty="0"/>
              <a:t>, </a:t>
            </a:r>
            <a:r>
              <a:rPr lang="it-IT" sz="1800" dirty="0" err="1"/>
              <a:t>level</a:t>
            </a:r>
            <a:r>
              <a:rPr lang="it-IT" sz="1800" dirty="0"/>
              <a:t> = </a:t>
            </a:r>
            <a:r>
              <a:rPr lang="it-IT" sz="1800" dirty="0">
                <a:solidFill>
                  <a:srgbClr val="00B0F0"/>
                </a:solidFill>
              </a:rPr>
              <a:t>0.95</a:t>
            </a:r>
            <a:r>
              <a:rPr lang="it-IT" sz="1800" dirty="0"/>
              <a:t>)</a:t>
            </a:r>
          </a:p>
          <a:p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355A6A-482E-0561-FAE2-9BEEB33C4349}"/>
              </a:ext>
            </a:extLst>
          </p:cNvPr>
          <p:cNvSpPr txBox="1"/>
          <p:nvPr/>
        </p:nvSpPr>
        <p:spPr>
          <a:xfrm>
            <a:off x="4013860" y="439387"/>
            <a:ext cx="515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Intervalli di confidenza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0C0A2F1-8013-6C74-7F7E-78DBB638A232}"/>
              </a:ext>
            </a:extLst>
          </p:cNvPr>
          <p:cNvSpPr txBox="1"/>
          <p:nvPr/>
        </p:nvSpPr>
        <p:spPr>
          <a:xfrm>
            <a:off x="492827" y="113188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/>
              <a:t>confint</a:t>
            </a:r>
            <a:r>
              <a:rPr lang="it-IT" sz="1800" dirty="0"/>
              <a:t>(</a:t>
            </a:r>
            <a:r>
              <a:rPr lang="it-IT" sz="1800" dirty="0" err="1"/>
              <a:t>reg_mul</a:t>
            </a:r>
            <a:r>
              <a:rPr lang="it-IT" sz="1800" dirty="0"/>
              <a:t>, </a:t>
            </a:r>
            <a:r>
              <a:rPr lang="it-IT" sz="1800" dirty="0" err="1"/>
              <a:t>level</a:t>
            </a:r>
            <a:r>
              <a:rPr lang="it-IT" sz="1800" dirty="0"/>
              <a:t> = </a:t>
            </a:r>
            <a:r>
              <a:rPr lang="it-IT" sz="1800" dirty="0">
                <a:solidFill>
                  <a:srgbClr val="00B0F0"/>
                </a:solidFill>
              </a:rPr>
              <a:t>0.90</a:t>
            </a:r>
            <a:r>
              <a:rPr lang="it-IT" sz="1800" dirty="0"/>
              <a:t>)	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9FB9199-AE1A-EBA5-FCE2-FBDBD35B8C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5" r="884" b="66044"/>
          <a:stretch/>
        </p:blipFill>
        <p:spPr>
          <a:xfrm>
            <a:off x="647206" y="1535229"/>
            <a:ext cx="4572875" cy="81546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C47277-2822-7DCF-E0E7-B3A95E69C7CC}"/>
              </a:ext>
            </a:extLst>
          </p:cNvPr>
          <p:cNvSpPr txBox="1"/>
          <p:nvPr/>
        </p:nvSpPr>
        <p:spPr>
          <a:xfrm>
            <a:off x="4798430" y="1165897"/>
            <a:ext cx="5237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è confidenti al 90% che la densità sia compresa tra -3634.5060 e 1186.5254. Poiché l’intervallo  comprende lo zero, il test risulta </a:t>
            </a:r>
            <a:r>
              <a:rPr lang="it-IT" b="1" dirty="0"/>
              <a:t>non</a:t>
            </a:r>
            <a:r>
              <a:rPr lang="it-IT" dirty="0"/>
              <a:t> </a:t>
            </a:r>
            <a:r>
              <a:rPr lang="it-IT" b="1" dirty="0"/>
              <a:t>significativo</a:t>
            </a:r>
            <a:r>
              <a:rPr lang="it-IT" dirty="0"/>
              <a:t>.</a:t>
            </a:r>
          </a:p>
          <a:p>
            <a:r>
              <a:rPr lang="it-IT" dirty="0"/>
              <a:t>E così via..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C457F8-2B62-ADF9-5371-CE14CBA357E0}"/>
              </a:ext>
            </a:extLst>
          </p:cNvPr>
          <p:cNvSpPr txBox="1"/>
          <p:nvPr/>
        </p:nvSpPr>
        <p:spPr>
          <a:xfrm>
            <a:off x="5011387" y="3105834"/>
            <a:ext cx="3646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può poi cambiare l’ampiezza dell’intervallo (</a:t>
            </a:r>
            <a:r>
              <a:rPr lang="it-IT" dirty="0" err="1"/>
              <a:t>level</a:t>
            </a:r>
            <a:r>
              <a:rPr lang="it-IT" dirty="0"/>
              <a:t>=)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F8ECC39-071E-16AE-B58D-195FF05BBE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4" r="1920" b="33838"/>
          <a:stretch/>
        </p:blipFill>
        <p:spPr>
          <a:xfrm>
            <a:off x="706184" y="3411377"/>
            <a:ext cx="4246226" cy="741771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3363477-378B-33BE-27CD-679EC0F40F1D}"/>
              </a:ext>
            </a:extLst>
          </p:cNvPr>
          <p:cNvSpPr txBox="1"/>
          <p:nvPr/>
        </p:nvSpPr>
        <p:spPr>
          <a:xfrm>
            <a:off x="706184" y="450025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/>
              <a:t>confint</a:t>
            </a:r>
            <a:r>
              <a:rPr lang="it-IT" sz="1800" dirty="0"/>
              <a:t>(</a:t>
            </a:r>
            <a:r>
              <a:rPr lang="it-IT" sz="1800" dirty="0" err="1"/>
              <a:t>reg_mul</a:t>
            </a:r>
            <a:r>
              <a:rPr lang="it-IT" sz="1800" dirty="0"/>
              <a:t>, </a:t>
            </a:r>
            <a:r>
              <a:rPr lang="it-IT" sz="1800" dirty="0" err="1"/>
              <a:t>level</a:t>
            </a:r>
            <a:r>
              <a:rPr lang="it-IT" sz="1800" dirty="0"/>
              <a:t> = </a:t>
            </a:r>
            <a:r>
              <a:rPr lang="it-IT" sz="1800" dirty="0">
                <a:solidFill>
                  <a:srgbClr val="00B0F0"/>
                </a:solidFill>
              </a:rPr>
              <a:t>0.99</a:t>
            </a:r>
            <a:r>
              <a:rPr lang="it-IT" sz="1800" dirty="0"/>
              <a:t>)</a:t>
            </a:r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9595B172-4CFC-71AE-684D-364B53E42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2734" r="-2123"/>
          <a:stretch/>
        </p:blipFill>
        <p:spPr>
          <a:xfrm>
            <a:off x="783849" y="4916387"/>
            <a:ext cx="4436232" cy="70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21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5108" y="258043"/>
            <a:ext cx="775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Regressione lineare multipla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19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9" y="1201129"/>
            <a:ext cx="6017835" cy="4567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3280349" y="5855137"/>
                <a:ext cx="3092962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𝑉𝐼𝐹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𝑇𝑜𝑙𝑒𝑟𝑎𝑛𝑐𝑒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349" y="5855137"/>
                <a:ext cx="3092962" cy="569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ACBB047-EC37-FD93-0153-9964EE39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2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9FD902-1CE1-CC55-51AB-D838D2B22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" b="9931"/>
          <a:stretch/>
        </p:blipFill>
        <p:spPr>
          <a:xfrm>
            <a:off x="3581401" y="145455"/>
            <a:ext cx="8604910" cy="623450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550141-A1CF-C996-BA1E-80DA07336791}"/>
              </a:ext>
            </a:extLst>
          </p:cNvPr>
          <p:cNvSpPr txBox="1"/>
          <p:nvPr/>
        </p:nvSpPr>
        <p:spPr>
          <a:xfrm>
            <a:off x="249381" y="878774"/>
            <a:ext cx="3092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3. Si aprirà questa finestra e una volta cliccato su </a:t>
            </a:r>
            <a:r>
              <a:rPr lang="it-IT" i="1" dirty="0"/>
              <a:t>Import, </a:t>
            </a:r>
            <a:r>
              <a:rPr lang="it-IT" dirty="0"/>
              <a:t>la matrice sarà importata su R.</a:t>
            </a:r>
            <a:endParaRPr lang="it-IT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5B5FFC-8418-9675-6AC5-05D24AA2DFDC}"/>
              </a:ext>
            </a:extLst>
          </p:cNvPr>
          <p:cNvSpPr txBox="1"/>
          <p:nvPr/>
        </p:nvSpPr>
        <p:spPr>
          <a:xfrm>
            <a:off x="0" y="2280062"/>
            <a:ext cx="3728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Nella console dei comandi (Finestra 3) compariranno i seguenti comandi:</a:t>
            </a:r>
          </a:p>
          <a:p>
            <a:r>
              <a:rPr lang="it-IT" dirty="0"/>
              <a:t>&gt; library(</a:t>
            </a:r>
            <a:r>
              <a:rPr lang="it-IT" dirty="0" err="1"/>
              <a:t>readxl</a:t>
            </a:r>
            <a:r>
              <a:rPr lang="it-IT" dirty="0"/>
              <a:t>)</a:t>
            </a:r>
          </a:p>
          <a:p>
            <a:r>
              <a:rPr lang="it-IT" dirty="0"/>
              <a:t>&gt; </a:t>
            </a:r>
            <a:r>
              <a:rPr lang="it-IT" dirty="0" err="1"/>
              <a:t>matrice_trasporti</a:t>
            </a:r>
            <a:r>
              <a:rPr lang="it-IT" dirty="0"/>
              <a:t> &lt;- </a:t>
            </a:r>
            <a:r>
              <a:rPr lang="it-IT" dirty="0" err="1"/>
              <a:t>read_excel</a:t>
            </a:r>
            <a:r>
              <a:rPr lang="it-IT" dirty="0"/>
              <a:t>("matrice trasporti.xls")</a:t>
            </a:r>
          </a:p>
          <a:p>
            <a:r>
              <a:rPr lang="it-IT" dirty="0"/>
              <a:t>&gt; </a:t>
            </a:r>
            <a:r>
              <a:rPr lang="it-IT" dirty="0" err="1"/>
              <a:t>View</a:t>
            </a:r>
            <a:r>
              <a:rPr lang="it-IT" dirty="0"/>
              <a:t>(</a:t>
            </a:r>
            <a:r>
              <a:rPr lang="it-IT" dirty="0" err="1"/>
              <a:t>matrice_trasporti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4205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5108" y="258043"/>
            <a:ext cx="775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Regressione lineare multipla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20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576698" y="3662135"/>
            <a:ext cx="9609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</a:rPr>
              <a:t>#________________________________________DIAGNOSTIC</a:t>
            </a:r>
          </a:p>
          <a:p>
            <a:r>
              <a:rPr lang="it-IT" sz="2000" dirty="0">
                <a:solidFill>
                  <a:srgbClr val="00B050"/>
                </a:solidFill>
              </a:rPr>
              <a:t># </a:t>
            </a:r>
            <a:r>
              <a:rPr lang="it-IT" sz="2000" dirty="0" err="1">
                <a:solidFill>
                  <a:srgbClr val="00B050"/>
                </a:solidFill>
              </a:rPr>
              <a:t>Condition</a:t>
            </a:r>
            <a:r>
              <a:rPr lang="it-IT" sz="2000" dirty="0">
                <a:solidFill>
                  <a:srgbClr val="00B050"/>
                </a:solidFill>
              </a:rPr>
              <a:t> Index </a:t>
            </a:r>
          </a:p>
          <a:p>
            <a:r>
              <a:rPr lang="it-IT" sz="2000" dirty="0" err="1"/>
              <a:t>install.packages</a:t>
            </a:r>
            <a:r>
              <a:rPr lang="it-IT" sz="2000" dirty="0"/>
              <a:t>("</a:t>
            </a:r>
            <a:r>
              <a:rPr lang="it-IT" sz="2000" dirty="0" err="1"/>
              <a:t>olsrr</a:t>
            </a:r>
            <a:r>
              <a:rPr lang="it-IT" sz="2000" dirty="0"/>
              <a:t>")</a:t>
            </a:r>
          </a:p>
          <a:p>
            <a:r>
              <a:rPr lang="it-IT" sz="2000" dirty="0" err="1"/>
              <a:t>library</a:t>
            </a:r>
            <a:r>
              <a:rPr lang="it-IT" sz="2000" dirty="0"/>
              <a:t>(</a:t>
            </a:r>
            <a:r>
              <a:rPr lang="it-IT" sz="2000" dirty="0" err="1"/>
              <a:t>olsrr</a:t>
            </a:r>
            <a:r>
              <a:rPr lang="it-IT" sz="2000" dirty="0"/>
              <a:t>)</a:t>
            </a:r>
          </a:p>
          <a:p>
            <a:r>
              <a:rPr lang="it-IT" sz="2000" dirty="0" err="1"/>
              <a:t>ols_vif_tol</a:t>
            </a:r>
            <a:r>
              <a:rPr lang="it-IT" sz="2000" dirty="0"/>
              <a:t>(</a:t>
            </a:r>
            <a:r>
              <a:rPr lang="it-IT" sz="2000" dirty="0" err="1"/>
              <a:t>reg_mul</a:t>
            </a:r>
            <a:r>
              <a:rPr lang="it-IT" sz="2000" dirty="0"/>
              <a:t>)	</a:t>
            </a:r>
            <a:r>
              <a:rPr lang="it-IT" sz="2000" dirty="0">
                <a:solidFill>
                  <a:srgbClr val="00B050"/>
                </a:solidFill>
              </a:rPr>
              <a:t>#Restituisce </a:t>
            </a:r>
            <a:r>
              <a:rPr lang="it-IT" sz="2000" dirty="0" err="1">
                <a:solidFill>
                  <a:srgbClr val="00B050"/>
                </a:solidFill>
              </a:rPr>
              <a:t>Tolerance</a:t>
            </a:r>
            <a:r>
              <a:rPr lang="it-IT" sz="2000" dirty="0">
                <a:solidFill>
                  <a:srgbClr val="00B050"/>
                </a:solidFill>
              </a:rPr>
              <a:t> and VIF ; #</a:t>
            </a:r>
            <a:r>
              <a:rPr lang="it-IT" sz="2000" b="0" dirty="0">
                <a:solidFill>
                  <a:srgbClr val="00B050"/>
                </a:solidFill>
              </a:rPr>
              <a:t>Tolerance &lt; 0.10 </a:t>
            </a:r>
            <a:r>
              <a:rPr lang="it-IT" sz="2000" b="0" dirty="0" err="1">
                <a:solidFill>
                  <a:srgbClr val="00B050"/>
                </a:solidFill>
              </a:rPr>
              <a:t>collinearità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 err="1"/>
              <a:t>ols_coll_diag</a:t>
            </a:r>
            <a:r>
              <a:rPr lang="it-IT" sz="2000" dirty="0"/>
              <a:t>(</a:t>
            </a:r>
            <a:r>
              <a:rPr lang="it-IT" sz="2000" dirty="0" err="1"/>
              <a:t>reg_mul</a:t>
            </a:r>
            <a:r>
              <a:rPr lang="it-IT" sz="2000" dirty="0"/>
              <a:t>)	</a:t>
            </a:r>
            <a:r>
              <a:rPr lang="it-IT" sz="2000" dirty="0">
                <a:solidFill>
                  <a:srgbClr val="00B050"/>
                </a:solidFill>
              </a:rPr>
              <a:t>#Restituisce </a:t>
            </a:r>
            <a:r>
              <a:rPr lang="it-IT" sz="2000" dirty="0" err="1">
                <a:solidFill>
                  <a:srgbClr val="00B050"/>
                </a:solidFill>
              </a:rPr>
              <a:t>Tolerance</a:t>
            </a:r>
            <a:r>
              <a:rPr lang="it-IT" sz="2000" dirty="0">
                <a:solidFill>
                  <a:srgbClr val="00B050"/>
                </a:solidFill>
              </a:rPr>
              <a:t> and VIF </a:t>
            </a:r>
            <a:endParaRPr lang="it-IT" sz="2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317128" y="2403562"/>
            <a:ext cx="463543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#VIF &gt; 10               </a:t>
            </a:r>
            <a:r>
              <a:rPr lang="it-IT" b="0" dirty="0">
                <a:solidFill>
                  <a:srgbClr val="00B050"/>
                </a:solidFill>
              </a:rPr>
              <a:t>      problemi di multicollinearità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482694" y="1387899"/>
            <a:ext cx="87964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</a:rPr>
              <a:t>#________________________________________DIAGNOSTIC</a:t>
            </a:r>
          </a:p>
          <a:p>
            <a:r>
              <a:rPr lang="it-IT" sz="2000" dirty="0">
                <a:solidFill>
                  <a:srgbClr val="00B050"/>
                </a:solidFill>
              </a:rPr>
              <a:t># </a:t>
            </a:r>
            <a:r>
              <a:rPr lang="it-IT" sz="2000" dirty="0" err="1">
                <a:solidFill>
                  <a:srgbClr val="00B050"/>
                </a:solidFill>
              </a:rPr>
              <a:t>variance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inflation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factors</a:t>
            </a:r>
            <a:r>
              <a:rPr lang="it-IT" sz="2000" dirty="0">
                <a:solidFill>
                  <a:srgbClr val="00B050"/>
                </a:solidFill>
              </a:rPr>
              <a:t> (VIF) – Richiede i pacchetti car e VIF</a:t>
            </a:r>
          </a:p>
          <a:p>
            <a:r>
              <a:rPr lang="it-IT" sz="2000" dirty="0" err="1"/>
              <a:t>vif</a:t>
            </a:r>
            <a:r>
              <a:rPr lang="it-IT" sz="2000" dirty="0"/>
              <a:t>(</a:t>
            </a:r>
            <a:r>
              <a:rPr lang="it-IT" sz="2000" dirty="0" err="1"/>
              <a:t>reg_mul</a:t>
            </a:r>
            <a:r>
              <a:rPr lang="it-IT" sz="2000" dirty="0"/>
              <a:t>) 		</a:t>
            </a:r>
            <a:r>
              <a:rPr lang="it-IT" sz="2000" dirty="0">
                <a:solidFill>
                  <a:srgbClr val="00B050"/>
                </a:solidFill>
              </a:rPr>
              <a:t>#Restituisce il VIF (</a:t>
            </a:r>
            <a:r>
              <a:rPr lang="it-IT" sz="2000" dirty="0" err="1">
                <a:solidFill>
                  <a:srgbClr val="00B050"/>
                </a:solidFill>
              </a:rPr>
              <a:t>Variance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Inflation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Factor</a:t>
            </a:r>
            <a:r>
              <a:rPr lang="it-IT" sz="2000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2297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5108" y="258043"/>
            <a:ext cx="775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Regressione lineare multipla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21</a:t>
            </a:fld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04" y="1309065"/>
            <a:ext cx="9073230" cy="268182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28" y="4473885"/>
            <a:ext cx="2076450" cy="1181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397381" y="4313763"/>
            <a:ext cx="440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C00000"/>
                </a:solidFill>
              </a:rPr>
              <a:t>eigenvalue</a:t>
            </a:r>
            <a:r>
              <a:rPr lang="it-IT" dirty="0">
                <a:solidFill>
                  <a:srgbClr val="C00000"/>
                </a:solidFill>
              </a:rPr>
              <a:t> (</a:t>
            </a:r>
            <a:r>
              <a:rPr lang="it-IT" dirty="0" err="1">
                <a:solidFill>
                  <a:srgbClr val="C00000"/>
                </a:solidFill>
              </a:rPr>
              <a:t>autovalore</a:t>
            </a:r>
            <a:r>
              <a:rPr lang="it-IT" dirty="0">
                <a:solidFill>
                  <a:srgbClr val="C00000"/>
                </a:solidFill>
              </a:rPr>
              <a:t>) più elevato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4218578" y="4498430"/>
            <a:ext cx="1025349" cy="252679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4165210" y="5373213"/>
            <a:ext cx="1259448" cy="97673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452939" y="5276793"/>
            <a:ext cx="321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C00000"/>
                </a:solidFill>
              </a:rPr>
              <a:t>i</a:t>
            </a:r>
            <a:r>
              <a:rPr lang="it-IT" dirty="0">
                <a:solidFill>
                  <a:srgbClr val="C00000"/>
                </a:solidFill>
              </a:rPr>
              <a:t>-esimo </a:t>
            </a:r>
            <a:r>
              <a:rPr lang="it-IT" dirty="0" err="1">
                <a:solidFill>
                  <a:srgbClr val="C00000"/>
                </a:solidFill>
              </a:rPr>
              <a:t>eigenvalue</a:t>
            </a:r>
            <a:endParaRPr lang="it-IT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22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987" y="320916"/>
            <a:ext cx="9350494" cy="60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94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23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38" y="503474"/>
            <a:ext cx="8474865" cy="58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24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55" y="416882"/>
            <a:ext cx="8751344" cy="630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92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25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67" y="786594"/>
            <a:ext cx="8915211" cy="54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80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26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60" y="782695"/>
            <a:ext cx="9632865" cy="557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47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27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63" y="755175"/>
            <a:ext cx="9747565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36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28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21" y="799525"/>
            <a:ext cx="9835240" cy="51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03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29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160" y="715951"/>
            <a:ext cx="9014276" cy="58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7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68858" y="29281"/>
            <a:ext cx="775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Importare </a:t>
            </a:r>
            <a:r>
              <a:rPr lang="it-IT" sz="4200" b="1" dirty="0" err="1"/>
              <a:t>files</a:t>
            </a:r>
            <a:r>
              <a:rPr lang="it-IT" sz="4200" b="1" dirty="0"/>
              <a:t> esterni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3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2071" t="2113" r="618" b="16625"/>
          <a:stretch/>
        </p:blipFill>
        <p:spPr>
          <a:xfrm>
            <a:off x="163773" y="2047619"/>
            <a:ext cx="5690762" cy="25320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r="904" b="8646"/>
          <a:stretch/>
        </p:blipFill>
        <p:spPr>
          <a:xfrm>
            <a:off x="6618186" y="2047619"/>
            <a:ext cx="5043383" cy="3409093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643487-E0DD-6B22-6B88-C05538021F26}"/>
              </a:ext>
            </a:extLst>
          </p:cNvPr>
          <p:cNvSpPr txBox="1"/>
          <p:nvPr/>
        </p:nvSpPr>
        <p:spPr>
          <a:xfrm>
            <a:off x="555658" y="815447"/>
            <a:ext cx="3434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alternativa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3E833FE-3A33-7649-98D5-EF02416A642C}"/>
              </a:ext>
            </a:extLst>
          </p:cNvPr>
          <p:cNvSpPr txBox="1"/>
          <p:nvPr/>
        </p:nvSpPr>
        <p:spPr>
          <a:xfrm>
            <a:off x="163773" y="1401288"/>
            <a:ext cx="607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1. Dalla Finestra 2 (in alto a destra) , cliccare su </a:t>
            </a:r>
            <a:r>
              <a:rPr lang="it-IT" i="1" dirty="0"/>
              <a:t>Import Dataset.</a:t>
            </a:r>
            <a:br>
              <a:rPr lang="it-IT" i="1" dirty="0"/>
            </a:br>
            <a:r>
              <a:rPr lang="it-IT" dirty="0"/>
              <a:t>Se si tratta di un foglio Excel, cliccare su </a:t>
            </a:r>
            <a:r>
              <a:rPr lang="it-IT" i="1" dirty="0"/>
              <a:t>From Excel.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E0BC42-CA14-EAFD-C802-8EDA97D85052}"/>
              </a:ext>
            </a:extLst>
          </p:cNvPr>
          <p:cNvSpPr txBox="1"/>
          <p:nvPr/>
        </p:nvSpPr>
        <p:spPr>
          <a:xfrm>
            <a:off x="6614556" y="1401288"/>
            <a:ext cx="5047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2. Si aprirà questa finestra, cliccare su </a:t>
            </a:r>
            <a:r>
              <a:rPr lang="it-IT" i="1" dirty="0"/>
              <a:t>Browser</a:t>
            </a:r>
            <a:r>
              <a:rPr lang="it-IT" dirty="0"/>
              <a:t>, selezionare il file e cliccare su </a:t>
            </a:r>
            <a:r>
              <a:rPr lang="it-IT" i="1" dirty="0"/>
              <a:t>Import</a:t>
            </a:r>
          </a:p>
        </p:txBody>
      </p:sp>
    </p:spTree>
    <p:extLst>
      <p:ext uri="{BB962C8B-B14F-4D97-AF65-F5344CB8AC3E}">
        <p14:creationId xmlns:p14="http://schemas.microsoft.com/office/powerpoint/2010/main" val="1514090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30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90" y="912444"/>
            <a:ext cx="10055984" cy="515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85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31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753" y="469356"/>
            <a:ext cx="9215864" cy="606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55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6553" y="258043"/>
            <a:ext cx="11929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Ricodifica delle variabili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32</a:t>
            </a:fld>
            <a:endParaRPr lang="it-I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40526" y="1287721"/>
            <a:ext cx="8608126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matrice_trasporti$Ripartizione2[</a:t>
            </a:r>
            <a:r>
              <a:rPr kumimoji="0" lang="it-IT" altLang="it-IT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matrice_trasporti$Ripartizione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=="NO"]&lt;-1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24605" y="1683501"/>
            <a:ext cx="8781250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matrice_trasporti$Ripartizione2[</a:t>
            </a:r>
            <a:r>
              <a:rPr kumimoji="0" lang="it-IT" altLang="it-IT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matrice_trasporti$Ripartizione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=="NE"]&lt;-2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26880" y="2079281"/>
            <a:ext cx="8358057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matrice_trasporti$Ripartizione2[</a:t>
            </a:r>
            <a:r>
              <a:rPr kumimoji="0" lang="it-IT" altLang="it-IT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matrice_trasporti$Ripartizione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=="C"]&lt;-3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26877" y="2461236"/>
            <a:ext cx="8436605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matrice_trasporti$Ripartizione2[</a:t>
            </a:r>
            <a:r>
              <a:rPr kumimoji="0" lang="it-IT" altLang="it-IT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matrice_trasporti$Ripartizione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=="I"]&lt;-4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26877" y="2829728"/>
            <a:ext cx="8499122" cy="3385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matrice_trasporti$Ripartizione2[</a:t>
            </a:r>
            <a:r>
              <a:rPr kumimoji="0" lang="it-IT" altLang="it-IT" sz="2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matrice_trasporti$Ripartizione</a:t>
            </a:r>
            <a:r>
              <a:rPr kumimoji="0" lang="it-IT" altLang="it-IT" sz="2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=="S"]&lt;-5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41614" y="3930200"/>
            <a:ext cx="7587013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matrice_trasporti$uso_studenti2[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matrice_trasporti$uso_studenti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=25.35]=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"bassa"</a:t>
            </a:r>
            <a:endParaRPr kumimoji="0" lang="it-IT" altLang="it-IT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57581" y="4290208"/>
            <a:ext cx="12121908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matrice_trasporti$uso_studenti2[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matrice_trasporti$uso_studenti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&gt;25.35 &amp;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matrice_trasporti$uso_studenti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&lt;=30.90]=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mediobass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kumimoji="0" lang="it-IT" altLang="it-IT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69750" y="4658700"/>
            <a:ext cx="12083436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matrice_trasporti$uso_studenti2[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matrice_trasporti$uso_studenti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&gt;30.90 &amp; 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matrice_trasporti$uso_studenti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&lt;=34.75]=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it-IT" alt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medioalto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kumimoji="0" lang="it-IT" altLang="it-IT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367403" y="5011066"/>
            <a:ext cx="730328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matrice_trasporti$uso_studenti2[</a:t>
            </a:r>
            <a:r>
              <a:rPr kumimoji="0" lang="it-IT" altLang="it-IT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matrice_trasporti$uso_studenti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&gt;34.75]=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"alto"</a:t>
            </a:r>
            <a:endParaRPr kumimoji="0" lang="it-IT" altLang="it-IT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18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55609" y="326283"/>
            <a:ext cx="11929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Regressione con variabili indipendenti categoriali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33</a:t>
            </a:fld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778343" y="1354810"/>
            <a:ext cx="102899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/>
              <a:t>In R vengono create automaticamente le h-1 variabili </a:t>
            </a:r>
            <a:r>
              <a:rPr lang="it-IT" sz="2600" dirty="0" err="1"/>
              <a:t>dummy</a:t>
            </a:r>
            <a:r>
              <a:rPr lang="it-IT" sz="2600" dirty="0"/>
              <a:t> e la prima categoria viene adottata come categoria di riferimento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05638" y="5208495"/>
            <a:ext cx="103891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/>
              <a:t>Per modificare la categoria di riferimento, occorre riordinare i livelli </a:t>
            </a:r>
            <a:r>
              <a:rPr lang="it-IT" sz="2600" dirty="0">
                <a:solidFill>
                  <a:srgbClr val="002060"/>
                </a:solidFill>
              </a:rPr>
              <a:t>(</a:t>
            </a:r>
            <a:r>
              <a:rPr lang="it-IT" sz="2600" dirty="0" err="1">
                <a:solidFill>
                  <a:srgbClr val="002060"/>
                </a:solidFill>
              </a:rPr>
              <a:t>relevel</a:t>
            </a:r>
            <a:r>
              <a:rPr lang="it-IT" sz="26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2" name="Rettangolo 1"/>
          <p:cNvSpPr/>
          <p:nvPr/>
        </p:nvSpPr>
        <p:spPr>
          <a:xfrm>
            <a:off x="928088" y="5827264"/>
            <a:ext cx="102666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reg_cat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&lt;-lm(EmissioniCO2 ~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Autovetture+relevel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(Ripartizioni,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="I"))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778342" y="2468023"/>
            <a:ext cx="103891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/>
              <a:t>La funzione </a:t>
            </a:r>
            <a:r>
              <a:rPr lang="it-IT" sz="2600" dirty="0" err="1">
                <a:solidFill>
                  <a:srgbClr val="002060"/>
                </a:solidFill>
              </a:rPr>
              <a:t>contrasts</a:t>
            </a:r>
            <a:r>
              <a:rPr lang="it-IT" sz="2600" dirty="0">
                <a:solidFill>
                  <a:srgbClr val="002060"/>
                </a:solidFill>
              </a:rPr>
              <a:t>()</a:t>
            </a:r>
            <a:r>
              <a:rPr lang="it-IT" sz="2600" dirty="0"/>
              <a:t> fornisce la codifica che R usa per le </a:t>
            </a:r>
            <a:r>
              <a:rPr lang="it-IT" sz="2600" dirty="0" err="1"/>
              <a:t>dummy</a:t>
            </a:r>
            <a:r>
              <a:rPr lang="it-IT" sz="2600" dirty="0"/>
              <a:t> (vale solo per variabili fattore)</a:t>
            </a:r>
            <a:endParaRPr lang="it-IT" sz="2600" dirty="0">
              <a:solidFill>
                <a:srgbClr val="00206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94262" y="3452941"/>
            <a:ext cx="103891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/>
              <a:t>Per trasformare una variabile numerica o carattere in fattore:</a:t>
            </a:r>
            <a:endParaRPr lang="it-IT" sz="2600" dirty="0">
              <a:solidFill>
                <a:srgbClr val="002060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928088" y="4164512"/>
            <a:ext cx="102666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uso_studenti2&lt;-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as.factor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(uso_studenti2) </a:t>
            </a:r>
            <a:endParaRPr lang="it-IT" sz="2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159010" y="3123483"/>
            <a:ext cx="399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uso_studenti2&lt;-</a:t>
            </a:r>
            <a:r>
              <a:rPr lang="it-IT" dirty="0" err="1"/>
              <a:t>as.factor</a:t>
            </a:r>
            <a:r>
              <a:rPr lang="it-IT" dirty="0"/>
              <a:t>(uso_studenti2)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5796309" y="4149470"/>
            <a:ext cx="59167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#sovrascrive la variabile, altrimenti bisogna assegnare una denominazione diversa alla variabile</a:t>
            </a:r>
          </a:p>
        </p:txBody>
      </p:sp>
    </p:spTree>
    <p:extLst>
      <p:ext uri="{BB962C8B-B14F-4D97-AF65-F5344CB8AC3E}">
        <p14:creationId xmlns:p14="http://schemas.microsoft.com/office/powerpoint/2010/main" val="1145269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6553" y="258043"/>
            <a:ext cx="11929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Regressione con variabili categoriali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34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330294" y="1303864"/>
            <a:ext cx="87964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</a:rPr>
              <a:t>########Multiple Linear </a:t>
            </a:r>
            <a:r>
              <a:rPr lang="it-IT" sz="2000" dirty="0" err="1">
                <a:solidFill>
                  <a:srgbClr val="00B050"/>
                </a:solidFill>
              </a:rPr>
              <a:t>Regression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>
                <a:solidFill>
                  <a:srgbClr val="00B050"/>
                </a:solidFill>
              </a:rPr>
              <a:t>#~~~~~1 CASE</a:t>
            </a:r>
          </a:p>
          <a:p>
            <a:r>
              <a:rPr lang="it-IT" sz="2000" dirty="0" err="1"/>
              <a:t>reg_mul</a:t>
            </a:r>
            <a:r>
              <a:rPr lang="it-IT" sz="2000" dirty="0"/>
              <a:t>&lt;-lm(EmissioniCO2~Density+uso_studenti+T_uso_autobus)</a:t>
            </a:r>
          </a:p>
          <a:p>
            <a:r>
              <a:rPr lang="it-IT" sz="2000" dirty="0" err="1"/>
              <a:t>summary</a:t>
            </a:r>
            <a:r>
              <a:rPr lang="it-IT" sz="2000" dirty="0"/>
              <a:t>(</a:t>
            </a:r>
            <a:r>
              <a:rPr lang="it-IT" sz="2000" dirty="0" err="1"/>
              <a:t>reg_mul</a:t>
            </a:r>
            <a:r>
              <a:rPr lang="it-IT" sz="2000" dirty="0"/>
              <a:t>)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>
                <a:solidFill>
                  <a:srgbClr val="00B050"/>
                </a:solidFill>
              </a:rPr>
              <a:t>#________________________________________DIAGNOSTIC</a:t>
            </a:r>
          </a:p>
          <a:p>
            <a:r>
              <a:rPr lang="it-IT" sz="2000" dirty="0" err="1"/>
              <a:t>vif</a:t>
            </a:r>
            <a:r>
              <a:rPr lang="it-IT" sz="2000" dirty="0"/>
              <a:t>(</a:t>
            </a:r>
            <a:r>
              <a:rPr lang="it-IT" sz="2000" dirty="0" err="1"/>
              <a:t>reg_mul</a:t>
            </a:r>
            <a:r>
              <a:rPr lang="it-IT" sz="2000" dirty="0"/>
              <a:t>) 		</a:t>
            </a:r>
            <a:r>
              <a:rPr lang="it-IT" sz="2000" dirty="0">
                <a:solidFill>
                  <a:srgbClr val="00B050"/>
                </a:solidFill>
              </a:rPr>
              <a:t># restituisce il GVIF in presenza di variabili categoriali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083655" y="4341691"/>
                <a:ext cx="1798698" cy="4337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𝐺𝑉𝐼𝐹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𝑉𝐼𝐹</m:t>
                          </m:r>
                        </m:e>
                        <m:sup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it-IT" b="0" i="1" smtClean="0"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655" y="4341691"/>
                <a:ext cx="1798698" cy="4337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tangolo 8"/>
          <p:cNvSpPr/>
          <p:nvPr/>
        </p:nvSpPr>
        <p:spPr>
          <a:xfrm>
            <a:off x="4032379" y="5098206"/>
            <a:ext cx="1172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Se </a:t>
            </a:r>
            <a:r>
              <a:rPr lang="it-IT" dirty="0" err="1"/>
              <a:t>df</a:t>
            </a:r>
            <a:r>
              <a:rPr lang="it-IT" dirty="0"/>
              <a:t>=1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5122678" y="5098206"/>
                <a:ext cx="14167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𝐺𝑉𝐼𝐹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𝑉𝐼𝐹</m:t>
                          </m:r>
                        </m:e>
                      </m:rad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678" y="5098206"/>
                <a:ext cx="1416798" cy="307777"/>
              </a:xfrm>
              <a:prstGeom prst="rect">
                <a:avLst/>
              </a:prstGeom>
              <a:blipFill>
                <a:blip r:embed="rId3"/>
                <a:stretch>
                  <a:fillRect l="-3433" r="-3004" b="-58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7531728" y="4345630"/>
                <a:ext cx="3822072" cy="412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b="0" dirty="0"/>
                  <a:t>Se G</a:t>
                </a:r>
                <a:r>
                  <a:rPr lang="it-IT" dirty="0"/>
                  <a:t>VIF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𝑑𝑓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it-IT" dirty="0"/>
                  <a:t>               </a:t>
                </a:r>
                <a:r>
                  <a:rPr lang="it-IT" b="0" dirty="0"/>
                  <a:t>      </a:t>
                </a:r>
                <a:r>
                  <a:rPr lang="it-IT" b="0" dirty="0" err="1"/>
                  <a:t>collinearità</a:t>
                </a:r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728" y="4345630"/>
                <a:ext cx="3822072" cy="412677"/>
              </a:xfrm>
              <a:prstGeom prst="rect">
                <a:avLst/>
              </a:prstGeom>
              <a:blipFill>
                <a:blip r:embed="rId4"/>
                <a:stretch>
                  <a:fillRect l="-3828" r="-3190" b="-323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175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372538" y="258043"/>
            <a:ext cx="9976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Diagnostica regressione lineare multipla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35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21891" y="1778810"/>
            <a:ext cx="10310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hist</a:t>
            </a:r>
            <a:r>
              <a:rPr lang="it-IT" sz="2000" dirty="0"/>
              <a:t>(</a:t>
            </a:r>
            <a:r>
              <a:rPr lang="it-IT" sz="2000" dirty="0" err="1"/>
              <a:t>rstandard</a:t>
            </a:r>
            <a:r>
              <a:rPr lang="it-IT" sz="2000" dirty="0"/>
              <a:t>(</a:t>
            </a:r>
            <a:r>
              <a:rPr lang="it-IT" sz="2000" dirty="0" err="1"/>
              <a:t>reg_mul</a:t>
            </a:r>
            <a:r>
              <a:rPr lang="it-IT" sz="2000" dirty="0"/>
              <a:t>))   				</a:t>
            </a:r>
            <a:r>
              <a:rPr lang="it-IT" sz="2000" dirty="0">
                <a:solidFill>
                  <a:srgbClr val="00B050"/>
                </a:solidFill>
              </a:rPr>
              <a:t># </a:t>
            </a:r>
            <a:r>
              <a:rPr lang="it-IT" sz="2000" dirty="0" err="1">
                <a:solidFill>
                  <a:srgbClr val="00B050"/>
                </a:solidFill>
              </a:rPr>
              <a:t>histogram</a:t>
            </a:r>
            <a:r>
              <a:rPr lang="it-IT" sz="2000" dirty="0">
                <a:solidFill>
                  <a:srgbClr val="00B050"/>
                </a:solidFill>
              </a:rPr>
              <a:t> of the </a:t>
            </a:r>
            <a:r>
              <a:rPr lang="it-IT" sz="2000" dirty="0" err="1">
                <a:solidFill>
                  <a:srgbClr val="00B050"/>
                </a:solidFill>
              </a:rPr>
              <a:t>standardised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residuals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/>
              <a:t>par(</a:t>
            </a:r>
            <a:r>
              <a:rPr lang="it-IT" sz="2000" dirty="0" err="1"/>
              <a:t>mfrow</a:t>
            </a:r>
            <a:r>
              <a:rPr lang="it-IT" sz="2000" dirty="0"/>
              <a:t> = c (2,2))</a:t>
            </a:r>
          </a:p>
          <a:p>
            <a:r>
              <a:rPr lang="it-IT" sz="2000" dirty="0"/>
              <a:t>plot(</a:t>
            </a:r>
            <a:r>
              <a:rPr lang="it-IT" sz="2000" dirty="0" err="1"/>
              <a:t>reg_mul</a:t>
            </a:r>
            <a:r>
              <a:rPr lang="it-IT" sz="2000" dirty="0"/>
              <a:t>)</a:t>
            </a:r>
          </a:p>
          <a:p>
            <a:r>
              <a:rPr lang="it-IT" sz="2000" dirty="0" err="1"/>
              <a:t>res_mul</a:t>
            </a:r>
            <a:r>
              <a:rPr lang="it-IT" sz="2000" dirty="0"/>
              <a:t>&lt;-</a:t>
            </a:r>
            <a:r>
              <a:rPr lang="it-IT" sz="2000" dirty="0" err="1"/>
              <a:t>residuals</a:t>
            </a:r>
            <a:r>
              <a:rPr lang="it-IT" sz="2000" dirty="0"/>
              <a:t>(</a:t>
            </a:r>
            <a:r>
              <a:rPr lang="it-IT" sz="2000" dirty="0" err="1"/>
              <a:t>reg_mul</a:t>
            </a:r>
            <a:r>
              <a:rPr lang="it-IT" sz="2000" dirty="0"/>
              <a:t>)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 err="1"/>
              <a:t>shapiro.test</a:t>
            </a:r>
            <a:r>
              <a:rPr lang="it-IT" sz="2000" dirty="0"/>
              <a:t>(</a:t>
            </a:r>
            <a:r>
              <a:rPr lang="it-IT" sz="2000" dirty="0" err="1"/>
              <a:t>res_mul</a:t>
            </a:r>
            <a:r>
              <a:rPr lang="it-IT" sz="2000" dirty="0"/>
              <a:t>) 				</a:t>
            </a:r>
            <a:r>
              <a:rPr lang="it-IT" sz="2000" dirty="0">
                <a:solidFill>
                  <a:srgbClr val="00B050"/>
                </a:solidFill>
              </a:rPr>
              <a:t>#</a:t>
            </a:r>
            <a:r>
              <a:rPr lang="it-IT" sz="2000" dirty="0" err="1">
                <a:solidFill>
                  <a:srgbClr val="00B050"/>
                </a:solidFill>
              </a:rPr>
              <a:t>Normality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 err="1"/>
              <a:t>bptest</a:t>
            </a:r>
            <a:r>
              <a:rPr lang="it-IT" sz="2000" dirty="0"/>
              <a:t>(formula(</a:t>
            </a:r>
            <a:r>
              <a:rPr lang="it-IT" sz="2000" dirty="0" err="1"/>
              <a:t>reg_mul</a:t>
            </a:r>
            <a:r>
              <a:rPr lang="it-IT" sz="2000" dirty="0"/>
              <a:t>), data = </a:t>
            </a:r>
            <a:r>
              <a:rPr lang="it-IT" sz="2000" dirty="0" err="1"/>
              <a:t>matrice_trasporti</a:t>
            </a:r>
            <a:r>
              <a:rPr lang="it-IT" sz="2000" dirty="0"/>
              <a:t>) </a:t>
            </a:r>
            <a:r>
              <a:rPr lang="it-IT" sz="2000" dirty="0">
                <a:solidFill>
                  <a:srgbClr val="00B050"/>
                </a:solidFill>
              </a:rPr>
              <a:t> 	#</a:t>
            </a:r>
            <a:r>
              <a:rPr lang="it-IT" sz="2000" dirty="0" err="1">
                <a:solidFill>
                  <a:srgbClr val="00B050"/>
                </a:solidFill>
              </a:rPr>
              <a:t>Heteroskedasticity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 err="1"/>
              <a:t>dwtest</a:t>
            </a:r>
            <a:r>
              <a:rPr lang="it-IT" sz="2000" dirty="0"/>
              <a:t>(formula(</a:t>
            </a:r>
            <a:r>
              <a:rPr lang="it-IT" sz="2000" dirty="0" err="1"/>
              <a:t>reg_mul</a:t>
            </a:r>
            <a:r>
              <a:rPr lang="it-IT" sz="2000" dirty="0"/>
              <a:t>), data = </a:t>
            </a:r>
            <a:r>
              <a:rPr lang="it-IT" sz="2000" dirty="0" err="1"/>
              <a:t>matrice_trasporti</a:t>
            </a:r>
            <a:r>
              <a:rPr lang="it-IT" sz="2000" dirty="0"/>
              <a:t>)</a:t>
            </a:r>
            <a:r>
              <a:rPr lang="it-IT" sz="2000" dirty="0">
                <a:solidFill>
                  <a:srgbClr val="00B050"/>
                </a:solidFill>
              </a:rPr>
              <a:t> 	#</a:t>
            </a:r>
            <a:r>
              <a:rPr lang="it-IT" sz="2000" dirty="0" err="1">
                <a:solidFill>
                  <a:srgbClr val="00B050"/>
                </a:solidFill>
              </a:rPr>
              <a:t>Correlation</a:t>
            </a:r>
            <a:endParaRPr lang="it-IT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75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6553" y="258043"/>
            <a:ext cx="119299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/>
              <a:t>Regressione lineare multipla – trasformazioni su </a:t>
            </a:r>
            <a:r>
              <a:rPr lang="it-IT" sz="3400" b="1" dirty="0" err="1"/>
              <a:t>predittori</a:t>
            </a:r>
            <a:endParaRPr lang="it-IT" sz="34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36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967232" y="961801"/>
            <a:ext cx="100697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</a:rPr>
              <a:t>#~~~~~3 CASE NON-LINEAR </a:t>
            </a:r>
            <a:r>
              <a:rPr lang="it-IT" sz="2000" dirty="0" err="1">
                <a:solidFill>
                  <a:srgbClr val="00B050"/>
                </a:solidFill>
              </a:rPr>
              <a:t>Transformations</a:t>
            </a:r>
            <a:r>
              <a:rPr lang="it-IT" sz="2000" dirty="0">
                <a:solidFill>
                  <a:srgbClr val="00B050"/>
                </a:solidFill>
              </a:rPr>
              <a:t> of the </a:t>
            </a:r>
            <a:r>
              <a:rPr lang="it-IT" sz="2000" dirty="0" err="1">
                <a:solidFill>
                  <a:srgbClr val="00B050"/>
                </a:solidFill>
              </a:rPr>
              <a:t>Predictors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/>
              <a:t>matrice_trasporti$auto2&lt;-Autovetture^2</a:t>
            </a:r>
          </a:p>
          <a:p>
            <a:r>
              <a:rPr lang="it-IT" sz="2000" dirty="0" err="1"/>
              <a:t>attach</a:t>
            </a:r>
            <a:r>
              <a:rPr lang="it-IT" sz="2000" dirty="0"/>
              <a:t>(</a:t>
            </a:r>
            <a:r>
              <a:rPr lang="it-IT" sz="2000" dirty="0" err="1"/>
              <a:t>matrice_trasporti</a:t>
            </a:r>
            <a:r>
              <a:rPr lang="it-IT" sz="2000" dirty="0"/>
              <a:t>)</a:t>
            </a:r>
          </a:p>
          <a:p>
            <a:endParaRPr lang="it-IT" sz="2000" dirty="0"/>
          </a:p>
          <a:p>
            <a:r>
              <a:rPr lang="it-IT" sz="2000" dirty="0" err="1"/>
              <a:t>reg_quad</a:t>
            </a:r>
            <a:r>
              <a:rPr lang="it-IT" sz="2000" dirty="0"/>
              <a:t>&lt;-lm(EmissioniCO2~Density+uso_studenti+T_uso_autobus+Autovetture+auto2)</a:t>
            </a:r>
          </a:p>
          <a:p>
            <a:r>
              <a:rPr lang="it-IT" sz="2000" dirty="0" err="1"/>
              <a:t>summary</a:t>
            </a:r>
            <a:r>
              <a:rPr lang="it-IT" sz="2000" dirty="0"/>
              <a:t>(</a:t>
            </a:r>
            <a:r>
              <a:rPr lang="it-IT" sz="2000" dirty="0" err="1"/>
              <a:t>reg_quad</a:t>
            </a:r>
            <a:r>
              <a:rPr lang="it-IT" sz="2000" dirty="0"/>
              <a:t>)</a:t>
            </a:r>
          </a:p>
          <a:p>
            <a:endParaRPr lang="it-IT" sz="2000" dirty="0"/>
          </a:p>
          <a:p>
            <a:r>
              <a:rPr lang="it-IT" sz="2000" dirty="0" err="1"/>
              <a:t>vif</a:t>
            </a:r>
            <a:r>
              <a:rPr lang="it-IT" sz="2000" dirty="0"/>
              <a:t>(</a:t>
            </a:r>
            <a:r>
              <a:rPr lang="it-IT" sz="2000" dirty="0" err="1"/>
              <a:t>reg_quad</a:t>
            </a:r>
            <a:r>
              <a:rPr lang="it-IT" sz="2000" dirty="0"/>
              <a:t>) 	</a:t>
            </a:r>
            <a:r>
              <a:rPr lang="it-IT" sz="2000" dirty="0">
                <a:solidFill>
                  <a:srgbClr val="00B050"/>
                </a:solidFill>
              </a:rPr>
              <a:t>	# </a:t>
            </a:r>
            <a:r>
              <a:rPr lang="it-IT" sz="2000" dirty="0" err="1">
                <a:solidFill>
                  <a:srgbClr val="00B050"/>
                </a:solidFill>
              </a:rPr>
              <a:t>variance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inflation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factors</a:t>
            </a:r>
            <a:r>
              <a:rPr lang="it-IT" sz="2000" dirty="0">
                <a:solidFill>
                  <a:srgbClr val="00B050"/>
                </a:solidFill>
              </a:rPr>
              <a:t> (VIF)</a:t>
            </a:r>
          </a:p>
        </p:txBody>
      </p:sp>
      <p:sp>
        <p:nvSpPr>
          <p:cNvPr id="3" name="Rettangolo 2"/>
          <p:cNvSpPr/>
          <p:nvPr/>
        </p:nvSpPr>
        <p:spPr>
          <a:xfrm>
            <a:off x="920097" y="3778700"/>
            <a:ext cx="10770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hist</a:t>
            </a:r>
            <a:r>
              <a:rPr lang="it-IT" sz="2000" dirty="0"/>
              <a:t>(</a:t>
            </a:r>
            <a:r>
              <a:rPr lang="it-IT" sz="2000" dirty="0" err="1"/>
              <a:t>rstandard</a:t>
            </a:r>
            <a:r>
              <a:rPr lang="it-IT" sz="2000" dirty="0"/>
              <a:t>(</a:t>
            </a:r>
            <a:r>
              <a:rPr lang="it-IT" sz="2000" dirty="0" err="1"/>
              <a:t>reg_quad</a:t>
            </a:r>
            <a:r>
              <a:rPr lang="it-IT" sz="2000" dirty="0"/>
              <a:t>))   				</a:t>
            </a:r>
            <a:r>
              <a:rPr lang="it-IT" sz="2000" dirty="0">
                <a:solidFill>
                  <a:srgbClr val="00B050"/>
                </a:solidFill>
              </a:rPr>
              <a:t># </a:t>
            </a:r>
            <a:r>
              <a:rPr lang="it-IT" sz="2000" dirty="0" err="1">
                <a:solidFill>
                  <a:srgbClr val="00B050"/>
                </a:solidFill>
              </a:rPr>
              <a:t>histogram</a:t>
            </a:r>
            <a:r>
              <a:rPr lang="it-IT" sz="2000" dirty="0">
                <a:solidFill>
                  <a:srgbClr val="00B050"/>
                </a:solidFill>
              </a:rPr>
              <a:t> of the </a:t>
            </a:r>
            <a:r>
              <a:rPr lang="it-IT" sz="2000" dirty="0" err="1">
                <a:solidFill>
                  <a:srgbClr val="00B050"/>
                </a:solidFill>
              </a:rPr>
              <a:t>standardized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residuals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/>
              <a:t>par(</a:t>
            </a:r>
            <a:r>
              <a:rPr lang="it-IT" sz="2000" dirty="0" err="1"/>
              <a:t>mfrow</a:t>
            </a:r>
            <a:r>
              <a:rPr lang="it-IT" sz="2000" dirty="0"/>
              <a:t> = c (2,2))</a:t>
            </a:r>
          </a:p>
          <a:p>
            <a:r>
              <a:rPr lang="it-IT" sz="2000" dirty="0"/>
              <a:t>plot(</a:t>
            </a:r>
            <a:r>
              <a:rPr lang="it-IT" sz="2000" dirty="0" err="1"/>
              <a:t>reg_quad</a:t>
            </a:r>
            <a:r>
              <a:rPr lang="it-IT" sz="2000" dirty="0"/>
              <a:t>)</a:t>
            </a:r>
          </a:p>
          <a:p>
            <a:r>
              <a:rPr lang="it-IT" sz="2000" dirty="0" err="1"/>
              <a:t>res_quad</a:t>
            </a:r>
            <a:r>
              <a:rPr lang="it-IT" sz="2000" dirty="0"/>
              <a:t>&lt;-</a:t>
            </a:r>
            <a:r>
              <a:rPr lang="it-IT" sz="2000" dirty="0" err="1"/>
              <a:t>residuals</a:t>
            </a:r>
            <a:r>
              <a:rPr lang="it-IT" sz="2000" dirty="0"/>
              <a:t>(</a:t>
            </a:r>
            <a:r>
              <a:rPr lang="it-IT" sz="2000" dirty="0" err="1"/>
              <a:t>reg_quad</a:t>
            </a:r>
            <a:r>
              <a:rPr lang="it-IT" sz="2000" dirty="0"/>
              <a:t>)</a:t>
            </a:r>
          </a:p>
          <a:p>
            <a:endParaRPr lang="it-IT" sz="2000" dirty="0"/>
          </a:p>
          <a:p>
            <a:r>
              <a:rPr lang="it-IT" sz="2000" dirty="0" err="1"/>
              <a:t>shapiro.test</a:t>
            </a:r>
            <a:r>
              <a:rPr lang="it-IT" sz="2000" dirty="0"/>
              <a:t>(</a:t>
            </a:r>
            <a:r>
              <a:rPr lang="it-IT" sz="2000" dirty="0" err="1"/>
              <a:t>res_quad</a:t>
            </a:r>
            <a:r>
              <a:rPr lang="it-IT" sz="2000" dirty="0"/>
              <a:t>)  					</a:t>
            </a:r>
            <a:r>
              <a:rPr lang="it-IT" sz="2000" dirty="0">
                <a:solidFill>
                  <a:srgbClr val="00B050"/>
                </a:solidFill>
              </a:rPr>
              <a:t>#</a:t>
            </a:r>
            <a:r>
              <a:rPr lang="it-IT" sz="2000" dirty="0" err="1">
                <a:solidFill>
                  <a:srgbClr val="00B050"/>
                </a:solidFill>
              </a:rPr>
              <a:t>Normality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 err="1"/>
              <a:t>bptest</a:t>
            </a:r>
            <a:r>
              <a:rPr lang="it-IT" sz="2000" dirty="0"/>
              <a:t>(formula(</a:t>
            </a:r>
            <a:r>
              <a:rPr lang="it-IT" sz="2000" dirty="0" err="1"/>
              <a:t>reg_quad</a:t>
            </a:r>
            <a:r>
              <a:rPr lang="it-IT" sz="2000" dirty="0"/>
              <a:t>), data = </a:t>
            </a:r>
            <a:r>
              <a:rPr lang="it-IT" sz="2000" dirty="0" err="1"/>
              <a:t>matrice_trasporti</a:t>
            </a:r>
            <a:r>
              <a:rPr lang="it-IT" sz="2000" dirty="0"/>
              <a:t>) 		</a:t>
            </a:r>
            <a:r>
              <a:rPr lang="it-IT" sz="2000" dirty="0">
                <a:solidFill>
                  <a:srgbClr val="00B050"/>
                </a:solidFill>
              </a:rPr>
              <a:t>#</a:t>
            </a:r>
            <a:r>
              <a:rPr lang="it-IT" sz="2000" dirty="0" err="1">
                <a:solidFill>
                  <a:srgbClr val="00B050"/>
                </a:solidFill>
              </a:rPr>
              <a:t>Heteroskedasticity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 err="1"/>
              <a:t>dwtest</a:t>
            </a:r>
            <a:r>
              <a:rPr lang="it-IT" sz="2000" dirty="0"/>
              <a:t>(formula(</a:t>
            </a:r>
            <a:r>
              <a:rPr lang="it-IT" sz="2000" dirty="0" err="1"/>
              <a:t>reg_quad</a:t>
            </a:r>
            <a:r>
              <a:rPr lang="it-IT" sz="2000" dirty="0"/>
              <a:t>), data = </a:t>
            </a:r>
            <a:r>
              <a:rPr lang="it-IT" sz="2000" dirty="0" err="1"/>
              <a:t>matrice_trasporti</a:t>
            </a:r>
            <a:r>
              <a:rPr lang="it-IT" sz="2000" dirty="0"/>
              <a:t>) 	</a:t>
            </a:r>
            <a:r>
              <a:rPr lang="it-IT" sz="2000" dirty="0">
                <a:solidFill>
                  <a:srgbClr val="00B050"/>
                </a:solidFill>
              </a:rPr>
              <a:t>#</a:t>
            </a:r>
            <a:r>
              <a:rPr lang="it-IT" sz="2000" dirty="0" err="1">
                <a:solidFill>
                  <a:srgbClr val="00B050"/>
                </a:solidFill>
              </a:rPr>
              <a:t>Correlation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747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6553" y="258043"/>
            <a:ext cx="119299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/>
              <a:t>Regressione lineare multipla – interazioni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37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163903" y="1514038"/>
            <a:ext cx="92766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</a:rPr>
              <a:t>#~~~~~4 INTERACTION TERMS</a:t>
            </a:r>
          </a:p>
          <a:p>
            <a:r>
              <a:rPr lang="it-IT" sz="2000" dirty="0">
                <a:solidFill>
                  <a:srgbClr val="00B050"/>
                </a:solidFill>
              </a:rPr>
              <a:t>#</a:t>
            </a:r>
            <a:r>
              <a:rPr lang="it-IT" sz="2000" dirty="0" err="1">
                <a:solidFill>
                  <a:srgbClr val="00B050"/>
                </a:solidFill>
              </a:rPr>
              <a:t>Continuous-Continuous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Interaction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/>
              <a:t>reg_int1&lt;-lm(EmissioniCO2~Popol_residente+Autovetture+Popol_residente*Autovetture)</a:t>
            </a:r>
          </a:p>
          <a:p>
            <a:r>
              <a:rPr lang="it-IT" sz="2000" dirty="0" err="1"/>
              <a:t>summary</a:t>
            </a:r>
            <a:r>
              <a:rPr lang="it-IT" sz="2000" dirty="0"/>
              <a:t>(reg_int1)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dirty="0">
                <a:solidFill>
                  <a:srgbClr val="00B050"/>
                </a:solidFill>
              </a:rPr>
              <a:t>#</a:t>
            </a:r>
            <a:r>
              <a:rPr lang="it-IT" sz="2000" dirty="0" err="1">
                <a:solidFill>
                  <a:srgbClr val="00B050"/>
                </a:solidFill>
              </a:rPr>
              <a:t>Categorical-Continuous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 err="1">
                <a:solidFill>
                  <a:srgbClr val="00B050"/>
                </a:solidFill>
              </a:rPr>
              <a:t>Interaction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/>
              <a:t>reg_int2&lt;-lm(EmissioniCO2~Ripartizione+Autovetture+Ripartizione*Autovetture)</a:t>
            </a:r>
          </a:p>
          <a:p>
            <a:r>
              <a:rPr lang="it-IT" sz="2000" dirty="0" err="1"/>
              <a:t>summary</a:t>
            </a:r>
            <a:r>
              <a:rPr lang="it-IT" sz="2000" dirty="0"/>
              <a:t>(reg_int2)</a:t>
            </a:r>
          </a:p>
        </p:txBody>
      </p:sp>
    </p:spTree>
    <p:extLst>
      <p:ext uri="{BB962C8B-B14F-4D97-AF65-F5344CB8AC3E}">
        <p14:creationId xmlns:p14="http://schemas.microsoft.com/office/powerpoint/2010/main" val="1719341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6553" y="258043"/>
            <a:ext cx="119299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/>
              <a:t>ASYMPTOTIC INFORMATION CRITERION (AIC)</a:t>
            </a:r>
          </a:p>
          <a:p>
            <a:pPr algn="ctr"/>
            <a:r>
              <a:rPr lang="it-IT" sz="3400" b="1" dirty="0"/>
              <a:t>SCHWARZ CRITERION (BIC)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38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73166" y="1756957"/>
            <a:ext cx="109558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C00000"/>
                </a:solidFill>
              </a:rPr>
              <a:t>Nella scelta tra due o più modelli alternativi, si preferisce quello con la migliore struttura parametrica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002060"/>
                </a:solidFill>
              </a:rPr>
              <a:t>Al crescere del numero dei parametri, la varianza dei residui diminuisce (perché migliora l’adattamento), ma aumentano i vincoli imposti dagli stessi parametri (quindi, peggiora la parsimonia)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C00000"/>
                </a:solidFill>
              </a:rPr>
              <a:t>In generale, dati più modelli, si preferisce quello che minimizza un opportuno indice (AIC, BIC, ...) espresso in funzione dei parametri del modello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688" y="3761660"/>
            <a:ext cx="3732328" cy="119493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369" y="3775006"/>
            <a:ext cx="4710170" cy="1181589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11062" y="5299354"/>
            <a:ext cx="10955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buFontTx/>
              <a:buChar char="-"/>
            </a:pPr>
            <a:r>
              <a:rPr lang="it-IT" sz="2000" dirty="0">
                <a:solidFill>
                  <a:srgbClr val="002060"/>
                </a:solidFill>
              </a:rPr>
              <a:t>Basati sul concetto di entropia dell’informazione, sono misure relative delle informazioni «perse» con un modello parsimonioso rispetto alla realtà e permettono di scegliere il modello con la somma degli errori al quadrato più piccola</a:t>
            </a:r>
          </a:p>
        </p:txBody>
      </p:sp>
    </p:spTree>
    <p:extLst>
      <p:ext uri="{BB962C8B-B14F-4D97-AF65-F5344CB8AC3E}">
        <p14:creationId xmlns:p14="http://schemas.microsoft.com/office/powerpoint/2010/main" val="357667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6553" y="258043"/>
            <a:ext cx="119299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/>
              <a:t>ASYMPTOTIC INFORMATION CRITERION (AIC)</a:t>
            </a:r>
          </a:p>
          <a:p>
            <a:pPr algn="ctr"/>
            <a:r>
              <a:rPr lang="it-IT" sz="3400" b="1" dirty="0"/>
              <a:t>SCHWARZ CRITERION (BIC)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39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292777" y="2105416"/>
            <a:ext cx="72489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B050"/>
                </a:solidFill>
              </a:rPr>
              <a:t>#AIC e BIC</a:t>
            </a:r>
          </a:p>
          <a:p>
            <a:r>
              <a:rPr lang="it-IT" sz="2200" dirty="0" err="1"/>
              <a:t>aic_regmul</a:t>
            </a:r>
            <a:r>
              <a:rPr lang="it-IT" sz="2200" dirty="0"/>
              <a:t>&lt;-AIC(</a:t>
            </a:r>
            <a:r>
              <a:rPr lang="it-IT" sz="2200" dirty="0" err="1"/>
              <a:t>reg_mul</a:t>
            </a:r>
            <a:r>
              <a:rPr lang="it-IT" sz="2200" dirty="0"/>
              <a:t>); </a:t>
            </a:r>
            <a:r>
              <a:rPr lang="it-IT" sz="2200" dirty="0" err="1"/>
              <a:t>bic_regmul</a:t>
            </a:r>
            <a:r>
              <a:rPr lang="it-IT" sz="2200" dirty="0"/>
              <a:t>&lt;-BIC(</a:t>
            </a:r>
            <a:r>
              <a:rPr lang="it-IT" sz="2200" dirty="0" err="1"/>
              <a:t>reg_mul</a:t>
            </a:r>
            <a:r>
              <a:rPr lang="it-IT" sz="2200" dirty="0"/>
              <a:t>)</a:t>
            </a:r>
          </a:p>
          <a:p>
            <a:r>
              <a:rPr lang="it-IT" sz="2200" dirty="0" err="1"/>
              <a:t>aic_regcat</a:t>
            </a:r>
            <a:r>
              <a:rPr lang="it-IT" sz="2200" dirty="0"/>
              <a:t>&lt;-AIC(</a:t>
            </a:r>
            <a:r>
              <a:rPr lang="it-IT" sz="2200" dirty="0" err="1"/>
              <a:t>reg_cat</a:t>
            </a:r>
            <a:r>
              <a:rPr lang="it-IT" sz="2200" dirty="0"/>
              <a:t>); </a:t>
            </a:r>
            <a:r>
              <a:rPr lang="it-IT" sz="2200" dirty="0" err="1"/>
              <a:t>bic_regcat</a:t>
            </a:r>
            <a:r>
              <a:rPr lang="it-IT" sz="2200" dirty="0"/>
              <a:t>&lt;-BIC(</a:t>
            </a:r>
            <a:r>
              <a:rPr lang="it-IT" sz="2200" dirty="0" err="1"/>
              <a:t>reg_cat</a:t>
            </a:r>
            <a:r>
              <a:rPr lang="it-IT" sz="2200" dirty="0"/>
              <a:t>)</a:t>
            </a:r>
          </a:p>
          <a:p>
            <a:r>
              <a:rPr lang="it-IT" sz="2200" dirty="0" err="1"/>
              <a:t>aic_regquad</a:t>
            </a:r>
            <a:r>
              <a:rPr lang="it-IT" sz="2200" dirty="0"/>
              <a:t>&lt;-AIC(</a:t>
            </a:r>
            <a:r>
              <a:rPr lang="it-IT" sz="2200" dirty="0" err="1"/>
              <a:t>reg_quad</a:t>
            </a:r>
            <a:r>
              <a:rPr lang="it-IT" sz="2200" dirty="0"/>
              <a:t>); </a:t>
            </a:r>
            <a:r>
              <a:rPr lang="it-IT" sz="2200" dirty="0" err="1"/>
              <a:t>bic_regquad</a:t>
            </a:r>
            <a:r>
              <a:rPr lang="it-IT" sz="2200" dirty="0"/>
              <a:t>&lt;-BIC(</a:t>
            </a:r>
            <a:r>
              <a:rPr lang="it-IT" sz="2200" dirty="0" err="1"/>
              <a:t>reg_quad</a:t>
            </a:r>
            <a:r>
              <a:rPr lang="it-IT" sz="2200" dirty="0"/>
              <a:t>)</a:t>
            </a:r>
          </a:p>
          <a:p>
            <a:r>
              <a:rPr lang="it-IT" sz="2200" dirty="0"/>
              <a:t>aic_regint1&lt;-AIC(reg_int1); bic_regint1&lt;-BIC(reg_int1)</a:t>
            </a:r>
          </a:p>
          <a:p>
            <a:r>
              <a:rPr lang="it-IT" sz="2200" dirty="0"/>
              <a:t>aic_regint2&lt;-AIC(reg_int2); bic_regint2&lt;-BIC(reg_int2)</a:t>
            </a:r>
          </a:p>
          <a:p>
            <a:endParaRPr lang="it-IT" sz="2200" dirty="0"/>
          </a:p>
          <a:p>
            <a:r>
              <a:rPr lang="it-IT" sz="2200" dirty="0"/>
              <a:t>aic_regmul;aic_regcat;aic_regquad;aic_regint1;aic_regint2</a:t>
            </a:r>
          </a:p>
          <a:p>
            <a:r>
              <a:rPr lang="it-IT" sz="2200" dirty="0"/>
              <a:t>bic_regmul;bic_regcat;bic_regquad;bic_regint1;bic_regint2</a:t>
            </a:r>
          </a:p>
        </p:txBody>
      </p:sp>
    </p:spTree>
    <p:extLst>
      <p:ext uri="{BB962C8B-B14F-4D97-AF65-F5344CB8AC3E}">
        <p14:creationId xmlns:p14="http://schemas.microsoft.com/office/powerpoint/2010/main" val="268309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5108" y="258043"/>
            <a:ext cx="775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Analisi descrittive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4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534386" y="1382286"/>
            <a:ext cx="857337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</a:rPr>
              <a:t># </a:t>
            </a:r>
            <a:r>
              <a:rPr lang="it-IT" sz="2000" dirty="0" err="1">
                <a:solidFill>
                  <a:srgbClr val="00B050"/>
                </a:solidFill>
              </a:rPr>
              <a:t>updating</a:t>
            </a:r>
            <a:r>
              <a:rPr lang="it-IT" sz="2000" dirty="0">
                <a:solidFill>
                  <a:srgbClr val="00B050"/>
                </a:solidFill>
              </a:rPr>
              <a:t> R:</a:t>
            </a:r>
          </a:p>
          <a:p>
            <a:r>
              <a:rPr lang="it-IT" sz="2000" dirty="0" err="1">
                <a:solidFill>
                  <a:srgbClr val="0070C0"/>
                </a:solidFill>
              </a:rPr>
              <a:t>install.packages</a:t>
            </a:r>
            <a:r>
              <a:rPr lang="it-IT" sz="2000" dirty="0">
                <a:solidFill>
                  <a:srgbClr val="0070C0"/>
                </a:solidFill>
              </a:rPr>
              <a:t>("</a:t>
            </a:r>
            <a:r>
              <a:rPr lang="it-IT" sz="2000" dirty="0" err="1">
                <a:solidFill>
                  <a:srgbClr val="0070C0"/>
                </a:solidFill>
              </a:rPr>
              <a:t>installr</a:t>
            </a:r>
            <a:r>
              <a:rPr lang="it-IT" sz="2000" dirty="0">
                <a:solidFill>
                  <a:srgbClr val="0070C0"/>
                </a:solidFill>
              </a:rPr>
              <a:t>")</a:t>
            </a:r>
          </a:p>
          <a:p>
            <a:r>
              <a:rPr lang="it-IT" sz="2000" dirty="0" err="1">
                <a:solidFill>
                  <a:srgbClr val="0070C0"/>
                </a:solidFill>
              </a:rPr>
              <a:t>library</a:t>
            </a:r>
            <a:r>
              <a:rPr lang="it-IT" sz="2000" dirty="0">
                <a:solidFill>
                  <a:srgbClr val="0070C0"/>
                </a:solidFill>
              </a:rPr>
              <a:t>(</a:t>
            </a:r>
            <a:r>
              <a:rPr lang="it-IT" sz="2000" dirty="0" err="1">
                <a:solidFill>
                  <a:srgbClr val="0070C0"/>
                </a:solidFill>
              </a:rPr>
              <a:t>installr</a:t>
            </a:r>
            <a:r>
              <a:rPr lang="it-IT" sz="2000" dirty="0">
                <a:solidFill>
                  <a:srgbClr val="0070C0"/>
                </a:solidFill>
              </a:rPr>
              <a:t>)</a:t>
            </a:r>
          </a:p>
          <a:p>
            <a:r>
              <a:rPr lang="it-IT" sz="2000" dirty="0" err="1">
                <a:solidFill>
                  <a:srgbClr val="0070C0"/>
                </a:solidFill>
              </a:rPr>
              <a:t>updateR</a:t>
            </a:r>
            <a:r>
              <a:rPr lang="it-IT" sz="2000" dirty="0">
                <a:solidFill>
                  <a:srgbClr val="0070C0"/>
                </a:solidFill>
              </a:rPr>
              <a:t>() </a:t>
            </a:r>
          </a:p>
          <a:p>
            <a:endParaRPr lang="it-IT" sz="2000" dirty="0"/>
          </a:p>
          <a:p>
            <a:r>
              <a:rPr lang="it-IT" sz="2000" dirty="0" err="1">
                <a:solidFill>
                  <a:srgbClr val="0070C0"/>
                </a:solidFill>
              </a:rPr>
              <a:t>install.packages</a:t>
            </a:r>
            <a:r>
              <a:rPr lang="it-IT" sz="2000" dirty="0">
                <a:solidFill>
                  <a:srgbClr val="0070C0"/>
                </a:solidFill>
              </a:rPr>
              <a:t> ("e1071")   </a:t>
            </a:r>
            <a:r>
              <a:rPr lang="it-IT" sz="2000" dirty="0">
                <a:solidFill>
                  <a:srgbClr val="00B050"/>
                </a:solidFill>
              </a:rPr>
              <a:t>#</a:t>
            </a:r>
            <a:r>
              <a:rPr lang="it-IT" sz="2000" dirty="0" err="1">
                <a:solidFill>
                  <a:srgbClr val="00B050"/>
                </a:solidFill>
              </a:rPr>
              <a:t>kurtosis</a:t>
            </a:r>
            <a:r>
              <a:rPr lang="it-IT" sz="2000" dirty="0">
                <a:solidFill>
                  <a:srgbClr val="00B050"/>
                </a:solidFill>
              </a:rPr>
              <a:t> and </a:t>
            </a:r>
            <a:r>
              <a:rPr lang="it-IT" sz="2000" dirty="0" err="1">
                <a:solidFill>
                  <a:srgbClr val="00B050"/>
                </a:solidFill>
              </a:rPr>
              <a:t>skewness</a:t>
            </a:r>
            <a:r>
              <a:rPr lang="it-IT" sz="2000" dirty="0">
                <a:solidFill>
                  <a:srgbClr val="00B050"/>
                </a:solidFill>
              </a:rPr>
              <a:t> / </a:t>
            </a:r>
            <a:r>
              <a:rPr lang="it-IT" sz="2000" dirty="0" err="1">
                <a:solidFill>
                  <a:srgbClr val="00B050"/>
                </a:solidFill>
              </a:rPr>
              <a:t>fBasics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 err="1">
                <a:solidFill>
                  <a:srgbClr val="0070C0"/>
                </a:solidFill>
              </a:rPr>
              <a:t>install.packages</a:t>
            </a:r>
            <a:r>
              <a:rPr lang="it-IT" sz="2000" dirty="0">
                <a:solidFill>
                  <a:srgbClr val="0070C0"/>
                </a:solidFill>
              </a:rPr>
              <a:t>("</a:t>
            </a:r>
            <a:r>
              <a:rPr lang="it-IT" sz="2000" dirty="0" err="1">
                <a:solidFill>
                  <a:srgbClr val="0070C0"/>
                </a:solidFill>
              </a:rPr>
              <a:t>prettyR</a:t>
            </a:r>
            <a:r>
              <a:rPr lang="it-IT" sz="2000" dirty="0">
                <a:solidFill>
                  <a:srgbClr val="0070C0"/>
                </a:solidFill>
              </a:rPr>
              <a:t>")</a:t>
            </a:r>
            <a:r>
              <a:rPr lang="it-IT" sz="2000" dirty="0"/>
              <a:t>  </a:t>
            </a:r>
            <a:r>
              <a:rPr lang="it-IT" sz="2000" dirty="0">
                <a:solidFill>
                  <a:srgbClr val="00B050"/>
                </a:solidFill>
              </a:rPr>
              <a:t>#</a:t>
            </a:r>
            <a:r>
              <a:rPr lang="it-IT" sz="2000" dirty="0" err="1">
                <a:solidFill>
                  <a:srgbClr val="00B050"/>
                </a:solidFill>
              </a:rPr>
              <a:t>descriptive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 err="1">
                <a:solidFill>
                  <a:srgbClr val="0070C0"/>
                </a:solidFill>
              </a:rPr>
              <a:t>install.packages</a:t>
            </a:r>
            <a:r>
              <a:rPr lang="it-IT" sz="2000" dirty="0">
                <a:solidFill>
                  <a:srgbClr val="0070C0"/>
                </a:solidFill>
              </a:rPr>
              <a:t>("</a:t>
            </a:r>
            <a:r>
              <a:rPr lang="it-IT" sz="2000" dirty="0" err="1">
                <a:solidFill>
                  <a:srgbClr val="0070C0"/>
                </a:solidFill>
              </a:rPr>
              <a:t>lmtest</a:t>
            </a:r>
            <a:r>
              <a:rPr lang="it-IT" sz="2000" dirty="0">
                <a:solidFill>
                  <a:srgbClr val="0070C0"/>
                </a:solidFill>
              </a:rPr>
              <a:t>")</a:t>
            </a:r>
          </a:p>
          <a:p>
            <a:r>
              <a:rPr lang="it-IT" sz="2000" dirty="0" err="1">
                <a:solidFill>
                  <a:srgbClr val="0070C0"/>
                </a:solidFill>
              </a:rPr>
              <a:t>install.packages</a:t>
            </a:r>
            <a:r>
              <a:rPr lang="it-IT" sz="2000" dirty="0">
                <a:solidFill>
                  <a:srgbClr val="0070C0"/>
                </a:solidFill>
              </a:rPr>
              <a:t>("</a:t>
            </a:r>
            <a:r>
              <a:rPr lang="it-IT" sz="2000" dirty="0" err="1">
                <a:solidFill>
                  <a:srgbClr val="0070C0"/>
                </a:solidFill>
              </a:rPr>
              <a:t>nortest</a:t>
            </a:r>
            <a:r>
              <a:rPr lang="it-IT" sz="2000" dirty="0">
                <a:solidFill>
                  <a:srgbClr val="0070C0"/>
                </a:solidFill>
              </a:rPr>
              <a:t>")</a:t>
            </a:r>
          </a:p>
          <a:p>
            <a:r>
              <a:rPr lang="it-IT" sz="2000" dirty="0">
                <a:solidFill>
                  <a:srgbClr val="0070C0"/>
                </a:solidFill>
              </a:rPr>
              <a:t>library (e1071)</a:t>
            </a:r>
          </a:p>
          <a:p>
            <a:r>
              <a:rPr lang="it-IT" sz="2000" dirty="0">
                <a:solidFill>
                  <a:srgbClr val="0070C0"/>
                </a:solidFill>
              </a:rPr>
              <a:t>library(</a:t>
            </a:r>
            <a:r>
              <a:rPr lang="it-IT" sz="2000" dirty="0" err="1">
                <a:solidFill>
                  <a:srgbClr val="0070C0"/>
                </a:solidFill>
              </a:rPr>
              <a:t>prettyR</a:t>
            </a:r>
            <a:r>
              <a:rPr lang="it-IT" sz="2000" dirty="0">
                <a:solidFill>
                  <a:srgbClr val="0070C0"/>
                </a:solidFill>
              </a:rPr>
              <a:t>)</a:t>
            </a:r>
          </a:p>
          <a:p>
            <a:r>
              <a:rPr lang="it-IT" sz="2000" dirty="0" err="1">
                <a:solidFill>
                  <a:srgbClr val="0070C0"/>
                </a:solidFill>
              </a:rPr>
              <a:t>library</a:t>
            </a:r>
            <a:r>
              <a:rPr lang="it-IT" sz="2000" dirty="0">
                <a:solidFill>
                  <a:srgbClr val="0070C0"/>
                </a:solidFill>
              </a:rPr>
              <a:t>(</a:t>
            </a:r>
            <a:r>
              <a:rPr lang="it-IT" sz="2000" dirty="0" err="1">
                <a:solidFill>
                  <a:srgbClr val="0070C0"/>
                </a:solidFill>
              </a:rPr>
              <a:t>lmtest</a:t>
            </a:r>
            <a:r>
              <a:rPr lang="it-IT" sz="2000" dirty="0">
                <a:solidFill>
                  <a:srgbClr val="0070C0"/>
                </a:solidFill>
              </a:rPr>
              <a:t>)</a:t>
            </a:r>
          </a:p>
          <a:p>
            <a:r>
              <a:rPr lang="it-IT" sz="2000" dirty="0" err="1">
                <a:solidFill>
                  <a:srgbClr val="0070C0"/>
                </a:solidFill>
              </a:rPr>
              <a:t>library</a:t>
            </a:r>
            <a:r>
              <a:rPr lang="it-IT" sz="2000" dirty="0">
                <a:solidFill>
                  <a:srgbClr val="0070C0"/>
                </a:solidFill>
              </a:rPr>
              <a:t>(</a:t>
            </a:r>
            <a:r>
              <a:rPr lang="it-IT" sz="2000" dirty="0" err="1">
                <a:solidFill>
                  <a:srgbClr val="0070C0"/>
                </a:solidFill>
              </a:rPr>
              <a:t>nortest</a:t>
            </a:r>
            <a:r>
              <a:rPr lang="it-IT" sz="2000" dirty="0">
                <a:solidFill>
                  <a:srgbClr val="0070C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62820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6553" y="258043"/>
            <a:ext cx="119299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/>
              <a:t>PROCEDURE PER LA SELEZIONE DELLE VARIABILI ESPLICATIVE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40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504352" y="1300200"/>
            <a:ext cx="1127366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600" dirty="0">
                <a:solidFill>
                  <a:srgbClr val="002060"/>
                </a:solidFill>
              </a:rPr>
              <a:t>Si tratta di procedure semi-automatiche che semplifica la scelta delle </a:t>
            </a:r>
            <a:r>
              <a:rPr lang="it-IT" sz="2600" dirty="0" err="1">
                <a:solidFill>
                  <a:srgbClr val="002060"/>
                </a:solidFill>
              </a:rPr>
              <a:t>covariate</a:t>
            </a:r>
            <a:r>
              <a:rPr lang="it-IT" sz="2600" dirty="0">
                <a:solidFill>
                  <a:srgbClr val="002060"/>
                </a:solidFill>
              </a:rPr>
              <a:t> da inserire nel modello di regressione multipla:</a:t>
            </a:r>
          </a:p>
          <a:p>
            <a:pPr algn="just"/>
            <a:endParaRPr lang="it-IT" sz="2600" dirty="0">
              <a:solidFill>
                <a:srgbClr val="002060"/>
              </a:solidFill>
            </a:endParaRPr>
          </a:p>
          <a:p>
            <a:pPr marL="355600" indent="-355600" algn="just">
              <a:buAutoNum type="arabicParenR"/>
            </a:pPr>
            <a:r>
              <a:rPr lang="it-IT" sz="2600" dirty="0">
                <a:solidFill>
                  <a:srgbClr val="C00000"/>
                </a:solidFill>
              </a:rPr>
              <a:t>FORWARD SELECTION: </a:t>
            </a:r>
            <a:r>
              <a:rPr lang="it-IT" sz="2600" dirty="0">
                <a:solidFill>
                  <a:srgbClr val="002060"/>
                </a:solidFill>
              </a:rPr>
              <a:t>si parte dal modello nullo (solo intercetta), si inserisce una variabile alla volta tale da minimizzare la somma dei quadrati dei residui (RSS) </a:t>
            </a:r>
          </a:p>
          <a:p>
            <a:pPr marL="355600" indent="-355600" algn="just">
              <a:buAutoNum type="arabicParenR"/>
            </a:pPr>
            <a:endParaRPr lang="it-IT" sz="1200" dirty="0">
              <a:solidFill>
                <a:srgbClr val="002060"/>
              </a:solidFill>
            </a:endParaRPr>
          </a:p>
          <a:p>
            <a:pPr marL="355600" indent="-355600" algn="just">
              <a:buAutoNum type="arabicParenR"/>
            </a:pPr>
            <a:r>
              <a:rPr lang="it-IT" sz="2600" dirty="0">
                <a:solidFill>
                  <a:srgbClr val="C00000"/>
                </a:solidFill>
              </a:rPr>
              <a:t>BACKWARD SELECTION: </a:t>
            </a:r>
            <a:r>
              <a:rPr lang="it-IT" sz="2600" dirty="0">
                <a:solidFill>
                  <a:srgbClr val="002060"/>
                </a:solidFill>
              </a:rPr>
              <a:t>si parte dal modello full (con tutte le </a:t>
            </a:r>
            <a:r>
              <a:rPr lang="it-IT" sz="2600" dirty="0" err="1">
                <a:solidFill>
                  <a:srgbClr val="002060"/>
                </a:solidFill>
              </a:rPr>
              <a:t>covariate</a:t>
            </a:r>
            <a:r>
              <a:rPr lang="it-IT" sz="2600" dirty="0">
                <a:solidFill>
                  <a:srgbClr val="002060"/>
                </a:solidFill>
              </a:rPr>
              <a:t>), si elimina una variabile per volta a partire da quella con il </a:t>
            </a:r>
            <a:r>
              <a:rPr lang="it-IT" sz="2600" i="1" dirty="0">
                <a:solidFill>
                  <a:srgbClr val="002060"/>
                </a:solidFill>
              </a:rPr>
              <a:t>p</a:t>
            </a:r>
            <a:r>
              <a:rPr lang="it-IT" sz="2600" dirty="0">
                <a:solidFill>
                  <a:srgbClr val="002060"/>
                </a:solidFill>
              </a:rPr>
              <a:t>-</a:t>
            </a:r>
            <a:r>
              <a:rPr lang="it-IT" sz="2600" dirty="0" err="1">
                <a:solidFill>
                  <a:srgbClr val="002060"/>
                </a:solidFill>
              </a:rPr>
              <a:t>value</a:t>
            </a:r>
            <a:r>
              <a:rPr lang="it-IT" sz="2600" dirty="0">
                <a:solidFill>
                  <a:srgbClr val="002060"/>
                </a:solidFill>
              </a:rPr>
              <a:t> più elevato </a:t>
            </a:r>
          </a:p>
          <a:p>
            <a:pPr marL="355600" indent="-355600" algn="just">
              <a:buAutoNum type="arabicParenR"/>
            </a:pPr>
            <a:endParaRPr lang="it-IT" sz="1200" dirty="0">
              <a:solidFill>
                <a:srgbClr val="C00000"/>
              </a:solidFill>
            </a:endParaRPr>
          </a:p>
          <a:p>
            <a:pPr marL="355600" indent="-355600" algn="just">
              <a:buAutoNum type="arabicParenR"/>
            </a:pPr>
            <a:r>
              <a:rPr lang="it-IT" sz="2600" dirty="0">
                <a:solidFill>
                  <a:srgbClr val="C00000"/>
                </a:solidFill>
              </a:rPr>
              <a:t>STEPWISE SELECTION: </a:t>
            </a:r>
            <a:r>
              <a:rPr lang="it-IT" sz="2600" dirty="0">
                <a:solidFill>
                  <a:srgbClr val="002060"/>
                </a:solidFill>
              </a:rPr>
              <a:t>si procede come per la </a:t>
            </a:r>
            <a:r>
              <a:rPr lang="it-IT" sz="2600" dirty="0" err="1">
                <a:solidFill>
                  <a:srgbClr val="002060"/>
                </a:solidFill>
              </a:rPr>
              <a:t>forward</a:t>
            </a:r>
            <a:r>
              <a:rPr lang="it-IT" sz="2600" dirty="0">
                <a:solidFill>
                  <a:srgbClr val="002060"/>
                </a:solidFill>
              </a:rPr>
              <a:t> </a:t>
            </a:r>
            <a:r>
              <a:rPr lang="it-IT" sz="2600" dirty="0" err="1">
                <a:solidFill>
                  <a:srgbClr val="002060"/>
                </a:solidFill>
              </a:rPr>
              <a:t>selection</a:t>
            </a:r>
            <a:r>
              <a:rPr lang="it-IT" sz="2600" dirty="0">
                <a:solidFill>
                  <a:srgbClr val="002060"/>
                </a:solidFill>
              </a:rPr>
              <a:t>, ma durante il processo vengono eliminate le variabili i cui </a:t>
            </a:r>
            <a:r>
              <a:rPr lang="it-IT" sz="2600" i="1" dirty="0">
                <a:solidFill>
                  <a:srgbClr val="002060"/>
                </a:solidFill>
              </a:rPr>
              <a:t>p</a:t>
            </a:r>
            <a:r>
              <a:rPr lang="it-IT" sz="2600" dirty="0">
                <a:solidFill>
                  <a:srgbClr val="002060"/>
                </a:solidFill>
              </a:rPr>
              <a:t>-</a:t>
            </a:r>
            <a:r>
              <a:rPr lang="it-IT" sz="2600" dirty="0" err="1">
                <a:solidFill>
                  <a:srgbClr val="002060"/>
                </a:solidFill>
              </a:rPr>
              <a:t>value</a:t>
            </a:r>
            <a:r>
              <a:rPr lang="it-IT" sz="2600" dirty="0">
                <a:solidFill>
                  <a:srgbClr val="002060"/>
                </a:solidFill>
              </a:rPr>
              <a:t> eccedono un prefissato valore</a:t>
            </a:r>
            <a:endParaRPr lang="it-IT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09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6553" y="258043"/>
            <a:ext cx="119299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b="1" dirty="0"/>
              <a:t>PROCEDURE PER LA SELEZIONE DELLE VARIABILI ESPLICATIVE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41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818865" y="3316714"/>
            <a:ext cx="11013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err="1"/>
              <a:t>backsel</a:t>
            </a:r>
            <a:r>
              <a:rPr lang="it-IT" sz="2400" dirty="0"/>
              <a:t>&lt;-</a:t>
            </a:r>
            <a:r>
              <a:rPr lang="it-IT" sz="2400" dirty="0" err="1"/>
              <a:t>step</a:t>
            </a:r>
            <a:r>
              <a:rPr lang="it-IT" sz="2400" dirty="0"/>
              <a:t>(</a:t>
            </a:r>
            <a:r>
              <a:rPr lang="it-IT" sz="2400" dirty="0" err="1"/>
              <a:t>reg_multipla,direction</a:t>
            </a:r>
            <a:r>
              <a:rPr lang="it-IT" sz="2400" dirty="0"/>
              <a:t>="</a:t>
            </a:r>
            <a:r>
              <a:rPr lang="it-IT" sz="2400" dirty="0" err="1"/>
              <a:t>backward</a:t>
            </a:r>
            <a:r>
              <a:rPr lang="it-IT" sz="2400" dirty="0"/>
              <a:t>") </a:t>
            </a:r>
            <a:r>
              <a:rPr lang="it-IT" sz="2400" dirty="0">
                <a:solidFill>
                  <a:srgbClr val="00B050"/>
                </a:solidFill>
              </a:rPr>
              <a:t>#</a:t>
            </a:r>
            <a:r>
              <a:rPr lang="it-IT" sz="2400" dirty="0" err="1">
                <a:solidFill>
                  <a:srgbClr val="00B050"/>
                </a:solidFill>
              </a:rPr>
              <a:t>backward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selection</a:t>
            </a:r>
            <a:endParaRPr lang="it-IT" sz="2400" dirty="0">
              <a:solidFill>
                <a:srgbClr val="00B050"/>
              </a:solidFill>
            </a:endParaRPr>
          </a:p>
          <a:p>
            <a:r>
              <a:rPr lang="it-IT" sz="2400" dirty="0" err="1"/>
              <a:t>backsel</a:t>
            </a:r>
            <a:endParaRPr lang="it-IT" sz="2400" dirty="0"/>
          </a:p>
          <a:p>
            <a:r>
              <a:rPr lang="it-IT" sz="2400" dirty="0" err="1"/>
              <a:t>forwsel</a:t>
            </a:r>
            <a:r>
              <a:rPr lang="it-IT" sz="2400" dirty="0"/>
              <a:t>&lt;-</a:t>
            </a:r>
            <a:r>
              <a:rPr lang="it-IT" sz="2400" dirty="0" err="1"/>
              <a:t>step</a:t>
            </a:r>
            <a:r>
              <a:rPr lang="it-IT" sz="2400" dirty="0"/>
              <a:t>(</a:t>
            </a:r>
            <a:r>
              <a:rPr lang="it-IT" sz="2400" dirty="0" err="1"/>
              <a:t>reg_multipla,direction</a:t>
            </a:r>
            <a:r>
              <a:rPr lang="it-IT" sz="2400" dirty="0"/>
              <a:t>="</a:t>
            </a:r>
            <a:r>
              <a:rPr lang="it-IT" sz="2400" dirty="0" err="1"/>
              <a:t>forward</a:t>
            </a:r>
            <a:r>
              <a:rPr lang="it-IT" sz="2400" dirty="0"/>
              <a:t>") </a:t>
            </a:r>
            <a:r>
              <a:rPr lang="it-IT" sz="2400" dirty="0">
                <a:solidFill>
                  <a:srgbClr val="00B050"/>
                </a:solidFill>
              </a:rPr>
              <a:t>#</a:t>
            </a:r>
            <a:r>
              <a:rPr lang="it-IT" sz="2400" dirty="0" err="1">
                <a:solidFill>
                  <a:srgbClr val="00B050"/>
                </a:solidFill>
              </a:rPr>
              <a:t>forward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selection</a:t>
            </a:r>
            <a:endParaRPr lang="it-IT" sz="2400" dirty="0">
              <a:solidFill>
                <a:srgbClr val="00B050"/>
              </a:solidFill>
            </a:endParaRPr>
          </a:p>
          <a:p>
            <a:r>
              <a:rPr lang="it-IT" sz="2400" dirty="0" err="1"/>
              <a:t>forwsel</a:t>
            </a:r>
            <a:endParaRPr lang="it-IT" sz="2400" dirty="0"/>
          </a:p>
          <a:p>
            <a:r>
              <a:rPr lang="it-IT" sz="2400" dirty="0" err="1"/>
              <a:t>stepwise</a:t>
            </a:r>
            <a:r>
              <a:rPr lang="it-IT" sz="2400" dirty="0"/>
              <a:t>&lt;-</a:t>
            </a:r>
            <a:r>
              <a:rPr lang="it-IT" sz="2400" dirty="0" err="1"/>
              <a:t>step</a:t>
            </a:r>
            <a:r>
              <a:rPr lang="it-IT" sz="2400" dirty="0"/>
              <a:t>(</a:t>
            </a:r>
            <a:r>
              <a:rPr lang="it-IT" sz="2400" dirty="0" err="1"/>
              <a:t>reg_multipla,direction</a:t>
            </a:r>
            <a:r>
              <a:rPr lang="it-IT" sz="2400" dirty="0"/>
              <a:t>="</a:t>
            </a:r>
            <a:r>
              <a:rPr lang="it-IT" sz="2400" dirty="0" err="1"/>
              <a:t>both</a:t>
            </a:r>
            <a:r>
              <a:rPr lang="it-IT" sz="2400" dirty="0"/>
              <a:t>")   </a:t>
            </a:r>
            <a:r>
              <a:rPr lang="it-IT" sz="2400" dirty="0">
                <a:solidFill>
                  <a:srgbClr val="00B050"/>
                </a:solidFill>
              </a:rPr>
              <a:t>#</a:t>
            </a:r>
            <a:r>
              <a:rPr lang="it-IT" sz="2400" dirty="0" err="1">
                <a:solidFill>
                  <a:srgbClr val="00B050"/>
                </a:solidFill>
              </a:rPr>
              <a:t>stepwise</a:t>
            </a:r>
            <a:r>
              <a:rPr lang="it-IT" sz="2400" dirty="0">
                <a:solidFill>
                  <a:srgbClr val="00B050"/>
                </a:solidFill>
              </a:rPr>
              <a:t> </a:t>
            </a:r>
            <a:r>
              <a:rPr lang="it-IT" sz="2400" dirty="0" err="1">
                <a:solidFill>
                  <a:srgbClr val="00B050"/>
                </a:solidFill>
              </a:rPr>
              <a:t>selection</a:t>
            </a:r>
            <a:endParaRPr lang="it-IT" sz="2400" dirty="0">
              <a:solidFill>
                <a:srgbClr val="00B050"/>
              </a:solidFill>
            </a:endParaRPr>
          </a:p>
          <a:p>
            <a:r>
              <a:rPr lang="it-IT" sz="2400" dirty="0" err="1"/>
              <a:t>stepwise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791569" y="1269381"/>
            <a:ext cx="11150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00B050"/>
                </a:solidFill>
              </a:rPr>
              <a:t>#algoritmi di scelta delle variabili </a:t>
            </a:r>
          </a:p>
          <a:p>
            <a:r>
              <a:rPr lang="it-IT" sz="2400" dirty="0" err="1"/>
              <a:t>reg_multipla</a:t>
            </a:r>
            <a:r>
              <a:rPr lang="it-IT" sz="2400" dirty="0"/>
              <a:t>&lt;-lm(EmissioniCO2~Density+T_uso_autobus+Autovetture+Popol_residente+T_uso_treno+Famiglie_diff+Incidenti_strada+Morti_inc_strada) </a:t>
            </a:r>
            <a:r>
              <a:rPr lang="it-IT" sz="2400" dirty="0">
                <a:solidFill>
                  <a:srgbClr val="00B050"/>
                </a:solidFill>
              </a:rPr>
              <a:t>#modello completo</a:t>
            </a:r>
          </a:p>
          <a:p>
            <a:r>
              <a:rPr lang="it-IT" sz="2400" dirty="0" err="1"/>
              <a:t>summary</a:t>
            </a:r>
            <a:r>
              <a:rPr lang="it-IT" sz="2400" dirty="0"/>
              <a:t>(</a:t>
            </a:r>
            <a:r>
              <a:rPr lang="it-IT" sz="2400" dirty="0" err="1"/>
              <a:t>reg_multipla</a:t>
            </a:r>
            <a:r>
              <a:rPr lang="it-IT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68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5108" y="258043"/>
            <a:ext cx="775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Analisi descrittive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5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368089" y="2092826"/>
            <a:ext cx="30692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err="1">
                <a:solidFill>
                  <a:srgbClr val="00B0F0"/>
                </a:solidFill>
              </a:rPr>
              <a:t>attach</a:t>
            </a:r>
            <a:r>
              <a:rPr lang="it-IT" sz="2200" dirty="0"/>
              <a:t>(</a:t>
            </a:r>
            <a:r>
              <a:rPr lang="it-IT" sz="2200" dirty="0" err="1"/>
              <a:t>matrice_trasporti</a:t>
            </a:r>
            <a:r>
              <a:rPr lang="it-IT" sz="2200" dirty="0"/>
              <a:t>)</a:t>
            </a:r>
          </a:p>
        </p:txBody>
      </p:sp>
      <p:sp>
        <p:nvSpPr>
          <p:cNvPr id="3" name="Rettangolo 2"/>
          <p:cNvSpPr/>
          <p:nvPr/>
        </p:nvSpPr>
        <p:spPr>
          <a:xfrm>
            <a:off x="1313497" y="3325786"/>
            <a:ext cx="101157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B050"/>
                </a:solidFill>
              </a:rPr>
              <a:t># 1.1________________________________________ DESCRIPTIVE ANALYSIS: DATASET</a:t>
            </a:r>
          </a:p>
          <a:p>
            <a:endParaRPr lang="it-IT" sz="2200" dirty="0"/>
          </a:p>
          <a:p>
            <a:r>
              <a:rPr lang="it-IT" sz="2200" dirty="0" err="1"/>
              <a:t>str</a:t>
            </a:r>
            <a:r>
              <a:rPr lang="it-IT" sz="2200" dirty="0"/>
              <a:t>(</a:t>
            </a:r>
            <a:r>
              <a:rPr lang="it-IT" sz="2200" dirty="0" err="1"/>
              <a:t>matrice_trasporti</a:t>
            </a:r>
            <a:r>
              <a:rPr lang="it-IT" sz="2200" dirty="0"/>
              <a:t>)                      </a:t>
            </a:r>
            <a:r>
              <a:rPr lang="it-IT" sz="2200" dirty="0">
                <a:solidFill>
                  <a:srgbClr val="00B050"/>
                </a:solidFill>
              </a:rPr>
              <a:t>         #indica la struttura della matrice</a:t>
            </a:r>
          </a:p>
          <a:p>
            <a:r>
              <a:rPr lang="it-IT" sz="2200" dirty="0" err="1"/>
              <a:t>summary</a:t>
            </a:r>
            <a:r>
              <a:rPr lang="it-IT" sz="2200" dirty="0"/>
              <a:t>(</a:t>
            </a:r>
            <a:r>
              <a:rPr lang="it-IT" sz="2200" dirty="0" err="1"/>
              <a:t>matrice_trasporti</a:t>
            </a:r>
            <a:r>
              <a:rPr lang="it-IT" sz="2200" dirty="0"/>
              <a:t>)                   </a:t>
            </a:r>
            <a:r>
              <a:rPr lang="it-IT" sz="2200" dirty="0">
                <a:solidFill>
                  <a:srgbClr val="00B050"/>
                </a:solidFill>
              </a:rPr>
              <a:t>#riassume le principali statistiche descrittive</a:t>
            </a:r>
          </a:p>
        </p:txBody>
      </p:sp>
      <p:sp>
        <p:nvSpPr>
          <p:cNvPr id="7" name="Rettangolo 6"/>
          <p:cNvSpPr/>
          <p:nvPr/>
        </p:nvSpPr>
        <p:spPr>
          <a:xfrm>
            <a:off x="5438938" y="2074658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200" dirty="0">
                <a:solidFill>
                  <a:srgbClr val="00B050"/>
                </a:solidFill>
              </a:rPr>
              <a:t>#conserva in memoria la matrice indicata</a:t>
            </a:r>
          </a:p>
          <a:p>
            <a:r>
              <a:rPr lang="it-IT" sz="2200" dirty="0">
                <a:solidFill>
                  <a:srgbClr val="00B050"/>
                </a:solidFill>
              </a:rPr>
              <a:t>#ed è possibile così selezionare direttamente le variabili interne alla matrice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66664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9341F85-E3DB-186B-A53C-C52F994B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6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33A646-D525-6064-5E65-251B3DCE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3" y="98561"/>
            <a:ext cx="7687652" cy="214539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834FE17-7641-1A6F-E23A-DFE7CFF71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98" y="2199625"/>
            <a:ext cx="6563641" cy="46583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55502E-1CEE-E693-13D6-DC21ABD0CC3C}"/>
              </a:ext>
            </a:extLst>
          </p:cNvPr>
          <p:cNvSpPr txBox="1"/>
          <p:nvPr/>
        </p:nvSpPr>
        <p:spPr>
          <a:xfrm>
            <a:off x="7730836" y="403761"/>
            <a:ext cx="4057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funzione</a:t>
            </a:r>
            <a:r>
              <a:rPr lang="it-IT" b="1" dirty="0"/>
              <a:t> </a:t>
            </a:r>
            <a:r>
              <a:rPr lang="it-IT" b="1" dirty="0" err="1"/>
              <a:t>str</a:t>
            </a:r>
            <a:r>
              <a:rPr lang="it-IT" b="1" dirty="0"/>
              <a:t> </a:t>
            </a:r>
            <a:r>
              <a:rPr lang="it-IT" dirty="0"/>
              <a:t>ci restituisce informazioni su ciascuna variabile: quasi tutte le variabili sono numeriche, tranne Regione e Ripartizione che sono variabili di carattere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851755-7C78-EE53-7735-7B57D4C21B4D}"/>
              </a:ext>
            </a:extLst>
          </p:cNvPr>
          <p:cNvSpPr txBox="1"/>
          <p:nvPr/>
        </p:nvSpPr>
        <p:spPr>
          <a:xfrm>
            <a:off x="403761" y="2850078"/>
            <a:ext cx="4132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Invece la funzione </a:t>
            </a:r>
            <a:r>
              <a:rPr lang="it-IT" b="1" dirty="0" err="1"/>
              <a:t>summary</a:t>
            </a:r>
            <a:r>
              <a:rPr lang="it-IT" dirty="0"/>
              <a:t> ci restituisce le principali statistiche descrittive di tutte le variabili che compongono la nostra matrice trasporti </a:t>
            </a:r>
          </a:p>
        </p:txBody>
      </p:sp>
    </p:spTree>
    <p:extLst>
      <p:ext uri="{BB962C8B-B14F-4D97-AF65-F5344CB8AC3E}">
        <p14:creationId xmlns:p14="http://schemas.microsoft.com/office/powerpoint/2010/main" val="227281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5108" y="258043"/>
            <a:ext cx="775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Analisi descrittive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7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068006" y="1544746"/>
            <a:ext cx="11166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par(new=</a:t>
            </a:r>
            <a:r>
              <a:rPr lang="it-IT" b="1" dirty="0">
                <a:solidFill>
                  <a:srgbClr val="00B0F0"/>
                </a:solidFill>
              </a:rPr>
              <a:t>T</a:t>
            </a:r>
            <a:r>
              <a:rPr lang="it-IT" b="1" dirty="0"/>
              <a:t>) </a:t>
            </a:r>
            <a:r>
              <a:rPr lang="it-IT" dirty="0">
                <a:solidFill>
                  <a:srgbClr val="00B050"/>
                </a:solidFill>
              </a:rPr>
              <a:t>#Permette di combinare più grafici</a:t>
            </a:r>
          </a:p>
          <a:p>
            <a:r>
              <a:rPr lang="it-IT" b="1" dirty="0"/>
              <a:t>curve(</a:t>
            </a:r>
            <a:r>
              <a:rPr lang="it-IT" b="1" dirty="0" err="1"/>
              <a:t>dnorm</a:t>
            </a:r>
            <a:r>
              <a:rPr lang="it-IT" b="1" dirty="0"/>
              <a:t>(x),from=</a:t>
            </a:r>
            <a:r>
              <a:rPr lang="it-IT" b="1" dirty="0">
                <a:solidFill>
                  <a:srgbClr val="00B0F0"/>
                </a:solidFill>
              </a:rPr>
              <a:t>-3</a:t>
            </a:r>
            <a:r>
              <a:rPr lang="it-IT" b="1" dirty="0"/>
              <a:t>,to=</a:t>
            </a:r>
            <a:r>
              <a:rPr lang="it-IT" b="1" dirty="0">
                <a:solidFill>
                  <a:srgbClr val="00B0F0"/>
                </a:solidFill>
              </a:rPr>
              <a:t>3</a:t>
            </a:r>
            <a:r>
              <a:rPr lang="it-IT" b="1" dirty="0"/>
              <a:t>,axes=</a:t>
            </a:r>
            <a:r>
              <a:rPr lang="it-IT" b="1" dirty="0" err="1">
                <a:solidFill>
                  <a:srgbClr val="00B0F0"/>
                </a:solidFill>
              </a:rPr>
              <a:t>F</a:t>
            </a:r>
            <a:r>
              <a:rPr lang="it-IT" b="1" dirty="0" err="1"/>
              <a:t>,col</a:t>
            </a:r>
            <a:r>
              <a:rPr lang="it-IT" b="1" dirty="0"/>
              <a:t>=</a:t>
            </a:r>
            <a:r>
              <a:rPr lang="it-IT" b="1" dirty="0">
                <a:solidFill>
                  <a:srgbClr val="00B0F0"/>
                </a:solidFill>
              </a:rPr>
              <a:t>2</a:t>
            </a:r>
            <a:r>
              <a:rPr lang="it-IT" b="1" dirty="0"/>
              <a:t>,lty=</a:t>
            </a:r>
            <a:r>
              <a:rPr lang="it-IT" b="1" dirty="0">
                <a:solidFill>
                  <a:srgbClr val="00B0F0"/>
                </a:solidFill>
              </a:rPr>
              <a:t>5</a:t>
            </a:r>
            <a:r>
              <a:rPr lang="it-IT" b="1" dirty="0"/>
              <a:t>,xlab='' ,</a:t>
            </a:r>
            <a:r>
              <a:rPr lang="it-IT" b="1" dirty="0" err="1"/>
              <a:t>ylab</a:t>
            </a:r>
            <a:r>
              <a:rPr lang="it-IT" b="1" dirty="0"/>
              <a:t>=‘’) </a:t>
            </a:r>
          </a:p>
          <a:p>
            <a:r>
              <a:rPr lang="it-IT" dirty="0">
                <a:solidFill>
                  <a:srgbClr val="00B050"/>
                </a:solidFill>
              </a:rPr>
              <a:t>#permette di aggiungere la curva della distribuzione normale </a:t>
            </a:r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sull’istogramma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9857C9-D9CD-1077-52B9-DB6C83E6F458}"/>
              </a:ext>
            </a:extLst>
          </p:cNvPr>
          <p:cNvSpPr txBox="1"/>
          <p:nvPr/>
        </p:nvSpPr>
        <p:spPr>
          <a:xfrm>
            <a:off x="614096" y="996707"/>
            <a:ext cx="118312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# 1.2________________________________________ DESCRIPTIVE ANALYSIS: Emissioni_CO2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4BDB3F3-89AC-D083-48DA-85D57E3F803B}"/>
              </a:ext>
            </a:extLst>
          </p:cNvPr>
          <p:cNvSpPr txBox="1"/>
          <p:nvPr/>
        </p:nvSpPr>
        <p:spPr>
          <a:xfrm>
            <a:off x="614096" y="1567543"/>
            <a:ext cx="3459140" cy="391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5AC19B-A5E2-77CD-C45B-AEF5AF3A26ED}"/>
              </a:ext>
            </a:extLst>
          </p:cNvPr>
          <p:cNvSpPr txBox="1"/>
          <p:nvPr/>
        </p:nvSpPr>
        <p:spPr>
          <a:xfrm>
            <a:off x="0" y="1566951"/>
            <a:ext cx="5068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err="1"/>
              <a:t>hist</a:t>
            </a:r>
            <a:r>
              <a:rPr lang="it-IT" sz="1800" b="1" dirty="0"/>
              <a:t>(EmissioniCO2) </a:t>
            </a:r>
            <a:r>
              <a:rPr lang="it-IT" sz="1800" dirty="0">
                <a:solidFill>
                  <a:srgbClr val="00B050"/>
                </a:solidFill>
              </a:rPr>
              <a:t>#restituisce l’istogramma della variabile</a:t>
            </a:r>
            <a:r>
              <a:rPr lang="it-IT" sz="1800" b="1" dirty="0"/>
              <a:t> 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CDDC973-BD60-3F47-02A1-7D0B2703A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2870"/>
            <a:ext cx="5068007" cy="415348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655EA66-9B2A-02ED-2CB2-189DC5BD3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27" y="2752427"/>
            <a:ext cx="4842966" cy="39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0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28F36D-16FE-2F3B-36E3-CB5B423A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8</a:t>
            </a:fld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4E6AD8-182C-CBAD-4920-88A2D26C4D92}"/>
              </a:ext>
            </a:extLst>
          </p:cNvPr>
          <p:cNvSpPr txBox="1"/>
          <p:nvPr/>
        </p:nvSpPr>
        <p:spPr>
          <a:xfrm>
            <a:off x="320633" y="5449552"/>
            <a:ext cx="112390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rgbClr val="00B050"/>
                </a:solidFill>
              </a:rPr>
              <a:t>#Measures of </a:t>
            </a:r>
            <a:r>
              <a:rPr lang="it-IT" sz="2200" dirty="0" err="1">
                <a:solidFill>
                  <a:srgbClr val="00B050"/>
                </a:solidFill>
              </a:rPr>
              <a:t>Skewness</a:t>
            </a:r>
            <a:r>
              <a:rPr lang="it-IT" sz="2200" dirty="0">
                <a:solidFill>
                  <a:srgbClr val="00B050"/>
                </a:solidFill>
              </a:rPr>
              <a:t> and </a:t>
            </a:r>
            <a:r>
              <a:rPr lang="it-IT" sz="2200" dirty="0" err="1">
                <a:solidFill>
                  <a:srgbClr val="00B050"/>
                </a:solidFill>
              </a:rPr>
              <a:t>Kurtosis</a:t>
            </a:r>
            <a:endParaRPr lang="it-IT" sz="2200" dirty="0">
              <a:solidFill>
                <a:srgbClr val="00B050"/>
              </a:solidFill>
            </a:endParaRPr>
          </a:p>
          <a:p>
            <a:r>
              <a:rPr lang="it-IT" sz="2200" dirty="0" err="1"/>
              <a:t>skewness</a:t>
            </a:r>
            <a:r>
              <a:rPr lang="it-IT" sz="2200" dirty="0"/>
              <a:t>(EmissioniCO2) </a:t>
            </a:r>
          </a:p>
          <a:p>
            <a:r>
              <a:rPr lang="it-IT" sz="2200" dirty="0" err="1"/>
              <a:t>kurtosis</a:t>
            </a:r>
            <a:r>
              <a:rPr lang="it-IT" sz="2200" dirty="0"/>
              <a:t>(EmissioniCO2)  </a:t>
            </a:r>
          </a:p>
          <a:p>
            <a:r>
              <a:rPr lang="it-IT" dirty="0">
                <a:solidFill>
                  <a:srgbClr val="00B050"/>
                </a:solidFill>
              </a:rPr>
              <a:t>#Questi indici permettono di confermare quanto mostrano i grafici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7198052-A8BD-DDBE-8524-910CAB60F265}"/>
              </a:ext>
            </a:extLst>
          </p:cNvPr>
          <p:cNvSpPr txBox="1"/>
          <p:nvPr/>
        </p:nvSpPr>
        <p:spPr>
          <a:xfrm>
            <a:off x="320633" y="392178"/>
            <a:ext cx="5997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qqnorm</a:t>
            </a:r>
            <a:r>
              <a:rPr lang="it-IT" b="1" dirty="0"/>
              <a:t>(EmissioniCO2); </a:t>
            </a:r>
            <a:r>
              <a:rPr lang="it-IT" b="1" dirty="0" err="1"/>
              <a:t>qqline</a:t>
            </a:r>
            <a:r>
              <a:rPr lang="it-IT" b="1" dirty="0"/>
              <a:t>(EmissioniCO2,col=2)</a:t>
            </a:r>
          </a:p>
          <a:p>
            <a:r>
              <a:rPr lang="it-IT" b="1" dirty="0">
                <a:solidFill>
                  <a:srgbClr val="00B050"/>
                </a:solidFill>
              </a:rPr>
              <a:t># le funzioni </a:t>
            </a:r>
            <a:r>
              <a:rPr lang="it-IT" b="1" dirty="0" err="1">
                <a:solidFill>
                  <a:srgbClr val="00B050"/>
                </a:solidFill>
              </a:rPr>
              <a:t>qqnorm</a:t>
            </a:r>
            <a:r>
              <a:rPr lang="it-IT" b="1" dirty="0">
                <a:solidFill>
                  <a:srgbClr val="00B050"/>
                </a:solidFill>
              </a:rPr>
              <a:t> e </a:t>
            </a:r>
            <a:r>
              <a:rPr lang="it-IT" b="1" dirty="0" err="1">
                <a:solidFill>
                  <a:srgbClr val="00B050"/>
                </a:solidFill>
              </a:rPr>
              <a:t>qqline</a:t>
            </a:r>
            <a:r>
              <a:rPr lang="it-IT" b="1" dirty="0">
                <a:solidFill>
                  <a:srgbClr val="00B050"/>
                </a:solidFill>
              </a:rPr>
              <a:t> vengono utilizzate per creare un grafico quantile-quantile (QQ plot) per valutare la normalità di una distribuzione.</a:t>
            </a:r>
            <a:endParaRPr lang="it-IT" b="1" dirty="0"/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03F5D23-DC86-8A4B-8570-54A09DED3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9" b="5008"/>
          <a:stretch/>
        </p:blipFill>
        <p:spPr>
          <a:xfrm>
            <a:off x="320633" y="1677110"/>
            <a:ext cx="5068007" cy="368135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4F8C8B4-F1DA-5B98-ED51-BB769F052199}"/>
              </a:ext>
            </a:extLst>
          </p:cNvPr>
          <p:cNvSpPr txBox="1"/>
          <p:nvPr/>
        </p:nvSpPr>
        <p:spPr>
          <a:xfrm>
            <a:off x="6187044" y="392178"/>
            <a:ext cx="568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boxplot</a:t>
            </a:r>
            <a:r>
              <a:rPr lang="it-IT" b="1" dirty="0"/>
              <a:t>(EmissioniCO2, </a:t>
            </a:r>
            <a:r>
              <a:rPr lang="it-IT" b="1" dirty="0" err="1"/>
              <a:t>main</a:t>
            </a:r>
            <a:r>
              <a:rPr lang="it-IT" b="1" dirty="0"/>
              <a:t>="</a:t>
            </a:r>
            <a:r>
              <a:rPr lang="it-IT" b="1" dirty="0" err="1"/>
              <a:t>Boxplot</a:t>
            </a:r>
            <a:r>
              <a:rPr lang="it-IT" b="1" dirty="0"/>
              <a:t> di EmissioniCO2")</a:t>
            </a:r>
          </a:p>
          <a:p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C0C8413-A43A-EEA7-6512-698053CDA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44" y="1012584"/>
            <a:ext cx="5068007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5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945108" y="258043"/>
            <a:ext cx="7751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b="1" dirty="0"/>
              <a:t>Trasformazioni di variabili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81D0-DCDD-4415-893E-05AE93FE8168}" type="slidenum">
              <a:rPr lang="it-IT" smtClean="0"/>
              <a:t>9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88084" y="1681152"/>
            <a:ext cx="600593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</a:rPr>
              <a:t>#logarithmic </a:t>
            </a:r>
            <a:r>
              <a:rPr lang="it-IT" sz="2000" dirty="0" err="1">
                <a:solidFill>
                  <a:srgbClr val="00B050"/>
                </a:solidFill>
              </a:rPr>
              <a:t>transformation</a:t>
            </a:r>
            <a:endParaRPr lang="it-IT" sz="2000" dirty="0">
              <a:solidFill>
                <a:srgbClr val="00B050"/>
              </a:solidFill>
            </a:endParaRPr>
          </a:p>
          <a:p>
            <a:r>
              <a:rPr lang="it-IT" sz="2000" dirty="0" err="1">
                <a:solidFill>
                  <a:srgbClr val="00B0F0"/>
                </a:solidFill>
              </a:rPr>
              <a:t>attach</a:t>
            </a:r>
            <a:r>
              <a:rPr lang="it-IT" sz="2000" dirty="0"/>
              <a:t>(</a:t>
            </a:r>
            <a:r>
              <a:rPr lang="it-IT" sz="2000" dirty="0" err="1"/>
              <a:t>matrice_trasporti</a:t>
            </a:r>
            <a:r>
              <a:rPr lang="it-IT" sz="2000" dirty="0"/>
              <a:t>) </a:t>
            </a:r>
          </a:p>
          <a:p>
            <a:r>
              <a:rPr lang="it-IT" sz="2000" dirty="0" err="1"/>
              <a:t>LOG_Emissioni</a:t>
            </a:r>
            <a:r>
              <a:rPr lang="it-IT" sz="2000" dirty="0"/>
              <a:t>&lt;-log(EmissioniCO2)</a:t>
            </a:r>
          </a:p>
          <a:p>
            <a:r>
              <a:rPr lang="it-IT" sz="2000" dirty="0">
                <a:solidFill>
                  <a:srgbClr val="00B050"/>
                </a:solidFill>
              </a:rPr>
              <a:t>#oppure</a:t>
            </a:r>
          </a:p>
          <a:p>
            <a:r>
              <a:rPr lang="it-IT" sz="2000" dirty="0" err="1"/>
              <a:t>matrice_trasporti$LOG_Emissioni</a:t>
            </a:r>
            <a:r>
              <a:rPr lang="it-IT" sz="2000" dirty="0"/>
              <a:t>&lt;-log(EmissioniCO2)</a:t>
            </a:r>
          </a:p>
          <a:p>
            <a:endParaRPr lang="it-IT" sz="22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22402F-0220-6C52-A0B9-A2031508288B}"/>
              </a:ext>
            </a:extLst>
          </p:cNvPr>
          <p:cNvSpPr txBox="1"/>
          <p:nvPr/>
        </p:nvSpPr>
        <p:spPr>
          <a:xfrm>
            <a:off x="88084" y="984986"/>
            <a:ext cx="889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trasformazione di variabili permette di «normalizzarle». Esistono varie trasformazioni, quella più comune è la </a:t>
            </a:r>
            <a:r>
              <a:rPr lang="it-IT" b="1" dirty="0"/>
              <a:t>trasformazione logaritmo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1E98DB1-1404-7DCF-B20A-4BFF9C99DDC4}"/>
              </a:ext>
            </a:extLst>
          </p:cNvPr>
          <p:cNvSpPr txBox="1"/>
          <p:nvPr/>
        </p:nvSpPr>
        <p:spPr>
          <a:xfrm>
            <a:off x="6094022" y="1643038"/>
            <a:ext cx="6097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/>
              <a:t>hist</a:t>
            </a:r>
            <a:r>
              <a:rPr lang="it-IT" sz="1800" dirty="0"/>
              <a:t>(</a:t>
            </a:r>
            <a:r>
              <a:rPr lang="it-IT" sz="1800" dirty="0" err="1"/>
              <a:t>LOG_Emissioni</a:t>
            </a:r>
            <a:r>
              <a:rPr lang="it-IT" sz="1800" dirty="0"/>
              <a:t>)</a:t>
            </a:r>
          </a:p>
          <a:p>
            <a:r>
              <a:rPr lang="it-IT" sz="1800" dirty="0"/>
              <a:t>par(new=</a:t>
            </a:r>
            <a:r>
              <a:rPr lang="it-IT" sz="1800" dirty="0">
                <a:solidFill>
                  <a:srgbClr val="00B0F0"/>
                </a:solidFill>
              </a:rPr>
              <a:t>T</a:t>
            </a:r>
            <a:r>
              <a:rPr lang="it-IT" sz="1800" dirty="0"/>
              <a:t>) </a:t>
            </a:r>
          </a:p>
          <a:p>
            <a:r>
              <a:rPr lang="it-IT" sz="1800" dirty="0"/>
              <a:t>curve(</a:t>
            </a:r>
            <a:r>
              <a:rPr lang="it-IT" sz="1800" dirty="0" err="1"/>
              <a:t>dnorm</a:t>
            </a:r>
            <a:r>
              <a:rPr lang="it-IT" sz="1800" dirty="0"/>
              <a:t>(x),from=</a:t>
            </a:r>
            <a:r>
              <a:rPr lang="it-IT" sz="1800" dirty="0">
                <a:solidFill>
                  <a:srgbClr val="00B0F0"/>
                </a:solidFill>
              </a:rPr>
              <a:t>-3</a:t>
            </a:r>
            <a:r>
              <a:rPr lang="it-IT" sz="1800" dirty="0"/>
              <a:t>,to=</a:t>
            </a:r>
            <a:r>
              <a:rPr lang="it-IT" sz="1800" dirty="0">
                <a:solidFill>
                  <a:srgbClr val="00B0F0"/>
                </a:solidFill>
              </a:rPr>
              <a:t>3</a:t>
            </a:r>
            <a:r>
              <a:rPr lang="it-IT" sz="1800" dirty="0"/>
              <a:t>,axes=</a:t>
            </a:r>
            <a:r>
              <a:rPr lang="it-IT" sz="1800" dirty="0" err="1">
                <a:solidFill>
                  <a:srgbClr val="00B0F0"/>
                </a:solidFill>
              </a:rPr>
              <a:t>F</a:t>
            </a:r>
            <a:r>
              <a:rPr lang="it-IT" sz="1800" dirty="0" err="1"/>
              <a:t>,col</a:t>
            </a:r>
            <a:r>
              <a:rPr lang="it-IT" sz="1800" dirty="0"/>
              <a:t>=</a:t>
            </a:r>
            <a:r>
              <a:rPr lang="it-IT" sz="1800" dirty="0">
                <a:solidFill>
                  <a:srgbClr val="00B0F0"/>
                </a:solidFill>
              </a:rPr>
              <a:t>2</a:t>
            </a:r>
            <a:r>
              <a:rPr lang="it-IT" sz="1800" dirty="0"/>
              <a:t>,lty=</a:t>
            </a:r>
            <a:r>
              <a:rPr lang="it-IT" sz="1800" dirty="0">
                <a:solidFill>
                  <a:srgbClr val="00B0F0"/>
                </a:solidFill>
              </a:rPr>
              <a:t>5</a:t>
            </a:r>
            <a:r>
              <a:rPr lang="it-IT" sz="1800" dirty="0"/>
              <a:t>,xlab='' ,</a:t>
            </a:r>
            <a:r>
              <a:rPr lang="it-IT" sz="1800" dirty="0" err="1"/>
              <a:t>ylab</a:t>
            </a:r>
            <a:r>
              <a:rPr lang="it-IT" sz="1800" dirty="0"/>
              <a:t>='')</a:t>
            </a: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635767A-2096-50F8-CD92-FBDC0176FD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" b="1332"/>
          <a:stretch/>
        </p:blipFill>
        <p:spPr>
          <a:xfrm>
            <a:off x="6127984" y="2666037"/>
            <a:ext cx="5225816" cy="419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91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33EC5F36D72C44685FE3ADE1067E2CE" ma:contentTypeVersion="2" ma:contentTypeDescription="Creare un nuovo documento." ma:contentTypeScope="" ma:versionID="0dedcd017aafe1af1c0ace3545709832">
  <xsd:schema xmlns:xsd="http://www.w3.org/2001/XMLSchema" xmlns:xs="http://www.w3.org/2001/XMLSchema" xmlns:p="http://schemas.microsoft.com/office/2006/metadata/properties" xmlns:ns2="b35700e2-69ff-4929-833c-aa0befce77ad" targetNamespace="http://schemas.microsoft.com/office/2006/metadata/properties" ma:root="true" ma:fieldsID="244c5e9cddb801f8ffdd131b682cff80" ns2:_="">
    <xsd:import namespace="b35700e2-69ff-4929-833c-aa0befce77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700e2-69ff-4929-833c-aa0befce7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5F7340-777F-4B96-8296-06745613F1F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7EA9C73-37E3-4317-948E-9F10527A9E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5700e2-69ff-4929-833c-aa0befce77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D78C2-D8D1-4D45-8B66-11F41B8C50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2710</Words>
  <Application>Microsoft Office PowerPoint</Application>
  <PresentationFormat>Widescreen</PresentationFormat>
  <Paragraphs>293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Söhne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 Punzo</dc:creator>
  <cp:lastModifiedBy>Maria D'Avino</cp:lastModifiedBy>
  <cp:revision>161</cp:revision>
  <cp:lastPrinted>2020-09-15T13:00:11Z</cp:lastPrinted>
  <dcterms:created xsi:type="dcterms:W3CDTF">2020-09-10T09:23:28Z</dcterms:created>
  <dcterms:modified xsi:type="dcterms:W3CDTF">2023-10-18T10:28:16Z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0x010100B33EC5F36D72C44685FE3ADE1067E2CE</vt:lpwstr>
  </property>
</Properties>
</file>