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8"/>
  </p:notesMasterIdLst>
  <p:sldIdLst>
    <p:sldId id="259" r:id="rId5"/>
    <p:sldId id="284" r:id="rId6"/>
    <p:sldId id="281" r:id="rId7"/>
    <p:sldId id="282" r:id="rId8"/>
    <p:sldId id="256" r:id="rId9"/>
    <p:sldId id="257" r:id="rId10"/>
    <p:sldId id="258" r:id="rId11"/>
    <p:sldId id="263" r:id="rId12"/>
    <p:sldId id="285" r:id="rId13"/>
    <p:sldId id="265" r:id="rId14"/>
    <p:sldId id="266" r:id="rId15"/>
    <p:sldId id="304" r:id="rId16"/>
    <p:sldId id="305" r:id="rId17"/>
    <p:sldId id="306" r:id="rId18"/>
    <p:sldId id="261" r:id="rId19"/>
    <p:sldId id="268" r:id="rId20"/>
    <p:sldId id="270" r:id="rId21"/>
    <p:sldId id="286" r:id="rId22"/>
    <p:sldId id="287" r:id="rId23"/>
    <p:sldId id="288" r:id="rId24"/>
    <p:sldId id="291" r:id="rId25"/>
    <p:sldId id="292" r:id="rId26"/>
    <p:sldId id="302" r:id="rId27"/>
    <p:sldId id="293" r:id="rId28"/>
    <p:sldId id="294" r:id="rId29"/>
    <p:sldId id="295" r:id="rId30"/>
    <p:sldId id="296" r:id="rId31"/>
    <p:sldId id="303" r:id="rId32"/>
    <p:sldId id="297" r:id="rId33"/>
    <p:sldId id="298" r:id="rId34"/>
    <p:sldId id="299" r:id="rId35"/>
    <p:sldId id="300" r:id="rId36"/>
    <p:sldId id="301" r:id="rId37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D'Avino" initials="MD" lastIdx="1" clrIdx="0">
    <p:extLst>
      <p:ext uri="{19B8F6BF-5375-455C-9EA6-DF929625EA0E}">
        <p15:presenceInfo xmlns:p15="http://schemas.microsoft.com/office/powerpoint/2012/main" userId="S::maria.davino003@studenti.uniparthenope.it::5d413c5e-56dc-4cf0-a479-3a4fbce19d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911BBE-F231-495C-95F4-4379934F2D9A}" v="1" dt="2020-09-22T15:53:36.0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commentAuthors" Target="commentAuthor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1ED89-BE82-44C9-875A-257C9EA7A55F}" type="datetimeFigureOut">
              <a:rPr lang="it-IT" smtClean="0"/>
              <a:t>03/10/2023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CE678-635D-4045-9A45-E64602B5F9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0264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E669-06CB-4B02-A944-BAEDE6C6480E}" type="datetime1">
              <a:rPr lang="it-IT" smtClean="0"/>
              <a:t>03/10/2023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547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F92E-DCB2-4251-A12E-B4F668E71D0C}" type="datetime1">
              <a:rPr lang="it-IT" smtClean="0"/>
              <a:t>03/10/2023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056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8531-BCC0-45FC-A54E-69DDBE0A4322}" type="datetime1">
              <a:rPr lang="it-IT" smtClean="0"/>
              <a:t>03/10/2023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451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65B69-A05F-423B-9B1C-074A3120609A}" type="datetime1">
              <a:rPr lang="it-IT" smtClean="0"/>
              <a:t>03/10/2023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8836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82E60-3CDB-4E6D-A55F-70BE90465D32}" type="datetime1">
              <a:rPr lang="it-IT" smtClean="0"/>
              <a:t>03/10/2023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933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5B6D-2DED-4751-95EE-F873FE3E2620}" type="datetime1">
              <a:rPr lang="it-IT" smtClean="0"/>
              <a:t>03/10/2023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523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EA63-378C-4BCB-B922-69F79E90C8A6}" type="datetime1">
              <a:rPr lang="it-IT" smtClean="0"/>
              <a:t>03/10/2023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9721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1246-802A-4EE6-8754-3DD020E5C4F7}" type="datetime1">
              <a:rPr lang="it-IT" smtClean="0"/>
              <a:t>03/10/2023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027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1C90-414C-420E-943C-52C5BD831DC2}" type="datetime1">
              <a:rPr lang="it-IT" smtClean="0"/>
              <a:t>03/10/2023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420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0358E-FCAF-49D0-A273-F081E30F159F}" type="datetime1">
              <a:rPr lang="it-IT" smtClean="0"/>
              <a:t>03/10/2023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582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B1FC-920D-4663-88FC-8B7A399CDB7D}" type="datetime1">
              <a:rPr lang="it-IT" smtClean="0"/>
              <a:t>03/10/2023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570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38C40-5D5A-473D-9821-4B1B28EB35B1}" type="datetime1">
              <a:rPr lang="it-IT" smtClean="0"/>
              <a:t>03/10/2023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F81D0-DCDD-4415-893E-05AE93FE81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7989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rstudio.com/products/rstudio/download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1588" y="109175"/>
            <a:ext cx="49063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200" b="1" dirty="0"/>
              <a:t>R software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732432" y="806896"/>
            <a:ext cx="980364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Tx/>
              <a:buChar char="-"/>
            </a:pPr>
            <a:r>
              <a:rPr lang="it-IT" sz="2600" dirty="0"/>
              <a:t>È un software open-source per analisi statistiche (e non solo!)</a:t>
            </a:r>
          </a:p>
          <a:p>
            <a:pPr marL="457200" indent="-457200" algn="just">
              <a:buFontTx/>
              <a:buChar char="-"/>
            </a:pPr>
            <a:r>
              <a:rPr lang="it-IT" sz="2600" dirty="0"/>
              <a:t>Ampia comunità on-line</a:t>
            </a:r>
          </a:p>
          <a:p>
            <a:pPr marL="457200" indent="-457200" algn="just">
              <a:buFontTx/>
              <a:buChar char="-"/>
            </a:pPr>
            <a:r>
              <a:rPr lang="it-IT" sz="2600" dirty="0"/>
              <a:t>Basato su un linguaggio di programmazione efficiente</a:t>
            </a:r>
          </a:p>
          <a:p>
            <a:pPr marL="457200" indent="-457200" algn="just">
              <a:buFontTx/>
              <a:buChar char="-"/>
            </a:pPr>
            <a:r>
              <a:rPr lang="it-IT" sz="2600" dirty="0"/>
              <a:t>Possibilità di scaricare molti</a:t>
            </a:r>
            <a:r>
              <a:rPr lang="it-IT" sz="2600" i="1" dirty="0"/>
              <a:t> </a:t>
            </a:r>
            <a:r>
              <a:rPr lang="it-IT" sz="2600" i="1" dirty="0" err="1"/>
              <a:t>packages</a:t>
            </a:r>
            <a:r>
              <a:rPr lang="it-IT" sz="2600" i="1" dirty="0"/>
              <a:t> </a:t>
            </a:r>
            <a:r>
              <a:rPr lang="it-IT" sz="2600" dirty="0"/>
              <a:t>aggiuntivi</a:t>
            </a:r>
          </a:p>
          <a:p>
            <a:pPr marL="457200" indent="-457200" algn="just">
              <a:buFontTx/>
              <a:buChar char="-"/>
            </a:pPr>
            <a:r>
              <a:rPr lang="it-IT" sz="2600" i="1" dirty="0"/>
              <a:t>Poco </a:t>
            </a:r>
            <a:r>
              <a:rPr lang="it-IT" sz="2600" i="1" dirty="0" err="1"/>
              <a:t>user-friendly</a:t>
            </a:r>
            <a:endParaRPr lang="it-IT" sz="2600" i="1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732" y="2981666"/>
            <a:ext cx="7614815" cy="3847625"/>
          </a:xfrm>
          <a:prstGeom prst="rect">
            <a:avLst/>
          </a:prstGeom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7847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545906" y="345932"/>
            <a:ext cx="9075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Creo un oggetto usando </a:t>
            </a:r>
            <a:r>
              <a:rPr lang="it-IT" sz="2400" b="1" dirty="0"/>
              <a:t>R </a:t>
            </a:r>
            <a:r>
              <a:rPr lang="it-IT" sz="2400" dirty="0"/>
              <a:t>come calcolatrice: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031241" y="1244969"/>
            <a:ext cx="57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723331" y="4072327"/>
            <a:ext cx="1978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it-IT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 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278962" y="4071289"/>
            <a:ext cx="1978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it-IT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039731" y="4071289"/>
            <a:ext cx="1978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it-IT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 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032" y="2343447"/>
            <a:ext cx="6174628" cy="96054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035" y="4667079"/>
            <a:ext cx="5652586" cy="731680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723331" y="5972290"/>
            <a:ext cx="1978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it-IT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 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2265314" y="5971252"/>
            <a:ext cx="1978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it-IT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4039731" y="5957604"/>
            <a:ext cx="1978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it-IT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 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5786223" y="5926298"/>
            <a:ext cx="1310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it-IT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? 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4229" y="1089472"/>
            <a:ext cx="3341994" cy="1181406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6504092" y="1556977"/>
            <a:ext cx="1978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it-IT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 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8059723" y="1555939"/>
            <a:ext cx="1978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it-IT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9875084" y="1555939"/>
            <a:ext cx="1978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it-IT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 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6785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904828" y="1337245"/>
            <a:ext cx="104268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0070C0"/>
                </a:solidFill>
              </a:rPr>
              <a:t>dir()  </a:t>
            </a:r>
            <a:r>
              <a:rPr lang="it-IT" sz="2400" dirty="0"/>
              <a:t>			visualizza i nomi dei file presenti nella directory di lavoro</a:t>
            </a:r>
          </a:p>
          <a:p>
            <a:r>
              <a:rPr lang="it-IT" sz="2400" dirty="0" err="1">
                <a:solidFill>
                  <a:srgbClr val="0070C0"/>
                </a:solidFill>
              </a:rPr>
              <a:t>ls</a:t>
            </a:r>
            <a:r>
              <a:rPr lang="it-IT" sz="2400" dirty="0">
                <a:solidFill>
                  <a:srgbClr val="0070C0"/>
                </a:solidFill>
              </a:rPr>
              <a:t>()  </a:t>
            </a:r>
            <a:r>
              <a:rPr lang="it-IT" sz="2400" dirty="0"/>
              <a:t>			visualizza i nomi degli oggetti memorizzati nel </a:t>
            </a:r>
            <a:r>
              <a:rPr lang="it-IT" sz="2400" dirty="0" err="1"/>
              <a:t>workspace</a:t>
            </a:r>
            <a:endParaRPr lang="it-IT" sz="2400" dirty="0"/>
          </a:p>
          <a:p>
            <a:r>
              <a:rPr lang="it-IT" sz="2400" dirty="0" err="1">
                <a:solidFill>
                  <a:srgbClr val="0070C0"/>
                </a:solidFill>
              </a:rPr>
              <a:t>rm</a:t>
            </a:r>
            <a:r>
              <a:rPr lang="it-IT" sz="2400" dirty="0">
                <a:solidFill>
                  <a:srgbClr val="0070C0"/>
                </a:solidFill>
              </a:rPr>
              <a:t>() </a:t>
            </a:r>
            <a:r>
              <a:rPr lang="it-IT" sz="2400" dirty="0"/>
              <a:t>			elimina uno o più oggetti dal </a:t>
            </a:r>
            <a:r>
              <a:rPr lang="it-IT" sz="2400" dirty="0" err="1"/>
              <a:t>workspace</a:t>
            </a:r>
            <a:endParaRPr lang="it-IT" sz="2400" dirty="0"/>
          </a:p>
          <a:p>
            <a:r>
              <a:rPr lang="it-IT" sz="2400" dirty="0" err="1">
                <a:solidFill>
                  <a:srgbClr val="0070C0"/>
                </a:solidFill>
              </a:rPr>
              <a:t>rm</a:t>
            </a:r>
            <a:r>
              <a:rPr lang="it-IT" sz="2400" dirty="0">
                <a:solidFill>
                  <a:srgbClr val="0070C0"/>
                </a:solidFill>
              </a:rPr>
              <a:t>(list=</a:t>
            </a:r>
            <a:r>
              <a:rPr lang="it-IT" sz="2400" dirty="0" err="1">
                <a:solidFill>
                  <a:srgbClr val="0070C0"/>
                </a:solidFill>
              </a:rPr>
              <a:t>ls</a:t>
            </a:r>
            <a:r>
              <a:rPr lang="it-IT" sz="2400" dirty="0">
                <a:solidFill>
                  <a:srgbClr val="0070C0"/>
                </a:solidFill>
              </a:rPr>
              <a:t>()) </a:t>
            </a:r>
            <a:r>
              <a:rPr lang="it-IT" sz="2400" dirty="0"/>
              <a:t>		elimina tutti gli oggetti presenti nello spazio di lavoro</a:t>
            </a:r>
          </a:p>
          <a:p>
            <a:r>
              <a:rPr lang="it-IT" sz="2400" dirty="0" err="1">
                <a:solidFill>
                  <a:srgbClr val="0070C0"/>
                </a:solidFill>
              </a:rPr>
              <a:t>getwd</a:t>
            </a:r>
            <a:r>
              <a:rPr lang="it-IT" sz="2400" dirty="0">
                <a:solidFill>
                  <a:srgbClr val="0070C0"/>
                </a:solidFill>
              </a:rPr>
              <a:t>() 		</a:t>
            </a:r>
            <a:r>
              <a:rPr lang="it-IT" sz="2400" dirty="0"/>
              <a:t>visualizza l’attuale cartella di lavoro</a:t>
            </a:r>
          </a:p>
          <a:p>
            <a:r>
              <a:rPr lang="it-IT" sz="2400" dirty="0" err="1">
                <a:solidFill>
                  <a:srgbClr val="0070C0"/>
                </a:solidFill>
              </a:rPr>
              <a:t>setwd</a:t>
            </a:r>
            <a:r>
              <a:rPr lang="it-IT" sz="2400" dirty="0">
                <a:solidFill>
                  <a:srgbClr val="0070C0"/>
                </a:solidFill>
              </a:rPr>
              <a:t>()</a:t>
            </a:r>
            <a:r>
              <a:rPr lang="it-IT" sz="2400" dirty="0"/>
              <a:t>		permette di definire la cartella di lavoro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358494" y="303435"/>
            <a:ext cx="56487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200" b="1" dirty="0"/>
              <a:t>Alcuni comandi chiave</a:t>
            </a:r>
          </a:p>
        </p:txBody>
      </p:sp>
      <p:sp>
        <p:nvSpPr>
          <p:cNvPr id="2" name="Rettangolo 1"/>
          <p:cNvSpPr/>
          <p:nvPr/>
        </p:nvSpPr>
        <p:spPr>
          <a:xfrm>
            <a:off x="904828" y="4493128"/>
            <a:ext cx="100783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 case sensitive</a:t>
            </a:r>
          </a:p>
          <a:p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Quindi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X e x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due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notazioni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differenti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X= 2 e x=2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due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oggetti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diversi</a:t>
            </a:r>
            <a:endParaRPr lang="it-IT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11</a:t>
            </a:fld>
            <a:endParaRPr lang="it-IT"/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A4C6A992-7EC6-D525-7CDD-92DC3222613A}"/>
              </a:ext>
            </a:extLst>
          </p:cNvPr>
          <p:cNvSpPr/>
          <p:nvPr/>
        </p:nvSpPr>
        <p:spPr>
          <a:xfrm>
            <a:off x="391886" y="4583875"/>
            <a:ext cx="512942" cy="35626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334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9FA5457-3F8B-17DC-9B70-4F9320822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12</a:t>
            </a:fld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6B5D86E-E062-9FCA-4EB7-1BF6FC4617CB}"/>
              </a:ext>
            </a:extLst>
          </p:cNvPr>
          <p:cNvSpPr txBox="1"/>
          <p:nvPr/>
        </p:nvSpPr>
        <p:spPr>
          <a:xfrm>
            <a:off x="4187042" y="178047"/>
            <a:ext cx="5795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/>
              <a:t>Setwd</a:t>
            </a:r>
            <a:r>
              <a:rPr lang="it-IT" b="1" dirty="0"/>
              <a:t>() </a:t>
            </a:r>
            <a:r>
              <a:rPr lang="it-IT" dirty="0"/>
              <a:t>per definire la cartella di lavoro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F368A11-5C20-026C-6209-F9C6C2B5F1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443" b="23899"/>
          <a:stretch/>
        </p:blipFill>
        <p:spPr>
          <a:xfrm>
            <a:off x="0" y="2208810"/>
            <a:ext cx="4857008" cy="3081048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B169440C-AF94-33C9-BF74-258BADE8B643}"/>
              </a:ext>
            </a:extLst>
          </p:cNvPr>
          <p:cNvSpPr txBox="1"/>
          <p:nvPr/>
        </p:nvSpPr>
        <p:spPr>
          <a:xfrm>
            <a:off x="475013" y="1547659"/>
            <a:ext cx="4857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1. Dalla finestra 1, cliccare su </a:t>
            </a:r>
            <a:r>
              <a:rPr lang="it-IT" i="1" dirty="0"/>
              <a:t>Session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D19E0F20-8A8E-F6FE-203B-F932D11325B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149" b="21323"/>
          <a:stretch/>
        </p:blipFill>
        <p:spPr>
          <a:xfrm>
            <a:off x="5109674" y="2269381"/>
            <a:ext cx="7082326" cy="3020477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43BB0108-E1F2-7CB2-0C66-13704328B1A3}"/>
              </a:ext>
            </a:extLst>
          </p:cNvPr>
          <p:cNvSpPr txBox="1"/>
          <p:nvPr/>
        </p:nvSpPr>
        <p:spPr>
          <a:xfrm>
            <a:off x="5332021" y="1571409"/>
            <a:ext cx="6353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2. Si aprirà una tendina, </a:t>
            </a:r>
            <a:r>
              <a:rPr lang="it-IT" dirty="0" smtClean="0"/>
              <a:t>selezionare </a:t>
            </a:r>
            <a:r>
              <a:rPr lang="it-IT" i="1" dirty="0"/>
              <a:t>Set Working Directory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0BF2DA0-CF9B-5888-08D3-81758B363BB2}"/>
              </a:ext>
            </a:extLst>
          </p:cNvPr>
          <p:cNvSpPr txBox="1"/>
          <p:nvPr/>
        </p:nvSpPr>
        <p:spPr>
          <a:xfrm>
            <a:off x="118753" y="676895"/>
            <a:ext cx="10402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Ci sono due modi per scegliere la cartella di lavoro. </a:t>
            </a:r>
            <a:br>
              <a:rPr lang="it-IT" dirty="0"/>
            </a:br>
            <a:r>
              <a:rPr lang="it-IT" dirty="0"/>
              <a:t>Il primo prevede una serie di passaggi che sono i seguenti: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5031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37B1CFF8-19EB-6386-FFE3-FAF200535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13</a:t>
            </a:fld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5156942-EAB1-1168-B614-06DE7187F0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66" r="-335" b="25458"/>
          <a:stretch/>
        </p:blipFill>
        <p:spPr>
          <a:xfrm>
            <a:off x="0" y="967018"/>
            <a:ext cx="5306780" cy="3043828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7AECDFED-3730-199B-3337-7AC452BAB54D}"/>
              </a:ext>
            </a:extLst>
          </p:cNvPr>
          <p:cNvSpPr txBox="1"/>
          <p:nvPr/>
        </p:nvSpPr>
        <p:spPr>
          <a:xfrm>
            <a:off x="0" y="322228"/>
            <a:ext cx="7160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3. Dopo aver </a:t>
            </a:r>
            <a:r>
              <a:rPr lang="it-IT" dirty="0" smtClean="0"/>
              <a:t>selezionato </a:t>
            </a:r>
            <a:r>
              <a:rPr lang="it-IT" i="1" dirty="0"/>
              <a:t>Set Working Directory</a:t>
            </a:r>
            <a:r>
              <a:rPr lang="it-IT" dirty="0"/>
              <a:t>, si aprirà una nuova finestra.     Cliccare su </a:t>
            </a:r>
            <a:r>
              <a:rPr lang="it-IT" i="1" dirty="0" err="1"/>
              <a:t>Choose</a:t>
            </a:r>
            <a:r>
              <a:rPr lang="it-IT" i="1" dirty="0"/>
              <a:t> Directory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F7A1663-7C47-592B-5997-D6117CE762A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2" t="4581" r="13830" b="2776"/>
          <a:stretch/>
        </p:blipFill>
        <p:spPr>
          <a:xfrm>
            <a:off x="5842658" y="1917445"/>
            <a:ext cx="5925787" cy="4776933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934B5C0-4D84-1BAB-2552-B302C4E82765}"/>
              </a:ext>
            </a:extLst>
          </p:cNvPr>
          <p:cNvSpPr txBox="1"/>
          <p:nvPr/>
        </p:nvSpPr>
        <p:spPr>
          <a:xfrm>
            <a:off x="5842658" y="967018"/>
            <a:ext cx="62107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4. A questo punto, si aprirà una finestra da cui è possibile selezionare qualsiasi cartella in cui è contenuto il materiale necessario. Una volta selezionata, cliccare su </a:t>
            </a:r>
            <a:r>
              <a:rPr lang="it-IT" i="1" dirty="0"/>
              <a:t>Open</a:t>
            </a:r>
          </a:p>
        </p:txBody>
      </p:sp>
    </p:spTree>
    <p:extLst>
      <p:ext uri="{BB962C8B-B14F-4D97-AF65-F5344CB8AC3E}">
        <p14:creationId xmlns:p14="http://schemas.microsoft.com/office/powerpoint/2010/main" val="2733483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9ED675F-4DA9-887E-05E7-9CA097D61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14</a:t>
            </a:fld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55F61A2-90FA-6706-E494-F2BBCB90CF89}"/>
              </a:ext>
            </a:extLst>
          </p:cNvPr>
          <p:cNvSpPr txBox="1"/>
          <p:nvPr/>
        </p:nvSpPr>
        <p:spPr>
          <a:xfrm>
            <a:off x="795647" y="451262"/>
            <a:ext cx="9975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5. Comparirà ora nella console dei comandi (Finestra 3) il seguente comando:</a:t>
            </a:r>
          </a:p>
          <a:p>
            <a:r>
              <a:rPr lang="it-IT" b="1" dirty="0" err="1"/>
              <a:t>setwd</a:t>
            </a:r>
            <a:r>
              <a:rPr lang="it-IT" b="1" dirty="0"/>
              <a:t>("C:/Users/User/Desktop/Materiale MQV-</a:t>
            </a:r>
            <a:r>
              <a:rPr lang="it-IT" b="1" dirty="0" err="1"/>
              <a:t>ef</a:t>
            </a:r>
            <a:r>
              <a:rPr lang="it-IT" b="1" dirty="0"/>
              <a:t>")</a:t>
            </a:r>
          </a:p>
          <a:p>
            <a:r>
              <a:rPr lang="it-IT" dirty="0"/>
              <a:t>Questo rappresenta il percorso scelto. </a:t>
            </a:r>
          </a:p>
          <a:p>
            <a:endParaRPr lang="it-IT" dirty="0"/>
          </a:p>
          <a:p>
            <a:r>
              <a:rPr lang="it-IT" dirty="0"/>
              <a:t>Contemporaneamente nella finestra affianco:</a:t>
            </a: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3873A13-D2D4-6F24-CDAC-DB586B81E0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47" y="1938129"/>
            <a:ext cx="6144482" cy="2981741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8496631C-806B-0BFF-2831-B9A1483DAE9E}"/>
              </a:ext>
            </a:extLst>
          </p:cNvPr>
          <p:cNvSpPr txBox="1"/>
          <p:nvPr/>
        </p:nvSpPr>
        <p:spPr>
          <a:xfrm>
            <a:off x="902525" y="5260770"/>
            <a:ext cx="7030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Sarano evidenti tutti gli elementi contenuti nella cartella di riferimento.</a:t>
            </a:r>
          </a:p>
        </p:txBody>
      </p:sp>
    </p:spTree>
    <p:extLst>
      <p:ext uri="{BB962C8B-B14F-4D97-AF65-F5344CB8AC3E}">
        <p14:creationId xmlns:p14="http://schemas.microsoft.com/office/powerpoint/2010/main" val="630485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637124" y="300246"/>
            <a:ext cx="49063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200" b="1" dirty="0"/>
              <a:t>Vettori e matrici 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1026988" y="1879321"/>
            <a:ext cx="6933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Comando base per creare un vettore: 	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715365" y="952873"/>
            <a:ext cx="1063843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600" b="1" dirty="0"/>
              <a:t>Un </a:t>
            </a:r>
            <a:r>
              <a:rPr lang="it-IT" sz="2600" b="1" dirty="0">
                <a:solidFill>
                  <a:srgbClr val="C00000"/>
                </a:solidFill>
              </a:rPr>
              <a:t>DATASET</a:t>
            </a:r>
            <a:r>
              <a:rPr lang="it-IT" sz="2600" b="1" dirty="0"/>
              <a:t> di dati statistici è gestito come una </a:t>
            </a:r>
            <a:r>
              <a:rPr lang="it-IT" sz="2600" b="1" dirty="0">
                <a:solidFill>
                  <a:srgbClr val="C00000"/>
                </a:solidFill>
              </a:rPr>
              <a:t>MATRICE</a:t>
            </a:r>
            <a:r>
              <a:rPr lang="it-IT" sz="2600" b="1" dirty="0"/>
              <a:t> </a:t>
            </a:r>
          </a:p>
          <a:p>
            <a:pPr algn="just"/>
            <a:r>
              <a:rPr lang="it-IT" sz="2600" b="1" dirty="0"/>
              <a:t>Ogni </a:t>
            </a:r>
            <a:r>
              <a:rPr lang="it-IT" sz="2600" b="1" dirty="0">
                <a:solidFill>
                  <a:srgbClr val="C00000"/>
                </a:solidFill>
              </a:rPr>
              <a:t>VARIABILE</a:t>
            </a:r>
            <a:r>
              <a:rPr lang="it-IT" sz="2600" b="1" dirty="0"/>
              <a:t> come un </a:t>
            </a:r>
            <a:r>
              <a:rPr lang="it-IT" sz="2600" b="1" dirty="0">
                <a:solidFill>
                  <a:srgbClr val="C00000"/>
                </a:solidFill>
              </a:rPr>
              <a:t>VETTORE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317163" y="2286311"/>
            <a:ext cx="28751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>
                <a:solidFill>
                  <a:srgbClr val="0070C0"/>
                </a:solidFill>
              </a:rPr>
              <a:t>&gt; 1+2 </a:t>
            </a:r>
          </a:p>
          <a:p>
            <a:r>
              <a:rPr lang="it-IT" sz="2200" dirty="0"/>
              <a:t>[1]  3 		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289709" y="3099342"/>
            <a:ext cx="640762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>
                <a:solidFill>
                  <a:srgbClr val="0070C0"/>
                </a:solidFill>
              </a:rPr>
              <a:t>&gt; x&lt;-c(1, 2, 3, 4, 5)</a:t>
            </a:r>
          </a:p>
          <a:p>
            <a:r>
              <a:rPr lang="it-IT" sz="2200" dirty="0">
                <a:solidFill>
                  <a:srgbClr val="0070C0"/>
                </a:solidFill>
              </a:rPr>
              <a:t>&gt; x  </a:t>
            </a:r>
            <a:r>
              <a:rPr lang="it-IT" sz="2200" dirty="0">
                <a:solidFill>
                  <a:srgbClr val="00B050"/>
                </a:solidFill>
              </a:rPr>
              <a:t>#visualizzo il vettore x</a:t>
            </a:r>
          </a:p>
          <a:p>
            <a:r>
              <a:rPr lang="it-IT" sz="2200" dirty="0">
                <a:solidFill>
                  <a:srgbClr val="0070C0"/>
                </a:solidFill>
              </a:rPr>
              <a:t>&gt; y&lt;-c(1.2, 3.4, 5.2, 3.5, 7.8) </a:t>
            </a:r>
          </a:p>
          <a:p>
            <a:r>
              <a:rPr lang="it-IT" sz="2200" dirty="0">
                <a:solidFill>
                  <a:srgbClr val="0070C0"/>
                </a:solidFill>
              </a:rPr>
              <a:t>&gt; y  </a:t>
            </a:r>
            <a:r>
              <a:rPr lang="it-IT" sz="2200" dirty="0">
                <a:solidFill>
                  <a:srgbClr val="00B050"/>
                </a:solidFill>
              </a:rPr>
              <a:t>#visualizzo il vettore y</a:t>
            </a:r>
          </a:p>
          <a:p>
            <a:r>
              <a:rPr lang="it-IT" sz="2200" dirty="0">
                <a:solidFill>
                  <a:srgbClr val="0070C0"/>
                </a:solidFill>
              </a:rPr>
              <a:t>&gt; </a:t>
            </a:r>
            <a:r>
              <a:rPr lang="it-IT" sz="2200" dirty="0" err="1">
                <a:solidFill>
                  <a:srgbClr val="0070C0"/>
                </a:solidFill>
              </a:rPr>
              <a:t>x+y</a:t>
            </a:r>
            <a:r>
              <a:rPr lang="it-IT" sz="2200" dirty="0">
                <a:solidFill>
                  <a:srgbClr val="0070C0"/>
                </a:solidFill>
              </a:rPr>
              <a:t> </a:t>
            </a:r>
            <a:r>
              <a:rPr lang="it-IT" sz="2200" dirty="0">
                <a:solidFill>
                  <a:srgbClr val="00B050"/>
                </a:solidFill>
              </a:rPr>
              <a:t>#operazione somma tra i vettori	</a:t>
            </a:r>
            <a:r>
              <a:rPr lang="it-IT" sz="2200" dirty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2" name="Rettangolo 1"/>
          <p:cNvSpPr/>
          <p:nvPr/>
        </p:nvSpPr>
        <p:spPr>
          <a:xfrm>
            <a:off x="1317163" y="4739540"/>
            <a:ext cx="30283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/>
              <a:t>[1]  2.2   5.4   8.2   7.5   12.8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289709" y="5223000"/>
            <a:ext cx="64076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>
                <a:solidFill>
                  <a:srgbClr val="0070C0"/>
                </a:solidFill>
              </a:rPr>
              <a:t>&gt; x&lt;-c(1, 2, 3, 4, 5)</a:t>
            </a:r>
          </a:p>
          <a:p>
            <a:r>
              <a:rPr lang="it-IT" sz="2200" dirty="0">
                <a:solidFill>
                  <a:srgbClr val="0070C0"/>
                </a:solidFill>
              </a:rPr>
              <a:t>&gt; x  </a:t>
            </a:r>
            <a:r>
              <a:rPr lang="it-IT" sz="2200" dirty="0">
                <a:solidFill>
                  <a:srgbClr val="00B050"/>
                </a:solidFill>
              </a:rPr>
              <a:t>#visualizzo il vettore x</a:t>
            </a:r>
          </a:p>
          <a:p>
            <a:r>
              <a:rPr lang="it-IT" sz="2200" dirty="0">
                <a:solidFill>
                  <a:srgbClr val="0070C0"/>
                </a:solidFill>
              </a:rPr>
              <a:t>&gt; x+10  </a:t>
            </a:r>
            <a:r>
              <a:rPr lang="it-IT" sz="2200" dirty="0">
                <a:solidFill>
                  <a:srgbClr val="00B050"/>
                </a:solidFill>
              </a:rPr>
              <a:t>#sommo 10 al vettore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1317163" y="6270888"/>
            <a:ext cx="25779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/>
              <a:t>[1]  11   12   13   14   15</a:t>
            </a: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0637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637124" y="300246"/>
            <a:ext cx="49063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200" b="1" dirty="0"/>
              <a:t>Vettori 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627789" y="1084257"/>
            <a:ext cx="1120481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/>
              <a:t>a&lt;- 1:10   				</a:t>
            </a:r>
            <a:r>
              <a:rPr lang="it-IT" sz="2200" dirty="0">
                <a:solidFill>
                  <a:srgbClr val="00B050"/>
                </a:solidFill>
              </a:rPr>
              <a:t># i : indicano una successione di numeri da 1 a 10</a:t>
            </a:r>
          </a:p>
          <a:p>
            <a:r>
              <a:rPr lang="it-IT" sz="2200" dirty="0"/>
              <a:t>b&lt;- </a:t>
            </a:r>
            <a:r>
              <a:rPr lang="it-IT" sz="2200" dirty="0" err="1"/>
              <a:t>seq</a:t>
            </a:r>
            <a:r>
              <a:rPr lang="it-IT" sz="2200" dirty="0"/>
              <a:t>(1,10)				</a:t>
            </a:r>
            <a:r>
              <a:rPr lang="it-IT" sz="2200" dirty="0">
                <a:solidFill>
                  <a:srgbClr val="00B050"/>
                </a:solidFill>
              </a:rPr>
              <a:t># successione da 1 a 10 con passo 1</a:t>
            </a:r>
          </a:p>
          <a:p>
            <a:r>
              <a:rPr lang="it-IT" sz="2200" dirty="0"/>
              <a:t>b&lt;- </a:t>
            </a:r>
            <a:r>
              <a:rPr lang="it-IT" sz="2200" dirty="0" err="1"/>
              <a:t>seq</a:t>
            </a:r>
            <a:r>
              <a:rPr lang="it-IT" sz="2200" dirty="0"/>
              <a:t> (from=1, to=10, by=1) 	                  </a:t>
            </a:r>
            <a:r>
              <a:rPr lang="it-IT" sz="2200" dirty="0">
                <a:solidFill>
                  <a:srgbClr val="00B050"/>
                </a:solidFill>
              </a:rPr>
              <a:t>by indica il passo</a:t>
            </a:r>
          </a:p>
          <a:p>
            <a:r>
              <a:rPr lang="it-IT" sz="2200" dirty="0"/>
              <a:t>b&lt;- </a:t>
            </a:r>
            <a:r>
              <a:rPr lang="it-IT" sz="2200" dirty="0" err="1"/>
              <a:t>seq</a:t>
            </a:r>
            <a:r>
              <a:rPr lang="it-IT" sz="2200" dirty="0"/>
              <a:t> (from=1, to=10, by=2)  		</a:t>
            </a:r>
            <a:r>
              <a:rPr lang="it-IT" sz="2200" dirty="0">
                <a:solidFill>
                  <a:srgbClr val="00B050"/>
                </a:solidFill>
              </a:rPr>
              <a:t># successione da 1 a 10 con passo 2</a:t>
            </a:r>
          </a:p>
          <a:p>
            <a:r>
              <a:rPr lang="it-IT" sz="2200" dirty="0"/>
              <a:t>c&lt;- </a:t>
            </a:r>
            <a:r>
              <a:rPr lang="it-IT" sz="2200" dirty="0" err="1"/>
              <a:t>seq</a:t>
            </a:r>
            <a:r>
              <a:rPr lang="it-IT" sz="2200" dirty="0"/>
              <a:t> (from=1, to=10, </a:t>
            </a:r>
            <a:r>
              <a:rPr lang="it-IT" sz="2200" dirty="0" err="1"/>
              <a:t>length</a:t>
            </a:r>
            <a:r>
              <a:rPr lang="it-IT" sz="2200" dirty="0"/>
              <a:t>=4) 	</a:t>
            </a:r>
            <a:r>
              <a:rPr lang="it-IT" sz="2200" dirty="0">
                <a:solidFill>
                  <a:srgbClr val="00B050"/>
                </a:solidFill>
              </a:rPr>
              <a:t># successione da 1 a 10 di lunghezza (</a:t>
            </a:r>
            <a:r>
              <a:rPr lang="it-IT" sz="2200" dirty="0" err="1">
                <a:solidFill>
                  <a:srgbClr val="00B050"/>
                </a:solidFill>
              </a:rPr>
              <a:t>lenght</a:t>
            </a:r>
            <a:r>
              <a:rPr lang="it-IT" sz="2200" dirty="0">
                <a:solidFill>
                  <a:srgbClr val="00B050"/>
                </a:solidFill>
              </a:rPr>
              <a:t>) 4</a:t>
            </a:r>
          </a:p>
          <a:p>
            <a:r>
              <a:rPr lang="it-IT" sz="2200" dirty="0"/>
              <a:t>d&lt;- rep (1,5) 				</a:t>
            </a:r>
            <a:r>
              <a:rPr lang="it-IT" sz="2200" dirty="0">
                <a:solidFill>
                  <a:srgbClr val="00B050"/>
                </a:solidFill>
              </a:rPr>
              <a:t># replica il primo numero (1), tanto volte quante 						   indicate dal secondo numero (5)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57453" y="3774987"/>
            <a:ext cx="1138224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err="1"/>
              <a:t>str</a:t>
            </a:r>
            <a:r>
              <a:rPr lang="it-IT" sz="2200" dirty="0"/>
              <a:t>()					</a:t>
            </a:r>
            <a:r>
              <a:rPr lang="it-IT" sz="2200" dirty="0">
                <a:solidFill>
                  <a:srgbClr val="00B050"/>
                </a:solidFill>
              </a:rPr>
              <a:t># restituisce la natura e il contenuto del vettore </a:t>
            </a:r>
            <a:endParaRPr lang="it-IT" sz="2200" dirty="0"/>
          </a:p>
          <a:p>
            <a:r>
              <a:rPr lang="it-IT" sz="2200" dirty="0" err="1"/>
              <a:t>length</a:t>
            </a:r>
            <a:r>
              <a:rPr lang="it-IT" sz="2200" dirty="0"/>
              <a:t>()   				</a:t>
            </a:r>
            <a:r>
              <a:rPr lang="it-IT" sz="2200" dirty="0">
                <a:solidFill>
                  <a:srgbClr val="00B050"/>
                </a:solidFill>
              </a:rPr>
              <a:t># lunghezza (n° di elementi) di un vettore</a:t>
            </a:r>
          </a:p>
          <a:p>
            <a:r>
              <a:rPr lang="it-IT" sz="2200" dirty="0" err="1"/>
              <a:t>nchar</a:t>
            </a:r>
            <a:r>
              <a:rPr lang="it-IT" sz="2200" dirty="0"/>
              <a:t>() 					</a:t>
            </a:r>
            <a:r>
              <a:rPr lang="it-IT" sz="2200" dirty="0">
                <a:solidFill>
                  <a:srgbClr val="00B050"/>
                </a:solidFill>
              </a:rPr>
              <a:t># numero di caratteri che forma una stringa</a:t>
            </a:r>
          </a:p>
          <a:p>
            <a:r>
              <a:rPr lang="it-IT" sz="2200" dirty="0" err="1"/>
              <a:t>print</a:t>
            </a:r>
            <a:r>
              <a:rPr lang="it-IT" sz="2200" dirty="0"/>
              <a:t>()	</a:t>
            </a:r>
            <a:r>
              <a:rPr lang="it-IT" sz="2200" dirty="0">
                <a:solidFill>
                  <a:srgbClr val="00B050"/>
                </a:solidFill>
              </a:rPr>
              <a:t>				# visualizza il contenuto della variabile</a:t>
            </a:r>
          </a:p>
          <a:p>
            <a:r>
              <a:rPr lang="it-IT" sz="2200" dirty="0" err="1"/>
              <a:t>rev</a:t>
            </a:r>
            <a:r>
              <a:rPr lang="it-IT" sz="2200" dirty="0"/>
              <a:t>() 				 	</a:t>
            </a:r>
            <a:r>
              <a:rPr lang="it-IT" sz="2200" dirty="0">
                <a:solidFill>
                  <a:srgbClr val="00B050"/>
                </a:solidFill>
              </a:rPr>
              <a:t># rovescia gli elementi del vettore</a:t>
            </a:r>
          </a:p>
          <a:p>
            <a:r>
              <a:rPr lang="it-IT" sz="2200" dirty="0" err="1"/>
              <a:t>sort</a:t>
            </a:r>
            <a:r>
              <a:rPr lang="it-IT" sz="2200" dirty="0"/>
              <a:t>()				  	</a:t>
            </a:r>
            <a:r>
              <a:rPr lang="it-IT" sz="2200" dirty="0">
                <a:solidFill>
                  <a:srgbClr val="00B050"/>
                </a:solidFill>
              </a:rPr>
              <a:t># ordina in senso crescente gli elementi del vettore </a:t>
            </a:r>
          </a:p>
          <a:p>
            <a:r>
              <a:rPr lang="it-IT" sz="2200" dirty="0" err="1"/>
              <a:t>rev</a:t>
            </a:r>
            <a:r>
              <a:rPr lang="it-IT" sz="2200" dirty="0"/>
              <a:t>(</a:t>
            </a:r>
            <a:r>
              <a:rPr lang="it-IT" sz="2200" dirty="0" err="1"/>
              <a:t>sort</a:t>
            </a:r>
            <a:r>
              <a:rPr lang="it-IT" sz="2200" dirty="0"/>
              <a:t>())				</a:t>
            </a:r>
            <a:r>
              <a:rPr lang="it-IT" sz="2200" dirty="0">
                <a:solidFill>
                  <a:srgbClr val="00B050"/>
                </a:solidFill>
              </a:rPr>
              <a:t># ordina in senso decrescente gli elementi del vettore </a:t>
            </a:r>
          </a:p>
          <a:p>
            <a:r>
              <a:rPr lang="it-IT" sz="2200" dirty="0" err="1"/>
              <a:t>sort</a:t>
            </a:r>
            <a:r>
              <a:rPr lang="it-IT" sz="2200" dirty="0"/>
              <a:t>(   , </a:t>
            </a:r>
            <a:r>
              <a:rPr lang="it-IT" sz="2200" dirty="0" err="1"/>
              <a:t>decreasing</a:t>
            </a:r>
            <a:r>
              <a:rPr lang="it-IT" sz="2200" dirty="0"/>
              <a:t>=T) 			</a:t>
            </a:r>
            <a:r>
              <a:rPr lang="it-IT" sz="2200" dirty="0">
                <a:solidFill>
                  <a:srgbClr val="00B050"/>
                </a:solidFill>
              </a:rPr>
              <a:t># ordina in senso decrescente gli elementi del vettore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8931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729351" y="317338"/>
            <a:ext cx="691259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800" b="1" dirty="0"/>
              <a:t>Alcune funzioni statistiche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114900" y="1284204"/>
            <a:ext cx="1022536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sum()					</a:t>
            </a:r>
            <a:r>
              <a:rPr lang="it-IT" sz="2000" dirty="0">
                <a:solidFill>
                  <a:srgbClr val="00B050"/>
                </a:solidFill>
              </a:rPr>
              <a:t># somma tutti gli elementi </a:t>
            </a:r>
            <a:endParaRPr lang="it-IT" sz="2000" dirty="0"/>
          </a:p>
          <a:p>
            <a:r>
              <a:rPr lang="it-IT" sz="2000" dirty="0" err="1"/>
              <a:t>prod</a:t>
            </a:r>
            <a:r>
              <a:rPr lang="it-IT" sz="2000" dirty="0"/>
              <a:t>()					</a:t>
            </a:r>
            <a:r>
              <a:rPr lang="it-IT" sz="2000" dirty="0">
                <a:solidFill>
                  <a:srgbClr val="00B050"/>
                </a:solidFill>
              </a:rPr>
              <a:t># prodotto tra gli elementi del vettore</a:t>
            </a:r>
            <a:endParaRPr lang="it-IT" sz="2000" dirty="0"/>
          </a:p>
          <a:p>
            <a:r>
              <a:rPr lang="it-IT" sz="2000" dirty="0"/>
              <a:t>log()					</a:t>
            </a:r>
            <a:r>
              <a:rPr lang="it-IT" sz="2000" dirty="0">
                <a:solidFill>
                  <a:srgbClr val="00B050"/>
                </a:solidFill>
              </a:rPr>
              <a:t># log naturale degli elementi del vettore</a:t>
            </a:r>
          </a:p>
          <a:p>
            <a:r>
              <a:rPr lang="it-IT" sz="2000" dirty="0" err="1"/>
              <a:t>cumsum</a:t>
            </a:r>
            <a:r>
              <a:rPr lang="it-IT" sz="2000" dirty="0"/>
              <a:t>()   				</a:t>
            </a:r>
            <a:r>
              <a:rPr lang="it-IT" sz="2000" dirty="0">
                <a:solidFill>
                  <a:srgbClr val="00B050"/>
                </a:solidFill>
              </a:rPr>
              <a:t># somma cumulata degli elementi</a:t>
            </a:r>
          </a:p>
          <a:p>
            <a:r>
              <a:rPr lang="it-IT" sz="2000" dirty="0" err="1"/>
              <a:t>max</a:t>
            </a:r>
            <a:r>
              <a:rPr lang="it-IT" sz="2000" dirty="0"/>
              <a:t>() 					</a:t>
            </a:r>
            <a:r>
              <a:rPr lang="it-IT" sz="2000" dirty="0">
                <a:solidFill>
                  <a:srgbClr val="00B050"/>
                </a:solidFill>
              </a:rPr>
              <a:t># massimo valore del vettore</a:t>
            </a:r>
          </a:p>
          <a:p>
            <a:r>
              <a:rPr lang="it-IT" sz="2000" dirty="0" err="1"/>
              <a:t>min</a:t>
            </a:r>
            <a:r>
              <a:rPr lang="it-IT" sz="2000" dirty="0"/>
              <a:t>()					</a:t>
            </a:r>
            <a:r>
              <a:rPr lang="it-IT" sz="2000" dirty="0">
                <a:solidFill>
                  <a:srgbClr val="00B050"/>
                </a:solidFill>
              </a:rPr>
              <a:t># minimo valore del vettore </a:t>
            </a:r>
          </a:p>
          <a:p>
            <a:r>
              <a:rPr lang="it-IT" sz="2000" dirty="0" err="1"/>
              <a:t>mean</a:t>
            </a:r>
            <a:r>
              <a:rPr lang="it-IT" sz="2000" dirty="0"/>
              <a:t>()					</a:t>
            </a:r>
            <a:r>
              <a:rPr lang="it-IT" sz="2000" dirty="0">
                <a:solidFill>
                  <a:srgbClr val="00B050"/>
                </a:solidFill>
              </a:rPr>
              <a:t># media aritmetica tra gli elementi del vettore</a:t>
            </a:r>
          </a:p>
          <a:p>
            <a:r>
              <a:rPr lang="it-IT" sz="2000" dirty="0" err="1"/>
              <a:t>median</a:t>
            </a:r>
            <a:r>
              <a:rPr lang="it-IT" sz="2000" dirty="0"/>
              <a:t>() 				</a:t>
            </a:r>
            <a:r>
              <a:rPr lang="it-IT" sz="2000" dirty="0">
                <a:solidFill>
                  <a:srgbClr val="00B050"/>
                </a:solidFill>
              </a:rPr>
              <a:t># mediana degli elementi del vettore </a:t>
            </a:r>
          </a:p>
          <a:p>
            <a:r>
              <a:rPr lang="it-IT" sz="2000" dirty="0"/>
              <a:t>quantile(    , </a:t>
            </a:r>
            <a:r>
              <a:rPr lang="it-IT" sz="2000" dirty="0" err="1"/>
              <a:t>probs</a:t>
            </a:r>
            <a:r>
              <a:rPr lang="it-IT" sz="2000" dirty="0"/>
              <a:t>=)	</a:t>
            </a:r>
            <a:r>
              <a:rPr lang="it-IT" sz="2000" dirty="0">
                <a:solidFill>
                  <a:srgbClr val="00B050"/>
                </a:solidFill>
              </a:rPr>
              <a:t>		# quantile desiderato (</a:t>
            </a:r>
            <a:r>
              <a:rPr lang="it-IT" sz="2000" dirty="0" err="1">
                <a:solidFill>
                  <a:srgbClr val="00B050"/>
                </a:solidFill>
              </a:rPr>
              <a:t>probs</a:t>
            </a:r>
            <a:r>
              <a:rPr lang="it-IT" sz="2000" dirty="0">
                <a:solidFill>
                  <a:srgbClr val="00B050"/>
                </a:solidFill>
              </a:rPr>
              <a:t>) del vettore</a:t>
            </a:r>
          </a:p>
          <a:p>
            <a:r>
              <a:rPr lang="it-IT" sz="2000" dirty="0"/>
              <a:t>quantile(    , </a:t>
            </a:r>
            <a:r>
              <a:rPr lang="it-IT" sz="2000" dirty="0" err="1"/>
              <a:t>probs</a:t>
            </a:r>
            <a:r>
              <a:rPr lang="it-IT" sz="2000" dirty="0"/>
              <a:t>=c(0.1,0.5,0.7))</a:t>
            </a:r>
            <a:r>
              <a:rPr lang="it-IT" sz="2000" dirty="0">
                <a:solidFill>
                  <a:srgbClr val="00B050"/>
                </a:solidFill>
              </a:rPr>
              <a:t> 		# restituisce i quantili specificati </a:t>
            </a:r>
            <a:endParaRPr lang="it-IT" sz="2000" dirty="0"/>
          </a:p>
          <a:p>
            <a:r>
              <a:rPr lang="it-IT" sz="2000" dirty="0"/>
              <a:t>quantile(    , c(0.1,0.5,0.7))</a:t>
            </a:r>
            <a:r>
              <a:rPr lang="it-IT" sz="2000" dirty="0">
                <a:solidFill>
                  <a:srgbClr val="00B050"/>
                </a:solidFill>
              </a:rPr>
              <a:t> 		# restituisce i quantili specificati </a:t>
            </a:r>
            <a:endParaRPr lang="it-IT" sz="2000" dirty="0"/>
          </a:p>
          <a:p>
            <a:r>
              <a:rPr lang="it-IT" sz="2000" dirty="0" err="1"/>
              <a:t>range</a:t>
            </a:r>
            <a:r>
              <a:rPr lang="it-IT" sz="2000" dirty="0"/>
              <a:t>()					</a:t>
            </a:r>
            <a:r>
              <a:rPr lang="it-IT" sz="2000" dirty="0">
                <a:solidFill>
                  <a:srgbClr val="00B050"/>
                </a:solidFill>
              </a:rPr>
              <a:t># minimo e massimo valore del vettore </a:t>
            </a:r>
            <a:endParaRPr lang="it-IT" sz="2000" dirty="0"/>
          </a:p>
          <a:p>
            <a:r>
              <a:rPr lang="it-IT" sz="2000" dirty="0"/>
              <a:t>IQR()</a:t>
            </a:r>
            <a:r>
              <a:rPr lang="it-IT" sz="2000" dirty="0">
                <a:solidFill>
                  <a:srgbClr val="00B050"/>
                </a:solidFill>
              </a:rPr>
              <a:t> 					# differenza interquartile</a:t>
            </a:r>
            <a:endParaRPr lang="it-IT" sz="2000" dirty="0"/>
          </a:p>
          <a:p>
            <a:r>
              <a:rPr lang="it-IT" sz="2000" dirty="0" err="1"/>
              <a:t>var</a:t>
            </a:r>
            <a:r>
              <a:rPr lang="it-IT" sz="2000" dirty="0"/>
              <a:t>()					</a:t>
            </a:r>
            <a:r>
              <a:rPr lang="it-IT" sz="2000" dirty="0">
                <a:solidFill>
                  <a:srgbClr val="00B050"/>
                </a:solidFill>
              </a:rPr>
              <a:t># varianza</a:t>
            </a:r>
          </a:p>
          <a:p>
            <a:r>
              <a:rPr lang="it-IT" sz="2000" dirty="0" err="1"/>
              <a:t>sd</a:t>
            </a:r>
            <a:r>
              <a:rPr lang="it-IT" sz="2000" dirty="0"/>
              <a:t>() 					</a:t>
            </a:r>
            <a:r>
              <a:rPr lang="it-IT" sz="2000" dirty="0">
                <a:solidFill>
                  <a:srgbClr val="00B050"/>
                </a:solidFill>
              </a:rPr>
              <a:t># deviazione standard (campionaria) 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317729" y="6060750"/>
            <a:ext cx="11604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/>
              <a:t>?</a:t>
            </a:r>
            <a:r>
              <a:rPr lang="it-IT" sz="2200" b="1" dirty="0" err="1"/>
              <a:t>mean</a:t>
            </a:r>
            <a:endParaRPr lang="it-IT" sz="22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185648" y="6014887"/>
            <a:ext cx="30319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 err="1"/>
              <a:t>example</a:t>
            </a:r>
            <a:r>
              <a:rPr lang="it-IT" sz="2200" b="1" dirty="0"/>
              <a:t>(</a:t>
            </a:r>
            <a:r>
              <a:rPr lang="it-IT" sz="2200" b="1" dirty="0" err="1"/>
              <a:t>mean</a:t>
            </a:r>
            <a:r>
              <a:rPr lang="it-IT" sz="2200" b="1" dirty="0"/>
              <a:t>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3025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422309" y="40009"/>
            <a:ext cx="691259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800" b="1" dirty="0"/>
              <a:t>Installazione </a:t>
            </a:r>
            <a:r>
              <a:rPr lang="it-IT" sz="3800" b="1" dirty="0" err="1"/>
              <a:t>packages</a:t>
            </a:r>
            <a:endParaRPr lang="it-IT" sz="38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93378" y="1044083"/>
            <a:ext cx="4577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install.packages</a:t>
            </a:r>
            <a:r>
              <a:rPr lang="it-IT" altLang="it-IT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("</a:t>
            </a:r>
            <a:r>
              <a:rPr lang="it-IT" altLang="it-IT" sz="1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labstatR</a:t>
            </a:r>
            <a:r>
              <a:rPr lang="it-IT" altLang="it-IT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")</a:t>
            </a:r>
            <a:endParaRPr lang="it-IT" altLang="it-IT" sz="1600" dirty="0">
              <a:latin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84493" y="1382637"/>
            <a:ext cx="4577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library</a:t>
            </a:r>
            <a:r>
              <a:rPr lang="it-IT" altLang="it-IT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(</a:t>
            </a:r>
            <a:r>
              <a:rPr lang="it-IT" altLang="it-IT" sz="1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labstatR</a:t>
            </a:r>
            <a:r>
              <a:rPr lang="it-IT" altLang="it-IT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)</a:t>
            </a:r>
            <a:endParaRPr lang="it-IT" altLang="it-IT" sz="1600" dirty="0">
              <a:latin typeface="Arial" panose="020B060402020202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778773" y="717117"/>
            <a:ext cx="22031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Dalla console di R: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693378" y="1671556"/>
            <a:ext cx="4577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help(</a:t>
            </a:r>
            <a:r>
              <a:rPr lang="it-IT" altLang="it-IT" sz="1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labstatR</a:t>
            </a:r>
            <a:r>
              <a:rPr lang="it-IT" altLang="it-IT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)</a:t>
            </a:r>
            <a:endParaRPr lang="it-IT" altLang="it-IT" sz="1600" dirty="0">
              <a:latin typeface="Arial" panose="020B060402020202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2398" y="1462264"/>
            <a:ext cx="6494008" cy="3167809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/>
          <a:srcRect l="14092" t="10363" r="3401" b="39396"/>
          <a:stretch/>
        </p:blipFill>
        <p:spPr>
          <a:xfrm>
            <a:off x="5878606" y="5575787"/>
            <a:ext cx="5580814" cy="963125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6271212" y="754378"/>
            <a:ext cx="5142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In alternativa, dal menù a tendina, seleziono </a:t>
            </a:r>
            <a:r>
              <a:rPr lang="it-IT" sz="2000" i="1" dirty="0"/>
              <a:t>Tools</a:t>
            </a:r>
            <a:r>
              <a:rPr lang="it-IT" sz="2000" dirty="0"/>
              <a:t> </a:t>
            </a:r>
            <a:r>
              <a:rPr lang="it-IT" sz="2000" dirty="0">
                <a:sym typeface="Wingdings" panose="05000000000000000000" pitchFamily="2" charset="2"/>
              </a:rPr>
              <a:t> </a:t>
            </a:r>
            <a:r>
              <a:rPr lang="it-IT" sz="2000" i="1" dirty="0" err="1">
                <a:sym typeface="Wingdings" panose="05000000000000000000" pitchFamily="2" charset="2"/>
              </a:rPr>
              <a:t>Install</a:t>
            </a:r>
            <a:r>
              <a:rPr lang="it-IT" sz="2000" i="1" dirty="0">
                <a:sym typeface="Wingdings" panose="05000000000000000000" pitchFamily="2" charset="2"/>
              </a:rPr>
              <a:t> Packages</a:t>
            </a:r>
            <a:endParaRPr lang="it-IT" sz="2000" i="1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18</a:t>
            </a:fld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3229A7ED-4F1B-18A1-172E-C21900C63A2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24" t="36530" r="35281" b="36162"/>
          <a:stretch/>
        </p:blipFill>
        <p:spPr>
          <a:xfrm>
            <a:off x="1008788" y="3065849"/>
            <a:ext cx="3253110" cy="2409514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67D7322-D027-9C1A-75F8-7B3B29EF620F}"/>
              </a:ext>
            </a:extLst>
          </p:cNvPr>
          <p:cNvSpPr txBox="1"/>
          <p:nvPr/>
        </p:nvSpPr>
        <p:spPr>
          <a:xfrm>
            <a:off x="391886" y="2352693"/>
            <a:ext cx="4180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 apre questa finestra, scrivo il nome del </a:t>
            </a:r>
            <a:r>
              <a:rPr lang="it-IT" i="1" dirty="0"/>
              <a:t>package</a:t>
            </a:r>
            <a:r>
              <a:rPr lang="it-IT" dirty="0"/>
              <a:t> da scaricare e clicco su </a:t>
            </a:r>
            <a:r>
              <a:rPr lang="it-IT" i="1" dirty="0" err="1"/>
              <a:t>Install</a:t>
            </a:r>
            <a:endParaRPr lang="it-IT" i="1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9AD9988B-EA84-6474-5B6B-F7D92B99727C}"/>
              </a:ext>
            </a:extLst>
          </p:cNvPr>
          <p:cNvSpPr txBox="1"/>
          <p:nvPr/>
        </p:nvSpPr>
        <p:spPr>
          <a:xfrm>
            <a:off x="391886" y="5890161"/>
            <a:ext cx="5381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Dalla finestra 2, in </a:t>
            </a:r>
            <a:r>
              <a:rPr lang="it-IT" i="1" dirty="0"/>
              <a:t>Packages, </a:t>
            </a:r>
            <a:r>
              <a:rPr lang="it-IT" dirty="0"/>
              <a:t>ritrovo tutti quelli scaricati</a:t>
            </a:r>
          </a:p>
          <a:p>
            <a:r>
              <a:rPr lang="it-IT" dirty="0"/>
              <a:t>Bisogna sempre richiamarli con </a:t>
            </a:r>
            <a:r>
              <a:rPr lang="it-IT" b="1" dirty="0"/>
              <a:t>library()</a:t>
            </a:r>
          </a:p>
        </p:txBody>
      </p:sp>
      <p:sp>
        <p:nvSpPr>
          <p:cNvPr id="16" name="Freccia a destra 15">
            <a:extLst>
              <a:ext uri="{FF2B5EF4-FFF2-40B4-BE49-F238E27FC236}">
                <a16:creationId xmlns:a16="http://schemas.microsoft.com/office/drawing/2014/main" id="{38A115CB-D41A-93AA-B506-37B99244E79E}"/>
              </a:ext>
            </a:extLst>
          </p:cNvPr>
          <p:cNvSpPr/>
          <p:nvPr/>
        </p:nvSpPr>
        <p:spPr>
          <a:xfrm>
            <a:off x="0" y="6234545"/>
            <a:ext cx="391886" cy="30194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1871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729351" y="317338"/>
            <a:ext cx="691259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800" b="1" dirty="0"/>
              <a:t>Altre funzioni statistiche (librerie)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228265" y="1775231"/>
            <a:ext cx="1022536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cv()					</a:t>
            </a:r>
            <a:r>
              <a:rPr lang="it-IT" sz="2000" dirty="0">
                <a:solidFill>
                  <a:srgbClr val="00B050"/>
                </a:solidFill>
              </a:rPr>
              <a:t># coefficiente di variazione (</a:t>
            </a:r>
            <a:r>
              <a:rPr lang="it-IT" sz="2000" dirty="0" err="1">
                <a:solidFill>
                  <a:srgbClr val="00B050"/>
                </a:solidFill>
              </a:rPr>
              <a:t>labstatR</a:t>
            </a:r>
            <a:r>
              <a:rPr lang="it-IT" sz="2000" dirty="0">
                <a:solidFill>
                  <a:srgbClr val="00B050"/>
                </a:solidFill>
              </a:rPr>
              <a:t>) </a:t>
            </a:r>
          </a:p>
          <a:p>
            <a:r>
              <a:rPr lang="it-IT" sz="2000" dirty="0" err="1"/>
              <a:t>skewness</a:t>
            </a:r>
            <a:r>
              <a:rPr lang="it-IT" sz="2000" dirty="0"/>
              <a:t>()				</a:t>
            </a:r>
            <a:r>
              <a:rPr lang="it-IT" sz="2000" dirty="0">
                <a:solidFill>
                  <a:srgbClr val="00B050"/>
                </a:solidFill>
              </a:rPr>
              <a:t># coefficiente analitico di asimmetria (</a:t>
            </a:r>
            <a:r>
              <a:rPr lang="it-IT" sz="2000" dirty="0" err="1">
                <a:solidFill>
                  <a:srgbClr val="00B050"/>
                </a:solidFill>
              </a:rPr>
              <a:t>moments</a:t>
            </a:r>
            <a:r>
              <a:rPr lang="it-IT" sz="2000" dirty="0">
                <a:solidFill>
                  <a:srgbClr val="00B050"/>
                </a:solidFill>
              </a:rPr>
              <a:t>) </a:t>
            </a:r>
            <a:endParaRPr lang="it-IT" sz="2000" dirty="0"/>
          </a:p>
          <a:p>
            <a:r>
              <a:rPr lang="it-IT" sz="2000" dirty="0" err="1"/>
              <a:t>kurtosis</a:t>
            </a:r>
            <a:r>
              <a:rPr lang="it-IT" sz="2000" dirty="0"/>
              <a:t>()				</a:t>
            </a:r>
            <a:r>
              <a:rPr lang="it-IT" sz="2000" dirty="0">
                <a:solidFill>
                  <a:srgbClr val="00B050"/>
                </a:solidFill>
              </a:rPr>
              <a:t># coefficiente analitico di curtosi (</a:t>
            </a:r>
            <a:r>
              <a:rPr lang="it-IT" sz="2000" dirty="0" err="1">
                <a:solidFill>
                  <a:srgbClr val="00B050"/>
                </a:solidFill>
              </a:rPr>
              <a:t>moments</a:t>
            </a:r>
            <a:r>
              <a:rPr lang="it-IT" sz="2000" dirty="0">
                <a:solidFill>
                  <a:srgbClr val="00B050"/>
                </a:solidFill>
              </a:rPr>
              <a:t>) </a:t>
            </a:r>
            <a:endParaRPr lang="it-IT" sz="2000" dirty="0"/>
          </a:p>
          <a:p>
            <a:r>
              <a:rPr lang="it-IT" sz="2000" dirty="0"/>
              <a:t>cv()					</a:t>
            </a:r>
            <a:r>
              <a:rPr lang="it-IT" sz="2000" dirty="0">
                <a:solidFill>
                  <a:srgbClr val="00B050"/>
                </a:solidFill>
              </a:rPr>
              <a:t># coefficiente di variazione (</a:t>
            </a:r>
            <a:r>
              <a:rPr lang="it-IT" sz="2000" dirty="0" err="1">
                <a:solidFill>
                  <a:srgbClr val="00B050"/>
                </a:solidFill>
              </a:rPr>
              <a:t>labstatR</a:t>
            </a:r>
            <a:r>
              <a:rPr lang="it-IT" sz="2000" dirty="0">
                <a:solidFill>
                  <a:srgbClr val="00B050"/>
                </a:solidFill>
              </a:rPr>
              <a:t>) </a:t>
            </a:r>
            <a:endParaRPr lang="it-IT" sz="2000" dirty="0"/>
          </a:p>
          <a:p>
            <a:r>
              <a:rPr lang="it-IT" sz="2000" dirty="0" err="1"/>
              <a:t>gini</a:t>
            </a:r>
            <a:r>
              <a:rPr lang="it-IT" sz="2000" dirty="0"/>
              <a:t>(  , plot= , col=</a:t>
            </a:r>
            <a:r>
              <a:rPr lang="it-IT" altLang="it-IT" sz="2000" dirty="0"/>
              <a:t>"</a:t>
            </a:r>
            <a:r>
              <a:rPr lang="it-IT" altLang="it-IT" sz="2000" dirty="0" err="1"/>
              <a:t>black</a:t>
            </a:r>
            <a:r>
              <a:rPr lang="it-IT" altLang="it-IT" sz="2000" dirty="0"/>
              <a:t>") </a:t>
            </a:r>
            <a:r>
              <a:rPr lang="it-IT" sz="2000" dirty="0"/>
              <a:t>			</a:t>
            </a:r>
            <a:r>
              <a:rPr lang="it-IT" sz="2000" dirty="0">
                <a:solidFill>
                  <a:srgbClr val="00B050"/>
                </a:solidFill>
              </a:rPr>
              <a:t># coefficiente di concentrazione di </a:t>
            </a:r>
            <a:r>
              <a:rPr lang="it-IT" sz="2000" dirty="0" err="1">
                <a:solidFill>
                  <a:srgbClr val="00B050"/>
                </a:solidFill>
              </a:rPr>
              <a:t>Gini</a:t>
            </a:r>
            <a:r>
              <a:rPr lang="it-IT" sz="2000" dirty="0">
                <a:solidFill>
                  <a:srgbClr val="00B050"/>
                </a:solidFill>
              </a:rPr>
              <a:t> (</a:t>
            </a:r>
            <a:r>
              <a:rPr lang="it-IT" sz="2000" dirty="0" err="1">
                <a:solidFill>
                  <a:srgbClr val="00B050"/>
                </a:solidFill>
              </a:rPr>
              <a:t>labstatR</a:t>
            </a:r>
            <a:r>
              <a:rPr lang="it-IT" sz="2000" dirty="0">
                <a:solidFill>
                  <a:srgbClr val="00B050"/>
                </a:solidFill>
              </a:rPr>
              <a:t>) </a:t>
            </a:r>
            <a:endParaRPr lang="it-IT" sz="2000" dirty="0"/>
          </a:p>
          <a:p>
            <a:r>
              <a:rPr lang="it-IT" sz="2000" dirty="0" err="1"/>
              <a:t>meang</a:t>
            </a:r>
            <a:r>
              <a:rPr lang="it-IT" sz="2000" dirty="0"/>
              <a:t>()</a:t>
            </a:r>
            <a:r>
              <a:rPr lang="it-IT" sz="2000" dirty="0">
                <a:solidFill>
                  <a:srgbClr val="00B050"/>
                </a:solidFill>
              </a:rPr>
              <a:t> 				# media geometrica (</a:t>
            </a:r>
            <a:r>
              <a:rPr lang="it-IT" sz="2000" dirty="0" err="1">
                <a:solidFill>
                  <a:srgbClr val="00B050"/>
                </a:solidFill>
              </a:rPr>
              <a:t>labstatR</a:t>
            </a:r>
            <a:r>
              <a:rPr lang="it-IT" sz="2000" dirty="0">
                <a:solidFill>
                  <a:srgbClr val="00B050"/>
                </a:solidFill>
              </a:rPr>
              <a:t>) </a:t>
            </a:r>
          </a:p>
          <a:p>
            <a:r>
              <a:rPr lang="it-IT" sz="2000" dirty="0" err="1"/>
              <a:t>meana</a:t>
            </a:r>
            <a:r>
              <a:rPr lang="it-IT" sz="2000" dirty="0"/>
              <a:t>()					</a:t>
            </a:r>
            <a:r>
              <a:rPr lang="it-IT" sz="2000" dirty="0">
                <a:solidFill>
                  <a:srgbClr val="00B050"/>
                </a:solidFill>
              </a:rPr>
              <a:t># media armonica (</a:t>
            </a:r>
            <a:r>
              <a:rPr lang="it-IT" sz="2000" dirty="0" err="1">
                <a:solidFill>
                  <a:srgbClr val="00B050"/>
                </a:solidFill>
              </a:rPr>
              <a:t>labstatR</a:t>
            </a:r>
            <a:r>
              <a:rPr lang="it-IT" sz="2000" dirty="0">
                <a:solidFill>
                  <a:srgbClr val="00B050"/>
                </a:solidFill>
              </a:rPr>
              <a:t>)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3838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678068" y="423078"/>
            <a:ext cx="49063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200" b="1" dirty="0"/>
              <a:t>R //web </a:t>
            </a:r>
            <a:r>
              <a:rPr lang="it-IT" sz="4200" b="1" dirty="0" err="1"/>
              <a:t>sources</a:t>
            </a:r>
            <a:r>
              <a:rPr lang="it-IT" sz="4200" b="1" dirty="0"/>
              <a:t>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596404" y="1846746"/>
            <a:ext cx="477674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400" b="1" dirty="0">
                <a:solidFill>
                  <a:srgbClr val="C00000"/>
                </a:solidFill>
              </a:rPr>
              <a:t>www.r-project.org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391237" y="3909494"/>
            <a:ext cx="58867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/>
              <a:t>Comprehensive R Archive Network (CRAN) </a:t>
            </a:r>
          </a:p>
          <a:p>
            <a:pPr algn="just"/>
            <a:r>
              <a:rPr lang="it-IT" sz="2400" b="1" dirty="0"/>
              <a:t>3 </a:t>
            </a:r>
            <a:r>
              <a:rPr lang="it-IT" sz="2400" b="1" dirty="0" err="1"/>
              <a:t>mirror</a:t>
            </a:r>
            <a:r>
              <a:rPr lang="it-IT" sz="2400" b="1" dirty="0"/>
              <a:t> in Italia: Milano, Padova e Palermo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381833" y="1892913"/>
            <a:ext cx="20301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000" b="1" i="1" dirty="0"/>
              <a:t>Home page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1381833" y="3451032"/>
            <a:ext cx="20301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000" b="1" i="1" dirty="0"/>
              <a:t>Download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6332566" y="3416074"/>
            <a:ext cx="54227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400" b="1" dirty="0">
                <a:solidFill>
                  <a:srgbClr val="C00000"/>
                </a:solidFill>
              </a:rPr>
              <a:t>http://cran.r-project.org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1384104" y="5623306"/>
            <a:ext cx="29558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000" b="1" i="1" dirty="0"/>
              <a:t>CRAN Task </a:t>
            </a:r>
            <a:r>
              <a:rPr lang="it-IT" sz="3000" b="1" i="1" dirty="0" err="1"/>
              <a:t>view</a:t>
            </a:r>
            <a:endParaRPr lang="it-IT" sz="3000" b="1" i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6334838" y="5315388"/>
            <a:ext cx="54227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400" b="1" dirty="0">
                <a:solidFill>
                  <a:srgbClr val="C00000"/>
                </a:solidFill>
              </a:rPr>
              <a:t>http://cran.r-project.org/web/views/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14952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3612686" y="134049"/>
            <a:ext cx="490637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800" b="1" dirty="0"/>
              <a:t>Tabelle e grafici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1433152" y="1902037"/>
            <a:ext cx="102253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/>
              <a:t>table</a:t>
            </a:r>
            <a:r>
              <a:rPr lang="it-IT" sz="2000" dirty="0"/>
              <a:t>()					</a:t>
            </a:r>
            <a:r>
              <a:rPr lang="it-IT" sz="2000" dirty="0">
                <a:solidFill>
                  <a:srgbClr val="00B050"/>
                </a:solidFill>
              </a:rPr>
              <a:t># distribuzione di frequenze (assolute) </a:t>
            </a:r>
          </a:p>
          <a:p>
            <a:r>
              <a:rPr lang="it-IT" sz="2000" dirty="0" err="1"/>
              <a:t>prop.table</a:t>
            </a:r>
            <a:r>
              <a:rPr lang="it-IT" sz="2000" dirty="0"/>
              <a:t>(</a:t>
            </a:r>
            <a:r>
              <a:rPr lang="it-IT" sz="2000" dirty="0" err="1"/>
              <a:t>table</a:t>
            </a:r>
            <a:r>
              <a:rPr lang="it-IT" sz="2000" dirty="0"/>
              <a:t>())</a:t>
            </a:r>
            <a:r>
              <a:rPr lang="it-IT" sz="2000" dirty="0">
                <a:solidFill>
                  <a:srgbClr val="00B050"/>
                </a:solidFill>
              </a:rPr>
              <a:t> 			# distribuzione di frequenze (relative) </a:t>
            </a:r>
            <a:endParaRPr lang="it-IT" sz="2000" dirty="0"/>
          </a:p>
          <a:p>
            <a:r>
              <a:rPr lang="it-IT" sz="2000" dirty="0" err="1"/>
              <a:t>barplot</a:t>
            </a:r>
            <a:r>
              <a:rPr lang="it-IT" sz="2000" dirty="0"/>
              <a:t>(</a:t>
            </a:r>
            <a:r>
              <a:rPr lang="it-IT" sz="2000" dirty="0" err="1"/>
              <a:t>table</a:t>
            </a:r>
            <a:r>
              <a:rPr lang="it-IT" sz="2000" dirty="0"/>
              <a:t>(), </a:t>
            </a:r>
            <a:r>
              <a:rPr lang="it-IT" sz="2000" dirty="0" err="1"/>
              <a:t>main</a:t>
            </a:r>
            <a:r>
              <a:rPr lang="it-IT" sz="2000" dirty="0"/>
              <a:t>="titolo")		</a:t>
            </a:r>
            <a:r>
              <a:rPr lang="it-IT" sz="2000" dirty="0">
                <a:solidFill>
                  <a:srgbClr val="00B050"/>
                </a:solidFill>
              </a:rPr>
              <a:t># grafico a barre  </a:t>
            </a:r>
            <a:endParaRPr lang="it-IT" sz="2000" dirty="0"/>
          </a:p>
          <a:p>
            <a:r>
              <a:rPr lang="it-IT" sz="2000" dirty="0"/>
              <a:t>pie(</a:t>
            </a:r>
            <a:r>
              <a:rPr lang="it-IT" sz="2000" dirty="0" err="1"/>
              <a:t>table</a:t>
            </a:r>
            <a:r>
              <a:rPr lang="it-IT" sz="2000" dirty="0"/>
              <a:t>())				</a:t>
            </a:r>
            <a:r>
              <a:rPr lang="it-IT" sz="2000" dirty="0">
                <a:solidFill>
                  <a:srgbClr val="00B050"/>
                </a:solidFill>
              </a:rPr>
              <a:t># grafico a torta (variabili qualitative)</a:t>
            </a:r>
          </a:p>
          <a:p>
            <a:r>
              <a:rPr lang="it-IT" sz="2000" dirty="0" err="1"/>
              <a:t>boxplot</a:t>
            </a:r>
            <a:r>
              <a:rPr lang="it-IT" sz="2000" dirty="0"/>
              <a:t>()				</a:t>
            </a:r>
            <a:r>
              <a:rPr lang="it-IT" sz="2000" dirty="0">
                <a:solidFill>
                  <a:srgbClr val="00B050"/>
                </a:solidFill>
              </a:rPr>
              <a:t># </a:t>
            </a:r>
            <a:r>
              <a:rPr lang="it-IT" sz="2000" dirty="0" err="1">
                <a:solidFill>
                  <a:srgbClr val="00B050"/>
                </a:solidFill>
              </a:rPr>
              <a:t>boxplot</a:t>
            </a:r>
            <a:r>
              <a:rPr lang="it-IT" sz="2000" dirty="0">
                <a:solidFill>
                  <a:srgbClr val="00B050"/>
                </a:solidFill>
              </a:rPr>
              <a:t> (di default è verticale) </a:t>
            </a:r>
          </a:p>
          <a:p>
            <a:r>
              <a:rPr lang="it-IT" sz="2000" dirty="0" err="1"/>
              <a:t>boxplot</a:t>
            </a:r>
            <a:r>
              <a:rPr lang="it-IT" sz="2000" dirty="0"/>
              <a:t>( , </a:t>
            </a:r>
            <a:r>
              <a:rPr lang="it-IT" sz="2000" dirty="0" err="1"/>
              <a:t>horizontal</a:t>
            </a:r>
            <a:r>
              <a:rPr lang="it-IT" sz="2000" dirty="0"/>
              <a:t>=1)			</a:t>
            </a:r>
            <a:r>
              <a:rPr lang="it-IT" sz="2000" dirty="0">
                <a:solidFill>
                  <a:srgbClr val="00B050"/>
                </a:solidFill>
              </a:rPr>
              <a:t># </a:t>
            </a:r>
            <a:r>
              <a:rPr lang="it-IT" sz="2000" dirty="0" err="1">
                <a:solidFill>
                  <a:srgbClr val="00B050"/>
                </a:solidFill>
              </a:rPr>
              <a:t>boxplot</a:t>
            </a:r>
            <a:r>
              <a:rPr lang="it-IT" sz="2000" dirty="0">
                <a:solidFill>
                  <a:srgbClr val="00B050"/>
                </a:solidFill>
              </a:rPr>
              <a:t> orizzontale  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1128084" y="1210026"/>
            <a:ext cx="83748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a&lt;-c(59,60,62,68,68,71,73,73,73,75,75,76,79,82,82,82,82,82,93,93</a:t>
            </a:r>
            <a:r>
              <a:rPr lang="it-IT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83477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3501591" y="223597"/>
            <a:ext cx="57705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800" b="1" dirty="0"/>
              <a:t>Tabelle con classi di valori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10861" y="1786099"/>
            <a:ext cx="10061088" cy="98488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&gt; estremi&lt;-c(50,60,70,80,90,100) 		</a:t>
            </a:r>
            <a:r>
              <a:rPr lang="it-IT" sz="1600" dirty="0">
                <a:solidFill>
                  <a:srgbClr val="00B050"/>
                </a:solidFill>
              </a:rPr>
              <a:t># valori estremi delle classi (classi chiuse a sinistra) </a:t>
            </a:r>
            <a:endParaRPr kumimoji="0" lang="it-IT" altLang="it-IT" sz="16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Lucida Console" panose="020B060904050402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&gt; 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classi&lt;-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cut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(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a,breaks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=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estremi,right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=F) 	</a:t>
            </a:r>
            <a:r>
              <a:rPr lang="it-IT" sz="1600" dirty="0">
                <a:solidFill>
                  <a:srgbClr val="00B050"/>
                </a:solidFill>
              </a:rPr>
              <a:t># la funzione </a:t>
            </a:r>
            <a:r>
              <a:rPr lang="it-IT" sz="1600" dirty="0" err="1">
                <a:solidFill>
                  <a:srgbClr val="00B050"/>
                </a:solidFill>
              </a:rPr>
              <a:t>cut</a:t>
            </a:r>
            <a:r>
              <a:rPr lang="it-IT" sz="1600" dirty="0">
                <a:solidFill>
                  <a:srgbClr val="00B050"/>
                </a:solidFill>
              </a:rPr>
              <a:t> divide la distribuzione in classi) </a:t>
            </a:r>
            <a:endParaRPr lang="it-IT" altLang="it-IT" sz="1600" dirty="0">
              <a:solidFill>
                <a:srgbClr val="0000FF"/>
              </a:solidFill>
              <a:latin typeface="Lucida Console" panose="020B060904050402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&gt;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freq_ass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&lt;-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table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(classi) 			</a:t>
            </a:r>
            <a:r>
              <a:rPr lang="it-IT" sz="1600" dirty="0">
                <a:solidFill>
                  <a:srgbClr val="00B050"/>
                </a:solidFill>
              </a:rPr>
              <a:t># oggetto per la tabella classi) </a:t>
            </a:r>
            <a:endParaRPr lang="it-IT" altLang="it-IT" sz="1600" dirty="0">
              <a:solidFill>
                <a:srgbClr val="0000FF"/>
              </a:solidFill>
              <a:latin typeface="Lucida Console" panose="020B0609040504020204" pitchFamily="49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&gt;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freq_ass</a:t>
            </a:r>
            <a:endParaRPr kumimoji="0" lang="it-IT" altLang="it-IT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151040" y="3792263"/>
            <a:ext cx="7970131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&gt; </a:t>
            </a:r>
            <a:r>
              <a:rPr lang="it-IT" altLang="it-IT" sz="1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freq_rel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&lt;-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prop.table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(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freq_ass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) 		</a:t>
            </a:r>
            <a:r>
              <a:rPr lang="it-IT" sz="1600" dirty="0">
                <a:solidFill>
                  <a:srgbClr val="00B050"/>
                </a:solidFill>
              </a:rPr>
              <a:t># tabella frequenze relative  </a:t>
            </a:r>
            <a:endParaRPr kumimoji="0" lang="it-IT" altLang="it-IT" sz="16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Lucida Console" panose="020B060904050402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&gt; </a:t>
            </a:r>
            <a:r>
              <a:rPr lang="it-IT" altLang="it-IT" sz="1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freq_rel</a:t>
            </a:r>
            <a:r>
              <a:rPr lang="it-IT" altLang="it-IT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				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 	</a:t>
            </a:r>
            <a:endParaRPr lang="it-IT" altLang="it-IT" sz="1600" dirty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1185224" y="3061465"/>
            <a:ext cx="8792407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&gt; </a:t>
            </a:r>
            <a:r>
              <a:rPr lang="it-IT" altLang="it-IT" sz="1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freq_ass_cum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&lt;-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cumsum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(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freq_ass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) 		</a:t>
            </a:r>
            <a:r>
              <a:rPr lang="it-IT" sz="1600" dirty="0">
                <a:solidFill>
                  <a:srgbClr val="00B050"/>
                </a:solidFill>
              </a:rPr>
              <a:t># tabella frequenze assolute cumulate  </a:t>
            </a:r>
            <a:endParaRPr kumimoji="0" lang="it-IT" altLang="it-IT" sz="16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Lucida Console" panose="020B060904050402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&gt; </a:t>
            </a:r>
            <a:r>
              <a:rPr lang="it-IT" altLang="it-IT" sz="1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freq_ass_cum</a:t>
            </a:r>
            <a:r>
              <a:rPr lang="it-IT" altLang="it-IT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				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 	</a:t>
            </a:r>
            <a:endParaRPr lang="it-IT" altLang="it-IT" sz="1600" dirty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1159585" y="4685430"/>
            <a:ext cx="8792407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&gt; </a:t>
            </a:r>
            <a:r>
              <a:rPr lang="it-IT" altLang="it-IT" sz="1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freq_rel_cum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&lt;-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cumsum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(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freq_rel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) 		</a:t>
            </a:r>
            <a:r>
              <a:rPr lang="it-IT" sz="1600" dirty="0">
                <a:solidFill>
                  <a:srgbClr val="00B050"/>
                </a:solidFill>
              </a:rPr>
              <a:t># tabella frequenze assolute cumulate  </a:t>
            </a:r>
            <a:endParaRPr kumimoji="0" lang="it-IT" altLang="it-IT" sz="16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Lucida Console" panose="020B060904050402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&gt; </a:t>
            </a:r>
            <a:r>
              <a:rPr lang="it-IT" altLang="it-IT" sz="1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freq_rel_cum</a:t>
            </a:r>
            <a:r>
              <a:rPr lang="it-IT" altLang="it-IT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				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 	</a:t>
            </a:r>
            <a:endParaRPr lang="it-IT" altLang="it-IT" sz="1600" dirty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142490" y="5529903"/>
            <a:ext cx="8309967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&gt; riepilogo&lt;-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cbind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(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freq_ass,freq_ass_cum,freq_rel,freq_rel_cum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)	</a:t>
            </a:r>
            <a:endParaRPr kumimoji="0" lang="it-IT" altLang="it-IT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9272187" y="5468348"/>
            <a:ext cx="33699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dirty="0">
                <a:solidFill>
                  <a:srgbClr val="00B050"/>
                </a:solidFill>
              </a:rPr>
              <a:t># tabella riepilogativa </a:t>
            </a:r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1066539" y="6126327"/>
            <a:ext cx="63169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&gt; </a:t>
            </a:r>
            <a:r>
              <a:rPr lang="it-IT" altLang="it-IT" sz="1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hist</a:t>
            </a:r>
            <a:r>
              <a:rPr lang="it-IT" altLang="it-IT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(</a:t>
            </a:r>
            <a:r>
              <a:rPr lang="it-IT" altLang="it-IT" sz="1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a,breaks</a:t>
            </a:r>
            <a:r>
              <a:rPr lang="it-IT" altLang="it-IT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=</a:t>
            </a:r>
            <a:r>
              <a:rPr lang="it-IT" altLang="it-IT" sz="1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estremi,right</a:t>
            </a:r>
            <a:r>
              <a:rPr lang="it-IT" altLang="it-IT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=</a:t>
            </a:r>
            <a:r>
              <a:rPr lang="it-IT" altLang="it-IT" sz="1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F,main</a:t>
            </a:r>
            <a:r>
              <a:rPr lang="it-IT" altLang="it-IT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= "Titolo")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7836330" y="6128033"/>
            <a:ext cx="33699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dirty="0">
                <a:solidFill>
                  <a:srgbClr val="00B050"/>
                </a:solidFill>
              </a:rPr>
              <a:t># istogramma</a:t>
            </a:r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21</a:t>
            </a:fld>
            <a:endParaRPr lang="it-IT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1141062" y="5810493"/>
            <a:ext cx="1357744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&gt; riepilogo</a:t>
            </a:r>
            <a:endParaRPr kumimoji="0" lang="it-IT" altLang="it-IT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97795"/>
            <a:ext cx="21672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1128084" y="1210026"/>
            <a:ext cx="83748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a&lt;-c(59,60,62,68,68,71,73,73,73,75,75,76,79,82,82,82,82,82,93,93</a:t>
            </a:r>
            <a:r>
              <a:rPr lang="it-IT" dirty="0">
                <a:solidFill>
                  <a:srgbClr val="0070C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302031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637124" y="300246"/>
            <a:ext cx="49063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200" b="1" dirty="0"/>
              <a:t>Esercizio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627790" y="1332085"/>
            <a:ext cx="7751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Tassi di utilizzo autobus nelle 21 regioni italiane (anno 2016)</a:t>
            </a:r>
            <a:endParaRPr lang="it-IT" sz="2400" dirty="0">
              <a:solidFill>
                <a:srgbClr val="00B050"/>
              </a:solidFill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8822141" y="482382"/>
          <a:ext cx="2369023" cy="5320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3702">
                  <a:extLst>
                    <a:ext uri="{9D8B030D-6E8A-4147-A177-3AD203B41FA5}">
                      <a16:colId xmlns:a16="http://schemas.microsoft.com/office/drawing/2014/main" val="1050821488"/>
                    </a:ext>
                  </a:extLst>
                </a:gridCol>
                <a:gridCol w="555321">
                  <a:extLst>
                    <a:ext uri="{9D8B030D-6E8A-4147-A177-3AD203B41FA5}">
                      <a16:colId xmlns:a16="http://schemas.microsoft.com/office/drawing/2014/main" val="234791848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Piemonte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27.2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00039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Valle d'Aosta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21.3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44576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Liguria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45.5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039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Lombardia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25.6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30454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Bolzano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38.2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69445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Trento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24.0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708262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Veneto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23.2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5698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Friuli-Venezia Giulia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26.6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55415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Emilia-Romagna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24.0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73028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Toscana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27.3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35446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Umbria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13.7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510004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Marche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13.6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73049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Lazio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37.6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74483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Abruzzo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15.6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28288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Molise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11.0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49357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Campania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21.7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004217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Puglia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12.8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68226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Basilicata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10.9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89391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Calabria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12.9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860092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Sicilia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15.2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34932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Sardegna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17.6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148655"/>
                  </a:ext>
                </a:extLst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791558" y="2211029"/>
            <a:ext cx="61305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it-IT" sz="2200" dirty="0"/>
              <a:t>Costruire il vettore numerico relativo ai tassi</a:t>
            </a:r>
          </a:p>
          <a:p>
            <a:pPr marL="457200" indent="-457200">
              <a:buAutoNum type="arabicParenR"/>
            </a:pPr>
            <a:r>
              <a:rPr lang="it-IT" sz="2200" dirty="0"/>
              <a:t>Calcolare per il vettore dei tassi:</a:t>
            </a:r>
          </a:p>
        </p:txBody>
      </p:sp>
      <p:sp>
        <p:nvSpPr>
          <p:cNvPr id="7" name="Rettangolo 6"/>
          <p:cNvSpPr/>
          <p:nvPr/>
        </p:nvSpPr>
        <p:spPr>
          <a:xfrm>
            <a:off x="1345086" y="3168897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000" dirty="0"/>
              <a:t>Media aritmetica</a:t>
            </a:r>
          </a:p>
          <a:p>
            <a:pPr marL="342900" indent="-342900">
              <a:buFontTx/>
              <a:buChar char="-"/>
            </a:pPr>
            <a:r>
              <a:rPr lang="it-IT" sz="2000" dirty="0"/>
              <a:t>Mediana</a:t>
            </a:r>
          </a:p>
          <a:p>
            <a:pPr marL="342900" indent="-342900">
              <a:buFontTx/>
              <a:buChar char="-"/>
            </a:pPr>
            <a:r>
              <a:rPr lang="it-IT" sz="2000" dirty="0"/>
              <a:t>Primo e terzo quartile</a:t>
            </a:r>
          </a:p>
          <a:p>
            <a:pPr marL="342900" indent="-342900">
              <a:buFontTx/>
              <a:buChar char="-"/>
            </a:pPr>
            <a:r>
              <a:rPr lang="it-IT" sz="2000" dirty="0"/>
              <a:t>Primo, quarto e settimo decile</a:t>
            </a:r>
          </a:p>
          <a:p>
            <a:pPr marL="342900" indent="-342900">
              <a:buFontTx/>
              <a:buChar char="-"/>
            </a:pPr>
            <a:r>
              <a:rPr lang="it-IT" sz="2000" dirty="0"/>
              <a:t>Primo, diciottesimo e settantasettesimo percentile</a:t>
            </a:r>
          </a:p>
          <a:p>
            <a:pPr marL="342900" indent="-342900">
              <a:buFontTx/>
              <a:buChar char="-"/>
            </a:pPr>
            <a:r>
              <a:rPr lang="it-IT" sz="2000" dirty="0" err="1"/>
              <a:t>Range</a:t>
            </a:r>
            <a:endParaRPr lang="it-IT" sz="2000" dirty="0"/>
          </a:p>
          <a:p>
            <a:pPr marL="342900" indent="-342900">
              <a:buFontTx/>
              <a:buChar char="-"/>
            </a:pPr>
            <a:r>
              <a:rPr lang="it-IT" sz="2000" dirty="0"/>
              <a:t>Differenza interquartile</a:t>
            </a:r>
          </a:p>
          <a:p>
            <a:pPr marL="342900" indent="-342900">
              <a:buFontTx/>
              <a:buChar char="-"/>
            </a:pPr>
            <a:r>
              <a:rPr lang="it-IT" sz="2000" dirty="0"/>
              <a:t>Varianza</a:t>
            </a:r>
          </a:p>
          <a:p>
            <a:pPr marL="342900" indent="-342900">
              <a:buFontTx/>
              <a:buChar char="-"/>
            </a:pPr>
            <a:r>
              <a:rPr lang="it-IT" sz="2000" dirty="0"/>
              <a:t>Deviazione standard</a:t>
            </a:r>
          </a:p>
          <a:p>
            <a:pPr marL="342900" indent="-342900">
              <a:buFontTx/>
              <a:buChar char="-"/>
            </a:pPr>
            <a:r>
              <a:rPr lang="it-IT" sz="2000" dirty="0"/>
              <a:t>Coefficiente di variazione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22053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DED2C00E-4302-D2A5-066C-DB1A632B2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23</a:t>
            </a:fld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CC2F91B-FEEC-2CDF-EE22-FBFDA014FB7A}"/>
              </a:ext>
            </a:extLst>
          </p:cNvPr>
          <p:cNvSpPr txBox="1"/>
          <p:nvPr/>
        </p:nvSpPr>
        <p:spPr>
          <a:xfrm>
            <a:off x="4388922" y="143404"/>
            <a:ext cx="5593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SVOLGIMENTO ESERCIZIO</a:t>
            </a: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32D7740-1210-35B1-359E-BD8464BD31B3}"/>
              </a:ext>
            </a:extLst>
          </p:cNvPr>
          <p:cNvSpPr txBox="1"/>
          <p:nvPr/>
        </p:nvSpPr>
        <p:spPr>
          <a:xfrm>
            <a:off x="666008" y="542538"/>
            <a:ext cx="7944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1) 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765115B-D2DE-A0A6-80F9-A8593A3189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0621" b="90576"/>
          <a:stretch/>
        </p:blipFill>
        <p:spPr>
          <a:xfrm>
            <a:off x="1093392" y="608502"/>
            <a:ext cx="10697555" cy="870298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F1168A3-36DC-8D87-F90F-6217DEEA1B5C}"/>
              </a:ext>
            </a:extLst>
          </p:cNvPr>
          <p:cNvSpPr txBox="1"/>
          <p:nvPr/>
        </p:nvSpPr>
        <p:spPr>
          <a:xfrm>
            <a:off x="1093392" y="1621188"/>
            <a:ext cx="76297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- </a:t>
            </a:r>
            <a:r>
              <a:rPr lang="it-IT" dirty="0" err="1"/>
              <a:t>mean</a:t>
            </a:r>
            <a:r>
              <a:rPr lang="it-IT" dirty="0"/>
              <a:t>(x) </a:t>
            </a:r>
            <a:r>
              <a:rPr lang="it-IT" dirty="0">
                <a:solidFill>
                  <a:srgbClr val="00B050"/>
                </a:solidFill>
              </a:rPr>
              <a:t>#calcola la media del vettore x</a:t>
            </a:r>
          </a:p>
          <a:p>
            <a:r>
              <a:rPr lang="it-IT" dirty="0"/>
              <a:t>- </a:t>
            </a:r>
            <a:r>
              <a:rPr lang="it-IT" dirty="0" err="1"/>
              <a:t>median</a:t>
            </a:r>
            <a:r>
              <a:rPr lang="it-IT" dirty="0"/>
              <a:t> (x) </a:t>
            </a:r>
            <a:r>
              <a:rPr lang="it-IT" dirty="0">
                <a:solidFill>
                  <a:srgbClr val="00B050"/>
                </a:solidFill>
              </a:rPr>
              <a:t>#calcola la mediana del vettore x</a:t>
            </a:r>
          </a:p>
          <a:p>
            <a:r>
              <a:rPr lang="it-IT" dirty="0"/>
              <a:t>- quantile (x, </a:t>
            </a:r>
            <a:r>
              <a:rPr lang="it-IT" dirty="0" err="1"/>
              <a:t>probs</a:t>
            </a:r>
            <a:r>
              <a:rPr lang="it-IT" dirty="0"/>
              <a:t>=0.25) </a:t>
            </a:r>
            <a:r>
              <a:rPr lang="it-IT" dirty="0">
                <a:solidFill>
                  <a:srgbClr val="00B050"/>
                </a:solidFill>
              </a:rPr>
              <a:t>#calcolo il 1° quantile</a:t>
            </a:r>
          </a:p>
          <a:p>
            <a:r>
              <a:rPr lang="it-IT" dirty="0"/>
              <a:t>- quantile (x, </a:t>
            </a:r>
            <a:r>
              <a:rPr lang="it-IT" dirty="0" err="1"/>
              <a:t>probs</a:t>
            </a:r>
            <a:r>
              <a:rPr lang="it-IT" dirty="0"/>
              <a:t>=0.75) </a:t>
            </a:r>
            <a:r>
              <a:rPr lang="it-IT" dirty="0">
                <a:solidFill>
                  <a:srgbClr val="00B050"/>
                </a:solidFill>
              </a:rPr>
              <a:t>#calcolo il 3° quantile</a:t>
            </a:r>
          </a:p>
          <a:p>
            <a:r>
              <a:rPr lang="it-IT" dirty="0"/>
              <a:t>- </a:t>
            </a:r>
            <a:r>
              <a:rPr lang="it-IT" dirty="0">
                <a:solidFill>
                  <a:srgbClr val="00B050"/>
                </a:solidFill>
              </a:rPr>
              <a:t>#in alternativa quantile </a:t>
            </a:r>
            <a:r>
              <a:rPr lang="it-IT" dirty="0"/>
              <a:t>(x, </a:t>
            </a:r>
            <a:r>
              <a:rPr lang="it-IT" dirty="0" err="1"/>
              <a:t>probs</a:t>
            </a:r>
            <a:r>
              <a:rPr lang="it-IT" dirty="0"/>
              <a:t>=c(0.25,0.75)) </a:t>
            </a:r>
          </a:p>
          <a:p>
            <a:r>
              <a:rPr lang="it-IT" dirty="0"/>
              <a:t>- quantile (x, </a:t>
            </a:r>
            <a:r>
              <a:rPr lang="it-IT" dirty="0" err="1"/>
              <a:t>probs</a:t>
            </a:r>
            <a:r>
              <a:rPr lang="it-IT" dirty="0"/>
              <a:t>=0.1) </a:t>
            </a:r>
            <a:r>
              <a:rPr lang="it-IT" dirty="0">
                <a:solidFill>
                  <a:srgbClr val="00B050"/>
                </a:solidFill>
              </a:rPr>
              <a:t>#calcolo il 1° decile</a:t>
            </a:r>
          </a:p>
          <a:p>
            <a:r>
              <a:rPr lang="it-IT" dirty="0"/>
              <a:t>- quantile (x, </a:t>
            </a:r>
            <a:r>
              <a:rPr lang="it-IT" dirty="0" err="1"/>
              <a:t>probs</a:t>
            </a:r>
            <a:r>
              <a:rPr lang="it-IT" dirty="0"/>
              <a:t>=0.4) </a:t>
            </a:r>
            <a:r>
              <a:rPr lang="it-IT" dirty="0">
                <a:solidFill>
                  <a:srgbClr val="00B050"/>
                </a:solidFill>
              </a:rPr>
              <a:t>#calcolo il 4° decile</a:t>
            </a:r>
          </a:p>
          <a:p>
            <a:r>
              <a:rPr lang="it-IT" dirty="0"/>
              <a:t>- quantile (x, </a:t>
            </a:r>
            <a:r>
              <a:rPr lang="it-IT" dirty="0" err="1"/>
              <a:t>probs</a:t>
            </a:r>
            <a:r>
              <a:rPr lang="it-IT" dirty="0"/>
              <a:t>=0.7) </a:t>
            </a:r>
            <a:r>
              <a:rPr lang="it-IT" dirty="0">
                <a:solidFill>
                  <a:srgbClr val="00B050"/>
                </a:solidFill>
              </a:rPr>
              <a:t>#calcolo il 7° decile </a:t>
            </a:r>
          </a:p>
          <a:p>
            <a:r>
              <a:rPr lang="it-IT" dirty="0"/>
              <a:t>- </a:t>
            </a:r>
            <a:r>
              <a:rPr lang="it-IT" dirty="0">
                <a:solidFill>
                  <a:srgbClr val="00B050"/>
                </a:solidFill>
              </a:rPr>
              <a:t># in alternativa </a:t>
            </a:r>
            <a:r>
              <a:rPr lang="it-IT" dirty="0"/>
              <a:t>quantile (x, </a:t>
            </a:r>
            <a:r>
              <a:rPr lang="it-IT" dirty="0" err="1"/>
              <a:t>probs</a:t>
            </a:r>
            <a:r>
              <a:rPr lang="it-IT" dirty="0"/>
              <a:t>=c(0.1,0.4,0.7))</a:t>
            </a:r>
          </a:p>
          <a:p>
            <a:r>
              <a:rPr lang="it-IT" dirty="0"/>
              <a:t>- quantile(</a:t>
            </a:r>
            <a:r>
              <a:rPr lang="it-IT" dirty="0" err="1"/>
              <a:t>x,probs</a:t>
            </a:r>
            <a:r>
              <a:rPr lang="it-IT" dirty="0"/>
              <a:t>=0.01) </a:t>
            </a:r>
            <a:r>
              <a:rPr lang="it-IT" dirty="0">
                <a:solidFill>
                  <a:srgbClr val="00B050"/>
                </a:solidFill>
              </a:rPr>
              <a:t>#calcolo il 1° percentile</a:t>
            </a:r>
          </a:p>
          <a:p>
            <a:r>
              <a:rPr lang="it-IT" dirty="0"/>
              <a:t>- quantile(</a:t>
            </a:r>
            <a:r>
              <a:rPr lang="it-IT" dirty="0" err="1"/>
              <a:t>x,probs</a:t>
            </a:r>
            <a:r>
              <a:rPr lang="it-IT" dirty="0"/>
              <a:t>=0.18) </a:t>
            </a:r>
            <a:r>
              <a:rPr lang="it-IT" dirty="0">
                <a:solidFill>
                  <a:srgbClr val="00B050"/>
                </a:solidFill>
              </a:rPr>
              <a:t>#calcolo il 18° percentile</a:t>
            </a:r>
          </a:p>
          <a:p>
            <a:r>
              <a:rPr lang="it-IT" dirty="0"/>
              <a:t>- quantile(x, </a:t>
            </a:r>
            <a:r>
              <a:rPr lang="it-IT" dirty="0" err="1"/>
              <a:t>probs</a:t>
            </a:r>
            <a:r>
              <a:rPr lang="it-IT" dirty="0"/>
              <a:t>=0.77) </a:t>
            </a:r>
            <a:r>
              <a:rPr lang="it-IT" dirty="0">
                <a:solidFill>
                  <a:srgbClr val="00B050"/>
                </a:solidFill>
              </a:rPr>
              <a:t>#calcolo il 77° percentile</a:t>
            </a:r>
          </a:p>
          <a:p>
            <a:r>
              <a:rPr lang="it-IT" dirty="0"/>
              <a:t>- </a:t>
            </a:r>
            <a:r>
              <a:rPr lang="it-IT" dirty="0">
                <a:solidFill>
                  <a:srgbClr val="00B050"/>
                </a:solidFill>
              </a:rPr>
              <a:t># in alternativa </a:t>
            </a:r>
            <a:r>
              <a:rPr lang="it-IT" dirty="0"/>
              <a:t>quantile (x, </a:t>
            </a:r>
            <a:r>
              <a:rPr lang="it-IT" dirty="0" err="1"/>
              <a:t>probs</a:t>
            </a:r>
            <a:r>
              <a:rPr lang="it-IT" dirty="0"/>
              <a:t>=c(0.01,0.18,0.77))</a:t>
            </a:r>
          </a:p>
          <a:p>
            <a:r>
              <a:rPr lang="it-IT" dirty="0"/>
              <a:t>- range(x</a:t>
            </a:r>
            <a:r>
              <a:rPr lang="it-IT" dirty="0">
                <a:solidFill>
                  <a:srgbClr val="00B050"/>
                </a:solidFill>
              </a:rPr>
              <a:t>) #calcolo range</a:t>
            </a:r>
          </a:p>
          <a:p>
            <a:r>
              <a:rPr lang="it-IT" dirty="0"/>
              <a:t>- IQR(x) </a:t>
            </a:r>
            <a:r>
              <a:rPr lang="it-IT" dirty="0">
                <a:solidFill>
                  <a:srgbClr val="00B050"/>
                </a:solidFill>
              </a:rPr>
              <a:t>#calcolo la differenza interquartile</a:t>
            </a:r>
          </a:p>
          <a:p>
            <a:r>
              <a:rPr lang="it-IT" dirty="0"/>
              <a:t>- var(x) </a:t>
            </a:r>
            <a:r>
              <a:rPr lang="it-IT" dirty="0">
                <a:solidFill>
                  <a:srgbClr val="00B050"/>
                </a:solidFill>
              </a:rPr>
              <a:t>#calcolo la varianza</a:t>
            </a:r>
          </a:p>
          <a:p>
            <a:r>
              <a:rPr lang="it-IT" dirty="0"/>
              <a:t>- </a:t>
            </a:r>
            <a:r>
              <a:rPr lang="it-IT" dirty="0" err="1"/>
              <a:t>sd</a:t>
            </a:r>
            <a:r>
              <a:rPr lang="it-IT" dirty="0"/>
              <a:t>(x) </a:t>
            </a:r>
            <a:r>
              <a:rPr lang="it-IT" dirty="0">
                <a:solidFill>
                  <a:srgbClr val="00B050"/>
                </a:solidFill>
              </a:rPr>
              <a:t>#calcolo la deviazione standard</a:t>
            </a:r>
          </a:p>
          <a:p>
            <a:r>
              <a:rPr lang="it-IT" dirty="0">
                <a:solidFill>
                  <a:srgbClr val="00B050"/>
                </a:solidFill>
              </a:rPr>
              <a:t>- </a:t>
            </a:r>
            <a:r>
              <a:rPr lang="it-IT" dirty="0"/>
              <a:t>cv(x) </a:t>
            </a:r>
            <a:r>
              <a:rPr lang="it-IT" dirty="0">
                <a:solidFill>
                  <a:srgbClr val="00B050"/>
                </a:solidFill>
              </a:rPr>
              <a:t>#calcolo il coefficiente di variazione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7773C3F-2BC3-0B41-D8B3-458D1EF33487}"/>
              </a:ext>
            </a:extLst>
          </p:cNvPr>
          <p:cNvSpPr txBox="1"/>
          <p:nvPr/>
        </p:nvSpPr>
        <p:spPr>
          <a:xfrm>
            <a:off x="666008" y="1621188"/>
            <a:ext cx="427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2)</a:t>
            </a:r>
          </a:p>
        </p:txBody>
      </p:sp>
    </p:spTree>
    <p:extLst>
      <p:ext uri="{BB962C8B-B14F-4D97-AF65-F5344CB8AC3E}">
        <p14:creationId xmlns:p14="http://schemas.microsoft.com/office/powerpoint/2010/main" val="14221198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/>
          <p:cNvSpPr txBox="1"/>
          <p:nvPr/>
        </p:nvSpPr>
        <p:spPr>
          <a:xfrm>
            <a:off x="627790" y="1209253"/>
            <a:ext cx="7751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Tassi di utilizzo autobus nelle 20 regioni italiane (anno 2016)</a:t>
            </a:r>
            <a:endParaRPr lang="it-IT" sz="2400" dirty="0">
              <a:solidFill>
                <a:srgbClr val="00B050"/>
              </a:solidFill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9381701" y="482382"/>
          <a:ext cx="2369023" cy="5320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3702">
                  <a:extLst>
                    <a:ext uri="{9D8B030D-6E8A-4147-A177-3AD203B41FA5}">
                      <a16:colId xmlns:a16="http://schemas.microsoft.com/office/drawing/2014/main" val="1050821488"/>
                    </a:ext>
                  </a:extLst>
                </a:gridCol>
                <a:gridCol w="555321">
                  <a:extLst>
                    <a:ext uri="{9D8B030D-6E8A-4147-A177-3AD203B41FA5}">
                      <a16:colId xmlns:a16="http://schemas.microsoft.com/office/drawing/2014/main" val="234791848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Piemonte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27.2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00039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Valle d'Aosta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21.3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44576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Liguria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45.5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039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Lombardia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25.6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30454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Bolzano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38.2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69445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Trento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24.0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708262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Veneto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23.2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5698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Friuli-Venezia Giulia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26.6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55415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Emilia-Romagna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24.0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73028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Toscana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27.3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35446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Umbria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13.7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510004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Marche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13.6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73049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Lazio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37.6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74483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Abruzzo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15.6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28288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Molise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11.0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49357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Campania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21.7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004217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Puglia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12.8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68226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Basilicata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10.9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89391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Calabria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12.9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860092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Sicilia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15.2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34932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Sardegna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17.6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148655"/>
                  </a:ext>
                </a:extLst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368491" y="1992663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200" dirty="0"/>
              <a:t>Estrarre dal vettore un elemento che occupa una data posizione (es., 2)</a:t>
            </a:r>
          </a:p>
        </p:txBody>
      </p:sp>
      <p:sp>
        <p:nvSpPr>
          <p:cNvPr id="9" name="Rettangolo 8"/>
          <p:cNvSpPr/>
          <p:nvPr/>
        </p:nvSpPr>
        <p:spPr>
          <a:xfrm>
            <a:off x="1029259" y="2438178"/>
            <a:ext cx="8404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/>
              <a:t>x[2]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357117" y="3100407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200" dirty="0"/>
              <a:t>Estrarre gli elementi &gt; (o maggiori uguali) di un dato valore (es., 24)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990586" y="3641460"/>
            <a:ext cx="13841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/>
              <a:t>x[x&gt;24]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3981721" y="3647124"/>
            <a:ext cx="13841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/>
              <a:t>x[x&gt;=24]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359389" y="445381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200" dirty="0"/>
              <a:t>Estrarre gli elementi che occupano una data posizione (es., prima e terza)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990586" y="4988164"/>
            <a:ext cx="13841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/>
              <a:t>x[c(1,3)]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348013" y="5670736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200" dirty="0"/>
              <a:t>Estrarre tutti gli elementi tranne uno (es., il terzo) 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979210" y="6205090"/>
            <a:ext cx="13841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/>
              <a:t>x[-3]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791558" y="300246"/>
            <a:ext cx="7751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200" b="1" dirty="0"/>
              <a:t>Estrazioni di sotto insiemi di dati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49299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/>
          <p:cNvSpPr txBox="1"/>
          <p:nvPr/>
        </p:nvSpPr>
        <p:spPr>
          <a:xfrm>
            <a:off x="627790" y="1277493"/>
            <a:ext cx="7751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Tassi di utilizzo autobus nelle 20 regioni italiane (anno 2016)</a:t>
            </a:r>
            <a:endParaRPr lang="it-IT" sz="2400" dirty="0">
              <a:solidFill>
                <a:srgbClr val="00B050"/>
              </a:solidFill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8822141" y="796284"/>
          <a:ext cx="3280996" cy="5320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4827">
                  <a:extLst>
                    <a:ext uri="{9D8B030D-6E8A-4147-A177-3AD203B41FA5}">
                      <a16:colId xmlns:a16="http://schemas.microsoft.com/office/drawing/2014/main" val="1050821488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909352178"/>
                    </a:ext>
                  </a:extLst>
                </a:gridCol>
                <a:gridCol w="555321">
                  <a:extLst>
                    <a:ext uri="{9D8B030D-6E8A-4147-A177-3AD203B41FA5}">
                      <a16:colId xmlns:a16="http://schemas.microsoft.com/office/drawing/2014/main" val="234791848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Nord-Ovest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Piemonte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27.2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00039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Nord-Ovest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Valle d'Aosta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21.3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44576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u="none" strike="noStrike" dirty="0">
                          <a:effectLst/>
                        </a:rPr>
                        <a:t>Nord-Ovest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Liguria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45.5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039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u="none" strike="noStrike" dirty="0">
                          <a:effectLst/>
                        </a:rPr>
                        <a:t>Nord-Ovest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Lombardia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25.6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30454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Nord-Est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Bolzano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38.2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69445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u="none" strike="noStrike" dirty="0">
                          <a:effectLst/>
                        </a:rPr>
                        <a:t>Nord-Est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Trento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24.0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708262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Nord-Est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Veneto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23.2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5698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Nord-Est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Friuli-Venezia Giulia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26.6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55415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Centro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Emilia-Romagna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24.0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73028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Centro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Toscana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27.3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35446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Centro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Umbria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13.7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510004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Centro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Marche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13.6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73049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Centro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Lazio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37.6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74483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Sud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Abruzzo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15.6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28288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Sud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Molise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11.0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49357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Sud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Campania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21.7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004217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Sud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Puglia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12.8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68226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Sud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Basilicata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10.9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89391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Sud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Calabria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12.9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860092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Isole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Sicilia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15.2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34932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Isole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Sardegna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17.6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148655"/>
                  </a:ext>
                </a:extLst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504954" y="2019957"/>
            <a:ext cx="79020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200" dirty="0"/>
              <a:t>Costruire il vettore stringa (fattori) relativo alle regioni </a:t>
            </a:r>
          </a:p>
        </p:txBody>
      </p:sp>
      <p:sp>
        <p:nvSpPr>
          <p:cNvPr id="3" name="Rettangolo 2"/>
          <p:cNvSpPr/>
          <p:nvPr/>
        </p:nvSpPr>
        <p:spPr>
          <a:xfrm>
            <a:off x="395786" y="4131972"/>
            <a:ext cx="2829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/>
              <a:t>fat</a:t>
            </a:r>
            <a:r>
              <a:rPr lang="it-IT" b="1" dirty="0"/>
              <a:t>&lt;- </a:t>
            </a:r>
            <a:r>
              <a:rPr lang="it-IT" b="1" dirty="0" err="1"/>
              <a:t>factor</a:t>
            </a:r>
            <a:r>
              <a:rPr lang="it-IT" b="1" dirty="0"/>
              <a:t>(Regioni)</a:t>
            </a:r>
          </a:p>
        </p:txBody>
      </p:sp>
      <p:sp>
        <p:nvSpPr>
          <p:cNvPr id="4" name="Rettangolo 3"/>
          <p:cNvSpPr/>
          <p:nvPr/>
        </p:nvSpPr>
        <p:spPr>
          <a:xfrm>
            <a:off x="368490" y="2619781"/>
            <a:ext cx="82023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Regioni&lt;-c("</a:t>
            </a:r>
            <a:r>
              <a:rPr lang="it-IT" b="1" dirty="0" err="1"/>
              <a:t>Piemonte","Valle</a:t>
            </a:r>
            <a:r>
              <a:rPr lang="it-IT" b="1" dirty="0"/>
              <a:t> d'</a:t>
            </a:r>
            <a:r>
              <a:rPr lang="it-IT" b="1" dirty="0" err="1"/>
              <a:t>Aosta","Liguria</a:t>
            </a:r>
            <a:r>
              <a:rPr lang="it-IT" b="1" dirty="0"/>
              <a:t>", "Lombardia", "</a:t>
            </a:r>
            <a:r>
              <a:rPr lang="it-IT" b="1" dirty="0" err="1"/>
              <a:t>Bolzano","Trento</a:t>
            </a:r>
            <a:r>
              <a:rPr lang="it-IT" b="1" dirty="0"/>
              <a:t>", </a:t>
            </a:r>
          </a:p>
          <a:p>
            <a:r>
              <a:rPr lang="it-IT" b="1" dirty="0"/>
              <a:t>     "</a:t>
            </a:r>
            <a:r>
              <a:rPr lang="it-IT" b="1" dirty="0" err="1"/>
              <a:t>Veneto","FVG</a:t>
            </a:r>
            <a:r>
              <a:rPr lang="it-IT" b="1" dirty="0"/>
              <a:t>", "Emilia Romagna", "Toscana", "Umbria", "</a:t>
            </a:r>
            <a:r>
              <a:rPr lang="it-IT" b="1" dirty="0" err="1"/>
              <a:t>Marche","Lazio</a:t>
            </a:r>
            <a:r>
              <a:rPr lang="it-IT" b="1" dirty="0"/>
              <a:t>", </a:t>
            </a:r>
          </a:p>
          <a:p>
            <a:r>
              <a:rPr lang="it-IT" b="1" dirty="0"/>
              <a:t>     "Abruzzo", "Molise",  "Campania", "Puglia", "Basilicata", "Calabria", </a:t>
            </a:r>
          </a:p>
          <a:p>
            <a:r>
              <a:rPr lang="it-IT" b="1" dirty="0"/>
              <a:t>     "Sicilia", "Sardegna")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25354" y="5144186"/>
            <a:ext cx="2829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/>
              <a:t>str</a:t>
            </a:r>
            <a:r>
              <a:rPr lang="it-IT" b="1" dirty="0"/>
              <a:t>&lt;- </a:t>
            </a:r>
            <a:r>
              <a:rPr lang="it-IT" b="1" dirty="0" err="1"/>
              <a:t>fat</a:t>
            </a:r>
            <a:endParaRPr lang="it-IT" b="1" dirty="0"/>
          </a:p>
        </p:txBody>
      </p:sp>
      <p:sp>
        <p:nvSpPr>
          <p:cNvPr id="12" name="Rettangolo 11"/>
          <p:cNvSpPr/>
          <p:nvPr/>
        </p:nvSpPr>
        <p:spPr>
          <a:xfrm>
            <a:off x="423072" y="5680338"/>
            <a:ext cx="2829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/>
              <a:t>summary</a:t>
            </a:r>
            <a:r>
              <a:rPr lang="it-IT" b="1" dirty="0"/>
              <a:t>(</a:t>
            </a:r>
            <a:r>
              <a:rPr lang="it-IT" b="1" dirty="0" err="1"/>
              <a:t>fat</a:t>
            </a:r>
            <a:r>
              <a:rPr lang="it-IT" b="1" dirty="0"/>
              <a:t>)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423072" y="6079836"/>
            <a:ext cx="2829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/>
              <a:t>table</a:t>
            </a:r>
            <a:r>
              <a:rPr lang="it-IT" b="1" dirty="0"/>
              <a:t>(</a:t>
            </a:r>
            <a:r>
              <a:rPr lang="it-IT" b="1" dirty="0" err="1"/>
              <a:t>fat</a:t>
            </a:r>
            <a:r>
              <a:rPr lang="it-IT" b="1" dirty="0"/>
              <a:t>)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2897388" y="5710504"/>
            <a:ext cx="3407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B050"/>
                </a:solidFill>
              </a:rPr>
              <a:t># mostrano le frequenze dei livelli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2913308" y="5207807"/>
            <a:ext cx="336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B050"/>
                </a:solidFill>
              </a:rPr>
              <a:t># mostra la struttura del fattore 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2924683" y="4686921"/>
            <a:ext cx="2744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B050"/>
                </a:solidFill>
              </a:rPr>
              <a:t># mostra i livelli del fattore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436714" y="4685364"/>
            <a:ext cx="2829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/>
              <a:t>levels</a:t>
            </a:r>
            <a:r>
              <a:rPr lang="it-IT" b="1" dirty="0"/>
              <a:t>&lt;- </a:t>
            </a:r>
            <a:r>
              <a:rPr lang="it-IT" b="1" dirty="0" err="1"/>
              <a:t>fat</a:t>
            </a:r>
            <a:endParaRPr lang="it-IT" b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2995639" y="56407"/>
            <a:ext cx="49063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200" b="1" dirty="0"/>
              <a:t>Esercizio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37777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/>
          <p:cNvSpPr txBox="1"/>
          <p:nvPr/>
        </p:nvSpPr>
        <p:spPr>
          <a:xfrm>
            <a:off x="627790" y="1277493"/>
            <a:ext cx="7751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Tassi di utilizzo autobus nelle 20 regioni italiane (anno 2016)</a:t>
            </a:r>
            <a:endParaRPr lang="it-IT" sz="2400" dirty="0">
              <a:solidFill>
                <a:srgbClr val="00B050"/>
              </a:solidFill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8822141" y="796284"/>
          <a:ext cx="3280996" cy="5320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4827">
                  <a:extLst>
                    <a:ext uri="{9D8B030D-6E8A-4147-A177-3AD203B41FA5}">
                      <a16:colId xmlns:a16="http://schemas.microsoft.com/office/drawing/2014/main" val="1050821488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909352178"/>
                    </a:ext>
                  </a:extLst>
                </a:gridCol>
                <a:gridCol w="555321">
                  <a:extLst>
                    <a:ext uri="{9D8B030D-6E8A-4147-A177-3AD203B41FA5}">
                      <a16:colId xmlns:a16="http://schemas.microsoft.com/office/drawing/2014/main" val="234791848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Nord-Ovest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Piemonte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27.2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00039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Nord-Ovest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Valle d'Aosta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21.3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44576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u="none" strike="noStrike" dirty="0">
                          <a:effectLst/>
                        </a:rPr>
                        <a:t>Nord-Ovest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Liguria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45.5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039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u="none" strike="noStrike" dirty="0">
                          <a:effectLst/>
                        </a:rPr>
                        <a:t>Nord-Ovest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Lombardia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25.6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30454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Nord-Est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Bolzano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38.2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69445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u="none" strike="noStrike" dirty="0">
                          <a:effectLst/>
                        </a:rPr>
                        <a:t>Nord-Est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Trento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24.0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708262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Nord-Est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Veneto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23.2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5698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Nord-Est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Friuli-Venezia Giulia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26.6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55415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Centro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Emilia-Romagna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24.0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73028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Centro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Toscana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27.3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35446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Centro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Umbria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13.7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510004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Centro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Marche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13.6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73049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Centro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Lazio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37.6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74483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Sud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Abruzzo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15.6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28288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Sud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Molise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11.0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49357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Sud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Campania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21.7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004217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Sud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Puglia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12.8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68226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Sud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Basilicata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10.9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89391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Sud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Calabria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12.9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860092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Isole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Sicilia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15.2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34932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Isole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Sardegna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17.6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148655"/>
                  </a:ext>
                </a:extLst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504954" y="2170085"/>
            <a:ext cx="79020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200" dirty="0"/>
              <a:t>Costruire un vettore stringa (d) che associa ad ogni regione la ripartizione geografica: Nord-Ovest (NO), Nord-Est (NE), Centro (CE), Sud (S) e Isole (I)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00486" y="4558328"/>
            <a:ext cx="7588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200" dirty="0"/>
              <a:t>È possibile estrarre un sotto-campione che contiene i tassi di utilizzo autobus per una specifica ripartizione</a:t>
            </a:r>
          </a:p>
        </p:txBody>
      </p:sp>
      <p:sp>
        <p:nvSpPr>
          <p:cNvPr id="2" name="Rettangolo 1"/>
          <p:cNvSpPr/>
          <p:nvPr/>
        </p:nvSpPr>
        <p:spPr>
          <a:xfrm>
            <a:off x="750614" y="3529190"/>
            <a:ext cx="83524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d&lt;-c("NO","NO","NO","NO","NE", "NE","NE","NE","CE","CE","CE","CE",</a:t>
            </a:r>
          </a:p>
          <a:p>
            <a:r>
              <a:rPr lang="it-IT" b="1" dirty="0"/>
              <a:t>     "S","S","S","S","S","S","S", "I","I")</a:t>
            </a:r>
          </a:p>
        </p:txBody>
      </p:sp>
      <p:sp>
        <p:nvSpPr>
          <p:cNvPr id="3" name="Rettangolo 2"/>
          <p:cNvSpPr/>
          <p:nvPr/>
        </p:nvSpPr>
        <p:spPr>
          <a:xfrm>
            <a:off x="800663" y="5633229"/>
            <a:ext cx="2829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/>
              <a:t>RegioniNO</a:t>
            </a:r>
            <a:r>
              <a:rPr lang="it-IT" b="1" dirty="0"/>
              <a:t>&lt;-a[d=="NO"]</a:t>
            </a:r>
          </a:p>
          <a:p>
            <a:r>
              <a:rPr lang="it-IT" b="1" dirty="0" err="1"/>
              <a:t>RegioniNO</a:t>
            </a:r>
            <a:endParaRPr lang="it-IT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004183" y="64953"/>
            <a:ext cx="49063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200" b="1" dirty="0"/>
              <a:t>Esercizio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26</a:t>
            </a:fld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101DCBC-6771-5628-BE6B-FB7EB942C8C4}"/>
              </a:ext>
            </a:extLst>
          </p:cNvPr>
          <p:cNvSpPr txBox="1"/>
          <p:nvPr/>
        </p:nvSpPr>
        <p:spPr>
          <a:xfrm>
            <a:off x="4503758" y="5580507"/>
            <a:ext cx="3946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B050"/>
                </a:solidFill>
              </a:rPr>
              <a:t>#== indica uguaglianza</a:t>
            </a:r>
          </a:p>
          <a:p>
            <a:r>
              <a:rPr lang="it-IT" b="1" dirty="0">
                <a:solidFill>
                  <a:srgbClr val="00B050"/>
                </a:solidFill>
              </a:rPr>
              <a:t>#= definisce l’oggetto</a:t>
            </a:r>
          </a:p>
        </p:txBody>
      </p:sp>
    </p:spTree>
    <p:extLst>
      <p:ext uri="{BB962C8B-B14F-4D97-AF65-F5344CB8AC3E}">
        <p14:creationId xmlns:p14="http://schemas.microsoft.com/office/powerpoint/2010/main" val="32978509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/>
          <p:cNvSpPr txBox="1"/>
          <p:nvPr/>
        </p:nvSpPr>
        <p:spPr>
          <a:xfrm>
            <a:off x="627790" y="1277493"/>
            <a:ext cx="7751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Tassi di utilizzo autobus nelle 20 regioni italiane (anno 2016)</a:t>
            </a:r>
            <a:endParaRPr lang="it-IT" sz="2400" dirty="0">
              <a:solidFill>
                <a:srgbClr val="00B050"/>
              </a:solidFill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8822141" y="796284"/>
          <a:ext cx="3280996" cy="5320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4827">
                  <a:extLst>
                    <a:ext uri="{9D8B030D-6E8A-4147-A177-3AD203B41FA5}">
                      <a16:colId xmlns:a16="http://schemas.microsoft.com/office/drawing/2014/main" val="1050821488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909352178"/>
                    </a:ext>
                  </a:extLst>
                </a:gridCol>
                <a:gridCol w="555321">
                  <a:extLst>
                    <a:ext uri="{9D8B030D-6E8A-4147-A177-3AD203B41FA5}">
                      <a16:colId xmlns:a16="http://schemas.microsoft.com/office/drawing/2014/main" val="234791848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Nord-Ovest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Piemonte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27.2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00039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Nord-Ovest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Valle d'Aosta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21.3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44576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u="none" strike="noStrike" dirty="0">
                          <a:effectLst/>
                        </a:rPr>
                        <a:t>Nord-Ovest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Liguria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45.5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039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u="none" strike="noStrike" dirty="0">
                          <a:effectLst/>
                        </a:rPr>
                        <a:t>Nord-Ovest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Lombardia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25.6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30454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Nord-Est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Bolzano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38.2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69445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u="none" strike="noStrike" dirty="0">
                          <a:effectLst/>
                        </a:rPr>
                        <a:t>Nord-Est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Trento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24.0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708262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Nord-Est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Veneto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23.2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5698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Nord-Est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Friuli-Venezia Giulia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26.6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55415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Centro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Emilia-Romagna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24.0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73028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Centro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Toscana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27.3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35446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Centro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Umbria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13.7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510004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Centro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Marche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13.6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73049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Centro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Lazio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37.6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74483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Sud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Abruzzo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15.6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28288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Sud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Molise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11.0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49357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Sud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Campania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21.7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004217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Sud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Puglia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12.8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68226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Sud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Basilicata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10.9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89391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Sud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Calabria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12.9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860092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Isole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Sicilia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15.2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34932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Isole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Sardegna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17.6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148655"/>
                  </a:ext>
                </a:extLst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627790" y="3036940"/>
            <a:ext cx="70149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/>
              <a:t>Creare il vettore dei tassi di utilizzo autobus standardizzati</a:t>
            </a:r>
          </a:p>
        </p:txBody>
      </p:sp>
      <p:sp>
        <p:nvSpPr>
          <p:cNvPr id="3" name="Rettangolo 2"/>
          <p:cNvSpPr/>
          <p:nvPr/>
        </p:nvSpPr>
        <p:spPr>
          <a:xfrm>
            <a:off x="800663" y="3686193"/>
            <a:ext cx="2829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z&lt;-(x-</a:t>
            </a:r>
            <a:r>
              <a:rPr lang="it-IT" b="1" dirty="0" err="1"/>
              <a:t>mean</a:t>
            </a:r>
            <a:r>
              <a:rPr lang="it-IT" b="1" dirty="0"/>
              <a:t>(x))/</a:t>
            </a:r>
            <a:r>
              <a:rPr lang="it-IT" b="1" dirty="0" err="1"/>
              <a:t>sd</a:t>
            </a:r>
            <a:r>
              <a:rPr lang="it-IT" b="1" dirty="0"/>
              <a:t>(x)</a:t>
            </a:r>
          </a:p>
          <a:p>
            <a:r>
              <a:rPr lang="it-IT" b="1" dirty="0"/>
              <a:t>z</a:t>
            </a:r>
          </a:p>
        </p:txBody>
      </p:sp>
      <p:sp>
        <p:nvSpPr>
          <p:cNvPr id="4" name="Rettangolo 3"/>
          <p:cNvSpPr/>
          <p:nvPr/>
        </p:nvSpPr>
        <p:spPr>
          <a:xfrm>
            <a:off x="800663" y="212532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/>
              <a:t>x&lt;-c(27.2,21.3,45.5,25.6,38.2,24,23.2,26.6,24,27.3,13.7,13.6,</a:t>
            </a:r>
          </a:p>
          <a:p>
            <a:r>
              <a:rPr lang="it-IT" b="1" dirty="0"/>
              <a:t>     37.6,15.6,11,21.7,12.8,10.9,12.9,15.2,17.6)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627790" y="4634074"/>
            <a:ext cx="75334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it-IT" sz="2200" dirty="0"/>
              <a:t>Calcolare media e varianza del vettore </a:t>
            </a:r>
            <a:r>
              <a:rPr lang="it-IT" sz="2200" i="1" dirty="0"/>
              <a:t>z</a:t>
            </a:r>
          </a:p>
          <a:p>
            <a:pPr marL="457200" indent="-457200">
              <a:buAutoNum type="arabicParenR"/>
            </a:pPr>
            <a:r>
              <a:rPr lang="it-IT" sz="2200" dirty="0"/>
              <a:t>Proporre una distribuzione di frequenza per classi di valori </a:t>
            </a:r>
          </a:p>
          <a:p>
            <a:pPr marL="457200" indent="-457200">
              <a:buAutoNum type="arabicParenR"/>
            </a:pPr>
            <a:r>
              <a:rPr lang="it-IT" sz="2200" dirty="0"/>
              <a:t>Rappresentare la distribuzione tramite istogramma 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448707" y="141863"/>
            <a:ext cx="49063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200" b="1" dirty="0"/>
              <a:t>Esercizio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91495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1E4CE455-B206-EC67-472D-1FEFABEE6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28</a:t>
            </a:fld>
            <a:endParaRPr lang="it-IT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12B0F29-3963-F2FC-13B6-6BF56DAEA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C549F0-3093-B84B-4F1E-193426BD8D42}"/>
              </a:ext>
            </a:extLst>
          </p:cNvPr>
          <p:cNvSpPr txBox="1"/>
          <p:nvPr/>
        </p:nvSpPr>
        <p:spPr>
          <a:xfrm>
            <a:off x="843148" y="700644"/>
            <a:ext cx="32419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&gt; </a:t>
            </a:r>
            <a:r>
              <a:rPr lang="it-IT" dirty="0" err="1"/>
              <a:t>mean</a:t>
            </a:r>
            <a:r>
              <a:rPr lang="it-IT" dirty="0"/>
              <a:t>(z)</a:t>
            </a:r>
          </a:p>
          <a:p>
            <a:r>
              <a:rPr lang="it-IT" dirty="0"/>
              <a:t>[1] 9.260119e-17</a:t>
            </a:r>
          </a:p>
          <a:p>
            <a:endParaRPr lang="it-IT" dirty="0"/>
          </a:p>
          <a:p>
            <a:r>
              <a:rPr lang="it-IT" dirty="0"/>
              <a:t>&gt; var(z)</a:t>
            </a:r>
          </a:p>
          <a:p>
            <a:r>
              <a:rPr lang="it-IT" dirty="0"/>
              <a:t>[1] 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156532B-3EA3-708A-7B0B-1CBE1786D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E3DB7E7-7AB8-7BCF-DEE5-E35C02F2D400}"/>
              </a:ext>
            </a:extLst>
          </p:cNvPr>
          <p:cNvSpPr txBox="1"/>
          <p:nvPr/>
        </p:nvSpPr>
        <p:spPr>
          <a:xfrm>
            <a:off x="451262" y="762000"/>
            <a:ext cx="391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1)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CCD986C-5C3D-D43F-DD2B-8ECA92E52FA5}"/>
              </a:ext>
            </a:extLst>
          </p:cNvPr>
          <p:cNvSpPr txBox="1"/>
          <p:nvPr/>
        </p:nvSpPr>
        <p:spPr>
          <a:xfrm>
            <a:off x="5275613" y="522861"/>
            <a:ext cx="66699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&gt; </a:t>
            </a:r>
            <a:r>
              <a:rPr lang="en-US" dirty="0" err="1"/>
              <a:t>estremi</a:t>
            </a:r>
            <a:r>
              <a:rPr lang="en-US" dirty="0"/>
              <a:t>&lt;-seq(-2.5,2.5, by=0.5)</a:t>
            </a:r>
          </a:p>
          <a:p>
            <a:r>
              <a:rPr lang="en-US" dirty="0"/>
              <a:t>&gt; </a:t>
            </a:r>
            <a:r>
              <a:rPr lang="en-US" dirty="0" err="1"/>
              <a:t>classi</a:t>
            </a:r>
            <a:r>
              <a:rPr lang="en-US" dirty="0"/>
              <a:t>&lt;-cut(</a:t>
            </a:r>
            <a:r>
              <a:rPr lang="en-US" dirty="0" err="1"/>
              <a:t>z,breaks</a:t>
            </a:r>
            <a:r>
              <a:rPr lang="en-US" dirty="0"/>
              <a:t>=</a:t>
            </a:r>
            <a:r>
              <a:rPr lang="en-US" dirty="0" err="1"/>
              <a:t>estremi,right</a:t>
            </a:r>
            <a:r>
              <a:rPr lang="en-US" dirty="0"/>
              <a:t>=F) </a:t>
            </a:r>
          </a:p>
          <a:p>
            <a:r>
              <a:rPr lang="en-US" dirty="0"/>
              <a:t>&gt; </a:t>
            </a:r>
            <a:r>
              <a:rPr lang="en-US" dirty="0" err="1"/>
              <a:t>classi</a:t>
            </a:r>
            <a:endParaRPr lang="en-US" dirty="0"/>
          </a:p>
          <a:p>
            <a:r>
              <a:rPr lang="en-US" dirty="0"/>
              <a:t> [1] [0,0.5)   [-0.5,0)  [2,2.5)   [0,0.5)   [1.5,2)   [0,0.5)   [0,0.5)  </a:t>
            </a:r>
          </a:p>
          <a:p>
            <a:r>
              <a:rPr lang="en-US" dirty="0"/>
              <a:t> [8] [0,0.5)   [0,0.5)   [0,0.5)   [0,0.5)   [-1,-0.5) [1.5,2)   [-1,-0.5)</a:t>
            </a:r>
          </a:p>
          <a:p>
            <a:r>
              <a:rPr lang="en-US" dirty="0"/>
              <a:t>[15] [-1.5,-1) [-0.5,0)  [-1.5,-1) [-1.5,-1) [-1.5,-1) [-1,-0.5) [-1,-0.5)</a:t>
            </a:r>
          </a:p>
          <a:p>
            <a:r>
              <a:rPr lang="en-US" dirty="0"/>
              <a:t>10 Levels: [-2.5,-2) [-2,-1.5) [-1.5,-1) [-1,-0.5) [-0.5,0) [0,0.5) ... [2,2.5)</a:t>
            </a:r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390F8E3-A695-A583-C076-EAA756FFCC28}"/>
              </a:ext>
            </a:extLst>
          </p:cNvPr>
          <p:cNvSpPr txBox="1"/>
          <p:nvPr/>
        </p:nvSpPr>
        <p:spPr>
          <a:xfrm>
            <a:off x="4800600" y="585849"/>
            <a:ext cx="475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2)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7E096C3-9B08-15D5-A124-6F003FA95B6D}"/>
              </a:ext>
            </a:extLst>
          </p:cNvPr>
          <p:cNvSpPr txBox="1"/>
          <p:nvPr/>
        </p:nvSpPr>
        <p:spPr>
          <a:xfrm>
            <a:off x="2464129" y="2653989"/>
            <a:ext cx="5498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3) &gt;hist(</a:t>
            </a:r>
            <a:r>
              <a:rPr lang="en-US" dirty="0" err="1"/>
              <a:t>z,breaks</a:t>
            </a:r>
            <a:r>
              <a:rPr lang="en-US" dirty="0"/>
              <a:t>=</a:t>
            </a:r>
            <a:r>
              <a:rPr lang="en-US" dirty="0" err="1"/>
              <a:t>estremi,right</a:t>
            </a:r>
            <a:r>
              <a:rPr lang="en-US" dirty="0"/>
              <a:t>=</a:t>
            </a:r>
            <a:r>
              <a:rPr lang="en-US" dirty="0" err="1"/>
              <a:t>F,main</a:t>
            </a:r>
            <a:r>
              <a:rPr lang="en-US" dirty="0"/>
              <a:t>= "</a:t>
            </a:r>
            <a:r>
              <a:rPr lang="en-US" dirty="0" err="1"/>
              <a:t>Istogramma</a:t>
            </a:r>
            <a:r>
              <a:rPr lang="en-US" dirty="0"/>
              <a:t>")</a:t>
            </a:r>
            <a:endParaRPr lang="it-IT" dirty="0"/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A584995F-7359-0003-B5F5-80E16A393C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61" r="-998" b="4720"/>
          <a:stretch/>
        </p:blipFill>
        <p:spPr>
          <a:xfrm>
            <a:off x="2455222" y="3123124"/>
            <a:ext cx="5234050" cy="3693226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D1B8F368-29FF-52E5-F70F-82B94730E067}"/>
              </a:ext>
            </a:extLst>
          </p:cNvPr>
          <p:cNvSpPr txBox="1"/>
          <p:nvPr/>
        </p:nvSpPr>
        <p:spPr>
          <a:xfrm>
            <a:off x="4085111" y="152400"/>
            <a:ext cx="5047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Svolgimento esercizio</a:t>
            </a:r>
          </a:p>
        </p:txBody>
      </p:sp>
    </p:spTree>
    <p:extLst>
      <p:ext uri="{BB962C8B-B14F-4D97-AF65-F5344CB8AC3E}">
        <p14:creationId xmlns:p14="http://schemas.microsoft.com/office/powerpoint/2010/main" val="41516521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210926" y="272950"/>
            <a:ext cx="7751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200" b="1" dirty="0"/>
              <a:t>Matrici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759675" y="1294245"/>
            <a:ext cx="7751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70C0"/>
                </a:solidFill>
              </a:rPr>
              <a:t>m&lt;- 1:10  </a:t>
            </a:r>
            <a:r>
              <a:rPr lang="it-IT" sz="2400" b="1" dirty="0">
                <a:solidFill>
                  <a:srgbClr val="00B050"/>
                </a:solidFill>
              </a:rPr>
              <a:t>#creo un vettore m da 1 a 10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759675" y="1782070"/>
            <a:ext cx="7751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70C0"/>
                </a:solidFill>
              </a:rPr>
              <a:t>M&lt;- </a:t>
            </a:r>
            <a:r>
              <a:rPr lang="it-IT" sz="2400" b="1" dirty="0" err="1">
                <a:solidFill>
                  <a:srgbClr val="0070C0"/>
                </a:solidFill>
              </a:rPr>
              <a:t>matrix</a:t>
            </a:r>
            <a:r>
              <a:rPr lang="it-IT" sz="2400" b="1" dirty="0">
                <a:solidFill>
                  <a:srgbClr val="0070C0"/>
                </a:solidFill>
              </a:rPr>
              <a:t>(</a:t>
            </a:r>
            <a:r>
              <a:rPr lang="it-IT" sz="2400" b="1" dirty="0" err="1">
                <a:solidFill>
                  <a:srgbClr val="0070C0"/>
                </a:solidFill>
              </a:rPr>
              <a:t>m,nrow</a:t>
            </a:r>
            <a:r>
              <a:rPr lang="it-IT" sz="2400" b="1" dirty="0">
                <a:solidFill>
                  <a:srgbClr val="0070C0"/>
                </a:solidFill>
              </a:rPr>
              <a:t>=2, </a:t>
            </a:r>
            <a:r>
              <a:rPr lang="it-IT" sz="2400" b="1" dirty="0" err="1">
                <a:solidFill>
                  <a:srgbClr val="0070C0"/>
                </a:solidFill>
              </a:rPr>
              <a:t>ncol</a:t>
            </a:r>
            <a:r>
              <a:rPr lang="it-IT" sz="2400" b="1" dirty="0">
                <a:solidFill>
                  <a:srgbClr val="0070C0"/>
                </a:solidFill>
              </a:rPr>
              <a:t>=5, </a:t>
            </a:r>
            <a:r>
              <a:rPr lang="it-IT" sz="2400" b="1" dirty="0" err="1">
                <a:solidFill>
                  <a:srgbClr val="0070C0"/>
                </a:solidFill>
              </a:rPr>
              <a:t>byrow</a:t>
            </a:r>
            <a:r>
              <a:rPr lang="it-IT" sz="2400" b="1" dirty="0">
                <a:solidFill>
                  <a:srgbClr val="0070C0"/>
                </a:solidFill>
              </a:rPr>
              <a:t>=F)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29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552177" y="1782070"/>
            <a:ext cx="49675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00B050"/>
                </a:solidFill>
              </a:rPr>
              <a:t># genera una matrice 2x5 (2 righe e 5 colonne)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C88E462-4162-B014-1BCB-82B85A1000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854" y="3073434"/>
            <a:ext cx="5850969" cy="2589222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AB808F78-1FC9-2192-790C-F142B48DB9C3}"/>
              </a:ext>
            </a:extLst>
          </p:cNvPr>
          <p:cNvSpPr txBox="1"/>
          <p:nvPr/>
        </p:nvSpPr>
        <p:spPr>
          <a:xfrm>
            <a:off x="7438234" y="3532430"/>
            <a:ext cx="41349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B050"/>
                </a:solidFill>
              </a:rPr>
              <a:t>#byrow=F i dati vengono organizzati per colonne</a:t>
            </a:r>
          </a:p>
          <a:p>
            <a:endParaRPr lang="it-IT" b="1" dirty="0">
              <a:solidFill>
                <a:srgbClr val="00B050"/>
              </a:solidFill>
            </a:endParaRPr>
          </a:p>
          <a:p>
            <a:endParaRPr lang="it-IT" b="1" dirty="0">
              <a:solidFill>
                <a:srgbClr val="00B050"/>
              </a:solidFill>
            </a:endParaRPr>
          </a:p>
          <a:p>
            <a:endParaRPr lang="it-IT" b="1" dirty="0">
              <a:solidFill>
                <a:srgbClr val="00B050"/>
              </a:solidFill>
            </a:endParaRPr>
          </a:p>
          <a:p>
            <a:r>
              <a:rPr lang="it-IT" b="1" dirty="0">
                <a:solidFill>
                  <a:srgbClr val="00B050"/>
                </a:solidFill>
              </a:rPr>
              <a:t>#byrow=T i dati vengono organizzati per righe</a:t>
            </a:r>
          </a:p>
        </p:txBody>
      </p:sp>
    </p:spTree>
    <p:extLst>
      <p:ext uri="{BB962C8B-B14F-4D97-AF65-F5344CB8AC3E}">
        <p14:creationId xmlns:p14="http://schemas.microsoft.com/office/powerpoint/2010/main" val="1755977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1588" y="109175"/>
            <a:ext cx="49063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200" b="1" dirty="0"/>
              <a:t>R software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483" y="1119116"/>
            <a:ext cx="11187468" cy="3222291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8363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945108" y="258043"/>
            <a:ext cx="7751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200" b="1" dirty="0"/>
              <a:t>Matrici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259298" y="877440"/>
            <a:ext cx="1569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m&lt;- 1:10 </a:t>
            </a:r>
          </a:p>
          <a:p>
            <a:r>
              <a:rPr lang="it-IT" sz="2400" b="1" dirty="0"/>
              <a:t>n&lt;- 11:20</a:t>
            </a:r>
            <a:endParaRPr lang="it-IT" sz="2400" b="1" dirty="0">
              <a:solidFill>
                <a:srgbClr val="00B05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59298" y="1673395"/>
            <a:ext cx="2511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Mc&lt;- </a:t>
            </a:r>
            <a:r>
              <a:rPr lang="it-IT" sz="2400" b="1" dirty="0" err="1"/>
              <a:t>cbind</a:t>
            </a:r>
            <a:r>
              <a:rPr lang="it-IT" sz="2400" b="1" dirty="0"/>
              <a:t>(</a:t>
            </a:r>
            <a:r>
              <a:rPr lang="it-IT" sz="2400" b="1" dirty="0" err="1"/>
              <a:t>m,n</a:t>
            </a:r>
            <a:r>
              <a:rPr lang="it-IT" sz="2400" b="1" dirty="0"/>
              <a:t>)</a:t>
            </a:r>
            <a:endParaRPr lang="it-IT" sz="2400" b="1" dirty="0">
              <a:solidFill>
                <a:srgbClr val="00B05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569836" y="1555786"/>
            <a:ext cx="2766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00B050"/>
                </a:solidFill>
              </a:rPr>
              <a:t># si affiancano i vettori per colonna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958" y="2256955"/>
            <a:ext cx="4599302" cy="1659949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8736" y="4038799"/>
            <a:ext cx="1577108" cy="2517585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6594146" y="1675667"/>
            <a:ext cx="2511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/>
              <a:t>Mr</a:t>
            </a:r>
            <a:r>
              <a:rPr lang="it-IT" sz="2400" b="1" dirty="0"/>
              <a:t>&lt;- </a:t>
            </a:r>
            <a:r>
              <a:rPr lang="it-IT" sz="2400" b="1" dirty="0" err="1"/>
              <a:t>rbind</a:t>
            </a:r>
            <a:r>
              <a:rPr lang="it-IT" sz="2400" b="1" dirty="0"/>
              <a:t>(</a:t>
            </a:r>
            <a:r>
              <a:rPr lang="it-IT" sz="2400" b="1" dirty="0" err="1"/>
              <a:t>m,n</a:t>
            </a:r>
            <a:r>
              <a:rPr lang="it-IT" sz="2400" b="1" dirty="0"/>
              <a:t>)</a:t>
            </a:r>
            <a:endParaRPr lang="it-IT" sz="2400" b="1" dirty="0">
              <a:solidFill>
                <a:srgbClr val="00B050"/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9027515" y="1558058"/>
            <a:ext cx="27641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00B050"/>
                </a:solidFill>
              </a:rPr>
              <a:t># si affiancano i vettori per riga</a:t>
            </a: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5006" y="2603706"/>
            <a:ext cx="5467500" cy="972000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56841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945108" y="258043"/>
            <a:ext cx="7751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200" b="1" dirty="0"/>
              <a:t>Operazioni con le matrici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627790" y="1086422"/>
            <a:ext cx="7982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A&lt;- </a:t>
            </a:r>
            <a:r>
              <a:rPr lang="it-IT" sz="2400" b="1" dirty="0" err="1"/>
              <a:t>matrix</a:t>
            </a:r>
            <a:r>
              <a:rPr lang="it-IT" sz="2400" b="1" dirty="0"/>
              <a:t> (1:10, </a:t>
            </a:r>
            <a:r>
              <a:rPr lang="it-IT" sz="2400" b="1" dirty="0" err="1"/>
              <a:t>nrow</a:t>
            </a:r>
            <a:r>
              <a:rPr lang="it-IT" sz="2400" b="1" dirty="0"/>
              <a:t>=2) </a:t>
            </a:r>
            <a:r>
              <a:rPr lang="it-IT" sz="2400" b="1" dirty="0">
                <a:solidFill>
                  <a:srgbClr val="00B050"/>
                </a:solidFill>
              </a:rPr>
              <a:t>#elementi da 1 a 10 con due righe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641438" y="1632452"/>
            <a:ext cx="8247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B&lt;- </a:t>
            </a:r>
            <a:r>
              <a:rPr lang="it-IT" sz="2400" b="1" dirty="0" err="1"/>
              <a:t>matrix</a:t>
            </a:r>
            <a:r>
              <a:rPr lang="it-IT" sz="2400" b="1" dirty="0"/>
              <a:t>(11:20, </a:t>
            </a:r>
            <a:r>
              <a:rPr lang="it-IT" sz="2400" b="1" dirty="0" err="1"/>
              <a:t>nrow</a:t>
            </a:r>
            <a:r>
              <a:rPr lang="it-IT" sz="2400" b="1" dirty="0"/>
              <a:t>=2) </a:t>
            </a:r>
            <a:r>
              <a:rPr lang="it-IT" sz="2400" b="1" dirty="0">
                <a:solidFill>
                  <a:srgbClr val="00B050"/>
                </a:solidFill>
              </a:rPr>
              <a:t>#elementi da 11 a 20 con due righe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838200" y="2094117"/>
            <a:ext cx="93873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Calcolare: </a:t>
            </a:r>
          </a:p>
          <a:p>
            <a:pPr marL="457200" indent="-457200">
              <a:buAutoNum type="arabicParenR"/>
            </a:pPr>
            <a:r>
              <a:rPr lang="it-IT" sz="2400" b="1" dirty="0"/>
              <a:t>A + B</a:t>
            </a:r>
          </a:p>
          <a:p>
            <a:pPr marL="457200" indent="-457200">
              <a:buAutoNum type="arabicParenR"/>
            </a:pPr>
            <a:r>
              <a:rPr lang="it-IT" sz="2400" b="1" dirty="0"/>
              <a:t>A – B</a:t>
            </a:r>
          </a:p>
          <a:p>
            <a:pPr marL="457200" indent="-457200">
              <a:buAutoNum type="arabicParenR"/>
            </a:pPr>
            <a:r>
              <a:rPr lang="it-IT" sz="2400" b="1" dirty="0"/>
              <a:t>A * B</a:t>
            </a:r>
          </a:p>
          <a:p>
            <a:pPr marL="457200" indent="-457200">
              <a:buAutoNum type="arabicParenR"/>
            </a:pPr>
            <a:r>
              <a:rPr lang="it-IT" sz="2400" b="1" dirty="0"/>
              <a:t>A/B</a:t>
            </a:r>
          </a:p>
          <a:p>
            <a:pPr marL="457200" indent="-457200">
              <a:buAutoNum type="arabicParenR"/>
            </a:pPr>
            <a:r>
              <a:rPr lang="it-IT" sz="2400" b="1" dirty="0"/>
              <a:t>Trasposta di A – </a:t>
            </a:r>
            <a:r>
              <a:rPr lang="it-IT" sz="2400" b="1" dirty="0">
                <a:solidFill>
                  <a:srgbClr val="0070C0"/>
                </a:solidFill>
              </a:rPr>
              <a:t>At&lt;-t(A)</a:t>
            </a:r>
          </a:p>
          <a:p>
            <a:pPr marL="457200" indent="-457200">
              <a:buAutoNum type="arabicParenR"/>
            </a:pPr>
            <a:r>
              <a:rPr lang="it-IT" sz="2400" b="1" dirty="0"/>
              <a:t>Le dimensioni di A – </a:t>
            </a:r>
            <a:r>
              <a:rPr lang="it-IT" sz="2400" b="1" dirty="0" err="1">
                <a:solidFill>
                  <a:srgbClr val="0070C0"/>
                </a:solidFill>
              </a:rPr>
              <a:t>dim</a:t>
            </a:r>
            <a:r>
              <a:rPr lang="it-IT" sz="2400" b="1" dirty="0">
                <a:solidFill>
                  <a:srgbClr val="0070C0"/>
                </a:solidFill>
              </a:rPr>
              <a:t>(A)</a:t>
            </a:r>
          </a:p>
          <a:p>
            <a:pPr marL="457200" indent="-457200">
              <a:buAutoNum type="arabicParenR"/>
            </a:pPr>
            <a:r>
              <a:rPr lang="it-IT" sz="2400" b="1" dirty="0"/>
              <a:t>Prodotto matriciale tra la trasposta di A e la matrice B – </a:t>
            </a:r>
            <a:r>
              <a:rPr lang="it-IT" sz="2400" b="1" dirty="0">
                <a:solidFill>
                  <a:srgbClr val="0070C0"/>
                </a:solidFill>
              </a:rPr>
              <a:t>P&lt;- At%*%B </a:t>
            </a:r>
          </a:p>
          <a:p>
            <a:pPr marL="457200" indent="-457200">
              <a:buAutoNum type="arabicParenR"/>
            </a:pPr>
            <a:r>
              <a:rPr lang="it-IT" sz="2400" b="1" dirty="0"/>
              <a:t>Totali marginali di riga della matrice A – </a:t>
            </a:r>
            <a:r>
              <a:rPr lang="it-IT" sz="2400" b="1" dirty="0" err="1">
                <a:solidFill>
                  <a:srgbClr val="0070C0"/>
                </a:solidFill>
              </a:rPr>
              <a:t>colSums</a:t>
            </a:r>
            <a:r>
              <a:rPr lang="it-IT" sz="2400" b="1" dirty="0">
                <a:solidFill>
                  <a:srgbClr val="0070C0"/>
                </a:solidFill>
              </a:rPr>
              <a:t>(A)</a:t>
            </a:r>
          </a:p>
          <a:p>
            <a:pPr marL="457200" indent="-457200">
              <a:buAutoNum type="arabicParenR"/>
            </a:pPr>
            <a:r>
              <a:rPr lang="it-IT" sz="2400" b="1" dirty="0"/>
              <a:t>Totali marginali di colonna – </a:t>
            </a:r>
            <a:r>
              <a:rPr lang="it-IT" sz="2400" b="1" dirty="0" err="1">
                <a:solidFill>
                  <a:srgbClr val="0070C0"/>
                </a:solidFill>
              </a:rPr>
              <a:t>rowSums</a:t>
            </a:r>
            <a:r>
              <a:rPr lang="it-IT" sz="2400" b="1" dirty="0">
                <a:solidFill>
                  <a:srgbClr val="0070C0"/>
                </a:solidFill>
              </a:rPr>
              <a:t>(A)</a:t>
            </a:r>
          </a:p>
          <a:p>
            <a:pPr marL="457200" indent="-457200">
              <a:buFontTx/>
              <a:buAutoNum type="arabicParenR"/>
            </a:pPr>
            <a:r>
              <a:rPr lang="it-IT" sz="2400" b="1" dirty="0"/>
              <a:t>Medie di riga – </a:t>
            </a:r>
            <a:r>
              <a:rPr lang="it-IT" sz="2400" b="1" dirty="0" err="1">
                <a:solidFill>
                  <a:srgbClr val="0070C0"/>
                </a:solidFill>
              </a:rPr>
              <a:t>rowMeans</a:t>
            </a:r>
            <a:r>
              <a:rPr lang="it-IT" sz="2400" b="1" dirty="0">
                <a:solidFill>
                  <a:srgbClr val="0070C0"/>
                </a:solidFill>
              </a:rPr>
              <a:t>(A)</a:t>
            </a:r>
          </a:p>
          <a:p>
            <a:pPr marL="457200" indent="-457200">
              <a:buFontTx/>
              <a:buAutoNum type="arabicParenR"/>
            </a:pPr>
            <a:r>
              <a:rPr lang="it-IT" sz="2400" b="1" dirty="0"/>
              <a:t>Medie di colonna –</a:t>
            </a:r>
            <a:r>
              <a:rPr lang="it-IT" sz="2400" b="1" dirty="0">
                <a:solidFill>
                  <a:srgbClr val="C00000"/>
                </a:solidFill>
              </a:rPr>
              <a:t> </a:t>
            </a:r>
            <a:r>
              <a:rPr lang="it-IT" sz="2400" b="1" dirty="0" err="1">
                <a:solidFill>
                  <a:srgbClr val="0070C0"/>
                </a:solidFill>
              </a:rPr>
              <a:t>colMeans</a:t>
            </a:r>
            <a:r>
              <a:rPr lang="it-IT" sz="2400" b="1" dirty="0">
                <a:solidFill>
                  <a:srgbClr val="0070C0"/>
                </a:solidFill>
              </a:rPr>
              <a:t>(A)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13793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945108" y="258043"/>
            <a:ext cx="7751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200" b="1" dirty="0"/>
              <a:t>Operazioni con le matrici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627789" y="1086422"/>
            <a:ext cx="10085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Costruire una matrice con elementi da 1 a 12 su tre righe e quattro colonne</a:t>
            </a:r>
            <a:endParaRPr lang="it-IT" sz="2400" b="1" dirty="0">
              <a:solidFill>
                <a:srgbClr val="00B05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41438" y="1632452"/>
            <a:ext cx="7751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K&lt;- </a:t>
            </a:r>
            <a:r>
              <a:rPr lang="it-IT" sz="2400" b="1" dirty="0" err="1"/>
              <a:t>matrix</a:t>
            </a:r>
            <a:r>
              <a:rPr lang="it-IT" sz="2400" b="1" dirty="0"/>
              <a:t>(1:12, </a:t>
            </a:r>
            <a:r>
              <a:rPr lang="it-IT" sz="2400" b="1" dirty="0" err="1"/>
              <a:t>nrow</a:t>
            </a:r>
            <a:r>
              <a:rPr lang="it-IT" sz="2400" b="1" dirty="0"/>
              <a:t>=3)            oppure</a:t>
            </a:r>
            <a:endParaRPr lang="it-IT" sz="2400" b="1" dirty="0">
              <a:solidFill>
                <a:srgbClr val="00B05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602764" y="3862513"/>
            <a:ext cx="9387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Costruire la matrice J che comprende K e le somme di riga e colonna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096000" y="1632452"/>
            <a:ext cx="7751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K&lt;- </a:t>
            </a:r>
            <a:r>
              <a:rPr lang="it-IT" sz="2400" b="1" dirty="0" err="1"/>
              <a:t>matrix</a:t>
            </a:r>
            <a:r>
              <a:rPr lang="it-IT" sz="2400" b="1" dirty="0"/>
              <a:t>(1:12, </a:t>
            </a:r>
            <a:r>
              <a:rPr lang="it-IT" sz="2400" b="1" dirty="0" err="1"/>
              <a:t>ncol</a:t>
            </a:r>
            <a:r>
              <a:rPr lang="it-IT" sz="2400" b="1" dirty="0"/>
              <a:t>=4)</a:t>
            </a:r>
            <a:endParaRPr lang="it-IT" sz="2400" b="1" dirty="0">
              <a:solidFill>
                <a:srgbClr val="00B05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87074" y="4757577"/>
            <a:ext cx="9005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70C0"/>
                </a:solidFill>
              </a:rPr>
              <a:t>J&lt;- </a:t>
            </a:r>
            <a:r>
              <a:rPr lang="it-IT" sz="2400" b="1" dirty="0" err="1">
                <a:solidFill>
                  <a:srgbClr val="0070C0"/>
                </a:solidFill>
              </a:rPr>
              <a:t>cbind</a:t>
            </a:r>
            <a:r>
              <a:rPr lang="it-IT" sz="2400" b="1" dirty="0">
                <a:solidFill>
                  <a:srgbClr val="0070C0"/>
                </a:solidFill>
              </a:rPr>
              <a:t>(</a:t>
            </a:r>
            <a:r>
              <a:rPr lang="it-IT" sz="2400" b="1" dirty="0" err="1">
                <a:solidFill>
                  <a:srgbClr val="0070C0"/>
                </a:solidFill>
              </a:rPr>
              <a:t>rbind</a:t>
            </a:r>
            <a:r>
              <a:rPr lang="it-IT" sz="2400" b="1" dirty="0">
                <a:solidFill>
                  <a:srgbClr val="0070C0"/>
                </a:solidFill>
              </a:rPr>
              <a:t>(</a:t>
            </a:r>
            <a:r>
              <a:rPr lang="it-IT" sz="2400" b="1" dirty="0" err="1">
                <a:solidFill>
                  <a:srgbClr val="0070C0"/>
                </a:solidFill>
              </a:rPr>
              <a:t>K,colSums</a:t>
            </a:r>
            <a:r>
              <a:rPr lang="it-IT" sz="2400" b="1" dirty="0">
                <a:solidFill>
                  <a:srgbClr val="0070C0"/>
                </a:solidFill>
              </a:rPr>
              <a:t>(K)),</a:t>
            </a:r>
            <a:r>
              <a:rPr lang="it-IT" sz="2400" b="1" dirty="0" err="1">
                <a:solidFill>
                  <a:srgbClr val="0070C0"/>
                </a:solidFill>
              </a:rPr>
              <a:t>rowSums</a:t>
            </a:r>
            <a:r>
              <a:rPr lang="it-IT" sz="2400" b="1" dirty="0">
                <a:solidFill>
                  <a:srgbClr val="0070C0"/>
                </a:solidFill>
              </a:rPr>
              <a:t>(</a:t>
            </a:r>
            <a:r>
              <a:rPr lang="it-IT" sz="2400" b="1" dirty="0" err="1">
                <a:solidFill>
                  <a:srgbClr val="0070C0"/>
                </a:solidFill>
              </a:rPr>
              <a:t>rbind</a:t>
            </a:r>
            <a:r>
              <a:rPr lang="it-IT" sz="2400" b="1" dirty="0">
                <a:solidFill>
                  <a:srgbClr val="0070C0"/>
                </a:solidFill>
              </a:rPr>
              <a:t>(</a:t>
            </a:r>
            <a:r>
              <a:rPr lang="it-IT" sz="2400" b="1" dirty="0" err="1">
                <a:solidFill>
                  <a:srgbClr val="0070C0"/>
                </a:solidFill>
              </a:rPr>
              <a:t>K,colSums</a:t>
            </a:r>
            <a:r>
              <a:rPr lang="it-IT" sz="2400" b="1" dirty="0">
                <a:solidFill>
                  <a:srgbClr val="0070C0"/>
                </a:solidFill>
              </a:rPr>
              <a:t>(K))))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03" y="2186316"/>
            <a:ext cx="3274365" cy="1297390"/>
          </a:xfrm>
          <a:prstGeom prst="rect">
            <a:avLst/>
          </a:prstGeom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20876" y="5422395"/>
            <a:ext cx="82067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400" b="1" dirty="0">
                <a:solidFill>
                  <a:srgbClr val="0070C0"/>
                </a:solidFill>
              </a:rPr>
              <a:t> J&lt;-</a:t>
            </a:r>
            <a:r>
              <a:rPr lang="it-IT" altLang="it-IT" sz="2400" b="1" dirty="0" err="1">
                <a:solidFill>
                  <a:srgbClr val="0070C0"/>
                </a:solidFill>
              </a:rPr>
              <a:t>rbind</a:t>
            </a:r>
            <a:r>
              <a:rPr lang="it-IT" altLang="it-IT" sz="2400" b="1" dirty="0">
                <a:solidFill>
                  <a:srgbClr val="0070C0"/>
                </a:solidFill>
              </a:rPr>
              <a:t>(</a:t>
            </a:r>
            <a:r>
              <a:rPr lang="it-IT" altLang="it-IT" sz="2400" b="1" dirty="0" err="1">
                <a:solidFill>
                  <a:srgbClr val="0070C0"/>
                </a:solidFill>
              </a:rPr>
              <a:t>cbind</a:t>
            </a:r>
            <a:r>
              <a:rPr lang="it-IT" altLang="it-IT" sz="2400" b="1" dirty="0">
                <a:solidFill>
                  <a:srgbClr val="0070C0"/>
                </a:solidFill>
              </a:rPr>
              <a:t>(</a:t>
            </a:r>
            <a:r>
              <a:rPr lang="it-IT" altLang="it-IT" sz="2400" b="1" dirty="0" err="1">
                <a:solidFill>
                  <a:srgbClr val="0070C0"/>
                </a:solidFill>
              </a:rPr>
              <a:t>K,rowSums</a:t>
            </a:r>
            <a:r>
              <a:rPr lang="it-IT" altLang="it-IT" sz="2400" b="1" dirty="0">
                <a:solidFill>
                  <a:srgbClr val="0070C0"/>
                </a:solidFill>
              </a:rPr>
              <a:t>(K)),</a:t>
            </a:r>
            <a:r>
              <a:rPr lang="it-IT" altLang="it-IT" sz="2400" b="1" dirty="0" err="1">
                <a:solidFill>
                  <a:srgbClr val="0070C0"/>
                </a:solidFill>
              </a:rPr>
              <a:t>colSums</a:t>
            </a:r>
            <a:r>
              <a:rPr lang="it-IT" altLang="it-IT" sz="2400" b="1" dirty="0">
                <a:solidFill>
                  <a:srgbClr val="0070C0"/>
                </a:solidFill>
              </a:rPr>
              <a:t>(</a:t>
            </a:r>
            <a:r>
              <a:rPr lang="it-IT" altLang="it-IT" sz="2400" b="1" dirty="0" err="1">
                <a:solidFill>
                  <a:srgbClr val="0070C0"/>
                </a:solidFill>
              </a:rPr>
              <a:t>cbind</a:t>
            </a:r>
            <a:r>
              <a:rPr lang="it-IT" altLang="it-IT" sz="2400" b="1" dirty="0">
                <a:solidFill>
                  <a:srgbClr val="0070C0"/>
                </a:solidFill>
              </a:rPr>
              <a:t>(</a:t>
            </a:r>
            <a:r>
              <a:rPr lang="it-IT" altLang="it-IT" sz="2400" b="1" dirty="0" err="1">
                <a:solidFill>
                  <a:srgbClr val="0070C0"/>
                </a:solidFill>
              </a:rPr>
              <a:t>K,rowSums</a:t>
            </a:r>
            <a:r>
              <a:rPr lang="it-IT" altLang="it-IT" sz="2400" b="1" dirty="0">
                <a:solidFill>
                  <a:srgbClr val="0070C0"/>
                </a:solidFill>
              </a:rPr>
              <a:t>(K)))) 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8503" y="4834599"/>
            <a:ext cx="3400680" cy="1257975"/>
          </a:xfrm>
          <a:prstGeom prst="rect">
            <a:avLst/>
          </a:prstGeom>
        </p:spPr>
      </p:pic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39293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945108" y="258043"/>
            <a:ext cx="7751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200" b="1" dirty="0"/>
              <a:t>Operazioni con le matrici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1187348" y="1263845"/>
            <a:ext cx="1008570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/>
              <a:t>rownames</a:t>
            </a:r>
            <a:r>
              <a:rPr lang="it-IT" sz="2400" b="1" dirty="0"/>
              <a:t>()                                </a:t>
            </a:r>
            <a:r>
              <a:rPr lang="it-IT" sz="2400" b="1" dirty="0">
                <a:solidFill>
                  <a:srgbClr val="00B050"/>
                </a:solidFill>
              </a:rPr>
              <a:t># Nomina le righe</a:t>
            </a:r>
          </a:p>
          <a:p>
            <a:r>
              <a:rPr lang="it-IT" sz="2400" b="1" dirty="0" err="1"/>
              <a:t>colnames</a:t>
            </a:r>
            <a:r>
              <a:rPr lang="it-IT" sz="2400" b="1" dirty="0"/>
              <a:t>()</a:t>
            </a:r>
            <a:r>
              <a:rPr lang="it-IT" sz="2400" b="1" dirty="0">
                <a:solidFill>
                  <a:srgbClr val="00B050"/>
                </a:solidFill>
              </a:rPr>
              <a:t>			 # Nomina le colonne</a:t>
            </a:r>
          </a:p>
          <a:p>
            <a:r>
              <a:rPr lang="it-IT" sz="2400" b="1" dirty="0"/>
              <a:t>K[1,3]</a:t>
            </a:r>
            <a:r>
              <a:rPr lang="it-IT" sz="2400" b="1" dirty="0">
                <a:solidFill>
                  <a:srgbClr val="00B050"/>
                </a:solidFill>
              </a:rPr>
              <a:t>				 # Estrae l’elemento della prima riga e terza 				     colonna dalla matrice K </a:t>
            </a:r>
          </a:p>
          <a:p>
            <a:r>
              <a:rPr lang="it-IT" sz="2400" b="1" dirty="0"/>
              <a:t>K[1,]</a:t>
            </a:r>
            <a:r>
              <a:rPr lang="it-IT" sz="2400" b="1" dirty="0">
                <a:solidFill>
                  <a:srgbClr val="00B050"/>
                </a:solidFill>
              </a:rPr>
              <a:t>			 	 # Estrae la prima riga dalla matrice K</a:t>
            </a:r>
          </a:p>
          <a:p>
            <a:r>
              <a:rPr lang="it-IT" sz="2400" b="1" dirty="0"/>
              <a:t>K[,2]	</a:t>
            </a:r>
            <a:r>
              <a:rPr lang="it-IT" sz="2400" b="1" dirty="0">
                <a:solidFill>
                  <a:srgbClr val="00B050"/>
                </a:solidFill>
              </a:rPr>
              <a:t>			 # Estrae la seconda colonna dalla matrice K</a:t>
            </a:r>
          </a:p>
          <a:p>
            <a:r>
              <a:rPr lang="it-IT" sz="2400" b="1" dirty="0"/>
              <a:t>K[1:2,c(2,4)]</a:t>
            </a:r>
            <a:r>
              <a:rPr lang="it-IT" sz="2400" b="1" dirty="0">
                <a:solidFill>
                  <a:srgbClr val="00B050"/>
                </a:solidFill>
              </a:rPr>
              <a:t>			 # Estrae una parte della matrice</a:t>
            </a:r>
          </a:p>
          <a:p>
            <a:endParaRPr lang="it-IT" sz="2400" b="1" dirty="0">
              <a:solidFill>
                <a:srgbClr val="00B05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0870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596" y="797612"/>
            <a:ext cx="10576752" cy="5494006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9134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637124" y="286598"/>
            <a:ext cx="49063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200" b="1" dirty="0"/>
              <a:t>R studio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732433" y="1134443"/>
            <a:ext cx="106770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/>
              <a:t>È un’ambiente di sviluppo (IDE) gratuito ed open-source che può essere utilizzato sul proprio desktop (o via web tramite </a:t>
            </a:r>
            <a:r>
              <a:rPr lang="it-IT" sz="2800" dirty="0" err="1"/>
              <a:t>Rstudio</a:t>
            </a:r>
            <a:r>
              <a:rPr lang="it-IT" sz="2800" dirty="0"/>
              <a:t> server)</a:t>
            </a:r>
          </a:p>
        </p:txBody>
      </p:sp>
      <p:sp>
        <p:nvSpPr>
          <p:cNvPr id="2" name="Rettangolo 1"/>
          <p:cNvSpPr/>
          <p:nvPr/>
        </p:nvSpPr>
        <p:spPr>
          <a:xfrm>
            <a:off x="2952464" y="2464388"/>
            <a:ext cx="71605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latin typeface="Segoe UI" panose="020B0502040204020203" pitchFamily="34" charset="0"/>
                <a:hlinkClick r:id="rId2" tooltip="https://rstudio.com/products/rstudio/download/"/>
              </a:rPr>
              <a:t>https://rstudio.com/products/rstudio/download/</a:t>
            </a:r>
            <a:endParaRPr lang="it-IT" sz="2400" b="0" i="0" dirty="0">
              <a:effectLst/>
              <a:latin typeface="Segoe UI" panose="020B0502040204020203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7072" y="3325360"/>
            <a:ext cx="9691387" cy="2952609"/>
          </a:xfrm>
          <a:prstGeom prst="rect">
            <a:avLst/>
          </a:prstGeom>
        </p:spPr>
      </p:pic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5538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15" y="1173587"/>
            <a:ext cx="11095630" cy="4877629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065058" y="160453"/>
            <a:ext cx="4906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E’ possibile visualizzare i dati (matrici, vettori </a:t>
            </a:r>
            <a:r>
              <a:rPr lang="it-IT" b="1" dirty="0" err="1"/>
              <a:t>ecc</a:t>
            </a:r>
            <a:r>
              <a:rPr lang="it-IT" b="1" dirty="0"/>
              <a:t>), scrivere e visualizzare gli script.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37611" y="6352143"/>
            <a:ext cx="4906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Console dei comandi, visualizzazione dei risultati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658967" y="170291"/>
            <a:ext cx="4906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Variabili presenti nella memoria del programma e cronologia dei comandi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453722" y="6395150"/>
            <a:ext cx="5941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Esplora risorse, grafici, download packages, help, </a:t>
            </a:r>
            <a:r>
              <a:rPr lang="it-IT" b="1" dirty="0" err="1"/>
              <a:t>viewer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31925" y="1803776"/>
            <a:ext cx="3866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/>
              <a:t>1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1696126" y="1681701"/>
            <a:ext cx="3866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/>
              <a:t>2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31925" y="4958684"/>
            <a:ext cx="3866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/>
              <a:t>3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11696126" y="4958684"/>
            <a:ext cx="3866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/>
              <a:t>4</a:t>
            </a:r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6</a:t>
            </a:fld>
            <a:endParaRPr lang="it-IT"/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9B35DE44-A801-6E08-70CC-F685D34088AC}"/>
              </a:ext>
            </a:extLst>
          </p:cNvPr>
          <p:cNvSpPr/>
          <p:nvPr/>
        </p:nvSpPr>
        <p:spPr>
          <a:xfrm>
            <a:off x="3241965" y="739026"/>
            <a:ext cx="237506" cy="54350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C4CA2EF2-293B-A623-B8DB-E421A80E76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3919" y="750894"/>
            <a:ext cx="280934" cy="574354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44076BD1-7F6A-6D19-C2A8-BDB7D50403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2953624" y="5848807"/>
            <a:ext cx="274344" cy="560881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D261317B-96D6-17D8-9729-31E9C3805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9019589" y="5857138"/>
            <a:ext cx="274344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311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00668" y="958267"/>
            <a:ext cx="105906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C00000"/>
                </a:solidFill>
              </a:rPr>
              <a:t>&gt;</a:t>
            </a:r>
            <a:r>
              <a:rPr lang="it-IT" sz="2400" b="1" dirty="0"/>
              <a:t>      </a:t>
            </a:r>
            <a:r>
              <a:rPr lang="it-IT" sz="2400" dirty="0"/>
              <a:t>Simbolo che deve precedere i comandi da inserire nella console (finestra 3)</a:t>
            </a:r>
          </a:p>
          <a:p>
            <a:r>
              <a:rPr lang="it-IT" sz="3200" dirty="0">
                <a:solidFill>
                  <a:srgbClr val="00B050"/>
                </a:solidFill>
              </a:rPr>
              <a:t>#</a:t>
            </a:r>
            <a:r>
              <a:rPr lang="it-IT" sz="2400" dirty="0"/>
              <a:t>      Per i commenti (in verde) – Tutti i comandi preceduti da # sono ignorati da R</a:t>
            </a:r>
          </a:p>
          <a:p>
            <a:r>
              <a:rPr lang="it-IT" sz="2400" dirty="0"/>
              <a:t>()      Tra le parentesi bisogna inserire l’oggetto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642815" y="-20390"/>
            <a:ext cx="49063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200" b="1" dirty="0"/>
              <a:t>Concetti base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626017" y="514828"/>
            <a:ext cx="9075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/>
              <a:t>R </a:t>
            </a:r>
            <a:r>
              <a:rPr lang="it-IT" sz="2400" dirty="0"/>
              <a:t>può essere usata come una semplice calcolatrice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505" y="2623324"/>
            <a:ext cx="10525841" cy="4105024"/>
          </a:xfrm>
          <a:prstGeom prst="rect">
            <a:avLst/>
          </a:prstGeom>
        </p:spPr>
      </p:pic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759725"/>
              </p:ext>
            </p:extLst>
          </p:nvPr>
        </p:nvGraphicFramePr>
        <p:xfrm>
          <a:off x="5811398" y="3060338"/>
          <a:ext cx="517504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868">
                  <a:extLst>
                    <a:ext uri="{9D8B030D-6E8A-4147-A177-3AD203B41FA5}">
                      <a16:colId xmlns:a16="http://schemas.microsoft.com/office/drawing/2014/main" val="2619196417"/>
                    </a:ext>
                  </a:extLst>
                </a:gridCol>
                <a:gridCol w="3155178">
                  <a:extLst>
                    <a:ext uri="{9D8B030D-6E8A-4147-A177-3AD203B41FA5}">
                      <a16:colId xmlns:a16="http://schemas.microsoft.com/office/drawing/2014/main" val="28493033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Funzione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Descrizione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04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/>
                        <a:t>sqrt</a:t>
                      </a:r>
                      <a:r>
                        <a:rPr lang="it-IT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Radice quadrata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86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/>
                        <a:t>abs</a:t>
                      </a:r>
                      <a:r>
                        <a:rPr lang="it-IT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Valore assoluto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037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/>
                        <a:t>exp</a:t>
                      </a:r>
                      <a:r>
                        <a:rPr lang="it-IT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Esponenziale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677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log()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Logaritmo</a:t>
                      </a:r>
                      <a:r>
                        <a:rPr lang="it-IT" baseline="0" dirty="0"/>
                        <a:t> neperiano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985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log2()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Logaritmo</a:t>
                      </a:r>
                      <a:r>
                        <a:rPr lang="it-IT" baseline="0" dirty="0"/>
                        <a:t> base 2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643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log10()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Logaritmo</a:t>
                      </a:r>
                      <a:r>
                        <a:rPr lang="it-IT" baseline="0" dirty="0"/>
                        <a:t> decimale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588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sin()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Seno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223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cos()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Coseno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596789"/>
                  </a:ext>
                </a:extLst>
              </a:tr>
            </a:tbl>
          </a:graphicData>
        </a:graphic>
      </p:graphicFrame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394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637124" y="303435"/>
            <a:ext cx="49063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200" b="1" dirty="0"/>
              <a:t>Concetti base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173702" y="1311175"/>
            <a:ext cx="90757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/>
              <a:t>R </a:t>
            </a:r>
            <a:r>
              <a:rPr lang="it-IT" sz="2400" dirty="0"/>
              <a:t>è un linguaggio </a:t>
            </a:r>
            <a:r>
              <a:rPr lang="it-IT" sz="2400" i="1" dirty="0" err="1"/>
              <a:t>object-oriented</a:t>
            </a:r>
            <a:r>
              <a:rPr lang="it-IT" sz="2400" dirty="0"/>
              <a:t> (tutto in R è un oggetto)</a:t>
            </a:r>
          </a:p>
          <a:p>
            <a:r>
              <a:rPr lang="it-IT" sz="2400" dirty="0"/>
              <a:t>Un oggetto è un’entità che R crea e manipola (variabili, matrici, stringhe di caratteri, funzioni, ...)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326104" y="2843677"/>
            <a:ext cx="90757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rgbClr val="0070C0"/>
                </a:solidFill>
              </a:rPr>
              <a:t>x</a:t>
            </a:r>
            <a:r>
              <a:rPr lang="it-IT" sz="3200" dirty="0"/>
              <a:t> </a:t>
            </a:r>
            <a:r>
              <a:rPr lang="it-IT" sz="3200" dirty="0">
                <a:solidFill>
                  <a:srgbClr val="C00000"/>
                </a:solidFill>
              </a:rPr>
              <a:t>&lt;-</a:t>
            </a:r>
            <a:r>
              <a:rPr lang="it-IT" sz="3200" dirty="0"/>
              <a:t> </a:t>
            </a:r>
            <a:r>
              <a:rPr lang="it-IT" sz="3200" dirty="0">
                <a:solidFill>
                  <a:srgbClr val="0070C0"/>
                </a:solidFill>
              </a:rPr>
              <a:t>1</a:t>
            </a:r>
            <a:r>
              <a:rPr lang="it-IT" sz="2400" dirty="0"/>
              <a:t>                   </a:t>
            </a:r>
            <a:r>
              <a:rPr lang="it-IT" sz="2400" b="1" dirty="0">
                <a:solidFill>
                  <a:srgbClr val="00B050"/>
                </a:solidFill>
              </a:rPr>
              <a:t># </a:t>
            </a:r>
            <a:r>
              <a:rPr lang="it-IT" sz="2400" dirty="0">
                <a:solidFill>
                  <a:srgbClr val="00B050"/>
                </a:solidFill>
              </a:rPr>
              <a:t>x è un oggetto (numerico) di R</a:t>
            </a:r>
          </a:p>
          <a:p>
            <a:r>
              <a:rPr lang="it-IT" sz="2400" dirty="0">
                <a:solidFill>
                  <a:srgbClr val="00B050"/>
                </a:solidFill>
              </a:rPr>
              <a:t>                                </a:t>
            </a:r>
            <a:r>
              <a:rPr lang="it-IT" sz="2400" dirty="0">
                <a:solidFill>
                  <a:srgbClr val="C00000"/>
                </a:solidFill>
              </a:rPr>
              <a:t>&lt;-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/>
              <a:t>vale come l’uguale (es. x=1 )</a:t>
            </a:r>
            <a:endParaRPr lang="it-IT" sz="2400" dirty="0">
              <a:solidFill>
                <a:srgbClr val="00B05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353400" y="3730377"/>
            <a:ext cx="1376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rgbClr val="0070C0"/>
                </a:solidFill>
              </a:rPr>
              <a:t>x + x</a:t>
            </a:r>
            <a:endParaRPr lang="it-IT" sz="2400" dirty="0">
              <a:solidFill>
                <a:srgbClr val="0070C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007054" y="3744023"/>
            <a:ext cx="691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i="1" dirty="0"/>
              <a:t>?</a:t>
            </a:r>
            <a:endParaRPr lang="it-IT" sz="2400" i="1" dirty="0">
              <a:solidFill>
                <a:srgbClr val="00B05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326104" y="4524215"/>
            <a:ext cx="9682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rgbClr val="0070C0"/>
                </a:solidFill>
              </a:rPr>
              <a:t>y </a:t>
            </a:r>
            <a:r>
              <a:rPr lang="it-IT" sz="3200" dirty="0">
                <a:solidFill>
                  <a:srgbClr val="C00000"/>
                </a:solidFill>
              </a:rPr>
              <a:t>&lt;-</a:t>
            </a:r>
            <a:r>
              <a:rPr lang="it-IT" sz="3200" dirty="0">
                <a:solidFill>
                  <a:srgbClr val="0070C0"/>
                </a:solidFill>
              </a:rPr>
              <a:t> "pippo" </a:t>
            </a:r>
            <a:r>
              <a:rPr lang="it-IT" sz="2400" dirty="0">
                <a:solidFill>
                  <a:srgbClr val="0070C0"/>
                </a:solidFill>
              </a:rPr>
              <a:t>  </a:t>
            </a:r>
            <a:r>
              <a:rPr lang="it-IT" sz="2400" b="1" dirty="0">
                <a:solidFill>
                  <a:srgbClr val="00B050"/>
                </a:solidFill>
              </a:rPr>
              <a:t># </a:t>
            </a:r>
            <a:r>
              <a:rPr lang="it-IT" sz="2400" dirty="0">
                <a:solidFill>
                  <a:srgbClr val="00B050"/>
                </a:solidFill>
              </a:rPr>
              <a:t>y è un oggetto (stringa) di R</a:t>
            </a:r>
          </a:p>
          <a:p>
            <a:r>
              <a:rPr lang="it-IT" sz="2400" dirty="0">
                <a:solidFill>
                  <a:srgbClr val="00B050"/>
                </a:solidFill>
              </a:rPr>
              <a:t>                                 </a:t>
            </a:r>
            <a:r>
              <a:rPr lang="it-IT" sz="2400" dirty="0"/>
              <a:t>quando l’oggetto non è un numero bisogna utilizzare le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" "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2405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545905" y="336356"/>
            <a:ext cx="9075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Creo un oggetto usando </a:t>
            </a:r>
            <a:r>
              <a:rPr lang="it-IT" sz="2400" b="1" dirty="0"/>
              <a:t>R </a:t>
            </a:r>
            <a:r>
              <a:rPr lang="it-IT" sz="2400" dirty="0"/>
              <a:t>come calcolatrice: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844" y="726470"/>
            <a:ext cx="5181600" cy="1352550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2031241" y="1176910"/>
            <a:ext cx="57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3133" y="2172512"/>
            <a:ext cx="5301304" cy="1325326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750627" y="4358935"/>
            <a:ext cx="1978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4 ?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750627" y="5064151"/>
            <a:ext cx="1978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12 ?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3332329" y="4358935"/>
            <a:ext cx="2304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1.5694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3320954" y="5002656"/>
            <a:ext cx="2304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0.2613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750627" y="5707597"/>
            <a:ext cx="1978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-1 ?</a:t>
            </a:r>
          </a:p>
        </p:txBody>
      </p:sp>
      <p:pic>
        <p:nvPicPr>
          <p:cNvPr id="18" name="Immagin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0954" y="5711305"/>
            <a:ext cx="3439876" cy="1011728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81D0-DCDD-4415-893E-05AE93FE8168}" type="slidenum">
              <a:rPr lang="it-IT" smtClean="0"/>
              <a:t>9</a:t>
            </a:fld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E37086D-ECF1-1D34-187A-0ED0ECF24873}"/>
              </a:ext>
            </a:extLst>
          </p:cNvPr>
          <p:cNvSpPr txBox="1"/>
          <p:nvPr/>
        </p:nvSpPr>
        <p:spPr>
          <a:xfrm>
            <a:off x="750627" y="3957656"/>
            <a:ext cx="2847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ESEMPI: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6CC62DF-5599-B113-F427-9F14E27B8156}"/>
              </a:ext>
            </a:extLst>
          </p:cNvPr>
          <p:cNvSpPr txBox="1"/>
          <p:nvPr/>
        </p:nvSpPr>
        <p:spPr>
          <a:xfrm>
            <a:off x="7734437" y="5830707"/>
            <a:ext cx="2974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/>
              <a:t>PERCHÉ</a:t>
            </a:r>
            <a:r>
              <a:rPr lang="it-IT" b="1"/>
              <a:t> </a:t>
            </a:r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581CED8-8F26-9FB5-CCEC-BD8E8F5D89E0}"/>
              </a:ext>
            </a:extLst>
          </p:cNvPr>
          <p:cNvSpPr txBox="1"/>
          <p:nvPr/>
        </p:nvSpPr>
        <p:spPr>
          <a:xfrm>
            <a:off x="8610600" y="5707596"/>
            <a:ext cx="380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5986821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8B0417CC3772D40A346AF481925D468" ma:contentTypeVersion="0" ma:contentTypeDescription="Creare un nuovo documento." ma:contentTypeScope="" ma:versionID="3f4b3667b0ac87dc30e6a7bb02b96df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fea9b2fbf922795d328deade55af85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06EA1CD-959B-467B-A554-8B50FBA708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B1AADAC-DED4-44C6-A407-5183EE7E72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753E46-95DE-40A9-9672-03F4AE76D00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1973</TotalTime>
  <Words>2204</Words>
  <Application>Microsoft Office PowerPoint</Application>
  <PresentationFormat>Widescreen</PresentationFormat>
  <Paragraphs>643</Paragraphs>
  <Slides>33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41" baseType="lpstr">
      <vt:lpstr>Arial</vt:lpstr>
      <vt:lpstr>Calibri</vt:lpstr>
      <vt:lpstr>Calibri Light</vt:lpstr>
      <vt:lpstr>Lucida Console</vt:lpstr>
      <vt:lpstr>Segoe UI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Gennaro Punzo</dc:creator>
  <cp:lastModifiedBy>Gennaro Punzo</cp:lastModifiedBy>
  <cp:revision>104</cp:revision>
  <cp:lastPrinted>2020-09-15T13:00:11Z</cp:lastPrinted>
  <dcterms:created xsi:type="dcterms:W3CDTF">2020-09-10T09:23:28Z</dcterms:created>
  <dcterms:modified xsi:type="dcterms:W3CDTF">2023-10-03T08:01:22Z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0x01010008B0417CC3772D40A346AF481925D468</vt:lpwstr>
  </property>
</Properties>
</file>