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Inconsolata"/>
      <p:regular r:id="rId37"/>
      <p:bold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hySqcFq+TwShuwi4/uXzr1MV31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32D516-AF56-4E74-9E58-CA1E017CDF6E}">
  <a:tblStyle styleId="{1232D516-AF56-4E74-9E58-CA1E017CDF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Inconsolata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Inconsolat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c1e358e0b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3c1e358e0b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1e358e0b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3c1e358e0b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c1e358e0b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3c1e358e0b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c1e358e0b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3c1e358e0b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c1e358e0b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3c1e358e0b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c1e358e0b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3c1e358e0b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c1e358e0b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3c1e358e0b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c1e358e0b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3c1e358e0b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c1e358e0b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3c1e358e0b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c1e358e0b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3c1e358e0b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c1e358e0b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3c1e358e0b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c1e358e0b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3c1e358e0b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c1e358e0b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3c1e358e0b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c1e358e0b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3c1e358e0b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c1e358e0b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3c1e358e0b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c1e358e0b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3c1e358e0b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c1e358e0b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3c1e358e0b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c1e358e0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13c1e358e0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1e358e0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13c1e358e0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c1e358e0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3c1e358e0b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c1e358e0b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3c1e358e0b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c1e358e0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3c1e358e0b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c1e358e0b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3c1e358e0b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c1e358e0b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3c1e358e0b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4308" y="6163835"/>
            <a:ext cx="12268199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/>
          <p:nvPr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www.meim.uniparthenope.it</a:t>
            </a:r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C3A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2" type="body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3" type="body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5"/>
          <p:cNvSpPr txBox="1"/>
          <p:nvPr>
            <p:ph idx="4" type="body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C3A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51" y="501621"/>
            <a:ext cx="3595608" cy="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8491" y="394896"/>
            <a:ext cx="3793268" cy="68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32770" y="459510"/>
            <a:ext cx="2074718" cy="44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51" y="459510"/>
            <a:ext cx="2787527" cy="36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4090" y="6550176"/>
            <a:ext cx="12260179" cy="33787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/>
          <p:nvPr>
            <p:ph type="title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  <a:defRPr b="1" i="0" sz="4000" u="none" cap="none" strike="noStrike">
                <a:solidFill>
                  <a:srgbClr val="2E3C5D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6200" y="6163835"/>
            <a:ext cx="12409714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/>
          <p:nvPr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www.meim.uniparthenope.it</a:t>
            </a:r>
            <a:endParaRPr b="1" i="0" sz="1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2C3A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51" y="501621"/>
            <a:ext cx="3595608" cy="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8491" y="394896"/>
            <a:ext cx="3793268" cy="68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affaele.montella@uniparthenope.it" TargetMode="External"/><Relationship Id="rId4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Relationship Id="rId5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40.png"/><Relationship Id="rId6" Type="http://schemas.openxmlformats.org/officeDocument/2006/relationships/image" Target="../media/image36.png"/><Relationship Id="rId7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2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idx="1" type="body"/>
          </p:nvPr>
        </p:nvSpPr>
        <p:spPr>
          <a:xfrm>
            <a:off x="557250" y="2317625"/>
            <a:ext cx="11062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rPr lang="it-IT"/>
              <a:t>Use Case:</a:t>
            </a:r>
            <a:br>
              <a:rPr lang="it-IT"/>
            </a:br>
            <a:r>
              <a:rPr lang="it-IT"/>
              <a:t>High-Performance Computing on the Cloud</a:t>
            </a:r>
            <a:endParaRPr/>
          </a:p>
        </p:txBody>
      </p:sp>
      <p:sp>
        <p:nvSpPr>
          <p:cNvPr id="38" name="Google Shape;38;p1"/>
          <p:cNvSpPr txBox="1"/>
          <p:nvPr>
            <p:ph idx="2" type="body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rPr lang="it-IT"/>
              <a:t>MASTER MEIM 2021-2022</a:t>
            </a:r>
            <a:endParaRPr/>
          </a:p>
        </p:txBody>
      </p:sp>
      <p:sp>
        <p:nvSpPr>
          <p:cNvPr id="39" name="Google Shape;39;p1"/>
          <p:cNvSpPr txBox="1"/>
          <p:nvPr>
            <p:ph idx="3" type="body"/>
          </p:nvPr>
        </p:nvSpPr>
        <p:spPr>
          <a:xfrm>
            <a:off x="549237" y="3698650"/>
            <a:ext cx="103362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High Performance Cloud Computing and Cloud Native: Proposing a new paradigm for marine environmental modelling.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0" name="Google Shape;40;p1"/>
          <p:cNvSpPr txBox="1"/>
          <p:nvPr>
            <p:ph idx="4" type="body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A58"/>
              </a:buClr>
              <a:buSzPts val="900"/>
              <a:buNone/>
            </a:pPr>
            <a:r>
              <a:rPr lang="it-IT"/>
              <a:t>P</a:t>
            </a:r>
            <a:r>
              <a:rPr lang="it-IT"/>
              <a:t>rof. Raffaele Montella -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raffaele.montella@uniparthenope.it</a:t>
            </a:r>
            <a:r>
              <a:rPr lang="it-IT"/>
              <a:t> </a:t>
            </a:r>
            <a:r>
              <a:rPr lang="it-IT" u="sng">
                <a:solidFill>
                  <a:schemeClr val="hlink"/>
                </a:solidFill>
                <a:hlinkClick r:id="rId4"/>
              </a:rPr>
              <a:t>http://raffaelemontella.it</a:t>
            </a:r>
            <a:r>
              <a:rPr lang="it-IT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900"/>
              <a:buNone/>
            </a:pPr>
            <a:r>
              <a:rPr lang="it-IT"/>
              <a:t>Associate Professor of Computer Science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c1e358e0b_0_50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 Computing</a:t>
            </a:r>
            <a:endParaRPr/>
          </a:p>
        </p:txBody>
      </p:sp>
      <p:sp>
        <p:nvSpPr>
          <p:cNvPr id="111" name="Google Shape;111;g13c1e358e0b_0_50"/>
          <p:cNvSpPr txBox="1"/>
          <p:nvPr/>
        </p:nvSpPr>
        <p:spPr>
          <a:xfrm>
            <a:off x="557250" y="2621575"/>
            <a:ext cx="51810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Cloud based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Infrastructure-as-a-Service (IaaS)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approach for High Performance Computing.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Elastic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resources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used on-demand.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Virtual clusters builded matching a customer’s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specific requirements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2" name="Google Shape;112;g13c1e358e0b_0_50"/>
          <p:cNvPicPr preferRelativeResize="0"/>
          <p:nvPr/>
        </p:nvPicPr>
        <p:blipFill rotWithShape="1">
          <a:blip r:embed="rId3">
            <a:alphaModFix/>
          </a:blip>
          <a:srcRect b="10038" l="4212" r="4604" t="10038"/>
          <a:stretch/>
        </p:blipFill>
        <p:spPr>
          <a:xfrm>
            <a:off x="5909050" y="1963450"/>
            <a:ext cx="5753525" cy="2836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g13c1e358e0b_0_50"/>
          <p:cNvSpPr txBox="1"/>
          <p:nvPr/>
        </p:nvSpPr>
        <p:spPr>
          <a:xfrm>
            <a:off x="8692575" y="54309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Compute Nodes</a:t>
            </a:r>
            <a: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elaborate the data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g13c1e358e0b_0_50"/>
          <p:cNvSpPr txBox="1"/>
          <p:nvPr/>
        </p:nvSpPr>
        <p:spPr>
          <a:xfrm>
            <a:off x="5891400" y="5315925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Head Node</a:t>
            </a:r>
            <a: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distributes data </a:t>
            </a:r>
            <a:b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over the compute nodes</a:t>
            </a:r>
            <a:endParaRPr sz="13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c1e358e0b_0_54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The (expected) twofold advantages</a:t>
            </a:r>
            <a:endParaRPr/>
          </a:p>
        </p:txBody>
      </p:sp>
      <p:sp>
        <p:nvSpPr>
          <p:cNvPr id="120" name="Google Shape;120;g13c1e358e0b_0_54"/>
          <p:cNvSpPr/>
          <p:nvPr/>
        </p:nvSpPr>
        <p:spPr>
          <a:xfrm>
            <a:off x="13675" y="4748525"/>
            <a:ext cx="12192000" cy="796500"/>
          </a:xfrm>
          <a:prstGeom prst="rect">
            <a:avLst/>
          </a:prstGeom>
          <a:solidFill>
            <a:srgbClr val="D7E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3c1e358e0b_0_54"/>
          <p:cNvSpPr txBox="1"/>
          <p:nvPr/>
        </p:nvSpPr>
        <p:spPr>
          <a:xfrm>
            <a:off x="557250" y="1970625"/>
            <a:ext cx="11040600" cy="3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Developing and optimizing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WaComM++</a:t>
            </a:r>
            <a:b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(Lagrangian inert tracers transport &amp; diffusion heterogeneously hierarchical parallel model):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Computing (HPC)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GPU and multiGPU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Computing (HPCC)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New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paradigm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Native Computing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(HPCNC)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2" name="Google Shape;122;g13c1e358e0b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657" y="2778475"/>
            <a:ext cx="1326343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c1e358e0b_0_54"/>
          <p:cNvSpPr txBox="1"/>
          <p:nvPr/>
        </p:nvSpPr>
        <p:spPr>
          <a:xfrm>
            <a:off x="1840200" y="5586500"/>
            <a:ext cx="8421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This work is a contribution to the MytilAI research project (CUP I65F21000040002). It was supported by the H2020 EuroHPC project "Adaptive multi-tier intelligent data manager for Exascale (ADMIRE)" (CUP I25F20000250002).</a:t>
            </a:r>
            <a:endParaRPr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We thank Amazon AWS HPC Europe for the generous support with the grant PS_R_FY2021_Q4_Napoli_1500.</a:t>
            </a:r>
            <a:endParaRPr b="1"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c1e358e0b_0_68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pic>
        <p:nvPicPr>
          <p:cNvPr id="129" name="Google Shape;129;g13c1e358e0b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86" y="2048625"/>
            <a:ext cx="10786224" cy="43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1e358e0b_0_72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sp>
        <p:nvSpPr>
          <p:cNvPr id="135" name="Google Shape;135;g13c1e358e0b_0_72"/>
          <p:cNvSpPr txBox="1"/>
          <p:nvPr/>
        </p:nvSpPr>
        <p:spPr>
          <a:xfrm>
            <a:off x="541800" y="2048625"/>
            <a:ext cx="5153100" cy="4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Cloud Native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application: an application that cannot perform its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life-cycle 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if not supported by a cloud environment.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Is an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evolution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of the HPCC framework.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 need to allocate computational resources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previously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Based on the usage of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containers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Possibility to change resources on-the-go.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g13c1e358e0b_0_72"/>
          <p:cNvSpPr txBox="1"/>
          <p:nvPr/>
        </p:nvSpPr>
        <p:spPr>
          <a:xfrm>
            <a:off x="5778375" y="2048625"/>
            <a:ext cx="5975700" cy="4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Containers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Efficient and simple model to implement a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cluster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Grant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software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isolation.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security.</a:t>
            </a:r>
            <a:b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 can be executed almost </a:t>
            </a: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immediately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Modularity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can be splitted in smaller containers.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Portability</a:t>
            </a: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containers work in almost 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every system.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c1e358e0b_0_7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pic>
        <p:nvPicPr>
          <p:cNvPr id="142" name="Google Shape;142;g13c1e358e0b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150" y="2048625"/>
            <a:ext cx="8594001" cy="44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3c1e358e0b_0_76"/>
          <p:cNvSpPr txBox="1"/>
          <p:nvPr/>
        </p:nvSpPr>
        <p:spPr>
          <a:xfrm>
            <a:off x="541800" y="2048625"/>
            <a:ext cx="51531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Workflow</a:t>
            </a:r>
            <a:b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Web Service based prototype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c1e358e0b_0_89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Cloud-Native Computing</a:t>
            </a:r>
            <a:endParaRPr/>
          </a:p>
        </p:txBody>
      </p:sp>
      <p:pic>
        <p:nvPicPr>
          <p:cNvPr id="149" name="Google Shape;149;g13c1e358e0b_0_89"/>
          <p:cNvPicPr preferRelativeResize="0"/>
          <p:nvPr/>
        </p:nvPicPr>
        <p:blipFill rotWithShape="1">
          <a:blip r:embed="rId3">
            <a:alphaModFix/>
          </a:blip>
          <a:srcRect b="15795" l="6296" r="6252" t="12632"/>
          <a:stretch/>
        </p:blipFill>
        <p:spPr>
          <a:xfrm>
            <a:off x="5768750" y="2387500"/>
            <a:ext cx="6074275" cy="27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3c1e358e0b_0_89"/>
          <p:cNvSpPr txBox="1"/>
          <p:nvPr/>
        </p:nvSpPr>
        <p:spPr>
          <a:xfrm>
            <a:off x="522425" y="2387500"/>
            <a:ext cx="49206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 created with 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Docker</a:t>
            </a: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(Dockerfile).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5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</a:t>
            </a:r>
            <a:r>
              <a:rPr b="1"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ECR</a:t>
            </a: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to upload container image.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5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ECS to schedule container tasks that will 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run on Amazon EC2 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instances.</a:t>
            </a:r>
            <a:br>
              <a:rPr lang="it-IT" sz="15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5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g13c1e358e0b_0_89"/>
          <p:cNvSpPr txBox="1"/>
          <p:nvPr/>
        </p:nvSpPr>
        <p:spPr>
          <a:xfrm>
            <a:off x="2196300" y="5273975"/>
            <a:ext cx="9045600" cy="10989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ECR: Amazon Elastic Container Repository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ECS: Amazon Elastic Container Service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unito"/>
              <a:buChar char="●"/>
            </a:pPr>
            <a:r>
              <a:rPr b="1" lang="it-IT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EC2: Amazon Elastic Compute Cloud</a:t>
            </a:r>
            <a:endParaRPr b="1"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c1e358e0b_0_95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HPC vs HPCC/HPCNC</a:t>
            </a:r>
            <a:endParaRPr/>
          </a:p>
        </p:txBody>
      </p:sp>
      <p:sp>
        <p:nvSpPr>
          <p:cNvPr id="157" name="Google Shape;157;g13c1e358e0b_0_95"/>
          <p:cNvSpPr txBox="1"/>
          <p:nvPr/>
        </p:nvSpPr>
        <p:spPr>
          <a:xfrm>
            <a:off x="1159260" y="2283675"/>
            <a:ext cx="42465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HPC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User submit a job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select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computational amount of physical resources needed.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The job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waits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for queue process.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Waste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of time and resources.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8" name="Google Shape;158;g13c1e358e0b_0_95"/>
          <p:cNvSpPr txBox="1"/>
          <p:nvPr/>
        </p:nvSpPr>
        <p:spPr>
          <a:xfrm>
            <a:off x="6864475" y="2283675"/>
            <a:ext cx="4965000" cy="3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HPCC and HPCNC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Non-physical resources allocated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on-demand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and released with an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optimized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policy.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The job starts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immediately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Cost-effective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using small number of supercomputers.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9" name="Google Shape;159;g13c1e358e0b_0_9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02124" y="2283675"/>
            <a:ext cx="1057144" cy="11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3c1e358e0b_0_95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5710475" y="2283675"/>
            <a:ext cx="1391949" cy="7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c1e358e0b_0_101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</a:t>
            </a:r>
            <a:r>
              <a:rPr lang="it-IT"/>
              <a:t>: test beds</a:t>
            </a:r>
            <a:endParaRPr/>
          </a:p>
        </p:txBody>
      </p:sp>
      <p:sp>
        <p:nvSpPr>
          <p:cNvPr id="166" name="Google Shape;166;g13c1e358e0b_0_101"/>
          <p:cNvSpPr txBox="1"/>
          <p:nvPr/>
        </p:nvSpPr>
        <p:spPr>
          <a:xfrm>
            <a:off x="465600" y="2582025"/>
            <a:ext cx="56544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PurpleJeans (HPC Tests)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2 Intel(R) Xeon(R)Gold 5218 CPU@2.30GHz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4 Nvidia Tesla V100­SXM2­32GB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Apple M1 (Docker Test)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Apple MacBook Pro ­ M1 2021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Apple(R) M1: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 4 (2,06 GHz Efficiency Core)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4 (3,20 GHz Performance Core),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GPU - 8 Graphics Core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NPU - 16 Neural Engine cores.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g13c1e358e0b_0_101"/>
          <p:cNvSpPr txBox="1"/>
          <p:nvPr/>
        </p:nvSpPr>
        <p:spPr>
          <a:xfrm>
            <a:off x="6221100" y="4991575"/>
            <a:ext cx="56544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Amazon EC2 Instances (HPCC Test)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t3.2xlarge</a:t>
            </a:r>
            <a:br>
              <a:rPr i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8 vCPUs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32 Gb RAM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8" name="Google Shape;168;g13c1e358e0b_0_101"/>
          <p:cNvPicPr preferRelativeResize="0"/>
          <p:nvPr/>
        </p:nvPicPr>
        <p:blipFill rotWithShape="1">
          <a:blip r:embed="rId3">
            <a:alphaModFix/>
          </a:blip>
          <a:srcRect b="35898" l="0" r="0" t="1788"/>
          <a:stretch/>
        </p:blipFill>
        <p:spPr>
          <a:xfrm>
            <a:off x="6420325" y="1003762"/>
            <a:ext cx="5052175" cy="23610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9" name="Google Shape;169;g13c1e358e0b_0_101"/>
          <p:cNvPicPr preferRelativeResize="0"/>
          <p:nvPr/>
        </p:nvPicPr>
        <p:blipFill rotWithShape="1">
          <a:blip r:embed="rId4">
            <a:alphaModFix/>
          </a:blip>
          <a:srcRect b="11316" l="0" r="0" t="0"/>
          <a:stretch/>
        </p:blipFill>
        <p:spPr>
          <a:xfrm>
            <a:off x="7523575" y="2494439"/>
            <a:ext cx="2845681" cy="1892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0" name="Google Shape;170;g13c1e358e0b_0_101"/>
          <p:cNvSpPr txBox="1"/>
          <p:nvPr/>
        </p:nvSpPr>
        <p:spPr>
          <a:xfrm>
            <a:off x="7522913" y="4351488"/>
            <a:ext cx="28470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it-IT" sz="12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PurpleJeans </a:t>
            </a:r>
            <a: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Supercomputer</a:t>
            </a:r>
            <a:b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https://rcf.uniparthenope.it</a:t>
            </a:r>
            <a:endParaRPr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c1e358e0b_0_119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setup &amp; metrics</a:t>
            </a:r>
            <a:endParaRPr/>
          </a:p>
        </p:txBody>
      </p:sp>
      <p:sp>
        <p:nvSpPr>
          <p:cNvPr id="176" name="Google Shape;176;g13c1e358e0b_0_119"/>
          <p:cNvSpPr txBox="1"/>
          <p:nvPr/>
        </p:nvSpPr>
        <p:spPr>
          <a:xfrm>
            <a:off x="0" y="2048625"/>
            <a:ext cx="7251900" cy="44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Setup:</a:t>
            </a:r>
            <a:b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24 hour simulation, 1 million particles emitted the first hour.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One emission source: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Sarno river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Different evaluation metrics:</a:t>
            </a:r>
            <a:endParaRPr b="1" sz="2000" u="sng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Execution Time: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Wall Clock: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 complete software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execution.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Outer Loop: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time of main operations.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(MoveParticles, etc)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Move Particles: </a:t>
            </a:r>
            <a:r>
              <a:rPr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time spent for simulating </a:t>
            </a:r>
            <a:br>
              <a:rPr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particles movement.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g13c1e358e0b_0_119"/>
          <p:cNvSpPr txBox="1"/>
          <p:nvPr/>
        </p:nvSpPr>
        <p:spPr>
          <a:xfrm>
            <a:off x="6007275" y="3824500"/>
            <a:ext cx="55368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Particles per Second (Throughput):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Outer Loop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Move Particles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8" name="Google Shape;178;g13c1e358e0b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4601" y="4352350"/>
            <a:ext cx="2439625" cy="21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3c1e358e0b_0_119"/>
          <p:cNvPicPr preferRelativeResize="0"/>
          <p:nvPr/>
        </p:nvPicPr>
        <p:blipFill rotWithShape="1">
          <a:blip r:embed="rId4">
            <a:alphaModFix/>
          </a:blip>
          <a:srcRect b="0" l="0" r="0" t="6742"/>
          <a:stretch/>
        </p:blipFill>
        <p:spPr>
          <a:xfrm>
            <a:off x="7868962" y="1395600"/>
            <a:ext cx="4080113" cy="2136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c1e358e0b_0_127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baseline</a:t>
            </a:r>
            <a:endParaRPr/>
          </a:p>
        </p:txBody>
      </p:sp>
      <p:pic>
        <p:nvPicPr>
          <p:cNvPr id="185" name="Google Shape;185;g13c1e358e0b_0_127"/>
          <p:cNvPicPr preferRelativeResize="0"/>
          <p:nvPr/>
        </p:nvPicPr>
        <p:blipFill rotWithShape="1">
          <a:blip r:embed="rId3">
            <a:alphaModFix/>
          </a:blip>
          <a:srcRect b="10791" l="0" r="0" t="11119"/>
          <a:stretch/>
        </p:blipFill>
        <p:spPr>
          <a:xfrm>
            <a:off x="4842542" y="2529775"/>
            <a:ext cx="6859833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3c1e358e0b_0_127"/>
          <p:cNvSpPr txBox="1"/>
          <p:nvPr/>
        </p:nvSpPr>
        <p:spPr>
          <a:xfrm>
            <a:off x="371325" y="2451700"/>
            <a:ext cx="44205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Sequential Run:</a:t>
            </a:r>
            <a:b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 shared or distributed or CUDA acceleration active.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Baseline used to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compare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experiments results.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Necessary to compute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speedup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efficiency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type="title"/>
          </p:nvPr>
        </p:nvSpPr>
        <p:spPr>
          <a:xfrm>
            <a:off x="557250" y="1316925"/>
            <a:ext cx="10986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Native Cloud Computing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557250" y="2092100"/>
            <a:ext cx="109869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Is an approach in software development that utilizes cloud computing to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build and run scalable applications in modern, dynamic environments such as public, private, and hybrid clouds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Involved technologies: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containers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, microservices, serverless functions, and immutable infrastructure.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Cloud  Native applications are deployed via declarative code.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Loosely coupled systems: resilient, manageable, observable, scalable.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" name="Google Shape;47;p2"/>
          <p:cNvSpPr txBox="1"/>
          <p:nvPr/>
        </p:nvSpPr>
        <p:spPr>
          <a:xfrm rot="-5400000">
            <a:off x="8718150" y="3089000"/>
            <a:ext cx="6562800" cy="384900"/>
          </a:xfrm>
          <a:prstGeom prst="rect">
            <a:avLst/>
          </a:prstGeom>
          <a:solidFill>
            <a:srgbClr val="0B637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Cloud Native Computing Foundation https://github.com/cncf</a:t>
            </a:r>
            <a:endParaRPr b="1"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" name="Google Shape;4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988" y="5836522"/>
            <a:ext cx="766800" cy="91585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/>
          <p:nvPr/>
        </p:nvSpPr>
        <p:spPr>
          <a:xfrm>
            <a:off x="2870113" y="5802650"/>
            <a:ext cx="738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Any chance to leverage those approaches to design a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new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paradigm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for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malleable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it-IT" sz="1800">
                <a:latin typeface="Nunito"/>
                <a:ea typeface="Nunito"/>
                <a:cs typeface="Nunito"/>
                <a:sym typeface="Nunito"/>
              </a:rPr>
              <a:t>democratically deployable HPC</a:t>
            </a:r>
            <a:r>
              <a:rPr lang="it-IT" sz="1800">
                <a:latin typeface="Nunito"/>
                <a:ea typeface="Nunito"/>
                <a:cs typeface="Nunito"/>
                <a:sym typeface="Nunito"/>
              </a:rPr>
              <a:t> applications?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c1e358e0b_0_135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purpleJeans</a:t>
            </a:r>
            <a:endParaRPr/>
          </a:p>
        </p:txBody>
      </p:sp>
      <p:pic>
        <p:nvPicPr>
          <p:cNvPr id="192" name="Google Shape;192;g13c1e358e0b_0_135"/>
          <p:cNvPicPr preferRelativeResize="0"/>
          <p:nvPr/>
        </p:nvPicPr>
        <p:blipFill rotWithShape="1">
          <a:blip r:embed="rId3">
            <a:alphaModFix/>
          </a:blip>
          <a:srcRect b="0" l="0" r="0" t="3512"/>
          <a:stretch/>
        </p:blipFill>
        <p:spPr>
          <a:xfrm>
            <a:off x="3162125" y="4361374"/>
            <a:ext cx="3506001" cy="17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3c1e358e0b_0_135"/>
          <p:cNvPicPr preferRelativeResize="0"/>
          <p:nvPr/>
        </p:nvPicPr>
        <p:blipFill rotWithShape="1">
          <a:blip r:embed="rId4">
            <a:alphaModFix/>
          </a:blip>
          <a:srcRect b="12054" l="0" r="0" t="17078"/>
          <a:stretch/>
        </p:blipFill>
        <p:spPr>
          <a:xfrm>
            <a:off x="3009725" y="2432050"/>
            <a:ext cx="3772852" cy="156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3c1e358e0b_0_135"/>
          <p:cNvPicPr preferRelativeResize="0"/>
          <p:nvPr/>
        </p:nvPicPr>
        <p:blipFill rotWithShape="1">
          <a:blip r:embed="rId5">
            <a:alphaModFix/>
          </a:blip>
          <a:srcRect b="2516" l="0" r="0" t="2516"/>
          <a:stretch/>
        </p:blipFill>
        <p:spPr>
          <a:xfrm>
            <a:off x="8264566" y="2930174"/>
            <a:ext cx="2643059" cy="16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3c1e358e0b_0_135"/>
          <p:cNvSpPr txBox="1"/>
          <p:nvPr/>
        </p:nvSpPr>
        <p:spPr>
          <a:xfrm>
            <a:off x="3700225" y="215851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Shared Memory</a:t>
            </a:r>
            <a:endParaRPr b="1" sz="182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6" name="Google Shape;196;g13c1e358e0b_0_135"/>
          <p:cNvSpPr txBox="1"/>
          <p:nvPr/>
        </p:nvSpPr>
        <p:spPr>
          <a:xfrm>
            <a:off x="3700225" y="39556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7" name="Google Shape;197;g13c1e358e0b_0_135"/>
          <p:cNvSpPr txBox="1"/>
          <p:nvPr/>
        </p:nvSpPr>
        <p:spPr>
          <a:xfrm>
            <a:off x="8178350" y="22836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Shared and Distributed Memory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198" name="Google Shape;198;g13c1e358e0b_0_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0575" y="4524149"/>
            <a:ext cx="2100150" cy="12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3c1e358e0b_0_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70727" y="4524137"/>
            <a:ext cx="2100150" cy="129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3c1e358e0b_0_135"/>
          <p:cNvSpPr txBox="1"/>
          <p:nvPr/>
        </p:nvSpPr>
        <p:spPr>
          <a:xfrm>
            <a:off x="711290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1" name="Google Shape;201;g13c1e358e0b_0_135"/>
          <p:cNvSpPr txBox="1"/>
          <p:nvPr/>
        </p:nvSpPr>
        <p:spPr>
          <a:xfrm>
            <a:off x="921305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2" name="Google Shape;202;g13c1e358e0b_0_135"/>
          <p:cNvSpPr txBox="1"/>
          <p:nvPr/>
        </p:nvSpPr>
        <p:spPr>
          <a:xfrm>
            <a:off x="371325" y="2451700"/>
            <a:ext cx="25281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 premises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 GPUs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1 million of particles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c1e358e0b_0_139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purpleJeans</a:t>
            </a:r>
            <a:endParaRPr/>
          </a:p>
        </p:txBody>
      </p:sp>
      <p:pic>
        <p:nvPicPr>
          <p:cNvPr id="208" name="Google Shape;208;g13c1e358e0b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175" y="4172050"/>
            <a:ext cx="3239149" cy="20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3c1e358e0b_0_139"/>
          <p:cNvPicPr preferRelativeResize="0"/>
          <p:nvPr/>
        </p:nvPicPr>
        <p:blipFill rotWithShape="1">
          <a:blip r:embed="rId4">
            <a:alphaModFix/>
          </a:blip>
          <a:srcRect b="445" l="0" r="0" t="455"/>
          <a:stretch/>
        </p:blipFill>
        <p:spPr>
          <a:xfrm>
            <a:off x="8112166" y="2930174"/>
            <a:ext cx="2643060" cy="16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3c1e358e0b_0_139"/>
          <p:cNvPicPr preferRelativeResize="0"/>
          <p:nvPr/>
        </p:nvPicPr>
        <p:blipFill rotWithShape="1">
          <a:blip r:embed="rId5">
            <a:alphaModFix/>
          </a:blip>
          <a:srcRect b="0" l="0" r="0" t="3110"/>
          <a:stretch/>
        </p:blipFill>
        <p:spPr>
          <a:xfrm>
            <a:off x="2857325" y="2377850"/>
            <a:ext cx="3772850" cy="17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3c1e358e0b_0_139"/>
          <p:cNvSpPr txBox="1"/>
          <p:nvPr/>
        </p:nvSpPr>
        <p:spPr>
          <a:xfrm>
            <a:off x="3547825" y="208231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Shared Memory</a:t>
            </a:r>
            <a:endParaRPr b="1" sz="182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2" name="Google Shape;212;g13c1e358e0b_0_139"/>
          <p:cNvSpPr txBox="1"/>
          <p:nvPr/>
        </p:nvSpPr>
        <p:spPr>
          <a:xfrm>
            <a:off x="3547825" y="39303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3" name="Google Shape;213;g13c1e358e0b_0_139"/>
          <p:cNvSpPr txBox="1"/>
          <p:nvPr/>
        </p:nvSpPr>
        <p:spPr>
          <a:xfrm>
            <a:off x="8025950" y="22836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Shared and Distributed Memory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14" name="Google Shape;214;g13c1e358e0b_0_1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8175" y="4524149"/>
            <a:ext cx="2100150" cy="12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3c1e358e0b_0_1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8327" y="4524137"/>
            <a:ext cx="2100150" cy="129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3c1e358e0b_0_139"/>
          <p:cNvSpPr txBox="1"/>
          <p:nvPr/>
        </p:nvSpPr>
        <p:spPr>
          <a:xfrm>
            <a:off x="696050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7" name="Google Shape;217;g13c1e358e0b_0_139"/>
          <p:cNvSpPr txBox="1"/>
          <p:nvPr/>
        </p:nvSpPr>
        <p:spPr>
          <a:xfrm>
            <a:off x="9060650" y="57161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18" name="Google Shape;218;g13c1e358e0b_0_139"/>
          <p:cNvSpPr txBox="1"/>
          <p:nvPr/>
        </p:nvSpPr>
        <p:spPr>
          <a:xfrm>
            <a:off x="371325" y="2451700"/>
            <a:ext cx="25281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 premises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GPUs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1 million of particles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c1e358e0b_0_15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purpleJeans</a:t>
            </a:r>
            <a:endParaRPr/>
          </a:p>
        </p:txBody>
      </p:sp>
      <p:sp>
        <p:nvSpPr>
          <p:cNvPr id="224" name="Google Shape;224;g13c1e358e0b_0_156"/>
          <p:cNvSpPr/>
          <p:nvPr/>
        </p:nvSpPr>
        <p:spPr>
          <a:xfrm>
            <a:off x="3687075" y="2501400"/>
            <a:ext cx="3803400" cy="3838500"/>
          </a:xfrm>
          <a:prstGeom prst="rect">
            <a:avLst/>
          </a:prstGeom>
          <a:solidFill>
            <a:srgbClr val="D7E6A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3c1e358e0b_0_156"/>
          <p:cNvSpPr/>
          <p:nvPr/>
        </p:nvSpPr>
        <p:spPr>
          <a:xfrm>
            <a:off x="7908450" y="2501400"/>
            <a:ext cx="3803400" cy="3838500"/>
          </a:xfrm>
          <a:prstGeom prst="rect">
            <a:avLst/>
          </a:prstGeom>
          <a:solidFill>
            <a:srgbClr val="424242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13c1e358e0b_0_156"/>
          <p:cNvPicPr preferRelativeResize="0"/>
          <p:nvPr/>
        </p:nvPicPr>
        <p:blipFill rotWithShape="1">
          <a:blip r:embed="rId3">
            <a:alphaModFix/>
          </a:blip>
          <a:srcRect b="3456" l="0" r="0" t="0"/>
          <a:stretch/>
        </p:blipFill>
        <p:spPr>
          <a:xfrm>
            <a:off x="3918563" y="2694675"/>
            <a:ext cx="3340434" cy="1994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g13c1e358e0b_0_156"/>
          <p:cNvPicPr preferRelativeResize="0"/>
          <p:nvPr/>
        </p:nvPicPr>
        <p:blipFill rotWithShape="1">
          <a:blip r:embed="rId4">
            <a:alphaModFix/>
          </a:blip>
          <a:srcRect b="-99" l="0" r="0" t="100"/>
          <a:stretch/>
        </p:blipFill>
        <p:spPr>
          <a:xfrm>
            <a:off x="8377863" y="2806062"/>
            <a:ext cx="2864576" cy="1771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g13c1e358e0b_0_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3225" y="4973353"/>
            <a:ext cx="1527525" cy="94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9" name="Google Shape;229;g13c1e358e0b_0_1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1612" y="4945979"/>
            <a:ext cx="1616136" cy="99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0" name="Google Shape;230;g13c1e358e0b_0_156"/>
          <p:cNvSpPr txBox="1"/>
          <p:nvPr/>
        </p:nvSpPr>
        <p:spPr>
          <a:xfrm>
            <a:off x="4673925" y="5804625"/>
            <a:ext cx="18375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GPUs</a:t>
            </a:r>
            <a:endParaRPr b="1" sz="28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1" name="Google Shape;231;g13c1e358e0b_0_156"/>
          <p:cNvSpPr txBox="1"/>
          <p:nvPr/>
        </p:nvSpPr>
        <p:spPr>
          <a:xfrm>
            <a:off x="4104800" y="4612478"/>
            <a:ext cx="10461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Speed Up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2" name="Google Shape;232;g13c1e358e0b_0_156"/>
          <p:cNvSpPr txBox="1"/>
          <p:nvPr/>
        </p:nvSpPr>
        <p:spPr>
          <a:xfrm>
            <a:off x="5939877" y="4612478"/>
            <a:ext cx="1179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3" name="Google Shape;233;g13c1e358e0b_0_156"/>
          <p:cNvSpPr txBox="1"/>
          <p:nvPr/>
        </p:nvSpPr>
        <p:spPr>
          <a:xfrm>
            <a:off x="4709325" y="2396450"/>
            <a:ext cx="17667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Execution Time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4" name="Google Shape;234;g13c1e358e0b_0_156"/>
          <p:cNvSpPr txBox="1"/>
          <p:nvPr/>
        </p:nvSpPr>
        <p:spPr>
          <a:xfrm>
            <a:off x="8667750" y="2396450"/>
            <a:ext cx="22848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5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Execution Time </a:t>
            </a:r>
            <a:endParaRPr b="1" sz="11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35" name="Google Shape;235;g13c1e358e0b_0_156"/>
          <p:cNvSpPr txBox="1"/>
          <p:nvPr/>
        </p:nvSpPr>
        <p:spPr>
          <a:xfrm>
            <a:off x="8032200" y="5855214"/>
            <a:ext cx="35559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2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Scalability - Hard Test</a:t>
            </a:r>
            <a:endParaRPr b="1" sz="222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graphicFrame>
        <p:nvGraphicFramePr>
          <p:cNvPr id="236" name="Google Shape;236;g13c1e358e0b_0_156"/>
          <p:cNvGraphicFramePr/>
          <p:nvPr/>
        </p:nvGraphicFramePr>
        <p:xfrm>
          <a:off x="8538850" y="47209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{1232D516-AF56-4E74-9E58-CA1E017CDF6E}</a:tableStyleId>
              </a:tblPr>
              <a:tblGrid>
                <a:gridCol w="1330550"/>
                <a:gridCol w="1330550"/>
              </a:tblGrid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Configurations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Move Particle - Time (s)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1 GPU - 10M Particles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 sz="800">
                          <a:solidFill>
                            <a:srgbClr val="FFFFFF"/>
                          </a:solidFill>
                        </a:rPr>
                        <a:t>0.4055</a:t>
                      </a:r>
                      <a:endParaRPr i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2 GPU - 20M Particles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 sz="800">
                          <a:solidFill>
                            <a:srgbClr val="FFFFFF"/>
                          </a:solidFill>
                        </a:rPr>
                        <a:t>0.4060</a:t>
                      </a:r>
                      <a:endParaRPr i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7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800">
                          <a:solidFill>
                            <a:srgbClr val="FFFFFF"/>
                          </a:solidFill>
                        </a:rPr>
                        <a:t>4 GPU - 40M Particles</a:t>
                      </a:r>
                      <a:endParaRPr b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t-IT" sz="800">
                          <a:solidFill>
                            <a:srgbClr val="FFFFFF"/>
                          </a:solidFill>
                        </a:rPr>
                        <a:t>0.4103</a:t>
                      </a:r>
                      <a:endParaRPr i="1"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7" name="Google Shape;237;g13c1e358e0b_0_156"/>
          <p:cNvSpPr txBox="1"/>
          <p:nvPr/>
        </p:nvSpPr>
        <p:spPr>
          <a:xfrm>
            <a:off x="371325" y="2451700"/>
            <a:ext cx="30027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On premises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CPUs &amp; </a:t>
            </a:r>
            <a:r>
              <a:rPr b="1" lang="it-IT" sz="2000" u="sng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GPUs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millions of particles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c1e358e0b_0_160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HPC on AWS</a:t>
            </a:r>
            <a:endParaRPr/>
          </a:p>
        </p:txBody>
      </p:sp>
      <p:sp>
        <p:nvSpPr>
          <p:cNvPr id="243" name="Google Shape;243;g13c1e358e0b_0_160"/>
          <p:cNvSpPr txBox="1"/>
          <p:nvPr/>
        </p:nvSpPr>
        <p:spPr>
          <a:xfrm>
            <a:off x="501450" y="2588475"/>
            <a:ext cx="43251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Experiment: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Testing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distributed memory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to confirm good scalability between nodes in a cloud environment.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4 Nodes (8 vCPU) were used.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4" name="Google Shape;244;g13c1e358e0b_0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525" y="2207475"/>
            <a:ext cx="3508500" cy="216942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3c1e358e0b_0_160"/>
          <p:cNvSpPr txBox="1"/>
          <p:nvPr/>
        </p:nvSpPr>
        <p:spPr>
          <a:xfrm>
            <a:off x="7355525" y="19317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46" name="Google Shape;246;g13c1e358e0b_0_160"/>
          <p:cNvSpPr txBox="1"/>
          <p:nvPr/>
        </p:nvSpPr>
        <p:spPr>
          <a:xfrm>
            <a:off x="5880063" y="56399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47" name="Google Shape;247;g13c1e358e0b_0_160"/>
          <p:cNvSpPr txBox="1"/>
          <p:nvPr/>
        </p:nvSpPr>
        <p:spPr>
          <a:xfrm>
            <a:off x="8300963" y="56399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48" name="Google Shape;248;g13c1e358e0b_0_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5467" y="4332575"/>
            <a:ext cx="2326474" cy="14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3c1e358e0b_0_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575" y="4332581"/>
            <a:ext cx="2326474" cy="1438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c1e358e0b_0_190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results, docker on a laptop(!)</a:t>
            </a:r>
            <a:endParaRPr/>
          </a:p>
        </p:txBody>
      </p:sp>
      <p:pic>
        <p:nvPicPr>
          <p:cNvPr id="255" name="Google Shape;255;g13c1e358e0b_0_190"/>
          <p:cNvPicPr preferRelativeResize="0"/>
          <p:nvPr/>
        </p:nvPicPr>
        <p:blipFill rotWithShape="1">
          <a:blip r:embed="rId3">
            <a:alphaModFix/>
          </a:blip>
          <a:srcRect b="5443" l="0" r="0" t="10558"/>
          <a:stretch/>
        </p:blipFill>
        <p:spPr>
          <a:xfrm>
            <a:off x="3162125" y="4389400"/>
            <a:ext cx="3505999" cy="1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3c1e358e0b_0_190"/>
          <p:cNvPicPr preferRelativeResize="0"/>
          <p:nvPr/>
        </p:nvPicPr>
        <p:blipFill rotWithShape="1">
          <a:blip r:embed="rId4">
            <a:alphaModFix/>
          </a:blip>
          <a:srcRect b="935" l="0" r="0" t="10001"/>
          <a:stretch/>
        </p:blipFill>
        <p:spPr>
          <a:xfrm>
            <a:off x="3009725" y="2207475"/>
            <a:ext cx="3772849" cy="20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3c1e358e0b_0_190"/>
          <p:cNvPicPr preferRelativeResize="0"/>
          <p:nvPr/>
        </p:nvPicPr>
        <p:blipFill rotWithShape="1">
          <a:blip r:embed="rId5">
            <a:alphaModFix/>
          </a:blip>
          <a:srcRect b="445" l="0" r="0" t="455"/>
          <a:stretch/>
        </p:blipFill>
        <p:spPr>
          <a:xfrm>
            <a:off x="8264566" y="3006374"/>
            <a:ext cx="2643060" cy="161948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3c1e358e0b_0_190"/>
          <p:cNvSpPr txBox="1"/>
          <p:nvPr/>
        </p:nvSpPr>
        <p:spPr>
          <a:xfrm>
            <a:off x="3776425" y="208231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FF0000"/>
                </a:solidFill>
                <a:latin typeface="Inconsolata"/>
                <a:ea typeface="Inconsolata"/>
                <a:cs typeface="Inconsolata"/>
                <a:sym typeface="Inconsolata"/>
              </a:rPr>
              <a:t>Shared Memory</a:t>
            </a:r>
            <a:endParaRPr b="1" sz="1820">
              <a:solidFill>
                <a:srgbClr val="FF0000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59" name="Google Shape;259;g13c1e358e0b_0_190"/>
          <p:cNvSpPr txBox="1"/>
          <p:nvPr/>
        </p:nvSpPr>
        <p:spPr>
          <a:xfrm>
            <a:off x="3852625" y="4070145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4A86E8"/>
                </a:solidFill>
                <a:latin typeface="Inconsolata"/>
                <a:ea typeface="Inconsolata"/>
                <a:cs typeface="Inconsolata"/>
                <a:sym typeface="Inconsolata"/>
              </a:rPr>
              <a:t>Distributed Memory</a:t>
            </a:r>
            <a:endParaRPr b="1" sz="1820">
              <a:solidFill>
                <a:srgbClr val="4A86E8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60" name="Google Shape;260;g13c1e358e0b_0_190"/>
          <p:cNvSpPr txBox="1"/>
          <p:nvPr/>
        </p:nvSpPr>
        <p:spPr>
          <a:xfrm>
            <a:off x="8178350" y="2359887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Shared and Distributed Memory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61" name="Google Shape;261;g13c1e358e0b_0_1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0575" y="4600349"/>
            <a:ext cx="2100150" cy="12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3c1e358e0b_0_1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70727" y="4600337"/>
            <a:ext cx="2100150" cy="129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3c1e358e0b_0_190"/>
          <p:cNvSpPr txBox="1"/>
          <p:nvPr/>
        </p:nvSpPr>
        <p:spPr>
          <a:xfrm>
            <a:off x="7112900" y="57923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SpeedUp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64" name="Google Shape;264;g13c1e358e0b_0_190"/>
          <p:cNvSpPr txBox="1"/>
          <p:nvPr/>
        </p:nvSpPr>
        <p:spPr>
          <a:xfrm>
            <a:off x="9213050" y="5792392"/>
            <a:ext cx="281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2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Efficiency</a:t>
            </a:r>
            <a:endParaRPr b="1" sz="182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65" name="Google Shape;265;g13c1e358e0b_0_190"/>
          <p:cNvSpPr txBox="1"/>
          <p:nvPr/>
        </p:nvSpPr>
        <p:spPr>
          <a:xfrm>
            <a:off x="501450" y="2588475"/>
            <a:ext cx="23199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Experiment: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Testing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distributed memory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to confirm good scalability on Apple Silicon M1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c1e358e0b_0_194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Evaluation: all around</a:t>
            </a:r>
            <a:endParaRPr/>
          </a:p>
        </p:txBody>
      </p:sp>
      <p:pic>
        <p:nvPicPr>
          <p:cNvPr id="271" name="Google Shape;271;g13c1e358e0b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7475"/>
            <a:ext cx="11940001" cy="42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c1e358e0b_0_21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Conclusions and future trends</a:t>
            </a:r>
            <a:endParaRPr/>
          </a:p>
        </p:txBody>
      </p:sp>
      <p:sp>
        <p:nvSpPr>
          <p:cNvPr id="277" name="Google Shape;277;g13c1e358e0b_0_216"/>
          <p:cNvSpPr txBox="1"/>
          <p:nvPr/>
        </p:nvSpPr>
        <p:spPr>
          <a:xfrm>
            <a:off x="654425" y="2052950"/>
            <a:ext cx="3917700" cy="23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PROs:</a:t>
            </a:r>
            <a:endParaRPr b="1" sz="2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Malleability: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Load balance on-the-go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Based on Containers.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Extension of the HPCC paradigm.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g13c1e358e0b_0_216"/>
          <p:cNvSpPr txBox="1"/>
          <p:nvPr/>
        </p:nvSpPr>
        <p:spPr>
          <a:xfrm>
            <a:off x="6781925" y="2205350"/>
            <a:ext cx="3917700" cy="3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CONs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b="1"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Mixing malleable and un-malleable resources.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Not easy to deploy and managed.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Network burden reduce performances on sharing volumes.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Not easy-coupled with GPUs.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g13c1e358e0b_0_216"/>
          <p:cNvSpPr txBox="1"/>
          <p:nvPr/>
        </p:nvSpPr>
        <p:spPr>
          <a:xfrm>
            <a:off x="541800" y="4307750"/>
            <a:ext cx="6159900" cy="2187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…future features…</a:t>
            </a:r>
            <a:endParaRPr b="1" sz="20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FlexMPI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Malleabilty to computing resources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GVirtus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: GPU Virtualization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Ad-Hoc Filesystem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Google Shape;280;g13c1e358e0b_0_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75" y="5280350"/>
            <a:ext cx="1776533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>
            <p:ph idx="1" type="body"/>
          </p:nvPr>
        </p:nvSpPr>
        <p:spPr>
          <a:xfrm>
            <a:off x="0" y="1788250"/>
            <a:ext cx="121920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/>
              <a:t>https://github.com/CCMMMA/wacommplusplus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86" name="Google Shape;286;p3"/>
          <p:cNvSpPr txBox="1"/>
          <p:nvPr>
            <p:ph idx="2" type="body"/>
          </p:nvPr>
        </p:nvSpPr>
        <p:spPr>
          <a:xfrm>
            <a:off x="557250" y="1464015"/>
            <a:ext cx="4908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rPr lang="it-IT"/>
              <a:t>MASTER MEIM 2021-2022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7" name="Google Shape;287;p3"/>
          <p:cNvSpPr txBox="1"/>
          <p:nvPr/>
        </p:nvSpPr>
        <p:spPr>
          <a:xfrm>
            <a:off x="557250" y="2577300"/>
            <a:ext cx="11066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The results shown about the presented use case are part of </a:t>
            </a: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a contribution to the MytilAI research project (CUP I65F21000040002).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The research is partially supported by the H2020 EuroHPC project "Adaptive multi-tier intelligent data manager for Exascale (ADMIRE)" (CUP I25F20000250002).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-IT" sz="2000">
                <a:latin typeface="Nunito"/>
                <a:ea typeface="Nunito"/>
                <a:cs typeface="Nunito"/>
                <a:sym typeface="Nunito"/>
              </a:rPr>
              <a:t>Finally, we thank Amazon AWS HPC Europe for the generous support with the grant PS_R_FY2021_Q4_Napoli_1500.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88" name="Google Shape;288;p3"/>
          <p:cNvGrpSpPr/>
          <p:nvPr/>
        </p:nvGrpSpPr>
        <p:grpSpPr>
          <a:xfrm>
            <a:off x="2424317" y="5339236"/>
            <a:ext cx="747120" cy="646470"/>
            <a:chOff x="555200" y="4484405"/>
            <a:chExt cx="679200" cy="587700"/>
          </a:xfrm>
        </p:grpSpPr>
        <p:sp>
          <p:nvSpPr>
            <p:cNvPr id="289" name="Google Shape;289;p3"/>
            <p:cNvSpPr/>
            <p:nvPr/>
          </p:nvSpPr>
          <p:spPr>
            <a:xfrm>
              <a:off x="555200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0" name="Google Shape;290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835" y="4638837"/>
              <a:ext cx="587950" cy="237581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291" name="Google Shape;291;p3"/>
          <p:cNvGrpSpPr/>
          <p:nvPr/>
        </p:nvGrpSpPr>
        <p:grpSpPr>
          <a:xfrm>
            <a:off x="4996552" y="5339231"/>
            <a:ext cx="747120" cy="646470"/>
            <a:chOff x="1361950" y="4484405"/>
            <a:chExt cx="679200" cy="587700"/>
          </a:xfrm>
        </p:grpSpPr>
        <p:sp>
          <p:nvSpPr>
            <p:cNvPr id="292" name="Google Shape;292;p3"/>
            <p:cNvSpPr/>
            <p:nvPr/>
          </p:nvSpPr>
          <p:spPr>
            <a:xfrm>
              <a:off x="1361950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3" name="Google Shape;29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24800" y="4532147"/>
              <a:ext cx="546175" cy="5159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3"/>
          <p:cNvGrpSpPr/>
          <p:nvPr/>
        </p:nvGrpSpPr>
        <p:grpSpPr>
          <a:xfrm>
            <a:off x="9009751" y="5339222"/>
            <a:ext cx="747120" cy="646470"/>
            <a:chOff x="7878513" y="4463767"/>
            <a:chExt cx="679200" cy="587700"/>
          </a:xfrm>
        </p:grpSpPr>
        <p:sp>
          <p:nvSpPr>
            <p:cNvPr id="295" name="Google Shape;295;p3"/>
            <p:cNvSpPr/>
            <p:nvPr/>
          </p:nvSpPr>
          <p:spPr>
            <a:xfrm>
              <a:off x="7878513" y="4463767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6" name="Google Shape;296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20200" y="4613713"/>
              <a:ext cx="587950" cy="3527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Google Shape;297;p3"/>
          <p:cNvGrpSpPr/>
          <p:nvPr/>
        </p:nvGrpSpPr>
        <p:grpSpPr>
          <a:xfrm>
            <a:off x="3691778" y="5339222"/>
            <a:ext cx="784407" cy="646470"/>
            <a:chOff x="1667675" y="4496242"/>
            <a:chExt cx="713097" cy="587700"/>
          </a:xfrm>
        </p:grpSpPr>
        <p:sp>
          <p:nvSpPr>
            <p:cNvPr id="298" name="Google Shape;298;p3"/>
            <p:cNvSpPr/>
            <p:nvPr/>
          </p:nvSpPr>
          <p:spPr>
            <a:xfrm>
              <a:off x="1667675" y="4496242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9" name="Google Shape;299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01572" y="4669351"/>
              <a:ext cx="679200" cy="2414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3"/>
          <p:cNvGrpSpPr/>
          <p:nvPr/>
        </p:nvGrpSpPr>
        <p:grpSpPr>
          <a:xfrm>
            <a:off x="7793300" y="5361923"/>
            <a:ext cx="747120" cy="646470"/>
            <a:chOff x="6934313" y="4484405"/>
            <a:chExt cx="679200" cy="587700"/>
          </a:xfrm>
        </p:grpSpPr>
        <p:sp>
          <p:nvSpPr>
            <p:cNvPr id="301" name="Google Shape;301;p3"/>
            <p:cNvSpPr/>
            <p:nvPr/>
          </p:nvSpPr>
          <p:spPr>
            <a:xfrm>
              <a:off x="6934313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2" name="Google Shape;302;p3"/>
            <p:cNvPicPr preferRelativeResize="0"/>
            <p:nvPr/>
          </p:nvPicPr>
          <p:blipFill rotWithShape="1">
            <a:blip r:embed="rId7">
              <a:alphaModFix/>
            </a:blip>
            <a:srcRect b="12340" l="0" r="0" t="15831"/>
            <a:stretch/>
          </p:blipFill>
          <p:spPr>
            <a:xfrm>
              <a:off x="7021681" y="4633162"/>
              <a:ext cx="546179" cy="313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"/>
          <p:cNvGrpSpPr/>
          <p:nvPr/>
        </p:nvGrpSpPr>
        <p:grpSpPr>
          <a:xfrm>
            <a:off x="6576818" y="5339230"/>
            <a:ext cx="747120" cy="646470"/>
            <a:chOff x="7121700" y="4484405"/>
            <a:chExt cx="679200" cy="587700"/>
          </a:xfrm>
        </p:grpSpPr>
        <p:sp>
          <p:nvSpPr>
            <p:cNvPr id="304" name="Google Shape;304;p3"/>
            <p:cNvSpPr/>
            <p:nvPr/>
          </p:nvSpPr>
          <p:spPr>
            <a:xfrm>
              <a:off x="7121700" y="4484405"/>
              <a:ext cx="679200" cy="587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5" name="Google Shape;305;p3"/>
            <p:cNvPicPr preferRelativeResize="0"/>
            <p:nvPr/>
          </p:nvPicPr>
          <p:blipFill rotWithShape="1">
            <a:blip r:embed="rId8">
              <a:alphaModFix/>
            </a:blip>
            <a:srcRect b="52182" l="0" r="0" t="0"/>
            <a:stretch/>
          </p:blipFill>
          <p:spPr>
            <a:xfrm>
              <a:off x="7171285" y="4735773"/>
              <a:ext cx="587946" cy="14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"/>
          <p:cNvSpPr txBox="1"/>
          <p:nvPr/>
        </p:nvSpPr>
        <p:spPr>
          <a:xfrm>
            <a:off x="6578150" y="5223358"/>
            <a:ext cx="74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latin typeface="Lato"/>
                <a:ea typeface="Lato"/>
                <a:cs typeface="Lato"/>
                <a:sym typeface="Lato"/>
              </a:rPr>
              <a:t>H2020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c1e358e0b_0_1"/>
          <p:cNvSpPr/>
          <p:nvPr/>
        </p:nvSpPr>
        <p:spPr>
          <a:xfrm>
            <a:off x="13675" y="2030350"/>
            <a:ext cx="12192000" cy="2752800"/>
          </a:xfrm>
          <a:prstGeom prst="rect">
            <a:avLst/>
          </a:prstGeom>
          <a:solidFill>
            <a:srgbClr val="D7E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13c1e358e0b_0_1"/>
          <p:cNvSpPr txBox="1"/>
          <p:nvPr>
            <p:ph type="title"/>
          </p:nvPr>
        </p:nvSpPr>
        <p:spPr>
          <a:xfrm>
            <a:off x="557250" y="1316925"/>
            <a:ext cx="10986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The</a:t>
            </a:r>
            <a:r>
              <a:rPr lang="it-IT"/>
              <a:t> (expected) twofold advantages</a:t>
            </a:r>
            <a:endParaRPr/>
          </a:p>
        </p:txBody>
      </p:sp>
      <p:sp>
        <p:nvSpPr>
          <p:cNvPr id="56" name="Google Shape;56;g13c1e358e0b_0_1"/>
          <p:cNvSpPr txBox="1"/>
          <p:nvPr/>
        </p:nvSpPr>
        <p:spPr>
          <a:xfrm>
            <a:off x="557250" y="1970625"/>
            <a:ext cx="11040600" cy="3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Developing and optimizing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WaComM++</a:t>
            </a:r>
            <a:b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(Lagrangian inert tracers transport &amp; diffusion heterogeneously hierarchical parallel model):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Computing (HPC)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	GPU and multiGPU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○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Computing (HPCC)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New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paradigm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High Performance Cloud Native Computing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(HPCNC)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" name="Google Shape;57;g13c1e358e0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657" y="2778475"/>
            <a:ext cx="1326343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3c1e358e0b_0_1"/>
          <p:cNvSpPr txBox="1"/>
          <p:nvPr/>
        </p:nvSpPr>
        <p:spPr>
          <a:xfrm>
            <a:off x="1840200" y="5586500"/>
            <a:ext cx="8421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This work is a contribution to the MytilAI research project (CUP I65F21000040002). It was supported by the H2020 EuroHPC project "Adaptive multi-tier intelligent data manager for Exascale (ADMIRE)" (CUP I25F20000250002).</a:t>
            </a:r>
            <a:endParaRPr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it-IT" sz="12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We thank Amazon AWS HPC Europe for the generous support with the grant PS_R_FY2021_Q4_Napoli_1500.</a:t>
            </a:r>
            <a:endParaRPr b="1" i="1" sz="12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13c1e358e0b_0_5"/>
          <p:cNvPicPr preferRelativeResize="0"/>
          <p:nvPr/>
        </p:nvPicPr>
        <p:blipFill rotWithShape="1">
          <a:blip r:embed="rId3">
            <a:alphaModFix/>
          </a:blip>
          <a:srcRect b="18521" l="11251" r="2860" t="14539"/>
          <a:stretch/>
        </p:blipFill>
        <p:spPr>
          <a:xfrm>
            <a:off x="6770403" y="2005425"/>
            <a:ext cx="4827423" cy="28219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3c1e358e0b_0_5"/>
          <p:cNvSpPr txBox="1"/>
          <p:nvPr>
            <p:ph type="title"/>
          </p:nvPr>
        </p:nvSpPr>
        <p:spPr>
          <a:xfrm>
            <a:off x="557250" y="1316925"/>
            <a:ext cx="109869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WaComM++: Water quality Community Model</a:t>
            </a:r>
            <a:endParaRPr/>
          </a:p>
        </p:txBody>
      </p:sp>
      <p:sp>
        <p:nvSpPr>
          <p:cNvPr id="65" name="Google Shape;65;g13c1e358e0b_0_5"/>
          <p:cNvSpPr txBox="1"/>
          <p:nvPr/>
        </p:nvSpPr>
        <p:spPr>
          <a:xfrm>
            <a:off x="557250" y="2186400"/>
            <a:ext cx="6040200" cy="4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Lagrangian 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model for the transport and 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diffusion of passive tracers.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Hierarchical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Heterogenic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parallelization.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Restart</a:t>
            </a: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 particles and </a:t>
            </a:r>
            <a:r>
              <a:rPr b="1"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Sources.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Different and numerous applications.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(pollutant concentration, search and rescue, ...)</a:t>
            </a:r>
            <a:b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Nunito"/>
              <a:buChar char="●"/>
            </a:pPr>
            <a:r>
              <a:rPr lang="it-IT" sz="20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C++ 17 Language</a:t>
            </a:r>
            <a:endParaRPr sz="20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g13c1e358e0b_0_5"/>
          <p:cNvSpPr/>
          <p:nvPr/>
        </p:nvSpPr>
        <p:spPr>
          <a:xfrm>
            <a:off x="6990150" y="4911550"/>
            <a:ext cx="4020600" cy="1527900"/>
          </a:xfrm>
          <a:prstGeom prst="roundRect">
            <a:avLst>
              <a:gd fmla="val 7317" name="adj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/>
              <a:t>Transport and diffusion </a:t>
            </a:r>
            <a:r>
              <a:rPr b="1" i="1" lang="it-IT"/>
              <a:t>Lagrangian</a:t>
            </a:r>
            <a:r>
              <a:rPr i="1" lang="it-IT"/>
              <a:t> model</a:t>
            </a:r>
            <a:endParaRPr i="1"/>
          </a:p>
        </p:txBody>
      </p:sp>
      <p:pic>
        <p:nvPicPr>
          <p:cNvPr descr="{&quot;code&quot;:&quot;$$p\\left(t_{1}+\\Delta t\\right)\\,=\\,p\\left(t_{1}\\right)\\,+\\,\\int_{t_{1}}^{t_{1}+\\Delta t}u\\,\\left(p\\left(t\\right),t\\right)\\,dt$$&quot;,&quot;aid&quot;:null,&quot;backgroundColorModified&quot;:null,&quot;id&quot;:&quot;2&quot;,&quot;font&quot;:{&quot;size&quot;:12,&quot;family&quot;:&quot;Arial&quot;,&quot;color&quot;:&quot;#000000&quot;},&quot;type&quot;:&quot;$$&quot;,&quot;backgroundColor&quot;:&quot;#FFFFFF&quot;,&quot;ts&quot;:1634910375097,&quot;cs&quot;:&quot;TxNulhji8SDICH0Lqf5D5A==&quot;,&quot;size&quot;:{&quot;width&quot;:338.75,&quot;height&quot;:48.75}}" id="67" name="Google Shape;67;g13c1e358e0b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725" y="5218654"/>
            <a:ext cx="3687450" cy="53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c1e358e0b_0_9"/>
          <p:cNvSpPr txBox="1"/>
          <p:nvPr>
            <p:ph type="title"/>
          </p:nvPr>
        </p:nvSpPr>
        <p:spPr>
          <a:xfrm>
            <a:off x="557250" y="1316925"/>
            <a:ext cx="10986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High-Performance Parallelization Schema</a:t>
            </a:r>
            <a:endParaRPr/>
          </a:p>
        </p:txBody>
      </p:sp>
      <p:pic>
        <p:nvPicPr>
          <p:cNvPr id="73" name="Google Shape;73;g13c1e358e0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25" y="1996725"/>
            <a:ext cx="8117550" cy="45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c1e358e0b_0_13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Steps 1/4</a:t>
            </a:r>
            <a:endParaRPr/>
          </a:p>
        </p:txBody>
      </p:sp>
      <p:pic>
        <p:nvPicPr>
          <p:cNvPr id="79" name="Google Shape;79;g13c1e358e0b_0_13"/>
          <p:cNvPicPr preferRelativeResize="0"/>
          <p:nvPr/>
        </p:nvPicPr>
        <p:blipFill rotWithShape="1">
          <a:blip r:embed="rId3">
            <a:alphaModFix/>
          </a:blip>
          <a:srcRect b="0" l="0" r="64360" t="0"/>
          <a:stretch/>
        </p:blipFill>
        <p:spPr>
          <a:xfrm>
            <a:off x="1975150" y="2545427"/>
            <a:ext cx="2580531" cy="36517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" name="Google Shape;80;g13c1e358e0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634" y="2275263"/>
            <a:ext cx="4233437" cy="41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3c1e358e0b_0_13"/>
          <p:cNvSpPr/>
          <p:nvPr/>
        </p:nvSpPr>
        <p:spPr>
          <a:xfrm>
            <a:off x="6176460" y="2237950"/>
            <a:ext cx="4390200" cy="7617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c1e358e0b_0_32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</a:t>
            </a:r>
            <a:r>
              <a:rPr lang="it-IT"/>
              <a:t>Steps </a:t>
            </a:r>
            <a:r>
              <a:rPr lang="it-IT"/>
              <a:t>2/4</a:t>
            </a:r>
            <a:endParaRPr/>
          </a:p>
        </p:txBody>
      </p:sp>
      <p:pic>
        <p:nvPicPr>
          <p:cNvPr id="87" name="Google Shape;87;g13c1e358e0b_0_32"/>
          <p:cNvPicPr preferRelativeResize="0"/>
          <p:nvPr/>
        </p:nvPicPr>
        <p:blipFill rotWithShape="1">
          <a:blip r:embed="rId3">
            <a:alphaModFix/>
          </a:blip>
          <a:srcRect b="0" l="35133" r="29227" t="0"/>
          <a:stretch/>
        </p:blipFill>
        <p:spPr>
          <a:xfrm>
            <a:off x="1755250" y="2410706"/>
            <a:ext cx="2653542" cy="38418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" name="Google Shape;88;g13c1e358e0b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207" y="2126478"/>
            <a:ext cx="4353211" cy="4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3c1e358e0b_0_32"/>
          <p:cNvSpPr/>
          <p:nvPr/>
        </p:nvSpPr>
        <p:spPr>
          <a:xfrm>
            <a:off x="6075425" y="2829537"/>
            <a:ext cx="4514400" cy="13167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c1e358e0b_0_4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</a:t>
            </a:r>
            <a:r>
              <a:rPr lang="it-IT"/>
              <a:t>Steps </a:t>
            </a:r>
            <a:r>
              <a:rPr lang="it-IT"/>
              <a:t>3/4</a:t>
            </a:r>
            <a:endParaRPr/>
          </a:p>
        </p:txBody>
      </p:sp>
      <p:pic>
        <p:nvPicPr>
          <p:cNvPr id="95" name="Google Shape;95;g13c1e358e0b_0_46"/>
          <p:cNvPicPr preferRelativeResize="0"/>
          <p:nvPr/>
        </p:nvPicPr>
        <p:blipFill rotWithShape="1">
          <a:blip r:embed="rId3">
            <a:alphaModFix/>
          </a:blip>
          <a:srcRect b="0" l="64360" r="0" t="0"/>
          <a:stretch/>
        </p:blipFill>
        <p:spPr>
          <a:xfrm>
            <a:off x="1582662" y="2338993"/>
            <a:ext cx="2731750" cy="39248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6" name="Google Shape;96;g13c1e358e0b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745" y="2048628"/>
            <a:ext cx="4481517" cy="45055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3c1e358e0b_0_46"/>
          <p:cNvSpPr/>
          <p:nvPr/>
        </p:nvSpPr>
        <p:spPr>
          <a:xfrm>
            <a:off x="5961737" y="4215349"/>
            <a:ext cx="4647600" cy="13449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c1e358e0b_0_36"/>
          <p:cNvSpPr txBox="1"/>
          <p:nvPr>
            <p:ph type="title"/>
          </p:nvPr>
        </p:nvSpPr>
        <p:spPr>
          <a:xfrm>
            <a:off x="557250" y="1316925"/>
            <a:ext cx="10986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E3C5D"/>
              </a:buClr>
              <a:buSzPts val="4000"/>
              <a:buFont typeface="Avenir"/>
              <a:buNone/>
            </a:pPr>
            <a:r>
              <a:rPr lang="it-IT"/>
              <a:t>Parallel Algorithm Steps 4/4</a:t>
            </a:r>
            <a:endParaRPr/>
          </a:p>
        </p:txBody>
      </p:sp>
      <p:pic>
        <p:nvPicPr>
          <p:cNvPr id="103" name="Google Shape;103;g13c1e358e0b_0_36"/>
          <p:cNvPicPr preferRelativeResize="0"/>
          <p:nvPr/>
        </p:nvPicPr>
        <p:blipFill rotWithShape="1">
          <a:blip r:embed="rId3">
            <a:alphaModFix/>
          </a:blip>
          <a:srcRect b="-1599" l="0" r="64360" t="1600"/>
          <a:stretch/>
        </p:blipFill>
        <p:spPr>
          <a:xfrm>
            <a:off x="2005050" y="2323332"/>
            <a:ext cx="2511063" cy="37131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g13c1e358e0b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953" y="2048627"/>
            <a:ext cx="4119471" cy="4262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3c1e358e0b_0_36"/>
          <p:cNvSpPr/>
          <p:nvPr/>
        </p:nvSpPr>
        <p:spPr>
          <a:xfrm>
            <a:off x="6030356" y="5264331"/>
            <a:ext cx="4272000" cy="12726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2021-11-23T11:10:02Z</dcterms:created>
  <dc:creator>Microsoft Office User</dc:creator>
</cp:coreProperties>
</file>