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4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94695-7BBA-4F6F-BE72-7BEACAB320CB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711F8-23B4-4F04-B651-448DD7C9B3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20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Successione a causa di morte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63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1068" y="450286"/>
            <a:ext cx="3357186" cy="1609344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accent1"/>
                </a:solidFill>
              </a:rPr>
              <a:t>Rappresentazione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≠ </a:t>
            </a:r>
            <a:r>
              <a:rPr lang="it-IT" sz="3600" cap="small" dirty="0" smtClean="0">
                <a:latin typeface="Bahnschrift Light SemiCondensed" panose="020B0502040204020203" pitchFamily="34" charset="0"/>
              </a:rPr>
              <a:t>rappresentanza</a:t>
            </a:r>
            <a:endParaRPr lang="it-IT" sz="3600" cap="small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1015" y="2121407"/>
            <a:ext cx="3668751" cy="44020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Art. 467 c.c.</a:t>
            </a:r>
          </a:p>
          <a:p>
            <a:pPr marL="0" indent="0">
              <a:buNone/>
            </a:pPr>
            <a:r>
              <a:rPr lang="it-IT" dirty="0"/>
              <a:t>q</a:t>
            </a:r>
            <a:r>
              <a:rPr lang="it-IT" dirty="0" smtClean="0"/>
              <a:t>uando il </a:t>
            </a:r>
            <a:r>
              <a:rPr lang="it-IT" dirty="0" err="1" smtClean="0"/>
              <a:t>delato</a:t>
            </a:r>
            <a:r>
              <a:rPr lang="it-IT" dirty="0" smtClean="0"/>
              <a:t> non può o non vuole accettare l’eredità, a costui subentrano i suoi discendenti.</a:t>
            </a:r>
          </a:p>
          <a:p>
            <a:pPr marL="0" indent="0">
              <a:buNone/>
            </a:pPr>
            <a:r>
              <a:rPr lang="it-IT" dirty="0" smtClean="0"/>
              <a:t>I rappresentanti succedono:</a:t>
            </a:r>
          </a:p>
          <a:p>
            <a:pPr>
              <a:buFontTx/>
              <a:buChar char="-"/>
            </a:pPr>
            <a:r>
              <a:rPr lang="it-IT" dirty="0" smtClean="0"/>
              <a:t>nello stesso grado dell’ascendente </a:t>
            </a:r>
          </a:p>
          <a:p>
            <a:pPr>
              <a:buFontTx/>
              <a:buChar char="-"/>
            </a:pPr>
            <a:r>
              <a:rPr lang="it-IT" i="1" dirty="0" smtClean="0"/>
              <a:t>iure proprio</a:t>
            </a:r>
          </a:p>
          <a:p>
            <a:pPr>
              <a:buFontTx/>
              <a:buChar char="-"/>
            </a:pPr>
            <a:endParaRPr lang="it-IT" i="1" dirty="0" smtClean="0"/>
          </a:p>
          <a:p>
            <a:pPr marL="0" indent="0" algn="ctr">
              <a:buNone/>
            </a:pPr>
            <a:r>
              <a:rPr lang="it-IT" dirty="0" smtClean="0"/>
              <a:t>La rappresentazione </a:t>
            </a:r>
            <a:r>
              <a:rPr lang="it-IT" dirty="0" smtClean="0">
                <a:solidFill>
                  <a:schemeClr val="accent1"/>
                </a:solidFill>
              </a:rPr>
              <a:t>NON</a:t>
            </a:r>
            <a:r>
              <a:rPr lang="it-IT" dirty="0" smtClean="0"/>
              <a:t> opera quando… </a:t>
            </a:r>
          </a:p>
          <a:p>
            <a:pPr marL="0" indent="0">
              <a:buNone/>
            </a:pPr>
            <a:r>
              <a:rPr lang="it-IT" dirty="0" smtClean="0"/>
              <a:t>…art. 467 comma 2 c.c.</a:t>
            </a:r>
          </a:p>
          <a:p>
            <a:pPr marL="0" indent="0" algn="ctr">
              <a:buNone/>
            </a:pPr>
            <a:r>
              <a:rPr lang="it-IT" dirty="0" smtClean="0"/>
              <a:t>Volontà del testatore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88365" y="1530477"/>
            <a:ext cx="282125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it-IT" sz="3600" cap="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Sostituzione ordinaria </a:t>
            </a:r>
            <a:endParaRPr lang="it-IT" sz="3600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095117" y="882326"/>
            <a:ext cx="303313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it-IT" sz="3600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accrescimento</a:t>
            </a:r>
          </a:p>
        </p:txBody>
      </p:sp>
      <p:sp>
        <p:nvSpPr>
          <p:cNvPr id="6" name="Triangolo isoscele 5"/>
          <p:cNvSpPr/>
          <p:nvPr/>
        </p:nvSpPr>
        <p:spPr>
          <a:xfrm>
            <a:off x="367656" y="1168870"/>
            <a:ext cx="446717" cy="57384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348976" y="2620006"/>
            <a:ext cx="3100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SUCCESSIONE TESTAMENTARIA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Art. 688 c.c. </a:t>
            </a:r>
          </a:p>
        </p:txBody>
      </p:sp>
      <p:cxnSp>
        <p:nvCxnSpPr>
          <p:cNvPr id="9" name="Connettore 7 8"/>
          <p:cNvCxnSpPr/>
          <p:nvPr/>
        </p:nvCxnSpPr>
        <p:spPr>
          <a:xfrm rot="5400000" flipH="1" flipV="1">
            <a:off x="1488580" y="3174082"/>
            <a:ext cx="4448221" cy="2062974"/>
          </a:xfrm>
          <a:prstGeom prst="curvedConnector4">
            <a:avLst>
              <a:gd name="adj1" fmla="val -5139"/>
              <a:gd name="adj2" fmla="val 944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8095117" y="1742712"/>
            <a:ext cx="32345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SUCCESSIONE TESTAMENTARIA</a:t>
            </a:r>
          </a:p>
          <a:p>
            <a:pPr algn="ctr"/>
            <a:r>
              <a:rPr lang="it-IT" dirty="0" smtClean="0"/>
              <a:t>Art. 674 c.c. </a:t>
            </a:r>
          </a:p>
          <a:p>
            <a:r>
              <a:rPr lang="it-IT" dirty="0"/>
              <a:t>p</a:t>
            </a:r>
            <a:r>
              <a:rPr lang="it-IT" dirty="0" smtClean="0"/>
              <a:t>iù eredi sono istituiti nell’universalità o nella stessa quota del patrimonio del </a:t>
            </a:r>
            <a:r>
              <a:rPr lang="it-IT" i="1" dirty="0" smtClean="0"/>
              <a:t>de </a:t>
            </a:r>
            <a:r>
              <a:rPr lang="it-IT" i="1" dirty="0" err="1" smtClean="0"/>
              <a:t>cuius</a:t>
            </a:r>
            <a:endParaRPr lang="it-IT" i="1" dirty="0" smtClean="0"/>
          </a:p>
          <a:p>
            <a:endParaRPr lang="it-IT" i="1" dirty="0" smtClean="0"/>
          </a:p>
          <a:p>
            <a:endParaRPr lang="it-IT" i="1" dirty="0"/>
          </a:p>
          <a:p>
            <a:endParaRPr lang="it-IT" i="1" dirty="0" smtClean="0"/>
          </a:p>
          <a:p>
            <a:endParaRPr lang="it-IT" i="1" dirty="0"/>
          </a:p>
          <a:p>
            <a:r>
              <a:rPr lang="it-IT" dirty="0" smtClean="0"/>
              <a:t>L’accrescimento </a:t>
            </a:r>
            <a:r>
              <a:rPr lang="it-IT" dirty="0" smtClean="0">
                <a:solidFill>
                  <a:schemeClr val="accent1"/>
                </a:solidFill>
              </a:rPr>
              <a:t>NON</a:t>
            </a:r>
            <a:r>
              <a:rPr lang="it-IT" dirty="0" smtClean="0"/>
              <a:t> opera quando…</a:t>
            </a:r>
          </a:p>
          <a:p>
            <a:r>
              <a:rPr lang="it-IT" dirty="0" smtClean="0"/>
              <a:t>… art. 674 c.c. comma 3 e 4.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Volontà del testatore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Rappresentazione</a:t>
            </a:r>
          </a:p>
          <a:p>
            <a:endParaRPr lang="it-IT" dirty="0"/>
          </a:p>
        </p:txBody>
      </p:sp>
      <p:cxnSp>
        <p:nvCxnSpPr>
          <p:cNvPr id="12" name="Connettore 7 11"/>
          <p:cNvCxnSpPr/>
          <p:nvPr/>
        </p:nvCxnSpPr>
        <p:spPr>
          <a:xfrm rot="16200000" flipV="1">
            <a:off x="5714667" y="3407032"/>
            <a:ext cx="3557239" cy="120366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9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2033" y="0"/>
            <a:ext cx="10058400" cy="970156"/>
          </a:xfrm>
        </p:spPr>
        <p:txBody>
          <a:bodyPr/>
          <a:lstStyle/>
          <a:p>
            <a:pPr algn="ctr"/>
            <a:r>
              <a:rPr lang="it-IT" dirty="0" smtClean="0"/>
              <a:t>Accettazione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7094" y="709706"/>
            <a:ext cx="4494611" cy="4482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b="1" dirty="0" smtClean="0">
                <a:solidFill>
                  <a:schemeClr val="accent1"/>
                </a:solidFill>
              </a:rPr>
              <a:t>ACCETTAZIONE PURA E SEMPLICE</a:t>
            </a:r>
          </a:p>
          <a:p>
            <a:pPr>
              <a:buFontTx/>
              <a:buChar char="-"/>
            </a:pPr>
            <a:r>
              <a:rPr lang="it-IT" sz="1800" dirty="0" smtClean="0"/>
              <a:t>Espressa (atto pubblico o scrittura privata) </a:t>
            </a:r>
            <a:r>
              <a:rPr lang="it-IT" sz="1800" dirty="0" smtClean="0">
                <a:solidFill>
                  <a:schemeClr val="accent1"/>
                </a:solidFill>
              </a:rPr>
              <a:t>art. 475 c.c.</a:t>
            </a:r>
          </a:p>
          <a:p>
            <a:pPr>
              <a:buFontTx/>
              <a:buChar char="-"/>
            </a:pPr>
            <a:r>
              <a:rPr lang="it-IT" sz="1800" dirty="0" smtClean="0"/>
              <a:t>Tacita </a:t>
            </a:r>
            <a:r>
              <a:rPr lang="it-IT" sz="1800" dirty="0" smtClean="0">
                <a:solidFill>
                  <a:schemeClr val="accent1"/>
                </a:solidFill>
              </a:rPr>
              <a:t>art. 476 c.c. </a:t>
            </a:r>
          </a:p>
          <a:p>
            <a:pPr>
              <a:buFontTx/>
              <a:buChar char="-"/>
            </a:pPr>
            <a:r>
              <a:rPr lang="it-IT" sz="1800" dirty="0" smtClean="0"/>
              <a:t>Presunta </a:t>
            </a:r>
            <a:r>
              <a:rPr lang="it-IT" sz="1800" dirty="0" smtClean="0">
                <a:solidFill>
                  <a:schemeClr val="accent1"/>
                </a:solidFill>
              </a:rPr>
              <a:t>art. 477c.c. </a:t>
            </a:r>
          </a:p>
          <a:p>
            <a:pPr>
              <a:buFontTx/>
              <a:buChar char="-"/>
            </a:pPr>
            <a:r>
              <a:rPr lang="it-IT" sz="1800" i="1" dirty="0"/>
              <a:t>E</a:t>
            </a:r>
            <a:r>
              <a:rPr lang="it-IT" sz="1800" i="1" dirty="0" smtClean="0"/>
              <a:t>x </a:t>
            </a:r>
            <a:r>
              <a:rPr lang="it-IT" sz="1800" i="1" dirty="0" err="1" smtClean="0"/>
              <a:t>lege</a:t>
            </a:r>
            <a:r>
              <a:rPr lang="it-IT" sz="1800" dirty="0" smtClean="0"/>
              <a:t> </a:t>
            </a:r>
            <a:r>
              <a:rPr lang="it-IT" sz="1800" dirty="0" smtClean="0">
                <a:solidFill>
                  <a:schemeClr val="accent1"/>
                </a:solidFill>
              </a:rPr>
              <a:t>art. 527 c.c.</a:t>
            </a:r>
          </a:p>
          <a:p>
            <a:pPr>
              <a:buFontTx/>
              <a:buChar char="-"/>
            </a:pPr>
            <a:endParaRPr lang="it-IT" sz="1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it-IT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800" b="1" dirty="0" smtClean="0"/>
              <a:t>EFFETTI</a:t>
            </a:r>
            <a:r>
              <a:rPr lang="it-IT" sz="1800" dirty="0" smtClean="0"/>
              <a:t>: il </a:t>
            </a:r>
            <a:r>
              <a:rPr lang="it-IT" sz="1800" dirty="0" err="1" smtClean="0"/>
              <a:t>delato</a:t>
            </a:r>
            <a:r>
              <a:rPr lang="it-IT" sz="1800" dirty="0" smtClean="0"/>
              <a:t> diventa erede</a:t>
            </a:r>
          </a:p>
          <a:p>
            <a:pPr>
              <a:buFontTx/>
              <a:buChar char="-"/>
            </a:pPr>
            <a:r>
              <a:rPr lang="it-IT" sz="1800" dirty="0" smtClean="0"/>
              <a:t>confusione del patrimonio ereditario con quello dell’erede;</a:t>
            </a:r>
          </a:p>
          <a:p>
            <a:pPr>
              <a:buFontTx/>
              <a:buChar char="-"/>
            </a:pPr>
            <a:r>
              <a:rPr lang="it-IT" sz="1800" dirty="0"/>
              <a:t>r</a:t>
            </a:r>
            <a:r>
              <a:rPr lang="it-IT" sz="1800" dirty="0" smtClean="0"/>
              <a:t>esponsabilità illimitata per i debiti ereditari</a:t>
            </a:r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193011" y="683099"/>
            <a:ext cx="467236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ACCETTAZIONE CON BENEFICIO DI INVENTARIO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Espressa </a:t>
            </a:r>
            <a:r>
              <a:rPr lang="it-IT" sz="1200" dirty="0" smtClean="0"/>
              <a:t>(dichiarazione davanti al notaio o cancelliere </a:t>
            </a:r>
            <a:r>
              <a:rPr lang="it-IT" sz="1200" dirty="0" err="1" smtClean="0"/>
              <a:t>trib</a:t>
            </a:r>
            <a:r>
              <a:rPr lang="it-IT" sz="1200" dirty="0" smtClean="0"/>
              <a:t>. – </a:t>
            </a:r>
            <a:r>
              <a:rPr lang="it-IT" sz="1200" dirty="0" err="1" smtClean="0"/>
              <a:t>rg</a:t>
            </a:r>
            <a:r>
              <a:rPr lang="it-IT" sz="1200" dirty="0" smtClean="0"/>
              <a:t>. successioni e trascrizione </a:t>
            </a:r>
            <a:r>
              <a:rPr lang="it-IT" sz="1200" dirty="0" err="1" smtClean="0"/>
              <a:t>rg</a:t>
            </a:r>
            <a:r>
              <a:rPr lang="it-IT" sz="1200" dirty="0" smtClean="0"/>
              <a:t>. immobiliare) </a:t>
            </a:r>
            <a:r>
              <a:rPr lang="it-IT" sz="1600" dirty="0" smtClean="0">
                <a:solidFill>
                  <a:schemeClr val="accent1"/>
                </a:solidFill>
              </a:rPr>
              <a:t>art. 484 c.c</a:t>
            </a:r>
            <a:r>
              <a:rPr lang="it-IT" sz="2400" dirty="0" smtClean="0">
                <a:solidFill>
                  <a:schemeClr val="accent1"/>
                </a:solidFill>
              </a:rPr>
              <a:t>.</a:t>
            </a:r>
          </a:p>
          <a:p>
            <a:endParaRPr lang="it-IT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ONERE DI REDIGERE L’INVENTARIO DEI BENI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b="1" dirty="0" smtClean="0"/>
              <a:t>EFFETTI</a:t>
            </a:r>
            <a:r>
              <a:rPr lang="it-IT" dirty="0" smtClean="0"/>
              <a:t>: il </a:t>
            </a:r>
            <a:r>
              <a:rPr lang="it-IT" dirty="0" err="1" smtClean="0"/>
              <a:t>delato</a:t>
            </a:r>
            <a:r>
              <a:rPr lang="it-IT" dirty="0" smtClean="0"/>
              <a:t> diventa erede </a:t>
            </a:r>
            <a:r>
              <a:rPr lang="it-IT" b="1" dirty="0" smtClean="0"/>
              <a:t>art. 490</a:t>
            </a:r>
          </a:p>
          <a:p>
            <a:pPr marL="285750" indent="-285750">
              <a:buFontTx/>
              <a:buChar char="-"/>
            </a:pPr>
            <a:r>
              <a:rPr lang="it-IT" dirty="0"/>
              <a:t>non vi è confusione del patrimonio ereditario con quello dell’erede;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responsabilità </a:t>
            </a:r>
            <a:r>
              <a:rPr lang="it-IT" dirty="0"/>
              <a:t>per i debiti ereditari </a:t>
            </a:r>
            <a:r>
              <a:rPr lang="it-IT" i="1" dirty="0"/>
              <a:t>intra </a:t>
            </a:r>
            <a:r>
              <a:rPr lang="it-IT" i="1" dirty="0" err="1"/>
              <a:t>vires</a:t>
            </a:r>
            <a:r>
              <a:rPr lang="it-IT" i="1" dirty="0"/>
              <a:t> </a:t>
            </a:r>
            <a:r>
              <a:rPr lang="it-IT" i="1" dirty="0" err="1" smtClean="0"/>
              <a:t>hereditatis</a:t>
            </a:r>
            <a:r>
              <a:rPr lang="it-IT" i="1" dirty="0" smtClean="0"/>
              <a:t>;</a:t>
            </a:r>
            <a:endParaRPr lang="it-IT" i="1" dirty="0"/>
          </a:p>
          <a:p>
            <a:pPr marL="285750" indent="-285750">
              <a:buFontTx/>
              <a:buChar char="-"/>
            </a:pPr>
            <a:r>
              <a:rPr lang="it-IT" dirty="0" smtClean="0"/>
              <a:t>i creditori dell’eredità hanno preferenza sul patrimonio ereditario</a:t>
            </a:r>
          </a:p>
          <a:p>
            <a:pPr marL="285750" indent="-285750">
              <a:buFontTx/>
              <a:buChar char="-"/>
            </a:pPr>
            <a:endParaRPr lang="it-IT" i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LIQUIDAZIONE DELL’EREDITA</a:t>
            </a:r>
            <a:r>
              <a:rPr lang="it-IT" dirty="0" smtClean="0">
                <a:solidFill>
                  <a:schemeClr val="accent1"/>
                </a:solidFill>
              </a:rPr>
              <a:t>’</a:t>
            </a:r>
            <a:endParaRPr lang="it-IT" i="1" dirty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endParaRPr lang="it-IT" sz="20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3970978" y="5767373"/>
            <a:ext cx="4549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RINUNCIA o </a:t>
            </a:r>
            <a:r>
              <a:rPr lang="it-IT" cap="all" dirty="0" smtClean="0"/>
              <a:t>decadenza</a:t>
            </a:r>
            <a:r>
              <a:rPr lang="it-IT" dirty="0" smtClean="0"/>
              <a:t> dal beneficio di inventario </a:t>
            </a:r>
            <a:r>
              <a:rPr lang="it-IT" dirty="0" smtClean="0">
                <a:sym typeface="Wingdings" panose="05000000000000000000" pitchFamily="2" charset="2"/>
              </a:rPr>
              <a:t> si producono gli </a:t>
            </a:r>
            <a:r>
              <a:rPr lang="it-IT" dirty="0" smtClean="0"/>
              <a:t>effetti della accettazione pura e semplice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316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39368"/>
          </a:xfrm>
        </p:spPr>
        <p:txBody>
          <a:bodyPr/>
          <a:lstStyle/>
          <a:p>
            <a:pPr algn="ctr"/>
            <a:r>
              <a:rPr lang="it-IT" dirty="0" smtClean="0"/>
              <a:t>AZIONE DI PETIZIONE DI Eredità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2121408"/>
            <a:ext cx="3167615" cy="3242329"/>
          </a:xfrm>
        </p:spPr>
        <p:txBody>
          <a:bodyPr/>
          <a:lstStyle/>
          <a:p>
            <a:pPr marL="0" indent="0">
              <a:buNone/>
            </a:pPr>
            <a:r>
              <a:rPr lang="it-IT" sz="1800" b="1" dirty="0" smtClean="0"/>
              <a:t>Legittimazione attiva</a:t>
            </a:r>
            <a:r>
              <a:rPr lang="it-IT" sz="1800" dirty="0" smtClean="0"/>
              <a:t>:</a:t>
            </a:r>
          </a:p>
          <a:p>
            <a:pPr>
              <a:buFontTx/>
              <a:buChar char="-"/>
            </a:pPr>
            <a:r>
              <a:rPr lang="it-IT" sz="1800" dirty="0" smtClean="0"/>
              <a:t>erede;</a:t>
            </a:r>
          </a:p>
          <a:p>
            <a:pPr>
              <a:buFontTx/>
              <a:buChar char="-"/>
            </a:pPr>
            <a:r>
              <a:rPr lang="it-IT" sz="1800" dirty="0" smtClean="0"/>
              <a:t>chiamato-</a:t>
            </a:r>
            <a:r>
              <a:rPr lang="it-IT" sz="1800" dirty="0" err="1" smtClean="0"/>
              <a:t>delato</a:t>
            </a:r>
            <a:endParaRPr lang="it-IT" sz="1800" dirty="0" smtClean="0"/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811430" y="2121408"/>
            <a:ext cx="340669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Contro:</a:t>
            </a:r>
          </a:p>
          <a:p>
            <a:r>
              <a:rPr lang="it-IT" dirty="0" smtClean="0"/>
              <a:t>chiunque possegga o detenga i beni ereditari</a:t>
            </a:r>
          </a:p>
          <a:p>
            <a:r>
              <a:rPr lang="it-IT" sz="1400" dirty="0" smtClean="0"/>
              <a:t>(più possessori – possessore unico)</a:t>
            </a:r>
          </a:p>
          <a:p>
            <a:pPr algn="ctr"/>
            <a:r>
              <a:rPr lang="it-IT" dirty="0" smtClean="0">
                <a:solidFill>
                  <a:schemeClr val="accent1"/>
                </a:solidFill>
              </a:rPr>
              <a:t>ASSOLUTA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" name="Freccia bidirezionale orizzontale 4"/>
          <p:cNvSpPr/>
          <p:nvPr/>
        </p:nvSpPr>
        <p:spPr>
          <a:xfrm>
            <a:off x="4906537" y="2408224"/>
            <a:ext cx="2235819" cy="3126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571285" y="3143962"/>
            <a:ext cx="28101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PRIMA accertamento della qualità di erede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PER ottenere la restituzione dei beni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chemeClr val="accent1"/>
                </a:solidFill>
              </a:rPr>
              <a:t>UNIVERSALE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45854" y="6106924"/>
            <a:ext cx="686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IMPRESCRITTIBILE</a:t>
            </a:r>
            <a:r>
              <a:rPr lang="it-IT" dirty="0" smtClean="0"/>
              <a:t> art. 533 comma 2, c.c.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5871129" y="3827797"/>
            <a:ext cx="306632" cy="470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816562" y="1489758"/>
            <a:ext cx="256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Art. 533 ss. c.c.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1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9510" y="0"/>
            <a:ext cx="10058400" cy="1609344"/>
          </a:xfrm>
        </p:spPr>
        <p:txBody>
          <a:bodyPr/>
          <a:lstStyle/>
          <a:p>
            <a:pPr algn="ctr"/>
            <a:r>
              <a:rPr lang="it-IT" dirty="0" smtClean="0"/>
              <a:t>Successione necessaria</a:t>
            </a:r>
            <a:br>
              <a:rPr lang="it-IT" dirty="0" smtClean="0"/>
            </a:br>
            <a:r>
              <a:rPr lang="it-IT" sz="4800" dirty="0" smtClean="0">
                <a:solidFill>
                  <a:schemeClr val="accent1"/>
                </a:solidFill>
              </a:rPr>
              <a:t>TUTELA DEI LEGITTIMARI</a:t>
            </a:r>
            <a:endParaRPr lang="it-IT" sz="4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924" y="1686551"/>
            <a:ext cx="11160368" cy="1992615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solidFill>
                  <a:schemeClr val="accent1"/>
                </a:solidFill>
              </a:rPr>
              <a:t>Art. </a:t>
            </a:r>
            <a:r>
              <a:rPr lang="it-IT" dirty="0" smtClean="0">
                <a:solidFill>
                  <a:schemeClr val="accent1"/>
                </a:solidFill>
              </a:rPr>
              <a:t>536 c.c</a:t>
            </a:r>
            <a:r>
              <a:rPr lang="it-IT" dirty="0">
                <a:solidFill>
                  <a:schemeClr val="accent1"/>
                </a:solidFill>
              </a:rPr>
              <a:t>.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b="1" dirty="0" smtClean="0">
                <a:solidFill>
                  <a:schemeClr val="accent1"/>
                </a:solidFill>
              </a:rPr>
              <a:t>LEGITTIMARI</a:t>
            </a:r>
            <a:r>
              <a:rPr lang="it-IT" dirty="0" smtClean="0"/>
              <a:t>: soggetti ai quali l’ordinamento riserva una determinata quota di patrimonio (art. 537 ss. c.c.).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FIGLI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sz="1200" dirty="0" smtClean="0"/>
              <a:t>(i loro discendenti per rappresentazione) </a:t>
            </a:r>
            <a:r>
              <a:rPr lang="it-IT" dirty="0" smtClean="0">
                <a:solidFill>
                  <a:schemeClr val="accent1"/>
                </a:solidFill>
              </a:rPr>
              <a:t>– </a:t>
            </a:r>
            <a:r>
              <a:rPr lang="it-IT" b="1" dirty="0" smtClean="0">
                <a:solidFill>
                  <a:schemeClr val="accent1"/>
                </a:solidFill>
              </a:rPr>
              <a:t>CONIUGE o UNITO CIVILMENTE </a:t>
            </a:r>
            <a:r>
              <a:rPr lang="it-IT" dirty="0" smtClean="0">
                <a:solidFill>
                  <a:schemeClr val="accent1"/>
                </a:solidFill>
              </a:rPr>
              <a:t>- </a:t>
            </a:r>
            <a:r>
              <a:rPr lang="it-IT" b="1" dirty="0" smtClean="0">
                <a:solidFill>
                  <a:schemeClr val="accent1"/>
                </a:solidFill>
              </a:rPr>
              <a:t>ASCENDENTI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sz="1200" dirty="0" smtClean="0"/>
              <a:t>(se non ci sono figli)</a:t>
            </a:r>
          </a:p>
          <a:p>
            <a:pPr marL="0" indent="0" algn="ctr">
              <a:buNone/>
            </a:pPr>
            <a:endParaRPr lang="it-IT" sz="1200" dirty="0" smtClean="0"/>
          </a:p>
          <a:p>
            <a:pPr marL="0" indent="0" algn="ctr">
              <a:buNone/>
            </a:pPr>
            <a:r>
              <a:rPr lang="it-IT" dirty="0" smtClean="0"/>
              <a:t>FUNZIONE: tutela dell’interesse della famiglia nucleare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916877" y="4533338"/>
            <a:ext cx="221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COMPLEMENTARI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75324" y="5423989"/>
            <a:ext cx="1032921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900" dirty="0" smtClean="0"/>
              <a:t>Gli </a:t>
            </a:r>
            <a:r>
              <a:rPr lang="it-IT" sz="1900" b="1" dirty="0" smtClean="0"/>
              <a:t>atti di disposizione </a:t>
            </a:r>
            <a:r>
              <a:rPr lang="it-IT" sz="1900" dirty="0" smtClean="0"/>
              <a:t>del </a:t>
            </a:r>
            <a:r>
              <a:rPr lang="it-IT" sz="1900" i="1" dirty="0" smtClean="0"/>
              <a:t>de </a:t>
            </a:r>
            <a:r>
              <a:rPr lang="it-IT" sz="1900" i="1" dirty="0" err="1" smtClean="0"/>
              <a:t>cuius</a:t>
            </a:r>
            <a:r>
              <a:rPr lang="it-IT" sz="1900" i="1" dirty="0" smtClean="0"/>
              <a:t> </a:t>
            </a:r>
            <a:r>
              <a:rPr lang="it-IT" sz="1900" dirty="0" smtClean="0"/>
              <a:t>possono </a:t>
            </a:r>
            <a:r>
              <a:rPr lang="it-IT" sz="1900" dirty="0" smtClean="0">
                <a:solidFill>
                  <a:schemeClr val="accent1"/>
                </a:solidFill>
              </a:rPr>
              <a:t>ledere</a:t>
            </a:r>
            <a:r>
              <a:rPr lang="it-IT" sz="1900" dirty="0" smtClean="0"/>
              <a:t> la </a:t>
            </a:r>
            <a:r>
              <a:rPr lang="it-IT" sz="1900" b="1" dirty="0" smtClean="0"/>
              <a:t>quota riservata ai legittimari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TESTAMENTO  </a:t>
            </a:r>
            <a:r>
              <a:rPr lang="it-IT" dirty="0" smtClean="0">
                <a:sym typeface="Wingdings" panose="05000000000000000000" pitchFamily="2" charset="2"/>
              </a:rPr>
              <a:t> successione testamentaria</a:t>
            </a:r>
            <a:endParaRPr lang="it-IT" dirty="0" smtClean="0"/>
          </a:p>
          <a:p>
            <a:r>
              <a:rPr lang="it-IT" dirty="0" smtClean="0"/>
              <a:t>DONAZIONI </a:t>
            </a:r>
            <a:r>
              <a:rPr lang="it-IT" dirty="0" smtClean="0">
                <a:sym typeface="Wingdings" panose="05000000000000000000" pitchFamily="2" charset="2"/>
              </a:rPr>
              <a:t> successione legittima e testamentaria</a:t>
            </a:r>
            <a:endParaRPr lang="it-IT" dirty="0"/>
          </a:p>
        </p:txBody>
      </p:sp>
      <p:sp>
        <p:nvSpPr>
          <p:cNvPr id="7" name="Freccia bidirezionale orizzontale 6"/>
          <p:cNvSpPr/>
          <p:nvPr/>
        </p:nvSpPr>
        <p:spPr>
          <a:xfrm>
            <a:off x="4776535" y="4116040"/>
            <a:ext cx="2421433" cy="4974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1763369" y="3839766"/>
            <a:ext cx="2774462" cy="11079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2">
                    <a:lumMod val="50000"/>
                  </a:schemeClr>
                </a:solidFill>
              </a:rPr>
              <a:t>QUOTA DI RISERVA</a:t>
            </a:r>
          </a:p>
          <a:p>
            <a:r>
              <a:rPr lang="it-IT" sz="1400" dirty="0"/>
              <a:t>Quota riservata ai legittimari </a:t>
            </a:r>
            <a:r>
              <a:rPr lang="it-IT" sz="1400" i="1" dirty="0"/>
              <a:t>ex</a:t>
            </a:r>
            <a:r>
              <a:rPr lang="it-IT" sz="1400" dirty="0"/>
              <a:t>. art. 537 ss. c.c.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7436672" y="3898695"/>
            <a:ext cx="3289417" cy="11079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2">
                    <a:lumMod val="50000"/>
                  </a:schemeClr>
                </a:solidFill>
              </a:rPr>
              <a:t>QUOTA DISPONIBILE</a:t>
            </a:r>
          </a:p>
          <a:p>
            <a:r>
              <a:rPr lang="it-IT" sz="1400" dirty="0"/>
              <a:t>Quota di patrimonio della quale il </a:t>
            </a:r>
            <a:r>
              <a:rPr lang="it-IT" sz="1400" i="1" dirty="0"/>
              <a:t>de </a:t>
            </a:r>
            <a:r>
              <a:rPr lang="it-IT" sz="1400" i="1" dirty="0" err="1"/>
              <a:t>cuius</a:t>
            </a:r>
            <a:r>
              <a:rPr lang="it-IT" sz="1400" i="1" dirty="0"/>
              <a:t> </a:t>
            </a:r>
            <a:r>
              <a:rPr lang="it-IT" sz="1400" b="1" dirty="0"/>
              <a:t>può liberamente disporre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5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32861" y="85970"/>
            <a:ext cx="12567138" cy="647268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Come si calcola la quota riservata ai legittimari?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8583" y="733239"/>
            <a:ext cx="10058400" cy="261174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it-IT" sz="1800" dirty="0" smtClean="0">
                <a:solidFill>
                  <a:schemeClr val="accent1"/>
                </a:solidFill>
              </a:rPr>
              <a:t>Art. 556 c.c. RIUNIONE FITTIZIA</a:t>
            </a:r>
          </a:p>
          <a:p>
            <a:pPr marL="0" indent="0" algn="ctr">
              <a:buNone/>
            </a:pPr>
            <a:r>
              <a:rPr lang="it-IT" sz="1800" b="1" dirty="0" smtClean="0"/>
              <a:t>RELICTUM – DEBITUM + DONATUM</a:t>
            </a:r>
            <a:r>
              <a:rPr lang="it-IT" sz="1800" dirty="0" smtClean="0"/>
              <a:t> =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it-IT" sz="1800" dirty="0" smtClean="0"/>
              <a:t>MASSA FITTIZIA </a:t>
            </a:r>
            <a:endParaRPr lang="it-IT" sz="1800" dirty="0"/>
          </a:p>
          <a:p>
            <a:pPr marL="0" indent="0" algn="ctr">
              <a:buNone/>
            </a:pPr>
            <a:r>
              <a:rPr lang="it-IT" sz="1800" dirty="0" smtClean="0"/>
              <a:t>Su questa massa, si calcola la quota riservata ai legittimari.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5849662" y="2577962"/>
            <a:ext cx="456242" cy="592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596185" y="4807406"/>
            <a:ext cx="395603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Al legittimario non viene dato alcunché</a:t>
            </a:r>
          </a:p>
          <a:p>
            <a:pPr algn="ctr"/>
            <a:endParaRPr lang="it-IT" dirty="0" smtClean="0"/>
          </a:p>
          <a:p>
            <a:pPr algn="ctr"/>
            <a:r>
              <a:rPr lang="it-IT" sz="2000" b="1" dirty="0" smtClean="0">
                <a:solidFill>
                  <a:schemeClr val="accent1"/>
                </a:solidFill>
                <a:latin typeface="+mj-lt"/>
              </a:rPr>
              <a:t>LEGITTIMARIO PRETERMESSO</a:t>
            </a:r>
          </a:p>
          <a:p>
            <a:pPr algn="ctr"/>
            <a:endParaRPr lang="it-IT" sz="2000" b="1" dirty="0" smtClean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it-IT" sz="1500" dirty="0" smtClean="0"/>
              <a:t>(solo successione testamentaria)</a:t>
            </a:r>
            <a:endParaRPr lang="it-IT" sz="15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93970" y="4807406"/>
            <a:ext cx="480646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Al legittimario viene dato meno di quanto riservatogli</a:t>
            </a:r>
          </a:p>
          <a:p>
            <a:pPr algn="ctr"/>
            <a:endParaRPr lang="it-IT" sz="1400" dirty="0" smtClean="0"/>
          </a:p>
          <a:p>
            <a:r>
              <a:rPr lang="it-IT" sz="2000" b="1" dirty="0" smtClean="0">
                <a:solidFill>
                  <a:schemeClr val="accent1"/>
                </a:solidFill>
                <a:latin typeface="+mj-lt"/>
              </a:rPr>
              <a:t>LEGITTIMARIO LESO</a:t>
            </a:r>
            <a:r>
              <a:rPr lang="it-IT" sz="2000" b="1" dirty="0" smtClean="0">
                <a:latin typeface="+mj-lt"/>
              </a:rPr>
              <a:t> </a:t>
            </a:r>
            <a:r>
              <a:rPr lang="it-IT" b="1" dirty="0" smtClean="0"/>
              <a:t>(lesione quantitativa)</a:t>
            </a:r>
          </a:p>
          <a:p>
            <a:endParaRPr lang="it-IT" b="1" dirty="0"/>
          </a:p>
          <a:p>
            <a:r>
              <a:rPr lang="it-IT" b="1" dirty="0"/>
              <a:t>(lesione </a:t>
            </a:r>
            <a:r>
              <a:rPr lang="it-IT" b="1" dirty="0" smtClean="0"/>
              <a:t>qualitativa) </a:t>
            </a:r>
            <a:r>
              <a:rPr lang="it-IT" b="1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/>
              <a:t>PPRINCIPIO DI INTANGIBILITA’ DELLA LEGITTIMA </a:t>
            </a:r>
            <a:r>
              <a:rPr lang="it-IT" b="1" dirty="0" smtClean="0">
                <a:solidFill>
                  <a:schemeClr val="accent1"/>
                </a:solidFill>
              </a:rPr>
              <a:t>art. 549 c.c.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82954" y="3501292"/>
            <a:ext cx="11230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 smtClean="0"/>
          </a:p>
          <a:p>
            <a:pPr lvl="1"/>
            <a:r>
              <a:rPr lang="it-IT" b="1" dirty="0" smtClean="0"/>
              <a:t>Prima di tutto</a:t>
            </a:r>
            <a:r>
              <a:rPr lang="it-IT" dirty="0" smtClean="0"/>
              <a:t>, bisogna verificare SE e QUANTO il legittimario </a:t>
            </a:r>
            <a:r>
              <a:rPr lang="it-IT" b="1" dirty="0" smtClean="0"/>
              <a:t>ha già effettivamente conseguito</a:t>
            </a:r>
            <a:r>
              <a:rPr lang="it-IT" dirty="0" smtClean="0"/>
              <a:t>, </a:t>
            </a:r>
            <a:r>
              <a:rPr lang="it-IT" dirty="0" smtClean="0">
                <a:solidFill>
                  <a:schemeClr val="accent1"/>
                </a:solidFill>
              </a:rPr>
              <a:t>non solo a titolo di eredità e legato, ma anche di altre liberalità</a:t>
            </a:r>
            <a:r>
              <a:rPr lang="it-IT" dirty="0" smtClean="0"/>
              <a:t>.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2228706" y="3274646"/>
            <a:ext cx="7698154" cy="4532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Il LEGITTIMARIO HA AVUTO QUANTO GLI SPETTA?</a:t>
            </a:r>
            <a:endParaRPr lang="it-IT" dirty="0"/>
          </a:p>
        </p:txBody>
      </p:sp>
      <p:sp>
        <p:nvSpPr>
          <p:cNvPr id="5" name="Parentesi quadra aperta 4"/>
          <p:cNvSpPr/>
          <p:nvPr/>
        </p:nvSpPr>
        <p:spPr>
          <a:xfrm>
            <a:off x="820615" y="3727938"/>
            <a:ext cx="1289539" cy="696684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rentesi quadra chiusa 8"/>
          <p:cNvSpPr/>
          <p:nvPr/>
        </p:nvSpPr>
        <p:spPr>
          <a:xfrm>
            <a:off x="10113109" y="3727938"/>
            <a:ext cx="1229658" cy="696684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/>
          <p:cNvCxnSpPr>
            <a:stCxn id="10" idx="2"/>
            <a:endCxn id="8" idx="0"/>
          </p:cNvCxnSpPr>
          <p:nvPr/>
        </p:nvCxnSpPr>
        <p:spPr>
          <a:xfrm flipH="1">
            <a:off x="2997201" y="4424622"/>
            <a:ext cx="3001107" cy="382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10" idx="2"/>
            <a:endCxn id="7" idx="0"/>
          </p:cNvCxnSpPr>
          <p:nvPr/>
        </p:nvCxnSpPr>
        <p:spPr>
          <a:xfrm>
            <a:off x="5998308" y="4424622"/>
            <a:ext cx="2575897" cy="382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2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116" y="0"/>
            <a:ext cx="11929731" cy="1024737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Strumenti a tutela del legittimario leso o pretermesso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9226" y="2180492"/>
            <a:ext cx="7760677" cy="46110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800" b="1" dirty="0" smtClean="0">
                <a:solidFill>
                  <a:schemeClr val="accent1"/>
                </a:solidFill>
              </a:rPr>
              <a:t>AZIONE DI RIDUZIONE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 dirty="0" smtClean="0"/>
              <a:t>Accertamento della lesione del legittimario e, se pretermesso, della qualità di erede (erede o </a:t>
            </a:r>
            <a:r>
              <a:rPr lang="it-IT" sz="1800" dirty="0" err="1" smtClean="0"/>
              <a:t>delato</a:t>
            </a:r>
            <a:r>
              <a:rPr lang="it-IT" sz="1800" dirty="0" smtClean="0"/>
              <a:t>?).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 dirty="0" smtClean="0"/>
              <a:t>Dichiarazione di inefficacia delle disposizioni (testamentarie o liberali) lesive dei diritti del legittimario.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chemeClr val="accent1"/>
                </a:solidFill>
              </a:rPr>
              <a:t>CONTRO</a:t>
            </a:r>
            <a:r>
              <a:rPr lang="it-IT" sz="1800" dirty="0" smtClean="0"/>
              <a:t> il beneficiario della disposizione lesiva</a:t>
            </a:r>
          </a:p>
          <a:p>
            <a:pPr marL="0" indent="0">
              <a:buNone/>
            </a:pPr>
            <a:r>
              <a:rPr lang="it-IT" sz="1800" dirty="0" smtClean="0"/>
              <a:t>Condizioni per agire in riduzione </a:t>
            </a:r>
            <a:r>
              <a:rPr lang="it-IT" sz="1800" b="1" dirty="0" smtClean="0">
                <a:solidFill>
                  <a:schemeClr val="accent1"/>
                </a:solidFill>
              </a:rPr>
              <a:t>art. 564 c.c.</a:t>
            </a:r>
            <a:r>
              <a:rPr lang="it-IT" sz="1800" b="1" dirty="0" smtClean="0"/>
              <a:t>: </a:t>
            </a:r>
          </a:p>
          <a:p>
            <a:pPr>
              <a:buFontTx/>
              <a:buChar char="-"/>
            </a:pPr>
            <a:r>
              <a:rPr lang="it-IT" sz="1800" dirty="0" smtClean="0">
                <a:solidFill>
                  <a:schemeClr val="accent1"/>
                </a:solidFill>
              </a:rPr>
              <a:t>imputazione </a:t>
            </a:r>
            <a:r>
              <a:rPr lang="it-IT" sz="1800" i="1" dirty="0" smtClean="0">
                <a:solidFill>
                  <a:schemeClr val="accent1"/>
                </a:solidFill>
              </a:rPr>
              <a:t>ex se </a:t>
            </a:r>
            <a:r>
              <a:rPr lang="it-IT" sz="1800" dirty="0" smtClean="0"/>
              <a:t>delle donazioni e i legati ricevuti;</a:t>
            </a:r>
          </a:p>
          <a:p>
            <a:pPr>
              <a:buFontTx/>
              <a:buChar char="-"/>
            </a:pPr>
            <a:r>
              <a:rPr lang="it-IT" sz="1800" dirty="0" smtClean="0"/>
              <a:t>se il legittimario è erede, </a:t>
            </a:r>
            <a:r>
              <a:rPr lang="it-IT" sz="1800" dirty="0" smtClean="0">
                <a:solidFill>
                  <a:schemeClr val="accent1"/>
                </a:solidFill>
              </a:rPr>
              <a:t>accettazione con beneficio di inventario</a:t>
            </a:r>
            <a:r>
              <a:rPr lang="it-IT" sz="1800" dirty="0" smtClean="0"/>
              <a:t>. (NON se agisce contro coeredi)</a:t>
            </a:r>
          </a:p>
          <a:p>
            <a:pPr>
              <a:buFontTx/>
              <a:buChar char="-"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Azione di accertamento</a:t>
            </a:r>
          </a:p>
          <a:p>
            <a:pPr marL="0" indent="0">
              <a:buNone/>
            </a:pPr>
            <a:r>
              <a:rPr lang="it-IT" sz="1800" dirty="0" smtClean="0"/>
              <a:t>Carattere personale</a:t>
            </a:r>
          </a:p>
          <a:p>
            <a:pPr marL="0" indent="0">
              <a:buNone/>
            </a:pPr>
            <a:endParaRPr lang="it-IT" sz="1800" dirty="0" smtClean="0"/>
          </a:p>
        </p:txBody>
      </p:sp>
      <p:sp>
        <p:nvSpPr>
          <p:cNvPr id="5" name="Rettangolo arrotondato 4"/>
          <p:cNvSpPr/>
          <p:nvPr/>
        </p:nvSpPr>
        <p:spPr>
          <a:xfrm>
            <a:off x="8502638" y="2094523"/>
            <a:ext cx="3493977" cy="41113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AZIONE DI RESTITUZIONE</a:t>
            </a:r>
          </a:p>
          <a:p>
            <a:pPr>
              <a:spcAft>
                <a:spcPts val="600"/>
              </a:spcAft>
            </a:pPr>
            <a:r>
              <a:rPr lang="it-IT" dirty="0"/>
              <a:t>Restituzione del bene oggetto della disposizione lesiva</a:t>
            </a:r>
          </a:p>
          <a:p>
            <a:r>
              <a:rPr lang="it-IT" dirty="0">
                <a:solidFill>
                  <a:schemeClr val="accent1"/>
                </a:solidFill>
              </a:rPr>
              <a:t>CONTRO</a:t>
            </a:r>
            <a:r>
              <a:rPr lang="it-IT" dirty="0"/>
              <a:t> </a:t>
            </a:r>
            <a:r>
              <a:rPr lang="it-IT" dirty="0" smtClean="0"/>
              <a:t>il beneficiario della disposizione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Carattere reale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/>
              <a:t>Azione </a:t>
            </a:r>
            <a:r>
              <a:rPr lang="it-IT" sz="1400" dirty="0"/>
              <a:t>di </a:t>
            </a:r>
            <a:r>
              <a:rPr lang="it-IT" sz="1400" dirty="0" smtClean="0"/>
              <a:t>esecuzione</a:t>
            </a:r>
          </a:p>
          <a:p>
            <a:pPr>
              <a:spcAft>
                <a:spcPts val="600"/>
              </a:spcAft>
            </a:pPr>
            <a:r>
              <a:rPr lang="it-IT" dirty="0" smtClean="0">
                <a:solidFill>
                  <a:schemeClr val="accent1"/>
                </a:solidFill>
              </a:rPr>
              <a:t>CONTRO</a:t>
            </a:r>
            <a:r>
              <a:rPr lang="it-IT" dirty="0" smtClean="0"/>
              <a:t> </a:t>
            </a:r>
            <a:r>
              <a:rPr lang="it-IT" dirty="0"/>
              <a:t>il terzo acquirente dal </a:t>
            </a:r>
            <a:r>
              <a:rPr lang="it-IT" dirty="0" smtClean="0"/>
              <a:t>donatario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 smtClean="0"/>
              <a:t>Onere di escutere prima patrimonio del donatario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 smtClean="0"/>
              <a:t>Carattere personale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14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890954" y="887508"/>
            <a:ext cx="7049477" cy="9612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MECCANISMO </a:t>
            </a:r>
            <a:r>
              <a:rPr lang="it-IT" b="1" dirty="0" smtClean="0">
                <a:solidFill>
                  <a:schemeClr val="accent1"/>
                </a:solidFill>
              </a:rPr>
              <a:t>AUTOMATICO </a:t>
            </a:r>
            <a:r>
              <a:rPr lang="it-IT" b="1" dirty="0">
                <a:solidFill>
                  <a:schemeClr val="accent1"/>
                </a:solidFill>
              </a:rPr>
              <a:t>DI RIDUZIONE art. 553 c.c</a:t>
            </a:r>
            <a:r>
              <a:rPr lang="it-IT" b="1" dirty="0" smtClean="0">
                <a:solidFill>
                  <a:schemeClr val="accent1"/>
                </a:solidFill>
              </a:rPr>
              <a:t>.</a:t>
            </a:r>
            <a:endParaRPr lang="it-IT" dirty="0"/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SOLO se si apre la SUCCESSIONE </a:t>
            </a:r>
            <a:r>
              <a:rPr lang="it-IT" sz="1400" dirty="0" smtClean="0">
                <a:solidFill>
                  <a:schemeClr val="tx1"/>
                </a:solidFill>
              </a:rPr>
              <a:t>LEGITTIMA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Opera solo se concorso tra legittimari e legittimi non legittimari: art. 571 e 582  c.c.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35938" y="6072554"/>
            <a:ext cx="3415323" cy="6955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accent1"/>
                </a:solidFill>
              </a:rPr>
              <a:t>Chi può agire in riduzione? </a:t>
            </a:r>
            <a:r>
              <a:rPr lang="it-IT" sz="1100" dirty="0"/>
              <a:t>Legittimario, suoi eredi e aventi causa – Creditori personali del legittimario leso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6781800" y="3641970"/>
            <a:ext cx="1613876" cy="96910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61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TESTAMENTO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1669312"/>
            <a:ext cx="10058400" cy="45028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Art. 587 c.c. </a:t>
            </a:r>
            <a:r>
              <a:rPr lang="it-IT" b="1" dirty="0" smtClean="0"/>
              <a:t>atto revocabile </a:t>
            </a:r>
            <a:r>
              <a:rPr lang="it-IT" dirty="0" smtClean="0"/>
              <a:t>con il quale taluno dispone, per il tempo in cui avrà cessato di vivere, di tutte le proprie sostanze o di parte di esse.</a:t>
            </a:r>
          </a:p>
          <a:p>
            <a:pPr marL="0" indent="0" algn="ctr">
              <a:buNone/>
            </a:pPr>
            <a:r>
              <a:rPr lang="it-IT" dirty="0" smtClean="0"/>
              <a:t>È atto di ultima volontà</a:t>
            </a:r>
          </a:p>
          <a:p>
            <a:pPr marL="0" indent="0">
              <a:buNone/>
            </a:pPr>
            <a:r>
              <a:rPr lang="it-IT" dirty="0" smtClean="0"/>
              <a:t>È un negozio unipersonale</a:t>
            </a:r>
          </a:p>
          <a:p>
            <a:pPr marL="0" indent="0">
              <a:buNone/>
            </a:pPr>
            <a:r>
              <a:rPr lang="it-IT" dirty="0" smtClean="0"/>
              <a:t>È un negozio personalissimo</a:t>
            </a:r>
          </a:p>
          <a:p>
            <a:pPr marL="0" indent="0">
              <a:buNone/>
            </a:pPr>
            <a:r>
              <a:rPr lang="it-IT" dirty="0" smtClean="0"/>
              <a:t>È un negozio formale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È l’unico atto</a:t>
            </a:r>
          </a:p>
          <a:p>
            <a:pPr marL="0" indent="0">
              <a:buNone/>
            </a:pPr>
            <a:r>
              <a:rPr lang="it-IT" dirty="0" smtClean="0"/>
              <a:t>È </a:t>
            </a:r>
            <a:r>
              <a:rPr lang="it-IT" dirty="0"/>
              <a:t>sempre </a:t>
            </a:r>
            <a:r>
              <a:rPr lang="it-IT" dirty="0" smtClean="0"/>
              <a:t>revocabile</a:t>
            </a:r>
            <a:endParaRPr lang="it-IT" dirty="0"/>
          </a:p>
          <a:p>
            <a:pPr>
              <a:buFont typeface="Wingdings" panose="05000000000000000000" pitchFamily="2" charset="2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Libertà testamentaria</a:t>
            </a:r>
          </a:p>
          <a:p>
            <a:pPr>
              <a:buFont typeface="Wingdings" panose="05000000000000000000" pitchFamily="2" charset="2"/>
              <a:buChar char="à"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Capacità di testare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73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Contenuto del testamento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Disposizioni di carattere patrimoniale</a:t>
            </a:r>
          </a:p>
          <a:p>
            <a:r>
              <a:rPr lang="it-IT" dirty="0" smtClean="0"/>
              <a:t>Disposizioni di carattere non patrimoniale</a:t>
            </a:r>
          </a:p>
          <a:p>
            <a:endParaRPr lang="it-IT" dirty="0"/>
          </a:p>
          <a:p>
            <a:r>
              <a:rPr lang="it-IT" dirty="0" smtClean="0"/>
              <a:t>Disposizioni a titolo universale</a:t>
            </a:r>
          </a:p>
          <a:p>
            <a:r>
              <a:rPr lang="it-IT" dirty="0" smtClean="0"/>
              <a:t>Disposizioni a titolo particolare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successione legittima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Forme di testamento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cap="all" dirty="0" smtClean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Testamento olografo </a:t>
            </a:r>
            <a:r>
              <a:rPr lang="it-IT" dirty="0" smtClean="0">
                <a:solidFill>
                  <a:schemeClr val="accent1"/>
                </a:solidFill>
              </a:rPr>
              <a:t>art. 602 c.c.</a:t>
            </a:r>
          </a:p>
          <a:p>
            <a:pPr marL="0" indent="0">
              <a:buNone/>
            </a:pPr>
            <a:r>
              <a:rPr lang="it-IT" dirty="0" smtClean="0"/>
              <a:t>Scrittura, data e sottoscrizione di pugno del testatore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Testamento per </a:t>
            </a:r>
            <a:r>
              <a:rPr lang="it-IT" b="1" dirty="0" smtClean="0">
                <a:solidFill>
                  <a:schemeClr val="accent1"/>
                </a:solidFill>
              </a:rPr>
              <a:t>atto di notaio</a:t>
            </a:r>
            <a:r>
              <a:rPr lang="it-IT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it-IT" sz="24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Testamento pubblico </a:t>
            </a:r>
            <a:r>
              <a:rPr lang="it-IT" dirty="0" smtClean="0">
                <a:solidFill>
                  <a:schemeClr val="accent1"/>
                </a:solidFill>
              </a:rPr>
              <a:t>art. 603 c.c.</a:t>
            </a:r>
          </a:p>
          <a:p>
            <a:pPr marL="0" indent="0">
              <a:buNone/>
            </a:pPr>
            <a:r>
              <a:rPr lang="it-IT" dirty="0" smtClean="0"/>
              <a:t>Redatto dal notaio in presenza di testimoni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z="24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Testamento segreto </a:t>
            </a:r>
            <a:r>
              <a:rPr lang="it-IT" dirty="0" smtClean="0">
                <a:solidFill>
                  <a:schemeClr val="accent1"/>
                </a:solidFill>
              </a:rPr>
              <a:t>art. 604 – 605 c.c.</a:t>
            </a:r>
          </a:p>
          <a:p>
            <a:pPr marL="0" indent="0">
              <a:buNone/>
            </a:pPr>
            <a:r>
              <a:rPr lang="it-IT" dirty="0" smtClean="0"/>
              <a:t>Redatto dal testatore (solamente sottoscritto dal testatore se redatto da un terzo)</a:t>
            </a:r>
          </a:p>
          <a:p>
            <a:pPr marL="0" indent="0">
              <a:buNone/>
            </a:pPr>
            <a:r>
              <a:rPr lang="it-IT" dirty="0" smtClean="0"/>
              <a:t>Ricevuto dal notaio in presenza del testatore e di due testimoni (ATTO DI RECEPIMENTO)</a:t>
            </a:r>
          </a:p>
          <a:p>
            <a:endParaRPr lang="it-IT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Patti successori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Art. 458 c.c. </a:t>
            </a:r>
            <a:r>
              <a:rPr lang="it-IT" dirty="0" smtClean="0"/>
              <a:t>convenzioni con cui taluno dispone della successione propria o di diritti spettanti su una successione non ancora aperta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nullità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>
                <a:solidFill>
                  <a:schemeClr val="accent1"/>
                </a:solidFill>
              </a:rPr>
              <a:t>Istitutivi</a:t>
            </a:r>
          </a:p>
          <a:p>
            <a:r>
              <a:rPr lang="it-IT" dirty="0" smtClean="0">
                <a:solidFill>
                  <a:schemeClr val="accent1"/>
                </a:solidFill>
              </a:rPr>
              <a:t>Dispositivi </a:t>
            </a:r>
          </a:p>
          <a:p>
            <a:r>
              <a:rPr lang="it-IT" dirty="0" smtClean="0">
                <a:solidFill>
                  <a:schemeClr val="accent1"/>
                </a:solidFill>
              </a:rPr>
              <a:t>Rinunziativi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Eccezione: patti dispositivi di diritti non patrimoniali attinenti alla propria successione e riguardanti interessi strettamente connessi alla persona.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21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3853192"/>
          </a:xfrm>
        </p:spPr>
        <p:txBody>
          <a:bodyPr>
            <a:normAutofit/>
          </a:bodyPr>
          <a:lstStyle/>
          <a:p>
            <a:r>
              <a:rPr lang="it-IT" dirty="0" smtClean="0"/>
              <a:t>Art. 42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Funzione: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3757961"/>
            <a:ext cx="10058400" cy="1672683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Esigenze politiche, economiche e sociali: evitare che situazioni giuridiche patrimoniali restino prive di titolare.</a:t>
            </a:r>
          </a:p>
          <a:p>
            <a:pPr>
              <a:buFontTx/>
              <a:buChar char="-"/>
            </a:pPr>
            <a:r>
              <a:rPr lang="it-IT" dirty="0" smtClean="0"/>
              <a:t>Funzione sociale: solidarietà familiare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67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Oggetto della successione </a:t>
            </a:r>
            <a:r>
              <a:rPr lang="it-IT" i="1" dirty="0" err="1" smtClean="0"/>
              <a:t>mortis</a:t>
            </a:r>
            <a:r>
              <a:rPr lang="it-IT" i="1" dirty="0" smtClean="0"/>
              <a:t> causa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0432" y="2848238"/>
            <a:ext cx="10058400" cy="1356438"/>
          </a:xfrm>
        </p:spPr>
        <p:txBody>
          <a:bodyPr>
            <a:noAutofit/>
          </a:bodyPr>
          <a:lstStyle/>
          <a:p>
            <a:r>
              <a:rPr lang="it-IT" sz="2400" dirty="0" smtClean="0"/>
              <a:t>TUTTE le situazioni giuridiche, esistenziali e patrimoniali, che NON si estinguono con la morte del loro titolare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smtClean="0"/>
              <a:t>SITUAZIONI GIURIDICHE INTRASMISSIMILI </a:t>
            </a:r>
            <a:r>
              <a:rPr lang="it-IT" sz="2400" dirty="0" smtClean="0">
                <a:sym typeface="Wingdings" panose="05000000000000000000" pitchFamily="2" charset="2"/>
              </a:rPr>
              <a:t> eccezione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170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535371"/>
            <a:ext cx="3803236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Successione</a:t>
            </a:r>
            <a:r>
              <a:rPr lang="it-IT" dirty="0"/>
              <a:t> </a:t>
            </a:r>
            <a:r>
              <a:rPr lang="it-IT" dirty="0" smtClean="0"/>
              <a:t>Testamentaria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36459" y="5435646"/>
            <a:ext cx="7437864" cy="14223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Particolare tutela predisposta a favore di alcuni soggetti c.d. </a:t>
            </a:r>
            <a:r>
              <a:rPr lang="it-IT" dirty="0" smtClean="0">
                <a:solidFill>
                  <a:schemeClr val="accent1"/>
                </a:solidFill>
              </a:rPr>
              <a:t>LEGITTIMARI </a:t>
            </a:r>
            <a:r>
              <a:rPr lang="it-IT" dirty="0" smtClean="0"/>
              <a:t>(riserva di quota di patrimonio).</a:t>
            </a:r>
          </a:p>
          <a:p>
            <a:pPr marL="0" indent="0" algn="ctr">
              <a:buNone/>
            </a:pPr>
            <a:r>
              <a:rPr lang="it-IT" b="1" dirty="0" smtClean="0"/>
              <a:t>Indipendentemente</a:t>
            </a:r>
            <a:r>
              <a:rPr lang="it-IT" dirty="0" smtClean="0"/>
              <a:t> dalla circostanza che la SUCCESSIONE sia regolata PER LEGGE O PER TESTAMENTO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917365" y="695087"/>
            <a:ext cx="3657599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it-IT" sz="49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Successione legittima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37845" y="3986018"/>
            <a:ext cx="3144643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it-IT" sz="49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Successione necessaria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16206" y="2449602"/>
            <a:ext cx="347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TESTAMENTO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582829" y="2470666"/>
            <a:ext cx="316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LEGGE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683512" y="2697173"/>
            <a:ext cx="289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>.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344401" y="2997258"/>
            <a:ext cx="3021980" cy="692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/>
              <a:t>Art. 457 c.c.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5543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4974113" cy="1711491"/>
          </a:xfrm>
        </p:spPr>
        <p:txBody>
          <a:bodyPr/>
          <a:lstStyle/>
          <a:p>
            <a:pPr algn="ctr"/>
            <a:r>
              <a:rPr lang="it-IT" dirty="0" smtClean="0"/>
              <a:t>SUCCESSIONE A TITOLO UNIVERSALE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3414483"/>
            <a:ext cx="4561518" cy="22023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i</a:t>
            </a:r>
            <a:r>
              <a:rPr lang="it-IT" sz="2800" dirty="0" smtClean="0"/>
              <a:t>l successore subentra nell’</a:t>
            </a:r>
            <a:r>
              <a:rPr lang="it-IT" sz="2800" b="1" dirty="0" smtClean="0"/>
              <a:t>universalità</a:t>
            </a:r>
            <a:r>
              <a:rPr lang="it-IT" sz="2800" dirty="0" smtClean="0"/>
              <a:t> o in </a:t>
            </a:r>
            <a:r>
              <a:rPr lang="it-IT" sz="2800" b="1" dirty="0" smtClean="0"/>
              <a:t>una quota</a:t>
            </a:r>
            <a:r>
              <a:rPr lang="it-IT" sz="2800" dirty="0" smtClean="0"/>
              <a:t> del patrimonio dei beni del </a:t>
            </a:r>
            <a:r>
              <a:rPr lang="it-IT" sz="2800" i="1" dirty="0" smtClean="0"/>
              <a:t>de </a:t>
            </a:r>
            <a:r>
              <a:rPr lang="it-IT" sz="2800" i="1" dirty="0" err="1" smtClean="0"/>
              <a:t>cuius</a:t>
            </a:r>
            <a:endParaRPr lang="it-IT" sz="28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533471" y="546313"/>
            <a:ext cx="5263375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it-IT" sz="54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SUCCESSIONE A TITOLO PARTICOLARE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2118732" y="2173332"/>
            <a:ext cx="2631688" cy="9590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EREDE</a:t>
            </a:r>
            <a:endParaRPr lang="it-IT" sz="32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7776830" y="2196123"/>
            <a:ext cx="2776655" cy="981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LEGATARIO</a:t>
            </a:r>
            <a:endParaRPr lang="it-IT" sz="3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78452" y="3414483"/>
            <a:ext cx="40255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i</a:t>
            </a:r>
            <a:r>
              <a:rPr lang="it-IT" sz="2800" dirty="0" smtClean="0"/>
              <a:t>l successore subentra in un </a:t>
            </a:r>
            <a:r>
              <a:rPr lang="it-IT" sz="2800" b="1" dirty="0" smtClean="0"/>
              <a:t>determinato</a:t>
            </a:r>
            <a:r>
              <a:rPr lang="it-IT" sz="2800" dirty="0" smtClean="0"/>
              <a:t> rapporto giuridico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583139" y="5179980"/>
            <a:ext cx="3947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TESTAMENTO o LEGGE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259016" y="5178360"/>
            <a:ext cx="3523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TESTAMENTO o LEGGE (es. art. 540 c.c.)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022265" y="5898995"/>
            <a:ext cx="6142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Successione testamentaria</a:t>
            </a:r>
            <a:r>
              <a:rPr lang="it-IT" dirty="0" smtClean="0"/>
              <a:t>: perché è importante stabilire se  una disposizione è a titolo universale o a titolo particolare</a:t>
            </a:r>
            <a:r>
              <a:rPr lang="it-IT" b="1" dirty="0" smtClean="0">
                <a:solidFill>
                  <a:schemeClr val="accent1"/>
                </a:solidFill>
              </a:rPr>
              <a:t>? </a:t>
            </a:r>
            <a:r>
              <a:rPr lang="it-IT" dirty="0" smtClean="0">
                <a:solidFill>
                  <a:schemeClr val="accent1"/>
                </a:solidFill>
              </a:rPr>
              <a:t>Art. 588 c.c.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7546" y="473481"/>
            <a:ext cx="10215186" cy="176055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Procedimento successorio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083" y="2370069"/>
            <a:ext cx="2503449" cy="24249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2600" dirty="0" smtClean="0"/>
              <a:t>Inizio:</a:t>
            </a:r>
          </a:p>
          <a:p>
            <a:pPr marL="0" indent="0">
              <a:buNone/>
            </a:pPr>
            <a:r>
              <a:rPr lang="it-IT" sz="2600" dirty="0" smtClean="0"/>
              <a:t>APERTURA DELLA SUCCESSIONE</a:t>
            </a:r>
          </a:p>
          <a:p>
            <a:pPr marL="0" indent="0">
              <a:buNone/>
            </a:pPr>
            <a:r>
              <a:rPr lang="it-IT" sz="2600" dirty="0" smtClean="0">
                <a:solidFill>
                  <a:schemeClr val="accent1"/>
                </a:solidFill>
              </a:rPr>
              <a:t>ART. 456 c.c.</a:t>
            </a:r>
          </a:p>
          <a:p>
            <a:pPr marL="0" indent="0">
              <a:buNone/>
            </a:pPr>
            <a:endParaRPr lang="it-IT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sz="2300" dirty="0" smtClean="0">
                <a:solidFill>
                  <a:schemeClr val="accent1"/>
                </a:solidFill>
              </a:rPr>
              <a:t>MORTE</a:t>
            </a:r>
          </a:p>
          <a:p>
            <a:pPr marL="0" indent="0">
              <a:buNone/>
            </a:pPr>
            <a:r>
              <a:rPr lang="it-IT" sz="2300" cap="all" dirty="0" smtClean="0">
                <a:solidFill>
                  <a:schemeClr val="accent1"/>
                </a:solidFill>
              </a:rPr>
              <a:t>Luogo</a:t>
            </a:r>
            <a:r>
              <a:rPr lang="it-IT" sz="2300" dirty="0" smtClean="0">
                <a:solidFill>
                  <a:schemeClr val="accent1"/>
                </a:solidFill>
              </a:rPr>
              <a:t> di apertura della successione: </a:t>
            </a:r>
            <a:r>
              <a:rPr lang="it-IT" sz="2300" dirty="0" smtClean="0"/>
              <a:t>ultimo domicilio del defunto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709103" y="2345092"/>
            <a:ext cx="205182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Fine:</a:t>
            </a:r>
          </a:p>
          <a:p>
            <a:pPr>
              <a:spcBef>
                <a:spcPts val="600"/>
              </a:spcBef>
            </a:pPr>
            <a:r>
              <a:rPr lang="it-IT" dirty="0" smtClean="0"/>
              <a:t>ACQUISTO DELL’EREDITA’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833124" y="3220902"/>
            <a:ext cx="37243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Vacanza </a:t>
            </a:r>
          </a:p>
          <a:p>
            <a:pPr algn="ctr"/>
            <a:r>
              <a:rPr lang="it-IT" dirty="0" smtClean="0"/>
              <a:t>dell’eredità</a:t>
            </a:r>
          </a:p>
          <a:p>
            <a:pPr algn="ctr"/>
            <a:r>
              <a:rPr lang="it-IT" sz="1400" dirty="0" smtClean="0"/>
              <a:t>Amministrazione del patrimonio ereditario: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Chiamato art. 485 ss. c.c.</a:t>
            </a:r>
          </a:p>
          <a:p>
            <a:pPr marL="171450" indent="-171450">
              <a:buFontTx/>
              <a:buChar char="-"/>
            </a:pPr>
            <a:r>
              <a:rPr lang="it-IT" sz="1400" dirty="0" smtClean="0"/>
              <a:t>Curatore dell’eredità giacente art. 528 ss. c.c.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977376" y="2972566"/>
            <a:ext cx="5263375" cy="377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804532" y="2542804"/>
            <a:ext cx="168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VOCAZIONE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652846" y="2542804"/>
            <a:ext cx="159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DELAZIONE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481646" y="2542804"/>
            <a:ext cx="1357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ACQUISTO</a:t>
            </a:r>
            <a:endParaRPr lang="it-IT" dirty="0"/>
          </a:p>
        </p:txBody>
      </p:sp>
      <p:sp>
        <p:nvSpPr>
          <p:cNvPr id="14" name="Freccia circolare in su 13"/>
          <p:cNvSpPr/>
          <p:nvPr/>
        </p:nvSpPr>
        <p:spPr>
          <a:xfrm>
            <a:off x="2977376" y="4239890"/>
            <a:ext cx="5263375" cy="137155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3044952" cy="1609344"/>
          </a:xfrm>
        </p:spPr>
        <p:txBody>
          <a:bodyPr/>
          <a:lstStyle/>
          <a:p>
            <a:r>
              <a:rPr lang="it-IT" dirty="0" smtClean="0"/>
              <a:t>Vocazione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2599286"/>
            <a:ext cx="3557908" cy="1324319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La vocazione attribuisce al chiamato il </a:t>
            </a:r>
            <a:r>
              <a:rPr lang="it-IT" dirty="0" smtClean="0">
                <a:solidFill>
                  <a:schemeClr val="accent1"/>
                </a:solidFill>
              </a:rPr>
              <a:t>potere di accettare </a:t>
            </a:r>
            <a:r>
              <a:rPr lang="it-IT" dirty="0" smtClean="0"/>
              <a:t>l’eredità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47209" y="923411"/>
            <a:ext cx="3311912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it-IT" sz="54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DELAZIONE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846848" y="2387674"/>
            <a:ext cx="3512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delazione è l’</a:t>
            </a:r>
            <a:r>
              <a:rPr lang="it-IT" dirty="0" smtClean="0">
                <a:solidFill>
                  <a:schemeClr val="accent1"/>
                </a:solidFill>
              </a:rPr>
              <a:t>effettiva messa a disposizione </a:t>
            </a:r>
            <a:r>
              <a:rPr lang="it-IT" dirty="0" smtClean="0"/>
              <a:t>o della quota di eredità o del diritto legato.</a:t>
            </a:r>
          </a:p>
          <a:p>
            <a:endParaRPr lang="it-IT" dirty="0" smtClean="0"/>
          </a:p>
          <a:p>
            <a:r>
              <a:rPr lang="it-IT" dirty="0" smtClean="0"/>
              <a:t>Attribuisce il diritto di acquistare i diritti ereditari.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627756" y="5528257"/>
            <a:ext cx="4081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nel primo chiamato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legato di specie art. 649 comma 1 c.c.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627756" y="4277472"/>
            <a:ext cx="3969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n</a:t>
            </a:r>
            <a:r>
              <a:rPr lang="it-IT" dirty="0" smtClean="0"/>
              <a:t>ei chiamati di grado ulteriore</a:t>
            </a:r>
          </a:p>
          <a:p>
            <a:pPr marL="285750" indent="-285750">
              <a:buFontTx/>
              <a:buChar char="-"/>
            </a:pPr>
            <a:r>
              <a:rPr lang="it-IT" dirty="0"/>
              <a:t>c</a:t>
            </a:r>
            <a:r>
              <a:rPr lang="it-IT" dirty="0" smtClean="0"/>
              <a:t>hiamato sotto condizione  sospensiva (nascituro art. 462 e 1 c.c.)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460489" y="1325969"/>
            <a:ext cx="1828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L’effetto della vocazione è la delazione</a:t>
            </a:r>
            <a:endParaRPr lang="it-IT" b="1" dirty="0"/>
          </a:p>
        </p:txBody>
      </p:sp>
      <p:sp>
        <p:nvSpPr>
          <p:cNvPr id="13" name="Freccia a destra 12"/>
          <p:cNvSpPr/>
          <p:nvPr/>
        </p:nvSpPr>
        <p:spPr>
          <a:xfrm>
            <a:off x="4304371" y="1070517"/>
            <a:ext cx="2207941" cy="269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2035098" y="5528257"/>
            <a:ext cx="2375210" cy="817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Possono coincidere </a:t>
            </a:r>
            <a:r>
              <a:rPr lang="it-IT" dirty="0" smtClean="0"/>
              <a:t>cronologicamente: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1984918" y="4273592"/>
            <a:ext cx="2475571" cy="7768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Non </a:t>
            </a:r>
            <a:r>
              <a:rPr lang="it-IT" dirty="0" smtClean="0"/>
              <a:t>coincidono cronologicamente: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3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di accettare l’eredità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9487" y="1960944"/>
            <a:ext cx="10058400" cy="102323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Il CHIAMATO-DELATO ha il diritto di accettare l’eredità.</a:t>
            </a:r>
          </a:p>
          <a:p>
            <a:pPr marL="0" indent="0" algn="ctr">
              <a:buNone/>
            </a:pPr>
            <a:r>
              <a:rPr lang="it-IT" dirty="0" smtClean="0"/>
              <a:t>Può esercitarlo: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04332" y="3744352"/>
            <a:ext cx="3635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</a:t>
            </a:r>
            <a:r>
              <a:rPr lang="it-IT" dirty="0" smtClean="0"/>
              <a:t>n positivo:</a:t>
            </a:r>
          </a:p>
          <a:p>
            <a:pPr algn="ctr"/>
            <a:r>
              <a:rPr lang="it-IT" dirty="0"/>
              <a:t>c</a:t>
            </a:r>
            <a:r>
              <a:rPr lang="it-IT" dirty="0" smtClean="0"/>
              <a:t>on l’</a:t>
            </a:r>
            <a:r>
              <a:rPr lang="it-IT" dirty="0" smtClean="0">
                <a:solidFill>
                  <a:schemeClr val="accent1"/>
                </a:solidFill>
              </a:rPr>
              <a:t>ACCETTAZIONE</a:t>
            </a:r>
          </a:p>
          <a:p>
            <a:pPr algn="ctr"/>
            <a:endParaRPr lang="it-IT" dirty="0">
              <a:solidFill>
                <a:schemeClr val="accent1"/>
              </a:solidFill>
            </a:endParaRPr>
          </a:p>
          <a:p>
            <a:pPr algn="ctr"/>
            <a:endParaRPr lang="it-IT" dirty="0" smtClean="0">
              <a:solidFill>
                <a:schemeClr val="accent1"/>
              </a:solidFill>
            </a:endParaRPr>
          </a:p>
          <a:p>
            <a:pPr algn="ctr"/>
            <a:endParaRPr lang="it-IT" dirty="0" smtClean="0">
              <a:solidFill>
                <a:schemeClr val="accent1"/>
              </a:solidFill>
            </a:endParaRPr>
          </a:p>
          <a:p>
            <a:pPr algn="ctr"/>
            <a:endParaRPr lang="it-IT" dirty="0" smtClean="0">
              <a:solidFill>
                <a:schemeClr val="accent1"/>
              </a:solidFill>
            </a:endParaRPr>
          </a:p>
          <a:p>
            <a:pPr algn="ctr"/>
            <a:r>
              <a:rPr lang="it-IT" dirty="0" smtClean="0">
                <a:solidFill>
                  <a:schemeClr val="accent1"/>
                </a:solidFill>
              </a:rPr>
              <a:t>IRREVOCABILE</a:t>
            </a:r>
          </a:p>
          <a:p>
            <a:pPr algn="ctr"/>
            <a:r>
              <a:rPr lang="it-IT" sz="1400" i="1" dirty="0" smtClean="0">
                <a:solidFill>
                  <a:schemeClr val="accent1"/>
                </a:solidFill>
              </a:rPr>
              <a:t>Semel </a:t>
            </a:r>
            <a:r>
              <a:rPr lang="it-IT" sz="1400" i="1" dirty="0" err="1" smtClean="0">
                <a:solidFill>
                  <a:schemeClr val="accent1"/>
                </a:solidFill>
              </a:rPr>
              <a:t>heres</a:t>
            </a:r>
            <a:r>
              <a:rPr lang="it-IT" sz="1400" i="1" dirty="0" smtClean="0">
                <a:solidFill>
                  <a:schemeClr val="accent1"/>
                </a:solidFill>
              </a:rPr>
              <a:t>, </a:t>
            </a:r>
            <a:r>
              <a:rPr lang="it-IT" sz="1400" i="1" dirty="0" err="1" smtClean="0">
                <a:solidFill>
                  <a:schemeClr val="accent1"/>
                </a:solidFill>
              </a:rPr>
              <a:t>semprer</a:t>
            </a:r>
            <a:r>
              <a:rPr lang="it-IT" sz="1400" i="1" dirty="0" smtClean="0">
                <a:solidFill>
                  <a:schemeClr val="accent1"/>
                </a:solidFill>
              </a:rPr>
              <a:t> </a:t>
            </a:r>
            <a:r>
              <a:rPr lang="it-IT" sz="1400" i="1" dirty="0" err="1" smtClean="0">
                <a:solidFill>
                  <a:schemeClr val="accent1"/>
                </a:solidFill>
              </a:rPr>
              <a:t>heres</a:t>
            </a:r>
            <a:endParaRPr lang="it-IT" sz="1400" i="1" dirty="0">
              <a:solidFill>
                <a:schemeClr val="accent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449684" y="3744352"/>
            <a:ext cx="3678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</a:t>
            </a:r>
            <a:r>
              <a:rPr lang="it-IT" dirty="0" smtClean="0"/>
              <a:t>n negativo:</a:t>
            </a:r>
          </a:p>
          <a:p>
            <a:pPr algn="ctr"/>
            <a:r>
              <a:rPr lang="it-IT" dirty="0"/>
              <a:t>c</a:t>
            </a:r>
            <a:r>
              <a:rPr lang="it-IT" dirty="0" smtClean="0"/>
              <a:t>on la </a:t>
            </a:r>
            <a:r>
              <a:rPr lang="it-IT" dirty="0" smtClean="0">
                <a:solidFill>
                  <a:schemeClr val="accent1"/>
                </a:solidFill>
              </a:rPr>
              <a:t>RINUNCIA</a:t>
            </a:r>
          </a:p>
          <a:p>
            <a:pPr marL="285750" indent="-285750">
              <a:buFontTx/>
              <a:buChar char="-"/>
            </a:pPr>
            <a:r>
              <a:rPr lang="it-IT" dirty="0" smtClean="0">
                <a:solidFill>
                  <a:schemeClr val="accent1"/>
                </a:solidFill>
              </a:rPr>
              <a:t>necessariamente espressa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accent1"/>
                </a:solidFill>
              </a:rPr>
              <a:t>f</a:t>
            </a:r>
            <a:r>
              <a:rPr lang="it-IT" dirty="0" smtClean="0">
                <a:solidFill>
                  <a:schemeClr val="accent1"/>
                </a:solidFill>
              </a:rPr>
              <a:t>ormale</a:t>
            </a:r>
          </a:p>
          <a:p>
            <a:r>
              <a:rPr lang="it-IT" dirty="0" smtClean="0"/>
              <a:t>(art</a:t>
            </a:r>
            <a:r>
              <a:rPr lang="it-IT" dirty="0"/>
              <a:t>. 519 c.c.)</a:t>
            </a:r>
          </a:p>
          <a:p>
            <a:endParaRPr lang="it-IT" dirty="0">
              <a:solidFill>
                <a:schemeClr val="accent1"/>
              </a:solidFill>
            </a:endParaRPr>
          </a:p>
          <a:p>
            <a:r>
              <a:rPr lang="it-IT" dirty="0" smtClean="0">
                <a:solidFill>
                  <a:schemeClr val="accent1"/>
                </a:solidFill>
              </a:rPr>
              <a:t>REVOCABILE </a:t>
            </a:r>
            <a:r>
              <a:rPr lang="it-IT" dirty="0" smtClean="0"/>
              <a:t>(</a:t>
            </a:r>
            <a:r>
              <a:rPr lang="it-IT" dirty="0"/>
              <a:t>art.525 c.c.)</a:t>
            </a:r>
          </a:p>
          <a:p>
            <a:endParaRPr lang="it-IT" dirty="0">
              <a:solidFill>
                <a:schemeClr val="accent1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3289610" y="3044283"/>
            <a:ext cx="1940312" cy="579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6924907" y="2977815"/>
            <a:ext cx="1862254" cy="64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437686" y="6052676"/>
            <a:ext cx="7549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diritto di accettare l’eredità </a:t>
            </a:r>
            <a:r>
              <a:rPr lang="it-IT" b="1" dirty="0" smtClean="0"/>
              <a:t>si prescrive in 10 anni</a:t>
            </a:r>
            <a:r>
              <a:rPr lang="it-IT" dirty="0" smtClean="0"/>
              <a:t>.</a:t>
            </a:r>
          </a:p>
          <a:p>
            <a:pPr algn="ctr"/>
            <a:r>
              <a:rPr lang="it-IT" b="1" i="1" dirty="0" err="1" smtClean="0"/>
              <a:t>Actio</a:t>
            </a:r>
            <a:r>
              <a:rPr lang="it-IT" b="1" i="1" dirty="0" smtClean="0"/>
              <a:t> interrogatoria </a:t>
            </a:r>
            <a:r>
              <a:rPr lang="it-IT" dirty="0" smtClean="0"/>
              <a:t>art. 481 c.c.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72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4092" y="1176008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Cosa succede se il primo chiamato-</a:t>
            </a:r>
            <a:r>
              <a:rPr lang="it-IT" dirty="0" err="1" smtClean="0"/>
              <a:t>delato</a:t>
            </a:r>
            <a:r>
              <a:rPr lang="it-IT" dirty="0" smtClean="0"/>
              <a:t>  non può o non vuole accettare?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30" y="3660277"/>
            <a:ext cx="10058400" cy="2227568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solidFill>
                  <a:schemeClr val="accent1"/>
                </a:solidFill>
              </a:rPr>
              <a:t>Rappresentazione</a:t>
            </a:r>
          </a:p>
          <a:p>
            <a:pPr algn="ctr"/>
            <a:r>
              <a:rPr lang="it-IT" sz="3600" dirty="0" smtClean="0">
                <a:solidFill>
                  <a:schemeClr val="accent1"/>
                </a:solidFill>
              </a:rPr>
              <a:t>Sostituzione ordinaria</a:t>
            </a:r>
          </a:p>
          <a:p>
            <a:pPr algn="ctr"/>
            <a:r>
              <a:rPr lang="it-IT" sz="3600" dirty="0" smtClean="0">
                <a:solidFill>
                  <a:schemeClr val="accent1"/>
                </a:solidFill>
              </a:rPr>
              <a:t>Accrescimento</a:t>
            </a:r>
            <a:endParaRPr lang="it-IT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D541C67724E41871C92FA35CC2BDD" ma:contentTypeVersion="2" ma:contentTypeDescription="Create a new document." ma:contentTypeScope="" ma:versionID="972c25624c7783ebc61424d85cca73d0">
  <xsd:schema xmlns:xsd="http://www.w3.org/2001/XMLSchema" xmlns:xs="http://www.w3.org/2001/XMLSchema" xmlns:p="http://schemas.microsoft.com/office/2006/metadata/properties" xmlns:ns2="5b09ce9a-5b30-4a51-bfb1-7710c4ea1340" targetNamespace="http://schemas.microsoft.com/office/2006/metadata/properties" ma:root="true" ma:fieldsID="4196b27a5badd73799f500bc127362a7" ns2:_="">
    <xsd:import namespace="5b09ce9a-5b30-4a51-bfb1-7710c4ea13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ce9a-5b30-4a51-bfb1-7710c4ea13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36ADAA-BB9A-422F-9E19-07241C59D0E8}"/>
</file>

<file path=customXml/itemProps2.xml><?xml version="1.0" encoding="utf-8"?>
<ds:datastoreItem xmlns:ds="http://schemas.openxmlformats.org/officeDocument/2006/customXml" ds:itemID="{B634267F-2731-4F6E-A7B5-1B1F66CB4B81}"/>
</file>

<file path=customXml/itemProps3.xml><?xml version="1.0" encoding="utf-8"?>
<ds:datastoreItem xmlns:ds="http://schemas.openxmlformats.org/officeDocument/2006/customXml" ds:itemID="{90C79190-34E2-44EF-9DCC-669A4D9A8BEF}"/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15930</TotalTime>
  <Words>1342</Words>
  <Application>Microsoft Office PowerPoint</Application>
  <PresentationFormat>Widescreen</PresentationFormat>
  <Paragraphs>240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Bahnschrift Light SemiCondensed</vt:lpstr>
      <vt:lpstr>Calibri</vt:lpstr>
      <vt:lpstr>Rockwell</vt:lpstr>
      <vt:lpstr>Rockwell Condensed</vt:lpstr>
      <vt:lpstr>Wingdings</vt:lpstr>
      <vt:lpstr>Legno</vt:lpstr>
      <vt:lpstr>Successione a causa di morte</vt:lpstr>
      <vt:lpstr>Art. 42 Cost.  Funzione: </vt:lpstr>
      <vt:lpstr>Oggetto della successione mortis causa</vt:lpstr>
      <vt:lpstr>Successione Testamentaria</vt:lpstr>
      <vt:lpstr>SUCCESSIONE A TITOLO UNIVERSALE</vt:lpstr>
      <vt:lpstr> Procedimento successorio </vt:lpstr>
      <vt:lpstr>Vocazione</vt:lpstr>
      <vt:lpstr>Diritto di accettare l’eredità</vt:lpstr>
      <vt:lpstr>Cosa succede se il primo chiamato-delato  non può o non vuole accettare?</vt:lpstr>
      <vt:lpstr>Rappresentazione ≠ rappresentanza</vt:lpstr>
      <vt:lpstr>Accettazione</vt:lpstr>
      <vt:lpstr>AZIONE DI PETIZIONE DI Eredità</vt:lpstr>
      <vt:lpstr>Successione necessaria TUTELA DEI LEGITTIMARI</vt:lpstr>
      <vt:lpstr>Come si calcola la quota riservata ai legittimari?</vt:lpstr>
      <vt:lpstr>Strumenti a tutela del legittimario leso o pretermesso</vt:lpstr>
      <vt:lpstr>TESTAMENTO</vt:lpstr>
      <vt:lpstr>Contenuto del testamento</vt:lpstr>
      <vt:lpstr>Forme di testamento</vt:lpstr>
      <vt:lpstr>Patti successori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Successione a causa di morte</dc:title>
  <dc:creator>Margherita Magaldi</dc:creator>
  <cp:lastModifiedBy>Margherita Magaldi</cp:lastModifiedBy>
  <cp:revision>79</cp:revision>
  <dcterms:created xsi:type="dcterms:W3CDTF">2020-04-25T14:19:02Z</dcterms:created>
  <dcterms:modified xsi:type="dcterms:W3CDTF">2020-11-02T14:09:39Z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0x010100F67D541C67724E41871C92FA35CC2BDD</vt:lpwstr>
  </property>
</Properties>
</file>