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5" r:id="rId4"/>
    <p:sldId id="262" r:id="rId5"/>
    <p:sldId id="263" r:id="rId6"/>
    <p:sldId id="258" r:id="rId7"/>
    <p:sldId id="259" r:id="rId8"/>
    <p:sldId id="260" r:id="rId9"/>
    <p:sldId id="26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6DAEB4D9-DB3A-4817-8B8D-1C60F7B8F679}">
          <p14:sldIdLst>
            <p14:sldId id="256"/>
            <p14:sldId id="257"/>
            <p14:sldId id="265"/>
            <p14:sldId id="262"/>
            <p14:sldId id="263"/>
            <p14:sldId id="258"/>
            <p14:sldId id="259"/>
            <p14:sldId id="260"/>
            <p14:sldId id="261"/>
            <p14:sldId id="264"/>
          </p14:sldIdLst>
        </p14:section>
        <p14:section name="Sezione senza titolo" id="{CAEA6D90-C28A-4A73-AE68-6BCCD682293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396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7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0283" y="662636"/>
            <a:ext cx="3671515" cy="164592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Responsabilità personale</a:t>
            </a:r>
            <a:br>
              <a:rPr lang="it-IT" sz="2800" dirty="0" smtClean="0"/>
            </a:br>
            <a:r>
              <a:rPr lang="it-IT" sz="2400" dirty="0" smtClean="0">
                <a:solidFill>
                  <a:srgbClr val="FF0000"/>
                </a:solidFill>
              </a:rPr>
              <a:t>art. 1218 c.c.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4778" y="2627111"/>
            <a:ext cx="2902524" cy="3670322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Inadempimento</a:t>
            </a:r>
            <a:r>
              <a:rPr lang="it-IT" dirty="0" smtClean="0">
                <a:sym typeface="Wingdings" panose="05000000000000000000" pitchFamily="2" charset="2"/>
              </a:rPr>
              <a:t> sorge per il debitore l’obbligo di risarcire il danno causato al creditore</a:t>
            </a:r>
          </a:p>
          <a:p>
            <a:r>
              <a:rPr lang="it-IT" dirty="0" smtClean="0">
                <a:solidFill>
                  <a:srgbClr val="FF0000"/>
                </a:solidFill>
                <a:sym typeface="Wingdings" panose="05000000000000000000" pitchFamily="2" charset="2"/>
              </a:rPr>
              <a:t>OBBLIGAZIONE RISARCITORIA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È un’obbligazione pecuniaria che si sostituisce o aggiunge a quella originaria  presupposto della responsabilità patrimoniale</a:t>
            </a:r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364935" y="662636"/>
            <a:ext cx="3671515" cy="164592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dirty="0" smtClean="0"/>
              <a:t>Responsabilità Patrimoniale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Art. 2740 c.c.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8449587" y="662636"/>
            <a:ext cx="3671515" cy="164592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dirty="0" smtClean="0"/>
              <a:t>Esecuzione forzat</a:t>
            </a:r>
            <a:r>
              <a:rPr lang="it-IT" sz="2800" dirty="0"/>
              <a:t>a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4805089" y="2690721"/>
            <a:ext cx="2902524" cy="354310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«Il debitore risponde dell’adempimento delle obbligazioni con tutti i suoi beni presenti e futuri»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Soggezione dei beni del debitore all’azione esecutiva del creditore </a:t>
            </a:r>
            <a:r>
              <a:rPr lang="it-IT" dirty="0" smtClean="0"/>
              <a:t>in caso di inadempimento</a:t>
            </a:r>
          </a:p>
          <a:p>
            <a:r>
              <a:rPr lang="it-IT" dirty="0" smtClean="0"/>
              <a:t>Si realizza attribuendo al creditore una somma di denaro ricavata dalla espropriazione forzata dei beni del debitore</a:t>
            </a:r>
            <a:endParaRPr lang="it-IT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8834082" y="2417197"/>
            <a:ext cx="2902524" cy="418238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ESPROPRIAZIONE FORZATA / ESECUZIONE FORZATA IN FORMA GENERICA</a:t>
            </a:r>
          </a:p>
          <a:p>
            <a:r>
              <a:rPr lang="it-IT" dirty="0"/>
              <a:t>o</a:t>
            </a:r>
            <a:r>
              <a:rPr lang="it-IT" dirty="0" smtClean="0"/>
              <a:t>bbligazioni pecuniarie</a:t>
            </a:r>
          </a:p>
          <a:p>
            <a:r>
              <a:rPr lang="it-IT" dirty="0" smtClean="0"/>
              <a:t>Il creditore insoddisfatto munito di titolo esecutivo avvia il processo esecutivo: pignoramento e vendita forzata</a:t>
            </a:r>
          </a:p>
          <a:p>
            <a:pPr marL="342900" indent="-342900"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ESECUZIONE FORZATA IN FORMA SPECIFICA</a:t>
            </a:r>
          </a:p>
          <a:p>
            <a:r>
              <a:rPr lang="it-IT" dirty="0" smtClean="0"/>
              <a:t>Obbligazioni di dare, fare, non fare, contrarre</a:t>
            </a:r>
          </a:p>
        </p:txBody>
      </p:sp>
    </p:spTree>
    <p:extLst>
      <p:ext uri="{BB962C8B-B14F-4D97-AF65-F5344CB8AC3E}">
        <p14:creationId xmlns:p14="http://schemas.microsoft.com/office/powerpoint/2010/main" val="22445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fideiussione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2231136" y="2638044"/>
            <a:ext cx="8860934" cy="31019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Situazione personale di garanzia</a:t>
            </a:r>
          </a:p>
          <a:p>
            <a:pPr marL="0" indent="0">
              <a:buNone/>
            </a:pPr>
            <a:r>
              <a:rPr lang="it-IT" dirty="0" smtClean="0"/>
              <a:t>Il fideiussore si obbliga personalmente verso il creditore per garantire il debito altrui</a:t>
            </a:r>
          </a:p>
          <a:p>
            <a:pPr marL="0" indent="0">
              <a:buNone/>
            </a:pPr>
            <a:r>
              <a:rPr lang="it-IT" dirty="0" smtClean="0"/>
              <a:t>Obbligazione solidale</a:t>
            </a:r>
          </a:p>
          <a:p>
            <a:pPr marL="0" indent="0">
              <a:buNone/>
            </a:pPr>
            <a:r>
              <a:rPr lang="it-IT" dirty="0" err="1" smtClean="0"/>
              <a:t>Beneficium</a:t>
            </a:r>
            <a:r>
              <a:rPr lang="it-IT" dirty="0" smtClean="0"/>
              <a:t> </a:t>
            </a:r>
            <a:r>
              <a:rPr lang="it-IT" dirty="0" err="1" smtClean="0"/>
              <a:t>excussionis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Beneficium</a:t>
            </a:r>
            <a:r>
              <a:rPr lang="it-IT" dirty="0" smtClean="0"/>
              <a:t> </a:t>
            </a:r>
            <a:r>
              <a:rPr lang="it-IT" dirty="0" err="1" smtClean="0"/>
              <a:t>ordinis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Accessorietà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Surrogazione dei diritti del creditore e regresso contro il debitore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278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29085" y="2981739"/>
            <a:ext cx="7729728" cy="2464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Principio della par condicio </a:t>
            </a:r>
            <a:r>
              <a:rPr lang="it-IT" b="1" dirty="0" err="1" smtClean="0">
                <a:solidFill>
                  <a:srgbClr val="FF0000"/>
                </a:solidFill>
              </a:rPr>
              <a:t>creditorum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- art. 2741 c.c.</a:t>
            </a:r>
          </a:p>
          <a:p>
            <a:pPr marL="0" indent="0">
              <a:buNone/>
            </a:pPr>
            <a:r>
              <a:rPr lang="it-IT" dirty="0" smtClean="0"/>
              <a:t>Deroga: </a:t>
            </a:r>
            <a:r>
              <a:rPr lang="it-IT" b="1" dirty="0" smtClean="0"/>
              <a:t>cause legittime di prelazione</a:t>
            </a:r>
          </a:p>
          <a:p>
            <a:pPr>
              <a:buFontTx/>
              <a:buChar char="-"/>
            </a:pPr>
            <a:r>
              <a:rPr lang="it-IT" dirty="0" smtClean="0"/>
              <a:t>Privilegi</a:t>
            </a:r>
          </a:p>
          <a:p>
            <a:pPr>
              <a:buFontTx/>
              <a:buChar char="-"/>
            </a:pPr>
            <a:r>
              <a:rPr lang="it-IT" dirty="0" smtClean="0"/>
              <a:t>Pegno</a:t>
            </a:r>
          </a:p>
          <a:p>
            <a:pPr>
              <a:buFontTx/>
              <a:buChar char="-"/>
            </a:pPr>
            <a:r>
              <a:rPr lang="it-IT" dirty="0" smtClean="0"/>
              <a:t>Ipoteca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129085" y="604300"/>
            <a:ext cx="100902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Principio di universalità della responsabilità patrimoniale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- art. 2740 comma 1 c.c.</a:t>
            </a:r>
          </a:p>
          <a:p>
            <a:endParaRPr lang="it-IT" dirty="0"/>
          </a:p>
          <a:p>
            <a:r>
              <a:rPr lang="it-IT" dirty="0" smtClean="0"/>
              <a:t>Deroga: </a:t>
            </a:r>
            <a:r>
              <a:rPr lang="it-IT" b="1" dirty="0" smtClean="0"/>
              <a:t>limitazioni alla responsabilità patrimoniale </a:t>
            </a:r>
            <a:r>
              <a:rPr lang="it-IT" dirty="0" smtClean="0"/>
              <a:t>SOLO nei casi previsti dalla legge - art. 2740 comma 2 c.c.</a:t>
            </a:r>
          </a:p>
          <a:p>
            <a:endParaRPr lang="it-IT" dirty="0"/>
          </a:p>
          <a:p>
            <a:r>
              <a:rPr lang="it-IT" dirty="0" smtClean="0"/>
              <a:t>Impignorabilità assoluta e relativ</a:t>
            </a:r>
            <a:r>
              <a:rPr lang="it-IT" dirty="0"/>
              <a:t>a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71960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Situazioni reali di garanzia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31136" y="2274074"/>
            <a:ext cx="7729728" cy="3465954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b="1" dirty="0" smtClean="0"/>
              <a:t>Pegno</a:t>
            </a:r>
          </a:p>
          <a:p>
            <a:pPr marL="0" indent="0" algn="ctr">
              <a:buNone/>
            </a:pPr>
            <a:r>
              <a:rPr lang="it-IT" sz="2400" b="1" dirty="0" smtClean="0"/>
              <a:t>Ipoteca</a:t>
            </a:r>
          </a:p>
          <a:p>
            <a:pPr marL="0" indent="0" algn="ctr">
              <a:buNone/>
            </a:pPr>
            <a:endParaRPr lang="it-IT" sz="2400" b="1" dirty="0" smtClean="0"/>
          </a:p>
          <a:p>
            <a:pPr marL="0" indent="0" algn="ctr">
              <a:buNone/>
            </a:pPr>
            <a:r>
              <a:rPr lang="it-IT" dirty="0" smtClean="0"/>
              <a:t>Caratteristiche: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REALITA’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ACCESSORIETA’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INDIVISIBILITA’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43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23185" y="455808"/>
            <a:ext cx="7729728" cy="1188720"/>
          </a:xfrm>
        </p:spPr>
        <p:txBody>
          <a:bodyPr/>
          <a:lstStyle/>
          <a:p>
            <a:r>
              <a:rPr lang="it-IT" dirty="0" smtClean="0"/>
              <a:t>Pegno</a:t>
            </a:r>
            <a:br>
              <a:rPr lang="it-IT" dirty="0" smtClean="0"/>
            </a:br>
            <a:r>
              <a:rPr lang="it-IT" sz="2000" dirty="0" smtClean="0">
                <a:solidFill>
                  <a:srgbClr val="FF0000"/>
                </a:solidFill>
              </a:rPr>
              <a:t>art. 2784 ss. c.c.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28985" y="1828800"/>
            <a:ext cx="9226695" cy="45958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OGGETTO</a:t>
            </a:r>
            <a:r>
              <a:rPr lang="it-IT" dirty="0" smtClean="0"/>
              <a:t>: diritti su beni mobili, universalità di mobili, crediti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COSTITUZIONE</a:t>
            </a:r>
            <a:r>
              <a:rPr lang="it-IT" dirty="0" smtClean="0"/>
              <a:t>: contratto reale </a:t>
            </a:r>
            <a:r>
              <a:rPr lang="it-IT" dirty="0" smtClean="0">
                <a:sym typeface="Wingdings" panose="05000000000000000000" pitchFamily="2" charset="2"/>
              </a:rPr>
              <a:t> accordo (atto unilaterale) + spossessamento art. 2786 c.c.</a:t>
            </a:r>
          </a:p>
          <a:p>
            <a:pPr marL="0" indent="0">
              <a:buNone/>
            </a:pPr>
            <a:endParaRPr lang="it-IT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it-IT" dirty="0" smtClean="0">
                <a:sym typeface="Wingdings" panose="05000000000000000000" pitchFamily="2" charset="2"/>
              </a:rPr>
              <a:t>Cosa nel possesso del creditore o di un terzo (pegno anomalo)</a:t>
            </a:r>
          </a:p>
          <a:p>
            <a:pPr algn="ctr"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Obbligo di custodia art. 2790 c.c.</a:t>
            </a:r>
          </a:p>
          <a:p>
            <a:pPr algn="ctr"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Limitata facoltà di godimento </a:t>
            </a:r>
            <a:r>
              <a:rPr lang="it-IT" dirty="0">
                <a:sym typeface="Wingdings" panose="05000000000000000000" pitchFamily="2" charset="2"/>
              </a:rPr>
              <a:t>art. 2792 c.c</a:t>
            </a:r>
            <a:r>
              <a:rPr lang="it-IT" dirty="0" smtClean="0">
                <a:sym typeface="Wingdings" panose="05000000000000000000" pitchFamily="2" charset="2"/>
              </a:rPr>
              <a:t>. (pegno irregolare)</a:t>
            </a:r>
          </a:p>
          <a:p>
            <a:pPr algn="ctr">
              <a:buFontTx/>
              <a:buChar char="-"/>
            </a:pPr>
            <a:endParaRPr lang="it-IT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DIRITTO DI </a:t>
            </a:r>
            <a:r>
              <a:rPr lang="it-IT" dirty="0" smtClean="0">
                <a:solidFill>
                  <a:srgbClr val="FF0000"/>
                </a:solidFill>
              </a:rPr>
              <a:t>PRELAZIONE </a:t>
            </a:r>
            <a:r>
              <a:rPr lang="it-IT" dirty="0" smtClean="0">
                <a:solidFill>
                  <a:schemeClr val="tx1"/>
                </a:solidFill>
              </a:rPr>
              <a:t>art. 2787 c.c.</a:t>
            </a:r>
            <a:endParaRPr lang="it-IT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  <a:sym typeface="Wingdings" panose="05000000000000000000" pitchFamily="2" charset="2"/>
              </a:rPr>
              <a:t>ESTINZIONE</a:t>
            </a:r>
            <a:r>
              <a:rPr lang="it-IT" dirty="0" smtClean="0">
                <a:solidFill>
                  <a:schemeClr val="tx1"/>
                </a:solidFill>
                <a:sym typeface="Wingdings" panose="05000000000000000000" pitchFamily="2" charset="2"/>
              </a:rPr>
              <a:t>: </a:t>
            </a:r>
          </a:p>
          <a:p>
            <a:pPr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Rinunzia</a:t>
            </a:r>
          </a:p>
          <a:p>
            <a:pPr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Estinzione del credito garantito</a:t>
            </a:r>
          </a:p>
          <a:p>
            <a:pPr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Perimento del bene</a:t>
            </a:r>
          </a:p>
          <a:p>
            <a:pPr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Estinzione del diritto gravato dalla garanzia</a:t>
            </a:r>
          </a:p>
          <a:p>
            <a:pPr marL="0" indent="0">
              <a:buNone/>
            </a:pPr>
            <a:endParaRPr lang="it-IT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dirty="0">
              <a:sym typeface="Wingdings" panose="05000000000000000000" pitchFamily="2" charset="2"/>
            </a:endParaRPr>
          </a:p>
        </p:txBody>
      </p:sp>
      <p:cxnSp>
        <p:nvCxnSpPr>
          <p:cNvPr id="5" name="Connettore 7 4"/>
          <p:cNvCxnSpPr/>
          <p:nvPr/>
        </p:nvCxnSpPr>
        <p:spPr>
          <a:xfrm rot="10800000" flipV="1">
            <a:off x="6337190" y="2695491"/>
            <a:ext cx="636106" cy="381663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41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07282" y="113902"/>
            <a:ext cx="7729728" cy="816401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Ipoteca</a:t>
            </a:r>
            <a:br>
              <a:rPr lang="it-IT" dirty="0" smtClean="0"/>
            </a:br>
            <a:r>
              <a:rPr lang="it-IT" sz="2200" dirty="0" smtClean="0">
                <a:solidFill>
                  <a:srgbClr val="FF0000"/>
                </a:solidFill>
              </a:rPr>
              <a:t>art. 2808 ss. c.c.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33669" y="930303"/>
            <a:ext cx="7028953" cy="58283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400" dirty="0" smtClean="0">
                <a:solidFill>
                  <a:srgbClr val="FF0000"/>
                </a:solidFill>
              </a:rPr>
              <a:t>OGGETTO</a:t>
            </a:r>
            <a:r>
              <a:rPr lang="it-IT" sz="1400" dirty="0" smtClean="0"/>
              <a:t>: diritti reali su beni immobili, mobili registrati, rendite dello Stato art</a:t>
            </a:r>
            <a:r>
              <a:rPr lang="it-IT" sz="1400" dirty="0"/>
              <a:t>. 2810 c.c. </a:t>
            </a:r>
          </a:p>
          <a:p>
            <a:pPr marL="0" indent="0">
              <a:buNone/>
            </a:pPr>
            <a:r>
              <a:rPr lang="it-IT" sz="1400" dirty="0" smtClean="0">
                <a:solidFill>
                  <a:srgbClr val="FF0000"/>
                </a:solidFill>
              </a:rPr>
              <a:t>COSTITUZIONE</a:t>
            </a:r>
            <a:r>
              <a:rPr lang="it-IT" sz="1400" dirty="0" smtClean="0"/>
              <a:t>: iscrizione nei pubblici registri immobiliari art. 2808 comma 2 c.c.</a:t>
            </a:r>
            <a:endParaRPr lang="it-IT" sz="1400" dirty="0"/>
          </a:p>
          <a:p>
            <a:pPr marL="0" indent="0">
              <a:spcBef>
                <a:spcPts val="0"/>
              </a:spcBef>
              <a:buNone/>
            </a:pPr>
            <a:r>
              <a:rPr lang="it-IT" sz="1400" dirty="0">
                <a:solidFill>
                  <a:srgbClr val="FF0000"/>
                </a:solidFill>
              </a:rPr>
              <a:t>DURATA DELL’EFFICACIA DELL’ISCRIZIONE</a:t>
            </a:r>
            <a:r>
              <a:rPr lang="it-IT" sz="1400" dirty="0"/>
              <a:t>: 20 anni art. 2847 c.c.</a:t>
            </a:r>
          </a:p>
          <a:p>
            <a:pPr marL="0" indent="0">
              <a:buNone/>
            </a:pPr>
            <a:r>
              <a:rPr lang="it-IT" sz="1400" dirty="0" smtClean="0">
                <a:solidFill>
                  <a:srgbClr val="FF0000"/>
                </a:solidFill>
              </a:rPr>
              <a:t>TITOLO</a:t>
            </a:r>
            <a:r>
              <a:rPr lang="it-IT" sz="1400" dirty="0" smtClean="0"/>
              <a:t>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it-IT" sz="1400" dirty="0" smtClean="0"/>
              <a:t>Ipoteca legale art. 2817 c.c.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it-IT" sz="1400" dirty="0" smtClean="0"/>
              <a:t>Ipoteca giudiziale art. 2818 c.c.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it-IT" sz="1400" dirty="0" smtClean="0"/>
              <a:t>Ipoteca volontaria art. 2821 ss. c.c. </a:t>
            </a:r>
          </a:p>
          <a:p>
            <a:pPr marL="0" indent="0">
              <a:spcBef>
                <a:spcPts val="0"/>
              </a:spcBef>
              <a:buNone/>
            </a:pPr>
            <a:endParaRPr lang="it-IT" sz="1400" dirty="0"/>
          </a:p>
          <a:p>
            <a:pPr marL="0" indent="0">
              <a:buNone/>
            </a:pPr>
            <a:r>
              <a:rPr lang="it-IT" sz="1400" dirty="0" smtClean="0">
                <a:solidFill>
                  <a:srgbClr val="FF0000"/>
                </a:solidFill>
              </a:rPr>
              <a:t>DIRITTO DI PRELAZIONE art. 2808 c.c.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400" dirty="0" smtClean="0"/>
              <a:t>Grado dell’ipoteca art. 2852 c.c.</a:t>
            </a:r>
          </a:p>
          <a:p>
            <a:pPr marL="0" indent="0">
              <a:spcBef>
                <a:spcPts val="0"/>
              </a:spcBef>
              <a:buNone/>
            </a:pPr>
            <a:endParaRPr lang="it-IT" sz="1400" dirty="0"/>
          </a:p>
          <a:p>
            <a:pPr marL="0" indent="0">
              <a:spcBef>
                <a:spcPts val="0"/>
              </a:spcBef>
              <a:buNone/>
            </a:pPr>
            <a:r>
              <a:rPr lang="it-IT" sz="1400" cap="all" dirty="0" smtClean="0"/>
              <a:t>Conflitto tra creditore e terzo acquirente </a:t>
            </a:r>
            <a:r>
              <a:rPr lang="it-IT" sz="1400" dirty="0" smtClean="0">
                <a:sym typeface="Wingdings" panose="05000000000000000000" pitchFamily="2" charset="2"/>
              </a:rPr>
              <a:t> priorità dell’iscrizione. Alternativa: purgazione o rilascio del bene</a:t>
            </a:r>
          </a:p>
          <a:p>
            <a:pPr marL="0" indent="0">
              <a:spcBef>
                <a:spcPts val="0"/>
              </a:spcBef>
              <a:buNone/>
            </a:pPr>
            <a:endParaRPr lang="it-IT" sz="1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ESTINZIONE </a:t>
            </a:r>
            <a:r>
              <a:rPr lang="it-IT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art. 2878 c.c.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it-IT" sz="1400" dirty="0" smtClean="0">
                <a:sym typeface="Wingdings" panose="05000000000000000000" pitchFamily="2" charset="2"/>
              </a:rPr>
              <a:t>Rinunzia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it-IT" sz="1400" dirty="0" smtClean="0">
                <a:sym typeface="Wingdings" panose="05000000000000000000" pitchFamily="2" charset="2"/>
              </a:rPr>
              <a:t>Termine</a:t>
            </a:r>
            <a:endParaRPr lang="it-IT" sz="14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it-IT" sz="1400" dirty="0">
                <a:sym typeface="Wingdings" panose="05000000000000000000" pitchFamily="2" charset="2"/>
              </a:rPr>
              <a:t>Estinzione del credito garantito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it-IT" sz="1400" dirty="0">
                <a:sym typeface="Wingdings" panose="05000000000000000000" pitchFamily="2" charset="2"/>
              </a:rPr>
              <a:t>Perimento del bene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it-IT" sz="1400" dirty="0">
                <a:sym typeface="Wingdings" panose="05000000000000000000" pitchFamily="2" charset="2"/>
              </a:rPr>
              <a:t>Estinzione del diritto gravato dalla </a:t>
            </a:r>
            <a:r>
              <a:rPr lang="it-IT" sz="1400" dirty="0" smtClean="0">
                <a:sym typeface="Wingdings" panose="05000000000000000000" pitchFamily="2" charset="2"/>
              </a:rPr>
              <a:t>garanzia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it-IT" sz="1400" dirty="0" smtClean="0">
                <a:sym typeface="Wingdings" panose="05000000000000000000" pitchFamily="2" charset="2"/>
              </a:rPr>
              <a:t>Mancata rinnovazione dell’iscrizione art. 2848 c.c.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it-IT" sz="1400" dirty="0" smtClean="0">
                <a:sym typeface="Wingdings" panose="05000000000000000000" pitchFamily="2" charset="2"/>
              </a:rPr>
              <a:t>Attribuzione del bene a terzo acquirente</a:t>
            </a:r>
          </a:p>
          <a:p>
            <a:pPr marL="0" indent="0">
              <a:spcBef>
                <a:spcPts val="0"/>
              </a:spcBef>
              <a:buNone/>
            </a:pPr>
            <a:endParaRPr lang="it-IT" sz="1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CANCELLAZIONE </a:t>
            </a:r>
            <a:r>
              <a:rPr lang="it-IT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art. 2882 ss. c.c.</a:t>
            </a:r>
            <a:endParaRPr lang="it-IT" sz="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7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Mezzi di conservazione Della garanzia patrimoniale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Azione revocatoria</a:t>
            </a:r>
          </a:p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Azione surrogatoria</a:t>
            </a:r>
          </a:p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Sequestro conservativo</a:t>
            </a:r>
            <a:endParaRPr lang="it-IT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04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10649" y="129805"/>
            <a:ext cx="7729728" cy="1188720"/>
          </a:xfrm>
        </p:spPr>
        <p:txBody>
          <a:bodyPr/>
          <a:lstStyle/>
          <a:p>
            <a:r>
              <a:rPr lang="it-IT" dirty="0" smtClean="0"/>
              <a:t>Azione revocatoria</a:t>
            </a:r>
            <a:br>
              <a:rPr lang="it-IT" dirty="0" smtClean="0"/>
            </a:br>
            <a:r>
              <a:rPr lang="it-IT" sz="2400" dirty="0" smtClean="0">
                <a:solidFill>
                  <a:srgbClr val="FF0000"/>
                </a:solidFill>
              </a:rPr>
              <a:t>art. 2901 c.c.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3321" y="1318525"/>
            <a:ext cx="10877649" cy="55394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Mezzo di conservazione della garanzia patrimoniale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Funzione:</a:t>
            </a:r>
            <a:r>
              <a:rPr lang="it-IT" dirty="0" smtClean="0"/>
              <a:t> «</a:t>
            </a:r>
            <a:r>
              <a:rPr lang="it-IT" b="1" dirty="0" smtClean="0"/>
              <a:t>neutralizzare</a:t>
            </a:r>
            <a:r>
              <a:rPr lang="it-IT" dirty="0" smtClean="0"/>
              <a:t>» gli atti di disposizione del debitore potenzialmente pregiudizievoli per il creditore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COLPISCE</a:t>
            </a:r>
            <a:r>
              <a:rPr lang="it-IT" dirty="0" smtClean="0"/>
              <a:t>: atti di disposizione del debitore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 smtClean="0"/>
              <a:t>Prescrizione: 5 anni dalla data dell’atto</a:t>
            </a:r>
          </a:p>
          <a:p>
            <a:pPr marL="0" indent="0">
              <a:spcBef>
                <a:spcPts val="0"/>
              </a:spcBef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EFFETTO</a:t>
            </a:r>
            <a:r>
              <a:rPr lang="it-IT" dirty="0" smtClean="0"/>
              <a:t>: </a:t>
            </a:r>
            <a:r>
              <a:rPr lang="it-IT" dirty="0">
                <a:sym typeface="Wingdings" panose="05000000000000000000" pitchFamily="2" charset="2"/>
              </a:rPr>
              <a:t>art. 2902 </a:t>
            </a:r>
            <a:r>
              <a:rPr lang="it-IT" dirty="0" smtClean="0">
                <a:sym typeface="Wingdings" panose="05000000000000000000" pitchFamily="2" charset="2"/>
              </a:rPr>
              <a:t>c.c. </a:t>
            </a:r>
            <a:r>
              <a:rPr lang="it-IT" dirty="0" smtClean="0"/>
              <a:t>dichiarazione di inefficacia dell’atto </a:t>
            </a:r>
            <a:r>
              <a:rPr lang="it-IT" b="1" dirty="0" smtClean="0"/>
              <a:t>solo</a:t>
            </a:r>
            <a:r>
              <a:rPr lang="it-IT" dirty="0" smtClean="0"/>
              <a:t> nei confronti del creditore che agisce </a:t>
            </a:r>
            <a:r>
              <a:rPr lang="it-IT" dirty="0" smtClean="0">
                <a:sym typeface="Wingdings" panose="05000000000000000000" pitchFamily="2" charset="2"/>
              </a:rPr>
              <a:t> inopponibilità</a:t>
            </a:r>
          </a:p>
          <a:p>
            <a:pPr marL="0" indent="0">
              <a:buNone/>
            </a:pPr>
            <a:endParaRPr lang="it-IT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  <a:sym typeface="Wingdings" panose="05000000000000000000" pitchFamily="2" charset="2"/>
              </a:rPr>
              <a:t>PRESUPPOSTI</a:t>
            </a:r>
            <a:r>
              <a:rPr lang="it-IT" dirty="0" smtClean="0">
                <a:sym typeface="Wingdings" panose="05000000000000000000" pitchFamily="2" charset="2"/>
              </a:rPr>
              <a:t>:</a:t>
            </a:r>
          </a:p>
          <a:p>
            <a:pPr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Esistenza di un credito (NO esigibilità)</a:t>
            </a:r>
          </a:p>
          <a:p>
            <a:pPr>
              <a:buFontTx/>
              <a:buChar char="-"/>
            </a:pPr>
            <a:r>
              <a:rPr lang="it-IT" i="1" dirty="0" err="1" smtClean="0">
                <a:sym typeface="Wingdings" panose="05000000000000000000" pitchFamily="2" charset="2"/>
              </a:rPr>
              <a:t>Periculum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damni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per il creditore</a:t>
            </a:r>
            <a:endParaRPr lang="it-IT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Stato soggettivo del debitore: </a:t>
            </a:r>
            <a:r>
              <a:rPr lang="it-IT" i="1" dirty="0" err="1" smtClean="0">
                <a:sym typeface="Wingdings" panose="05000000000000000000" pitchFamily="2" charset="2"/>
              </a:rPr>
              <a:t>scientia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fraudis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– dolosa preordinazione (per atto </a:t>
            </a:r>
            <a:r>
              <a:rPr lang="it-IT" b="1" dirty="0" smtClean="0">
                <a:sym typeface="Wingdings" panose="05000000000000000000" pitchFamily="2" charset="2"/>
              </a:rPr>
              <a:t>anteriore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al sorgere del credito)</a:t>
            </a:r>
          </a:p>
          <a:p>
            <a:pPr marL="0" indent="0">
              <a:buNone/>
            </a:pPr>
            <a:endParaRPr lang="it-IT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>Stato soggettivo del </a:t>
            </a:r>
            <a:r>
              <a:rPr lang="it-IT" dirty="0" smtClean="0">
                <a:solidFill>
                  <a:srgbClr val="FF0000"/>
                </a:solidFill>
                <a:sym typeface="Wingdings" panose="05000000000000000000" pitchFamily="2" charset="2"/>
              </a:rPr>
              <a:t>TERZO avente causa dal debitore </a:t>
            </a:r>
            <a:r>
              <a:rPr lang="it-IT" dirty="0" smtClean="0">
                <a:solidFill>
                  <a:schemeClr val="tx1"/>
                </a:solidFill>
                <a:sym typeface="Wingdings" panose="05000000000000000000" pitchFamily="2" charset="2"/>
              </a:rPr>
              <a:t>art. 2901 comma 4 c.c.:</a:t>
            </a:r>
          </a:p>
          <a:p>
            <a:pPr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Atto di disposizione a titolo oneroso: </a:t>
            </a:r>
            <a:r>
              <a:rPr lang="it-IT" i="1" dirty="0" err="1" smtClean="0">
                <a:sym typeface="Wingdings" panose="05000000000000000000" pitchFamily="2" charset="2"/>
              </a:rPr>
              <a:t>partecipatio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fraudis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del terzo</a:t>
            </a:r>
          </a:p>
          <a:p>
            <a:pPr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Atto di disposizione a titolo gratuito: //</a:t>
            </a:r>
          </a:p>
        </p:txBody>
      </p:sp>
    </p:spTree>
    <p:extLst>
      <p:ext uri="{BB962C8B-B14F-4D97-AF65-F5344CB8AC3E}">
        <p14:creationId xmlns:p14="http://schemas.microsoft.com/office/powerpoint/2010/main" val="284366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47039" y="288831"/>
            <a:ext cx="7729728" cy="1188720"/>
          </a:xfrm>
        </p:spPr>
        <p:txBody>
          <a:bodyPr/>
          <a:lstStyle/>
          <a:p>
            <a:r>
              <a:rPr lang="it-IT" dirty="0" smtClean="0"/>
              <a:t>Azione surrogatoria</a:t>
            </a:r>
            <a:br>
              <a:rPr lang="it-IT" dirty="0" smtClean="0"/>
            </a:br>
            <a:r>
              <a:rPr lang="it-IT" sz="2400" dirty="0" smtClean="0">
                <a:solidFill>
                  <a:srgbClr val="FF0000"/>
                </a:solidFill>
              </a:rPr>
              <a:t>art. 2900 c.c.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6835" y="1827009"/>
            <a:ext cx="10893287" cy="481232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Mezzo di conservazione della garanzia patrimoniale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Funzione</a:t>
            </a:r>
            <a:r>
              <a:rPr lang="it-IT" dirty="0" smtClean="0"/>
              <a:t>: colpisce l’</a:t>
            </a:r>
            <a:r>
              <a:rPr lang="it-IT" b="1" dirty="0" smtClean="0"/>
              <a:t>inerzia </a:t>
            </a:r>
            <a:r>
              <a:rPr lang="it-IT" dirty="0" smtClean="0"/>
              <a:t>del debitore che trascura l’esercizio di diritti e azioni nei confronti di terzi determinando un decremento della garanzia patrimoniale in pregiudizio al creditore</a:t>
            </a:r>
          </a:p>
          <a:p>
            <a:pPr marL="0" indent="0">
              <a:buNone/>
            </a:pPr>
            <a:r>
              <a:rPr lang="it-IT" b="1" dirty="0"/>
              <a:t>I</a:t>
            </a:r>
            <a:r>
              <a:rPr lang="it-IT" b="1" dirty="0" smtClean="0"/>
              <a:t>l creditore si sostituisce al debitore nell’esercizio di diritti o azioni del debitore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EFFETTI</a:t>
            </a:r>
            <a:r>
              <a:rPr lang="it-IT" dirty="0" smtClean="0"/>
              <a:t>: aumento o conservazione della garanzia patrimoniale a beneficio di </a:t>
            </a:r>
            <a:r>
              <a:rPr lang="it-IT" b="1" dirty="0" smtClean="0"/>
              <a:t>tutti</a:t>
            </a:r>
            <a:r>
              <a:rPr lang="it-IT" dirty="0" smtClean="0"/>
              <a:t> i creditori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PRESUPPOSTI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Esistenza del credito</a:t>
            </a:r>
          </a:p>
          <a:p>
            <a:pPr>
              <a:buFontTx/>
              <a:buChar char="-"/>
            </a:pPr>
            <a:r>
              <a:rPr lang="it-IT" dirty="0" smtClean="0"/>
              <a:t>Inerzia del debitore</a:t>
            </a:r>
          </a:p>
          <a:p>
            <a:pPr>
              <a:buFontTx/>
              <a:buChar char="-"/>
            </a:pP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h</a:t>
            </a:r>
            <a:r>
              <a:rPr lang="it-IT" dirty="0" smtClean="0">
                <a:solidFill>
                  <a:schemeClr val="tx1"/>
                </a:solidFill>
              </a:rPr>
              <a:t>a a oggetto </a:t>
            </a:r>
            <a:r>
              <a:rPr lang="it-IT" dirty="0" smtClean="0">
                <a:solidFill>
                  <a:srgbClr val="FF0000"/>
                </a:solidFill>
              </a:rPr>
              <a:t>DIRITTI o AZIONI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verso terzi</a:t>
            </a:r>
          </a:p>
          <a:p>
            <a:pPr>
              <a:buFontTx/>
              <a:buChar char="-"/>
            </a:pPr>
            <a:r>
              <a:rPr lang="it-IT" dirty="0"/>
              <a:t>n</a:t>
            </a:r>
            <a:r>
              <a:rPr lang="it-IT" dirty="0" smtClean="0"/>
              <a:t>atura patrimoniale</a:t>
            </a:r>
          </a:p>
          <a:p>
            <a:pPr>
              <a:buFontTx/>
              <a:buChar char="-"/>
            </a:pPr>
            <a:r>
              <a:rPr lang="it-IT" b="1" dirty="0"/>
              <a:t>n</a:t>
            </a:r>
            <a:r>
              <a:rPr lang="it-IT" b="1" dirty="0" smtClean="0"/>
              <a:t>on</a:t>
            </a:r>
            <a:r>
              <a:rPr lang="it-IT" dirty="0" smtClean="0"/>
              <a:t> devono </a:t>
            </a:r>
            <a:r>
              <a:rPr lang="it-IT" dirty="0" smtClean="0"/>
              <a:t>essere esercitati dal debitore personalmente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318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47039" y="312685"/>
            <a:ext cx="7729728" cy="1188720"/>
          </a:xfrm>
        </p:spPr>
        <p:txBody>
          <a:bodyPr/>
          <a:lstStyle/>
          <a:p>
            <a:r>
              <a:rPr lang="it-IT" dirty="0" smtClean="0"/>
              <a:t>Sequestro conservativo</a:t>
            </a:r>
            <a:br>
              <a:rPr lang="it-IT" dirty="0" smtClean="0"/>
            </a:br>
            <a:r>
              <a:rPr lang="it-IT" sz="2000" dirty="0" smtClean="0">
                <a:solidFill>
                  <a:srgbClr val="FF0000"/>
                </a:solidFill>
              </a:rPr>
              <a:t>art. 2905 ss. c.c.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023068" y="1685676"/>
            <a:ext cx="10177670" cy="477078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 smtClean="0">
                <a:solidFill>
                  <a:srgbClr val="FF0000"/>
                </a:solidFill>
              </a:rPr>
              <a:t>Mezzo di conservazione della garanzia patrimoniale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it-IT" b="1" dirty="0" smtClean="0"/>
              <a:t>Misura cautelare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>
                <a:solidFill>
                  <a:srgbClr val="FF0000"/>
                </a:solidFill>
              </a:rPr>
              <a:t>Funzione</a:t>
            </a:r>
            <a:r>
              <a:rPr lang="it-IT" dirty="0" smtClean="0"/>
              <a:t>: tutela il creditore </a:t>
            </a:r>
            <a:r>
              <a:rPr lang="it-IT" u="sng" dirty="0" smtClean="0"/>
              <a:t>nel tempo occorrente a tutelare il proprio credito in via ordinaria</a:t>
            </a:r>
            <a:r>
              <a:rPr lang="it-IT" dirty="0" smtClean="0"/>
              <a:t> dal rischio di incapienza del patrimonio del debitore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it-IT" b="1" dirty="0" smtClean="0"/>
              <a:t>Provvisorietà e strumentalità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>
                <a:solidFill>
                  <a:srgbClr val="FF0000"/>
                </a:solidFill>
              </a:rPr>
              <a:t>EFFETTI</a:t>
            </a:r>
            <a:r>
              <a:rPr lang="it-IT" dirty="0" smtClean="0">
                <a:solidFill>
                  <a:schemeClr val="tx1"/>
                </a:solidFill>
              </a:rPr>
              <a:t>: art. 2906 c.c. s</a:t>
            </a:r>
            <a:r>
              <a:rPr lang="it-IT" dirty="0" smtClean="0"/>
              <a:t>ottrazione materiale dei beni del debitore e imposizione di un vincolo giuridico che rende inopponibile al creditore gli atti di disposizione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>
                <a:solidFill>
                  <a:srgbClr val="FF0000"/>
                </a:solidFill>
              </a:rPr>
              <a:t>PRESUPPOSTI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i="1" dirty="0" err="1" smtClean="0"/>
              <a:t>Fumis</a:t>
            </a:r>
            <a:r>
              <a:rPr lang="it-IT" i="1" dirty="0" smtClean="0"/>
              <a:t> boni </a:t>
            </a:r>
            <a:r>
              <a:rPr lang="it-IT" i="1" dirty="0" err="1" smtClean="0"/>
              <a:t>iuris</a:t>
            </a:r>
            <a:endParaRPr lang="it-IT" i="1" dirty="0" smtClean="0"/>
          </a:p>
          <a:p>
            <a:pPr>
              <a:buFontTx/>
              <a:buChar char="-"/>
            </a:pPr>
            <a:r>
              <a:rPr lang="it-IT" i="1" dirty="0" err="1" smtClean="0"/>
              <a:t>Periculum</a:t>
            </a:r>
            <a:r>
              <a:rPr lang="it-IT" i="1" dirty="0" smtClean="0"/>
              <a:t> in mora</a:t>
            </a:r>
            <a:endParaRPr lang="it-IT" i="1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>
                <a:solidFill>
                  <a:srgbClr val="FF0000"/>
                </a:solidFill>
              </a:rPr>
              <a:t>ALL’ESITO DEL PROCESSO ORDINARIO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Il credito è esistente </a:t>
            </a:r>
            <a:r>
              <a:rPr lang="it-IT" dirty="0" smtClean="0">
                <a:sym typeface="Wingdings" panose="05000000000000000000" pitchFamily="2" charset="2"/>
              </a:rPr>
              <a:t> il sequestro si converte in pignoramento</a:t>
            </a:r>
          </a:p>
          <a:p>
            <a:pPr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Il credito non è esistente  liberazione dei beni e risarcimento del danni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54719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7D541C67724E41871C92FA35CC2BDD" ma:contentTypeVersion="2" ma:contentTypeDescription="Create a new document." ma:contentTypeScope="" ma:versionID="972c25624c7783ebc61424d85cca73d0">
  <xsd:schema xmlns:xsd="http://www.w3.org/2001/XMLSchema" xmlns:xs="http://www.w3.org/2001/XMLSchema" xmlns:p="http://schemas.microsoft.com/office/2006/metadata/properties" xmlns:ns2="5b09ce9a-5b30-4a51-bfb1-7710c4ea1340" targetNamespace="http://schemas.microsoft.com/office/2006/metadata/properties" ma:root="true" ma:fieldsID="4196b27a5badd73799f500bc127362a7" ns2:_="">
    <xsd:import namespace="5b09ce9a-5b30-4a51-bfb1-7710c4ea13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9ce9a-5b30-4a51-bfb1-7710c4ea13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6BBB09-3C5C-48D5-9AF6-238A513B1DDB}"/>
</file>

<file path=customXml/itemProps2.xml><?xml version="1.0" encoding="utf-8"?>
<ds:datastoreItem xmlns:ds="http://schemas.openxmlformats.org/officeDocument/2006/customXml" ds:itemID="{5580ABC5-F713-46B4-8E39-E768E76AD814}"/>
</file>

<file path=customXml/itemProps3.xml><?xml version="1.0" encoding="utf-8"?>
<ds:datastoreItem xmlns:ds="http://schemas.openxmlformats.org/officeDocument/2006/customXml" ds:itemID="{EFF8B2E9-60DC-42B3-B842-39D0720B4157}"/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TM10001115[[fn=Pacco]]</Template>
  <TotalTime>1162</TotalTime>
  <Words>798</Words>
  <Application>Microsoft Office PowerPoint</Application>
  <PresentationFormat>Widescreen</PresentationFormat>
  <Paragraphs>131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Wingdings</vt:lpstr>
      <vt:lpstr>Parcel</vt:lpstr>
      <vt:lpstr>Responsabilità personale art. 1218 c.c.</vt:lpstr>
      <vt:lpstr>Presentazione standard di PowerPoint</vt:lpstr>
      <vt:lpstr>Situazioni reali di garanzia</vt:lpstr>
      <vt:lpstr>Pegno art. 2784 ss. c.c.</vt:lpstr>
      <vt:lpstr>Ipoteca art. 2808 ss. c.c.</vt:lpstr>
      <vt:lpstr>Mezzi di conservazione Della garanzia patrimoniale</vt:lpstr>
      <vt:lpstr>Azione revocatoria art. 2901 c.c.</vt:lpstr>
      <vt:lpstr>Azione surrogatoria art. 2900 c.c.</vt:lpstr>
      <vt:lpstr>Sequestro conservativo art. 2905 ss. c.c.</vt:lpstr>
      <vt:lpstr>fideiussione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Responsabilità personale</dc:title>
  <dc:creator>Margherita Magaldi</dc:creator>
  <cp:lastModifiedBy>Margherita Magaldi</cp:lastModifiedBy>
  <cp:revision>25</cp:revision>
  <dcterms:created xsi:type="dcterms:W3CDTF">2020-05-31T18:42:15Z</dcterms:created>
  <dcterms:modified xsi:type="dcterms:W3CDTF">2020-06-05T14:07:56Z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0x010100F67D541C67724E41871C92FA35CC2BDD</vt:lpwstr>
  </property>
</Properties>
</file>