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Rapporto obbligatorio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78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 di estinzione diversi dall’adempimento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2638044"/>
            <a:ext cx="3215507" cy="31019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SATISFATTORI</a:t>
            </a:r>
            <a:endParaRPr lang="it-IT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Compensazione</a:t>
            </a:r>
          </a:p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Confusione</a:t>
            </a:r>
          </a:p>
          <a:p>
            <a:r>
              <a:rPr lang="it-IT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Novazione</a:t>
            </a:r>
            <a:endParaRPr lang="it-IT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255026" y="2638043"/>
            <a:ext cx="370583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SATISFATTORI</a:t>
            </a:r>
          </a:p>
          <a:p>
            <a:r>
              <a:rPr lang="it-IT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Remissione</a:t>
            </a:r>
          </a:p>
          <a:p>
            <a:r>
              <a:rPr lang="it-IT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Impossibilità sopravvenuta della prestazione</a:t>
            </a:r>
            <a:endParaRPr lang="it-IT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50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1136" y="336538"/>
            <a:ext cx="7729728" cy="1188720"/>
          </a:xfrm>
        </p:spPr>
        <p:txBody>
          <a:bodyPr/>
          <a:lstStyle/>
          <a:p>
            <a:r>
              <a:rPr lang="it-IT" dirty="0" smtClean="0"/>
              <a:t>Compensazione</a:t>
            </a:r>
            <a:br>
              <a:rPr lang="it-IT" dirty="0" smtClean="0"/>
            </a:br>
            <a:r>
              <a:rPr lang="it-IT" sz="2000" dirty="0" smtClean="0"/>
              <a:t>Art. 1341 ss. c.c.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27483" y="1763400"/>
            <a:ext cx="6984426" cy="100365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3"/>
                </a:solidFill>
              </a:rPr>
              <a:t>Dualità delle situazioni giuridiche soggettive</a:t>
            </a:r>
          </a:p>
          <a:p>
            <a:r>
              <a:rPr lang="it-IT" b="1" dirty="0" smtClean="0">
                <a:solidFill>
                  <a:schemeClr val="accent3"/>
                </a:solidFill>
              </a:rPr>
              <a:t>Reciprocità delle obbligazioni </a:t>
            </a:r>
            <a:r>
              <a:rPr lang="it-IT" dirty="0" smtClean="0"/>
              <a:t>(NO relazione di </a:t>
            </a:r>
            <a:r>
              <a:rPr lang="it-IT" dirty="0" err="1" smtClean="0"/>
              <a:t>sinallagmaticità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977517" y="2623931"/>
            <a:ext cx="2099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2"/>
                </a:solidFill>
              </a:rPr>
              <a:t>Funzione</a:t>
            </a:r>
            <a:r>
              <a:rPr lang="it-IT" dirty="0" smtClean="0"/>
              <a:t>:</a:t>
            </a:r>
          </a:p>
          <a:p>
            <a:pPr algn="ctr"/>
            <a:r>
              <a:rPr lang="it-IT" dirty="0" smtClean="0"/>
              <a:t>Economia degli atti</a:t>
            </a:r>
          </a:p>
          <a:p>
            <a:pPr algn="ctr"/>
            <a:r>
              <a:rPr lang="it-IT" dirty="0" smtClean="0"/>
              <a:t>Autotutela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2149" y="3718679"/>
            <a:ext cx="35621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COMPENSAZIONE LEGALE</a:t>
            </a:r>
          </a:p>
          <a:p>
            <a:r>
              <a:rPr lang="it-IT" dirty="0" smtClean="0"/>
              <a:t>Requisiti dei rapporti obbligatori:</a:t>
            </a:r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Liquidità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Esigibilità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Beni omogenei e fungibili</a:t>
            </a:r>
          </a:p>
          <a:p>
            <a:endParaRPr lang="it-IT" dirty="0"/>
          </a:p>
          <a:p>
            <a:r>
              <a:rPr lang="it-IT" dirty="0" smtClean="0"/>
              <a:t>Eccezione di compensazione</a:t>
            </a:r>
          </a:p>
          <a:p>
            <a:r>
              <a:rPr lang="it-IT" dirty="0" smtClean="0"/>
              <a:t>Sentenza dichiarativa</a:t>
            </a:r>
          </a:p>
          <a:p>
            <a:endParaRPr lang="it-IT" dirty="0"/>
          </a:p>
          <a:p>
            <a:r>
              <a:rPr lang="it-IT" dirty="0" smtClean="0"/>
              <a:t>Effetti dal giorno della «coesistenza»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715123" y="3718679"/>
            <a:ext cx="37132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COMPENSAZIONE GIUDIZIALE</a:t>
            </a:r>
          </a:p>
          <a:p>
            <a:r>
              <a:rPr lang="it-IT" dirty="0" smtClean="0"/>
              <a:t>Uno dei due rapporti obbligatori</a:t>
            </a:r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NON liquido, MA «di pronta e facile liquidazione»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Esigibilità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Beni omogenei e fungibili</a:t>
            </a:r>
          </a:p>
          <a:p>
            <a:endParaRPr lang="it-IT" dirty="0"/>
          </a:p>
          <a:p>
            <a:r>
              <a:rPr lang="it-IT" dirty="0" smtClean="0"/>
              <a:t>Sentenza costitutiva</a:t>
            </a:r>
          </a:p>
          <a:p>
            <a:endParaRPr lang="it-IT" dirty="0"/>
          </a:p>
          <a:p>
            <a:r>
              <a:rPr lang="it-IT" dirty="0" smtClean="0"/>
              <a:t>Effetti </a:t>
            </a:r>
            <a:r>
              <a:rPr lang="it-IT" i="1" dirty="0" smtClean="0"/>
              <a:t>ex </a:t>
            </a:r>
            <a:r>
              <a:rPr lang="it-IT" i="1" dirty="0" err="1" smtClean="0"/>
              <a:t>nunc</a:t>
            </a:r>
            <a:endParaRPr lang="it-IT" i="1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428382" y="3718679"/>
            <a:ext cx="37636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COMPENSAZIONE VOLONTARIA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e parti derogano ai requisiti </a:t>
            </a:r>
            <a:r>
              <a:rPr lang="it-IT" dirty="0" smtClean="0">
                <a:sym typeface="Wingdings" panose="05000000000000000000" pitchFamily="2" charset="2"/>
              </a:rPr>
              <a:t> ACCORDO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R</a:t>
            </a:r>
            <a:r>
              <a:rPr lang="it-IT" dirty="0" smtClean="0"/>
              <a:t>egolamento compensativo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118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Confusione</a:t>
            </a:r>
            <a:br>
              <a:rPr lang="it-IT" dirty="0" smtClean="0"/>
            </a:br>
            <a:r>
              <a:rPr lang="it-IT" sz="2000" dirty="0" smtClean="0"/>
              <a:t>art. 1253 s. c.c.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Viene meno </a:t>
            </a:r>
            <a:r>
              <a:rPr lang="it-IT" dirty="0" smtClean="0"/>
              <a:t>un elemento fisionomico del rapporto obbligatorio: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LA DUALITA’ DELLE SITUAZIONI GIURIDICHE SOGGETTIVE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1"/>
                </a:solidFill>
              </a:rPr>
              <a:t>≠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Rapporto </a:t>
            </a:r>
            <a:r>
              <a:rPr lang="it-IT" b="1" dirty="0" err="1" smtClean="0">
                <a:solidFill>
                  <a:schemeClr val="accent1"/>
                </a:solidFill>
              </a:rPr>
              <a:t>unisoggettivo</a:t>
            </a:r>
            <a:endParaRPr lang="it-IT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295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Novazione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265" y="2290448"/>
            <a:ext cx="4074248" cy="3101983"/>
          </a:xfrm>
        </p:spPr>
        <p:txBody>
          <a:bodyPr/>
          <a:lstStyle/>
          <a:p>
            <a:r>
              <a:rPr lang="it-IT" b="1" dirty="0" smtClean="0">
                <a:solidFill>
                  <a:schemeClr val="accent3"/>
                </a:solidFill>
              </a:rPr>
              <a:t>NOVAZIONE SOGGETTIVA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3"/>
                </a:solidFill>
              </a:rPr>
              <a:t>art. 1235 c.c.</a:t>
            </a:r>
          </a:p>
          <a:p>
            <a:pPr marL="0" indent="0">
              <a:buNone/>
            </a:pPr>
            <a:r>
              <a:rPr lang="it-IT" dirty="0" smtClean="0"/>
              <a:t>Modificazione della titolarità della situazione debitoria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400" dirty="0" smtClean="0"/>
              <a:t>Rapporti </a:t>
            </a:r>
            <a:r>
              <a:rPr lang="it-IT" sz="1400" i="1" dirty="0" err="1" smtClean="0"/>
              <a:t>intuitu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personae</a:t>
            </a:r>
            <a:endParaRPr lang="it-IT" sz="1400" i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173004" y="2290448"/>
            <a:ext cx="5575719" cy="793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>
                <a:solidFill>
                  <a:schemeClr val="accent1"/>
                </a:solidFill>
              </a:rPr>
              <a:t>NOVAZIONE OGGETTIVA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a</a:t>
            </a:r>
            <a:r>
              <a:rPr lang="it-IT" b="1" dirty="0" smtClean="0">
                <a:solidFill>
                  <a:schemeClr val="accent1"/>
                </a:solidFill>
              </a:rPr>
              <a:t>rt. 1230 c.c.</a:t>
            </a:r>
          </a:p>
          <a:p>
            <a:pPr marL="0" indent="0">
              <a:buNone/>
            </a:pPr>
            <a:endParaRPr lang="it-IT" b="1" dirty="0" smtClean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502312" y="3178491"/>
            <a:ext cx="1876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ESTINZIONE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di un rapporto obbligatorio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616175" y="3178732"/>
            <a:ext cx="222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COSTITUZIONE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di un nuovo rapporto obbligatorio</a:t>
            </a:r>
            <a:endParaRPr lang="it-IT" sz="1600" dirty="0"/>
          </a:p>
        </p:txBody>
      </p:sp>
      <p:sp>
        <p:nvSpPr>
          <p:cNvPr id="7" name="Freccia a destra 6"/>
          <p:cNvSpPr/>
          <p:nvPr/>
        </p:nvSpPr>
        <p:spPr>
          <a:xfrm>
            <a:off x="7986822" y="3178491"/>
            <a:ext cx="1601258" cy="500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cap="small" dirty="0" smtClean="0"/>
              <a:t>simultaneamente</a:t>
            </a:r>
            <a:endParaRPr lang="it-IT" sz="1400" cap="small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96543" y="4103601"/>
            <a:ext cx="55818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Funzione estintivo-costitutiva </a:t>
            </a:r>
          </a:p>
          <a:p>
            <a:pPr algn="ctr"/>
            <a:r>
              <a:rPr lang="it-IT" dirty="0" smtClean="0"/>
              <a:t>(complessa)</a:t>
            </a:r>
          </a:p>
          <a:p>
            <a:endParaRPr lang="it-IT" sz="1400" dirty="0"/>
          </a:p>
          <a:p>
            <a:pPr marL="285750" indent="-285750">
              <a:buFontTx/>
              <a:buChar char="-"/>
            </a:pPr>
            <a:r>
              <a:rPr lang="it-IT" sz="1400" dirty="0" smtClean="0"/>
              <a:t>Modificazione dell’oggetto o del titolo (REQUISITO OGGETTIVO)</a:t>
            </a:r>
          </a:p>
          <a:p>
            <a:pPr marL="285750" indent="-285750">
              <a:buFontTx/>
              <a:buChar char="-"/>
            </a:pPr>
            <a:r>
              <a:rPr lang="it-IT" sz="1400" i="1" dirty="0" smtClean="0"/>
              <a:t>Animus </a:t>
            </a:r>
            <a:r>
              <a:rPr lang="it-IT" sz="1400" i="1" dirty="0" err="1" smtClean="0"/>
              <a:t>novandi</a:t>
            </a:r>
            <a:r>
              <a:rPr lang="it-IT" sz="1400" i="1" dirty="0" smtClean="0"/>
              <a:t> </a:t>
            </a:r>
            <a:r>
              <a:rPr lang="it-IT" sz="1400" dirty="0" smtClean="0"/>
              <a:t>(REQUISITO SOGGETTIVO)</a:t>
            </a:r>
          </a:p>
          <a:p>
            <a:pPr marL="285750" indent="-285750">
              <a:buFontTx/>
              <a:buChar char="-"/>
            </a:pPr>
            <a:endParaRPr lang="it-IT" sz="1400" dirty="0"/>
          </a:p>
          <a:p>
            <a:r>
              <a:rPr lang="it-IT" sz="1400" dirty="0" smtClean="0"/>
              <a:t>Invalidità del titolo originario (nullità – annullabilità)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138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Remissione del debito</a:t>
            </a:r>
            <a:br>
              <a:rPr lang="it-IT" dirty="0" smtClean="0"/>
            </a:br>
            <a:r>
              <a:rPr lang="it-IT" dirty="0">
                <a:sym typeface="Wingdings" panose="05000000000000000000" pitchFamily="2" charset="2"/>
              </a:rPr>
              <a:t>Art. 1236 </a:t>
            </a:r>
            <a:r>
              <a:rPr lang="it-IT" dirty="0" smtClean="0">
                <a:sym typeface="Wingdings" panose="05000000000000000000" pitchFamily="2" charset="2"/>
              </a:rPr>
              <a:t>c.c.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4585" y="2550580"/>
            <a:ext cx="10037727" cy="228381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Dichiarazione del creditore che </a:t>
            </a:r>
            <a:r>
              <a:rPr lang="it-IT" dirty="0" smtClean="0">
                <a:sym typeface="Wingdings" panose="05000000000000000000" pitchFamily="2" charset="2"/>
              </a:rPr>
              <a:t> ESTINGUE IL RAPPORTO OBBLIGATORIO</a:t>
            </a:r>
          </a:p>
          <a:p>
            <a:pPr marL="0" indent="0" algn="ctr">
              <a:buNone/>
            </a:pPr>
            <a:r>
              <a:rPr lang="it-IT" dirty="0" smtClean="0">
                <a:sym typeface="Wingdings" panose="05000000000000000000" pitchFamily="2" charset="2"/>
              </a:rPr>
              <a:t>≠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Rinunzia al credito </a:t>
            </a:r>
            <a:r>
              <a:rPr lang="it-IT" dirty="0" smtClean="0">
                <a:sym typeface="Wingdings" panose="05000000000000000000" pitchFamily="2" charset="2"/>
              </a:rPr>
              <a:t> dismissione della situazione creditoria</a:t>
            </a:r>
          </a:p>
          <a:p>
            <a:pPr marL="0" indent="0" algn="ctr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Dichiarazione del debitore di volerne profittare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337684" y="4834394"/>
            <a:ext cx="3077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Necessaria affinché si perfezioni la remissione</a:t>
            </a:r>
          </a:p>
          <a:p>
            <a:endParaRPr lang="it-IT" dirty="0" smtClean="0"/>
          </a:p>
          <a:p>
            <a:r>
              <a:rPr lang="it-IT" dirty="0" smtClean="0"/>
              <a:t>NATURA CONTRATTUALE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260866" y="4815164"/>
            <a:ext cx="2846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Necessaria affinché si producano gli effetti nei suoi confronti</a:t>
            </a:r>
          </a:p>
          <a:p>
            <a:endParaRPr lang="it-IT" dirty="0"/>
          </a:p>
          <a:p>
            <a:r>
              <a:rPr lang="it-IT" dirty="0" smtClean="0"/>
              <a:t>NEGOZIO UNILATERALE</a:t>
            </a:r>
          </a:p>
          <a:p>
            <a:r>
              <a:rPr lang="it-IT" dirty="0"/>
              <a:t>r</a:t>
            </a:r>
            <a:r>
              <a:rPr lang="it-IT" dirty="0" smtClean="0"/>
              <a:t>ecettizio e rifiutabile</a:t>
            </a:r>
            <a:endParaRPr lang="it-IT" dirty="0"/>
          </a:p>
        </p:txBody>
      </p:sp>
      <p:cxnSp>
        <p:nvCxnSpPr>
          <p:cNvPr id="7" name="Connettore 2 6"/>
          <p:cNvCxnSpPr>
            <a:endCxn id="4" idx="0"/>
          </p:cNvCxnSpPr>
          <p:nvPr/>
        </p:nvCxnSpPr>
        <p:spPr>
          <a:xfrm flipH="1">
            <a:off x="3876261" y="4548146"/>
            <a:ext cx="2219739" cy="286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5" idx="0"/>
          </p:cNvCxnSpPr>
          <p:nvPr/>
        </p:nvCxnSpPr>
        <p:spPr>
          <a:xfrm>
            <a:off x="6096000" y="4548146"/>
            <a:ext cx="2588150" cy="26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18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71220" y="130492"/>
            <a:ext cx="8866019" cy="1458875"/>
          </a:xfrm>
        </p:spPr>
        <p:txBody>
          <a:bodyPr>
            <a:normAutofit/>
          </a:bodyPr>
          <a:lstStyle/>
          <a:p>
            <a:r>
              <a:rPr lang="it-IT" b="1" dirty="0" smtClean="0"/>
              <a:t>Impossibilità sopravvenuta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 causa non imputabile al debitore</a:t>
            </a:r>
            <a:br>
              <a:rPr lang="it-IT" dirty="0" smtClean="0"/>
            </a:br>
            <a:r>
              <a:rPr lang="it-IT" sz="2200" dirty="0" smtClean="0"/>
              <a:t>art. 1256 c.c.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27721" y="1626258"/>
            <a:ext cx="3676683" cy="844628"/>
          </a:xfrm>
        </p:spPr>
        <p:txBody>
          <a:bodyPr>
            <a:noAutofit/>
          </a:bodyPr>
          <a:lstStyle/>
          <a:p>
            <a:r>
              <a:rPr lang="it-IT" sz="1600" dirty="0" smtClean="0">
                <a:solidFill>
                  <a:schemeClr val="accent3"/>
                </a:solidFill>
              </a:rPr>
              <a:t>OGGETTIVA</a:t>
            </a:r>
          </a:p>
          <a:p>
            <a:r>
              <a:rPr lang="it-IT" sz="1600" dirty="0" smtClean="0">
                <a:solidFill>
                  <a:schemeClr val="accent3"/>
                </a:solidFill>
              </a:rPr>
              <a:t>ASSOLUTA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004599" y="2487537"/>
            <a:ext cx="739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3"/>
                </a:solidFill>
              </a:rPr>
              <a:t>NO </a:t>
            </a:r>
            <a:r>
              <a:rPr lang="it-IT" sz="1400" b="1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</a:t>
            </a:r>
            <a:r>
              <a:rPr lang="it-IT" sz="1400" b="1" dirty="0" smtClean="0">
                <a:solidFill>
                  <a:schemeClr val="accent3"/>
                </a:solidFill>
              </a:rPr>
              <a:t> </a:t>
            </a:r>
            <a:r>
              <a:rPr lang="it-IT" sz="1400" dirty="0" smtClean="0"/>
              <a:t>obbligazioni pecuniarie e obbligazioni di consegna di cose generiche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56429" y="3994948"/>
            <a:ext cx="3269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IMPOSSIBILITA’ PARZIALE art. 1258 c.c.</a:t>
            </a:r>
          </a:p>
          <a:p>
            <a:r>
              <a:rPr lang="it-IT" dirty="0"/>
              <a:t>NON estingue l’obbligazione</a:t>
            </a:r>
          </a:p>
          <a:p>
            <a:r>
              <a:rPr lang="it-IT" dirty="0" smtClean="0"/>
              <a:t>Adempimento parziale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6169" y="5612202"/>
            <a:ext cx="1455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r</a:t>
            </a:r>
            <a:r>
              <a:rPr lang="it-IT" sz="1400" dirty="0" smtClean="0"/>
              <a:t>ifiuto del creditore</a:t>
            </a:r>
          </a:p>
          <a:p>
            <a:r>
              <a:rPr lang="it-IT" sz="1400" dirty="0"/>
              <a:t>a</a:t>
            </a:r>
            <a:r>
              <a:rPr lang="it-IT" sz="1400" dirty="0" smtClean="0"/>
              <a:t>rt. 1181 c.c.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189995" y="5846364"/>
            <a:ext cx="1455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v</a:t>
            </a:r>
            <a:r>
              <a:rPr lang="it-IT" sz="1400" dirty="0" smtClean="0"/>
              <a:t>iene meno </a:t>
            </a:r>
            <a:r>
              <a:rPr lang="it-IT" sz="1400" b="1" dirty="0" smtClean="0"/>
              <a:t>interesse del creditore</a:t>
            </a:r>
            <a:endParaRPr lang="it-IT" sz="14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887695" y="3982267"/>
            <a:ext cx="4004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IMPOSSIBILITA’ TEMPORANEA</a:t>
            </a:r>
          </a:p>
          <a:p>
            <a:pPr algn="ctr"/>
            <a:r>
              <a:rPr lang="it-IT" b="1" dirty="0">
                <a:solidFill>
                  <a:schemeClr val="accent1"/>
                </a:solidFill>
              </a:rPr>
              <a:t>a</a:t>
            </a:r>
            <a:r>
              <a:rPr lang="it-IT" b="1" dirty="0" smtClean="0">
                <a:solidFill>
                  <a:schemeClr val="accent1"/>
                </a:solidFill>
              </a:rPr>
              <a:t>rt. 1256 comma 2 c.c.</a:t>
            </a:r>
            <a:endParaRPr lang="it-IT" b="1" dirty="0">
              <a:solidFill>
                <a:schemeClr val="accent1"/>
              </a:solidFill>
            </a:endParaRPr>
          </a:p>
          <a:p>
            <a:r>
              <a:rPr lang="it-IT" dirty="0" smtClean="0"/>
              <a:t>Non estingue l’obbligazione</a:t>
            </a:r>
          </a:p>
          <a:p>
            <a:r>
              <a:rPr lang="it-IT" dirty="0" smtClean="0"/>
              <a:t>NO effetti della mora </a:t>
            </a:r>
            <a:r>
              <a:rPr lang="it-IT" i="1" dirty="0" err="1" smtClean="0"/>
              <a:t>debendi</a:t>
            </a:r>
            <a:endParaRPr lang="it-IT" i="1" dirty="0" smtClean="0"/>
          </a:p>
          <a:p>
            <a:endParaRPr lang="it-IT" dirty="0"/>
          </a:p>
          <a:p>
            <a:r>
              <a:rPr lang="it-IT" dirty="0" smtClean="0"/>
              <a:t>L’obbligazione </a:t>
            </a:r>
            <a:r>
              <a:rPr lang="it-IT" b="1" dirty="0" smtClean="0"/>
              <a:t>si estingue </a:t>
            </a:r>
            <a:r>
              <a:rPr lang="it-IT" dirty="0" smtClean="0"/>
              <a:t>se: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470652" y="5584754"/>
            <a:ext cx="1455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</a:t>
            </a:r>
            <a:r>
              <a:rPr lang="it-IT" sz="1400" dirty="0" smtClean="0"/>
              <a:t>iberazione del debitore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60632" y="5873812"/>
            <a:ext cx="2043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per </a:t>
            </a:r>
            <a:r>
              <a:rPr lang="it-IT" sz="1400" b="1" dirty="0" smtClean="0"/>
              <a:t>titolo</a:t>
            </a:r>
            <a:r>
              <a:rPr lang="it-IT" sz="1400" dirty="0" smtClean="0"/>
              <a:t> o </a:t>
            </a:r>
            <a:r>
              <a:rPr lang="it-IT" sz="1400" b="1" dirty="0" smtClean="0"/>
              <a:t>natura</a:t>
            </a:r>
            <a:r>
              <a:rPr lang="it-IT" sz="1400" dirty="0" smtClean="0"/>
              <a:t> dell’oggetto il </a:t>
            </a:r>
            <a:r>
              <a:rPr lang="it-IT" sz="1400" b="1" dirty="0" smtClean="0"/>
              <a:t>debitore</a:t>
            </a:r>
            <a:r>
              <a:rPr lang="it-IT" sz="1400" dirty="0" smtClean="0"/>
              <a:t> non può considerarsi vincolato</a:t>
            </a:r>
            <a:endParaRPr lang="it-IT" sz="1400" dirty="0"/>
          </a:p>
        </p:txBody>
      </p:sp>
      <p:sp>
        <p:nvSpPr>
          <p:cNvPr id="13" name="Ovale 12"/>
          <p:cNvSpPr/>
          <p:nvPr/>
        </p:nvSpPr>
        <p:spPr>
          <a:xfrm>
            <a:off x="8710655" y="1493624"/>
            <a:ext cx="2958680" cy="984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INESIGIBILITA’ DELLA PRESTAZIONE</a:t>
            </a:r>
          </a:p>
          <a:p>
            <a:pPr algn="ctr"/>
            <a:r>
              <a:rPr lang="it-IT" sz="1600" dirty="0"/>
              <a:t>v</a:t>
            </a:r>
            <a:r>
              <a:rPr lang="it-IT" sz="1600" dirty="0" smtClean="0"/>
              <a:t>icenda modificativ</a:t>
            </a:r>
            <a:r>
              <a:rPr lang="it-IT" sz="1600" dirty="0"/>
              <a:t>a</a:t>
            </a:r>
          </a:p>
        </p:txBody>
      </p:sp>
      <p:sp>
        <p:nvSpPr>
          <p:cNvPr id="10" name="Ovale 9"/>
          <p:cNvSpPr/>
          <p:nvPr/>
        </p:nvSpPr>
        <p:spPr>
          <a:xfrm>
            <a:off x="-25005" y="1395984"/>
            <a:ext cx="3192449" cy="130517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Se è </a:t>
            </a:r>
            <a:r>
              <a:rPr lang="it-IT" sz="1600" b="1" dirty="0" smtClean="0"/>
              <a:t>IMPUTABILE</a:t>
            </a:r>
            <a:r>
              <a:rPr lang="it-IT" sz="1600" dirty="0" smtClean="0"/>
              <a:t> </a:t>
            </a:r>
          </a:p>
          <a:p>
            <a:pPr algn="ctr"/>
            <a:r>
              <a:rPr lang="it-IT" sz="1600" b="1" dirty="0" smtClean="0"/>
              <a:t>Art. 1218 c.c</a:t>
            </a:r>
            <a:r>
              <a:rPr lang="it-IT" sz="1600" dirty="0" smtClean="0"/>
              <a:t>.</a:t>
            </a:r>
          </a:p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Responsabilità</a:t>
            </a:r>
            <a:r>
              <a:rPr lang="it-IT" sz="1600" dirty="0" smtClean="0"/>
              <a:t> personale del debitore</a:t>
            </a: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1012631" y="5224060"/>
            <a:ext cx="914400" cy="330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1912950" y="5224060"/>
            <a:ext cx="842839" cy="330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1701579" y="2927826"/>
            <a:ext cx="8953169" cy="9446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/>
                </a:solidFill>
              </a:rPr>
              <a:t>IMPOSSIBILITA’ NON IMPUTABILE, TOTALE e DEFINITIVA</a:t>
            </a:r>
            <a:endParaRPr lang="it-IT" dirty="0"/>
          </a:p>
          <a:p>
            <a:pPr algn="ctr"/>
            <a:r>
              <a:rPr lang="it-IT" b="1" dirty="0"/>
              <a:t>estingue il rapporto </a:t>
            </a:r>
            <a:r>
              <a:rPr lang="it-IT" b="1" dirty="0" smtClean="0"/>
              <a:t>obbligatorio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213694" y="6089256"/>
            <a:ext cx="326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3"/>
                </a:solidFill>
              </a:rPr>
              <a:t>Subingresso legale del creditore</a:t>
            </a:r>
          </a:p>
          <a:p>
            <a:pPr algn="ctr"/>
            <a:r>
              <a:rPr lang="it-IT" dirty="0" smtClean="0"/>
              <a:t>Art. 1259 c.c.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591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41140" y="2541801"/>
            <a:ext cx="2480713" cy="1094860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Mora</a:t>
            </a:r>
          </a:p>
          <a:p>
            <a:pPr marL="0" indent="0" algn="ctr">
              <a:buNone/>
            </a:pPr>
            <a:r>
              <a:rPr lang="it-IT" b="1" dirty="0"/>
              <a:t>R</a:t>
            </a:r>
            <a:r>
              <a:rPr lang="it-IT" b="1" dirty="0" smtClean="0"/>
              <a:t>itardo qualificato  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250655" y="2719899"/>
            <a:ext cx="2581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Ritardo semplice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5779179" y="274109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accent1"/>
                </a:solidFill>
              </a:rPr>
              <a:t>≠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41158" y="3559614"/>
            <a:ext cx="2670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accent1"/>
                </a:solidFill>
              </a:rPr>
              <a:t>Impedimento temporaneo</a:t>
            </a:r>
          </a:p>
          <a:p>
            <a:pPr algn="ctr"/>
            <a:r>
              <a:rPr lang="it-IT" sz="1600" dirty="0" smtClean="0">
                <a:solidFill>
                  <a:schemeClr val="accent1"/>
                </a:solidFill>
              </a:rPr>
              <a:t>Prestazione possibile</a:t>
            </a:r>
            <a:endParaRPr lang="it-IT" sz="1600" dirty="0">
              <a:solidFill>
                <a:schemeClr val="accent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5633" y="4430106"/>
            <a:ext cx="1103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Cooperazione del debitore e del creditore per la realizzazione di un complesso assetto di interessi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709530" y="5168348"/>
            <a:ext cx="3228230" cy="132786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MORA </a:t>
            </a:r>
            <a:r>
              <a:rPr lang="it-IT" smtClean="0"/>
              <a:t>DEL CREDITORE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7460195" y="5168348"/>
            <a:ext cx="3228230" cy="13278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MORA DEL DEBITORE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0771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7526" y="290222"/>
            <a:ext cx="7729728" cy="1188720"/>
          </a:xfrm>
        </p:spPr>
        <p:txBody>
          <a:bodyPr/>
          <a:lstStyle/>
          <a:p>
            <a:r>
              <a:rPr lang="it-IT" b="1" dirty="0" smtClean="0">
                <a:solidFill>
                  <a:schemeClr val="accent4"/>
                </a:solidFill>
              </a:rPr>
              <a:t>MORA DEL CREDITORE</a:t>
            </a:r>
            <a:br>
              <a:rPr lang="it-IT" b="1" dirty="0" smtClean="0">
                <a:solidFill>
                  <a:schemeClr val="accent4"/>
                </a:solidFill>
              </a:rPr>
            </a:br>
            <a:r>
              <a:rPr lang="it-IT" sz="2000" b="1" dirty="0" smtClean="0">
                <a:solidFill>
                  <a:schemeClr val="accent4"/>
                </a:solidFill>
              </a:rPr>
              <a:t>art. 1206 ss. c.c. </a:t>
            </a:r>
            <a:endParaRPr lang="it-IT" sz="2000" b="1" dirty="0">
              <a:solidFill>
                <a:schemeClr val="accent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8740" y="1701579"/>
            <a:ext cx="7729728" cy="29896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4"/>
                </a:solidFill>
              </a:rPr>
              <a:t>Dovere di cooperazione del creditore all’adempimento</a:t>
            </a:r>
          </a:p>
          <a:p>
            <a:pPr marL="0" indent="0" algn="ctr">
              <a:buNone/>
            </a:pPr>
            <a:endParaRPr lang="it-IT" b="1" dirty="0" smtClean="0">
              <a:solidFill>
                <a:schemeClr val="accent4"/>
              </a:solidFill>
            </a:endParaRPr>
          </a:p>
          <a:p>
            <a:r>
              <a:rPr lang="it-IT" dirty="0" smtClean="0">
                <a:solidFill>
                  <a:schemeClr val="accent4"/>
                </a:solidFill>
              </a:rPr>
              <a:t>Offerta semplice </a:t>
            </a:r>
            <a:r>
              <a:rPr lang="it-IT" dirty="0" smtClean="0">
                <a:sym typeface="Wingdings" panose="05000000000000000000" pitchFamily="2" charset="2"/>
              </a:rPr>
              <a:t> esclude conseguenze della mora del debitore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b="1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Offerta formale o solenne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ym typeface="Wingdings" panose="05000000000000000000" pitchFamily="2" charset="2"/>
              </a:rPr>
              <a:t>mette in mora il creditore</a:t>
            </a:r>
          </a:p>
          <a:p>
            <a:pPr>
              <a:spcBef>
                <a:spcPts val="0"/>
              </a:spcBef>
            </a:pPr>
            <a:r>
              <a:rPr lang="it-IT" sz="1400" dirty="0" smtClean="0">
                <a:sym typeface="Wingdings" panose="05000000000000000000" pitchFamily="2" charset="2"/>
              </a:rPr>
              <a:t>- requisiti art. 1208 c.c. </a:t>
            </a:r>
          </a:p>
          <a:p>
            <a:pPr>
              <a:spcBef>
                <a:spcPts val="0"/>
              </a:spcBef>
            </a:pPr>
            <a:r>
              <a:rPr lang="it-IT" sz="1400" dirty="0" smtClean="0">
                <a:sym typeface="Wingdings" panose="05000000000000000000" pitchFamily="2" charset="2"/>
              </a:rPr>
              <a:t>- esatta</a:t>
            </a:r>
          </a:p>
          <a:p>
            <a:pPr>
              <a:spcBef>
                <a:spcPts val="0"/>
              </a:spcBef>
            </a:pPr>
            <a:r>
              <a:rPr lang="it-IT" sz="1400" dirty="0" smtClean="0">
                <a:sym typeface="Wingdings" panose="05000000000000000000" pitchFamily="2" charset="2"/>
              </a:rPr>
              <a:t>- NO motivo legittimo per rifiutare</a:t>
            </a:r>
          </a:p>
          <a:p>
            <a:pPr>
              <a:spcBef>
                <a:spcPts val="0"/>
              </a:spcBef>
            </a:pPr>
            <a:endParaRPr lang="it-IT" sz="1400" dirty="0" smtClean="0">
              <a:sym typeface="Wingdings" panose="05000000000000000000" pitchFamily="2" charset="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dirty="0" smtClean="0">
                <a:sym typeface="Wingdings" panose="05000000000000000000" pitchFamily="2" charset="2"/>
              </a:rPr>
              <a:t>Offerta reale o per intimazione art. 1209 c.c.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400" dirty="0" smtClean="0">
              <a:sym typeface="Wingdings" panose="05000000000000000000" pitchFamily="2" charset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54206" y="4564050"/>
            <a:ext cx="11197822" cy="1478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                     Effetti della mora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sz="1400" dirty="0" smtClean="0">
                <a:sym typeface="Wingdings" panose="05000000000000000000" pitchFamily="2" charset="2"/>
              </a:rPr>
              <a:t> </a:t>
            </a:r>
            <a:r>
              <a:rPr lang="it-IT" sz="1400" dirty="0" smtClean="0"/>
              <a:t>dal giorno dell’offerta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Il rischio della impossibilità sopravvenuta per causa non imputabile al debitore è a carico del creditore </a:t>
            </a:r>
            <a:r>
              <a:rPr lang="it-IT" sz="1400" dirty="0" smtClean="0"/>
              <a:t>art. 1256 ss. c.c.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Non più dovuti frutti e interessi</a:t>
            </a:r>
          </a:p>
          <a:p>
            <a:pPr algn="ctr"/>
            <a:r>
              <a:rPr lang="it-IT" dirty="0" smtClean="0"/>
              <a:t>Il debitore </a:t>
            </a:r>
            <a:r>
              <a:rPr lang="it-IT" b="1" dirty="0" smtClean="0"/>
              <a:t>non </a:t>
            </a:r>
            <a:r>
              <a:rPr lang="it-IT" dirty="0" smtClean="0"/>
              <a:t>è liberato dal vincolo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647783" y="6114553"/>
            <a:ext cx="7354957" cy="5963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DEPOSITO LIBERATORIO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>
                <a:sym typeface="Wingdings" panose="05000000000000000000" pitchFamily="2" charset="2"/>
              </a:rPr>
              <a:t>l</a:t>
            </a:r>
            <a:r>
              <a:rPr lang="it-IT" dirty="0" smtClean="0"/>
              <a:t>iberazione coattiva del debitore art. 1210 c.c.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876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3"/>
                </a:solidFill>
              </a:rPr>
              <a:t>MOrA</a:t>
            </a:r>
            <a:r>
              <a:rPr lang="it-IT" dirty="0" smtClean="0">
                <a:solidFill>
                  <a:schemeClr val="accent3"/>
                </a:solidFill>
              </a:rPr>
              <a:t> DEL DEBITORE</a:t>
            </a:r>
            <a:br>
              <a:rPr lang="it-IT" dirty="0" smtClean="0">
                <a:solidFill>
                  <a:schemeClr val="accent3"/>
                </a:solidFill>
              </a:rPr>
            </a:br>
            <a:r>
              <a:rPr lang="it-IT" sz="2000" dirty="0" smtClean="0">
                <a:solidFill>
                  <a:schemeClr val="accent3"/>
                </a:solidFill>
              </a:rPr>
              <a:t>ART. 1219 SS. C.C.</a:t>
            </a:r>
            <a:endParaRPr lang="it-IT" sz="2000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7523" y="2321782"/>
            <a:ext cx="10471868" cy="2210461"/>
          </a:xfrm>
        </p:spPr>
        <p:txBody>
          <a:bodyPr/>
          <a:lstStyle/>
          <a:p>
            <a:r>
              <a:rPr lang="it-IT" b="1" dirty="0" smtClean="0"/>
              <a:t>Ritardo semplice</a:t>
            </a:r>
            <a:r>
              <a:rPr lang="it-IT" dirty="0" smtClean="0"/>
              <a:t>: mancato adempimento alla scadenza del termine (fatto)</a:t>
            </a:r>
          </a:p>
          <a:p>
            <a:r>
              <a:rPr lang="it-IT" dirty="0" smtClean="0"/>
              <a:t>Ritardo qualificato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b="1" dirty="0" smtClean="0"/>
              <a:t>MORA:</a:t>
            </a:r>
            <a:r>
              <a:rPr lang="it-IT" dirty="0" smtClean="0"/>
              <a:t> atto formale di costituzione in mora </a:t>
            </a:r>
            <a:r>
              <a:rPr lang="it-IT" dirty="0" smtClean="0">
                <a:sym typeface="Wingdings" panose="05000000000000000000" pitchFamily="2" charset="2"/>
              </a:rPr>
              <a:t> fonte di responsabilità del debitore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algn="ctr"/>
            <a:r>
              <a:rPr lang="it-IT" i="1" dirty="0" smtClean="0">
                <a:sym typeface="Wingdings" panose="05000000000000000000" pitchFamily="2" charset="2"/>
              </a:rPr>
              <a:t>Mora ex persona - </a:t>
            </a:r>
            <a:r>
              <a:rPr lang="it-IT" i="1" dirty="0">
                <a:sym typeface="Wingdings" panose="05000000000000000000" pitchFamily="2" charset="2"/>
              </a:rPr>
              <a:t>Mora ex re</a:t>
            </a:r>
            <a:endParaRPr lang="it-IT" i="1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dirty="0" smtClean="0">
                <a:sym typeface="Wingdings" panose="05000000000000000000" pitchFamily="2" charset="2"/>
              </a:rPr>
              <a:t>Art. 1219 c.c.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37398" y="5542058"/>
            <a:ext cx="73231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Offerta non formale del debitore </a:t>
            </a:r>
            <a:r>
              <a:rPr lang="it-IT" dirty="0" smtClean="0">
                <a:sym typeface="Wingdings" panose="05000000000000000000" pitchFamily="2" charset="2"/>
              </a:rPr>
              <a:t>interruzione degli effetti della mora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Adempimento tardivo  Purgazione della mora (</a:t>
            </a:r>
            <a:r>
              <a:rPr lang="it-IT" i="1" dirty="0" smtClean="0">
                <a:sym typeface="Wingdings" panose="05000000000000000000" pitchFamily="2" charset="2"/>
              </a:rPr>
              <a:t>ex </a:t>
            </a:r>
            <a:r>
              <a:rPr lang="it-IT" i="1" dirty="0" err="1" smtClean="0">
                <a:sym typeface="Wingdings" panose="05000000000000000000" pitchFamily="2" charset="2"/>
              </a:rPr>
              <a:t>nunc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pPr algn="ctr"/>
            <a:r>
              <a:rPr lang="it-IT" dirty="0" smtClean="0">
                <a:sym typeface="Wingdings" panose="05000000000000000000" pitchFamily="2" charset="2"/>
              </a:rPr>
              <a:t>Obbligazioni negative art. 1222 c.c.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465955" y="4337436"/>
            <a:ext cx="964493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Effetti della mora</a:t>
            </a:r>
          </a:p>
          <a:p>
            <a:pPr algn="ctr"/>
            <a:r>
              <a:rPr lang="it-IT" dirty="0" smtClean="0"/>
              <a:t>A carico del debitore il rischio dell’impossibilità della prestazione per causa a lui non imputabile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686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1626" y="89086"/>
            <a:ext cx="7729728" cy="1188720"/>
          </a:xfrm>
        </p:spPr>
        <p:txBody>
          <a:bodyPr/>
          <a:lstStyle/>
          <a:p>
            <a:r>
              <a:rPr lang="it-IT" dirty="0" smtClean="0">
                <a:solidFill>
                  <a:schemeClr val="accent3"/>
                </a:solidFill>
              </a:rPr>
              <a:t>INADEMPIMENTO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3185" y="1364934"/>
            <a:ext cx="7729728" cy="31019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dirty="0" err="1" smtClean="0">
                <a:solidFill>
                  <a:schemeClr val="accent3"/>
                </a:solidFill>
              </a:rPr>
              <a:t>Inattuazione</a:t>
            </a:r>
            <a:r>
              <a:rPr lang="it-IT" sz="2000" dirty="0" smtClean="0">
                <a:solidFill>
                  <a:schemeClr val="accent3"/>
                </a:solidFill>
              </a:rPr>
              <a:t> definitiva del rapporto obbligatorio</a:t>
            </a:r>
          </a:p>
          <a:p>
            <a:pPr algn="ctr">
              <a:buFontTx/>
              <a:buChar char="-"/>
            </a:pPr>
            <a:r>
              <a:rPr lang="it-IT" dirty="0" smtClean="0"/>
              <a:t>La prestazione è diventata impossibile</a:t>
            </a:r>
          </a:p>
          <a:p>
            <a:pPr algn="ctr">
              <a:buFontTx/>
              <a:buChar char="-"/>
            </a:pPr>
            <a:r>
              <a:rPr lang="it-IT" dirty="0" smtClean="0"/>
              <a:t>Il debitore non può o non vuole adempiere</a:t>
            </a:r>
          </a:p>
          <a:p>
            <a:pPr algn="ctr">
              <a:buFontTx/>
              <a:buChar char="-"/>
            </a:pPr>
            <a:r>
              <a:rPr lang="it-IT" dirty="0" smtClean="0"/>
              <a:t>Il creditore non ha più interesse all’adempimento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3"/>
                </a:solidFill>
              </a:rPr>
              <a:t>Responsabilità personale del debitore art. 1218 c.c.</a:t>
            </a:r>
          </a:p>
          <a:p>
            <a:pPr algn="ctr">
              <a:buFontTx/>
              <a:buChar char="-"/>
            </a:pPr>
            <a:r>
              <a:rPr lang="it-IT" b="1" dirty="0" smtClean="0">
                <a:solidFill>
                  <a:schemeClr val="accent3"/>
                </a:solidFill>
              </a:rPr>
              <a:t>Criterio della colpa</a:t>
            </a:r>
          </a:p>
          <a:p>
            <a:pPr algn="ctr">
              <a:buFontTx/>
              <a:buChar char="-"/>
            </a:pPr>
            <a:r>
              <a:rPr lang="it-IT" b="1" dirty="0" smtClean="0">
                <a:solidFill>
                  <a:schemeClr val="accent3"/>
                </a:solidFill>
              </a:rPr>
              <a:t>Criterio della impossibilità</a:t>
            </a:r>
          </a:p>
          <a:p>
            <a:pPr algn="ctr">
              <a:buFontTx/>
              <a:buChar char="-"/>
            </a:pPr>
            <a:r>
              <a:rPr lang="it-IT" b="1" dirty="0" smtClean="0">
                <a:solidFill>
                  <a:schemeClr val="accent3"/>
                </a:solidFill>
              </a:rPr>
              <a:t>Causa non imputabile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70422" y="5636468"/>
            <a:ext cx="6989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3"/>
                </a:solidFill>
              </a:rPr>
              <a:t>Art. 1175 c.c. DOVERE DI CORRETTEZZA</a:t>
            </a:r>
          </a:p>
          <a:p>
            <a:pPr algn="ctr"/>
            <a:r>
              <a:rPr lang="it-IT" dirty="0" smtClean="0">
                <a:solidFill>
                  <a:schemeClr val="accent3"/>
                </a:solidFill>
              </a:rPr>
              <a:t>Criterio di valutazione della condotta delle parti</a:t>
            </a:r>
          </a:p>
          <a:p>
            <a:pPr algn="ctr"/>
            <a:r>
              <a:rPr lang="it-IT" dirty="0" smtClean="0"/>
              <a:t>Impossibilità della prestazione è il limite alla esigibilità della condotta</a:t>
            </a:r>
          </a:p>
          <a:p>
            <a:pPr algn="ctr"/>
            <a:r>
              <a:rPr lang="it-IT" dirty="0" smtClean="0"/>
              <a:t>Inesigibilità della prestazione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383914" y="3168168"/>
            <a:ext cx="4094922" cy="2533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3663" y="3146848"/>
            <a:ext cx="37954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Il </a:t>
            </a:r>
            <a:r>
              <a:rPr lang="it-IT" sz="1600" b="1" dirty="0" smtClean="0">
                <a:solidFill>
                  <a:schemeClr val="accent4"/>
                </a:solidFill>
              </a:rPr>
              <a:t>creditore</a:t>
            </a:r>
            <a:r>
              <a:rPr lang="it-IT" sz="1600" dirty="0" smtClean="0"/>
              <a:t> deve provare: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un titolo valido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a</a:t>
            </a:r>
            <a:r>
              <a:rPr lang="it-IT" sz="1600" dirty="0" smtClean="0"/>
              <a:t>llegare il mero fatto del non adempimento</a:t>
            </a:r>
          </a:p>
          <a:p>
            <a:endParaRPr lang="it-IT" sz="1600" dirty="0" smtClean="0"/>
          </a:p>
          <a:p>
            <a:pPr algn="ctr"/>
            <a:r>
              <a:rPr lang="it-IT" sz="1600" dirty="0" smtClean="0"/>
              <a:t>Il creditore deve provare l’inadempimento solo se: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Obbligazioni negative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Domanda di risoluzione del contratto (NON SCARSA IMPORTANZA</a:t>
            </a:r>
            <a:r>
              <a:rPr lang="it-IT" sz="1400" dirty="0" smtClean="0"/>
              <a:t>)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8035455" y="3207584"/>
            <a:ext cx="3951798" cy="24543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8035455" y="3297366"/>
            <a:ext cx="395179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Il </a:t>
            </a:r>
            <a:r>
              <a:rPr lang="it-IT" sz="1600" b="1" dirty="0" smtClean="0">
                <a:solidFill>
                  <a:schemeClr val="accent1"/>
                </a:solidFill>
              </a:rPr>
              <a:t>debitore</a:t>
            </a:r>
            <a:r>
              <a:rPr lang="it-IT" sz="1600" dirty="0" smtClean="0"/>
              <a:t> deve provare: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Impossibilità assoluta, oggettiva e insuperabile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Causa non imputabile (inevitabile e imprevedibile)</a:t>
            </a:r>
          </a:p>
          <a:p>
            <a:pPr marL="285750" indent="-285750">
              <a:buFontTx/>
              <a:buChar char="-"/>
            </a:pPr>
            <a:endParaRPr lang="it-IT" sz="1600" dirty="0"/>
          </a:p>
          <a:p>
            <a:pPr algn="ctr"/>
            <a:r>
              <a:rPr lang="it-IT" sz="1600" dirty="0" smtClean="0"/>
              <a:t>Il debitore sopporta il rischio delle cause ignote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136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soggettive dal lato creditorio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accent3"/>
                </a:solidFill>
              </a:rPr>
              <a:t>Cessione del credito</a:t>
            </a:r>
          </a:p>
          <a:p>
            <a:r>
              <a:rPr lang="it-IT" sz="3600" b="1" dirty="0" smtClean="0">
                <a:solidFill>
                  <a:schemeClr val="accent1"/>
                </a:solidFill>
              </a:rPr>
              <a:t>Surrogazione per pagamento</a:t>
            </a:r>
            <a:endParaRPr lang="it-IT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35148" y="1655660"/>
            <a:ext cx="4455911" cy="118872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Risarcimento del danno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1380" y="341906"/>
            <a:ext cx="7729728" cy="1313754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3"/>
                </a:solidFill>
              </a:rPr>
              <a:t>Responsabilità per inadempimento </a:t>
            </a:r>
            <a:r>
              <a:rPr lang="it-IT" dirty="0" smtClean="0"/>
              <a:t>(o responsabilità contrattuale)</a:t>
            </a:r>
          </a:p>
          <a:p>
            <a:pPr>
              <a:buFontTx/>
              <a:buChar char="-"/>
            </a:pPr>
            <a:r>
              <a:rPr lang="it-IT" dirty="0" smtClean="0"/>
              <a:t>Tutela reale: esecuzione in forma specifica</a:t>
            </a:r>
          </a:p>
          <a:p>
            <a:pPr>
              <a:buFontTx/>
              <a:buChar char="-"/>
            </a:pPr>
            <a:r>
              <a:rPr lang="it-IT" dirty="0" smtClean="0"/>
              <a:t>Tutela risarcitoria: risarcimento del danno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04013" y="2969414"/>
            <a:ext cx="96131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risarcimento del danno da inadempimento o ritardo ristora il creditore del pregiudizio economico subìto mediante la </a:t>
            </a:r>
            <a:r>
              <a:rPr lang="it-IT" b="1" dirty="0" smtClean="0"/>
              <a:t>nascita di una nuova obbligazione</a:t>
            </a:r>
            <a:r>
              <a:rPr lang="it-IT" dirty="0" smtClean="0"/>
              <a:t>: obbligazione risarcitoria (prestazione pecuniaria)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/>
              <a:t>Debito di </a:t>
            </a:r>
            <a:r>
              <a:rPr lang="it-IT" dirty="0" smtClean="0"/>
              <a:t>valore (liquidazione)</a:t>
            </a:r>
          </a:p>
          <a:p>
            <a:endParaRPr lang="it-IT" dirty="0"/>
          </a:p>
          <a:p>
            <a:r>
              <a:rPr lang="it-IT" dirty="0" smtClean="0"/>
              <a:t>- Danno emergente e lucro cessante</a:t>
            </a:r>
          </a:p>
          <a:p>
            <a:r>
              <a:rPr lang="it-IT" dirty="0" smtClean="0"/>
              <a:t>- Conseguenza immediata e diretta dell’inadempimento o del ritardo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>
                <a:sym typeface="Wingdings" panose="05000000000000000000" pitchFamily="2" charset="2"/>
              </a:rPr>
              <a:t>N</a:t>
            </a:r>
            <a:r>
              <a:rPr lang="it-IT" dirty="0" smtClean="0"/>
              <a:t>esso di causalità adeguata</a:t>
            </a:r>
          </a:p>
          <a:p>
            <a:r>
              <a:rPr lang="it-IT" dirty="0" smtClean="0"/>
              <a:t>- Danni prevedibili e imprevedibili se c’è dolo</a:t>
            </a:r>
          </a:p>
          <a:p>
            <a:r>
              <a:rPr lang="it-IT" dirty="0" smtClean="0"/>
              <a:t>- Fatto colposo del creditore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2737" y="5589767"/>
            <a:ext cx="4261900" cy="10177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Il creditore deve provare:</a:t>
            </a:r>
          </a:p>
          <a:p>
            <a:pPr marL="285750" indent="-285750" algn="ctr">
              <a:buFontTx/>
              <a:buChar char="-"/>
            </a:pPr>
            <a:r>
              <a:rPr lang="it-IT" sz="1400" dirty="0" smtClean="0"/>
              <a:t>Il danno subìto (d. emergente e lucro cessante)</a:t>
            </a:r>
          </a:p>
          <a:p>
            <a:pPr marL="285750" indent="-285750" algn="ctr">
              <a:buFontTx/>
              <a:buChar char="-"/>
            </a:pPr>
            <a:r>
              <a:rPr lang="it-IT" sz="1400" dirty="0" smtClean="0"/>
              <a:t>Il nesso di causalità</a:t>
            </a:r>
          </a:p>
          <a:p>
            <a:pPr marL="285750" indent="-285750" algn="ctr">
              <a:buFontTx/>
              <a:buChar char="-"/>
            </a:pPr>
            <a:endParaRPr lang="it-IT" sz="14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7275443" y="5589766"/>
            <a:ext cx="4261900" cy="10177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Il debitore deve provare:</a:t>
            </a:r>
          </a:p>
          <a:p>
            <a:pPr marL="285750" indent="-285750" algn="ctr">
              <a:buFontTx/>
              <a:buChar char="-"/>
            </a:pPr>
            <a:r>
              <a:rPr lang="it-IT" sz="1400" dirty="0"/>
              <a:t>l</a:t>
            </a:r>
            <a:r>
              <a:rPr lang="it-IT" sz="1400" dirty="0" smtClean="0"/>
              <a:t>a NON imputabilità</a:t>
            </a:r>
          </a:p>
        </p:txBody>
      </p:sp>
    </p:spTree>
    <p:extLst>
      <p:ext uri="{BB962C8B-B14F-4D97-AF65-F5344CB8AC3E}">
        <p14:creationId xmlns:p14="http://schemas.microsoft.com/office/powerpoint/2010/main" val="2885006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93890" y="1453475"/>
            <a:ext cx="2786137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MULTA PENITENZIARIA</a:t>
            </a:r>
          </a:p>
          <a:p>
            <a:pPr marL="0" indent="0">
              <a:buNone/>
            </a:pPr>
            <a:r>
              <a:rPr lang="it-IT" dirty="0" smtClean="0"/>
              <a:t>A una delle parti è attribuita la facoltà di recedere previa corresponsione di una somma di denaro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/>
              <a:t>Corrispettivo per il recesso (esercizio di facoltà legittima)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88583" y="515044"/>
            <a:ext cx="278613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CLAUSOLA PENALE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Prestazione convenuta dalle parti in caso di inadempimento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/>
              <a:t>Liquidazione preventiva del danno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/>
              <a:t>Sanzione in caso di inadempimento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027637" y="515044"/>
            <a:ext cx="3271166" cy="40404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CAPARRA CONFIRMATORIA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Dazione di una somma di denaro o cose fungibili alla stipulazione di un contratto a prestazioni corrispettive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 smtClean="0"/>
              <a:t>Conferma della serietà dell’impegno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Adempimento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deve essere restituita</a:t>
            </a:r>
          </a:p>
          <a:p>
            <a:pPr marL="0" indent="0">
              <a:buNone/>
            </a:pPr>
            <a:r>
              <a:rPr lang="it-IT" dirty="0" smtClean="0"/>
              <a:t>Inadempimento </a:t>
            </a:r>
            <a:r>
              <a:rPr lang="it-IT" dirty="0" smtClean="0">
                <a:sym typeface="Wingdings" panose="05000000000000000000" pitchFamily="2" charset="2"/>
              </a:rPr>
              <a:t> la caparra può essere trattenuta o richiesta nella somma del doppio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248133" y="5165649"/>
            <a:ext cx="2786137" cy="1390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CAPARRA PENITENZIARIA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Dazione di somma di denaro  come corrispettivo del recesso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2173886" y="5104275"/>
            <a:ext cx="3169391" cy="1662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ACCONTO</a:t>
            </a: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Adempimento parziale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Inadempimento </a:t>
            </a:r>
            <a:r>
              <a:rPr lang="it-IT" dirty="0" smtClean="0">
                <a:sym typeface="Wingdings" panose="05000000000000000000" pitchFamily="2" charset="2"/>
              </a:rPr>
              <a:t> deve essere restituito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5429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48603" y="376296"/>
            <a:ext cx="7729728" cy="1188720"/>
          </a:xfrm>
        </p:spPr>
        <p:txBody>
          <a:bodyPr/>
          <a:lstStyle/>
          <a:p>
            <a:r>
              <a:rPr lang="it-IT" dirty="0" smtClean="0">
                <a:solidFill>
                  <a:schemeClr val="accent3"/>
                </a:solidFill>
              </a:rPr>
              <a:t>Cessione del credito</a:t>
            </a:r>
            <a:br>
              <a:rPr lang="it-IT" dirty="0" smtClean="0">
                <a:solidFill>
                  <a:schemeClr val="accent3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art. 1260 ss. c.c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70892" y="1713102"/>
            <a:ext cx="7729728" cy="582234"/>
          </a:xfrm>
        </p:spPr>
        <p:txBody>
          <a:bodyPr/>
          <a:lstStyle/>
          <a:p>
            <a:pPr algn="ctr"/>
            <a:r>
              <a:rPr lang="it-IT" dirty="0" smtClean="0"/>
              <a:t>Il credito è un </a:t>
            </a:r>
            <a:r>
              <a:rPr lang="it-IT" b="1" dirty="0" smtClean="0">
                <a:solidFill>
                  <a:schemeClr val="accent3"/>
                </a:solidFill>
              </a:rPr>
              <a:t>bene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può essere ceduto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19917" y="4619296"/>
            <a:ext cx="497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3"/>
                </a:solidFill>
              </a:rPr>
              <a:t>Principio della libera trasferibilità dei crediti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31996" y="4405431"/>
            <a:ext cx="51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Incedibilità legale</a:t>
            </a:r>
          </a:p>
          <a:p>
            <a:r>
              <a:rPr lang="it-IT" dirty="0" smtClean="0"/>
              <a:t>Incedibilità convenzionale </a:t>
            </a:r>
            <a:r>
              <a:rPr lang="it-IT" sz="1400" dirty="0" smtClean="0"/>
              <a:t>patto di incedibilità </a:t>
            </a:r>
            <a:r>
              <a:rPr lang="it-IT" sz="1400" dirty="0" smtClean="0">
                <a:sym typeface="Wingdings" panose="05000000000000000000" pitchFamily="2" charset="2"/>
              </a:rPr>
              <a:t>opponibilità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6175512" y="4357082"/>
            <a:ext cx="453224" cy="86206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268960" y="5386446"/>
            <a:ext cx="271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3"/>
                </a:solidFill>
              </a:rPr>
              <a:t>Giustificazione causale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760967" y="2249756"/>
            <a:ext cx="1987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Creditore</a:t>
            </a:r>
          </a:p>
          <a:p>
            <a:r>
              <a:rPr lang="it-IT" dirty="0" smtClean="0"/>
              <a:t>CEDENTE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458323" y="2249756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Debitore</a:t>
            </a:r>
          </a:p>
          <a:p>
            <a:r>
              <a:rPr lang="it-IT" dirty="0" smtClean="0"/>
              <a:t>CEDUTO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748793" y="3650759"/>
            <a:ext cx="205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CESSIONARIO</a:t>
            </a:r>
          </a:p>
        </p:txBody>
      </p:sp>
      <p:cxnSp>
        <p:nvCxnSpPr>
          <p:cNvPr id="12" name="Connettore 2 11"/>
          <p:cNvCxnSpPr>
            <a:endCxn id="10" idx="0"/>
          </p:cNvCxnSpPr>
          <p:nvPr/>
        </p:nvCxnSpPr>
        <p:spPr>
          <a:xfrm>
            <a:off x="4977517" y="2775180"/>
            <a:ext cx="1796995" cy="8755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2115047" y="2979806"/>
            <a:ext cx="3760967" cy="718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t</a:t>
            </a:r>
            <a:r>
              <a:rPr lang="it-IT" sz="1600" dirty="0" smtClean="0"/>
              <a:t>rasferisce il suo diritto di pretendere la prestazione dal debitore</a:t>
            </a:r>
            <a:endParaRPr lang="it-IT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52007" y="5702803"/>
            <a:ext cx="50172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Cessione in luogo di adempimento</a:t>
            </a:r>
          </a:p>
          <a:p>
            <a:pPr algn="ctr"/>
            <a:r>
              <a:rPr lang="it-IT" sz="1400" dirty="0" smtClean="0"/>
              <a:t>Il creditore cedente è debitore verso il cessionario</a:t>
            </a:r>
          </a:p>
          <a:p>
            <a:pPr algn="ctr"/>
            <a:r>
              <a:rPr lang="it-IT" sz="1400" dirty="0" smtClean="0"/>
              <a:t>Art. 1198 c.c. cessione pro solvendo</a:t>
            </a:r>
            <a:endParaRPr lang="it-IT" sz="14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545788" y="5690352"/>
            <a:ext cx="413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Cessione a scopo di garanzia</a:t>
            </a:r>
          </a:p>
          <a:p>
            <a:pPr algn="ctr"/>
            <a:r>
              <a:rPr lang="it-IT" sz="1400" dirty="0" smtClean="0"/>
              <a:t>Il credito è ceduto per garantire l’obbligazione del cedente nei confronti del cessionario</a:t>
            </a:r>
          </a:p>
          <a:p>
            <a:pPr algn="ctr"/>
            <a:r>
              <a:rPr lang="it-IT" sz="1400" dirty="0" smtClean="0"/>
              <a:t>Divieto di patto commissorio art. 2744 c.c.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65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0600" y="67914"/>
            <a:ext cx="4079816" cy="1059313"/>
          </a:xfrm>
        </p:spPr>
        <p:txBody>
          <a:bodyPr>
            <a:noAutofit/>
          </a:bodyPr>
          <a:lstStyle/>
          <a:p>
            <a:r>
              <a:rPr lang="it-IT" sz="2000" b="1" dirty="0" smtClean="0">
                <a:solidFill>
                  <a:schemeClr val="accent1"/>
                </a:solidFill>
              </a:rPr>
              <a:t>FORMA</a:t>
            </a:r>
            <a:r>
              <a:rPr lang="it-IT" sz="2000" dirty="0" smtClean="0"/>
              <a:t>: dipende dalla funzione</a:t>
            </a:r>
          </a:p>
          <a:p>
            <a:r>
              <a:rPr lang="it-IT" sz="2000" b="1" dirty="0" smtClean="0">
                <a:solidFill>
                  <a:schemeClr val="accent3"/>
                </a:solidFill>
              </a:rPr>
              <a:t>STRUTTURA</a:t>
            </a:r>
            <a:r>
              <a:rPr lang="it-IT" sz="2000" dirty="0" smtClean="0"/>
              <a:t>: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0388" y="1148805"/>
            <a:ext cx="2977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3"/>
                </a:solidFill>
              </a:rPr>
              <a:t>Struttura bilaterale</a:t>
            </a:r>
          </a:p>
          <a:p>
            <a:endParaRPr lang="it-IT" b="1" dirty="0" smtClean="0"/>
          </a:p>
          <a:p>
            <a:pPr algn="ctr"/>
            <a:r>
              <a:rPr lang="it-IT" b="1" dirty="0" smtClean="0"/>
              <a:t>Accordo tra creditore CEDENTE e CESSIONARIO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014612" y="1301870"/>
            <a:ext cx="3005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3"/>
                </a:solidFill>
              </a:rPr>
              <a:t>Struttura trilaterale</a:t>
            </a:r>
          </a:p>
          <a:p>
            <a:endParaRPr lang="it-IT" dirty="0"/>
          </a:p>
          <a:p>
            <a:pPr algn="ctr"/>
            <a:r>
              <a:rPr lang="it-IT" dirty="0" smtClean="0"/>
              <a:t>quando è necessario il consenso del CEDUTO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948914" y="1148805"/>
            <a:ext cx="25523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3"/>
                </a:solidFill>
              </a:rPr>
              <a:t>Struttura unilaterale</a:t>
            </a:r>
          </a:p>
          <a:p>
            <a:endParaRPr lang="it-IT" dirty="0"/>
          </a:p>
          <a:p>
            <a:pPr algn="ctr"/>
            <a:r>
              <a:rPr lang="it-IT" dirty="0"/>
              <a:t>q</a:t>
            </a:r>
            <a:r>
              <a:rPr lang="it-IT" dirty="0" smtClean="0"/>
              <a:t>uando è sufficiente la volontà del solo CEDENTE o CESSIONARIO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59110" y="2945364"/>
            <a:ext cx="28724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accent1"/>
                </a:solidFill>
              </a:rPr>
              <a:t>Di norma il ceduto non può impedire la cessione</a:t>
            </a:r>
          </a:p>
          <a:p>
            <a:pPr algn="ctr"/>
            <a:endParaRPr lang="it-IT" sz="1400" dirty="0" smtClean="0">
              <a:solidFill>
                <a:schemeClr val="accent1"/>
              </a:solidFill>
            </a:endParaRPr>
          </a:p>
          <a:p>
            <a:pPr algn="ctr"/>
            <a:r>
              <a:rPr lang="it-IT" sz="1400" dirty="0" smtClean="0">
                <a:solidFill>
                  <a:schemeClr val="accent1"/>
                </a:solidFill>
              </a:rPr>
              <a:t>Tuttavia ha interesse a conoscere il destinatario dell’adempimento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5524464" y="2625682"/>
            <a:ext cx="108135" cy="365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639903" y="4004920"/>
            <a:ext cx="41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accent1"/>
                </a:solidFill>
              </a:rPr>
              <a:t>(adempimento al creditore </a:t>
            </a:r>
            <a:r>
              <a:rPr lang="it-IT" sz="1400" dirty="0">
                <a:solidFill>
                  <a:schemeClr val="accent1"/>
                </a:solidFill>
                <a:sym typeface="Wingdings" panose="05000000000000000000" pitchFamily="2" charset="2"/>
              </a:rPr>
              <a:t> liberazione dal vincolo</a:t>
            </a:r>
            <a:r>
              <a:rPr lang="it-IT" sz="14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)</a:t>
            </a:r>
            <a:endParaRPr lang="it-IT" sz="1400" dirty="0">
              <a:solidFill>
                <a:schemeClr val="accent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3337158" y="4401060"/>
            <a:ext cx="4611756" cy="63442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/>
                </a:solidFill>
              </a:rPr>
              <a:t>OPPONIBILITA’ AL DEBITORE CEDUTO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208149" y="5151179"/>
            <a:ext cx="184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Notifica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143695" y="5160086"/>
            <a:ext cx="210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Accettazione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161534" y="5142876"/>
            <a:ext cx="21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Effettiva conoscenza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487509" y="6071745"/>
            <a:ext cx="271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3"/>
                </a:solidFill>
              </a:rPr>
              <a:t>Conflitto tra più cessionari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006509" y="2867062"/>
            <a:ext cx="1843906" cy="1021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Il ceduto può opporre le ECCEZIONI attinenti al rapporto obbligatorio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8840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1136" y="278493"/>
            <a:ext cx="7729728" cy="1188720"/>
          </a:xfrm>
        </p:spPr>
        <p:txBody>
          <a:bodyPr/>
          <a:lstStyle/>
          <a:p>
            <a:r>
              <a:rPr lang="it-IT" dirty="0" smtClean="0">
                <a:solidFill>
                  <a:schemeClr val="accent1"/>
                </a:solidFill>
              </a:rPr>
              <a:t>Surrogazione per pagamento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/>
              <a:t>art. 1201 ss. c.c.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31136" y="1632142"/>
            <a:ext cx="7729728" cy="63789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2300" dirty="0"/>
              <a:t>u</a:t>
            </a:r>
            <a:r>
              <a:rPr lang="it-IT" sz="2300" dirty="0" smtClean="0"/>
              <a:t>n TERZO </a:t>
            </a:r>
            <a:r>
              <a:rPr lang="it-IT" sz="2300" b="1" dirty="0" smtClean="0">
                <a:solidFill>
                  <a:schemeClr val="accent1"/>
                </a:solidFill>
              </a:rPr>
              <a:t>subentra</a:t>
            </a:r>
            <a:r>
              <a:rPr lang="it-IT" sz="2300" b="1" dirty="0" smtClean="0">
                <a:solidFill>
                  <a:schemeClr val="accent4"/>
                </a:solidFill>
              </a:rPr>
              <a:t> </a:t>
            </a:r>
            <a:r>
              <a:rPr lang="it-IT" sz="2300" dirty="0" smtClean="0"/>
              <a:t>nella posizione del CREDITORE verso il DEBITORE</a:t>
            </a:r>
          </a:p>
          <a:p>
            <a:pPr marL="0" indent="0" algn="ctr">
              <a:buNone/>
            </a:pPr>
            <a:r>
              <a:rPr lang="it-IT" dirty="0" smtClean="0"/>
              <a:t>Successione a titolo particolare nel credito (diritti, garanzie, azioni; limitazione, prescrizione, decadenza)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731" y="2575683"/>
            <a:ext cx="3649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</a:t>
            </a:r>
            <a:r>
              <a:rPr lang="it-IT" b="1" dirty="0" smtClean="0">
                <a:solidFill>
                  <a:schemeClr val="accent1"/>
                </a:solidFill>
              </a:rPr>
              <a:t>volontà del creditore</a:t>
            </a:r>
            <a:r>
              <a:rPr lang="it-IT" b="1" dirty="0" smtClean="0"/>
              <a:t>: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creditore surroga un terzo </a:t>
            </a:r>
            <a:r>
              <a:rPr lang="it-IT" dirty="0" smtClean="0"/>
              <a:t>nel suo credito: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al momento del pagamento</a:t>
            </a:r>
          </a:p>
          <a:p>
            <a:pPr marL="285750" indent="-285750">
              <a:buFontTx/>
              <a:buChar char="-"/>
            </a:pPr>
            <a:r>
              <a:rPr lang="it-IT" dirty="0"/>
              <a:t>i</a:t>
            </a:r>
            <a:r>
              <a:rPr lang="it-IT" dirty="0" smtClean="0"/>
              <a:t>n modo espresso</a:t>
            </a:r>
          </a:p>
          <a:p>
            <a:r>
              <a:rPr lang="it-IT" dirty="0" smtClean="0">
                <a:solidFill>
                  <a:schemeClr val="accent1"/>
                </a:solidFill>
              </a:rPr>
              <a:t>Adempimento del terzo art. 1180 c.c.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101010" y="3561288"/>
            <a:ext cx="128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QUIETANZA</a:t>
            </a:r>
            <a:endParaRPr lang="it-IT" sz="1400" dirty="0"/>
          </a:p>
        </p:txBody>
      </p:sp>
      <p:sp>
        <p:nvSpPr>
          <p:cNvPr id="6" name="Parentesi graffa chiusa 5"/>
          <p:cNvSpPr/>
          <p:nvPr/>
        </p:nvSpPr>
        <p:spPr>
          <a:xfrm>
            <a:off x="2846569" y="3455173"/>
            <a:ext cx="254441" cy="52000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77806" y="2572667"/>
            <a:ext cx="32520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b="1" dirty="0" smtClean="0">
                <a:solidFill>
                  <a:schemeClr val="accent1"/>
                </a:solidFill>
              </a:rPr>
              <a:t>volontà del debitore</a:t>
            </a:r>
            <a:r>
              <a:rPr lang="it-IT" b="1" dirty="0" smtClean="0"/>
              <a:t>:</a:t>
            </a:r>
          </a:p>
          <a:p>
            <a:pPr algn="ctr"/>
            <a:r>
              <a:rPr lang="it-IT" dirty="0" smtClean="0"/>
              <a:t>(surroga per prestito)</a:t>
            </a:r>
          </a:p>
          <a:p>
            <a:endParaRPr lang="it-IT" dirty="0" smtClean="0"/>
          </a:p>
          <a:p>
            <a:pPr marL="342900" indent="-342900" algn="ctr">
              <a:buAutoNum type="arabicPeriod"/>
            </a:pPr>
            <a:r>
              <a:rPr lang="it-IT" sz="1400" b="1" dirty="0" smtClean="0"/>
              <a:t>RAPPORTO OBBLIGATORIO </a:t>
            </a:r>
          </a:p>
          <a:p>
            <a:pPr algn="ctr"/>
            <a:r>
              <a:rPr lang="it-IT" dirty="0" smtClean="0"/>
              <a:t>tra </a:t>
            </a:r>
            <a:r>
              <a:rPr lang="it-IT" dirty="0" smtClean="0">
                <a:solidFill>
                  <a:schemeClr val="accent1"/>
                </a:solidFill>
              </a:rPr>
              <a:t>debitore</a:t>
            </a:r>
            <a:r>
              <a:rPr lang="it-IT" dirty="0" smtClean="0"/>
              <a:t> e creditore</a:t>
            </a:r>
          </a:p>
          <a:p>
            <a:pPr algn="ctr"/>
            <a:endParaRPr lang="it-IT" dirty="0" smtClean="0"/>
          </a:p>
          <a:p>
            <a:pPr algn="ctr"/>
            <a:r>
              <a:rPr lang="it-IT" sz="1400" b="1" dirty="0" smtClean="0"/>
              <a:t>2. MUTUO di scopo</a:t>
            </a:r>
            <a:endParaRPr lang="it-IT" b="1" dirty="0" smtClean="0"/>
          </a:p>
          <a:p>
            <a:pPr algn="ctr"/>
            <a:r>
              <a:rPr lang="it-IT" dirty="0" smtClean="0"/>
              <a:t>tra </a:t>
            </a:r>
            <a:r>
              <a:rPr lang="it-IT" dirty="0" smtClean="0">
                <a:solidFill>
                  <a:schemeClr val="accent1"/>
                </a:solidFill>
              </a:rPr>
              <a:t>debitore mutuatario </a:t>
            </a:r>
            <a:r>
              <a:rPr lang="it-IT" dirty="0" smtClean="0"/>
              <a:t>e mutuante</a:t>
            </a:r>
            <a:endParaRPr lang="it-IT" dirty="0"/>
          </a:p>
          <a:p>
            <a:pPr algn="ctr"/>
            <a:r>
              <a:rPr lang="it-IT" b="1" dirty="0" smtClean="0"/>
              <a:t>Il debitore</a:t>
            </a:r>
            <a:r>
              <a:rPr lang="it-IT" dirty="0" smtClean="0"/>
              <a:t>, quando adempie, </a:t>
            </a:r>
            <a:r>
              <a:rPr lang="it-IT" b="1" dirty="0" smtClean="0"/>
              <a:t>surroga il mutuante </a:t>
            </a:r>
            <a:r>
              <a:rPr lang="it-IT" dirty="0" smtClean="0"/>
              <a:t>nei diritti creditore soddisfatto</a:t>
            </a:r>
            <a:endParaRPr lang="it-IT" sz="1200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7082623" y="3815824"/>
            <a:ext cx="195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c</a:t>
            </a:r>
            <a:r>
              <a:rPr lang="it-IT" sz="1200" b="1" dirty="0" smtClean="0"/>
              <a:t>ontatto espressamente per adempiere il debito </a:t>
            </a:r>
            <a:endParaRPr lang="it-IT" sz="1200" b="1" dirty="0"/>
          </a:p>
        </p:txBody>
      </p:sp>
      <p:cxnSp>
        <p:nvCxnSpPr>
          <p:cNvPr id="13" name="Connettore 7 12"/>
          <p:cNvCxnSpPr/>
          <p:nvPr/>
        </p:nvCxnSpPr>
        <p:spPr>
          <a:xfrm flipV="1">
            <a:off x="6760594" y="4138989"/>
            <a:ext cx="365760" cy="23853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7 14"/>
          <p:cNvCxnSpPr>
            <a:stCxn id="11" idx="3"/>
          </p:cNvCxnSpPr>
          <p:nvPr/>
        </p:nvCxnSpPr>
        <p:spPr>
          <a:xfrm flipH="1" flipV="1">
            <a:off x="7448384" y="3594704"/>
            <a:ext cx="1594236" cy="451953"/>
          </a:xfrm>
          <a:prstGeom prst="curvedConnector3">
            <a:avLst>
              <a:gd name="adj1" fmla="val -143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731026" y="5992038"/>
            <a:ext cx="304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lphaLcPeriod"/>
            </a:pPr>
            <a:r>
              <a:rPr lang="it-IT" sz="1200" dirty="0" smtClean="0"/>
              <a:t>Mutuo di scopo; </a:t>
            </a:r>
          </a:p>
          <a:p>
            <a:pPr marL="228600" indent="-228600">
              <a:buFont typeface="+mj-lt"/>
              <a:buAutoNum type="alphaLcPeriod"/>
            </a:pPr>
            <a:r>
              <a:rPr lang="it-IT" sz="1200" dirty="0" smtClean="0"/>
              <a:t>Quietanza menzioni la provenienza del denaro;</a:t>
            </a:r>
          </a:p>
          <a:p>
            <a:pPr marL="228600" indent="-228600">
              <a:buFont typeface="+mj-lt"/>
              <a:buAutoNum type="alphaLcPeriod"/>
            </a:pPr>
            <a:r>
              <a:rPr lang="it-IT" sz="1200" dirty="0" smtClean="0"/>
              <a:t>Mutuo e quietanza data certa</a:t>
            </a:r>
            <a:endParaRPr lang="it-IT" sz="1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617088" y="2572667"/>
            <a:ext cx="22979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legale</a:t>
            </a:r>
            <a:r>
              <a:rPr lang="it-IT" b="1" dirty="0" smtClean="0"/>
              <a:t>: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terzo subentra di diritto </a:t>
            </a:r>
            <a:r>
              <a:rPr lang="it-IT" dirty="0" smtClean="0"/>
              <a:t>nella posizione del creditore soddisfatto</a:t>
            </a:r>
          </a:p>
          <a:p>
            <a:endParaRPr lang="it-IT" dirty="0"/>
          </a:p>
          <a:p>
            <a:r>
              <a:rPr lang="it-IT" dirty="0"/>
              <a:t>T</a:t>
            </a:r>
            <a:r>
              <a:rPr lang="it-IT" dirty="0" smtClean="0"/>
              <a:t>assativa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44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soggettive dal lato debitorio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bg2">
                    <a:lumMod val="50000"/>
                  </a:schemeClr>
                </a:solidFill>
              </a:rPr>
              <a:t>Delegazione</a:t>
            </a:r>
          </a:p>
          <a:p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Espromissione</a:t>
            </a:r>
          </a:p>
          <a:p>
            <a:r>
              <a:rPr lang="it-IT" sz="3200" b="1" dirty="0" smtClean="0">
                <a:solidFill>
                  <a:schemeClr val="accent6"/>
                </a:solidFill>
              </a:rPr>
              <a:t>Accollo</a:t>
            </a:r>
          </a:p>
        </p:txBody>
      </p:sp>
    </p:spTree>
    <p:extLst>
      <p:ext uri="{BB962C8B-B14F-4D97-AF65-F5344CB8AC3E}">
        <p14:creationId xmlns:p14="http://schemas.microsoft.com/office/powerpoint/2010/main" val="23671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Delegazione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3001" y="2298465"/>
            <a:ext cx="3904091" cy="521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RAPPORTO OBBLIGATORIO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858539" y="2544543"/>
            <a:ext cx="210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CREDITORE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DELEGATARIO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335403" y="2552223"/>
            <a:ext cx="1831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DEBITORE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DELEGANTE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64933" y="4076082"/>
            <a:ext cx="2216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MANDATO </a:t>
            </a:r>
          </a:p>
          <a:p>
            <a:r>
              <a:rPr lang="it-IT" dirty="0" smtClean="0"/>
              <a:t>(</a:t>
            </a:r>
            <a:r>
              <a:rPr lang="it-IT" i="1" dirty="0" err="1" smtClean="0"/>
              <a:t>Iussum</a:t>
            </a:r>
            <a:r>
              <a:rPr lang="it-IT" i="1" dirty="0" smtClean="0"/>
              <a:t> </a:t>
            </a:r>
            <a:r>
              <a:rPr lang="it-IT" dirty="0" smtClean="0"/>
              <a:t>delegatorio)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96000" y="5044626"/>
            <a:ext cx="1781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TERZO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366591" y="2709094"/>
            <a:ext cx="3458817" cy="63045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RAPPORTO DI VALUTA</a:t>
            </a:r>
          </a:p>
        </p:txBody>
      </p:sp>
      <p:sp>
        <p:nvSpPr>
          <p:cNvPr id="10" name="Freccia a destra 9"/>
          <p:cNvSpPr/>
          <p:nvPr/>
        </p:nvSpPr>
        <p:spPr>
          <a:xfrm rot="2285800">
            <a:off x="3590555" y="4034096"/>
            <a:ext cx="3047288" cy="581518"/>
          </a:xfrm>
          <a:prstGeom prst="rightArrow">
            <a:avLst>
              <a:gd name="adj1" fmla="val 5199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RAPPORTO DI PROVVISTA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3034655" y="5840668"/>
            <a:ext cx="3307927" cy="7792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it-IT" dirty="0" smtClean="0"/>
              <a:t>Delegazione di debito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Delegazione di pagamento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8909701" y="3788950"/>
            <a:ext cx="2293687" cy="1866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Delegazione pura</a:t>
            </a: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124940" y="3617241"/>
            <a:ext cx="2210463" cy="1876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Delegazione titolata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6492658" y="5830030"/>
            <a:ext cx="3307927" cy="7792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it-IT" dirty="0" smtClean="0"/>
              <a:t>Delegazione liberatoria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Delegazione cumulativa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97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0662" y="282914"/>
            <a:ext cx="7729728" cy="1188720"/>
          </a:xfrm>
        </p:spPr>
        <p:txBody>
          <a:bodyPr/>
          <a:lstStyle/>
          <a:p>
            <a:r>
              <a:rPr lang="it-IT" dirty="0" smtClean="0"/>
              <a:t>Espromissione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62657" y="2501085"/>
            <a:ext cx="1800174" cy="892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/>
              <a:t>DEBITORE</a:t>
            </a:r>
          </a:p>
          <a:p>
            <a:pPr marL="0" indent="0" algn="ctr">
              <a:buNone/>
            </a:pPr>
            <a:r>
              <a:rPr lang="it-IT" b="1" dirty="0" smtClean="0"/>
              <a:t>ESPROMESSO</a:t>
            </a: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325541" y="2501085"/>
            <a:ext cx="2032673" cy="892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/>
              <a:t>CREDITORE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 smtClean="0"/>
              <a:t>ESPROMISSARIO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62831" y="4367662"/>
            <a:ext cx="2456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TERZO</a:t>
            </a:r>
          </a:p>
          <a:p>
            <a:pPr algn="ctr"/>
            <a:r>
              <a:rPr lang="it-IT" b="1" dirty="0" smtClean="0"/>
              <a:t>ESPROMITTENTE</a:t>
            </a:r>
            <a:endParaRPr lang="it-IT" b="1" dirty="0"/>
          </a:p>
        </p:txBody>
      </p:sp>
      <p:sp>
        <p:nvSpPr>
          <p:cNvPr id="7" name="Freccia a destra 6"/>
          <p:cNvSpPr/>
          <p:nvPr/>
        </p:nvSpPr>
        <p:spPr>
          <a:xfrm>
            <a:off x="4824588" y="2666801"/>
            <a:ext cx="2439196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RAPPORTO OBBLIGATORIO</a:t>
            </a:r>
            <a:endParaRPr lang="it-IT" sz="1200" dirty="0"/>
          </a:p>
        </p:txBody>
      </p:sp>
      <p:sp>
        <p:nvSpPr>
          <p:cNvPr id="8" name="Freccia a destra 7"/>
          <p:cNvSpPr/>
          <p:nvPr/>
        </p:nvSpPr>
        <p:spPr>
          <a:xfrm rot="19697388">
            <a:off x="5944669" y="3611669"/>
            <a:ext cx="1906977" cy="39589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SPONTANEAMENTE</a:t>
            </a:r>
            <a:endParaRPr lang="it-IT" sz="11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484537" y="3428246"/>
            <a:ext cx="461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X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21853" y="3721331"/>
            <a:ext cx="143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astratta</a:t>
            </a:r>
            <a:r>
              <a:rPr lang="it-IT" sz="1200" dirty="0" smtClean="0"/>
              <a:t> rispetto a rapporto di provvista</a:t>
            </a:r>
            <a:endParaRPr lang="it-IT" sz="1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56399" y="1794657"/>
            <a:ext cx="1375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titolata</a:t>
            </a:r>
            <a:r>
              <a:rPr lang="it-IT" sz="1200" dirty="0" smtClean="0"/>
              <a:t> rispetto a rapporto di valuta</a:t>
            </a:r>
            <a:r>
              <a:rPr lang="it-IT" sz="1200" dirty="0" smtClean="0">
                <a:sym typeface="Wingdings" panose="05000000000000000000" pitchFamily="2" charset="2"/>
              </a:rPr>
              <a:t> causa dell’assunzione</a:t>
            </a:r>
            <a:r>
              <a:rPr lang="it-IT" sz="1200" dirty="0" smtClean="0"/>
              <a:t>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93191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accollo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8796" y="4694776"/>
            <a:ext cx="1998958" cy="860530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TERZO</a:t>
            </a:r>
          </a:p>
          <a:p>
            <a:pPr marL="0" indent="0" algn="ctr">
              <a:buNone/>
            </a:pPr>
            <a:r>
              <a:rPr lang="it-IT" b="1" dirty="0" smtClean="0"/>
              <a:t>ACCOLLANTE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6563908" y="2745143"/>
            <a:ext cx="2263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CREDITORE</a:t>
            </a:r>
          </a:p>
          <a:p>
            <a:pPr algn="ctr"/>
            <a:r>
              <a:rPr lang="it-IT" b="1" dirty="0" smtClean="0"/>
              <a:t>ACCOLLATARIO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2594776" y="2745143"/>
            <a:ext cx="196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DEBITORE</a:t>
            </a:r>
          </a:p>
          <a:p>
            <a:pPr algn="ctr"/>
            <a:r>
              <a:rPr lang="it-IT" b="1" dirty="0" smtClean="0"/>
              <a:t>ACCOLLATO</a:t>
            </a:r>
            <a:endParaRPr lang="it-IT" b="1" dirty="0"/>
          </a:p>
        </p:txBody>
      </p:sp>
      <p:sp>
        <p:nvSpPr>
          <p:cNvPr id="6" name="Freccia bidirezionale orizzontale 5"/>
          <p:cNvSpPr/>
          <p:nvPr/>
        </p:nvSpPr>
        <p:spPr>
          <a:xfrm rot="3027860">
            <a:off x="3396699" y="3931564"/>
            <a:ext cx="1933464" cy="43732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ACCORDO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85113" y="3391474"/>
            <a:ext cx="20196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se c’è </a:t>
            </a:r>
            <a:r>
              <a:rPr lang="it-IT" sz="1600" b="1" dirty="0" smtClean="0"/>
              <a:t>adesione</a:t>
            </a:r>
            <a:r>
              <a:rPr lang="it-IT" sz="1600" dirty="0" smtClean="0"/>
              <a:t> del creditore</a:t>
            </a:r>
          </a:p>
          <a:p>
            <a:pPr algn="ctr"/>
            <a:r>
              <a:rPr lang="it-IT" sz="1200" b="1" dirty="0" smtClean="0"/>
              <a:t>ACCOLLO ESTERNO</a:t>
            </a:r>
          </a:p>
          <a:p>
            <a:pPr algn="ctr"/>
            <a:r>
              <a:rPr lang="it-IT" sz="1600" dirty="0" smtClean="0"/>
              <a:t>irrevocabile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62954" y="4150224"/>
            <a:ext cx="1848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ACCOLLO INTERNO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31366360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F2F504-C744-42A7-9599-7A97C3CEB39E}"/>
</file>

<file path=customXml/itemProps2.xml><?xml version="1.0" encoding="utf-8"?>
<ds:datastoreItem xmlns:ds="http://schemas.openxmlformats.org/officeDocument/2006/customXml" ds:itemID="{5C089446-D20F-4272-B9CB-F6CCDAB1ECBB}"/>
</file>

<file path=customXml/itemProps3.xml><?xml version="1.0" encoding="utf-8"?>
<ds:datastoreItem xmlns:ds="http://schemas.openxmlformats.org/officeDocument/2006/customXml" ds:itemID="{FB1D74ED-9249-4053-A174-5AA52D9D9A3A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3741</TotalTime>
  <Words>1357</Words>
  <Application>Microsoft Office PowerPoint</Application>
  <PresentationFormat>Widescreen</PresentationFormat>
  <Paragraphs>320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Gill Sans MT</vt:lpstr>
      <vt:lpstr>Wingdings</vt:lpstr>
      <vt:lpstr>Parcel</vt:lpstr>
      <vt:lpstr>Rapporto obbligatorio</vt:lpstr>
      <vt:lpstr>Modificazioni soggettive dal lato creditorio</vt:lpstr>
      <vt:lpstr>Cessione del credito art. 1260 ss. c.c.</vt:lpstr>
      <vt:lpstr>Presentazione standard di PowerPoint</vt:lpstr>
      <vt:lpstr>Surrogazione per pagamento art. 1201 ss. c.c.</vt:lpstr>
      <vt:lpstr>Modificazioni soggettive dal lato debitorio</vt:lpstr>
      <vt:lpstr>Delegazione</vt:lpstr>
      <vt:lpstr>Espromissione</vt:lpstr>
      <vt:lpstr>accollo</vt:lpstr>
      <vt:lpstr>Modi di estinzione diversi dall’adempimento</vt:lpstr>
      <vt:lpstr>Compensazione Art. 1341 ss. c.c.</vt:lpstr>
      <vt:lpstr>Confusione art. 1253 s. c.c.</vt:lpstr>
      <vt:lpstr>Novazione </vt:lpstr>
      <vt:lpstr>Remissione del debito Art. 1236 c.c.</vt:lpstr>
      <vt:lpstr>Impossibilità sopravvenuta  per  causa non imputabile al debitore art. 1256 c.c.</vt:lpstr>
      <vt:lpstr>MORa</vt:lpstr>
      <vt:lpstr>MORA DEL CREDITORE art. 1206 ss. c.c. </vt:lpstr>
      <vt:lpstr>MOrA DEL DEBITORE ART. 1219 SS. C.C.</vt:lpstr>
      <vt:lpstr>INADEMPIMENTO</vt:lpstr>
      <vt:lpstr>Risarcimento del danno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obbligatorio</dc:title>
  <dc:creator>Margherita Magaldi</dc:creator>
  <cp:lastModifiedBy>Margherita Magaldi</cp:lastModifiedBy>
  <cp:revision>52</cp:revision>
  <dcterms:created xsi:type="dcterms:W3CDTF">2020-05-12T15:06:25Z</dcterms:created>
  <dcterms:modified xsi:type="dcterms:W3CDTF">2020-05-22T13:01:55Z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