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DFE8326-8717-4521-A6D4-93BD3D50C65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3"/>
            <p14:sldId id="271"/>
            <p14:sldId id="274"/>
          </p14:sldIdLst>
        </p14:section>
        <p14:section name="Sezione senza titolo" id="{B7C05AEA-0545-4080-9159-6F8E05EA025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ACF0C-DA28-4595-A707-2E034049EB5E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02046-A5F9-48B1-A096-4CB595EA57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60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Rapporto obbligatorio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00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Fonti del rapporto obbligatorio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5791" y="2160966"/>
            <a:ext cx="9410790" cy="2389519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it-IT" sz="2200" b="1" dirty="0" smtClean="0">
                <a:solidFill>
                  <a:schemeClr val="accent1"/>
                </a:solidFill>
              </a:rPr>
              <a:t>Art. 1173 c.c. </a:t>
            </a:r>
            <a:r>
              <a:rPr lang="it-IT" sz="2200" dirty="0" smtClean="0"/>
              <a:t>Le obbligazioni derivano da contratto, da fatto illecito, o da ogni altro atto o fatto idoneo a produrle in conformità dell’ordinamento giuridico</a:t>
            </a:r>
            <a:r>
              <a:rPr lang="it-IT" sz="2200" dirty="0" smtClean="0"/>
              <a:t>.</a:t>
            </a:r>
            <a:endParaRPr lang="it-IT" dirty="0"/>
          </a:p>
          <a:p>
            <a:r>
              <a:rPr lang="it-IT" sz="1600" dirty="0"/>
              <a:t>C</a:t>
            </a:r>
            <a:r>
              <a:rPr lang="it-IT" sz="1600" dirty="0" smtClean="0"/>
              <a:t>ontratto</a:t>
            </a:r>
          </a:p>
          <a:p>
            <a:r>
              <a:rPr lang="it-IT" sz="1600" dirty="0" smtClean="0"/>
              <a:t>Fatto illecito</a:t>
            </a:r>
          </a:p>
          <a:p>
            <a:r>
              <a:rPr lang="it-IT" sz="1600" dirty="0" smtClean="0">
                <a:sym typeface="Wingdings" panose="05000000000000000000" pitchFamily="2" charset="2"/>
              </a:rPr>
              <a:t>Ogni altro atto o fatto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235439" y="6003234"/>
            <a:ext cx="269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1"/>
                </a:solidFill>
              </a:rPr>
              <a:t>Principio causalistico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61823" y="4460682"/>
            <a:ext cx="8698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1"/>
                </a:solidFill>
                <a:sym typeface="Wingdings" panose="05000000000000000000" pitchFamily="2" charset="2"/>
              </a:rPr>
              <a:t>ATIPICITA’ </a:t>
            </a:r>
            <a:r>
              <a:rPr lang="it-IT" b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delle fonti</a:t>
            </a:r>
          </a:p>
          <a:p>
            <a:pPr algn="ctr"/>
            <a:r>
              <a:rPr lang="it-IT" dirty="0" smtClean="0">
                <a:sym typeface="Wingdings" panose="05000000000000000000" pitchFamily="2" charset="2"/>
              </a:rPr>
              <a:t>conformità </a:t>
            </a:r>
            <a:r>
              <a:rPr lang="it-IT" dirty="0">
                <a:sym typeface="Wingdings" panose="05000000000000000000" pitchFamily="2" charset="2"/>
              </a:rPr>
              <a:t>all’ordinamento (giudizio di idoneità sulla fonte)</a:t>
            </a:r>
          </a:p>
          <a:p>
            <a:pPr algn="ctr"/>
            <a:r>
              <a:rPr lang="it-IT" dirty="0">
                <a:solidFill>
                  <a:schemeClr val="accent1"/>
                </a:solidFill>
                <a:sym typeface="Wingdings" panose="05000000000000000000" pitchFamily="2" charset="2"/>
              </a:rPr>
              <a:t>GIUDIZIO DI IDONEITA’ DELLA FONTE</a:t>
            </a:r>
          </a:p>
        </p:txBody>
      </p:sp>
      <p:sp>
        <p:nvSpPr>
          <p:cNvPr id="7" name="Rettangolo 6"/>
          <p:cNvSpPr/>
          <p:nvPr/>
        </p:nvSpPr>
        <p:spPr>
          <a:xfrm>
            <a:off x="2787632" y="5616426"/>
            <a:ext cx="6141215" cy="12415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2936837" y="6022526"/>
            <a:ext cx="2248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</a:t>
            </a:r>
            <a:r>
              <a:rPr lang="it-IT" dirty="0" smtClean="0"/>
              <a:t>atto o atto idoneo a far sorgere il vincolo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806329" y="5683972"/>
            <a:ext cx="240971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1"/>
                </a:solidFill>
              </a:rPr>
              <a:t>FONTE ≠ TITOLO</a:t>
            </a:r>
            <a:r>
              <a:rPr lang="it-IT" sz="2000" dirty="0"/>
              <a:t>   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326548" y="6045828"/>
            <a:ext cx="2678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</a:t>
            </a:r>
            <a:r>
              <a:rPr lang="it-IT" dirty="0" smtClean="0"/>
              <a:t>iustificazione teleologica dell’obbligazione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81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ADEMPIMENTO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31136" y="2396439"/>
            <a:ext cx="7729728" cy="396449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smtClean="0"/>
              <a:t>Esatta</a:t>
            </a:r>
            <a:r>
              <a:rPr lang="it-IT" sz="2400" dirty="0" smtClean="0"/>
              <a:t> attuazione della prestazione</a:t>
            </a:r>
          </a:p>
        </p:txBody>
      </p:sp>
      <p:sp>
        <p:nvSpPr>
          <p:cNvPr id="4" name="Ovale 3"/>
          <p:cNvSpPr/>
          <p:nvPr/>
        </p:nvSpPr>
        <p:spPr>
          <a:xfrm>
            <a:off x="8817996" y="1836752"/>
            <a:ext cx="2107096" cy="858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adempimento e pagamento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73185" y="5786172"/>
            <a:ext cx="40392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realizzazione del diritto di credito</a:t>
            </a:r>
          </a:p>
          <a:p>
            <a:r>
              <a:rPr lang="it-IT" sz="1400" dirty="0" smtClean="0"/>
              <a:t>(adempimento del terzo, esecuzione forzata in forma specifica, c.d. raggiungimento dello scopo)</a:t>
            </a:r>
            <a:endParaRPr lang="it-IT" sz="1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378811" y="5786171"/>
            <a:ext cx="40790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l</a:t>
            </a:r>
            <a:r>
              <a:rPr lang="it-IT" b="1" dirty="0" smtClean="0"/>
              <a:t>iberazione del debitore dal vincolo</a:t>
            </a:r>
          </a:p>
          <a:p>
            <a:r>
              <a:rPr lang="it-IT" sz="1400" dirty="0" smtClean="0"/>
              <a:t>(adempimento al creditore apparente, offerta reale e liberazione coattiva del debitore)</a:t>
            </a:r>
            <a:endParaRPr lang="it-IT" sz="1400" dirty="0"/>
          </a:p>
        </p:txBody>
      </p:sp>
      <p:cxnSp>
        <p:nvCxnSpPr>
          <p:cNvPr id="8" name="Connettore 2 7"/>
          <p:cNvCxnSpPr>
            <a:stCxn id="23" idx="2"/>
          </p:cNvCxnSpPr>
          <p:nvPr/>
        </p:nvCxnSpPr>
        <p:spPr>
          <a:xfrm flipH="1">
            <a:off x="2575693" y="5499271"/>
            <a:ext cx="3387786" cy="353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23" idx="2"/>
            <a:endCxn id="6" idx="0"/>
          </p:cNvCxnSpPr>
          <p:nvPr/>
        </p:nvCxnSpPr>
        <p:spPr>
          <a:xfrm>
            <a:off x="5963479" y="5499271"/>
            <a:ext cx="3454841" cy="286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2939995" y="4822163"/>
            <a:ext cx="604696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Effetto:</a:t>
            </a:r>
          </a:p>
          <a:p>
            <a:pPr algn="ctr"/>
            <a:r>
              <a:rPr lang="it-IT" sz="2000" dirty="0" smtClean="0">
                <a:solidFill>
                  <a:schemeClr val="accent1"/>
                </a:solidFill>
              </a:rPr>
              <a:t>ESTINZIONE DEL RAPPORTO OBBLIGATORIO</a:t>
            </a:r>
            <a:endParaRPr lang="it-IT" sz="2000" dirty="0">
              <a:solidFill>
                <a:schemeClr val="accent1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1887245" y="3630766"/>
            <a:ext cx="3234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Soddisfazione dell’interesse </a:t>
            </a:r>
          </a:p>
          <a:p>
            <a:r>
              <a:rPr lang="it-IT" b="1" dirty="0" smtClean="0"/>
              <a:t>del creditore</a:t>
            </a:r>
            <a:endParaRPr lang="it-IT" b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873185" y="2830669"/>
            <a:ext cx="10744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q</a:t>
            </a:r>
            <a:r>
              <a:rPr lang="it-IT" dirty="0" smtClean="0"/>
              <a:t>uando il comportamento è </a:t>
            </a:r>
            <a:r>
              <a:rPr lang="it-IT" b="1" dirty="0" smtClean="0"/>
              <a:t>conforme</a:t>
            </a:r>
            <a:r>
              <a:rPr lang="it-IT" dirty="0" smtClean="0"/>
              <a:t> al contenuto </a:t>
            </a:r>
            <a:r>
              <a:rPr lang="it-IT" dirty="0" smtClean="0"/>
              <a:t>dell’obbligo 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 </a:t>
            </a:r>
          </a:p>
          <a:p>
            <a:pPr algn="ctr"/>
            <a:r>
              <a:rPr lang="it-IT" dirty="0" smtClean="0"/>
              <a:t>la prestazione è eseguita nelle </a:t>
            </a:r>
            <a:r>
              <a:rPr lang="it-IT" b="1" dirty="0" smtClean="0"/>
              <a:t>modalità, tempi e luoghi </a:t>
            </a:r>
            <a:r>
              <a:rPr lang="it-IT" dirty="0" smtClean="0"/>
              <a:t>stabiliti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6979918" y="3630766"/>
            <a:ext cx="3253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Sforzo richiesto al debitore</a:t>
            </a:r>
            <a:r>
              <a:rPr lang="it-IT" dirty="0" smtClean="0"/>
              <a:t>: </a:t>
            </a:r>
          </a:p>
          <a:p>
            <a:r>
              <a:rPr lang="it-IT" dirty="0" smtClean="0"/>
              <a:t>buona fede e </a:t>
            </a:r>
            <a:r>
              <a:rPr lang="it-IT" dirty="0" smtClean="0"/>
              <a:t>diligenza</a:t>
            </a:r>
          </a:p>
          <a:p>
            <a:r>
              <a:rPr lang="it-IT" sz="1600" dirty="0" smtClean="0">
                <a:solidFill>
                  <a:schemeClr val="accent1"/>
                </a:solidFill>
              </a:rPr>
              <a:t>Art. 1175 – 1176 c.c.</a:t>
            </a:r>
            <a:endParaRPr lang="it-IT" sz="1600" dirty="0">
              <a:solidFill>
                <a:schemeClr val="accent1"/>
              </a:solidFill>
            </a:endParaRPr>
          </a:p>
        </p:txBody>
      </p:sp>
      <p:sp>
        <p:nvSpPr>
          <p:cNvPr id="38" name="Freccia bidirezionale orizzontale 37"/>
          <p:cNvSpPr/>
          <p:nvPr/>
        </p:nvSpPr>
        <p:spPr>
          <a:xfrm>
            <a:off x="5379057" y="3719918"/>
            <a:ext cx="1168841" cy="3375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5790" y="3538432"/>
            <a:ext cx="1734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accent1"/>
                </a:solidFill>
              </a:rPr>
              <a:t>Per valutare esattezza adempimento</a:t>
            </a:r>
            <a:r>
              <a:rPr lang="it-IT" sz="1600" dirty="0" smtClean="0">
                <a:solidFill>
                  <a:schemeClr val="accent1"/>
                </a:solidFill>
              </a:rPr>
              <a:t>:</a:t>
            </a:r>
            <a:endParaRPr lang="it-IT" sz="1600" dirty="0">
              <a:solidFill>
                <a:schemeClr val="accent1"/>
              </a:solidFill>
            </a:endParaRPr>
          </a:p>
        </p:txBody>
      </p:sp>
      <p:sp>
        <p:nvSpPr>
          <p:cNvPr id="10" name="Parentesi graffa aperta 9"/>
          <p:cNvSpPr/>
          <p:nvPr/>
        </p:nvSpPr>
        <p:spPr>
          <a:xfrm>
            <a:off x="1379484" y="3528664"/>
            <a:ext cx="1015522" cy="8309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arentesi graffa chiusa 11"/>
          <p:cNvSpPr/>
          <p:nvPr/>
        </p:nvSpPr>
        <p:spPr>
          <a:xfrm>
            <a:off x="9662791" y="3594580"/>
            <a:ext cx="957431" cy="76996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10665347" y="2950949"/>
            <a:ext cx="1490714" cy="20382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 smtClean="0"/>
              <a:t>Orientamento teleologico</a:t>
            </a:r>
            <a:r>
              <a:rPr lang="it-IT" sz="1400" dirty="0" smtClean="0"/>
              <a:t>:</a:t>
            </a:r>
          </a:p>
          <a:p>
            <a:r>
              <a:rPr lang="it-IT" sz="1400" dirty="0" smtClean="0"/>
              <a:t>comportamento </a:t>
            </a:r>
            <a:r>
              <a:rPr lang="it-IT" sz="1400" dirty="0"/>
              <a:t>esecutivo </a:t>
            </a:r>
            <a:r>
              <a:rPr lang="it-IT" sz="1400" b="1" dirty="0"/>
              <a:t>in concreto indirizzato </a:t>
            </a:r>
            <a:r>
              <a:rPr lang="it-IT" sz="1400" dirty="0"/>
              <a:t>alla soddisfazione dell’interesse creditorio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04770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2511" y="3530015"/>
            <a:ext cx="4249177" cy="161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chemeClr val="accent1"/>
                </a:solidFill>
              </a:rPr>
              <a:t>CHI E’ TENUTO ALL’ADEMPIMENTO?</a:t>
            </a:r>
          </a:p>
          <a:p>
            <a:r>
              <a:rPr lang="it-IT" dirty="0" smtClean="0"/>
              <a:t>Debitore</a:t>
            </a:r>
          </a:p>
          <a:p>
            <a:r>
              <a:rPr lang="it-IT" dirty="0" smtClean="0"/>
              <a:t>Gli eredi del debitore a titolo universale</a:t>
            </a: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4927157" y="1744417"/>
            <a:ext cx="2735249" cy="771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ATTO DOVUTO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737112" y="2691606"/>
            <a:ext cx="5335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i="1" dirty="0" smtClean="0"/>
              <a:t>Causa </a:t>
            </a:r>
            <a:r>
              <a:rPr lang="it-IT" b="1" i="1" dirty="0" err="1" smtClean="0"/>
              <a:t>solvendi</a:t>
            </a:r>
            <a:r>
              <a:rPr lang="it-IT" b="1" i="1" dirty="0" smtClean="0"/>
              <a:t> </a:t>
            </a:r>
            <a:r>
              <a:rPr lang="it-IT" dirty="0" smtClean="0"/>
              <a:t>– </a:t>
            </a:r>
            <a:r>
              <a:rPr lang="it-IT" i="1" dirty="0" smtClean="0"/>
              <a:t>Animus </a:t>
            </a:r>
            <a:r>
              <a:rPr lang="it-IT" i="1" dirty="0" err="1" smtClean="0"/>
              <a:t>solvendi</a:t>
            </a:r>
            <a:endParaRPr lang="it-IT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Irrilevanza della capacità del </a:t>
            </a:r>
            <a:r>
              <a:rPr lang="it-IT" b="1" i="1" dirty="0" err="1" smtClean="0"/>
              <a:t>solvens</a:t>
            </a:r>
            <a:r>
              <a:rPr lang="it-IT" b="1" i="1" dirty="0" smtClean="0"/>
              <a:t> </a:t>
            </a:r>
            <a:r>
              <a:rPr lang="it-IT" sz="1400" dirty="0" smtClean="0"/>
              <a:t>art. 1191 c.c.</a:t>
            </a:r>
            <a:endParaRPr lang="it-IT" sz="1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934395" y="3530015"/>
            <a:ext cx="490860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1"/>
                </a:solidFill>
              </a:rPr>
              <a:t>CHI E’ DESTINATARIO DELL’ADEMPIMENTO?</a:t>
            </a:r>
          </a:p>
          <a:p>
            <a:pPr algn="ctr"/>
            <a:r>
              <a:rPr lang="it-IT" dirty="0" smtClean="0"/>
              <a:t>Art. 1188 c.c.</a:t>
            </a:r>
          </a:p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Creditore</a:t>
            </a:r>
          </a:p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Legittimato a ricevere 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l’adempimento</a:t>
            </a:r>
          </a:p>
          <a:p>
            <a:pPr algn="ctr" defTabSz="914400">
              <a:spcBef>
                <a:spcPts val="1000"/>
              </a:spcBef>
              <a:buClr>
                <a:schemeClr val="accent2"/>
              </a:buClr>
            </a:pPr>
            <a:r>
              <a:rPr lang="it-IT" dirty="0" smtClean="0">
                <a:solidFill>
                  <a:schemeClr val="accent1"/>
                </a:solidFill>
              </a:rPr>
              <a:t>Art. 1190 c.c.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agamento 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 creditore incapace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215233" y="379784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ADEMPIMENTO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701554" y="5584141"/>
            <a:ext cx="66978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3"/>
                </a:solidFill>
              </a:rPr>
              <a:t>ADEMPIMENTO AL CREDITORE APPARENTE</a:t>
            </a:r>
            <a:r>
              <a:rPr lang="it-IT" dirty="0" smtClean="0"/>
              <a:t> </a:t>
            </a:r>
            <a:r>
              <a:rPr lang="it-IT" sz="1400" dirty="0" smtClean="0"/>
              <a:t>art. 1189 c.c.</a:t>
            </a:r>
          </a:p>
          <a:p>
            <a:r>
              <a:rPr lang="it-IT" sz="1400" dirty="0" smtClean="0"/>
              <a:t>Creditore apparente: colui  che in base a criteri obiettivi appare legittimato a ricevere</a:t>
            </a:r>
          </a:p>
          <a:p>
            <a:r>
              <a:rPr lang="it-IT" sz="1400" dirty="0" smtClean="0"/>
              <a:t>Il debitore deve provare la sua buona fede</a:t>
            </a:r>
          </a:p>
          <a:p>
            <a:r>
              <a:rPr lang="it-IT" sz="1400" dirty="0" smtClean="0"/>
              <a:t>LIBERA IL DEBITORE, ma NON soddisfa l’INTERESSE DEL CREDITORE (indebito)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977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arrotondato 5"/>
          <p:cNvSpPr/>
          <p:nvPr/>
        </p:nvSpPr>
        <p:spPr>
          <a:xfrm>
            <a:off x="1078196" y="357810"/>
            <a:ext cx="4320740" cy="241766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/>
                </a:solidFill>
              </a:rPr>
              <a:t>LUOGO </a:t>
            </a:r>
            <a:r>
              <a:rPr lang="it-IT" b="1" dirty="0" smtClean="0">
                <a:solidFill>
                  <a:schemeClr val="accent1"/>
                </a:solidFill>
              </a:rPr>
              <a:t>DELL’ADEMPIMENTO</a:t>
            </a:r>
          </a:p>
          <a:p>
            <a:pPr algn="ctr"/>
            <a:r>
              <a:rPr lang="it-IT" dirty="0" smtClean="0">
                <a:solidFill>
                  <a:schemeClr val="accent1"/>
                </a:solidFill>
              </a:rPr>
              <a:t> </a:t>
            </a:r>
            <a:endParaRPr lang="it-IT" dirty="0">
              <a:solidFill>
                <a:schemeClr val="accent1"/>
              </a:solidFill>
            </a:endParaRPr>
          </a:p>
          <a:p>
            <a:pPr algn="ctr"/>
            <a:r>
              <a:rPr lang="it-IT" sz="1600" dirty="0"/>
              <a:t>art. 1182 c.c.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Convenzione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Usi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Natura della prestazione o altre circostanze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Criteri suppletivi previsti dal codice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7335780" y="99628"/>
            <a:ext cx="3999506" cy="463373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/>
                </a:solidFill>
              </a:rPr>
              <a:t>TEMPO </a:t>
            </a:r>
            <a:r>
              <a:rPr lang="it-IT" b="1" dirty="0" smtClean="0">
                <a:solidFill>
                  <a:schemeClr val="accent1"/>
                </a:solidFill>
              </a:rPr>
              <a:t>DELL’ADEMPIMENTO</a:t>
            </a:r>
            <a:endParaRPr lang="it-IT" dirty="0">
              <a:solidFill>
                <a:schemeClr val="accent1"/>
              </a:solidFill>
            </a:endParaRPr>
          </a:p>
          <a:p>
            <a:pPr algn="ctr"/>
            <a:r>
              <a:rPr lang="it-IT" sz="1600" dirty="0"/>
              <a:t>art. 1183 c.c.</a:t>
            </a:r>
          </a:p>
          <a:p>
            <a:pPr algn="ctr"/>
            <a:r>
              <a:rPr lang="it-IT" sz="1600" dirty="0"/>
              <a:t>Termine:</a:t>
            </a:r>
          </a:p>
          <a:p>
            <a:pPr algn="ctr"/>
            <a:r>
              <a:rPr lang="it-IT" sz="1600" dirty="0"/>
              <a:t>Iniziale e finale</a:t>
            </a:r>
          </a:p>
          <a:p>
            <a:pPr algn="ctr"/>
            <a:endParaRPr lang="it-IT" sz="1600" dirty="0"/>
          </a:p>
          <a:p>
            <a:r>
              <a:rPr lang="it-IT" sz="1600" dirty="0"/>
              <a:t>Esigibilità immediata</a:t>
            </a:r>
          </a:p>
          <a:p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Usi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Natura della prestazione</a:t>
            </a:r>
          </a:p>
          <a:p>
            <a:r>
              <a:rPr lang="it-IT" sz="1600" dirty="0"/>
              <a:t>Convenzione </a:t>
            </a:r>
          </a:p>
          <a:p>
            <a:r>
              <a:rPr lang="it-IT" sz="1600" dirty="0"/>
              <a:t>Fissazione da parte del giudice</a:t>
            </a:r>
          </a:p>
          <a:p>
            <a:endParaRPr lang="it-IT" sz="1600" dirty="0"/>
          </a:p>
          <a:p>
            <a:pPr algn="ctr"/>
            <a:r>
              <a:rPr lang="it-IT" sz="1600" dirty="0"/>
              <a:t>Termine: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A favore del debitore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A favore del creditore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A favore di </a:t>
            </a:r>
            <a:r>
              <a:rPr lang="it-IT" sz="1600" dirty="0" smtClean="0"/>
              <a:t>entrambi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/>
          </a:p>
          <a:p>
            <a:pPr algn="ctr"/>
            <a:r>
              <a:rPr lang="it-IT" sz="1600" dirty="0" smtClean="0">
                <a:solidFill>
                  <a:schemeClr val="accent1"/>
                </a:solidFill>
              </a:rPr>
              <a:t>ESIGIBILITA’ – ESEGUIBILITA</a:t>
            </a:r>
            <a:r>
              <a:rPr lang="it-IT" dirty="0" smtClean="0">
                <a:solidFill>
                  <a:schemeClr val="accent1"/>
                </a:solidFill>
              </a:rPr>
              <a:t>’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656683" y="3145639"/>
            <a:ext cx="5963478" cy="145294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/>
                </a:solidFill>
              </a:rPr>
              <a:t>OGGETTO </a:t>
            </a:r>
            <a:r>
              <a:rPr lang="it-IT" b="1" dirty="0" smtClean="0">
                <a:solidFill>
                  <a:schemeClr val="accent1"/>
                </a:solidFill>
              </a:rPr>
              <a:t>DELL’ADEMPIMENTO</a:t>
            </a:r>
          </a:p>
          <a:p>
            <a:endParaRPr lang="it-IT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Adempimento parziale </a:t>
            </a:r>
            <a:r>
              <a:rPr lang="it-IT" sz="1200" dirty="0"/>
              <a:t>art. 1181 e 1258 c.c. </a:t>
            </a:r>
            <a:endParaRPr lang="it-IT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Prestazione in luogo dell’adempimento </a:t>
            </a:r>
            <a:r>
              <a:rPr lang="it-IT" sz="1200" dirty="0"/>
              <a:t>art. 1197-1198 c.c</a:t>
            </a:r>
            <a:r>
              <a:rPr lang="it-IT" sz="1600" dirty="0"/>
              <a:t>.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0" y="5320299"/>
            <a:ext cx="431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PRESTAZIONE INESATTA</a:t>
            </a:r>
            <a:r>
              <a:rPr lang="it-IT" sz="2400" dirty="0" smtClean="0"/>
              <a:t>:</a:t>
            </a:r>
            <a:endParaRPr lang="it-IT" sz="2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141694" y="5320299"/>
            <a:ext cx="3528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creditore ha l’onere di rifiutare o denunciare la prestazione inesatta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848754" y="5103652"/>
            <a:ext cx="276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accetta senza riserve, implicitamente attesta la conformità dell’esecuzione a quanto dovuto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0792022" y="5439483"/>
            <a:ext cx="117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Denuncia dei vizi</a:t>
            </a:r>
            <a:endParaRPr lang="it-IT" dirty="0"/>
          </a:p>
        </p:txBody>
      </p:sp>
      <p:sp>
        <p:nvSpPr>
          <p:cNvPr id="10" name="Parentesi graffa chiusa 9"/>
          <p:cNvSpPr/>
          <p:nvPr/>
        </p:nvSpPr>
        <p:spPr>
          <a:xfrm>
            <a:off x="7435637" y="5227965"/>
            <a:ext cx="413117" cy="1076016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Parentesi graffa chiusa 10"/>
          <p:cNvSpPr/>
          <p:nvPr/>
        </p:nvSpPr>
        <p:spPr>
          <a:xfrm>
            <a:off x="10262796" y="5162548"/>
            <a:ext cx="529226" cy="1200203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6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37" y="4359900"/>
            <a:ext cx="4492090" cy="1188720"/>
          </a:xfrm>
        </p:spPr>
        <p:txBody>
          <a:bodyPr/>
          <a:lstStyle/>
          <a:p>
            <a:r>
              <a:rPr lang="it-IT" dirty="0" smtClean="0"/>
              <a:t>Imputazione dell’adempimento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88012" y="1550506"/>
            <a:ext cx="7729728" cy="22263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>
                <a:solidFill>
                  <a:schemeClr val="accent1"/>
                </a:solidFill>
              </a:rPr>
              <a:t>Art. 1199 c.c.</a:t>
            </a:r>
          </a:p>
          <a:p>
            <a:pPr marL="0" indent="0" algn="ctr">
              <a:buNone/>
            </a:pPr>
            <a:r>
              <a:rPr lang="it-IT" b="1" dirty="0" smtClean="0"/>
              <a:t>dichiarazione</a:t>
            </a:r>
            <a:r>
              <a:rPr lang="it-IT" dirty="0" smtClean="0"/>
              <a:t> con la quale il </a:t>
            </a:r>
            <a:r>
              <a:rPr lang="it-IT" b="1" dirty="0" smtClean="0"/>
              <a:t>creditore</a:t>
            </a:r>
            <a:r>
              <a:rPr lang="it-IT" dirty="0" smtClean="0"/>
              <a:t> attesta l’</a:t>
            </a:r>
            <a:r>
              <a:rPr lang="it-IT" b="1" dirty="0" smtClean="0"/>
              <a:t>avvenuto pagamento</a:t>
            </a:r>
            <a:endParaRPr lang="it-IT" b="1" dirty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atto dovuto</a:t>
            </a:r>
            <a:r>
              <a:rPr lang="it-IT" dirty="0" smtClean="0"/>
              <a:t> </a:t>
            </a:r>
          </a:p>
          <a:p>
            <a:r>
              <a:rPr lang="it-IT" dirty="0"/>
              <a:t>u</a:t>
            </a:r>
            <a:r>
              <a:rPr lang="it-IT" dirty="0" smtClean="0"/>
              <a:t>nilaterale</a:t>
            </a:r>
          </a:p>
          <a:p>
            <a:r>
              <a:rPr lang="it-IT" dirty="0" smtClean="0"/>
              <a:t>recettizio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07675" y="537411"/>
            <a:ext cx="8253189" cy="854067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Diritto del debitore alla quietanza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051728" y="4282973"/>
            <a:ext cx="7140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Tra creditore e debitore ci sono </a:t>
            </a:r>
            <a:r>
              <a:rPr lang="it-IT" b="1" dirty="0" smtClean="0"/>
              <a:t>più debiti della medesima specie</a:t>
            </a:r>
          </a:p>
          <a:p>
            <a:pPr algn="ctr"/>
            <a:r>
              <a:rPr lang="it-IT" dirty="0" smtClean="0"/>
              <a:t>IMPUTAZIONE dell’adempimento al debito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</a:t>
            </a:r>
            <a:r>
              <a:rPr lang="it-IT" dirty="0" smtClean="0"/>
              <a:t>acoltà del debitore (interessi e spese – capitale)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</a:t>
            </a:r>
            <a:r>
              <a:rPr lang="it-IT" dirty="0" smtClean="0"/>
              <a:t>reditore con la quietanza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</a:t>
            </a:r>
            <a:r>
              <a:rPr lang="it-IT" dirty="0" smtClean="0"/>
              <a:t>riteri legali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645920" y="5760301"/>
            <a:ext cx="2488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1"/>
                </a:solidFill>
              </a:rPr>
              <a:t>Art. 1193 ss. c.c.</a:t>
            </a:r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8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ADEMPIMENTO DEL TERZO</a:t>
            </a:r>
            <a:br>
              <a:rPr lang="it-IT" dirty="0" smtClean="0"/>
            </a:br>
            <a:r>
              <a:rPr lang="it-IT" dirty="0" smtClean="0">
                <a:solidFill>
                  <a:schemeClr val="accent3"/>
                </a:solidFill>
              </a:rPr>
              <a:t>art. 1180 c.c.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7950" y="2379860"/>
            <a:ext cx="9473184" cy="23750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Qualsiasi </a:t>
            </a:r>
            <a:r>
              <a:rPr lang="it-IT" b="1" dirty="0" smtClean="0"/>
              <a:t>terzo </a:t>
            </a:r>
            <a:r>
              <a:rPr lang="it-IT" dirty="0" smtClean="0"/>
              <a:t>può adempiere un’obbligazione altrui, anche </a:t>
            </a:r>
            <a:r>
              <a:rPr lang="it-IT" b="1" dirty="0" smtClean="0"/>
              <a:t>contro la volontà del creditore</a:t>
            </a:r>
            <a:r>
              <a:rPr lang="it-IT" dirty="0" smtClean="0"/>
              <a:t>.</a:t>
            </a:r>
          </a:p>
          <a:p>
            <a:pPr marL="0" indent="0" algn="ctr">
              <a:buNone/>
            </a:pPr>
            <a:r>
              <a:rPr lang="it-IT" dirty="0" smtClean="0"/>
              <a:t>IL CREDITORE E’ OBBLIGATO A RICEVERE L’ADEMPIMENTO DEL TERZO</a:t>
            </a:r>
          </a:p>
          <a:p>
            <a:pPr marL="0" indent="0" algn="ctr">
              <a:buNone/>
            </a:pPr>
            <a:r>
              <a:rPr lang="it-IT" dirty="0" smtClean="0"/>
              <a:t>IL </a:t>
            </a:r>
            <a:r>
              <a:rPr lang="it-IT" b="1" dirty="0" smtClean="0"/>
              <a:t>CREDITORE PUO’ RIFIUTARE </a:t>
            </a:r>
            <a:r>
              <a:rPr lang="it-IT" dirty="0" smtClean="0"/>
              <a:t>L’ADEMPIMENTO DEL TERZO </a:t>
            </a:r>
            <a:r>
              <a:rPr lang="it-IT" b="1" dirty="0" smtClean="0"/>
              <a:t>SOLO SE</a:t>
            </a:r>
            <a:r>
              <a:rPr lang="it-IT" dirty="0" smtClean="0"/>
              <a:t>:</a:t>
            </a:r>
          </a:p>
          <a:p>
            <a:pPr algn="ctr">
              <a:buFontTx/>
              <a:buChar char="-"/>
            </a:pPr>
            <a:r>
              <a:rPr lang="it-IT" dirty="0" smtClean="0"/>
              <a:t>Prestazione </a:t>
            </a:r>
            <a:r>
              <a:rPr lang="it-IT" i="1" dirty="0" err="1" smtClean="0"/>
              <a:t>intuitu</a:t>
            </a:r>
            <a:r>
              <a:rPr lang="it-IT" i="1" dirty="0" smtClean="0"/>
              <a:t> </a:t>
            </a:r>
            <a:r>
              <a:rPr lang="it-IT" i="1" dirty="0" err="1" smtClean="0"/>
              <a:t>personae</a:t>
            </a:r>
            <a:endParaRPr lang="it-IT" i="1" dirty="0" smtClean="0"/>
          </a:p>
          <a:p>
            <a:pPr algn="ctr">
              <a:buFontTx/>
              <a:buChar char="-"/>
            </a:pPr>
            <a:r>
              <a:rPr lang="it-IT" dirty="0" smtClean="0"/>
              <a:t>Opposizione del debitore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3870788"/>
            <a:ext cx="3528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Colui che non ha un rapporto riconoscibile né con il debitore né con il creditore</a:t>
            </a:r>
          </a:p>
        </p:txBody>
      </p:sp>
      <p:cxnSp>
        <p:nvCxnSpPr>
          <p:cNvPr id="6" name="Connettore 7 5"/>
          <p:cNvCxnSpPr/>
          <p:nvPr/>
        </p:nvCxnSpPr>
        <p:spPr>
          <a:xfrm rot="10800000" flipV="1">
            <a:off x="1531890" y="2678654"/>
            <a:ext cx="1286615" cy="1259856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17258" y="5119985"/>
            <a:ext cx="3905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L’adempimento del terzo è:</a:t>
            </a:r>
          </a:p>
          <a:p>
            <a:pPr marL="285750" indent="-285750">
              <a:buFontTx/>
              <a:buChar char="-"/>
            </a:pPr>
            <a:r>
              <a:rPr lang="it-IT" dirty="0" smtClean="0">
                <a:solidFill>
                  <a:schemeClr val="accent3"/>
                </a:solidFill>
              </a:rPr>
              <a:t>ATTO LIBERO</a:t>
            </a:r>
          </a:p>
          <a:p>
            <a:pPr marL="285750" indent="-285750">
              <a:buFontTx/>
              <a:buChar char="-"/>
            </a:pPr>
            <a:r>
              <a:rPr lang="it-IT" dirty="0" smtClean="0">
                <a:solidFill>
                  <a:schemeClr val="accent3"/>
                </a:solidFill>
              </a:rPr>
              <a:t>ATTO NEGOZIALE</a:t>
            </a:r>
            <a:endParaRPr lang="it-IT" dirty="0"/>
          </a:p>
          <a:p>
            <a:r>
              <a:rPr lang="it-IT" dirty="0"/>
              <a:t>Necessario l’</a:t>
            </a:r>
            <a:r>
              <a:rPr lang="it-IT" i="1" dirty="0">
                <a:solidFill>
                  <a:schemeClr val="accent3"/>
                </a:solidFill>
              </a:rPr>
              <a:t>animus</a:t>
            </a:r>
            <a:r>
              <a:rPr lang="it-IT" dirty="0">
                <a:solidFill>
                  <a:schemeClr val="accent3"/>
                </a:solidFill>
              </a:rPr>
              <a:t> </a:t>
            </a:r>
            <a:r>
              <a:rPr lang="it-IT" dirty="0"/>
              <a:t>di adempiere l’altrui debito (indebito)</a:t>
            </a:r>
          </a:p>
          <a:p>
            <a:endParaRPr lang="it-IT" dirty="0"/>
          </a:p>
        </p:txBody>
      </p:sp>
      <p:sp>
        <p:nvSpPr>
          <p:cNvPr id="9" name="Freccia a destra 8"/>
          <p:cNvSpPr/>
          <p:nvPr/>
        </p:nvSpPr>
        <p:spPr>
          <a:xfrm rot="5400000">
            <a:off x="1298073" y="4765957"/>
            <a:ext cx="467630" cy="45182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>
              <a:solidFill>
                <a:schemeClr val="accent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375749" y="4611996"/>
            <a:ext cx="631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L’adempimento del terzo non estingue il rapporto obbligatorio: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999693" y="5283146"/>
            <a:ext cx="2151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</a:t>
            </a:r>
            <a:r>
              <a:rPr lang="it-IT" dirty="0" smtClean="0"/>
              <a:t>oddisfa l’interesse del creditore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143077" y="5307195"/>
            <a:ext cx="223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NON libera il debitore dal vincolo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9691564" y="5225683"/>
            <a:ext cx="24215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SURROGAZIONE per volontà del creditore</a:t>
            </a:r>
          </a:p>
          <a:p>
            <a:r>
              <a:rPr lang="it-IT" dirty="0" smtClean="0"/>
              <a:t>o ingiustificato arricchimento</a:t>
            </a:r>
          </a:p>
        </p:txBody>
      </p:sp>
      <p:cxnSp>
        <p:nvCxnSpPr>
          <p:cNvPr id="15" name="Connettore 2 14"/>
          <p:cNvCxnSpPr>
            <a:endCxn id="11" idx="0"/>
          </p:cNvCxnSpPr>
          <p:nvPr/>
        </p:nvCxnSpPr>
        <p:spPr>
          <a:xfrm flipH="1">
            <a:off x="5075458" y="4981328"/>
            <a:ext cx="1458198" cy="301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6533656" y="4981328"/>
            <a:ext cx="1502306" cy="32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ccia a destra 17"/>
          <p:cNvSpPr/>
          <p:nvPr/>
        </p:nvSpPr>
        <p:spPr>
          <a:xfrm>
            <a:off x="9272016" y="5419234"/>
            <a:ext cx="395344" cy="54706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42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63813" y="268331"/>
            <a:ext cx="7729728" cy="1188720"/>
          </a:xfrm>
        </p:spPr>
        <p:txBody>
          <a:bodyPr/>
          <a:lstStyle/>
          <a:p>
            <a:r>
              <a:rPr lang="it-IT" dirty="0" smtClean="0"/>
              <a:t>Pagamento dell’indebito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0226" y="5033330"/>
            <a:ext cx="7729728" cy="4171547"/>
          </a:xfrm>
        </p:spPr>
        <p:txBody>
          <a:bodyPr>
            <a:normAutofit/>
          </a:bodyPr>
          <a:lstStyle/>
          <a:p>
            <a:pPr marL="0" defTabSz="457200">
              <a:spcAft>
                <a:spcPts val="1200"/>
              </a:spcAft>
            </a:pPr>
            <a:r>
              <a:rPr lang="it-IT" sz="2400" b="1" dirty="0" smtClean="0">
                <a:solidFill>
                  <a:schemeClr val="accent3"/>
                </a:solidFill>
              </a:rPr>
              <a:t>INDEBITO OGGETTIVO </a:t>
            </a:r>
            <a:r>
              <a:rPr lang="it-IT" dirty="0">
                <a:solidFill>
                  <a:schemeClr val="tx1"/>
                </a:solidFill>
                <a:sym typeface="Wingdings" panose="05000000000000000000" pitchFamily="2" charset="2"/>
              </a:rPr>
              <a:t> manca il titolo</a:t>
            </a:r>
            <a:endParaRPr lang="it-IT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it-IT" sz="2400" b="1" dirty="0" smtClean="0">
                <a:solidFill>
                  <a:schemeClr val="accent1"/>
                </a:solidFill>
              </a:rPr>
              <a:t>INDEBITO SOGGETTIVO </a:t>
            </a:r>
            <a:r>
              <a:rPr lang="it-IT" sz="2400" b="1" i="1" dirty="0" smtClean="0">
                <a:solidFill>
                  <a:schemeClr val="accent1"/>
                </a:solidFill>
              </a:rPr>
              <a:t>EX LATERE ACCIPIENTIS</a:t>
            </a:r>
          </a:p>
          <a:p>
            <a:pPr>
              <a:spcAft>
                <a:spcPts val="1200"/>
              </a:spcAft>
            </a:pPr>
            <a:r>
              <a:rPr lang="it-IT" sz="2400" b="1" dirty="0" smtClean="0">
                <a:solidFill>
                  <a:schemeClr val="accent4"/>
                </a:solidFill>
              </a:rPr>
              <a:t>INDEBITO SOGGETTIVO </a:t>
            </a:r>
            <a:r>
              <a:rPr lang="it-IT" sz="2400" b="1" i="1" dirty="0" smtClean="0">
                <a:solidFill>
                  <a:schemeClr val="accent4"/>
                </a:solidFill>
              </a:rPr>
              <a:t>EX LATERE SOVENTIS</a:t>
            </a:r>
            <a:endParaRPr lang="it-IT" sz="2400" b="1" i="1" dirty="0">
              <a:solidFill>
                <a:schemeClr val="accent4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936154" y="5728607"/>
            <a:ext cx="3001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</a:t>
            </a:r>
            <a:r>
              <a:rPr lang="it-IT" dirty="0" smtClean="0"/>
              <a:t>l titolo c’è, ma uno dei due soggetti non è quello del rapporto obbligatorio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31518" y="1522548"/>
            <a:ext cx="11542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causalistico</a:t>
            </a:r>
            <a:r>
              <a:rPr lang="it-IT" sz="2000" dirty="0" smtClean="0"/>
              <a:t>: è necessaria una giustificazione causale per ogni attribuzione patrimoniale</a:t>
            </a:r>
            <a:endParaRPr lang="it-IT" sz="2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79700" y="2005546"/>
            <a:ext cx="12148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Esecuzione di una prestazione NON DOVUTA </a:t>
            </a:r>
            <a:r>
              <a:rPr lang="it-IT" dirty="0" smtClean="0"/>
              <a:t>(senza giustificazione causale)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b="1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sorge l’</a:t>
            </a:r>
            <a:r>
              <a:rPr lang="it-IT" b="1" dirty="0" smtClean="0">
                <a:sym typeface="Wingdings" panose="05000000000000000000" pitchFamily="2" charset="2"/>
              </a:rPr>
              <a:t>obbligazione di restituire 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269046" y="2327092"/>
            <a:ext cx="3922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3"/>
                </a:solidFill>
              </a:rPr>
              <a:t>a</a:t>
            </a:r>
            <a:r>
              <a:rPr lang="it-IT" dirty="0" smtClean="0">
                <a:solidFill>
                  <a:schemeClr val="accent3"/>
                </a:solidFill>
              </a:rPr>
              <a:t>rt. 1173 c.c.  Fonti dell’’obbligazione</a:t>
            </a:r>
          </a:p>
          <a:p>
            <a:pPr algn="ctr"/>
            <a:r>
              <a:rPr lang="it-IT" dirty="0" smtClean="0"/>
              <a:t>«altri atti o fatti»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529431" y="3847165"/>
            <a:ext cx="3862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Azione personale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Azione restitutoria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Prescrizione 10 anni</a:t>
            </a:r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2968661" y="2753388"/>
            <a:ext cx="7068670" cy="104461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AZIONE DI RIPETIZIONE DELL’INDEBITO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38054" y="3798003"/>
            <a:ext cx="2431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NON</a:t>
            </a:r>
            <a:r>
              <a:rPr lang="it-IT" sz="1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per prestazioni contrarie al buon costume</a:t>
            </a:r>
          </a:p>
          <a:p>
            <a:pPr algn="ctr"/>
            <a:r>
              <a:rPr lang="it-IT" sz="1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</a:t>
            </a:r>
            <a:r>
              <a:rPr lang="it-IT" sz="1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rt</a:t>
            </a:r>
            <a:r>
              <a:rPr lang="it-IT" sz="1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 2035 c.c.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979446" y="3363006"/>
            <a:ext cx="393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finalità: riequilibrio dei patrimoni</a:t>
            </a:r>
          </a:p>
          <a:p>
            <a:endParaRPr lang="it-IT" dirty="0"/>
          </a:p>
        </p:txBody>
      </p:sp>
      <p:sp>
        <p:nvSpPr>
          <p:cNvPr id="15" name="Parentesi graffa chiusa 14"/>
          <p:cNvSpPr/>
          <p:nvPr/>
        </p:nvSpPr>
        <p:spPr>
          <a:xfrm>
            <a:off x="8269046" y="5728607"/>
            <a:ext cx="538016" cy="1016437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4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129092" y="328510"/>
            <a:ext cx="3625327" cy="56154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8508" y="498129"/>
            <a:ext cx="35264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3"/>
                </a:solidFill>
              </a:rPr>
              <a:t>INDEBITO OGGETTIVO art. 2033 c.c.</a:t>
            </a:r>
            <a:endParaRPr lang="it-IT" dirty="0"/>
          </a:p>
          <a:p>
            <a:r>
              <a:rPr lang="it-IT" dirty="0"/>
              <a:t>inesistenza originaria o venir meno del titolo </a:t>
            </a:r>
            <a:r>
              <a:rPr lang="it-IT" dirty="0" smtClean="0"/>
              <a:t>dell’obbligazione</a:t>
            </a:r>
          </a:p>
          <a:p>
            <a:endParaRPr lang="it-IT" dirty="0"/>
          </a:p>
          <a:p>
            <a:r>
              <a:rPr lang="it-IT" b="1" dirty="0"/>
              <a:t>Ripetizione</a:t>
            </a:r>
            <a:r>
              <a:rPr lang="it-IT" dirty="0"/>
              <a:t>: </a:t>
            </a:r>
            <a:r>
              <a:rPr lang="it-IT" dirty="0" smtClean="0"/>
              <a:t>sempre</a:t>
            </a:r>
          </a:p>
          <a:p>
            <a:endParaRPr lang="it-IT" dirty="0"/>
          </a:p>
          <a:p>
            <a:r>
              <a:rPr lang="it-IT" b="1" dirty="0"/>
              <a:t>Stato psicologico </a:t>
            </a:r>
            <a:r>
              <a:rPr lang="it-IT" b="1" dirty="0" smtClean="0"/>
              <a:t>dell’</a:t>
            </a:r>
            <a:r>
              <a:rPr lang="it-IT" b="1" i="1" dirty="0" err="1" smtClean="0"/>
              <a:t>accipiens</a:t>
            </a:r>
            <a:r>
              <a:rPr lang="it-IT" dirty="0" smtClean="0"/>
              <a:t>:</a:t>
            </a:r>
            <a:endParaRPr lang="it-IT" dirty="0"/>
          </a:p>
          <a:p>
            <a:pPr algn="ctr"/>
            <a:r>
              <a:rPr lang="it-IT" dirty="0"/>
              <a:t>frutti e </a:t>
            </a:r>
            <a:r>
              <a:rPr lang="it-IT" dirty="0" smtClean="0"/>
              <a:t>interessi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78508" y="3111928"/>
            <a:ext cx="19471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Buona fede</a:t>
            </a:r>
          </a:p>
          <a:p>
            <a:endParaRPr lang="it-IT" dirty="0"/>
          </a:p>
          <a:p>
            <a:r>
              <a:rPr lang="it-IT" dirty="0"/>
              <a:t>d</a:t>
            </a:r>
            <a:r>
              <a:rPr lang="it-IT" dirty="0" smtClean="0"/>
              <a:t>al giorno dell’adempimento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175058" y="3164415"/>
            <a:ext cx="2408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Mala fede</a:t>
            </a:r>
          </a:p>
          <a:p>
            <a:endParaRPr lang="it-IT" dirty="0"/>
          </a:p>
          <a:p>
            <a:r>
              <a:rPr lang="it-IT" dirty="0"/>
              <a:t>d</a:t>
            </a:r>
            <a:r>
              <a:rPr lang="it-IT" dirty="0" smtClean="0"/>
              <a:t>al giorno della domanda</a:t>
            </a:r>
            <a:endParaRPr lang="it-IT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4120179" y="1"/>
            <a:ext cx="3775934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 dirty="0" smtClean="0">
              <a:solidFill>
                <a:schemeClr val="accent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120179" y="29893"/>
            <a:ext cx="39046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1"/>
                </a:solidFill>
              </a:rPr>
              <a:t>INDEBITO SOGGETTIVO </a:t>
            </a:r>
            <a:endParaRPr lang="it-IT" b="1" dirty="0" smtClean="0">
              <a:solidFill>
                <a:schemeClr val="accent1"/>
              </a:solidFill>
            </a:endParaRPr>
          </a:p>
          <a:p>
            <a:pPr algn="ctr"/>
            <a:r>
              <a:rPr lang="it-IT" b="1" i="1" dirty="0" smtClean="0">
                <a:solidFill>
                  <a:schemeClr val="accent1"/>
                </a:solidFill>
              </a:rPr>
              <a:t>ex </a:t>
            </a:r>
            <a:r>
              <a:rPr lang="it-IT" b="1" i="1" dirty="0">
                <a:solidFill>
                  <a:schemeClr val="accent1"/>
                </a:solidFill>
              </a:rPr>
              <a:t>latere </a:t>
            </a:r>
            <a:r>
              <a:rPr lang="it-IT" b="1" i="1" dirty="0" smtClean="0">
                <a:solidFill>
                  <a:schemeClr val="accent1"/>
                </a:solidFill>
              </a:rPr>
              <a:t>ACCIPIENTIS</a:t>
            </a:r>
            <a:endParaRPr lang="it-IT" i="1" dirty="0"/>
          </a:p>
          <a:p>
            <a:r>
              <a:rPr lang="it-IT" dirty="0" smtClean="0"/>
              <a:t>il </a:t>
            </a:r>
            <a:r>
              <a:rPr lang="it-IT" dirty="0"/>
              <a:t>debitore adempie a colui che non è creditore o legittimato a </a:t>
            </a:r>
            <a:r>
              <a:rPr lang="it-IT" dirty="0" smtClean="0"/>
              <a:t>ricevere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pPr algn="ctr"/>
            <a:r>
              <a:rPr lang="it-IT" b="1" dirty="0"/>
              <a:t>l</a:t>
            </a:r>
            <a:r>
              <a:rPr lang="it-IT" b="1" i="1" dirty="0" smtClean="0"/>
              <a:t>’</a:t>
            </a:r>
            <a:r>
              <a:rPr lang="it-IT" b="1" i="1" dirty="0" err="1" smtClean="0"/>
              <a:t>accipiens</a:t>
            </a:r>
            <a:r>
              <a:rPr lang="it-IT" b="1" dirty="0" smtClean="0"/>
              <a:t> </a:t>
            </a:r>
            <a:r>
              <a:rPr lang="it-IT" b="1" u="sng" dirty="0" smtClean="0"/>
              <a:t>non</a:t>
            </a:r>
            <a:r>
              <a:rPr lang="it-IT" b="1" dirty="0" smtClean="0"/>
              <a:t> </a:t>
            </a:r>
            <a:r>
              <a:rPr lang="it-IT" b="1" dirty="0"/>
              <a:t>ha titolo per </a:t>
            </a:r>
            <a:r>
              <a:rPr lang="it-IT" b="1" dirty="0" smtClean="0"/>
              <a:t>trattenere</a:t>
            </a:r>
          </a:p>
          <a:p>
            <a:pPr algn="ctr"/>
            <a:endParaRPr lang="it-IT" dirty="0"/>
          </a:p>
          <a:p>
            <a:r>
              <a:rPr lang="it-IT" b="1" dirty="0"/>
              <a:t>Ripetizione</a:t>
            </a:r>
            <a:r>
              <a:rPr lang="it-IT" dirty="0"/>
              <a:t>: </a:t>
            </a:r>
            <a:r>
              <a:rPr lang="it-IT" dirty="0" smtClean="0"/>
              <a:t>sempre (contro </a:t>
            </a:r>
            <a:r>
              <a:rPr lang="it-IT" i="1" dirty="0" err="1" smtClean="0"/>
              <a:t>accipiens</a:t>
            </a:r>
            <a:r>
              <a:rPr lang="it-IT" dirty="0" smtClean="0"/>
              <a:t>)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b="1" dirty="0" smtClean="0">
                <a:sym typeface="Wingdings" panose="05000000000000000000" pitchFamily="2" charset="2"/>
              </a:rPr>
              <a:t>Stato psicologico del </a:t>
            </a:r>
            <a:r>
              <a:rPr lang="it-IT" b="1" i="1" dirty="0" err="1" smtClean="0">
                <a:sym typeface="Wingdings" panose="05000000000000000000" pitchFamily="2" charset="2"/>
              </a:rPr>
              <a:t>solvens</a:t>
            </a:r>
            <a:r>
              <a:rPr lang="it-IT" dirty="0" smtClean="0">
                <a:sym typeface="Wingdings" panose="05000000000000000000" pitchFamily="2" charset="2"/>
              </a:rPr>
              <a:t>: </a:t>
            </a:r>
            <a:r>
              <a:rPr lang="it-IT" b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chi </a:t>
            </a:r>
            <a:r>
              <a:rPr lang="it-IT" dirty="0">
                <a:sym typeface="Wingdings" panose="05000000000000000000" pitchFamily="2" charset="2"/>
              </a:rPr>
              <a:t>può chiedere la </a:t>
            </a:r>
            <a:r>
              <a:rPr lang="it-IT" dirty="0" smtClean="0">
                <a:sym typeface="Wingdings" panose="05000000000000000000" pitchFamily="2" charset="2"/>
              </a:rPr>
              <a:t>ripetizione</a:t>
            </a:r>
            <a:r>
              <a:rPr lang="it-IT" b="1" dirty="0" smtClean="0">
                <a:sym typeface="Wingdings" panose="05000000000000000000" pitchFamily="2" charset="2"/>
              </a:rPr>
              <a:t>?</a:t>
            </a:r>
            <a:endParaRPr lang="it-IT" b="1" dirty="0">
              <a:sym typeface="Wingdings" panose="05000000000000000000" pitchFamily="2" charset="2"/>
            </a:endParaRPr>
          </a:p>
        </p:txBody>
      </p:sp>
      <p:sp>
        <p:nvSpPr>
          <p:cNvPr id="14" name="Freccia a destra 13"/>
          <p:cNvSpPr/>
          <p:nvPr/>
        </p:nvSpPr>
        <p:spPr>
          <a:xfrm rot="5400000">
            <a:off x="5828472" y="1319147"/>
            <a:ext cx="307582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>
              <a:solidFill>
                <a:schemeClr val="accent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120179" y="3498924"/>
            <a:ext cx="22375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ym typeface="Wingdings" panose="05000000000000000000" pitchFamily="2" charset="2"/>
              </a:rPr>
              <a:t>- </a:t>
            </a:r>
            <a:r>
              <a:rPr lang="it-IT" i="1" dirty="0" err="1" smtClean="0">
                <a:sym typeface="Wingdings" panose="05000000000000000000" pitchFamily="2" charset="2"/>
              </a:rPr>
              <a:t>accipiens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b="1" dirty="0" smtClean="0">
                <a:sym typeface="Wingdings" panose="05000000000000000000" pitchFamily="2" charset="2"/>
              </a:rPr>
              <a:t>appare</a:t>
            </a:r>
            <a:r>
              <a:rPr lang="it-IT" dirty="0" smtClean="0">
                <a:sym typeface="Wingdings" panose="05000000000000000000" pitchFamily="2" charset="2"/>
              </a:rPr>
              <a:t> legittimato a ricevere in base a circostanze univoche</a:t>
            </a:r>
          </a:p>
          <a:p>
            <a:pPr marL="285750" indent="-285750"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buona fede del </a:t>
            </a:r>
            <a:r>
              <a:rPr lang="it-IT" i="1" dirty="0" err="1" smtClean="0">
                <a:sym typeface="Wingdings" panose="05000000000000000000" pitchFamily="2" charset="2"/>
              </a:rPr>
              <a:t>solvens</a:t>
            </a:r>
            <a:endParaRPr lang="it-IT" i="1" dirty="0" smtClean="0">
              <a:sym typeface="Wingdings" panose="05000000000000000000" pitchFamily="2" charset="2"/>
            </a:endParaRPr>
          </a:p>
          <a:p>
            <a:pPr algn="ctr"/>
            <a:r>
              <a:rPr lang="it-IT" b="1" dirty="0" smtClean="0">
                <a:sym typeface="Wingdings" panose="05000000000000000000" pitchFamily="2" charset="2"/>
              </a:rPr>
              <a:t>art. 1189 c.c.</a:t>
            </a:r>
          </a:p>
          <a:p>
            <a:pPr algn="ctr"/>
            <a:r>
              <a:rPr lang="it-IT" dirty="0" smtClean="0">
                <a:sym typeface="Wingdings" panose="05000000000000000000" pitchFamily="2" charset="2"/>
              </a:rPr>
              <a:t>debitore è liberato</a:t>
            </a:r>
          </a:p>
          <a:p>
            <a:pPr algn="ctr"/>
            <a:endParaRPr lang="it-IT" dirty="0" smtClean="0">
              <a:sym typeface="Wingdings" panose="05000000000000000000" pitchFamily="2" charset="2"/>
            </a:endParaRPr>
          </a:p>
          <a:p>
            <a:pPr algn="ctr"/>
            <a:r>
              <a:rPr lang="it-IT" b="1" dirty="0" smtClean="0">
                <a:sym typeface="Wingdings" panose="05000000000000000000" pitchFamily="2" charset="2"/>
              </a:rPr>
              <a:t>Il vero </a:t>
            </a:r>
            <a:r>
              <a:rPr lang="it-IT" b="1" dirty="0">
                <a:sym typeface="Wingdings" panose="05000000000000000000" pitchFamily="2" charset="2"/>
              </a:rPr>
              <a:t>creditore </a:t>
            </a:r>
            <a:r>
              <a:rPr lang="it-IT" b="1" dirty="0" smtClean="0">
                <a:sym typeface="Wingdings" panose="05000000000000000000" pitchFamily="2" charset="2"/>
              </a:rPr>
              <a:t>agisce contro l’</a:t>
            </a:r>
            <a:r>
              <a:rPr lang="it-IT" b="1" i="1" dirty="0" err="1" smtClean="0">
                <a:sym typeface="Wingdings" panose="05000000000000000000" pitchFamily="2" charset="2"/>
              </a:rPr>
              <a:t>accipiens</a:t>
            </a:r>
            <a:endParaRPr lang="it-IT" b="1" i="1" dirty="0"/>
          </a:p>
          <a:p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193715" y="3498924"/>
            <a:ext cx="18664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ym typeface="Wingdings" panose="05000000000000000000" pitchFamily="2" charset="2"/>
              </a:rPr>
              <a:t>negli </a:t>
            </a:r>
            <a:r>
              <a:rPr lang="it-IT" b="1" dirty="0">
                <a:sym typeface="Wingdings" panose="05000000000000000000" pitchFamily="2" charset="2"/>
              </a:rPr>
              <a:t>altri </a:t>
            </a:r>
            <a:r>
              <a:rPr lang="it-IT" b="1" dirty="0" smtClean="0">
                <a:sym typeface="Wingdings" panose="05000000000000000000" pitchFamily="2" charset="2"/>
              </a:rPr>
              <a:t>casi</a:t>
            </a:r>
          </a:p>
          <a:p>
            <a:endParaRPr lang="it-IT" dirty="0" smtClean="0">
              <a:sym typeface="Wingdings" panose="05000000000000000000" pitchFamily="2" charset="2"/>
            </a:endParaRPr>
          </a:p>
          <a:p>
            <a:endParaRPr lang="it-IT" dirty="0">
              <a:sym typeface="Wingdings" panose="05000000000000000000" pitchFamily="2" charset="2"/>
            </a:endParaRPr>
          </a:p>
          <a:p>
            <a:endParaRPr lang="it-IT" dirty="0" smtClean="0">
              <a:sym typeface="Wingdings" panose="05000000000000000000" pitchFamily="2" charset="2"/>
            </a:endParaRPr>
          </a:p>
          <a:p>
            <a:endParaRPr lang="it-IT" dirty="0">
              <a:sym typeface="Wingdings" panose="05000000000000000000" pitchFamily="2" charset="2"/>
            </a:endParaRPr>
          </a:p>
          <a:p>
            <a:endParaRPr lang="it-IT" dirty="0" smtClean="0">
              <a:sym typeface="Wingdings" panose="05000000000000000000" pitchFamily="2" charset="2"/>
            </a:endParaRPr>
          </a:p>
          <a:p>
            <a:endParaRPr lang="it-IT" dirty="0">
              <a:sym typeface="Wingdings" panose="05000000000000000000" pitchFamily="2" charset="2"/>
            </a:endParaRPr>
          </a:p>
          <a:p>
            <a:endParaRPr lang="it-IT" dirty="0" smtClean="0">
              <a:sym typeface="Wingdings" panose="05000000000000000000" pitchFamily="2" charset="2"/>
            </a:endParaRPr>
          </a:p>
          <a:p>
            <a:endParaRPr lang="it-IT" dirty="0" smtClean="0">
              <a:sym typeface="Wingdings" panose="05000000000000000000" pitchFamily="2" charset="2"/>
            </a:endParaRPr>
          </a:p>
          <a:p>
            <a:r>
              <a:rPr lang="it-IT" b="1" dirty="0">
                <a:sym typeface="Wingdings" panose="05000000000000000000" pitchFamily="2" charset="2"/>
              </a:rPr>
              <a:t>I</a:t>
            </a:r>
            <a:r>
              <a:rPr lang="it-IT" b="1" dirty="0" smtClean="0">
                <a:sym typeface="Wingdings" panose="05000000000000000000" pitchFamily="2" charset="2"/>
              </a:rPr>
              <a:t>l </a:t>
            </a:r>
            <a:r>
              <a:rPr lang="it-IT" b="1" dirty="0">
                <a:sym typeface="Wingdings" panose="05000000000000000000" pitchFamily="2" charset="2"/>
              </a:rPr>
              <a:t>debitore </a:t>
            </a:r>
            <a:r>
              <a:rPr lang="it-IT" b="1" dirty="0" smtClean="0">
                <a:sym typeface="Wingdings" panose="05000000000000000000" pitchFamily="2" charset="2"/>
              </a:rPr>
              <a:t>agisce contro l’</a:t>
            </a:r>
            <a:r>
              <a:rPr lang="it-IT" b="1" i="1" dirty="0" err="1" smtClean="0">
                <a:sym typeface="Wingdings" panose="05000000000000000000" pitchFamily="2" charset="2"/>
              </a:rPr>
              <a:t>accipiens</a:t>
            </a:r>
            <a:endParaRPr lang="it-IT" b="1" i="1" dirty="0"/>
          </a:p>
          <a:p>
            <a:endParaRPr lang="it-IT" dirty="0"/>
          </a:p>
        </p:txBody>
      </p:sp>
      <p:cxnSp>
        <p:nvCxnSpPr>
          <p:cNvPr id="18" name="Connettore 2 17"/>
          <p:cNvCxnSpPr/>
          <p:nvPr/>
        </p:nvCxnSpPr>
        <p:spPr>
          <a:xfrm flipH="1">
            <a:off x="4949185" y="3348429"/>
            <a:ext cx="1055938" cy="2338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6005123" y="3348429"/>
            <a:ext cx="1121818" cy="2338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flipH="1">
            <a:off x="7023989" y="3843801"/>
            <a:ext cx="3066" cy="204490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5238974" y="5695069"/>
            <a:ext cx="0" cy="33997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Rettangolo arrotondato 39"/>
          <p:cNvSpPr/>
          <p:nvPr/>
        </p:nvSpPr>
        <p:spPr>
          <a:xfrm>
            <a:off x="8390632" y="0"/>
            <a:ext cx="3636418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 dirty="0" smtClean="0">
              <a:solidFill>
                <a:schemeClr val="accent1"/>
              </a:solidFill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8390631" y="29893"/>
            <a:ext cx="3702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4"/>
                </a:solidFill>
              </a:rPr>
              <a:t>INDEBITO </a:t>
            </a:r>
            <a:r>
              <a:rPr lang="it-IT" b="1" dirty="0" smtClean="0">
                <a:solidFill>
                  <a:schemeClr val="accent4"/>
                </a:solidFill>
              </a:rPr>
              <a:t>SOGGETTIVO </a:t>
            </a:r>
          </a:p>
          <a:p>
            <a:pPr algn="ctr"/>
            <a:r>
              <a:rPr lang="it-IT" b="1" i="1" dirty="0" smtClean="0">
                <a:solidFill>
                  <a:schemeClr val="accent4"/>
                </a:solidFill>
              </a:rPr>
              <a:t>ex </a:t>
            </a:r>
            <a:r>
              <a:rPr lang="it-IT" b="1" i="1" dirty="0">
                <a:solidFill>
                  <a:schemeClr val="accent4"/>
                </a:solidFill>
              </a:rPr>
              <a:t>latere </a:t>
            </a:r>
            <a:r>
              <a:rPr lang="it-IT" b="1" i="1" dirty="0" smtClean="0">
                <a:solidFill>
                  <a:schemeClr val="accent4"/>
                </a:solidFill>
              </a:rPr>
              <a:t>SOLVENTIS</a:t>
            </a:r>
            <a:endParaRPr lang="it-IT" i="1" dirty="0" smtClean="0"/>
          </a:p>
          <a:p>
            <a:r>
              <a:rPr lang="it-IT" dirty="0" smtClean="0"/>
              <a:t>colui </a:t>
            </a:r>
            <a:r>
              <a:rPr lang="it-IT" dirty="0"/>
              <a:t>che non è debitore adempie nei confronti del creditore di un </a:t>
            </a:r>
            <a:r>
              <a:rPr lang="it-IT" dirty="0" smtClean="0"/>
              <a:t>terzo</a:t>
            </a:r>
          </a:p>
          <a:p>
            <a:endParaRPr lang="it-IT" dirty="0"/>
          </a:p>
          <a:p>
            <a:pPr algn="ctr"/>
            <a:r>
              <a:rPr lang="it-IT" b="1" dirty="0"/>
              <a:t>l</a:t>
            </a:r>
            <a:r>
              <a:rPr lang="it-IT" b="1" dirty="0" smtClean="0"/>
              <a:t>’</a:t>
            </a:r>
            <a:r>
              <a:rPr lang="it-IT" b="1" i="1" dirty="0" err="1" smtClean="0"/>
              <a:t>accipiens</a:t>
            </a:r>
            <a:r>
              <a:rPr lang="it-IT" b="1" dirty="0" smtClean="0"/>
              <a:t> ha </a:t>
            </a:r>
            <a:r>
              <a:rPr lang="it-IT" b="1" u="sng" dirty="0" smtClean="0"/>
              <a:t>astrattamente </a:t>
            </a:r>
            <a:r>
              <a:rPr lang="it-IT" b="1" dirty="0" smtClean="0"/>
              <a:t>titolo per trattenere</a:t>
            </a:r>
          </a:p>
          <a:p>
            <a:endParaRPr lang="it-IT" dirty="0"/>
          </a:p>
          <a:p>
            <a:r>
              <a:rPr lang="it-IT" b="1" dirty="0" smtClean="0"/>
              <a:t>Ripetizione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dipende dallo stato piscologico del </a:t>
            </a:r>
            <a:r>
              <a:rPr lang="it-IT" i="1" dirty="0" err="1" smtClean="0">
                <a:sym typeface="Wingdings" panose="05000000000000000000" pitchFamily="2" charset="2"/>
              </a:rPr>
              <a:t>solvens</a:t>
            </a:r>
            <a:endParaRPr lang="it-IT" dirty="0"/>
          </a:p>
          <a:p>
            <a:endParaRPr lang="it-IT" dirty="0"/>
          </a:p>
        </p:txBody>
      </p:sp>
      <p:cxnSp>
        <p:nvCxnSpPr>
          <p:cNvPr id="43" name="Connettore 2 42"/>
          <p:cNvCxnSpPr/>
          <p:nvPr/>
        </p:nvCxnSpPr>
        <p:spPr>
          <a:xfrm flipH="1">
            <a:off x="1054241" y="2979262"/>
            <a:ext cx="969616" cy="2259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2003185" y="2977595"/>
            <a:ext cx="867840" cy="2401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Connettore diritto 53"/>
          <p:cNvCxnSpPr/>
          <p:nvPr/>
        </p:nvCxnSpPr>
        <p:spPr>
          <a:xfrm>
            <a:off x="807491" y="3429000"/>
            <a:ext cx="0" cy="33557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5" name="Connettore diritto 54"/>
          <p:cNvCxnSpPr/>
          <p:nvPr/>
        </p:nvCxnSpPr>
        <p:spPr>
          <a:xfrm>
            <a:off x="2745660" y="3446213"/>
            <a:ext cx="5491" cy="39758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9" name="CasellaDiTesto 58"/>
          <p:cNvSpPr txBox="1"/>
          <p:nvPr/>
        </p:nvSpPr>
        <p:spPr>
          <a:xfrm>
            <a:off x="8381948" y="3111928"/>
            <a:ext cx="1922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</a:t>
            </a:r>
            <a:r>
              <a:rPr lang="it-IT" b="1" i="1" dirty="0" err="1" smtClean="0"/>
              <a:t>solvens</a:t>
            </a:r>
            <a:r>
              <a:rPr lang="it-IT" dirty="0" smtClean="0"/>
              <a:t> si credeva debitore in base a un </a:t>
            </a:r>
            <a:r>
              <a:rPr lang="it-IT" b="1" dirty="0" smtClean="0"/>
              <a:t>errore scusabile</a:t>
            </a:r>
            <a:endParaRPr lang="it-IT" b="1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10392782" y="3015483"/>
            <a:ext cx="17992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- L’errore </a:t>
            </a:r>
            <a:r>
              <a:rPr lang="it-IT" b="1" dirty="0" smtClean="0"/>
              <a:t>non</a:t>
            </a:r>
            <a:r>
              <a:rPr lang="it-IT" dirty="0" smtClean="0"/>
              <a:t> è </a:t>
            </a:r>
            <a:r>
              <a:rPr lang="it-IT" b="1" dirty="0" smtClean="0"/>
              <a:t>scusabile</a:t>
            </a:r>
          </a:p>
          <a:p>
            <a:r>
              <a:rPr lang="it-IT" dirty="0" smtClean="0"/>
              <a:t>- È provata l’effettiva conoscenza</a:t>
            </a:r>
          </a:p>
          <a:p>
            <a:r>
              <a:rPr lang="it-IT" dirty="0" smtClean="0"/>
              <a:t>- Il creditore si è liberato in buona fede di titolo e garanzie</a:t>
            </a:r>
            <a:endParaRPr lang="it-IT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8482155" y="5829391"/>
            <a:ext cx="1726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Ripetizione: SI</a:t>
            </a:r>
            <a:endParaRPr lang="it-IT" b="1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10208840" y="5820764"/>
            <a:ext cx="19455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b="1" dirty="0" smtClean="0"/>
              <a:t>Ripetizione: NO</a:t>
            </a:r>
            <a:endParaRPr lang="it-IT" b="1" dirty="0"/>
          </a:p>
          <a:p>
            <a:r>
              <a:rPr lang="it-IT" dirty="0" smtClean="0"/>
              <a:t>Surrogazione legale art. 1203</a:t>
            </a:r>
            <a:endParaRPr lang="it-IT" dirty="0"/>
          </a:p>
        </p:txBody>
      </p:sp>
      <p:cxnSp>
        <p:nvCxnSpPr>
          <p:cNvPr id="64" name="Connettore 2 63"/>
          <p:cNvCxnSpPr/>
          <p:nvPr/>
        </p:nvCxnSpPr>
        <p:spPr>
          <a:xfrm flipH="1">
            <a:off x="9068696" y="2829261"/>
            <a:ext cx="1140144" cy="3351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6" name="Connettore 2 65"/>
          <p:cNvCxnSpPr/>
          <p:nvPr/>
        </p:nvCxnSpPr>
        <p:spPr>
          <a:xfrm>
            <a:off x="10208840" y="2834372"/>
            <a:ext cx="1083551" cy="3018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8" name="Connettore diritto 67"/>
          <p:cNvCxnSpPr>
            <a:stCxn id="59" idx="2"/>
            <a:endCxn id="61" idx="0"/>
          </p:cNvCxnSpPr>
          <p:nvPr/>
        </p:nvCxnSpPr>
        <p:spPr>
          <a:xfrm>
            <a:off x="9343016" y="4312257"/>
            <a:ext cx="2482" cy="151713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0" name="Connettore diritto 69"/>
          <p:cNvCxnSpPr>
            <a:endCxn id="62" idx="0"/>
          </p:cNvCxnSpPr>
          <p:nvPr/>
        </p:nvCxnSpPr>
        <p:spPr>
          <a:xfrm>
            <a:off x="11181635" y="5510818"/>
            <a:ext cx="0" cy="30994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54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6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9610" y="3524453"/>
            <a:ext cx="7490129" cy="7644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RAPPORTO OBBLIGATORIO</a:t>
            </a:r>
            <a:endParaRPr lang="it-IT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2145162" y="494767"/>
            <a:ext cx="7644384" cy="21150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DIRITTO DI CREDITO</a:t>
            </a:r>
          </a:p>
          <a:p>
            <a:pPr algn="ctr"/>
            <a:r>
              <a:rPr lang="it-IT" sz="2800" dirty="0" smtClean="0"/>
              <a:t>OBBLIGAZIONE</a:t>
            </a:r>
          </a:p>
          <a:p>
            <a:pPr algn="ctr"/>
            <a:r>
              <a:rPr lang="it-IT" sz="2800" dirty="0" smtClean="0"/>
              <a:t>DEBITO</a:t>
            </a:r>
          </a:p>
        </p:txBody>
      </p:sp>
      <p:sp>
        <p:nvSpPr>
          <p:cNvPr id="5" name="Freccia in giù 4"/>
          <p:cNvSpPr/>
          <p:nvPr/>
        </p:nvSpPr>
        <p:spPr>
          <a:xfrm>
            <a:off x="5848185" y="2760241"/>
            <a:ext cx="492981" cy="675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433892" y="4403237"/>
            <a:ext cx="723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correlazione tra </a:t>
            </a:r>
            <a:r>
              <a:rPr lang="it-IT" b="1" dirty="0" smtClean="0"/>
              <a:t>due situazioni giuridiche soggettive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133234" y="5319423"/>
            <a:ext cx="3490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SITUAZIONE CREDITORIA</a:t>
            </a:r>
          </a:p>
          <a:p>
            <a:r>
              <a:rPr lang="it-IT" dirty="0" smtClean="0"/>
              <a:t>c.d. attiva </a:t>
            </a:r>
            <a:r>
              <a:rPr lang="it-IT" dirty="0" smtClean="0">
                <a:sym typeface="Wingdings" panose="05000000000000000000" pitchFamily="2" charset="2"/>
              </a:rPr>
              <a:t> potere</a:t>
            </a:r>
            <a:endParaRPr lang="it-IT" dirty="0" smtClean="0"/>
          </a:p>
        </p:txBody>
      </p:sp>
      <p:sp>
        <p:nvSpPr>
          <p:cNvPr id="8" name="CasellaDiTesto 7"/>
          <p:cNvSpPr txBox="1"/>
          <p:nvPr/>
        </p:nvSpPr>
        <p:spPr>
          <a:xfrm>
            <a:off x="7513982" y="5319423"/>
            <a:ext cx="2997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SITUAZIONE DEBITORIA</a:t>
            </a:r>
          </a:p>
          <a:p>
            <a:r>
              <a:rPr lang="it-IT" dirty="0" smtClean="0"/>
              <a:t>c.d. passiva </a:t>
            </a:r>
            <a:r>
              <a:rPr lang="it-IT" dirty="0" smtClean="0">
                <a:sym typeface="Wingdings" panose="05000000000000000000" pitchFamily="2" charset="2"/>
              </a:rPr>
              <a:t> dovere</a:t>
            </a:r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4174436" y="6082748"/>
            <a:ext cx="3840480" cy="6042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COMPLESSITA’ DELLE SITUAZIONI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65339" y="5514229"/>
            <a:ext cx="1534601" cy="373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CREDITORE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0320793" y="5457922"/>
            <a:ext cx="1327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DEBITORE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Parentesi graffa aperta 12"/>
          <p:cNvSpPr/>
          <p:nvPr/>
        </p:nvSpPr>
        <p:spPr>
          <a:xfrm>
            <a:off x="1995777" y="5319423"/>
            <a:ext cx="235359" cy="763325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Parentesi graffa chiusa 13"/>
          <p:cNvSpPr/>
          <p:nvPr/>
        </p:nvSpPr>
        <p:spPr>
          <a:xfrm>
            <a:off x="10010692" y="5319423"/>
            <a:ext cx="310101" cy="646331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60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4946" y="964692"/>
            <a:ext cx="8643068" cy="1188720"/>
          </a:xfrm>
        </p:spPr>
        <p:txBody>
          <a:bodyPr/>
          <a:lstStyle/>
          <a:p>
            <a:r>
              <a:rPr lang="it-IT" dirty="0" smtClean="0"/>
              <a:t>Oggetto del rapporto obbligatorio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812822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Art. 1174 c.c. </a:t>
            </a:r>
            <a:r>
              <a:rPr lang="it-IT" sz="2000" dirty="0"/>
              <a:t>L</a:t>
            </a:r>
            <a:r>
              <a:rPr lang="it-IT" sz="2000" dirty="0" smtClean="0"/>
              <a:t>a </a:t>
            </a:r>
            <a:r>
              <a:rPr lang="it-IT" sz="2000" b="1" dirty="0" smtClean="0"/>
              <a:t>prestazione</a:t>
            </a:r>
            <a:r>
              <a:rPr lang="it-IT" sz="2000" dirty="0" smtClean="0"/>
              <a:t> è l’</a:t>
            </a:r>
            <a:r>
              <a:rPr lang="it-IT" sz="2000" b="1" dirty="0" smtClean="0"/>
              <a:t>oggetto</a:t>
            </a:r>
            <a:r>
              <a:rPr lang="it-IT" sz="2000" dirty="0" smtClean="0"/>
              <a:t> dell’obbligazione</a:t>
            </a:r>
            <a:endParaRPr lang="it-IT" sz="2000" dirty="0"/>
          </a:p>
        </p:txBody>
      </p:sp>
      <p:sp>
        <p:nvSpPr>
          <p:cNvPr id="5" name="Rettangolo arrotondato 4"/>
          <p:cNvSpPr/>
          <p:nvPr/>
        </p:nvSpPr>
        <p:spPr>
          <a:xfrm>
            <a:off x="850790" y="3450867"/>
            <a:ext cx="4524293" cy="29419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TEORIE PATRIMONIALI</a:t>
            </a:r>
          </a:p>
          <a:p>
            <a:pPr algn="ctr"/>
            <a:r>
              <a:rPr lang="it-IT" dirty="0" smtClean="0"/>
              <a:t>Oggetto è il BENE DOVUTO</a:t>
            </a:r>
          </a:p>
          <a:p>
            <a:pPr algn="ctr"/>
            <a:endParaRPr lang="it-IT" dirty="0"/>
          </a:p>
          <a:p>
            <a:pPr algn="ctr"/>
            <a:r>
              <a:rPr lang="it-IT" dirty="0" smtClean="0"/>
              <a:t>Prospettiva del creditore</a:t>
            </a:r>
          </a:p>
          <a:p>
            <a:pPr algn="ctr"/>
            <a:endParaRPr lang="it-IT" dirty="0"/>
          </a:p>
          <a:p>
            <a:pPr algn="ctr"/>
            <a:r>
              <a:rPr lang="it-IT" dirty="0" smtClean="0"/>
              <a:t>Critica: svaluta il ruolo del comportamento del debitore</a:t>
            </a:r>
            <a:endParaRPr lang="it-IT" dirty="0"/>
          </a:p>
          <a:p>
            <a:pPr algn="ctr"/>
            <a:endParaRPr lang="it-IT" dirty="0" smtClean="0"/>
          </a:p>
        </p:txBody>
      </p:sp>
      <p:sp>
        <p:nvSpPr>
          <p:cNvPr id="6" name="Rettangolo arrotondato 5"/>
          <p:cNvSpPr/>
          <p:nvPr/>
        </p:nvSpPr>
        <p:spPr>
          <a:xfrm>
            <a:off x="7036904" y="3450867"/>
            <a:ext cx="4102873" cy="297378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TEORIA PERSONALISTICA</a:t>
            </a:r>
          </a:p>
          <a:p>
            <a:pPr algn="ctr"/>
            <a:r>
              <a:rPr lang="it-IT" dirty="0" smtClean="0"/>
              <a:t>Oggetto è la PRESTAZIONE del debitore</a:t>
            </a:r>
          </a:p>
          <a:p>
            <a:pPr algn="ctr"/>
            <a:endParaRPr lang="it-IT" dirty="0"/>
          </a:p>
          <a:p>
            <a:pPr algn="ctr"/>
            <a:r>
              <a:rPr lang="it-IT" dirty="0" smtClean="0"/>
              <a:t>Critica: a volte non è il comportamento che soddisfa l’interesse del creditore ma il bene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23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31136" y="429370"/>
            <a:ext cx="7729728" cy="2608027"/>
          </a:xfrm>
        </p:spPr>
        <p:txBody>
          <a:bodyPr/>
          <a:lstStyle/>
          <a:p>
            <a:pPr marL="0" indent="0">
              <a:buNone/>
            </a:pP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</a:rPr>
              <a:t>In concreto, la prestazione può essere:</a:t>
            </a:r>
          </a:p>
          <a:p>
            <a:r>
              <a:rPr lang="it-IT" dirty="0" smtClean="0"/>
              <a:t>Prestazione di consegnare</a:t>
            </a:r>
          </a:p>
          <a:p>
            <a:r>
              <a:rPr lang="it-IT" dirty="0"/>
              <a:t>Trasferire la titolarità di un diritto</a:t>
            </a:r>
          </a:p>
          <a:p>
            <a:r>
              <a:rPr lang="it-IT" dirty="0" smtClean="0"/>
              <a:t>Prestazione di fare</a:t>
            </a:r>
          </a:p>
          <a:p>
            <a:r>
              <a:rPr lang="it-IT" dirty="0" smtClean="0"/>
              <a:t>Prestazione di non fare</a:t>
            </a:r>
          </a:p>
          <a:p>
            <a:r>
              <a:rPr lang="it-IT" dirty="0" smtClean="0"/>
              <a:t>Prestazione di dare e fare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47608" y="3656370"/>
            <a:ext cx="4540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BENE oggetto della prestazione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583682" y="3656369"/>
            <a:ext cx="4683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COMPORTAMENTO del debitore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4397071" y="4397072"/>
            <a:ext cx="3228230" cy="157435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La prestazione è l’oggetto del rapporto obbligatorio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63324" y="5356903"/>
            <a:ext cx="2615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creditore ha il potere di esigere la prestazione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8643068" y="5356903"/>
            <a:ext cx="2409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Il debitore ha il dovere di adempiere la prestazione</a:t>
            </a:r>
            <a:endParaRPr lang="it-IT" dirty="0"/>
          </a:p>
        </p:txBody>
      </p:sp>
      <p:sp>
        <p:nvSpPr>
          <p:cNvPr id="13" name="Freccia a destra 12"/>
          <p:cNvSpPr/>
          <p:nvPr/>
        </p:nvSpPr>
        <p:spPr>
          <a:xfrm rot="21059228">
            <a:off x="3393739" y="4852140"/>
            <a:ext cx="842775" cy="6207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 rot="11133930">
            <a:off x="7770552" y="4877624"/>
            <a:ext cx="842775" cy="6207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2991015" y="3285423"/>
            <a:ext cx="6209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</a:t>
            </a:r>
            <a:r>
              <a:rPr lang="it-IT" b="1" dirty="0" smtClean="0"/>
              <a:t>interesse del creditore </a:t>
            </a:r>
            <a:r>
              <a:rPr lang="it-IT" dirty="0" smtClean="0"/>
              <a:t>può essere soddisfatto da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989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4563" y="527370"/>
            <a:ext cx="11722873" cy="1188720"/>
          </a:xfrm>
        </p:spPr>
        <p:txBody>
          <a:bodyPr/>
          <a:lstStyle/>
          <a:p>
            <a:r>
              <a:rPr lang="it-IT" dirty="0" smtClean="0"/>
              <a:t>Caratteri fisionomici del rapporto obbligatorio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27867" y="2638044"/>
            <a:ext cx="9223513" cy="310198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DUALITA’ DELLE SITUAZIONI GIURIDICHE SOGGETTIVE</a:t>
            </a:r>
          </a:p>
          <a:p>
            <a:pPr marL="457200" indent="-457200">
              <a:buFont typeface="+mj-lt"/>
              <a:buAutoNum type="arabicPeriod"/>
            </a:pPr>
            <a:endParaRPr lang="it-IT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PATRIMONIALITA’ DELLA PRESTAZIONE</a:t>
            </a:r>
          </a:p>
          <a:p>
            <a:pPr marL="457200" indent="-457200">
              <a:buFont typeface="+mj-lt"/>
              <a:buAutoNum type="arabicPeriod"/>
            </a:pPr>
            <a:endParaRPr lang="it-IT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INTERESSE ANCHE NON PATRIMONIALE DEL CREDITORE</a:t>
            </a:r>
            <a:endParaRPr lang="it-IT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8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73141" y="964692"/>
            <a:ext cx="8658969" cy="1188720"/>
          </a:xfrm>
        </p:spPr>
        <p:txBody>
          <a:bodyPr/>
          <a:lstStyle/>
          <a:p>
            <a:r>
              <a:rPr lang="it-IT" dirty="0" smtClean="0"/>
              <a:t>1. dualità DELLE SITUAZIONI SOGGETTIVE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4595" y="3175926"/>
            <a:ext cx="9550281" cy="3101983"/>
          </a:xfrm>
        </p:spPr>
        <p:txBody>
          <a:bodyPr/>
          <a:lstStyle/>
          <a:p>
            <a:pPr algn="ctr"/>
            <a:r>
              <a:rPr lang="it-IT" sz="2000" dirty="0" smtClean="0"/>
              <a:t>Il rapporto obbligatorio è relazione tra </a:t>
            </a:r>
            <a:r>
              <a:rPr lang="it-IT" sz="2000" b="1" dirty="0" smtClean="0"/>
              <a:t>situazioni giuridiche </a:t>
            </a:r>
            <a:r>
              <a:rPr lang="it-IT" sz="2000" dirty="0" smtClean="0"/>
              <a:t>soggettive complesse</a:t>
            </a:r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sz="2000" b="1" dirty="0" smtClean="0"/>
              <a:t>NON </a:t>
            </a:r>
            <a:r>
              <a:rPr lang="it-IT" sz="2000" dirty="0" smtClean="0"/>
              <a:t>relazione tra </a:t>
            </a:r>
            <a:r>
              <a:rPr lang="it-IT" sz="2000" b="1" dirty="0" smtClean="0"/>
              <a:t>soggetti determinati</a:t>
            </a:r>
            <a:endParaRPr lang="it-IT" sz="2000" b="1" dirty="0"/>
          </a:p>
        </p:txBody>
      </p:sp>
      <p:sp>
        <p:nvSpPr>
          <p:cNvPr id="4" name="Freccia in giù 3"/>
          <p:cNvSpPr/>
          <p:nvPr/>
        </p:nvSpPr>
        <p:spPr>
          <a:xfrm>
            <a:off x="5946639" y="3818964"/>
            <a:ext cx="311972" cy="4518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35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92194" y="2325932"/>
            <a:ext cx="9207609" cy="1188720"/>
          </a:xfrm>
        </p:spPr>
        <p:txBody>
          <a:bodyPr/>
          <a:lstStyle/>
          <a:p>
            <a:r>
              <a:rPr lang="it-IT" dirty="0" smtClean="0"/>
              <a:t>2. Interesse del creditore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58512" y="201145"/>
            <a:ext cx="7874972" cy="21247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Art. 1174 c.c. </a:t>
            </a:r>
            <a:r>
              <a:rPr lang="it-IT" sz="2400" dirty="0" smtClean="0"/>
              <a:t>La prestazione che forma oggetto dell’obbligazione deve essere suscettibile di valutazione economica e deve corrispondere a un interesse, anche non patrimoniale, del creditore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36011" y="3891167"/>
            <a:ext cx="114189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Per la </a:t>
            </a:r>
            <a:r>
              <a:rPr lang="it-IT" b="1" dirty="0" smtClean="0"/>
              <a:t>nascita</a:t>
            </a:r>
            <a:r>
              <a:rPr lang="it-IT" dirty="0" smtClean="0"/>
              <a:t>  e durante </a:t>
            </a:r>
            <a:r>
              <a:rPr lang="it-IT" b="1" dirty="0" smtClean="0"/>
              <a:t>tutta la durata</a:t>
            </a:r>
            <a:r>
              <a:rPr lang="it-IT" dirty="0" smtClean="0"/>
              <a:t> del rapporto </a:t>
            </a:r>
            <a:r>
              <a:rPr lang="it-IT" dirty="0" smtClean="0"/>
              <a:t>obbligatorio </a:t>
            </a:r>
            <a:r>
              <a:rPr lang="it-IT" sz="1600" dirty="0" smtClean="0"/>
              <a:t>(estinzione dell’o. per soddisfacimento dello scopo)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Necessità della </a:t>
            </a:r>
            <a:r>
              <a:rPr lang="it-IT" sz="1600" b="1" dirty="0" smtClean="0"/>
              <a:t>corrispondenza tra prestazione e interesse del creditore</a:t>
            </a:r>
            <a:endParaRPr lang="it-IT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Anche </a:t>
            </a:r>
            <a:r>
              <a:rPr lang="it-IT" b="1" dirty="0" smtClean="0"/>
              <a:t>non patrimoniale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Rapporti fondati sull’</a:t>
            </a:r>
            <a:r>
              <a:rPr lang="it-IT" i="1" dirty="0" err="1" smtClean="0"/>
              <a:t>intuitu</a:t>
            </a:r>
            <a:r>
              <a:rPr lang="it-IT" i="1" dirty="0" smtClean="0"/>
              <a:t> </a:t>
            </a:r>
            <a:r>
              <a:rPr lang="it-IT" i="1" dirty="0" err="1" smtClean="0"/>
              <a:t>personae</a:t>
            </a:r>
            <a:endParaRPr lang="it-IT" i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48139" y="5317086"/>
            <a:ext cx="2634534" cy="91938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182880" tIns="182880" rIns="182880" bIns="18288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Interesse del debitore?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305385" y="5320052"/>
            <a:ext cx="3029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INTERESSE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alla liberazione dal vincolo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</a:t>
            </a:r>
            <a:r>
              <a:rPr lang="it-IT" dirty="0" smtClean="0"/>
              <a:t>ll’adempimento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649649" y="5317086"/>
            <a:ext cx="2655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NON</a:t>
            </a:r>
            <a:r>
              <a:rPr lang="it-IT" dirty="0"/>
              <a:t> è elemento fisionomico del rapporto obbligatorio</a:t>
            </a:r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9334830" y="5317086"/>
            <a:ext cx="2202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D</a:t>
            </a:r>
            <a:r>
              <a:rPr lang="it-IT" sz="1600" dirty="0" smtClean="0"/>
              <a:t>iritto all’adempimento? </a:t>
            </a:r>
          </a:p>
          <a:p>
            <a:r>
              <a:rPr lang="it-IT" sz="1600" dirty="0">
                <a:sym typeface="Wingdings" panose="05000000000000000000" pitchFamily="2" charset="2"/>
              </a:rPr>
              <a:t>I</a:t>
            </a:r>
            <a:r>
              <a:rPr lang="it-IT" sz="1600" dirty="0" smtClean="0">
                <a:sym typeface="Wingdings" panose="05000000000000000000" pitchFamily="2" charset="2"/>
              </a:rPr>
              <a:t>n alcuni casi, si discute</a:t>
            </a:r>
            <a:endParaRPr lang="it-IT" sz="1600" dirty="0"/>
          </a:p>
        </p:txBody>
      </p:sp>
      <p:sp>
        <p:nvSpPr>
          <p:cNvPr id="11" name="Parentesi graffa aperta 10"/>
          <p:cNvSpPr/>
          <p:nvPr/>
        </p:nvSpPr>
        <p:spPr>
          <a:xfrm>
            <a:off x="6178164" y="5398935"/>
            <a:ext cx="294197" cy="906449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0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8943" y="964692"/>
            <a:ext cx="9239415" cy="1188720"/>
          </a:xfrm>
        </p:spPr>
        <p:txBody>
          <a:bodyPr/>
          <a:lstStyle/>
          <a:p>
            <a:r>
              <a:rPr lang="it-IT" dirty="0" smtClean="0"/>
              <a:t>3. Patrimonialità della prestazione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8943" y="2543263"/>
            <a:ext cx="9226693" cy="568044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/>
              <a:t>La prestazione deve essere </a:t>
            </a:r>
            <a:r>
              <a:rPr lang="it-IT" sz="2400" b="1" dirty="0" smtClean="0"/>
              <a:t>suscettibile di valutazione economica</a:t>
            </a:r>
            <a:endParaRPr lang="it-IT" sz="24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510253" y="3019711"/>
            <a:ext cx="1176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PERCHE’?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2377440" y="3389043"/>
            <a:ext cx="2807746" cy="9046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Concezione tradizionale:</a:t>
            </a:r>
          </a:p>
          <a:p>
            <a:pPr algn="ctr"/>
            <a:r>
              <a:rPr lang="it-IT" sz="1400" dirty="0"/>
              <a:t>p</a:t>
            </a:r>
            <a:r>
              <a:rPr lang="it-IT" sz="1400" dirty="0" smtClean="0"/>
              <a:t>er determinare l’entità pecuniaria del </a:t>
            </a:r>
            <a:r>
              <a:rPr lang="it-IT" sz="1400" dirty="0" smtClean="0"/>
              <a:t>danno</a:t>
            </a:r>
          </a:p>
          <a:p>
            <a:pPr algn="ctr"/>
            <a:r>
              <a:rPr lang="it-IT" sz="1400" dirty="0" smtClean="0"/>
              <a:t>Art. 1218 c.c.</a:t>
            </a:r>
            <a:endParaRPr lang="it-IT" sz="1400" dirty="0"/>
          </a:p>
        </p:txBody>
      </p:sp>
      <p:sp>
        <p:nvSpPr>
          <p:cNvPr id="6" name="Rettangolo arrotondato 5"/>
          <p:cNvSpPr/>
          <p:nvPr/>
        </p:nvSpPr>
        <p:spPr>
          <a:xfrm>
            <a:off x="7434470" y="3389043"/>
            <a:ext cx="2534346" cy="9046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Patrimonialità come </a:t>
            </a:r>
            <a:r>
              <a:rPr lang="it-IT" b="1" dirty="0" smtClean="0"/>
              <a:t>limite</a:t>
            </a:r>
            <a:r>
              <a:rPr lang="it-IT" dirty="0" smtClean="0"/>
              <a:t> all’autonomia contrattuale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37130" y="4641769"/>
            <a:ext cx="1065007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Criteri 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 individuare la patrimonialità della </a:t>
            </a:r>
            <a:r>
              <a:rPr lang="it-I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prestazione:</a:t>
            </a:r>
          </a:p>
          <a:p>
            <a:pPr lvl="1" defTabSz="914400">
              <a:spcBef>
                <a:spcPts val="1000"/>
              </a:spcBef>
              <a:buClr>
                <a:schemeClr val="accent2"/>
              </a:buClr>
            </a:pPr>
            <a:r>
              <a:rPr lang="it-IT" sz="1600" dirty="0" smtClean="0">
                <a:solidFill>
                  <a:schemeClr val="accent1"/>
                </a:solidFill>
              </a:rPr>
              <a:t>Prestazioni che incidono o richiedono beni materiali economicamente valutabili - Prestazioni di puro fare o negative</a:t>
            </a:r>
          </a:p>
          <a:p>
            <a:pPr marL="742950" lvl="1" indent="-285750" defTabSz="914400">
              <a:spcBef>
                <a:spcPts val="1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Valutazione </a:t>
            </a:r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soggettiva</a:t>
            </a:r>
          </a:p>
          <a:p>
            <a:pPr marL="742950" lvl="1" indent="-285750" defTabSz="914400">
              <a:spcBef>
                <a:spcPts val="1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Patrimonialità quale c</a:t>
            </a:r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arattere </a:t>
            </a:r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oggettivo della prestazione</a:t>
            </a:r>
            <a:endParaRPr lang="it-IT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8574781" y="5611137"/>
            <a:ext cx="2250219" cy="8269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Indizi di patrimonialità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80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31136" y="169551"/>
            <a:ext cx="7729728" cy="1188720"/>
          </a:xfrm>
        </p:spPr>
        <p:txBody>
          <a:bodyPr/>
          <a:lstStyle/>
          <a:p>
            <a:r>
              <a:rPr lang="it-IT" dirty="0" smtClean="0"/>
              <a:t>Obbligazione naturale</a:t>
            </a:r>
            <a:br>
              <a:rPr lang="it-IT" dirty="0" smtClean="0"/>
            </a:b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art. 2034c.c.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56647" y="1413497"/>
            <a:ext cx="5494351" cy="870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000" b="1" dirty="0" smtClean="0"/>
              <a:t>VINCOLI «NON GIURIDICI»</a:t>
            </a:r>
          </a:p>
          <a:p>
            <a:pPr marL="0" indent="0" algn="ctr">
              <a:buNone/>
            </a:pPr>
            <a:r>
              <a:rPr lang="it-IT" sz="2000" dirty="0"/>
              <a:t>i</a:t>
            </a:r>
            <a:r>
              <a:rPr lang="it-IT" sz="2000" dirty="0" smtClean="0"/>
              <a:t>n particolare, </a:t>
            </a:r>
            <a:r>
              <a:rPr lang="it-IT" sz="2000" b="1" dirty="0" smtClean="0"/>
              <a:t>DOVERI MORALI E SOCIALI</a:t>
            </a:r>
          </a:p>
          <a:p>
            <a:pPr marL="0" indent="0" algn="ctr">
              <a:buNone/>
            </a:pPr>
            <a:endParaRPr lang="it-IT" dirty="0" smtClean="0"/>
          </a:p>
        </p:txBody>
      </p:sp>
      <p:sp>
        <p:nvSpPr>
          <p:cNvPr id="4" name="Ovale 3"/>
          <p:cNvSpPr/>
          <p:nvPr/>
        </p:nvSpPr>
        <p:spPr>
          <a:xfrm>
            <a:off x="4646368" y="2651548"/>
            <a:ext cx="3538330" cy="162604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cap="small" dirty="0" smtClean="0"/>
              <a:t>indici </a:t>
            </a:r>
            <a:r>
              <a:rPr lang="it-IT" cap="small" dirty="0"/>
              <a:t>di giuridicità della prestazione</a:t>
            </a:r>
            <a:r>
              <a:rPr lang="it-IT" dirty="0"/>
              <a:t>:</a:t>
            </a:r>
          </a:p>
          <a:p>
            <a:pPr algn="ctr">
              <a:buFontTx/>
              <a:buChar char="-"/>
            </a:pPr>
            <a:r>
              <a:rPr lang="it-IT" dirty="0"/>
              <a:t>soggettivi</a:t>
            </a:r>
          </a:p>
          <a:p>
            <a:pPr algn="ctr">
              <a:buFontTx/>
              <a:buChar char="-"/>
            </a:pPr>
            <a:r>
              <a:rPr lang="it-IT" dirty="0"/>
              <a:t>oggettivi</a:t>
            </a:r>
          </a:p>
          <a:p>
            <a:pPr algn="ctr"/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789816" y="4913311"/>
            <a:ext cx="940218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accent1"/>
                </a:solidFill>
              </a:rPr>
              <a:t>Incoercibili: </a:t>
            </a:r>
            <a:r>
              <a:rPr lang="it-IT" dirty="0" smtClean="0"/>
              <a:t>il creditore non può esigere la prestazione</a:t>
            </a:r>
          </a:p>
          <a:p>
            <a:endParaRPr lang="it-I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i="1" dirty="0" smtClean="0">
                <a:solidFill>
                  <a:schemeClr val="accent1"/>
                </a:solidFill>
              </a:rPr>
              <a:t> </a:t>
            </a:r>
            <a:r>
              <a:rPr lang="it-IT" sz="2800" dirty="0" smtClean="0">
                <a:solidFill>
                  <a:schemeClr val="accent1"/>
                </a:solidFill>
              </a:rPr>
              <a:t>Irripetibilità di quanto pagato dal debitore</a:t>
            </a:r>
            <a:r>
              <a:rPr lang="it-IT" dirty="0"/>
              <a:t> </a:t>
            </a:r>
            <a:r>
              <a:rPr lang="it-IT" b="1" dirty="0" smtClean="0"/>
              <a:t>A </a:t>
            </a:r>
            <a:r>
              <a:rPr lang="it-IT" b="1" dirty="0" smtClean="0"/>
              <a:t>CONDIZIONE CHE: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dirty="0" smtClean="0"/>
              <a:t>l’adempimento sia avvenuto </a:t>
            </a:r>
            <a:r>
              <a:rPr lang="it-IT" b="1" dirty="0" smtClean="0"/>
              <a:t>spontaneamente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b="1" dirty="0"/>
              <a:t>c</a:t>
            </a:r>
            <a:r>
              <a:rPr lang="it-IT" b="1" dirty="0" smtClean="0"/>
              <a:t>apacità naturale del debitore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68243" y="2427932"/>
            <a:ext cx="270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VINCOLI GIURIDICI </a:t>
            </a:r>
            <a:r>
              <a:rPr lang="it-IT" sz="2400" dirty="0" smtClean="0"/>
              <a:t>≠</a:t>
            </a:r>
            <a:endParaRPr lang="it-IT" sz="1600" dirty="0"/>
          </a:p>
        </p:txBody>
      </p:sp>
      <p:sp>
        <p:nvSpPr>
          <p:cNvPr id="14" name="Rettangolo 13"/>
          <p:cNvSpPr/>
          <p:nvPr/>
        </p:nvSpPr>
        <p:spPr>
          <a:xfrm>
            <a:off x="528898" y="2894682"/>
            <a:ext cx="2195885" cy="922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3200" dirty="0">
                <a:solidFill>
                  <a:schemeClr val="accent3"/>
                </a:solidFill>
              </a:rPr>
              <a:t>Coercibilità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8894703" y="2283793"/>
            <a:ext cx="2761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≠ ATTI DI LIBERALITA</a:t>
            </a:r>
            <a:r>
              <a:rPr lang="it-IT" sz="2800" dirty="0" smtClean="0"/>
              <a:t>’</a:t>
            </a:r>
            <a:endParaRPr lang="it-IT" sz="1400" dirty="0"/>
          </a:p>
        </p:txBody>
      </p:sp>
      <p:cxnSp>
        <p:nvCxnSpPr>
          <p:cNvPr id="7" name="Connettore 2 6"/>
          <p:cNvCxnSpPr>
            <a:stCxn id="3" idx="1"/>
            <a:endCxn id="12" idx="0"/>
          </p:cNvCxnSpPr>
          <p:nvPr/>
        </p:nvCxnSpPr>
        <p:spPr>
          <a:xfrm flipH="1">
            <a:off x="1819965" y="1848645"/>
            <a:ext cx="1436682" cy="5792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stCxn id="3" idx="3"/>
            <a:endCxn id="18" idx="0"/>
          </p:cNvCxnSpPr>
          <p:nvPr/>
        </p:nvCxnSpPr>
        <p:spPr>
          <a:xfrm>
            <a:off x="8750998" y="1848645"/>
            <a:ext cx="1524582" cy="4351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ttangolo arrotondato 12"/>
          <p:cNvSpPr/>
          <p:nvPr/>
        </p:nvSpPr>
        <p:spPr>
          <a:xfrm>
            <a:off x="158194" y="5081139"/>
            <a:ext cx="2072942" cy="14337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OBBLIGAZIONI </a:t>
            </a:r>
            <a:r>
              <a:rPr lang="it-IT" sz="2000" dirty="0" smtClean="0"/>
              <a:t>NATURALI</a:t>
            </a:r>
            <a:endParaRPr lang="it-IT" sz="2000" dirty="0"/>
          </a:p>
        </p:txBody>
      </p:sp>
      <p:sp>
        <p:nvSpPr>
          <p:cNvPr id="15" name="Parentesi graffa aperta 14"/>
          <p:cNvSpPr/>
          <p:nvPr/>
        </p:nvSpPr>
        <p:spPr>
          <a:xfrm>
            <a:off x="2231136" y="4913311"/>
            <a:ext cx="802520" cy="1769358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36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>
    <a:spDef>
      <a:spPr/>
      <a:bodyPr rtlCol="0" anchor="ctr"/>
      <a:lstStyle>
        <a:defPPr algn="ctr">
          <a:defRPr b="1" dirty="0" smtClean="0">
            <a:solidFill>
              <a:schemeClr val="accent1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D541C67724E41871C92FA35CC2BDD" ma:contentTypeVersion="2" ma:contentTypeDescription="Create a new document." ma:contentTypeScope="" ma:versionID="972c25624c7783ebc61424d85cca73d0">
  <xsd:schema xmlns:xsd="http://www.w3.org/2001/XMLSchema" xmlns:xs="http://www.w3.org/2001/XMLSchema" xmlns:p="http://schemas.microsoft.com/office/2006/metadata/properties" xmlns:ns2="5b09ce9a-5b30-4a51-bfb1-7710c4ea1340" targetNamespace="http://schemas.microsoft.com/office/2006/metadata/properties" ma:root="true" ma:fieldsID="4196b27a5badd73799f500bc127362a7" ns2:_="">
    <xsd:import namespace="5b09ce9a-5b30-4a51-bfb1-7710c4ea13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9ce9a-5b30-4a51-bfb1-7710c4ea13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FEBCC4-6E54-4659-BFE4-C393148D8006}"/>
</file>

<file path=customXml/itemProps2.xml><?xml version="1.0" encoding="utf-8"?>
<ds:datastoreItem xmlns:ds="http://schemas.openxmlformats.org/officeDocument/2006/customXml" ds:itemID="{A9FEE428-B45A-46BF-A1FE-1D5A4C339498}"/>
</file>

<file path=customXml/itemProps3.xml><?xml version="1.0" encoding="utf-8"?>
<ds:datastoreItem xmlns:ds="http://schemas.openxmlformats.org/officeDocument/2006/customXml" ds:itemID="{82222F7E-8898-49A3-902A-1AB45EC2F2C7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TM10001115[[fn=Pacco]]</Template>
  <TotalTime>9717</TotalTime>
  <Words>1297</Words>
  <Application>Microsoft Office PowerPoint</Application>
  <PresentationFormat>Widescreen</PresentationFormat>
  <Paragraphs>265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Wingdings</vt:lpstr>
      <vt:lpstr>Parcel</vt:lpstr>
      <vt:lpstr>Rapporto obbligatorio</vt:lpstr>
      <vt:lpstr>Presentazione standard di PowerPoint</vt:lpstr>
      <vt:lpstr>Oggetto del rapporto obbligatorio</vt:lpstr>
      <vt:lpstr>Presentazione standard di PowerPoint</vt:lpstr>
      <vt:lpstr>Caratteri fisionomici del rapporto obbligatorio</vt:lpstr>
      <vt:lpstr>1. dualità DELLE SITUAZIONI SOGGETTIVE</vt:lpstr>
      <vt:lpstr>2. Interesse del creditore</vt:lpstr>
      <vt:lpstr>3. Patrimonialità della prestazione</vt:lpstr>
      <vt:lpstr>Obbligazione naturale art. 2034c.c.</vt:lpstr>
      <vt:lpstr>Fonti del rapporto obbligatorio</vt:lpstr>
      <vt:lpstr>ADEMPIMENTO</vt:lpstr>
      <vt:lpstr>Presentazione standard di PowerPoint</vt:lpstr>
      <vt:lpstr>Presentazione standard di PowerPoint</vt:lpstr>
      <vt:lpstr>Imputazione dell’adempimento</vt:lpstr>
      <vt:lpstr>ADEMPIMENTO DEL TERZO art. 1180 c.c.</vt:lpstr>
      <vt:lpstr>Pagamento dell’indebito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Rapporto obbligatorio</dc:title>
  <dc:creator>Margherita Magaldi</dc:creator>
  <cp:lastModifiedBy>Margherita Magaldi</cp:lastModifiedBy>
  <cp:revision>70</cp:revision>
  <dcterms:created xsi:type="dcterms:W3CDTF">2020-04-29T15:12:09Z</dcterms:created>
  <dcterms:modified xsi:type="dcterms:W3CDTF">2020-05-11T07:26:09Z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0x010100F67D541C67724E41871C92FA35CC2BDD</vt:lpwstr>
  </property>
</Properties>
</file>