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78" r:id="rId5"/>
    <p:sldId id="260" r:id="rId6"/>
    <p:sldId id="279" r:id="rId7"/>
    <p:sldId id="259" r:id="rId8"/>
    <p:sldId id="261" r:id="rId9"/>
    <p:sldId id="262" r:id="rId10"/>
    <p:sldId id="263" r:id="rId11"/>
    <p:sldId id="264" r:id="rId12"/>
    <p:sldId id="265" r:id="rId13"/>
    <p:sldId id="280" r:id="rId14"/>
    <p:sldId id="281" r:id="rId15"/>
    <p:sldId id="282" r:id="rId16"/>
    <p:sldId id="283" r:id="rId17"/>
    <p:sldId id="284" r:id="rId18"/>
    <p:sldId id="285" r:id="rId19"/>
    <p:sldId id="268" r:id="rId20"/>
    <p:sldId id="273" r:id="rId21"/>
    <p:sldId id="274" r:id="rId22"/>
    <p:sldId id="286" r:id="rId23"/>
    <p:sldId id="275" r:id="rId24"/>
    <p:sldId id="276" r:id="rId25"/>
    <p:sldId id="270" r:id="rId26"/>
    <p:sldId id="272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62C25-B1DA-7C4A-B779-996728D1598B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B876C-1B02-174B-952D-428DA14975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35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Ihgwhgeiwo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B876C-1B02-174B-952D-428DA14975E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03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22921" y="1265283"/>
            <a:ext cx="6498158" cy="3191262"/>
          </a:xfrm>
          <a:solidFill>
            <a:schemeClr val="bg2">
              <a:lumMod val="75000"/>
            </a:schemeClr>
          </a:solidFill>
          <a:ln w="12700" cmpd="sng">
            <a:solidFill>
              <a:srgbClr val="BBE0E3"/>
            </a:solidFill>
          </a:ln>
        </p:spPr>
        <p:txBody>
          <a:bodyPr/>
          <a:lstStyle/>
          <a:p>
            <a:r>
              <a:rPr lang="it-IT" b="1" dirty="0">
                <a:solidFill>
                  <a:srgbClr val="0000FF"/>
                </a:solidFill>
                <a:latin typeface="Garamond"/>
                <a:cs typeface="Garamond"/>
              </a:rPr>
              <a:t>LA PROPRIETÀ</a:t>
            </a:r>
            <a:br>
              <a:rPr lang="it-IT" b="1" dirty="0">
                <a:latin typeface="Garamond"/>
                <a:cs typeface="Garamond"/>
              </a:rPr>
            </a:br>
            <a:br>
              <a:rPr lang="it-IT" b="1" dirty="0">
                <a:latin typeface="Garamond"/>
                <a:cs typeface="Garamond"/>
              </a:rPr>
            </a:br>
            <a:r>
              <a:rPr lang="it-IT" sz="3200" b="1" dirty="0">
                <a:solidFill>
                  <a:schemeClr val="tx1"/>
                </a:solidFill>
                <a:latin typeface="Garamond"/>
                <a:cs typeface="Garamond"/>
              </a:rPr>
              <a:t>nel Codice e nella Costituzione</a:t>
            </a:r>
            <a:br>
              <a:rPr lang="it-IT" sz="3200" b="1" dirty="0">
                <a:solidFill>
                  <a:schemeClr val="tx1"/>
                </a:solidFill>
                <a:latin typeface="Garamond"/>
                <a:cs typeface="Garamond"/>
              </a:rPr>
            </a:br>
            <a:endParaRPr lang="it-IT" sz="3200" b="1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21467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100" b="1" dirty="0">
                <a:solidFill>
                  <a:srgbClr val="008000"/>
                </a:solidFill>
                <a:latin typeface="Garamond"/>
                <a:cs typeface="Garamond"/>
              </a:rPr>
              <a:t>C. </a:t>
            </a:r>
            <a:r>
              <a:rPr lang="it-IT" sz="3100" b="1" u="sng" dirty="0">
                <a:solidFill>
                  <a:srgbClr val="008000"/>
                </a:solidFill>
                <a:latin typeface="Garamond"/>
                <a:cs typeface="Garamond"/>
              </a:rPr>
              <a:t>COSTITUZIONE</a:t>
            </a:r>
            <a:endParaRPr lang="it-IT" sz="3100" dirty="0">
              <a:solidFill>
                <a:srgbClr val="008000"/>
              </a:solidFill>
              <a:latin typeface="Garamond"/>
              <a:cs typeface="Garamond"/>
            </a:endParaRPr>
          </a:p>
          <a:p>
            <a:pPr marL="0" indent="0" algn="just">
              <a:buNone/>
            </a:pPr>
            <a:endParaRPr lang="it-IT" sz="3100" b="1" u="sng" dirty="0"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art. 42, comma 2, </a:t>
            </a:r>
            <a:r>
              <a:rPr lang="it-IT" sz="3100" b="1" dirty="0" err="1">
                <a:solidFill>
                  <a:schemeClr val="tx1"/>
                </a:solidFill>
                <a:latin typeface="Garamond"/>
                <a:cs typeface="Garamond"/>
              </a:rPr>
              <a:t>cost</a:t>
            </a: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.</a:t>
            </a:r>
          </a:p>
          <a:p>
            <a:pPr marL="0" indent="0" algn="ctr">
              <a:buNone/>
            </a:pPr>
            <a:r>
              <a:rPr lang="it-IT" sz="3100" b="1" dirty="0">
                <a:latin typeface="Garamond"/>
                <a:cs typeface="Garamond"/>
              </a:rPr>
              <a:t>  </a:t>
            </a:r>
            <a:r>
              <a:rPr lang="it-IT" sz="3100" b="1" i="1" dirty="0">
                <a:solidFill>
                  <a:srgbClr val="FF0000"/>
                </a:solidFill>
                <a:latin typeface="Garamond"/>
                <a:cs typeface="Garamond"/>
              </a:rPr>
              <a:t>La proprietà privata è riconosciuta e garantita dalla legge, che ne determina i modi di acquisto, di godimento e i limiti allo scopo di assicurarne la </a:t>
            </a:r>
            <a:r>
              <a:rPr lang="it-IT" sz="3100" b="1" i="1" dirty="0">
                <a:solidFill>
                  <a:srgbClr val="800000"/>
                </a:solidFill>
                <a:latin typeface="Garamond"/>
                <a:cs typeface="Garamond"/>
              </a:rPr>
              <a:t>funzione sociale </a:t>
            </a:r>
            <a:r>
              <a:rPr lang="it-IT" sz="3100" b="1" i="1" dirty="0">
                <a:solidFill>
                  <a:srgbClr val="FF0000"/>
                </a:solidFill>
                <a:latin typeface="Garamond"/>
                <a:cs typeface="Garamond"/>
              </a:rPr>
              <a:t>e di renderla accessibile a tutti.</a:t>
            </a:r>
          </a:p>
          <a:p>
            <a:pPr marL="0" indent="0" algn="just">
              <a:buNone/>
            </a:pPr>
            <a:r>
              <a:rPr lang="it-IT" sz="3100" b="1" dirty="0">
                <a:latin typeface="Garamond"/>
                <a:cs typeface="Garamond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4731461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2823" y="496456"/>
            <a:ext cx="8042276" cy="5447146"/>
          </a:xfrm>
          <a:ln w="12700" cmpd="sng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2700" b="1" u="sng" dirty="0">
                <a:solidFill>
                  <a:schemeClr val="bg2">
                    <a:lumMod val="50000"/>
                  </a:schemeClr>
                </a:solidFill>
                <a:latin typeface="Garamond"/>
                <a:cs typeface="Garamond"/>
              </a:rPr>
              <a:t>- FUNZIONE SOCIALE – 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it-IT" sz="2700" dirty="0">
              <a:solidFill>
                <a:srgbClr val="008000"/>
              </a:solidFill>
              <a:latin typeface="Garamond"/>
              <a:cs typeface="Garamond"/>
            </a:endParaRPr>
          </a:p>
          <a:p>
            <a:pPr marL="457200" indent="-457200" algn="just">
              <a:spcBef>
                <a:spcPts val="0"/>
              </a:spcBef>
              <a:buAutoNum type="alphaLcParenR"/>
            </a:pP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formula irrilevante perché troppo </a:t>
            </a: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generica 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e</a:t>
            </a: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 ambigua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;</a:t>
            </a:r>
          </a:p>
          <a:p>
            <a:pPr marL="457200" indent="-457200" algn="just">
              <a:buAutoNum type="alphaLcParenR"/>
            </a:pP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regola </a:t>
            </a: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morale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 e non giuridica, rivolta al legislatore e non al titolare del diritto;</a:t>
            </a:r>
          </a:p>
          <a:p>
            <a:pPr marL="457200" indent="-457200" algn="just">
              <a:buAutoNum type="alphaLcParenR"/>
            </a:pP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criterio di </a:t>
            </a: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gestione economica sana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;</a:t>
            </a:r>
          </a:p>
          <a:p>
            <a:pPr marL="0" indent="0" algn="ctr">
              <a:buNone/>
            </a:pP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invece</a:t>
            </a:r>
          </a:p>
          <a:p>
            <a:pPr marL="0" indent="0" algn="ctr">
              <a:buNone/>
            </a:pPr>
            <a:r>
              <a:rPr lang="it-IT" sz="2700" u="sng" cap="small" dirty="0">
                <a:solidFill>
                  <a:srgbClr val="2F97B5"/>
                </a:solidFill>
                <a:latin typeface="Garamond"/>
                <a:cs typeface="Garamond"/>
              </a:rPr>
              <a:t>strumento di </a:t>
            </a:r>
            <a:r>
              <a:rPr lang="it-IT" sz="2700" b="1" u="sng" cap="small" dirty="0">
                <a:solidFill>
                  <a:srgbClr val="2F97B5"/>
                </a:solidFill>
                <a:latin typeface="Garamond"/>
                <a:cs typeface="Garamond"/>
              </a:rPr>
              <a:t>promozione</a:t>
            </a:r>
            <a:r>
              <a:rPr lang="it-IT" sz="2700" u="sng" cap="small" dirty="0">
                <a:solidFill>
                  <a:srgbClr val="2F97B5"/>
                </a:solidFill>
                <a:latin typeface="Garamond"/>
                <a:cs typeface="Garamond"/>
              </a:rPr>
              <a:t> dei valori che informano l’ordinamento</a:t>
            </a:r>
            <a:endParaRPr lang="it-IT" sz="27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457200" indent="-457200" algn="just">
              <a:buAutoNum type="alphaLcParenR"/>
            </a:pPr>
            <a:endParaRPr lang="it-IT" sz="27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just">
              <a:buNone/>
            </a:pPr>
            <a:r>
              <a:rPr lang="it-IT" sz="2700" u="sng" cap="small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endParaRPr lang="it-IT" sz="27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3133375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404092"/>
            <a:ext cx="8042276" cy="553951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2700" u="sng" dirty="0">
                <a:solidFill>
                  <a:srgbClr val="3366FF"/>
                </a:solidFill>
                <a:latin typeface="Garamond"/>
                <a:cs typeface="Garamond"/>
              </a:rPr>
              <a:t>In concreto</a:t>
            </a:r>
            <a:r>
              <a:rPr lang="it-IT" sz="2700" dirty="0">
                <a:solidFill>
                  <a:srgbClr val="3366FF"/>
                </a:solidFill>
                <a:latin typeface="Garamond"/>
                <a:cs typeface="Garamond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700" dirty="0">
                <a:solidFill>
                  <a:srgbClr val="3366FF"/>
                </a:solidFill>
                <a:latin typeface="Garamond"/>
                <a:cs typeface="Garamond"/>
              </a:rPr>
              <a:t>destinatari della disposizione: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700" dirty="0">
              <a:solidFill>
                <a:srgbClr val="3366FF"/>
              </a:solidFill>
              <a:latin typeface="Garamond"/>
              <a:cs typeface="Garamon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16183" y="1835728"/>
            <a:ext cx="2447635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1.</a:t>
            </a:r>
          </a:p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LEGISLATORE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91367" y="3249716"/>
            <a:ext cx="2660361" cy="126188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latin typeface="Garamond"/>
                <a:cs typeface="Garamond"/>
              </a:rPr>
              <a:t>NON DEVE</a:t>
            </a:r>
          </a:p>
          <a:p>
            <a:pPr algn="just"/>
            <a:r>
              <a:rPr lang="it-IT" sz="1900" dirty="0">
                <a:latin typeface="Garamond"/>
                <a:cs typeface="Garamond"/>
              </a:rPr>
              <a:t>attribuire poteri superflui o contrari rispetto all’interesse tutelato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45404" y="3930614"/>
            <a:ext cx="2660361" cy="155427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latin typeface="Garamond"/>
                <a:cs typeface="Garamond"/>
              </a:rPr>
              <a:t>DEVE</a:t>
            </a:r>
          </a:p>
          <a:p>
            <a:pPr algn="just"/>
            <a:r>
              <a:rPr lang="it-IT" sz="1900" dirty="0">
                <a:latin typeface="Garamond"/>
                <a:cs typeface="Garamond"/>
              </a:rPr>
              <a:t>Predisporre gli strumenti (attribuire i poteri) per la soddisfazione degli interessi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3244273" y="2741716"/>
            <a:ext cx="519545" cy="101600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1743372" y="2736273"/>
            <a:ext cx="288637" cy="39254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3440546" y="1444532"/>
            <a:ext cx="323272" cy="264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859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404092"/>
            <a:ext cx="8042276" cy="553951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2700" u="sng" dirty="0">
                <a:solidFill>
                  <a:srgbClr val="3366FF"/>
                </a:solidFill>
                <a:latin typeface="Garamond"/>
                <a:cs typeface="Garamond"/>
              </a:rPr>
              <a:t>In concreto</a:t>
            </a:r>
            <a:r>
              <a:rPr lang="it-IT" sz="2700" dirty="0">
                <a:solidFill>
                  <a:srgbClr val="3366FF"/>
                </a:solidFill>
                <a:latin typeface="Garamond"/>
                <a:cs typeface="Garamond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700" dirty="0">
                <a:solidFill>
                  <a:srgbClr val="3366FF"/>
                </a:solidFill>
                <a:latin typeface="Garamond"/>
                <a:cs typeface="Garamond"/>
              </a:rPr>
              <a:t>destinatari della disposizione: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700" dirty="0">
              <a:solidFill>
                <a:srgbClr val="3366FF"/>
              </a:solidFill>
              <a:latin typeface="Garamond"/>
              <a:cs typeface="Garamon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16183" y="1835728"/>
            <a:ext cx="2447635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1.</a:t>
            </a:r>
          </a:p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LEGISLATORE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91367" y="3249716"/>
            <a:ext cx="2660361" cy="126188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latin typeface="Garamond"/>
                <a:cs typeface="Garamond"/>
              </a:rPr>
              <a:t>NON DEVE</a:t>
            </a:r>
          </a:p>
          <a:p>
            <a:pPr algn="just"/>
            <a:r>
              <a:rPr lang="it-IT" sz="1900" dirty="0">
                <a:latin typeface="Garamond"/>
                <a:cs typeface="Garamond"/>
              </a:rPr>
              <a:t>attribuire poteri superflui o contrari rispetto all’interesse tutelato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45404" y="3930614"/>
            <a:ext cx="2660361" cy="155427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latin typeface="Garamond"/>
                <a:cs typeface="Garamond"/>
              </a:rPr>
              <a:t>DEVE</a:t>
            </a:r>
          </a:p>
          <a:p>
            <a:pPr algn="just"/>
            <a:r>
              <a:rPr lang="it-IT" sz="1900" dirty="0">
                <a:latin typeface="Garamond"/>
                <a:cs typeface="Garamond"/>
              </a:rPr>
              <a:t>Predisporre gli strumenti (attribuire i poteri) per la soddisfazione degli interessi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3244273" y="2741716"/>
            <a:ext cx="519545" cy="101600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1743372" y="2736273"/>
            <a:ext cx="288637" cy="39254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167909" y="2544042"/>
            <a:ext cx="2182091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2.</a:t>
            </a:r>
          </a:p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INTERPRETE</a:t>
            </a: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3440546" y="1444532"/>
            <a:ext cx="323272" cy="264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722085" y="1432987"/>
            <a:ext cx="300182" cy="9684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404092"/>
            <a:ext cx="8042276" cy="553951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2700" u="sng" dirty="0">
                <a:solidFill>
                  <a:srgbClr val="3366FF"/>
                </a:solidFill>
                <a:latin typeface="Garamond"/>
                <a:cs typeface="Garamond"/>
              </a:rPr>
              <a:t>In concreto</a:t>
            </a:r>
            <a:r>
              <a:rPr lang="it-IT" sz="2700" dirty="0">
                <a:solidFill>
                  <a:srgbClr val="3366FF"/>
                </a:solidFill>
                <a:latin typeface="Garamond"/>
                <a:cs typeface="Garamond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700" dirty="0">
                <a:solidFill>
                  <a:srgbClr val="3366FF"/>
                </a:solidFill>
                <a:latin typeface="Garamond"/>
                <a:cs typeface="Garamond"/>
              </a:rPr>
              <a:t>destinatari della disposizione: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700" dirty="0">
              <a:solidFill>
                <a:srgbClr val="3366FF"/>
              </a:solidFill>
              <a:latin typeface="Garamond"/>
              <a:cs typeface="Garamon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16183" y="1835728"/>
            <a:ext cx="2447635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1.</a:t>
            </a:r>
          </a:p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LEGISLATORE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91367" y="3249716"/>
            <a:ext cx="2660361" cy="126188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latin typeface="Garamond"/>
                <a:cs typeface="Garamond"/>
              </a:rPr>
              <a:t>NON DEVE</a:t>
            </a:r>
          </a:p>
          <a:p>
            <a:pPr algn="just"/>
            <a:r>
              <a:rPr lang="it-IT" sz="1900" dirty="0">
                <a:latin typeface="Garamond"/>
                <a:cs typeface="Garamond"/>
              </a:rPr>
              <a:t>attribuire poteri superflui o contrari rispetto all’interesse tutelato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045404" y="3930614"/>
            <a:ext cx="2660361" cy="155427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latin typeface="Garamond"/>
                <a:cs typeface="Garamond"/>
              </a:rPr>
              <a:t>DEVE</a:t>
            </a:r>
          </a:p>
          <a:p>
            <a:pPr algn="just"/>
            <a:r>
              <a:rPr lang="it-IT" sz="1900" dirty="0">
                <a:latin typeface="Garamond"/>
                <a:cs typeface="Garamond"/>
              </a:rPr>
              <a:t>Predisporre gli strumenti (attribuire i poteri) per la soddisfazione degli interessi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3244273" y="2741716"/>
            <a:ext cx="519545" cy="101600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1743372" y="2736273"/>
            <a:ext cx="288637" cy="392545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167909" y="2544042"/>
            <a:ext cx="2182091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2.</a:t>
            </a:r>
          </a:p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INTERPRETE</a:t>
            </a: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3440546" y="1444532"/>
            <a:ext cx="323272" cy="264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722085" y="1432987"/>
            <a:ext cx="300182" cy="9684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199909" y="3745948"/>
            <a:ext cx="2678546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3.</a:t>
            </a:r>
          </a:p>
          <a:p>
            <a:pPr algn="ctr"/>
            <a:r>
              <a:rPr lang="it-IT" sz="2300" b="1" dirty="0">
                <a:solidFill>
                  <a:srgbClr val="3366FF"/>
                </a:solidFill>
                <a:latin typeface="Garamond"/>
                <a:cs typeface="Garamond"/>
              </a:rPr>
              <a:t>PROPRIETARIO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6026727" y="1386807"/>
            <a:ext cx="1385455" cy="21345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523182" y="5368636"/>
            <a:ext cx="2068369" cy="677108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900" dirty="0">
                <a:latin typeface="Garamond"/>
                <a:cs typeface="Garamond"/>
              </a:rPr>
              <a:t>DIVIETO DI ABUSO</a:t>
            </a:r>
          </a:p>
        </p:txBody>
      </p:sp>
      <p:cxnSp>
        <p:nvCxnSpPr>
          <p:cNvPr id="23" name="Connettore 2 22"/>
          <p:cNvCxnSpPr/>
          <p:nvPr/>
        </p:nvCxnSpPr>
        <p:spPr>
          <a:xfrm>
            <a:off x="7550727" y="4675909"/>
            <a:ext cx="11546" cy="565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08364"/>
            <a:ext cx="8042276" cy="4835237"/>
          </a:xfrm>
          <a:solidFill>
            <a:schemeClr val="bg2"/>
          </a:solidFill>
          <a:ln>
            <a:solidFill>
              <a:srgbClr val="7AC6DC"/>
            </a:solidFill>
          </a:ln>
        </p:spPr>
        <p:txBody>
          <a:bodyPr/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500" b="1" dirty="0">
                <a:solidFill>
                  <a:schemeClr val="accent5">
                    <a:lumMod val="75000"/>
                  </a:schemeClr>
                </a:solidFill>
                <a:latin typeface="Garamond"/>
                <a:cs typeface="Garamond"/>
              </a:rPr>
              <a:t>MODI DI </a:t>
            </a:r>
          </a:p>
          <a:p>
            <a:pPr marL="0" indent="0" algn="ctr">
              <a:buNone/>
            </a:pPr>
            <a:r>
              <a:rPr lang="it-IT" sz="3500" b="1" dirty="0">
                <a:solidFill>
                  <a:schemeClr val="accent5">
                    <a:lumMod val="75000"/>
                  </a:schemeClr>
                </a:solidFill>
                <a:latin typeface="Garamond"/>
                <a:cs typeface="Garamond"/>
              </a:rPr>
              <a:t>ACQUISTO DELLA PROPRIETÀ</a:t>
            </a:r>
            <a:endParaRPr lang="it-IT" sz="3500" dirty="0">
              <a:solidFill>
                <a:schemeClr val="accent5">
                  <a:lumMod val="75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8173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523212"/>
            <a:ext cx="8042276" cy="1336956"/>
          </a:xfrm>
        </p:spPr>
        <p:txBody>
          <a:bodyPr/>
          <a:lstStyle/>
          <a:p>
            <a:r>
              <a:rPr lang="it-IT" sz="3200" b="1" dirty="0">
                <a:latin typeface="Garamond"/>
                <a:cs typeface="Garamond"/>
              </a:rPr>
              <a:t>1.</a:t>
            </a:r>
            <a:r>
              <a:rPr lang="it-IT" sz="3200" dirty="0">
                <a:latin typeface="Garamond"/>
                <a:cs typeface="Garamond"/>
              </a:rPr>
              <a:t> </a:t>
            </a:r>
            <a:br>
              <a:rPr lang="it-IT" sz="3200" dirty="0">
                <a:latin typeface="Garamond"/>
                <a:cs typeface="Garamond"/>
              </a:rPr>
            </a:br>
            <a:r>
              <a:rPr lang="it-IT" sz="3200" b="1" dirty="0">
                <a:solidFill>
                  <a:srgbClr val="800000"/>
                </a:solidFill>
                <a:latin typeface="Garamond"/>
                <a:cs typeface="Garamond"/>
              </a:rPr>
              <a:t>A TITOLO DERIVATIVO</a:t>
            </a:r>
            <a:br>
              <a:rPr lang="it-IT" b="1" dirty="0">
                <a:solidFill>
                  <a:srgbClr val="800000"/>
                </a:solidFill>
                <a:latin typeface="Garamond"/>
                <a:cs typeface="Garamond"/>
              </a:rPr>
            </a:br>
            <a:endParaRPr lang="it-IT" dirty="0">
              <a:latin typeface="Garamond"/>
              <a:cs typeface="Garamond"/>
            </a:endParaRPr>
          </a:p>
        </p:txBody>
      </p:sp>
      <p:pic>
        <p:nvPicPr>
          <p:cNvPr id="4" name="Segnaposto contenuto 3" descr="download (2)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" r="1217" b="583"/>
          <a:stretch/>
        </p:blipFill>
        <p:spPr>
          <a:xfrm>
            <a:off x="549275" y="1297183"/>
            <a:ext cx="7944386" cy="4942948"/>
          </a:xfrm>
        </p:spPr>
      </p:pic>
    </p:spTree>
    <p:extLst>
      <p:ext uri="{BB962C8B-B14F-4D97-AF65-F5344CB8AC3E}">
        <p14:creationId xmlns:p14="http://schemas.microsoft.com/office/powerpoint/2010/main" val="171515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796636"/>
            <a:ext cx="8042276" cy="51469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TRASFERIMENTO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del diritto </a:t>
            </a:r>
          </a:p>
          <a:p>
            <a:pPr marL="0" indent="0" algn="ctr">
              <a:buNone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DA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un precedente dante causa </a:t>
            </a: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A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un nuovo titolare</a:t>
            </a:r>
          </a:p>
          <a:p>
            <a:pPr marL="0" indent="0" algn="ctr">
              <a:buNone/>
            </a:pPr>
            <a:endParaRPr lang="it-IT" sz="31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Principi</a:t>
            </a:r>
            <a:endParaRPr lang="it-IT" sz="31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algn="just">
              <a:buFontTx/>
              <a:buChar char="-"/>
            </a:pP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Nemo plus </a:t>
            </a:r>
            <a:r>
              <a:rPr lang="it-IT" sz="3100" dirty="0" err="1">
                <a:solidFill>
                  <a:schemeClr val="tx1"/>
                </a:solidFill>
                <a:latin typeface="Garamond"/>
                <a:cs typeface="Garamond"/>
              </a:rPr>
              <a:t>iuris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</a:t>
            </a:r>
            <a:r>
              <a:rPr lang="it-IT" sz="3100" dirty="0" err="1">
                <a:solidFill>
                  <a:schemeClr val="tx1"/>
                </a:solidFill>
                <a:latin typeface="Garamond"/>
                <a:cs typeface="Garamond"/>
              </a:rPr>
              <a:t>trasferre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</a:t>
            </a:r>
            <a:r>
              <a:rPr lang="it-IT" sz="3100" dirty="0" err="1">
                <a:solidFill>
                  <a:schemeClr val="tx1"/>
                </a:solidFill>
                <a:latin typeface="Garamond"/>
                <a:cs typeface="Garamond"/>
              </a:rPr>
              <a:t>potest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</a:t>
            </a:r>
            <a:r>
              <a:rPr lang="it-IT" sz="3100" dirty="0" err="1">
                <a:solidFill>
                  <a:schemeClr val="tx1"/>
                </a:solidFill>
                <a:latin typeface="Garamond"/>
                <a:cs typeface="Garamond"/>
              </a:rPr>
              <a:t>quam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ipse </a:t>
            </a:r>
            <a:r>
              <a:rPr lang="it-IT" sz="3100" dirty="0" err="1">
                <a:solidFill>
                  <a:schemeClr val="tx1"/>
                </a:solidFill>
                <a:latin typeface="Garamond"/>
                <a:cs typeface="Garamond"/>
              </a:rPr>
              <a:t>habet</a:t>
            </a:r>
            <a:endParaRPr lang="it-IT" sz="31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algn="just">
              <a:buFontTx/>
              <a:buChar char="-"/>
            </a:pP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La validità dell’acquisto dipende dall’effettiva titolarità del dante causa</a:t>
            </a:r>
          </a:p>
        </p:txBody>
      </p:sp>
      <p:sp>
        <p:nvSpPr>
          <p:cNvPr id="4" name="Freccia circolare a destra 3"/>
          <p:cNvSpPr/>
          <p:nvPr/>
        </p:nvSpPr>
        <p:spPr>
          <a:xfrm rot="16200000">
            <a:off x="4294924" y="1835726"/>
            <a:ext cx="600364" cy="1431637"/>
          </a:xfrm>
          <a:prstGeom prst="curvedRightArrow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4370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z="37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369455"/>
            <a:ext cx="8042276" cy="55741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300" b="1" dirty="0">
                <a:solidFill>
                  <a:srgbClr val="5F8804"/>
                </a:solidFill>
                <a:latin typeface="Garamond"/>
                <a:cs typeface="Garamond"/>
              </a:rPr>
              <a:t>2.</a:t>
            </a:r>
            <a:r>
              <a:rPr lang="it-IT" sz="3300" dirty="0">
                <a:solidFill>
                  <a:srgbClr val="5F8804"/>
                </a:solidFill>
                <a:latin typeface="Garamond"/>
                <a:cs typeface="Garamond"/>
              </a:rPr>
              <a:t> </a:t>
            </a:r>
          </a:p>
          <a:p>
            <a:pPr marL="0" indent="0" algn="ctr">
              <a:buNone/>
            </a:pPr>
            <a:r>
              <a:rPr lang="it-IT" sz="3300" b="1" dirty="0">
                <a:solidFill>
                  <a:srgbClr val="5F8804"/>
                </a:solidFill>
                <a:latin typeface="Garamond"/>
                <a:cs typeface="Garamond"/>
              </a:rPr>
              <a:t>A TITOLO ORIGINARIO</a:t>
            </a:r>
            <a:endParaRPr lang="it-IT" sz="3300" dirty="0">
              <a:solidFill>
                <a:srgbClr val="5F8804"/>
              </a:solidFill>
            </a:endParaRPr>
          </a:p>
          <a:p>
            <a:pPr marL="0" indent="0" algn="ctr">
              <a:buNone/>
            </a:pPr>
            <a:r>
              <a:rPr lang="it-IT" sz="3100" dirty="0">
                <a:latin typeface="Garamond"/>
                <a:cs typeface="Garamond"/>
              </a:rPr>
              <a:t>Attribuzione del diritto a un soggetto </a:t>
            </a:r>
            <a:r>
              <a:rPr lang="it-IT" sz="3100" b="1" u="sng" dirty="0">
                <a:latin typeface="Garamond"/>
                <a:cs typeface="Garamond"/>
              </a:rPr>
              <a:t>indipendentemente</a:t>
            </a:r>
            <a:r>
              <a:rPr lang="it-IT" sz="3100" dirty="0">
                <a:latin typeface="Garamond"/>
                <a:cs typeface="Garamond"/>
              </a:rPr>
              <a:t> dalla circostanza che esso spettasse, in precedenza, ad altri.</a:t>
            </a:r>
          </a:p>
          <a:p>
            <a:pPr marL="0" indent="0" algn="ctr">
              <a:buNone/>
            </a:pPr>
            <a:r>
              <a:rPr lang="it-IT" sz="3100" b="1" dirty="0">
                <a:latin typeface="Garamond"/>
                <a:cs typeface="Garamond"/>
              </a:rPr>
              <a:t>La proprietà si acquista in </a:t>
            </a:r>
          </a:p>
          <a:p>
            <a:pPr marL="0" indent="0" algn="ctr">
              <a:buNone/>
            </a:pPr>
            <a:r>
              <a:rPr lang="it-IT" sz="3100" b="1" u="sng" dirty="0">
                <a:latin typeface="Garamond"/>
                <a:cs typeface="Garamond"/>
              </a:rPr>
              <a:t>maniera piena</a:t>
            </a:r>
          </a:p>
          <a:p>
            <a:pPr marL="0" lvl="3" indent="0" algn="ctr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it-IT" sz="3100" b="1" dirty="0">
                <a:latin typeface="Garamond"/>
                <a:cs typeface="Garamond"/>
              </a:rPr>
              <a:t>e con i soli limiti delle norme imperative</a:t>
            </a:r>
            <a:endParaRPr lang="it-IT" sz="3100" dirty="0">
              <a:latin typeface="Garamond"/>
              <a:cs typeface="Garamond"/>
            </a:endParaRPr>
          </a:p>
          <a:p>
            <a:pPr marL="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9569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49906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sz="2900" dirty="0">
                <a:latin typeface="Garamond"/>
                <a:cs typeface="Garamond"/>
              </a:rPr>
              <a:t>OCCUPAZIONE (art. 923 ss.)</a:t>
            </a:r>
          </a:p>
          <a:p>
            <a:pPr>
              <a:buFontTx/>
              <a:buChar char="-"/>
            </a:pPr>
            <a:r>
              <a:rPr lang="it-IT" sz="2900" dirty="0">
                <a:latin typeface="Garamond"/>
                <a:cs typeface="Garamond"/>
              </a:rPr>
              <a:t>INVENZIONE (art. 927 ss.)</a:t>
            </a:r>
          </a:p>
          <a:p>
            <a:pPr>
              <a:buFontTx/>
              <a:buChar char="-"/>
            </a:pPr>
            <a:r>
              <a:rPr lang="it-IT" sz="2900" dirty="0">
                <a:latin typeface="Garamond"/>
                <a:cs typeface="Garamond"/>
              </a:rPr>
              <a:t>ACCESSIONE (art. 934 ss.)</a:t>
            </a:r>
          </a:p>
          <a:p>
            <a:pPr>
              <a:buFontTx/>
              <a:buChar char="-"/>
            </a:pPr>
            <a:r>
              <a:rPr lang="it-IT" sz="2900" dirty="0">
                <a:latin typeface="Garamond"/>
                <a:cs typeface="Garamond"/>
              </a:rPr>
              <a:t>SPECIFICAZIONE (art. 940 ss.)</a:t>
            </a:r>
          </a:p>
          <a:p>
            <a:pPr>
              <a:buFontTx/>
              <a:buChar char="-"/>
            </a:pPr>
            <a:r>
              <a:rPr lang="it-IT" sz="2900" dirty="0">
                <a:latin typeface="Garamond"/>
                <a:cs typeface="Garamond"/>
              </a:rPr>
              <a:t>UNIONE E COMMISTIONE (art. 939 ss.)</a:t>
            </a:r>
          </a:p>
          <a:p>
            <a:pPr>
              <a:buFontTx/>
              <a:buChar char="-"/>
            </a:pPr>
            <a:r>
              <a:rPr lang="it-IT" sz="2900" dirty="0">
                <a:latin typeface="Garamond"/>
                <a:cs typeface="Garamond"/>
              </a:rPr>
              <a:t>USUCAPIONE (art. 1158)</a:t>
            </a:r>
          </a:p>
          <a:p>
            <a:pPr>
              <a:buFontTx/>
              <a:buChar char="-"/>
            </a:pPr>
            <a:r>
              <a:rPr lang="it-IT" sz="2900" dirty="0">
                <a:latin typeface="Garamond"/>
                <a:cs typeface="Garamond"/>
              </a:rPr>
              <a:t>POSSESSO VALE TITOLO (art. 1153 c.c.)</a:t>
            </a:r>
          </a:p>
        </p:txBody>
      </p:sp>
    </p:spTree>
    <p:extLst>
      <p:ext uri="{BB962C8B-B14F-4D97-AF65-F5344CB8AC3E}">
        <p14:creationId xmlns:p14="http://schemas.microsoft.com/office/powerpoint/2010/main" val="297448003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496454"/>
            <a:ext cx="8042276" cy="948077"/>
          </a:xfrm>
        </p:spPr>
        <p:txBody>
          <a:bodyPr/>
          <a:lstStyle/>
          <a:p>
            <a:br>
              <a:rPr lang="it-IT" dirty="0">
                <a:latin typeface="Times New Roman"/>
                <a:cs typeface="Times New Roman"/>
              </a:rPr>
            </a:br>
            <a:r>
              <a:rPr lang="it-IT" b="1" dirty="0">
                <a:latin typeface="Garamond"/>
                <a:cs typeface="Garamond"/>
              </a:rPr>
              <a:t>Centralità della tematica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it-IT" sz="2700" dirty="0"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collegamento con tutti gli istituti del diritto privato</a:t>
            </a:r>
          </a:p>
          <a:p>
            <a:pPr marL="0" indent="0" algn="ctr">
              <a:buNone/>
            </a:pP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(famiglia, successioni, impresa, lavoro, contratti,...)</a:t>
            </a:r>
          </a:p>
          <a:p>
            <a:pPr marL="0" indent="0" algn="ctr">
              <a:buNone/>
            </a:pPr>
            <a:endParaRPr lang="it-IT" sz="27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PROPRIETÀ</a:t>
            </a:r>
          </a:p>
          <a:p>
            <a:pPr marL="0" indent="0" algn="ctr">
              <a:buNone/>
            </a:pP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come</a:t>
            </a:r>
          </a:p>
          <a:p>
            <a:pPr marL="0" indent="0" algn="ctr">
              <a:buNone/>
            </a:pP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LIBERTÀ DAL BISOGNO</a:t>
            </a:r>
          </a:p>
        </p:txBody>
      </p:sp>
    </p:spTree>
    <p:extLst>
      <p:ext uri="{BB962C8B-B14F-4D97-AF65-F5344CB8AC3E}">
        <p14:creationId xmlns:p14="http://schemas.microsoft.com/office/powerpoint/2010/main" val="12175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100" b="1" dirty="0">
                <a:latin typeface="Garamond"/>
                <a:cs typeface="Garamond"/>
              </a:rPr>
              <a:t>OCCUPAZIONE (art. 923 ss.)</a:t>
            </a:r>
            <a:br>
              <a:rPr lang="it-IT" sz="3100" b="1" dirty="0">
                <a:latin typeface="Garamond"/>
                <a:cs typeface="Garamond"/>
              </a:rPr>
            </a:br>
            <a:endParaRPr lang="it-IT" sz="3100" b="1" dirty="0">
              <a:latin typeface="Garamond"/>
              <a:cs typeface="Garamond"/>
            </a:endParaRPr>
          </a:p>
        </p:txBody>
      </p:sp>
      <p:pic>
        <p:nvPicPr>
          <p:cNvPr id="4" name="Segnaposto contenuto 3" descr="via-logoteta-divano-abbandonato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8" b="10701"/>
          <a:stretch/>
        </p:blipFill>
        <p:spPr>
          <a:xfrm>
            <a:off x="549275" y="1187947"/>
            <a:ext cx="8042276" cy="5192144"/>
          </a:xfrm>
        </p:spPr>
      </p:pic>
    </p:spTree>
    <p:extLst>
      <p:ext uri="{BB962C8B-B14F-4D97-AF65-F5344CB8AC3E}">
        <p14:creationId xmlns:p14="http://schemas.microsoft.com/office/powerpoint/2010/main" val="237214038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100" b="1" dirty="0">
                <a:latin typeface="Garamond"/>
                <a:cs typeface="Garamond"/>
              </a:rPr>
              <a:t>INVENZIONE (art. 927 ss.)</a:t>
            </a:r>
            <a:br>
              <a:rPr lang="it-IT" sz="3100" b="1" dirty="0">
                <a:latin typeface="Garamond"/>
                <a:cs typeface="Garamond"/>
              </a:rPr>
            </a:br>
            <a:endParaRPr lang="it-IT" sz="3100" b="1" dirty="0">
              <a:latin typeface="Garamond"/>
              <a:cs typeface="Garamond"/>
            </a:endParaRPr>
          </a:p>
        </p:txBody>
      </p:sp>
      <p:pic>
        <p:nvPicPr>
          <p:cNvPr id="4" name="Segnaposto contenuto 3" descr="download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8" r="1217" b="1546"/>
          <a:stretch/>
        </p:blipFill>
        <p:spPr>
          <a:xfrm>
            <a:off x="647165" y="1245181"/>
            <a:ext cx="7944386" cy="5090531"/>
          </a:xfrm>
        </p:spPr>
      </p:pic>
    </p:spTree>
    <p:extLst>
      <p:ext uri="{BB962C8B-B14F-4D97-AF65-F5344CB8AC3E}">
        <p14:creationId xmlns:p14="http://schemas.microsoft.com/office/powerpoint/2010/main" val="3279071449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96879"/>
          </a:xfrm>
        </p:spPr>
        <p:txBody>
          <a:bodyPr/>
          <a:lstStyle/>
          <a:p>
            <a:r>
              <a:rPr lang="it-IT" sz="3100" b="1" dirty="0">
                <a:latin typeface="Garamond"/>
                <a:cs typeface="Garamond"/>
              </a:rPr>
              <a:t>TESORO (art. 932 c.c.)</a:t>
            </a:r>
          </a:p>
        </p:txBody>
      </p:sp>
      <p:pic>
        <p:nvPicPr>
          <p:cNvPr id="4" name="Segnaposto contenuto 3" descr="download (1)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" b="1779"/>
          <a:stretch>
            <a:fillRect/>
          </a:stretch>
        </p:blipFill>
        <p:spPr>
          <a:xfrm>
            <a:off x="549275" y="1293091"/>
            <a:ext cx="8042276" cy="4650510"/>
          </a:xfrm>
        </p:spPr>
      </p:pic>
    </p:spTree>
    <p:extLst>
      <p:ext uri="{BB962C8B-B14F-4D97-AF65-F5344CB8AC3E}">
        <p14:creationId xmlns:p14="http://schemas.microsoft.com/office/powerpoint/2010/main" val="1317769945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2543" y="489903"/>
            <a:ext cx="8042276" cy="1336956"/>
          </a:xfrm>
        </p:spPr>
        <p:txBody>
          <a:bodyPr/>
          <a:lstStyle/>
          <a:p>
            <a:r>
              <a:rPr lang="it-IT" sz="3100" b="1" dirty="0">
                <a:latin typeface="Garamond"/>
                <a:cs typeface="Garamond"/>
              </a:rPr>
              <a:t>ACCESSIONE (art. 934 ss.)</a:t>
            </a:r>
            <a:br>
              <a:rPr lang="it-IT" sz="3100" b="1" dirty="0">
                <a:latin typeface="Garamond"/>
                <a:cs typeface="Garamond"/>
              </a:rPr>
            </a:br>
            <a:endParaRPr lang="it-IT" sz="3100" b="1" dirty="0">
              <a:latin typeface="Garamond"/>
              <a:cs typeface="Garamond"/>
            </a:endParaRPr>
          </a:p>
        </p:txBody>
      </p:sp>
      <p:pic>
        <p:nvPicPr>
          <p:cNvPr id="4" name="Segnaposto contenuto 3" descr="images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" t="16269" r="-538" b="385"/>
          <a:stretch/>
        </p:blipFill>
        <p:spPr>
          <a:xfrm>
            <a:off x="592543" y="1444532"/>
            <a:ext cx="8042276" cy="5001436"/>
          </a:xfrm>
        </p:spPr>
      </p:pic>
    </p:spTree>
    <p:extLst>
      <p:ext uri="{BB962C8B-B14F-4D97-AF65-F5344CB8AC3E}">
        <p14:creationId xmlns:p14="http://schemas.microsoft.com/office/powerpoint/2010/main" val="2890151181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ages (1)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>
          <a:xfrm>
            <a:off x="399066" y="3307020"/>
            <a:ext cx="4571355" cy="2468857"/>
          </a:xfrm>
        </p:spPr>
      </p:pic>
      <p:pic>
        <p:nvPicPr>
          <p:cNvPr id="5" name="Immagine 4" descr="download (1)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30" y="1874988"/>
            <a:ext cx="3289300" cy="24765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665960" y="2739368"/>
            <a:ext cx="2061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/>
              <a:t>UNIONE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128430" y="982867"/>
            <a:ext cx="3249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/>
              <a:t>COMMISTIONE</a:t>
            </a:r>
          </a:p>
        </p:txBody>
      </p:sp>
    </p:spTree>
    <p:extLst>
      <p:ext uri="{BB962C8B-B14F-4D97-AF65-F5344CB8AC3E}">
        <p14:creationId xmlns:p14="http://schemas.microsoft.com/office/powerpoint/2010/main" val="616182610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>
                <a:solidFill>
                  <a:srgbClr val="0000FF"/>
                </a:solidFill>
                <a:latin typeface="Garamond"/>
                <a:cs typeface="Garamond"/>
              </a:rPr>
              <a:t>AZIONI A TUTELA DELLA PROPRIETÀ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467623"/>
            <a:ext cx="8042276" cy="47336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100" b="1" dirty="0">
                <a:solidFill>
                  <a:srgbClr val="0000FF"/>
                </a:solidFill>
                <a:latin typeface="Garamond"/>
                <a:cs typeface="Garamond"/>
              </a:rPr>
              <a:t>- AZIONI C.DD. PETITORIE -</a:t>
            </a:r>
          </a:p>
          <a:p>
            <a:pPr marL="0" indent="0" algn="just">
              <a:buNone/>
            </a:pPr>
            <a:endParaRPr lang="it-IT" sz="2100" dirty="0">
              <a:latin typeface="Garamond"/>
              <a:cs typeface="Garamond"/>
            </a:endParaRPr>
          </a:p>
          <a:p>
            <a:pPr marL="457200" indent="-457200" algn="just">
              <a:buAutoNum type="arabicPeriod"/>
            </a:pPr>
            <a:r>
              <a:rPr lang="it-IT" sz="2100" b="1" u="sng" dirty="0">
                <a:solidFill>
                  <a:srgbClr val="000000"/>
                </a:solidFill>
                <a:latin typeface="Garamond"/>
                <a:cs typeface="Garamond"/>
              </a:rPr>
              <a:t>AZIONE DI RIVENDICAZIONE</a:t>
            </a:r>
            <a:r>
              <a:rPr lang="it-IT" sz="2100" dirty="0">
                <a:solidFill>
                  <a:srgbClr val="000000"/>
                </a:solidFill>
                <a:latin typeface="Garamond"/>
                <a:cs typeface="Garamond"/>
              </a:rPr>
              <a:t> (art. 948 c.c.)</a:t>
            </a:r>
          </a:p>
          <a:p>
            <a:pPr marL="0" indent="0" algn="just">
              <a:buNone/>
            </a:pPr>
            <a:r>
              <a:rPr lang="it-IT" sz="2100" b="1" dirty="0">
                <a:solidFill>
                  <a:srgbClr val="000000"/>
                </a:solidFill>
                <a:latin typeface="Garamond"/>
                <a:cs typeface="Garamond"/>
              </a:rPr>
              <a:t>Presupposto</a:t>
            </a:r>
            <a:r>
              <a:rPr lang="it-IT" sz="2100" dirty="0">
                <a:solidFill>
                  <a:srgbClr val="000000"/>
                </a:solidFill>
                <a:latin typeface="Garamond"/>
                <a:cs typeface="Garamond"/>
              </a:rPr>
              <a:t>: mancanza di possesso</a:t>
            </a:r>
          </a:p>
          <a:p>
            <a:pPr marL="0" indent="0" algn="just">
              <a:buNone/>
            </a:pPr>
            <a:r>
              <a:rPr lang="it-IT" sz="2100" b="1" dirty="0">
                <a:solidFill>
                  <a:srgbClr val="000000"/>
                </a:solidFill>
                <a:latin typeface="Garamond"/>
                <a:cs typeface="Garamond"/>
              </a:rPr>
              <a:t>Legittimazione attiva</a:t>
            </a:r>
            <a:r>
              <a:rPr lang="it-IT" sz="2100" dirty="0">
                <a:solidFill>
                  <a:srgbClr val="000000"/>
                </a:solidFill>
                <a:latin typeface="Garamond"/>
                <a:cs typeface="Garamond"/>
              </a:rPr>
              <a:t>: proprietario che abbia subito lo spossessamento</a:t>
            </a:r>
          </a:p>
          <a:p>
            <a:pPr marL="0" indent="0" algn="just">
              <a:buNone/>
            </a:pPr>
            <a:r>
              <a:rPr lang="it-IT" sz="2100" b="1" dirty="0">
                <a:solidFill>
                  <a:srgbClr val="000000"/>
                </a:solidFill>
                <a:latin typeface="Garamond"/>
                <a:cs typeface="Garamond"/>
              </a:rPr>
              <a:t>Legittimazione passiva</a:t>
            </a:r>
            <a:r>
              <a:rPr lang="it-IT" sz="2100" dirty="0">
                <a:solidFill>
                  <a:srgbClr val="000000"/>
                </a:solidFill>
                <a:latin typeface="Garamond"/>
                <a:cs typeface="Garamond"/>
              </a:rPr>
              <a:t>: possessore o detentore illegittimo del bene</a:t>
            </a:r>
          </a:p>
          <a:p>
            <a:pPr marL="0" indent="0" algn="just">
              <a:buNone/>
            </a:pPr>
            <a:r>
              <a:rPr lang="it-IT" sz="2100" b="1" dirty="0">
                <a:solidFill>
                  <a:srgbClr val="000000"/>
                </a:solidFill>
                <a:latin typeface="Garamond"/>
                <a:cs typeface="Garamond"/>
              </a:rPr>
              <a:t>Obiettivo</a:t>
            </a:r>
            <a:r>
              <a:rPr lang="it-IT" sz="2100" dirty="0">
                <a:solidFill>
                  <a:srgbClr val="000000"/>
                </a:solidFill>
                <a:latin typeface="Garamond"/>
                <a:cs typeface="Garamond"/>
              </a:rPr>
              <a:t>: accertamento del diritto e reintegrazione nel possesso</a:t>
            </a:r>
          </a:p>
          <a:p>
            <a:pPr marL="0" indent="0" algn="just">
              <a:buNone/>
            </a:pPr>
            <a:r>
              <a:rPr lang="it-IT" sz="2100" b="1" dirty="0">
                <a:solidFill>
                  <a:srgbClr val="000000"/>
                </a:solidFill>
                <a:latin typeface="Garamond"/>
                <a:cs typeface="Garamond"/>
              </a:rPr>
              <a:t>Prova</a:t>
            </a:r>
            <a:r>
              <a:rPr lang="it-IT" sz="2100" dirty="0">
                <a:solidFill>
                  <a:srgbClr val="000000"/>
                </a:solidFill>
                <a:latin typeface="Garamond"/>
                <a:cs typeface="Garamond"/>
              </a:rPr>
              <a:t> a carico del proprietario: titolarità del diritto (</a:t>
            </a:r>
            <a:r>
              <a:rPr lang="it-IT" sz="2100" dirty="0" err="1">
                <a:solidFill>
                  <a:srgbClr val="000000"/>
                </a:solidFill>
                <a:latin typeface="Garamond"/>
                <a:cs typeface="Garamond"/>
              </a:rPr>
              <a:t>probatio</a:t>
            </a:r>
            <a:r>
              <a:rPr lang="it-IT" sz="2100" dirty="0">
                <a:solidFill>
                  <a:srgbClr val="000000"/>
                </a:solidFill>
                <a:latin typeface="Garamond"/>
                <a:cs typeface="Garamond"/>
              </a:rPr>
              <a:t> diabolica)</a:t>
            </a:r>
          </a:p>
          <a:p>
            <a:pPr marL="0" indent="0" algn="just">
              <a:buNone/>
            </a:pPr>
            <a:r>
              <a:rPr lang="it-IT" sz="2100" b="1" dirty="0">
                <a:solidFill>
                  <a:srgbClr val="000000"/>
                </a:solidFill>
                <a:latin typeface="Garamond"/>
                <a:cs typeface="Garamond"/>
              </a:rPr>
              <a:t>Imprescrittib</a:t>
            </a:r>
            <a:r>
              <a:rPr lang="it-IT" sz="2100" b="1" dirty="0">
                <a:latin typeface="Garamond"/>
                <a:cs typeface="Garamond"/>
              </a:rPr>
              <a:t>ilità</a:t>
            </a:r>
          </a:p>
        </p:txBody>
      </p:sp>
    </p:spTree>
    <p:extLst>
      <p:ext uri="{BB962C8B-B14F-4D97-AF65-F5344CB8AC3E}">
        <p14:creationId xmlns:p14="http://schemas.microsoft.com/office/powerpoint/2010/main" val="138100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046019"/>
            <a:ext cx="8042276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2. </a:t>
            </a:r>
            <a:r>
              <a:rPr lang="it-IT" sz="2700" b="1" u="sng" dirty="0">
                <a:solidFill>
                  <a:srgbClr val="000000"/>
                </a:solidFill>
                <a:latin typeface="Garamond"/>
                <a:cs typeface="Garamond"/>
              </a:rPr>
              <a:t>AZIONE NEGATORIA 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(art. 949 c.c.)</a:t>
            </a:r>
          </a:p>
          <a:p>
            <a:pPr marL="0" indent="0">
              <a:buNone/>
            </a:pPr>
            <a:endParaRPr lang="it-IT" sz="2700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Legittimazione attiva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: proprietario</a:t>
            </a:r>
          </a:p>
          <a:p>
            <a:pPr marL="0" indent="0">
              <a:buNone/>
            </a:pP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Legittimazione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passiva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: chiunque vanti diritti reali sulla cosa (servitù, usufrutto, ipoteca,…)</a:t>
            </a:r>
          </a:p>
          <a:p>
            <a:pPr marL="0" indent="0">
              <a:buNone/>
            </a:pP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Obiettivo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: accertamento dell’inesistenza di diritti reali altrui sulla cosa</a:t>
            </a:r>
          </a:p>
          <a:p>
            <a:pPr marL="0" indent="0">
              <a:buNone/>
            </a:pPr>
            <a:r>
              <a:rPr lang="it-IT" sz="2700" b="1" dirty="0">
                <a:solidFill>
                  <a:srgbClr val="000000"/>
                </a:solidFill>
                <a:latin typeface="Garamond"/>
                <a:cs typeface="Garamond"/>
              </a:rPr>
              <a:t>Prova</a:t>
            </a:r>
            <a:r>
              <a:rPr lang="it-IT" sz="2700" dirty="0">
                <a:solidFill>
                  <a:srgbClr val="000000"/>
                </a:solidFill>
                <a:latin typeface="Garamond"/>
                <a:cs typeface="Garamond"/>
              </a:rPr>
              <a:t> dell’esistenza del diritto a carico di chi pretende di vantarlo.</a:t>
            </a:r>
          </a:p>
        </p:txBody>
      </p:sp>
    </p:spTree>
    <p:extLst>
      <p:ext uri="{BB962C8B-B14F-4D97-AF65-F5344CB8AC3E}">
        <p14:creationId xmlns:p14="http://schemas.microsoft.com/office/powerpoint/2010/main" val="212611959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900" dirty="0">
                <a:solidFill>
                  <a:schemeClr val="tx1"/>
                </a:solidFill>
                <a:latin typeface="Garamond"/>
                <a:cs typeface="Garamond"/>
              </a:rPr>
              <a:t>3. </a:t>
            </a:r>
            <a:r>
              <a:rPr lang="it-IT" sz="2900" b="1" u="sng" dirty="0">
                <a:solidFill>
                  <a:schemeClr val="tx1"/>
                </a:solidFill>
                <a:latin typeface="Garamond"/>
                <a:cs typeface="Garamond"/>
              </a:rPr>
              <a:t>AZIONE DI REGOLAMENTO DI CONFINI </a:t>
            </a:r>
            <a:r>
              <a:rPr lang="it-IT" sz="2900" dirty="0">
                <a:solidFill>
                  <a:schemeClr val="tx1"/>
                </a:solidFill>
                <a:latin typeface="Garamond"/>
                <a:cs typeface="Garamond"/>
              </a:rPr>
              <a:t>(art. 950 c.c.) e </a:t>
            </a:r>
            <a:r>
              <a:rPr lang="it-IT" sz="2900" b="1" u="sng" dirty="0">
                <a:solidFill>
                  <a:schemeClr val="tx1"/>
                </a:solidFill>
                <a:latin typeface="Garamond"/>
                <a:cs typeface="Garamond"/>
              </a:rPr>
              <a:t>AZIONE DI APPOSIZIONE DI TERMINI </a:t>
            </a:r>
            <a:r>
              <a:rPr lang="it-IT" sz="2900" dirty="0">
                <a:solidFill>
                  <a:schemeClr val="tx1"/>
                </a:solidFill>
                <a:latin typeface="Garamond"/>
                <a:cs typeface="Garamond"/>
              </a:rPr>
              <a:t>(art. 951 c.c.)</a:t>
            </a:r>
          </a:p>
        </p:txBody>
      </p:sp>
    </p:spTree>
    <p:extLst>
      <p:ext uri="{BB962C8B-B14F-4D97-AF65-F5344CB8AC3E}">
        <p14:creationId xmlns:p14="http://schemas.microsoft.com/office/powerpoint/2010/main" val="3510006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b="1" dirty="0">
                <a:solidFill>
                  <a:srgbClr val="008000"/>
                </a:solidFill>
                <a:latin typeface="Garamond"/>
                <a:cs typeface="Garamond"/>
              </a:rPr>
              <a:t>EVOLUZIONE: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863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b="1" dirty="0">
                <a:solidFill>
                  <a:srgbClr val="008000"/>
                </a:solidFill>
                <a:latin typeface="Garamond"/>
                <a:cs typeface="Garamond"/>
              </a:rPr>
              <a:t>EVOLUZIONE: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80526"/>
          </a:xfrm>
        </p:spPr>
        <p:txBody>
          <a:bodyPr>
            <a:normAutofit fontScale="92500"/>
          </a:bodyPr>
          <a:lstStyle/>
          <a:p>
            <a:pPr algn="ctr"/>
            <a:endParaRPr lang="it-IT" b="1" dirty="0"/>
          </a:p>
          <a:p>
            <a:pPr algn="ctr"/>
            <a:r>
              <a:rPr lang="it-IT" sz="3400" b="1" dirty="0">
                <a:solidFill>
                  <a:srgbClr val="008000"/>
                </a:solidFill>
                <a:latin typeface="Garamond"/>
                <a:cs typeface="Garamond"/>
              </a:rPr>
              <a:t>A. </a:t>
            </a:r>
            <a:r>
              <a:rPr lang="it-IT" sz="3400" b="1" u="sng" dirty="0">
                <a:solidFill>
                  <a:srgbClr val="008000"/>
                </a:solidFill>
                <a:latin typeface="Garamond"/>
                <a:cs typeface="Garamond"/>
              </a:rPr>
              <a:t>ORDINAMENTI LIBERALI</a:t>
            </a:r>
          </a:p>
          <a:p>
            <a:pPr marL="0" indent="0">
              <a:buNone/>
            </a:pPr>
            <a:endParaRPr lang="it-IT" sz="2700" dirty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it-IT" sz="2700" b="1" dirty="0">
                <a:solidFill>
                  <a:schemeClr val="tx1"/>
                </a:solidFill>
                <a:latin typeface="Garamond"/>
                <a:cs typeface="Garamond"/>
              </a:rPr>
              <a:t>art. 436 c.c. del 1865: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it-IT" sz="2700" dirty="0">
                <a:latin typeface="Garamond"/>
                <a:cs typeface="Garamond"/>
              </a:rPr>
              <a:t> </a:t>
            </a:r>
            <a:r>
              <a:rPr lang="it-IT" sz="2700" b="1" i="1" dirty="0">
                <a:solidFill>
                  <a:srgbClr val="FF0000"/>
                </a:solidFill>
                <a:latin typeface="Garamond"/>
                <a:cs typeface="Garamond"/>
              </a:rPr>
              <a:t>La proprietà è il diritto di godere e di disporre del bene </a:t>
            </a:r>
            <a:r>
              <a:rPr lang="it-IT" sz="2700" b="1" i="1" u="sng" dirty="0">
                <a:solidFill>
                  <a:srgbClr val="800000"/>
                </a:solidFill>
                <a:latin typeface="Garamond"/>
                <a:cs typeface="Garamond"/>
              </a:rPr>
              <a:t>nella maniera più assoluta</a:t>
            </a:r>
            <a:r>
              <a:rPr lang="it-IT" sz="2700" b="1" i="1" dirty="0">
                <a:solidFill>
                  <a:srgbClr val="800000"/>
                </a:solidFill>
                <a:latin typeface="Garamond"/>
                <a:cs typeface="Garamond"/>
              </a:rPr>
              <a:t> purché </a:t>
            </a:r>
            <a:r>
              <a:rPr lang="it-IT" sz="2700" b="1" i="1" dirty="0">
                <a:solidFill>
                  <a:srgbClr val="FF0000"/>
                </a:solidFill>
                <a:latin typeface="Garamond"/>
                <a:cs typeface="Garamond"/>
              </a:rPr>
              <a:t>non se ne faccia un uso vietato dalle leggi e dai regolamenti.</a:t>
            </a:r>
            <a:endParaRPr lang="it-IT" sz="2700" b="1" dirty="0">
              <a:solidFill>
                <a:srgbClr val="FF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4282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438727"/>
            <a:ext cx="8042276" cy="5504874"/>
          </a:xfrm>
        </p:spPr>
        <p:txBody>
          <a:bodyPr>
            <a:noAutofit/>
          </a:bodyPr>
          <a:lstStyle/>
          <a:p>
            <a:pPr algn="ctr"/>
            <a:r>
              <a:rPr lang="it-IT" sz="3100" b="1" dirty="0">
                <a:solidFill>
                  <a:srgbClr val="008000"/>
                </a:solidFill>
                <a:latin typeface="Garamond"/>
                <a:cs typeface="Garamond"/>
              </a:rPr>
              <a:t>B. </a:t>
            </a:r>
            <a:r>
              <a:rPr lang="it-IT" sz="3100" b="1" u="sng" dirty="0">
                <a:solidFill>
                  <a:srgbClr val="008000"/>
                </a:solidFill>
                <a:latin typeface="Garamond"/>
                <a:cs typeface="Garamond"/>
              </a:rPr>
              <a:t>INIZI DEL ‘900</a:t>
            </a:r>
          </a:p>
          <a:p>
            <a:pPr marL="0" indent="0" algn="ctr">
              <a:buNone/>
            </a:pPr>
            <a:r>
              <a:rPr lang="it-IT" sz="3100" u="sng" dirty="0">
                <a:solidFill>
                  <a:schemeClr val="tx1"/>
                </a:solidFill>
                <a:latin typeface="Garamond"/>
                <a:cs typeface="Garamond"/>
              </a:rPr>
              <a:t>concezione DINAMICA della proprietà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3100" u="sng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9825182" y="2332182"/>
            <a:ext cx="45719" cy="577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886602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438727"/>
            <a:ext cx="8042276" cy="5504874"/>
          </a:xfrm>
        </p:spPr>
        <p:txBody>
          <a:bodyPr>
            <a:noAutofit/>
          </a:bodyPr>
          <a:lstStyle/>
          <a:p>
            <a:pPr algn="ctr"/>
            <a:r>
              <a:rPr lang="it-IT" sz="3100" b="1" dirty="0">
                <a:solidFill>
                  <a:srgbClr val="008000"/>
                </a:solidFill>
                <a:latin typeface="Garamond"/>
                <a:cs typeface="Garamond"/>
              </a:rPr>
              <a:t>B. </a:t>
            </a:r>
            <a:r>
              <a:rPr lang="it-IT" sz="3100" b="1" u="sng" dirty="0">
                <a:solidFill>
                  <a:srgbClr val="008000"/>
                </a:solidFill>
                <a:latin typeface="Garamond"/>
                <a:cs typeface="Garamond"/>
              </a:rPr>
              <a:t>INIZI DEL ‘900</a:t>
            </a:r>
          </a:p>
          <a:p>
            <a:pPr marL="0" indent="0" algn="ctr">
              <a:buNone/>
            </a:pPr>
            <a:r>
              <a:rPr lang="it-IT" sz="3100" u="sng" dirty="0">
                <a:solidFill>
                  <a:schemeClr val="tx1"/>
                </a:solidFill>
                <a:latin typeface="Garamond"/>
                <a:cs typeface="Garamond"/>
              </a:rPr>
              <a:t>concezione DINAMICA della proprietà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3100" u="sng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Proliferazione di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 STATUTI PROPRIETARI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distinti per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100" cap="small" dirty="0">
                <a:solidFill>
                  <a:schemeClr val="tx1"/>
                </a:solidFill>
                <a:latin typeface="Garamond"/>
                <a:cs typeface="Garamond"/>
              </a:rPr>
              <a:t>quantità – oggetto – destinazione – soggetto</a:t>
            </a:r>
            <a:r>
              <a:rPr lang="it-IT" sz="3100" dirty="0">
                <a:solidFill>
                  <a:schemeClr val="tx1"/>
                </a:solidFill>
                <a:latin typeface="Garamond"/>
                <a:cs typeface="Garamond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it-IT" sz="31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100" b="1" i="1" dirty="0">
                <a:solidFill>
                  <a:schemeClr val="tx1"/>
                </a:solidFill>
                <a:latin typeface="Garamond"/>
                <a:cs typeface="Garamond"/>
              </a:rPr>
              <a:t>LE</a:t>
            </a: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 proprietà</a:t>
            </a:r>
          </a:p>
        </p:txBody>
      </p:sp>
      <p:sp>
        <p:nvSpPr>
          <p:cNvPr id="4" name="Freccia giù 3"/>
          <p:cNvSpPr/>
          <p:nvPr/>
        </p:nvSpPr>
        <p:spPr>
          <a:xfrm>
            <a:off x="9825182" y="2332182"/>
            <a:ext cx="45719" cy="577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092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254000"/>
            <a:ext cx="8042276" cy="5645727"/>
          </a:xfrm>
          <a:ln w="28575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700" b="1" dirty="0">
                <a:latin typeface="Garamond"/>
                <a:cs typeface="Garamond"/>
              </a:rPr>
              <a:t>Art. 832 c.c.</a:t>
            </a:r>
          </a:p>
          <a:p>
            <a:pPr marL="0" indent="0" algn="ctr">
              <a:buNone/>
            </a:pPr>
            <a:endParaRPr lang="it-IT" sz="3500" b="1" dirty="0"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it-IT" sz="3500" b="1" i="1" dirty="0">
                <a:solidFill>
                  <a:srgbClr val="FF0000"/>
                </a:solidFill>
                <a:latin typeface="Garamond"/>
                <a:cs typeface="Garamond"/>
              </a:rPr>
              <a:t>  La proprietà è il diritto di godere e di disporre </a:t>
            </a:r>
            <a:r>
              <a:rPr lang="it-IT" sz="3500" b="1" i="1" dirty="0">
                <a:solidFill>
                  <a:srgbClr val="800000"/>
                </a:solidFill>
                <a:latin typeface="Garamond"/>
                <a:cs typeface="Garamond"/>
              </a:rPr>
              <a:t>in modo pieno ed esclusivo</a:t>
            </a:r>
            <a:r>
              <a:rPr lang="it-IT" sz="3500" b="1" i="1" dirty="0">
                <a:solidFill>
                  <a:srgbClr val="FF0000"/>
                </a:solidFill>
                <a:latin typeface="Garamond"/>
                <a:cs typeface="Garamond"/>
              </a:rPr>
              <a:t>, entro i </a:t>
            </a:r>
            <a:r>
              <a:rPr lang="it-IT" sz="3500" b="1" i="1" dirty="0">
                <a:solidFill>
                  <a:srgbClr val="800000"/>
                </a:solidFill>
                <a:latin typeface="Garamond"/>
                <a:cs typeface="Garamond"/>
              </a:rPr>
              <a:t>limiti</a:t>
            </a:r>
            <a:r>
              <a:rPr lang="it-IT" sz="3500" b="1" i="1" dirty="0">
                <a:solidFill>
                  <a:srgbClr val="FF0000"/>
                </a:solidFill>
                <a:latin typeface="Garamond"/>
                <a:cs typeface="Garamond"/>
              </a:rPr>
              <a:t> e con l’osservanza degli </a:t>
            </a:r>
            <a:r>
              <a:rPr lang="it-IT" sz="3500" b="1" i="1" dirty="0">
                <a:solidFill>
                  <a:srgbClr val="800000"/>
                </a:solidFill>
                <a:latin typeface="Garamond"/>
                <a:cs typeface="Garamond"/>
              </a:rPr>
              <a:t>obblighi</a:t>
            </a:r>
            <a:r>
              <a:rPr lang="it-IT" sz="3500" b="1" i="1" dirty="0">
                <a:solidFill>
                  <a:srgbClr val="FF0000"/>
                </a:solidFill>
                <a:latin typeface="Garamond"/>
                <a:cs typeface="Garamond"/>
              </a:rPr>
              <a:t> stabiliti dall’ordinamento giuridico.</a:t>
            </a:r>
            <a:r>
              <a:rPr lang="it-IT" sz="3500" b="1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</a:p>
        </p:txBody>
      </p:sp>
      <p:pic>
        <p:nvPicPr>
          <p:cNvPr id="4" name="Immagine 3" descr="downloa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273" y="4558956"/>
            <a:ext cx="1999459" cy="1964226"/>
          </a:xfrm>
          <a:prstGeom prst="rect">
            <a:avLst/>
          </a:prstGeom>
          <a:solidFill>
            <a:srgbClr val="F3C8A5"/>
          </a:solidFill>
        </p:spPr>
      </p:pic>
    </p:spTree>
    <p:extLst>
      <p:ext uri="{BB962C8B-B14F-4D97-AF65-F5344CB8AC3E}">
        <p14:creationId xmlns:p14="http://schemas.microsoft.com/office/powerpoint/2010/main" val="108783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100" b="1" u="sng" dirty="0">
                <a:solidFill>
                  <a:srgbClr val="FF0000"/>
                </a:solidFill>
                <a:latin typeface="Garamond"/>
                <a:cs typeface="Garamond"/>
              </a:rPr>
              <a:t>CONTENUTO DEL DIRITTO</a:t>
            </a:r>
            <a:br>
              <a:rPr lang="it-IT" sz="3100" b="1" u="sng" dirty="0">
                <a:solidFill>
                  <a:srgbClr val="FF0000"/>
                </a:solidFill>
                <a:latin typeface="Garamond"/>
                <a:cs typeface="Garamond"/>
              </a:rPr>
            </a:br>
            <a:endParaRPr lang="it-IT" sz="31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it-IT" sz="3100" dirty="0">
              <a:latin typeface="Garamond"/>
              <a:cs typeface="Garamond"/>
            </a:endParaRPr>
          </a:p>
          <a:p>
            <a:pPr marL="0" indent="0" algn="ctr">
              <a:buNone/>
            </a:pPr>
            <a:endParaRPr lang="it-IT" sz="3100" dirty="0">
              <a:latin typeface="Garamond"/>
              <a:cs typeface="Garamond"/>
            </a:endParaRPr>
          </a:p>
          <a:p>
            <a:pPr algn="ctr">
              <a:buFont typeface="Wingdings" charset="2"/>
              <a:buChar char="§"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Potere (non essenziale) di </a:t>
            </a:r>
          </a:p>
          <a:p>
            <a:pPr marL="0" indent="0" algn="ctr">
              <a:buNone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GODIMENTO e di DISPOSIZIONE </a:t>
            </a:r>
          </a:p>
          <a:p>
            <a:pPr marL="0" indent="0" algn="ctr">
              <a:buNone/>
            </a:pPr>
            <a:endParaRPr lang="it-IT" sz="3100" b="1" dirty="0">
              <a:solidFill>
                <a:schemeClr val="tx1"/>
              </a:solidFill>
              <a:latin typeface="Garamond"/>
              <a:cs typeface="Garamond"/>
            </a:endParaRPr>
          </a:p>
          <a:p>
            <a:pPr algn="ctr">
              <a:buFont typeface="Wingdings" charset="2"/>
              <a:buChar char="§"/>
            </a:pPr>
            <a:r>
              <a:rPr lang="it-IT" sz="3100" b="1" dirty="0">
                <a:solidFill>
                  <a:schemeClr val="tx1"/>
                </a:solidFill>
                <a:latin typeface="Garamond"/>
                <a:cs typeface="Garamond"/>
              </a:rPr>
              <a:t>PIENEZZA ed ESCLUSIVITÀ</a:t>
            </a:r>
          </a:p>
        </p:txBody>
      </p:sp>
      <p:pic>
        <p:nvPicPr>
          <p:cNvPr id="4" name="Immagine 3" descr="download (2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806" y="1444532"/>
            <a:ext cx="1407103" cy="140710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131454" y="1910932"/>
            <a:ext cx="3059545" cy="600164"/>
          </a:xfrm>
          <a:prstGeom prst="rect">
            <a:avLst/>
          </a:prstGeom>
          <a:noFill/>
          <a:ln w="12700" cmpd="sng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300" b="1" dirty="0">
                <a:solidFill>
                  <a:srgbClr val="3366FF"/>
                </a:solidFill>
                <a:latin typeface="Garamond"/>
                <a:cs typeface="Garamond"/>
              </a:rPr>
              <a:t>POTERI</a:t>
            </a:r>
          </a:p>
        </p:txBody>
      </p:sp>
    </p:spTree>
    <p:extLst>
      <p:ext uri="{BB962C8B-B14F-4D97-AF65-F5344CB8AC3E}">
        <p14:creationId xmlns:p14="http://schemas.microsoft.com/office/powerpoint/2010/main" val="2796303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073727"/>
            <a:ext cx="8042276" cy="48698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7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just">
              <a:buNone/>
            </a:pPr>
            <a:endParaRPr lang="it-IT" sz="27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just">
              <a:buNone/>
            </a:pPr>
            <a:endParaRPr lang="it-IT" sz="27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just">
              <a:buNone/>
            </a:pPr>
            <a:r>
              <a:rPr lang="it-IT" sz="2700" dirty="0">
                <a:solidFill>
                  <a:schemeClr val="tx1"/>
                </a:solidFill>
                <a:latin typeface="Garamond"/>
                <a:cs typeface="Garamond"/>
              </a:rPr>
              <a:t>- di interesse </a:t>
            </a:r>
            <a:r>
              <a:rPr lang="it-IT" sz="2700" u="sng" dirty="0">
                <a:solidFill>
                  <a:schemeClr val="tx1"/>
                </a:solidFill>
                <a:latin typeface="Garamond"/>
                <a:cs typeface="Garamond"/>
              </a:rPr>
              <a:t>pubblico</a:t>
            </a:r>
            <a:endParaRPr lang="it-IT" sz="27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just">
              <a:buNone/>
            </a:pPr>
            <a:r>
              <a:rPr lang="it-IT" sz="2700" dirty="0">
                <a:solidFill>
                  <a:schemeClr val="tx1"/>
                </a:solidFill>
                <a:latin typeface="Garamond"/>
                <a:cs typeface="Garamond"/>
              </a:rPr>
              <a:t>- di interesse </a:t>
            </a:r>
            <a:r>
              <a:rPr lang="it-IT" sz="2700" u="sng" dirty="0">
                <a:solidFill>
                  <a:schemeClr val="tx1"/>
                </a:solidFill>
                <a:latin typeface="Garamond"/>
                <a:cs typeface="Garamond"/>
              </a:rPr>
              <a:t>privato</a:t>
            </a:r>
          </a:p>
          <a:p>
            <a:pPr algn="just">
              <a:buFontTx/>
              <a:buChar char="-"/>
            </a:pPr>
            <a:endParaRPr lang="it-IT" sz="2700" u="sng" dirty="0">
              <a:solidFill>
                <a:schemeClr val="tx1"/>
              </a:solidFill>
              <a:latin typeface="Garamond"/>
              <a:cs typeface="Garamond"/>
            </a:endParaRPr>
          </a:p>
          <a:p>
            <a:pPr algn="just">
              <a:buFontTx/>
              <a:buChar char="-"/>
            </a:pPr>
            <a:endParaRPr lang="it-IT" sz="2700" u="sng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it-IT" sz="2700" b="1" dirty="0">
                <a:solidFill>
                  <a:schemeClr val="tx1"/>
                </a:solidFill>
                <a:latin typeface="Garamond"/>
                <a:cs typeface="Garamond"/>
              </a:rPr>
              <a:t>LIMITI </a:t>
            </a:r>
            <a:r>
              <a:rPr lang="it-IT" sz="2700" b="1" u="sng" dirty="0">
                <a:solidFill>
                  <a:schemeClr val="tx1"/>
                </a:solidFill>
                <a:latin typeface="Garamond"/>
                <a:cs typeface="Garamond"/>
              </a:rPr>
              <a:t>INTERNI</a:t>
            </a:r>
          </a:p>
          <a:p>
            <a:pPr marL="0" indent="0" algn="ctr">
              <a:buNone/>
            </a:pPr>
            <a:endParaRPr lang="it-IT" sz="2700" u="sng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0" indent="0" algn="ctr">
              <a:buNone/>
            </a:pPr>
            <a:r>
              <a:rPr lang="it-IT" sz="2700" u="sng" dirty="0">
                <a:solidFill>
                  <a:schemeClr val="tx1"/>
                </a:solidFill>
                <a:latin typeface="Garamond"/>
                <a:cs typeface="Garamond"/>
              </a:rPr>
              <a:t>Proprietà come </a:t>
            </a:r>
            <a:r>
              <a:rPr lang="it-IT" sz="2700" b="1" u="sng" dirty="0">
                <a:solidFill>
                  <a:schemeClr val="tx1"/>
                </a:solidFill>
                <a:latin typeface="Garamond"/>
                <a:cs typeface="Garamond"/>
              </a:rPr>
              <a:t>situazione complessa</a:t>
            </a:r>
          </a:p>
        </p:txBody>
      </p:sp>
      <p:sp>
        <p:nvSpPr>
          <p:cNvPr id="4" name="Freccia giù 3"/>
          <p:cNvSpPr/>
          <p:nvPr/>
        </p:nvSpPr>
        <p:spPr>
          <a:xfrm>
            <a:off x="4069773" y="4302523"/>
            <a:ext cx="929409" cy="10940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31454" y="1610850"/>
            <a:ext cx="3059545" cy="1107996"/>
          </a:xfrm>
          <a:prstGeom prst="rect">
            <a:avLst/>
          </a:prstGeom>
          <a:noFill/>
          <a:ln w="12700" cmpd="sng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300" b="1" dirty="0">
                <a:solidFill>
                  <a:srgbClr val="3366FF"/>
                </a:solidFill>
                <a:latin typeface="Garamond"/>
                <a:cs typeface="Garamond"/>
              </a:rPr>
              <a:t>LIMITI E OBBLIGHI</a:t>
            </a:r>
          </a:p>
        </p:txBody>
      </p:sp>
      <p:pic>
        <p:nvPicPr>
          <p:cNvPr id="6" name="Immagine 5" descr="image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683" y="732007"/>
            <a:ext cx="1757686" cy="175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22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3521</TotalTime>
  <Words>728</Words>
  <Application>Microsoft Office PowerPoint</Application>
  <PresentationFormat>Presentazione su schermo (4:3)</PresentationFormat>
  <Paragraphs>146</Paragraphs>
  <Slides>27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4" baseType="lpstr">
      <vt:lpstr>Calibri</vt:lpstr>
      <vt:lpstr>Garamond</vt:lpstr>
      <vt:lpstr>News Gothic MT</vt:lpstr>
      <vt:lpstr>Times New Roman</vt:lpstr>
      <vt:lpstr>Wingdings</vt:lpstr>
      <vt:lpstr>Wingdings 2</vt:lpstr>
      <vt:lpstr>Brezza</vt:lpstr>
      <vt:lpstr>LA PROPRIETÀ  nel Codice e nella Costituzione </vt:lpstr>
      <vt:lpstr> Centralità della tematica</vt:lpstr>
      <vt:lpstr>EVOLUZIONE:</vt:lpstr>
      <vt:lpstr>EVOLUZIONE:</vt:lpstr>
      <vt:lpstr>Presentazione standard di PowerPoint</vt:lpstr>
      <vt:lpstr>Presentazione standard di PowerPoint</vt:lpstr>
      <vt:lpstr>Presentazione standard di PowerPoint</vt:lpstr>
      <vt:lpstr>CONTENUTO DEL DIRITTO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1.  A TITOLO DERIVATIVO </vt:lpstr>
      <vt:lpstr>Presentazione standard di PowerPoint</vt:lpstr>
      <vt:lpstr>Presentazione standard di PowerPoint</vt:lpstr>
      <vt:lpstr>Presentazione standard di PowerPoint</vt:lpstr>
      <vt:lpstr>OCCUPAZIONE (art. 923 ss.) </vt:lpstr>
      <vt:lpstr>INVENZIONE (art. 927 ss.) </vt:lpstr>
      <vt:lpstr>TESORO (art. 932 c.c.)</vt:lpstr>
      <vt:lpstr>ACCESSIONE (art. 934 ss.) </vt:lpstr>
      <vt:lpstr>Presentazione standard di PowerPoint</vt:lpstr>
      <vt:lpstr>AZIONI A TUTELA DELLA PROPRIETÀ</vt:lpstr>
      <vt:lpstr>Presentazione standard di PowerPoint</vt:lpstr>
      <vt:lpstr>Presentazione standard di PowerPoint</vt:lpstr>
    </vt:vector>
  </TitlesOfParts>
  <Company>Università degli Studi del Sannio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teoria dei beni</dc:title>
  <dc:creator>alessia fachechi</dc:creator>
  <cp:lastModifiedBy>ԪԪ��</cp:lastModifiedBy>
  <cp:revision>48</cp:revision>
  <dcterms:created xsi:type="dcterms:W3CDTF">2015-02-01T09:45:38Z</dcterms:created>
  <dcterms:modified xsi:type="dcterms:W3CDTF">2021-11-02T12:27:30Z</dcterms:modified>
</cp:coreProperties>
</file>