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4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84744" y="1574359"/>
            <a:ext cx="9970936" cy="3186965"/>
          </a:xfrm>
        </p:spPr>
        <p:txBody>
          <a:bodyPr/>
          <a:lstStyle/>
          <a:p>
            <a:r>
              <a:rPr lang="it-IT" sz="6000" dirty="0" smtClean="0">
                <a:solidFill>
                  <a:srgbClr val="C00000"/>
                </a:solidFill>
              </a:rPr>
              <a:t>Autonomia Negoziale</a:t>
            </a:r>
            <a:r>
              <a:rPr lang="it-IT" sz="6000" dirty="0" smtClean="0"/>
              <a:t/>
            </a:r>
            <a:br>
              <a:rPr lang="it-IT" sz="6000" dirty="0" smtClean="0"/>
            </a:br>
            <a:r>
              <a:rPr lang="it-IT" sz="6000" dirty="0" smtClean="0"/>
              <a:t>e</a:t>
            </a:r>
            <a:br>
              <a:rPr lang="it-IT" sz="6000" dirty="0" smtClean="0"/>
            </a:br>
            <a:r>
              <a:rPr lang="it-IT" sz="6000" dirty="0" smtClean="0">
                <a:solidFill>
                  <a:srgbClr val="C00000"/>
                </a:solidFill>
              </a:rPr>
              <a:t>autonomia contrattuale</a:t>
            </a:r>
            <a:endParaRPr lang="it-IT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8558"/>
          </a:xfrm>
        </p:spPr>
        <p:txBody>
          <a:bodyPr/>
          <a:lstStyle/>
          <a:p>
            <a:pPr algn="ctr"/>
            <a:r>
              <a:rPr lang="it-IT" dirty="0" smtClean="0"/>
              <a:t>1) ACCORDO </a:t>
            </a:r>
            <a:r>
              <a:rPr lang="it-IT" dirty="0" smtClean="0">
                <a:sym typeface="Wingdings" panose="05000000000000000000" pitchFamily="2" charset="2"/>
              </a:rPr>
              <a:t> Incontro di </a:t>
            </a:r>
            <a:r>
              <a:rPr lang="it-IT" b="1" dirty="0" smtClean="0">
                <a:sym typeface="Wingdings" panose="05000000000000000000" pitchFamily="2" charset="2"/>
              </a:rPr>
              <a:t>volontà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1653871"/>
            <a:ext cx="9601200" cy="1184745"/>
          </a:xfrm>
        </p:spPr>
        <p:txBody>
          <a:bodyPr/>
          <a:lstStyle/>
          <a:p>
            <a:r>
              <a:rPr lang="it-IT" dirty="0" smtClean="0"/>
              <a:t>Teoria della volontà (volontà interna)</a:t>
            </a:r>
          </a:p>
          <a:p>
            <a:r>
              <a:rPr lang="it-IT" dirty="0" smtClean="0"/>
              <a:t>Teoria della dichiarazione (volontà manifestata)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790415" y="2526362"/>
            <a:ext cx="3665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Funzione socialmente apprezzabile e giuridicamente meritevole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349240" y="2526362"/>
            <a:ext cx="2313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Volontà</a:t>
            </a:r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sz="2400" dirty="0" smtClean="0"/>
              <a:t>+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619833" y="3579214"/>
            <a:ext cx="140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</a:t>
            </a:r>
            <a:r>
              <a:rPr lang="it-IT" dirty="0" smtClean="0"/>
              <a:t>e manca,</a:t>
            </a:r>
          </a:p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ATTO NULLO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818372" y="3635582"/>
            <a:ext cx="2411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</a:t>
            </a:r>
            <a:r>
              <a:rPr lang="it-IT" dirty="0" smtClean="0"/>
              <a:t>e viziata,</a:t>
            </a:r>
          </a:p>
          <a:p>
            <a:pPr algn="ctr"/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ATTO ANNULLABILE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" name="Connettore 2 8"/>
          <p:cNvCxnSpPr>
            <a:endCxn id="6" idx="0"/>
          </p:cNvCxnSpPr>
          <p:nvPr/>
        </p:nvCxnSpPr>
        <p:spPr>
          <a:xfrm flipH="1">
            <a:off x="4323524" y="2988027"/>
            <a:ext cx="1335818" cy="591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5818372" y="2988027"/>
            <a:ext cx="1094300" cy="609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371600" y="4537677"/>
            <a:ext cx="9207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Dichiarazione di volontà</a:t>
            </a:r>
            <a:r>
              <a:rPr lang="it-IT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Recettizia o non recettizia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Espressa o tacita (comportamento concludente)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174805" y="5674647"/>
            <a:ext cx="960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c.d. Principio di </a:t>
            </a:r>
            <a:r>
              <a:rPr lang="it-IT" b="1" dirty="0" err="1" smtClean="0">
                <a:solidFill>
                  <a:schemeClr val="accent6">
                    <a:lumMod val="75000"/>
                  </a:schemeClr>
                </a:solidFill>
              </a:rPr>
              <a:t>autoresponsabilità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 irrilevanza della RISERVA MENTALE</a:t>
            </a:r>
          </a:p>
          <a:p>
            <a:pPr>
              <a:spcAft>
                <a:spcPts val="600"/>
              </a:spcAft>
            </a:pPr>
            <a:r>
              <a:rPr lang="it-IT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T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utela dell’affidamento </a:t>
            </a:r>
          </a:p>
          <a:p>
            <a:pPr>
              <a:spcAft>
                <a:spcPts val="600"/>
              </a:spcAft>
            </a:pP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c.d. Principio dell’apparenza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38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375699"/>
            <a:ext cx="9601200" cy="983974"/>
          </a:xfrm>
        </p:spPr>
        <p:txBody>
          <a:bodyPr/>
          <a:lstStyle/>
          <a:p>
            <a:r>
              <a:rPr lang="it-IT" dirty="0" smtClean="0"/>
              <a:t>2) CAUSA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1272209"/>
            <a:ext cx="9601200" cy="480258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it-IT" b="1" dirty="0" smtClean="0"/>
              <a:t>Riferimenti normativi</a:t>
            </a:r>
            <a:r>
              <a:rPr lang="it-IT" dirty="0" smtClean="0"/>
              <a:t>: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600" dirty="0" smtClean="0"/>
              <a:t>art. 1325 c.c.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600" dirty="0" smtClean="0"/>
              <a:t>Art. 1343 c.c. causa illecita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600" dirty="0" smtClean="0"/>
              <a:t>Art. 1344 c.c. contratto in frode alla legge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600" dirty="0" smtClean="0"/>
              <a:t>Art. 1345 c.c. motivo illecito comune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it-IT" sz="1600" dirty="0" smtClean="0"/>
          </a:p>
          <a:p>
            <a:r>
              <a:rPr lang="it-IT" b="1" dirty="0" smtClean="0"/>
              <a:t>Assenza di una definizione</a:t>
            </a:r>
            <a:r>
              <a:rPr lang="it-IT" dirty="0" smtClean="0"/>
              <a:t>, </a:t>
            </a:r>
            <a:r>
              <a:rPr lang="it-IT" b="1" dirty="0" smtClean="0"/>
              <a:t>MA</a:t>
            </a:r>
            <a:r>
              <a:rPr lang="it-IT" dirty="0" smtClean="0"/>
              <a:t> da questi possiamo ricavare che:</a:t>
            </a:r>
          </a:p>
          <a:p>
            <a:pPr>
              <a:buFontTx/>
              <a:buChar char="-"/>
            </a:pPr>
            <a:r>
              <a:rPr lang="it-IT" b="1" dirty="0"/>
              <a:t>d</a:t>
            </a:r>
            <a:r>
              <a:rPr lang="it-IT" b="1" dirty="0" smtClean="0"/>
              <a:t>eve esserci </a:t>
            </a:r>
            <a:r>
              <a:rPr lang="it-IT" dirty="0" smtClean="0"/>
              <a:t>una causa </a:t>
            </a:r>
          </a:p>
          <a:p>
            <a:pPr>
              <a:buFontTx/>
              <a:buChar char="-"/>
            </a:pPr>
            <a:r>
              <a:rPr lang="it-IT" dirty="0" smtClean="0"/>
              <a:t>deve essere </a:t>
            </a:r>
            <a:r>
              <a:rPr lang="it-IT" b="1" dirty="0" smtClean="0"/>
              <a:t>lecita</a:t>
            </a:r>
            <a:r>
              <a:rPr lang="it-IT" dirty="0" smtClean="0"/>
              <a:t> e </a:t>
            </a:r>
            <a:r>
              <a:rPr lang="it-IT" b="1" dirty="0" smtClean="0"/>
              <a:t>meritevole di tutela </a:t>
            </a:r>
            <a:r>
              <a:rPr lang="it-IT" dirty="0" smtClean="0"/>
              <a:t>(art. 1322 c.c.)</a:t>
            </a:r>
          </a:p>
          <a:p>
            <a:pPr marL="0" indent="0">
              <a:buNone/>
            </a:pPr>
            <a:r>
              <a:rPr lang="it-IT" b="1" dirty="0"/>
              <a:t>a</a:t>
            </a:r>
            <a:r>
              <a:rPr lang="it-IT" b="1" dirty="0" smtClean="0"/>
              <a:t>ltrimenti IL CONTRATTO E’ NULLO </a:t>
            </a:r>
            <a:r>
              <a:rPr lang="it-IT" dirty="0" smtClean="0"/>
              <a:t>(art</a:t>
            </a:r>
            <a:r>
              <a:rPr lang="it-IT" dirty="0"/>
              <a:t>. 1418 c.c</a:t>
            </a:r>
            <a:r>
              <a:rPr lang="it-IT" dirty="0" smtClean="0"/>
              <a:t>.)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 smtClean="0">
                <a:solidFill>
                  <a:schemeClr val="accent2"/>
                </a:solidFill>
              </a:rPr>
              <a:t>Principio della causalità negoziale</a:t>
            </a:r>
            <a:r>
              <a:rPr lang="it-IT" dirty="0" smtClean="0"/>
              <a:t> </a:t>
            </a:r>
            <a:r>
              <a:rPr lang="it-IT" sz="1600" dirty="0" smtClean="0"/>
              <a:t>(contratti e atti unilaterali tra vivi a contenuto patrimoniale)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8254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599" y="224626"/>
            <a:ext cx="9601200" cy="59436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   CAUSA – Pluralità di ricostruzioni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599" y="818984"/>
            <a:ext cx="10687539" cy="6238307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Concezione c.d. soggettiva</a:t>
            </a:r>
          </a:p>
          <a:p>
            <a:pPr marL="0" indent="0">
              <a:buNone/>
            </a:pPr>
            <a:r>
              <a:rPr lang="it-IT" sz="1600" dirty="0" smtClean="0"/>
              <a:t>contratto: fonte di obbligazioni; causa: </a:t>
            </a:r>
            <a:r>
              <a:rPr lang="it-IT" sz="1600" b="1" dirty="0" smtClean="0"/>
              <a:t>scopo della parte </a:t>
            </a:r>
            <a:r>
              <a:rPr lang="it-IT" sz="1600" dirty="0" smtClean="0">
                <a:sym typeface="Wingdings" panose="05000000000000000000" pitchFamily="2" charset="2"/>
              </a:rPr>
              <a:t> punto di vista dei contraenti</a:t>
            </a:r>
          </a:p>
          <a:p>
            <a:pPr marL="0" indent="0">
              <a:buNone/>
            </a:pPr>
            <a:endParaRPr lang="it-IT" sz="1600" dirty="0" smtClean="0"/>
          </a:p>
          <a:p>
            <a:r>
              <a:rPr lang="it-IT" dirty="0" smtClean="0"/>
              <a:t>Concezioni c.d. oggettive della causa</a:t>
            </a:r>
          </a:p>
          <a:p>
            <a:pPr marL="0" indent="0">
              <a:buNone/>
            </a:pPr>
            <a:r>
              <a:rPr lang="it-IT" sz="1600" b="1" dirty="0" smtClean="0"/>
              <a:t>funzione economico-giuridica </a:t>
            </a:r>
            <a:r>
              <a:rPr lang="it-IT" sz="1600" dirty="0" smtClean="0"/>
              <a:t>(sintesi </a:t>
            </a:r>
            <a:r>
              <a:rPr lang="it-IT" sz="1600" dirty="0"/>
              <a:t>degli effetti </a:t>
            </a:r>
            <a:r>
              <a:rPr lang="it-IT" sz="1600" dirty="0" smtClean="0"/>
              <a:t>essenziali) e </a:t>
            </a:r>
            <a:r>
              <a:rPr lang="it-IT" sz="1600" b="1" dirty="0" smtClean="0"/>
              <a:t>economico-sociale</a:t>
            </a:r>
            <a:r>
              <a:rPr lang="it-IT" sz="1600" dirty="0" smtClean="0"/>
              <a:t> </a:t>
            </a:r>
            <a:r>
              <a:rPr lang="it-IT" sz="1600" dirty="0" smtClean="0">
                <a:sym typeface="Wingdings" panose="05000000000000000000" pitchFamily="2" charset="2"/>
              </a:rPr>
              <a:t> </a:t>
            </a:r>
            <a:r>
              <a:rPr lang="it-IT" sz="1600" dirty="0" smtClean="0"/>
              <a:t>punto di vista dell’ordinamento</a:t>
            </a:r>
          </a:p>
          <a:p>
            <a:pPr marL="0" indent="0">
              <a:buNone/>
            </a:pPr>
            <a:endParaRPr lang="it-IT" sz="1600" dirty="0" smtClean="0"/>
          </a:p>
          <a:p>
            <a:pPr marL="0" indent="0">
              <a:buNone/>
            </a:pPr>
            <a:r>
              <a:rPr lang="it-IT" sz="1600" b="1" dirty="0" smtClean="0"/>
              <a:t>CRITICA</a:t>
            </a:r>
            <a:r>
              <a:rPr lang="it-IT" sz="1600" dirty="0" smtClean="0"/>
              <a:t>: perdita di rilevanza della specificità delle singole contrattazioni </a:t>
            </a:r>
            <a:r>
              <a:rPr lang="it-IT" sz="1600" dirty="0" smtClean="0">
                <a:sym typeface="Wingdings" panose="05000000000000000000" pitchFamily="2" charset="2"/>
              </a:rPr>
              <a:t> </a:t>
            </a:r>
            <a:r>
              <a:rPr lang="it-IT" sz="1600" b="1" dirty="0" smtClean="0">
                <a:sym typeface="Wingdings" panose="05000000000000000000" pitchFamily="2" charset="2"/>
              </a:rPr>
              <a:t>causa si identifica con il tipo</a:t>
            </a:r>
          </a:p>
          <a:p>
            <a:pPr marL="0" indent="0">
              <a:buNone/>
            </a:pPr>
            <a:r>
              <a:rPr lang="it-IT" sz="1600" dirty="0" smtClean="0">
                <a:sym typeface="Wingdings" panose="05000000000000000000" pitchFamily="2" charset="2"/>
              </a:rPr>
              <a:t>Infatti, per porvi rimedio: distinzione </a:t>
            </a:r>
            <a:r>
              <a:rPr lang="it-IT" sz="1600" b="1" dirty="0" smtClean="0">
                <a:sym typeface="Wingdings" panose="05000000000000000000" pitchFamily="2" charset="2"/>
              </a:rPr>
              <a:t>causa </a:t>
            </a:r>
            <a:r>
              <a:rPr lang="it-IT" sz="1600" b="1" dirty="0">
                <a:sym typeface="Wingdings" panose="05000000000000000000" pitchFamily="2" charset="2"/>
              </a:rPr>
              <a:t>in astratto e causa in concreto</a:t>
            </a:r>
            <a:endParaRPr lang="it-IT" sz="1600" b="1" dirty="0"/>
          </a:p>
          <a:p>
            <a:pPr marL="0" indent="0">
              <a:buNone/>
            </a:pPr>
            <a:r>
              <a:rPr lang="it-IT" sz="1600" dirty="0" smtClean="0">
                <a:sym typeface="Wingdings" panose="05000000000000000000" pitchFamily="2" charset="2"/>
              </a:rPr>
              <a:t>Preferibile:</a:t>
            </a:r>
            <a:r>
              <a:rPr lang="it-IT" sz="1600" b="1" dirty="0" smtClean="0">
                <a:sym typeface="Wingdings" panose="05000000000000000000" pitchFamily="2" charset="2"/>
              </a:rPr>
              <a:t> Funzione economico-individuale</a:t>
            </a:r>
          </a:p>
          <a:p>
            <a:pPr marL="0" indent="0">
              <a:buNone/>
            </a:pPr>
            <a:endParaRPr lang="it-IT" sz="16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1800" b="1" dirty="0" smtClean="0">
                <a:sym typeface="Wingdings" panose="05000000000000000000" pitchFamily="2" charset="2"/>
              </a:rPr>
              <a:t>Oppure: </a:t>
            </a:r>
            <a:r>
              <a:rPr lang="it-IT" sz="1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causa come </a:t>
            </a:r>
            <a:r>
              <a:rPr lang="it-IT" sz="1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sintesi degli effetti giuridici diretti ed essenziali </a:t>
            </a:r>
            <a:r>
              <a:rPr lang="it-IT" sz="1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del</a:t>
            </a:r>
            <a:r>
              <a:rPr lang="it-IT" sz="1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singolo negozio </a:t>
            </a:r>
            <a:r>
              <a:rPr lang="it-IT" sz="1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(e non del «tipo» contrattuale)</a:t>
            </a:r>
            <a:r>
              <a:rPr lang="it-IT" sz="1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, </a:t>
            </a:r>
            <a:r>
              <a:rPr lang="it-IT" sz="1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tenendo conto dei </a:t>
            </a:r>
            <a:r>
              <a:rPr lang="it-IT" sz="18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concreti interessi </a:t>
            </a:r>
            <a:r>
              <a:rPr lang="it-IT" sz="1800" dirty="0" smtClean="0">
                <a:solidFill>
                  <a:srgbClr val="C00000"/>
                </a:solidFill>
                <a:sym typeface="Wingdings" panose="05000000000000000000" pitchFamily="2" charset="2"/>
              </a:rPr>
              <a:t>che è diretto a realizzare</a:t>
            </a:r>
          </a:p>
          <a:p>
            <a:pPr marL="0" indent="0">
              <a:buNone/>
            </a:pPr>
            <a:r>
              <a:rPr lang="it-IT" sz="1800" dirty="0" smtClean="0">
                <a:sym typeface="Wingdings" panose="05000000000000000000" pitchFamily="2" charset="2"/>
              </a:rPr>
              <a:t>Funzionalizzazione degli atti di autonomia  </a:t>
            </a:r>
            <a:r>
              <a:rPr lang="it-IT" sz="1800" dirty="0" err="1" smtClean="0">
                <a:sym typeface="Wingdings" panose="05000000000000000000" pitchFamily="2" charset="2"/>
              </a:rPr>
              <a:t>Meritevolezza</a:t>
            </a:r>
            <a:r>
              <a:rPr lang="it-IT" sz="1800" dirty="0" smtClean="0">
                <a:sym typeface="Wingdings" panose="05000000000000000000" pitchFamily="2" charset="2"/>
              </a:rPr>
              <a:t> degli interessi</a:t>
            </a:r>
          </a:p>
          <a:p>
            <a:pPr marL="0" indent="0">
              <a:buNone/>
            </a:pPr>
            <a:endParaRPr lang="it-IT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300" b="1" dirty="0" smtClean="0">
                <a:sym typeface="Wingdings" panose="05000000000000000000" pitchFamily="2" charset="2"/>
              </a:rPr>
              <a:t>     CAUSA – MOTIVI </a:t>
            </a:r>
          </a:p>
          <a:p>
            <a:pPr marL="0" indent="0">
              <a:buNone/>
            </a:pPr>
            <a:r>
              <a:rPr lang="it-IT" sz="1800" b="1" dirty="0" smtClean="0">
                <a:sym typeface="Wingdings" panose="05000000000000000000" pitchFamily="2" charset="2"/>
              </a:rPr>
              <a:t>Rilevanza dei motivi:</a:t>
            </a:r>
          </a:p>
          <a:p>
            <a:pPr>
              <a:buFontTx/>
              <a:buChar char="-"/>
            </a:pPr>
            <a:r>
              <a:rPr lang="it-IT" sz="1800" dirty="0" smtClean="0">
                <a:sym typeface="Wingdings" panose="05000000000000000000" pitchFamily="2" charset="2"/>
              </a:rPr>
              <a:t>Patologica: 1345 c.c., 788 c.c., 626 c.c.</a:t>
            </a:r>
          </a:p>
          <a:p>
            <a:pPr>
              <a:buFontTx/>
              <a:buChar char="-"/>
            </a:pPr>
            <a:r>
              <a:rPr lang="it-IT" sz="1800" dirty="0" smtClean="0">
                <a:sym typeface="Wingdings" panose="05000000000000000000" pitchFamily="2" charset="2"/>
              </a:rPr>
              <a:t>Condizione art. 1353 c.c.</a:t>
            </a:r>
          </a:p>
          <a:p>
            <a:pPr marL="0" indent="0">
              <a:buNone/>
            </a:pPr>
            <a:r>
              <a:rPr lang="it-IT" sz="1800" dirty="0" smtClean="0">
                <a:sym typeface="Wingdings" panose="05000000000000000000" pitchFamily="2" charset="2"/>
              </a:rPr>
              <a:t>Il motivo è il concreto interesse di una o di entrambe le parti quando non dedotto nel concreto regolamento (es. Mutuo di scopo)</a:t>
            </a:r>
          </a:p>
          <a:p>
            <a:pPr marL="0" indent="0">
              <a:buNone/>
            </a:pPr>
            <a:endParaRPr lang="it-IT" sz="18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33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211" y="248479"/>
            <a:ext cx="9601200" cy="912412"/>
          </a:xfrm>
        </p:spPr>
        <p:txBody>
          <a:bodyPr/>
          <a:lstStyle/>
          <a:p>
            <a:r>
              <a:rPr lang="it-IT" dirty="0" smtClean="0"/>
              <a:t>3) OGGETTO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2839" y="1335818"/>
            <a:ext cx="11221940" cy="5689159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it-IT" b="1" dirty="0"/>
              <a:t>Riferimenti normativi</a:t>
            </a:r>
            <a:r>
              <a:rPr lang="it-IT" dirty="0"/>
              <a:t>: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600" dirty="0"/>
              <a:t>art. 1325 c.c.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600" dirty="0"/>
              <a:t>Art. </a:t>
            </a:r>
            <a:r>
              <a:rPr lang="it-IT" sz="1600" dirty="0" smtClean="0"/>
              <a:t>1346 - 1349 </a:t>
            </a:r>
            <a:r>
              <a:rPr lang="it-IT" sz="1600" dirty="0"/>
              <a:t>c.c. </a:t>
            </a:r>
            <a:r>
              <a:rPr lang="it-IT" sz="1600" dirty="0" smtClean="0"/>
              <a:t>requisiti</a:t>
            </a:r>
            <a:endParaRPr lang="it-IT" sz="1600" dirty="0"/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it-IT" sz="1600" dirty="0"/>
              <a:t>Art. </a:t>
            </a:r>
            <a:r>
              <a:rPr lang="it-IT" sz="1600" dirty="0" smtClean="0"/>
              <a:t>1429 </a:t>
            </a:r>
            <a:r>
              <a:rPr lang="it-IT" sz="1600" dirty="0"/>
              <a:t>c.c. </a:t>
            </a:r>
            <a:r>
              <a:rPr lang="it-IT" sz="1600" dirty="0" smtClean="0"/>
              <a:t>«essenziale» è l’errore sull’oggetto del contratto</a:t>
            </a:r>
            <a:endParaRPr lang="it-IT" sz="1600" dirty="0"/>
          </a:p>
          <a:p>
            <a:r>
              <a:rPr lang="it-IT" b="1" dirty="0" smtClean="0"/>
              <a:t>Nullità del contratto per mancanza dell’oggetto o dei suoi requisiti </a:t>
            </a:r>
            <a:r>
              <a:rPr lang="it-IT" dirty="0" smtClean="0"/>
              <a:t>art</a:t>
            </a:r>
            <a:r>
              <a:rPr lang="it-IT" dirty="0"/>
              <a:t>. 1418 c.c</a:t>
            </a:r>
            <a:r>
              <a:rPr lang="it-IT" dirty="0" smtClean="0"/>
              <a:t>.</a:t>
            </a:r>
          </a:p>
          <a:p>
            <a:r>
              <a:rPr lang="it-IT" dirty="0" smtClean="0"/>
              <a:t>Assenza di una definizione e non univocità nell’utilizzo del termine da parte del legislatore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Per fare chiarezza: </a:t>
            </a:r>
            <a:r>
              <a:rPr lang="it-IT" b="1" dirty="0" smtClean="0"/>
              <a:t>Contratto = fonte di obbligazioni</a:t>
            </a:r>
          </a:p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u="sng" dirty="0" smtClean="0"/>
              <a:t>ASTRATTAMENTE</a:t>
            </a:r>
            <a:r>
              <a:rPr lang="it-IT" dirty="0" smtClean="0"/>
              <a:t> possiamo distinguere:</a:t>
            </a:r>
          </a:p>
          <a:p>
            <a:pPr marL="0" indent="0">
              <a:buNone/>
            </a:pPr>
            <a:r>
              <a:rPr lang="it-IT" dirty="0" smtClean="0"/>
              <a:t>Oggetto dell’obbligazione (</a:t>
            </a:r>
            <a:r>
              <a:rPr lang="it-IT" dirty="0"/>
              <a:t>rapporto</a:t>
            </a:r>
            <a:r>
              <a:rPr lang="it-IT" dirty="0" smtClean="0"/>
              <a:t>): prestazione </a:t>
            </a:r>
          </a:p>
          <a:p>
            <a:pPr marL="0" indent="0">
              <a:buNone/>
            </a:pPr>
            <a:r>
              <a:rPr lang="it-IT" b="1" dirty="0" smtClean="0"/>
              <a:t>Oggetto del contratto </a:t>
            </a:r>
            <a:r>
              <a:rPr lang="it-IT" dirty="0" smtClean="0"/>
              <a:t>(</a:t>
            </a:r>
            <a:r>
              <a:rPr lang="it-IT" dirty="0"/>
              <a:t>atto/fattispecie</a:t>
            </a:r>
            <a:r>
              <a:rPr lang="it-IT" dirty="0" smtClean="0"/>
              <a:t>)</a:t>
            </a:r>
            <a:r>
              <a:rPr lang="it-IT" b="1" dirty="0" smtClean="0"/>
              <a:t>: </a:t>
            </a:r>
            <a:r>
              <a:rPr lang="it-IT" b="1" i="1" dirty="0" smtClean="0"/>
              <a:t>id</a:t>
            </a:r>
            <a:r>
              <a:rPr lang="it-IT" b="1" dirty="0" smtClean="0"/>
              <a:t>, la rappresentazione della realtà, sul quale si forma il consenso delle part</a:t>
            </a:r>
            <a:r>
              <a:rPr lang="it-IT" dirty="0" smtClean="0"/>
              <a:t>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u="sng" dirty="0" smtClean="0"/>
              <a:t>CONCRETAMENTE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La prestazione oggetto dell’obbligazione può essere di diversi tipi (consegnare, fare, non fare, trasferire la titolarità di un diritto)</a:t>
            </a:r>
          </a:p>
          <a:p>
            <a:pPr marL="0" indent="0">
              <a:buNone/>
            </a:pPr>
            <a:r>
              <a:rPr lang="it-IT" dirty="0" smtClean="0"/>
              <a:t>L’interesse del creditore è «soddisfatto» ora da una entità materiale - una cosa - , ora da un’attività, ora da entrambe.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Contratti a effetti reali – contratti a effetti obbligatori</a:t>
            </a:r>
          </a:p>
        </p:txBody>
      </p:sp>
      <p:sp>
        <p:nvSpPr>
          <p:cNvPr id="4" name="Ovale 3"/>
          <p:cNvSpPr/>
          <p:nvPr/>
        </p:nvSpPr>
        <p:spPr>
          <a:xfrm>
            <a:off x="9509761" y="6074797"/>
            <a:ext cx="2456953" cy="6599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Art. 1348 – Cose future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2656"/>
          </a:xfrm>
        </p:spPr>
        <p:txBody>
          <a:bodyPr>
            <a:normAutofit/>
          </a:bodyPr>
          <a:lstStyle/>
          <a:p>
            <a:r>
              <a:rPr lang="it-IT" sz="3600" dirty="0" smtClean="0"/>
              <a:t>OGGETTO - art. 1346 c.c. Requisiti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599" y="1709531"/>
            <a:ext cx="10429631" cy="4531581"/>
          </a:xfrm>
        </p:spPr>
        <p:txBody>
          <a:bodyPr>
            <a:normAutofit/>
          </a:bodyPr>
          <a:lstStyle/>
          <a:p>
            <a:r>
              <a:rPr lang="it-IT" sz="2800" dirty="0" smtClean="0"/>
              <a:t>Determinato o determinabile </a:t>
            </a:r>
            <a:r>
              <a:rPr lang="it-IT" dirty="0" smtClean="0"/>
              <a:t>(negozi </a:t>
            </a:r>
            <a:r>
              <a:rPr lang="it-IT" i="1" dirty="0" smtClean="0"/>
              <a:t>per </a:t>
            </a:r>
            <a:r>
              <a:rPr lang="it-IT" i="1" dirty="0" err="1" smtClean="0"/>
              <a:t>relationem</a:t>
            </a:r>
            <a:r>
              <a:rPr lang="it-IT" i="1" dirty="0"/>
              <a:t> </a:t>
            </a:r>
            <a:r>
              <a:rPr lang="it-IT" dirty="0" smtClean="0"/>
              <a:t>– Arbitraggio)</a:t>
            </a:r>
            <a:endParaRPr lang="it-IT" sz="2800" dirty="0" smtClean="0"/>
          </a:p>
          <a:p>
            <a:r>
              <a:rPr lang="it-IT" sz="2800" dirty="0" smtClean="0"/>
              <a:t>Possibile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Impossibilità fisica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 smtClean="0"/>
              <a:t>Impossibilita giuridica</a:t>
            </a:r>
          </a:p>
          <a:p>
            <a:pPr lvl="1">
              <a:buFontTx/>
              <a:buChar char="-"/>
            </a:pPr>
            <a:r>
              <a:rPr lang="it-IT" i="0" dirty="0" smtClean="0"/>
              <a:t>Impossibilità assoluta: </a:t>
            </a:r>
            <a:r>
              <a:rPr lang="it-IT" sz="1600" i="0" dirty="0" smtClean="0"/>
              <a:t>inidoneità dell’oggetto a essere riferimento di qualsiasi negozio (rientrano in questa categoria i contratti assurdi o aberranti)</a:t>
            </a:r>
            <a:endParaRPr lang="it-IT" sz="1800" i="0" dirty="0" smtClean="0"/>
          </a:p>
          <a:p>
            <a:pPr lvl="1">
              <a:buFontTx/>
              <a:buChar char="-"/>
            </a:pPr>
            <a:r>
              <a:rPr lang="it-IT" i="0" dirty="0" smtClean="0"/>
              <a:t>Impossibilità relativa: </a:t>
            </a:r>
            <a:r>
              <a:rPr lang="it-IT" sz="1600" i="0" dirty="0"/>
              <a:t>inidoneità dell’oggetto a essere riferimento </a:t>
            </a:r>
            <a:r>
              <a:rPr lang="it-IT" sz="1600" i="0" dirty="0" smtClean="0"/>
              <a:t>di alcuni negozi</a:t>
            </a:r>
          </a:p>
          <a:p>
            <a:r>
              <a:rPr lang="it-IT" sz="2800" dirty="0" smtClean="0"/>
              <a:t>Lecito</a:t>
            </a:r>
          </a:p>
          <a:p>
            <a:pPr marL="0" indent="0">
              <a:buNone/>
            </a:pPr>
            <a:r>
              <a:rPr lang="it-IT" dirty="0" smtClean="0"/>
              <a:t>Oggetto illecito: </a:t>
            </a:r>
            <a:r>
              <a:rPr lang="it-IT" sz="1600" dirty="0" smtClean="0"/>
              <a:t>il bene dovuto descritto dalle parti è contrario a norme imperative, ordine pubblico e buon costume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452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87503" y="224624"/>
            <a:ext cx="9601200" cy="84085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3) FORMA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1261" y="1085351"/>
            <a:ext cx="11374342" cy="5772649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>
                <a:sym typeface="Wingdings" panose="05000000000000000000" pitchFamily="2" charset="2"/>
              </a:rPr>
              <a:t>Tutti i contratti </a:t>
            </a:r>
            <a:r>
              <a:rPr lang="it-IT" dirty="0" smtClean="0">
                <a:sym typeface="Wingdings" panose="05000000000000000000" pitchFamily="2" charset="2"/>
              </a:rPr>
              <a:t>hanno una </a:t>
            </a:r>
            <a:r>
              <a:rPr lang="it-IT" b="1" dirty="0" smtClean="0">
                <a:sym typeface="Wingdings" panose="05000000000000000000" pitchFamily="2" charset="2"/>
              </a:rPr>
              <a:t>«forma in senso lato» </a:t>
            </a:r>
            <a:r>
              <a:rPr lang="it-IT" sz="1600" dirty="0" smtClean="0">
                <a:sym typeface="Wingdings" panose="05000000000000000000" pitchFamily="2" charset="2"/>
              </a:rPr>
              <a:t>(mezzo di esteriorizzazione delle manifestazioni di volontà dei contraenti)</a:t>
            </a:r>
            <a:endParaRPr lang="it-IT" dirty="0" smtClean="0"/>
          </a:p>
          <a:p>
            <a:r>
              <a:rPr lang="it-IT" dirty="0" smtClean="0"/>
              <a:t>La</a:t>
            </a:r>
            <a:r>
              <a:rPr lang="it-IT" b="1" dirty="0" smtClean="0"/>
              <a:t> FORMA</a:t>
            </a:r>
            <a:r>
              <a:rPr lang="it-IT" dirty="0" smtClean="0"/>
              <a:t> «in senso stretto» è il </a:t>
            </a:r>
            <a:r>
              <a:rPr lang="it-IT" b="1" dirty="0" smtClean="0"/>
              <a:t>documento</a:t>
            </a:r>
            <a:r>
              <a:rPr lang="it-IT" dirty="0" smtClean="0"/>
              <a:t> (atto pubblico, scrittura privata o documento informatico) </a:t>
            </a:r>
            <a:r>
              <a:rPr lang="it-IT" b="1" dirty="0" smtClean="0"/>
              <a:t>dal quale risulta la manifestazione di volontà</a:t>
            </a:r>
          </a:p>
          <a:p>
            <a:pPr>
              <a:buFontTx/>
              <a:buChar char="-"/>
            </a:pPr>
            <a:r>
              <a:rPr lang="it-IT" sz="1500" dirty="0" smtClean="0"/>
              <a:t>Atto pubblico</a:t>
            </a:r>
          </a:p>
          <a:p>
            <a:pPr>
              <a:buFontTx/>
              <a:buChar char="-"/>
            </a:pPr>
            <a:r>
              <a:rPr lang="it-IT" sz="1500" dirty="0" smtClean="0"/>
              <a:t>Scrittura privata</a:t>
            </a:r>
          </a:p>
          <a:p>
            <a:pPr>
              <a:buFontTx/>
              <a:buChar char="-"/>
            </a:pPr>
            <a:r>
              <a:rPr lang="it-IT" sz="1500" dirty="0" smtClean="0"/>
              <a:t>Documento informatico</a:t>
            </a:r>
          </a:p>
          <a:p>
            <a:pPr marL="0" indent="0" algn="ctr">
              <a:buNone/>
            </a:pPr>
            <a:r>
              <a:rPr lang="it-IT" sz="28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c.d. Principio della libertà delle </a:t>
            </a:r>
            <a:r>
              <a:rPr lang="it-IT" sz="2800" b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forme</a:t>
            </a:r>
            <a:endParaRPr lang="it-IT" sz="2800" dirty="0" smtClean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 smtClean="0">
                <a:solidFill>
                  <a:srgbClr val="C00000"/>
                </a:solidFill>
              </a:rPr>
              <a:t>Forma ad </a:t>
            </a:r>
            <a:r>
              <a:rPr lang="it-IT" b="1" i="1" dirty="0" err="1" smtClean="0">
                <a:solidFill>
                  <a:srgbClr val="C00000"/>
                </a:solidFill>
              </a:rPr>
              <a:t>substantiam</a:t>
            </a:r>
            <a:endParaRPr lang="it-IT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C00000"/>
                </a:solidFill>
              </a:rPr>
              <a:t>La forma è requisito autonomo</a:t>
            </a:r>
            <a:r>
              <a:rPr lang="it-IT" dirty="0" smtClean="0">
                <a:solidFill>
                  <a:srgbClr val="C00000"/>
                </a:solidFill>
              </a:rPr>
              <a:t> del contratto </a:t>
            </a:r>
            <a:r>
              <a:rPr lang="it-IT" b="1" dirty="0" smtClean="0">
                <a:solidFill>
                  <a:srgbClr val="C00000"/>
                </a:solidFill>
              </a:rPr>
              <a:t>SOLO</a:t>
            </a:r>
            <a:r>
              <a:rPr lang="it-IT" dirty="0" smtClean="0">
                <a:solidFill>
                  <a:srgbClr val="C00000"/>
                </a:solidFill>
              </a:rPr>
              <a:t> «quando risulta che è prescritta dalla legge a pena di nullità» </a:t>
            </a:r>
            <a:r>
              <a:rPr lang="it-IT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c.d. </a:t>
            </a:r>
            <a:r>
              <a:rPr lang="it-IT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CONTRATTI SOLENNI</a:t>
            </a:r>
          </a:p>
          <a:p>
            <a:pPr marL="0" indent="0">
              <a:buNone/>
            </a:pPr>
            <a:r>
              <a:rPr lang="it-IT" dirty="0">
                <a:solidFill>
                  <a:srgbClr val="C00000"/>
                </a:solidFill>
                <a:sym typeface="Wingdings" panose="05000000000000000000" pitchFamily="2" charset="2"/>
              </a:rPr>
              <a:t>Art. 1418 c.c. </a:t>
            </a:r>
            <a:r>
              <a:rPr lang="it-IT" dirty="0" smtClean="0">
                <a:solidFill>
                  <a:srgbClr val="C00000"/>
                </a:solidFill>
                <a:sym typeface="Wingdings" panose="05000000000000000000" pitchFamily="2" charset="2"/>
              </a:rPr>
              <a:t>La forma </a:t>
            </a:r>
            <a:r>
              <a:rPr lang="it-IT" i="1" dirty="0">
                <a:solidFill>
                  <a:srgbClr val="C00000"/>
                </a:solidFill>
                <a:sym typeface="Wingdings" panose="05000000000000000000" pitchFamily="2" charset="2"/>
              </a:rPr>
              <a:t>ad </a:t>
            </a:r>
            <a:r>
              <a:rPr lang="it-IT" i="1" dirty="0" err="1">
                <a:solidFill>
                  <a:srgbClr val="C00000"/>
                </a:solidFill>
                <a:sym typeface="Wingdings" panose="05000000000000000000" pitchFamily="2" charset="2"/>
              </a:rPr>
              <a:t>substantiam</a:t>
            </a:r>
            <a:r>
              <a:rPr lang="it-IT" i="1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it-IT" dirty="0" smtClean="0">
                <a:solidFill>
                  <a:srgbClr val="C00000"/>
                </a:solidFill>
                <a:sym typeface="Wingdings" panose="05000000000000000000" pitchFamily="2" charset="2"/>
              </a:rPr>
              <a:t>è prevista per la validità dell’atto  se manca l’atto è nullo  è requisito del contr.</a:t>
            </a:r>
          </a:p>
          <a:p>
            <a:pPr marL="0" indent="0">
              <a:buNone/>
            </a:pPr>
            <a:endParaRPr lang="it-IT" sz="26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b="1" dirty="0">
                <a:sym typeface="Wingdings" panose="05000000000000000000" pitchFamily="2" charset="2"/>
              </a:rPr>
              <a:t>art. 1352 </a:t>
            </a:r>
            <a:r>
              <a:rPr lang="it-IT" b="1" dirty="0" smtClean="0">
                <a:sym typeface="Wingdings" panose="05000000000000000000" pitchFamily="2" charset="2"/>
              </a:rPr>
              <a:t>c.c. Forma convenzionale: </a:t>
            </a:r>
            <a:r>
              <a:rPr lang="it-IT" dirty="0">
                <a:sym typeface="Wingdings" panose="05000000000000000000" pitchFamily="2" charset="2"/>
              </a:rPr>
              <a:t>a</a:t>
            </a:r>
            <a:r>
              <a:rPr lang="it-IT" dirty="0" smtClean="0">
                <a:sym typeface="Wingdings" panose="05000000000000000000" pitchFamily="2" charset="2"/>
              </a:rPr>
              <a:t>nche le parti possono prevedere una forma a pena di nullità (o </a:t>
            </a:r>
            <a:r>
              <a:rPr lang="it-IT" i="1" dirty="0" smtClean="0">
                <a:sym typeface="Wingdings" panose="05000000000000000000" pitchFamily="2" charset="2"/>
              </a:rPr>
              <a:t>ad </a:t>
            </a:r>
            <a:r>
              <a:rPr lang="it-IT" i="1" dirty="0" err="1" smtClean="0">
                <a:sym typeface="Wingdings" panose="05000000000000000000" pitchFamily="2" charset="2"/>
              </a:rPr>
              <a:t>probationem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it-IT" b="1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b="1" i="1" dirty="0">
                <a:solidFill>
                  <a:schemeClr val="accent5">
                    <a:lumMod val="75000"/>
                  </a:schemeClr>
                </a:solidFill>
              </a:rPr>
              <a:t>Forma ad </a:t>
            </a:r>
            <a:r>
              <a:rPr lang="it-IT" b="1" i="1" dirty="0" err="1" smtClean="0">
                <a:solidFill>
                  <a:schemeClr val="accent5">
                    <a:lumMod val="75000"/>
                  </a:schemeClr>
                </a:solidFill>
              </a:rPr>
              <a:t>probationem</a:t>
            </a:r>
            <a:endParaRPr lang="it-IT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 smtClean="0"/>
              <a:t>La forma è prevista 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ai fini della prova dell’atto </a:t>
            </a:r>
            <a:r>
              <a:rPr lang="it-IT" dirty="0" smtClean="0">
                <a:sym typeface="Wingdings" panose="05000000000000000000" pitchFamily="2" charset="2"/>
              </a:rPr>
              <a:t> L’esistenza dell’atto deve essere provata mediante quella forma. Se manca, l’atto è valido ed efficace, ma per provarne in giudizio l’esistenza ci sono alcune limitazioni: NO prova testimoniale e presunzioni</a:t>
            </a:r>
            <a:endParaRPr lang="it-IT" dirty="0" smtClean="0"/>
          </a:p>
          <a:p>
            <a:pPr marL="0" indent="0">
              <a:buNone/>
            </a:pPr>
            <a:endParaRPr lang="it-IT" b="1" i="1" dirty="0"/>
          </a:p>
          <a:p>
            <a:pPr marL="0" indent="0">
              <a:buNone/>
            </a:pPr>
            <a:endParaRPr lang="it-IT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998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3341535"/>
            <a:ext cx="9601200" cy="578457"/>
          </a:xfrm>
        </p:spPr>
        <p:txBody>
          <a:bodyPr>
            <a:noAutofit/>
          </a:bodyPr>
          <a:lstStyle/>
          <a:p>
            <a:r>
              <a:rPr lang="it-IT" sz="2800" dirty="0" smtClean="0"/>
              <a:t>FORMA  e contenuto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3649" y="3919992"/>
            <a:ext cx="9601200" cy="1944095"/>
          </a:xfrm>
        </p:spPr>
        <p:txBody>
          <a:bodyPr/>
          <a:lstStyle/>
          <a:p>
            <a:r>
              <a:rPr lang="it-IT" dirty="0" smtClean="0"/>
              <a:t>Contenuto minimo: </a:t>
            </a:r>
            <a:r>
              <a:rPr lang="it-IT" sz="1600" dirty="0" smtClean="0"/>
              <a:t>schema previsto dalle legge</a:t>
            </a:r>
            <a:endParaRPr lang="it-IT" dirty="0" smtClean="0"/>
          </a:p>
          <a:p>
            <a:r>
              <a:rPr lang="it-IT" dirty="0" smtClean="0"/>
              <a:t>Contenuto effettivo: </a:t>
            </a:r>
            <a:r>
              <a:rPr lang="it-IT" sz="1600" dirty="0" smtClean="0"/>
              <a:t>altre clausole volute dalle parti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524000" y="838200"/>
            <a:ext cx="9601200" cy="5784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dirty="0" smtClean="0"/>
              <a:t>FORMA - Funzioni</a:t>
            </a:r>
            <a:endParaRPr lang="it-IT" sz="28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524000" y="1492194"/>
            <a:ext cx="9601200" cy="194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/>
              <a:t>Adempimenti pubblicitari</a:t>
            </a:r>
          </a:p>
          <a:p>
            <a:r>
              <a:rPr lang="it-IT" smtClean="0"/>
              <a:t>Opponibilità ai terzi</a:t>
            </a:r>
          </a:p>
          <a:p>
            <a:r>
              <a:rPr lang="it-IT" smtClean="0"/>
              <a:t>Forme di protezione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53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9077" y="2389554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it-IT" sz="6600" dirty="0" smtClean="0">
                <a:solidFill>
                  <a:srgbClr val="FF0000"/>
                </a:solidFill>
              </a:rPr>
              <a:t>Formazione dei contratti</a:t>
            </a:r>
            <a:endParaRPr lang="it-IT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8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1255" y="320039"/>
            <a:ext cx="10714383" cy="2176671"/>
          </a:xfrm>
        </p:spPr>
        <p:txBody>
          <a:bodyPr>
            <a:normAutofit/>
          </a:bodyPr>
          <a:lstStyle/>
          <a:p>
            <a:r>
              <a:rPr lang="it-IT" sz="3200" dirty="0"/>
              <a:t>Il </a:t>
            </a:r>
            <a:r>
              <a:rPr lang="it-IT" sz="2800" b="1" dirty="0"/>
              <a:t>potere</a:t>
            </a:r>
            <a:r>
              <a:rPr lang="it-IT" sz="2800" dirty="0"/>
              <a:t> riconosciuto o attribuito dall’ordinamento giuridico al «privato» </a:t>
            </a:r>
            <a:r>
              <a:rPr lang="it-IT" sz="2800" b="1" dirty="0"/>
              <a:t>di regolare da sé</a:t>
            </a:r>
            <a:r>
              <a:rPr lang="it-IT" sz="2800" dirty="0"/>
              <a:t>, con proprie manifestazioni di volontà, </a:t>
            </a:r>
            <a:r>
              <a:rPr lang="it-IT" sz="2800" b="1" dirty="0"/>
              <a:t>i «propri» interessi </a:t>
            </a:r>
            <a:r>
              <a:rPr lang="it-IT" sz="2800" dirty="0"/>
              <a:t>mediante un </a:t>
            </a:r>
            <a:r>
              <a:rPr lang="it-IT" sz="2800" b="1" dirty="0">
                <a:solidFill>
                  <a:srgbClr val="C00000"/>
                </a:solidFill>
              </a:rPr>
              <a:t>autoregolamento</a:t>
            </a:r>
            <a:r>
              <a:rPr lang="it-IT" sz="2800" dirty="0"/>
              <a:t> che, se conforme alle prescrizioni del diritto, assume per le parti che lo hanno creato «forza di legge».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49156" y="3125525"/>
            <a:ext cx="4397070" cy="10018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Autotutela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37645" y="3125525"/>
            <a:ext cx="4397070" cy="1001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Eteronomia</a:t>
            </a:r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259911" y="2584173"/>
            <a:ext cx="4397070" cy="1001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Autoregolamentazione</a:t>
            </a:r>
            <a:endParaRPr lang="it-IT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4683319" y="4419927"/>
            <a:ext cx="3442914" cy="104162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cap="all" dirty="0" smtClean="0"/>
              <a:t>Autonomia negoziale</a:t>
            </a:r>
            <a:endParaRPr lang="it-IT" sz="2400" cap="all" dirty="0"/>
          </a:p>
        </p:txBody>
      </p:sp>
      <p:sp>
        <p:nvSpPr>
          <p:cNvPr id="8" name="Rettangolo arrotondato 7"/>
          <p:cNvSpPr/>
          <p:nvPr/>
        </p:nvSpPr>
        <p:spPr>
          <a:xfrm>
            <a:off x="1105230" y="4754544"/>
            <a:ext cx="3051975" cy="104162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all" dirty="0" smtClean="0"/>
              <a:t>Autonomia Privata</a:t>
            </a:r>
            <a:endParaRPr lang="it-IT" cap="all" dirty="0"/>
          </a:p>
        </p:txBody>
      </p:sp>
      <p:sp>
        <p:nvSpPr>
          <p:cNvPr id="9" name="Rettangolo arrotondato 8"/>
          <p:cNvSpPr/>
          <p:nvPr/>
        </p:nvSpPr>
        <p:spPr>
          <a:xfrm>
            <a:off x="8676199" y="4756205"/>
            <a:ext cx="3139439" cy="104162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cap="all" dirty="0" smtClean="0"/>
              <a:t>Autonomia contrattuale</a:t>
            </a:r>
            <a:endParaRPr lang="it-IT" cap="all" dirty="0"/>
          </a:p>
        </p:txBody>
      </p:sp>
      <p:sp>
        <p:nvSpPr>
          <p:cNvPr id="10" name="Parentesi graffa chiusa 9"/>
          <p:cNvSpPr/>
          <p:nvPr/>
        </p:nvSpPr>
        <p:spPr>
          <a:xfrm rot="5400000">
            <a:off x="6085230" y="-666586"/>
            <a:ext cx="575476" cy="9339137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037646" y="6178163"/>
            <a:ext cx="3446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Enti pubblici agiscono </a:t>
            </a:r>
            <a:r>
              <a:rPr lang="it-IT" sz="1600" i="1" dirty="0" smtClean="0"/>
              <a:t>iure </a:t>
            </a:r>
            <a:r>
              <a:rPr lang="it-IT" sz="1600" i="1" dirty="0" err="1" smtClean="0"/>
              <a:t>privatorum</a:t>
            </a:r>
            <a:endParaRPr lang="it-IT" sz="1600" i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213034" y="5931941"/>
            <a:ext cx="4065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Il contratto è un negozio </a:t>
            </a:r>
            <a:r>
              <a:rPr lang="it-IT" sz="1400" dirty="0" smtClean="0"/>
              <a:t>(</a:t>
            </a:r>
            <a:r>
              <a:rPr lang="it-IT" sz="1400" i="1" dirty="0" err="1" smtClean="0"/>
              <a:t>species</a:t>
            </a:r>
            <a:r>
              <a:rPr lang="it-IT" sz="1400" i="1" dirty="0" smtClean="0"/>
              <a:t> – </a:t>
            </a:r>
            <a:r>
              <a:rPr lang="it-IT" sz="1400" i="1" dirty="0" err="1" smtClean="0"/>
              <a:t>genus</a:t>
            </a:r>
            <a:r>
              <a:rPr lang="it-IT" sz="1400" dirty="0" smtClean="0"/>
              <a:t>)</a:t>
            </a:r>
            <a:r>
              <a:rPr lang="it-IT" sz="1600" dirty="0" smtClean="0"/>
              <a:t>. L’autonomia contrattuale è una «sottocategoria» della autonomia negoziale.</a:t>
            </a:r>
            <a:endParaRPr lang="it-IT" sz="16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736866" y="3065866"/>
            <a:ext cx="1335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≠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02558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Il </a:t>
            </a:r>
            <a:r>
              <a:rPr lang="it-IT" sz="2400" b="1" dirty="0"/>
              <a:t>potere</a:t>
            </a:r>
            <a:r>
              <a:rPr lang="it-IT" sz="2400" dirty="0"/>
              <a:t> riconosciuto o attribuito dall’ordinamento giuridico al «privato» </a:t>
            </a:r>
            <a:r>
              <a:rPr lang="it-IT" sz="2400" b="1" dirty="0"/>
              <a:t>di regolare da </a:t>
            </a:r>
            <a:r>
              <a:rPr lang="it-IT" sz="2400" b="1" dirty="0" smtClean="0"/>
              <a:t>sé</a:t>
            </a:r>
            <a:r>
              <a:rPr lang="it-IT" sz="2400" dirty="0"/>
              <a:t> </a:t>
            </a:r>
            <a:r>
              <a:rPr lang="it-IT" sz="3200" b="1" dirty="0" smtClean="0"/>
              <a:t>i </a:t>
            </a:r>
            <a:r>
              <a:rPr lang="it-IT" sz="3200" b="1" dirty="0"/>
              <a:t>«propri» interessi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48230" y="2171700"/>
            <a:ext cx="10171706" cy="1588273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interessi di pertinenza esclusiva dei soggetti agenti (persone fisiche o enti)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autonomia individuale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interessi di categorie professionali o sociali regolati da enti c.d. esponenziali  </a:t>
            </a:r>
            <a:r>
              <a:rPr lang="it-IT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autonomia collettiva</a:t>
            </a:r>
            <a:endParaRPr lang="it-IT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2192571" y="4249311"/>
            <a:ext cx="10092194" cy="15882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interessi che muovono da posizioni opposte e perseguono scopi non coincidenti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autonomia di scambio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interessi che procedono parallelamente e conseguono uno scopo comune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autonomia associativa</a:t>
            </a:r>
            <a:endParaRPr lang="it-IT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Connettore 7 5"/>
          <p:cNvCxnSpPr/>
          <p:nvPr/>
        </p:nvCxnSpPr>
        <p:spPr>
          <a:xfrm rot="10800000" flipV="1">
            <a:off x="2191576" y="1550504"/>
            <a:ext cx="3301780" cy="1546862"/>
          </a:xfrm>
          <a:prstGeom prst="curvedConnector3">
            <a:avLst>
              <a:gd name="adj1" fmla="val 109964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Connettore 7 7"/>
          <p:cNvCxnSpPr>
            <a:endCxn id="4" idx="1"/>
          </p:cNvCxnSpPr>
          <p:nvPr/>
        </p:nvCxnSpPr>
        <p:spPr>
          <a:xfrm rot="5400000">
            <a:off x="2108916" y="1634159"/>
            <a:ext cx="3492944" cy="3325634"/>
          </a:xfrm>
          <a:prstGeom prst="curvedConnector4">
            <a:avLst>
              <a:gd name="adj1" fmla="val 2437"/>
              <a:gd name="adj2" fmla="val 13747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7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03768" y="494969"/>
            <a:ext cx="6245750" cy="1485900"/>
          </a:xfrm>
        </p:spPr>
        <p:txBody>
          <a:bodyPr/>
          <a:lstStyle/>
          <a:p>
            <a:pPr algn="ctr"/>
            <a:r>
              <a:rPr lang="it-IT" b="1" dirty="0" smtClean="0"/>
              <a:t>ATTI NEGOZIALI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600" y="2286000"/>
            <a:ext cx="4011433" cy="3581400"/>
          </a:xfrm>
        </p:spPr>
        <p:txBody>
          <a:bodyPr/>
          <a:lstStyle/>
          <a:p>
            <a:pPr marL="0" indent="0" algn="ctr">
              <a:buNone/>
            </a:pP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</a:rPr>
              <a:t>bilaterale o plurilaterale</a:t>
            </a:r>
          </a:p>
          <a:p>
            <a:pPr marL="0" indent="0" algn="ctr">
              <a:buNone/>
            </a:pPr>
            <a:r>
              <a:rPr lang="it-IT" dirty="0" smtClean="0"/>
              <a:t>due o più parti</a:t>
            </a:r>
          </a:p>
          <a:p>
            <a:pPr marL="0" indent="0" algn="ctr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a</a:t>
            </a:r>
            <a:r>
              <a:rPr lang="it-IT" dirty="0" smtClean="0"/>
              <a:t>ccordi e convenzioni </a:t>
            </a:r>
          </a:p>
          <a:p>
            <a:pPr marL="0" indent="0">
              <a:buNone/>
            </a:pPr>
            <a:r>
              <a:rPr lang="it-IT" sz="1600" dirty="0" smtClean="0"/>
              <a:t>(contenuto patrimoniale e non patrimoniale)</a:t>
            </a:r>
          </a:p>
          <a:p>
            <a:pPr>
              <a:buFontTx/>
              <a:buChar char="-"/>
            </a:pPr>
            <a:r>
              <a:rPr lang="it-IT" dirty="0"/>
              <a:t>c</a:t>
            </a:r>
            <a:r>
              <a:rPr lang="it-IT" dirty="0" smtClean="0"/>
              <a:t>ontratti</a:t>
            </a:r>
          </a:p>
          <a:p>
            <a:pPr marL="0" indent="0">
              <a:buNone/>
            </a:pPr>
            <a:r>
              <a:rPr lang="it-IT" sz="1600" dirty="0" smtClean="0"/>
              <a:t>(contenuto patrimoniale) art. 1321 c.c.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7718066" y="2286000"/>
            <a:ext cx="4011433" cy="3581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Franklin Gothic Book" panose="020B0503020102020204" pitchFamily="34" charset="0"/>
              <a:buNone/>
            </a:pPr>
            <a:r>
              <a:rPr lang="it-IT" sz="2800" b="1" dirty="0" smtClean="0">
                <a:solidFill>
                  <a:schemeClr val="accent5">
                    <a:lumMod val="75000"/>
                  </a:schemeClr>
                </a:solidFill>
              </a:rPr>
              <a:t>unilaterale</a:t>
            </a:r>
          </a:p>
          <a:p>
            <a:pPr marL="0" indent="0" algn="ctr">
              <a:buFont typeface="Franklin Gothic Book" panose="020B0503020102020204" pitchFamily="34" charset="0"/>
              <a:buNone/>
            </a:pPr>
            <a:r>
              <a:rPr lang="it-IT" dirty="0"/>
              <a:t>u</a:t>
            </a:r>
            <a:r>
              <a:rPr lang="it-IT" dirty="0" smtClean="0"/>
              <a:t>na sola parte</a:t>
            </a:r>
          </a:p>
          <a:p>
            <a:pPr marL="0" indent="0" algn="ctr">
              <a:buFont typeface="Franklin Gothic Book" panose="020B0503020102020204" pitchFamily="34" charset="0"/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n</a:t>
            </a:r>
            <a:r>
              <a:rPr lang="it-IT" dirty="0" smtClean="0"/>
              <a:t>egozi unilaterali</a:t>
            </a:r>
          </a:p>
          <a:p>
            <a:pPr marL="0" indent="0">
              <a:buNone/>
            </a:pPr>
            <a:r>
              <a:rPr lang="it-IT" sz="1600" i="1" dirty="0" smtClean="0"/>
              <a:t>inter </a:t>
            </a:r>
            <a:r>
              <a:rPr lang="it-IT" sz="1600" i="1" dirty="0" err="1" smtClean="0"/>
              <a:t>vivos</a:t>
            </a:r>
            <a:r>
              <a:rPr lang="it-IT" sz="1600" i="1" dirty="0" smtClean="0"/>
              <a:t> </a:t>
            </a:r>
            <a:r>
              <a:rPr lang="it-IT" sz="1600" dirty="0" smtClean="0"/>
              <a:t>- </a:t>
            </a:r>
            <a:r>
              <a:rPr lang="it-IT" sz="1600" i="1" dirty="0" err="1" smtClean="0"/>
              <a:t>mortis</a:t>
            </a:r>
            <a:r>
              <a:rPr lang="it-IT" sz="1600" i="1" dirty="0" smtClean="0"/>
              <a:t> causa</a:t>
            </a:r>
          </a:p>
          <a:p>
            <a:pPr marL="0" indent="0">
              <a:buNone/>
            </a:pPr>
            <a:r>
              <a:rPr lang="it-IT" sz="1600" dirty="0"/>
              <a:t>c</a:t>
            </a:r>
            <a:r>
              <a:rPr lang="it-IT" sz="1600" dirty="0" smtClean="0"/>
              <a:t>ontenuto patrimoniale e non patrimoniale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 smtClean="0"/>
              <a:t>Art. 1324 c.c. </a:t>
            </a:r>
            <a:r>
              <a:rPr lang="it-IT" sz="1600" i="1" dirty="0" smtClean="0"/>
              <a:t>inter </a:t>
            </a:r>
            <a:r>
              <a:rPr lang="it-IT" sz="1600" i="1" dirty="0" err="1" smtClean="0"/>
              <a:t>vivos</a:t>
            </a:r>
            <a:r>
              <a:rPr lang="it-IT" sz="1600" i="1" dirty="0" smtClean="0"/>
              <a:t> </a:t>
            </a:r>
            <a:r>
              <a:rPr lang="it-IT" sz="1600" dirty="0" smtClean="0"/>
              <a:t>a contenuto </a:t>
            </a:r>
            <a:r>
              <a:rPr lang="it-IT" sz="1600" dirty="0" err="1" smtClean="0"/>
              <a:t>patrim</a:t>
            </a:r>
            <a:r>
              <a:rPr lang="it-IT" sz="1600" dirty="0" smtClean="0"/>
              <a:t>.</a:t>
            </a:r>
          </a:p>
          <a:p>
            <a:pPr marL="0" indent="0">
              <a:buNone/>
            </a:pPr>
            <a:r>
              <a:rPr lang="it-IT" sz="1600" dirty="0" smtClean="0"/>
              <a:t>Revisione del dogma della </a:t>
            </a:r>
            <a:r>
              <a:rPr lang="it-IT" sz="1600" b="1" dirty="0" smtClean="0"/>
              <a:t>tassatività</a:t>
            </a:r>
            <a:endParaRPr lang="it-IT" sz="16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623808" y="6011187"/>
            <a:ext cx="5605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Fondamento costituzionale e limiti della autonomia contrattuale e della autonomia negoziale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5299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003853"/>
            <a:ext cx="9601200" cy="1485900"/>
          </a:xfrm>
        </p:spPr>
        <p:txBody>
          <a:bodyPr/>
          <a:lstStyle/>
          <a:p>
            <a:r>
              <a:rPr lang="it-IT" dirty="0"/>
              <a:t>l</a:t>
            </a:r>
            <a:r>
              <a:rPr lang="it-IT" dirty="0" smtClean="0"/>
              <a:t>a parte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71599" y="1908312"/>
            <a:ext cx="10094181" cy="47230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≠ soggetto</a:t>
            </a:r>
          </a:p>
          <a:p>
            <a:pPr>
              <a:buFontTx/>
              <a:buChar char="-"/>
            </a:pPr>
            <a:r>
              <a:rPr lang="it-IT" b="1" dirty="0" smtClean="0"/>
              <a:t>parte complessa </a:t>
            </a:r>
            <a:r>
              <a:rPr lang="it-IT" dirty="0" smtClean="0"/>
              <a:t>(più soggetti, ma una sola parte)</a:t>
            </a:r>
          </a:p>
          <a:p>
            <a:pPr>
              <a:buFontTx/>
              <a:buChar char="-"/>
            </a:pPr>
            <a:r>
              <a:rPr lang="it-IT" dirty="0"/>
              <a:t>i</a:t>
            </a:r>
            <a:r>
              <a:rPr lang="it-IT" dirty="0" smtClean="0"/>
              <a:t>l soggetto può anche non essere determinato al momento della conclusione, ma deve essere </a:t>
            </a:r>
            <a:r>
              <a:rPr lang="it-IT" b="1" dirty="0" smtClean="0"/>
              <a:t>determinabile</a:t>
            </a:r>
            <a:r>
              <a:rPr lang="it-IT" dirty="0" smtClean="0"/>
              <a:t> (NO rapporti </a:t>
            </a:r>
            <a:r>
              <a:rPr lang="it-IT" i="1" dirty="0" err="1" smtClean="0"/>
              <a:t>intuitu</a:t>
            </a:r>
            <a:r>
              <a:rPr lang="it-IT" i="1" dirty="0" smtClean="0"/>
              <a:t> </a:t>
            </a:r>
            <a:r>
              <a:rPr lang="it-IT" i="1" dirty="0" err="1" smtClean="0"/>
              <a:t>personae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 della fattispecie o in senso formale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autore </a:t>
            </a:r>
            <a:r>
              <a:rPr lang="it-IT" dirty="0"/>
              <a:t>del procedimento di formazione </a:t>
            </a:r>
            <a:endParaRPr lang="it-IT" dirty="0" smtClean="0"/>
          </a:p>
          <a:p>
            <a:pPr marL="0" indent="0">
              <a:buNone/>
            </a:pP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del regolamento di interessi o parte in senso sostanziale</a:t>
            </a:r>
            <a:r>
              <a:rPr lang="it-IT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dirty="0" smtClean="0">
                <a:sym typeface="Wingdings" panose="05000000000000000000" pitchFamily="2" charset="2"/>
              </a:rPr>
              <a:t> portatore degli interessi e destinatario degli effetti del negozio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dirty="0">
                <a:sym typeface="Wingdings" panose="05000000000000000000" pitchFamily="2" charset="2"/>
              </a:rPr>
              <a:t>d</a:t>
            </a:r>
            <a:r>
              <a:rPr lang="it-IT" dirty="0" smtClean="0">
                <a:sym typeface="Wingdings" panose="05000000000000000000" pitchFamily="2" charset="2"/>
              </a:rPr>
              <a:t>i regola coincidono nello stesso soggetto, ma possono essere riferite a due soggetti distinti 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C00000"/>
                </a:solidFill>
                <a:sym typeface="Wingdings" panose="05000000000000000000" pitchFamily="2" charset="2"/>
              </a:rPr>
              <a:t>RAPPRESENTANZA DIRETTA</a:t>
            </a:r>
            <a:r>
              <a:rPr lang="it-IT" dirty="0" smtClean="0">
                <a:sym typeface="Wingdings" panose="05000000000000000000" pitchFamily="2" charset="2"/>
              </a:rPr>
              <a:t>: </a:t>
            </a:r>
            <a:r>
              <a:rPr lang="it-IT" sz="1900" dirty="0" smtClean="0">
                <a:sym typeface="Wingdings" panose="05000000000000000000" pitchFamily="2" charset="2"/>
              </a:rPr>
              <a:t>il rappresentante pone in essere con la propria dichiarazione il procedimento di formazione del negozio, ma gli interessi e gli effetti sono riferibili al rappresentato</a:t>
            </a:r>
            <a:endParaRPr lang="it-IT" sz="19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71600" y="429370"/>
            <a:ext cx="815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Ogni negozio giuridico necessita di un soggetto legittimato a porlo in essere: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25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87503" y="375699"/>
            <a:ext cx="9601200" cy="816997"/>
          </a:xfrm>
        </p:spPr>
        <p:txBody>
          <a:bodyPr/>
          <a:lstStyle/>
          <a:p>
            <a:pPr algn="ctr"/>
            <a:r>
              <a:rPr lang="it-IT" dirty="0" smtClean="0"/>
              <a:t>Rappresentanza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5962" y="1280160"/>
            <a:ext cx="10948946" cy="54148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Un soggetto -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rappresentante</a:t>
            </a:r>
            <a:r>
              <a:rPr lang="it-IT" dirty="0"/>
              <a:t> </a:t>
            </a:r>
            <a:r>
              <a:rPr lang="it-IT" dirty="0" smtClean="0"/>
              <a:t>- compie un 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atto</a:t>
            </a:r>
            <a:r>
              <a:rPr lang="it-IT" dirty="0" smtClean="0"/>
              <a:t> destinato a produrre effetti nella sfera giuridico patrimoniale di un altro soggetto - </a:t>
            </a:r>
            <a:r>
              <a:rPr lang="it-IT" b="1" dirty="0" smtClean="0">
                <a:solidFill>
                  <a:schemeClr val="accent2"/>
                </a:solidFill>
              </a:rPr>
              <a:t>rappresentato</a:t>
            </a:r>
            <a:r>
              <a:rPr lang="it-IT" dirty="0" smtClean="0"/>
              <a:t> - allo scopo di curarne gli interessi.</a:t>
            </a:r>
          </a:p>
          <a:p>
            <a:pPr marL="0" indent="0">
              <a:buNone/>
            </a:pP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Atti giuridici </a:t>
            </a:r>
            <a:r>
              <a:rPr lang="it-IT" sz="1400" dirty="0" smtClean="0"/>
              <a:t>(negoziali es. conclusione di un contratto; atti giuridici in senso stretto es. ricezione dell’adempimento) </a:t>
            </a:r>
            <a:r>
              <a:rPr lang="it-IT" dirty="0" smtClean="0"/>
              <a:t>tranne atti strettamente personali</a:t>
            </a:r>
          </a:p>
          <a:p>
            <a:pPr marL="0" indent="0">
              <a:buNone/>
            </a:pPr>
            <a:r>
              <a:rPr lang="it-IT" dirty="0" smtClean="0"/>
              <a:t>«Cura dell’interesse altrui»</a:t>
            </a:r>
          </a:p>
          <a:p>
            <a:pPr marL="0" indent="0">
              <a:buNone/>
            </a:pPr>
            <a:r>
              <a:rPr lang="it-IT" dirty="0" smtClean="0"/>
              <a:t>Legittimazione del rappresentante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Rappresentanza diretta </a:t>
            </a:r>
            <a:r>
              <a:rPr lang="it-IT" dirty="0" smtClean="0">
                <a:sym typeface="Wingdings" panose="05000000000000000000" pitchFamily="2" charset="2"/>
              </a:rPr>
              <a:t> «spendita del nome» o </a:t>
            </a:r>
            <a:r>
              <a:rPr lang="it-IT" i="1" dirty="0" err="1" smtClean="0">
                <a:sym typeface="Wingdings" panose="05000000000000000000" pitchFamily="2" charset="2"/>
              </a:rPr>
              <a:t>contemplatio</a:t>
            </a:r>
            <a:r>
              <a:rPr lang="it-IT" i="1" dirty="0" smtClean="0">
                <a:sym typeface="Wingdings" panose="05000000000000000000" pitchFamily="2" charset="2"/>
              </a:rPr>
              <a:t> domini </a:t>
            </a:r>
            <a:r>
              <a:rPr lang="it-IT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art. 1388 c.c.</a:t>
            </a:r>
          </a:p>
          <a:p>
            <a:pPr marL="0" indent="0">
              <a:buNone/>
            </a:pPr>
            <a:r>
              <a:rPr lang="it-IT" sz="1700" dirty="0" smtClean="0"/>
              <a:t>Il rappresentante (parte del negozio o in senso formale) pone in essere un atto giuridico in nome e nell’interesse del rappresentato</a:t>
            </a:r>
          </a:p>
          <a:p>
            <a:pPr marL="0" indent="0">
              <a:buNone/>
            </a:pPr>
            <a:r>
              <a:rPr lang="it-IT" sz="1700" dirty="0" smtClean="0"/>
              <a:t>Gli effetti dell’atto si producono direttamente nella sfera giuridica del rappresentato (parte del regolamento o in senso sostanziale)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Rappresentanza </a:t>
            </a:r>
            <a:r>
              <a:rPr lang="it-IT" sz="2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indiretta </a:t>
            </a:r>
            <a:r>
              <a:rPr lang="it-IT" sz="2100" dirty="0" smtClean="0">
                <a:sym typeface="Wingdings" panose="05000000000000000000" pitchFamily="2" charset="2"/>
              </a:rPr>
              <a:t> il rappresentante in nome proprio </a:t>
            </a:r>
            <a:r>
              <a:rPr lang="it-IT" sz="2100" dirty="0">
                <a:solidFill>
                  <a:schemeClr val="accent2"/>
                </a:solidFill>
              </a:rPr>
              <a:t>art. 1705 – 1706 c.c.</a:t>
            </a:r>
          </a:p>
          <a:p>
            <a:pPr marL="0" indent="0">
              <a:buNone/>
            </a:pPr>
            <a:r>
              <a:rPr lang="it-IT" sz="1600" dirty="0" smtClean="0"/>
              <a:t>Il rappresentante (parte in senso formale e sostanziale) pone in essere un atto giuridico per conto dell’interessato ma in nome proprio</a:t>
            </a:r>
          </a:p>
          <a:p>
            <a:pPr marL="0" indent="0">
              <a:buNone/>
            </a:pPr>
            <a:r>
              <a:rPr lang="it-IT" sz="1600" dirty="0" smtClean="0"/>
              <a:t>Mandato senza rappresentanza art. 1705 – 1706 c.c.</a:t>
            </a:r>
          </a:p>
        </p:txBody>
      </p:sp>
      <p:sp>
        <p:nvSpPr>
          <p:cNvPr id="4" name="Ovale 3"/>
          <p:cNvSpPr/>
          <p:nvPr/>
        </p:nvSpPr>
        <p:spPr>
          <a:xfrm>
            <a:off x="8690775" y="4971131"/>
            <a:ext cx="3395207" cy="63929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ambasceria o </a:t>
            </a:r>
            <a:r>
              <a:rPr lang="it-IT" i="1" dirty="0" err="1" smtClean="0"/>
              <a:t>nuncius</a:t>
            </a:r>
            <a:endParaRPr lang="it-IT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53168" y="5029169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≠</a:t>
            </a:r>
          </a:p>
        </p:txBody>
      </p:sp>
    </p:spTree>
    <p:extLst>
      <p:ext uri="{BB962C8B-B14F-4D97-AF65-F5344CB8AC3E}">
        <p14:creationId xmlns:p14="http://schemas.microsoft.com/office/powerpoint/2010/main" val="2880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978009"/>
            <a:ext cx="3025471" cy="1039633"/>
          </a:xfrm>
        </p:spPr>
        <p:txBody>
          <a:bodyPr>
            <a:normAutofit/>
          </a:bodyPr>
          <a:lstStyle/>
          <a:p>
            <a:r>
              <a:rPr lang="it-IT" sz="3200" dirty="0" smtClean="0"/>
              <a:t>Rappresentanza legale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00546" y="1978089"/>
            <a:ext cx="4369242" cy="25245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Procura</a:t>
            </a:r>
          </a:p>
          <a:p>
            <a:pPr>
              <a:buFontTx/>
              <a:buChar char="-"/>
            </a:pPr>
            <a:r>
              <a:rPr lang="it-IT" sz="1600" dirty="0"/>
              <a:t>n</a:t>
            </a:r>
            <a:r>
              <a:rPr lang="it-IT" sz="1600" dirty="0" smtClean="0"/>
              <a:t>egozio unilaterale</a:t>
            </a:r>
          </a:p>
          <a:p>
            <a:pPr>
              <a:buFontTx/>
              <a:buChar char="-"/>
            </a:pPr>
            <a:r>
              <a:rPr lang="it-IT" sz="1600" dirty="0"/>
              <a:t>n</a:t>
            </a:r>
            <a:r>
              <a:rPr lang="it-IT" sz="1600" dirty="0" smtClean="0"/>
              <a:t>egozio astratto</a:t>
            </a:r>
          </a:p>
          <a:p>
            <a:pPr>
              <a:buFontTx/>
              <a:buChar char="-"/>
            </a:pPr>
            <a:r>
              <a:rPr lang="it-IT" sz="1600" dirty="0"/>
              <a:t>f</a:t>
            </a:r>
            <a:r>
              <a:rPr lang="it-IT" sz="1600" dirty="0" smtClean="0"/>
              <a:t>orma per </a:t>
            </a:r>
            <a:r>
              <a:rPr lang="it-IT" sz="1600" dirty="0" err="1" smtClean="0"/>
              <a:t>relationem</a:t>
            </a:r>
            <a:r>
              <a:rPr lang="it-IT" sz="1600" dirty="0" smtClean="0"/>
              <a:t> (art. 1392 c.c.)</a:t>
            </a:r>
          </a:p>
          <a:p>
            <a:pPr>
              <a:buFontTx/>
              <a:buChar char="-"/>
            </a:pPr>
            <a:r>
              <a:rPr lang="it-IT" sz="1600" dirty="0" smtClean="0"/>
              <a:t>revoca e modificazioni (art. 1396 c.c.)</a:t>
            </a:r>
          </a:p>
          <a:p>
            <a:pPr>
              <a:buFontTx/>
              <a:buChar char="-"/>
            </a:pPr>
            <a:endParaRPr lang="it-IT" sz="1600" dirty="0"/>
          </a:p>
          <a:p>
            <a:pPr marL="0" indent="0">
              <a:buNone/>
            </a:pPr>
            <a:r>
              <a:rPr lang="it-IT" sz="2200" dirty="0" smtClean="0"/>
              <a:t>≠</a:t>
            </a:r>
            <a:r>
              <a:rPr lang="it-IT" sz="1600" dirty="0" smtClean="0"/>
              <a:t> </a:t>
            </a:r>
            <a:r>
              <a:rPr lang="it-IT" dirty="0" smtClean="0"/>
              <a:t>Mandato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8619214" y="1001861"/>
            <a:ext cx="3025471" cy="10396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/>
              <a:t>Rappresentanza organica</a:t>
            </a:r>
            <a:endParaRPr lang="it-IT" sz="32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995407" y="1001861"/>
            <a:ext cx="3025471" cy="10396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/>
              <a:t>Rappresentanza volontaria</a:t>
            </a: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1844703" y="4866198"/>
            <a:ext cx="9255318" cy="1701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CAPACITA’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Capacità naturale del rappresentante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Capacità legale di agire del rappresentato</a:t>
            </a:r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Vizi del consenso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Buona o mala fede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941489" y="5284447"/>
            <a:ext cx="167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a</a:t>
            </a:r>
            <a:r>
              <a:rPr lang="it-IT" dirty="0" smtClean="0">
                <a:solidFill>
                  <a:schemeClr val="accent2"/>
                </a:solidFill>
              </a:rPr>
              <a:t>rt. 1389 c.c.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941489" y="6017349"/>
            <a:ext cx="240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a</a:t>
            </a:r>
            <a:r>
              <a:rPr lang="it-IT" dirty="0" smtClean="0">
                <a:solidFill>
                  <a:schemeClr val="accent2"/>
                </a:solidFill>
              </a:rPr>
              <a:t>rt. 1390 - 1391 c.c.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9" name="Parentesi graffa chiusa 8"/>
          <p:cNvSpPr/>
          <p:nvPr/>
        </p:nvSpPr>
        <p:spPr>
          <a:xfrm>
            <a:off x="6472362" y="5216056"/>
            <a:ext cx="349858" cy="556591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Parentesi graffa chiusa 9"/>
          <p:cNvSpPr/>
          <p:nvPr/>
        </p:nvSpPr>
        <p:spPr>
          <a:xfrm>
            <a:off x="6472362" y="5923720"/>
            <a:ext cx="349858" cy="556591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2614819" y="55610"/>
            <a:ext cx="4171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Fonti della rappresentanza</a:t>
            </a:r>
          </a:p>
          <a:p>
            <a:pPr algn="ctr"/>
            <a:r>
              <a:rPr lang="it-IT" b="1" dirty="0">
                <a:solidFill>
                  <a:schemeClr val="accent2"/>
                </a:solidFill>
              </a:rPr>
              <a:t>a</a:t>
            </a:r>
            <a:r>
              <a:rPr lang="it-IT" b="1" dirty="0" smtClean="0">
                <a:solidFill>
                  <a:schemeClr val="accent2"/>
                </a:solidFill>
              </a:rPr>
              <a:t>rt. 1387 c.c.</a:t>
            </a:r>
            <a:endParaRPr lang="it-IT" b="1" dirty="0">
              <a:solidFill>
                <a:schemeClr val="accent2"/>
              </a:solidFill>
            </a:endParaRPr>
          </a:p>
        </p:txBody>
      </p:sp>
      <p:sp>
        <p:nvSpPr>
          <p:cNvPr id="13" name="Parentesi graffa chiusa 12"/>
          <p:cNvSpPr/>
          <p:nvPr/>
        </p:nvSpPr>
        <p:spPr>
          <a:xfrm rot="16200000">
            <a:off x="4355837" y="-645953"/>
            <a:ext cx="385943" cy="3036985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839359" y="1978089"/>
            <a:ext cx="2994328" cy="1305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it-IT" sz="1500" dirty="0" smtClean="0"/>
              <a:t>Es. rappresentanza dei genitori dei figli minori; rappresentanza del tutore dell’interdetto</a:t>
            </a:r>
          </a:p>
        </p:txBody>
      </p:sp>
      <p:sp>
        <p:nvSpPr>
          <p:cNvPr id="15" name="Segnaposto contenuto 2"/>
          <p:cNvSpPr txBox="1">
            <a:spLocks/>
          </p:cNvSpPr>
          <p:nvPr/>
        </p:nvSpPr>
        <p:spPr>
          <a:xfrm>
            <a:off x="8650357" y="2017642"/>
            <a:ext cx="2994328" cy="1305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it-IT" sz="1500" dirty="0" smtClean="0"/>
              <a:t>Potere attribuito agli organi degli enti di porre in essere atti per l’ente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it-IT" sz="1500" dirty="0" smtClean="0"/>
              <a:t>Tra l’organo e l’ente c’è un </a:t>
            </a:r>
            <a:r>
              <a:rPr lang="it-IT" sz="1500" b="1" dirty="0" smtClean="0"/>
              <a:t>rapporto di immedesimazione</a:t>
            </a:r>
          </a:p>
        </p:txBody>
      </p:sp>
    </p:spTree>
    <p:extLst>
      <p:ext uri="{BB962C8B-B14F-4D97-AF65-F5344CB8AC3E}">
        <p14:creationId xmlns:p14="http://schemas.microsoft.com/office/powerpoint/2010/main" val="23795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3408" y="277468"/>
            <a:ext cx="350255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/>
              <a:t>Abuso di potere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100" dirty="0" smtClean="0"/>
              <a:t>Contratto concluso in conflitto di interessi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5068" y="1709531"/>
            <a:ext cx="3864335" cy="48900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1800" dirty="0">
                <a:solidFill>
                  <a:schemeClr val="accent2"/>
                </a:solidFill>
              </a:rPr>
              <a:t>a</a:t>
            </a:r>
            <a:r>
              <a:rPr lang="it-IT" sz="1800" dirty="0" smtClean="0">
                <a:solidFill>
                  <a:schemeClr val="accent2"/>
                </a:solidFill>
              </a:rPr>
              <a:t>rt. 1394 c.c.</a:t>
            </a:r>
          </a:p>
          <a:p>
            <a:pPr marL="0" indent="0">
              <a:buNone/>
            </a:pPr>
            <a:r>
              <a:rPr lang="it-IT" sz="1800" b="1" dirty="0" smtClean="0"/>
              <a:t>Funzione della rappresentanza</a:t>
            </a:r>
            <a:r>
              <a:rPr lang="it-IT" sz="1800" dirty="0" smtClean="0"/>
              <a:t>: il rappresentante deve perseguire l’interesse del rappresentato</a:t>
            </a:r>
          </a:p>
          <a:p>
            <a:pPr marL="0" indent="0">
              <a:buNone/>
            </a:pPr>
            <a:r>
              <a:rPr lang="it-IT" sz="1800" b="1" dirty="0" smtClean="0"/>
              <a:t>ABUSO</a:t>
            </a:r>
            <a:r>
              <a:rPr lang="it-IT" sz="1800" dirty="0" smtClean="0"/>
              <a:t>: il rappresentante persegue un interesse proprio o di terzi </a:t>
            </a:r>
            <a:r>
              <a:rPr lang="it-IT" sz="1800" dirty="0" smtClean="0">
                <a:sym typeface="Wingdings" panose="05000000000000000000" pitchFamily="2" charset="2"/>
              </a:rPr>
              <a:t> esercita il potere con una funzione diversa</a:t>
            </a:r>
            <a:endParaRPr lang="it-IT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1800" dirty="0" smtClean="0">
                <a:sym typeface="Wingdings" panose="05000000000000000000" pitchFamily="2" charset="2"/>
              </a:rPr>
              <a:t>L’abuso deve essere </a:t>
            </a:r>
            <a:r>
              <a:rPr lang="it-IT" sz="1800" b="1" dirty="0" smtClean="0">
                <a:sym typeface="Wingdings" panose="05000000000000000000" pitchFamily="2" charset="2"/>
              </a:rPr>
              <a:t>CONOSCIUTO o CONOSCIBILE </a:t>
            </a:r>
            <a:r>
              <a:rPr lang="it-IT" sz="1800" dirty="0" smtClean="0">
                <a:sym typeface="Wingdings" panose="05000000000000000000" pitchFamily="2" charset="2"/>
              </a:rPr>
              <a:t>al TERZO contraente</a:t>
            </a:r>
          </a:p>
          <a:p>
            <a:pPr marL="0" indent="0" algn="ctr">
              <a:buNone/>
            </a:pPr>
            <a:r>
              <a:rPr lang="it-IT" sz="1800" b="1" dirty="0" smtClean="0">
                <a:sym typeface="Wingdings" panose="05000000000000000000" pitchFamily="2" charset="2"/>
              </a:rPr>
              <a:t>ANNULLABILITA’</a:t>
            </a:r>
          </a:p>
          <a:p>
            <a:pPr marL="0" indent="0">
              <a:buNone/>
            </a:pPr>
            <a:r>
              <a:rPr lang="it-IT" sz="18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Contratto con sé stesso </a:t>
            </a:r>
            <a:r>
              <a:rPr lang="it-IT" sz="1600" dirty="0">
                <a:sym typeface="Wingdings" panose="05000000000000000000" pitchFamily="2" charset="2"/>
              </a:rPr>
              <a:t>art. 1395 c.c.</a:t>
            </a:r>
            <a:r>
              <a:rPr lang="it-IT" sz="1600" dirty="0" smtClean="0">
                <a:sym typeface="Wingdings" panose="05000000000000000000" pitchFamily="2" charset="2"/>
              </a:rPr>
              <a:t>: il conflitto si presume  annullabile salvo autorizzazione</a:t>
            </a:r>
            <a:endParaRPr lang="it-IT" sz="1600" dirty="0">
              <a:sym typeface="Wingdings" panose="05000000000000000000" pitchFamily="2" charset="2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631139" y="420093"/>
            <a:ext cx="3709282" cy="12099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800" b="1" dirty="0"/>
              <a:t>Eccesso o difetto </a:t>
            </a:r>
            <a:r>
              <a:rPr lang="it-IT" sz="3800" b="1" dirty="0" smtClean="0"/>
              <a:t>di </a:t>
            </a:r>
            <a:r>
              <a:rPr lang="it-IT" sz="3800" b="1" dirty="0"/>
              <a:t>potere</a:t>
            </a:r>
          </a:p>
          <a:p>
            <a:pPr algn="ctr">
              <a:lnSpc>
                <a:spcPct val="109000"/>
              </a:lnSpc>
            </a:pPr>
            <a:r>
              <a:rPr lang="it-IT" sz="3300" i="1" dirty="0" err="1" smtClean="0"/>
              <a:t>Falsus</a:t>
            </a:r>
            <a:r>
              <a:rPr lang="it-IT" sz="3300" i="1" dirty="0" smtClean="0"/>
              <a:t> procurator</a:t>
            </a:r>
            <a:endParaRPr lang="it-IT" sz="3300" i="1" dirty="0"/>
          </a:p>
          <a:p>
            <a:endParaRPr lang="it-IT" sz="3600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739809" y="322856"/>
            <a:ext cx="3452191" cy="14405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/>
              <a:t>Rappresentante apparente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717614" y="1763368"/>
            <a:ext cx="35244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2"/>
                </a:solidFill>
              </a:rPr>
              <a:t>a</a:t>
            </a:r>
            <a:r>
              <a:rPr lang="it-IT" dirty="0" smtClean="0">
                <a:solidFill>
                  <a:schemeClr val="accent2"/>
                </a:solidFill>
              </a:rPr>
              <a:t>rt. 1398 c.c.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Il potere rappresentativo si è estinto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Il rappresentante eccede i limiti del potere rappresentativo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Non ha mai avuto potere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algn="ctr"/>
            <a:r>
              <a:rPr lang="it-IT" b="1" dirty="0" smtClean="0"/>
              <a:t>INEFFICACIA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Ratifica art. 1399 c.c.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Responsabilità art. 1398 c.c.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553957" y="1886479"/>
            <a:ext cx="354130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Elementi obiettivi </a:t>
            </a:r>
            <a:r>
              <a:rPr lang="it-IT" sz="1400" dirty="0" smtClean="0"/>
              <a:t>che facciano credere che il contraente sia titolare del potere rappresentativo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Assenza di colpa del terzo contraente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dirty="0" smtClean="0">
                <a:solidFill>
                  <a:schemeClr val="accent2"/>
                </a:solidFill>
              </a:rPr>
              <a:t>Principio del legittimo affidamento</a:t>
            </a:r>
          </a:p>
          <a:p>
            <a:r>
              <a:rPr lang="it-IT" dirty="0" smtClean="0">
                <a:solidFill>
                  <a:schemeClr val="accent2"/>
                </a:solidFill>
              </a:rPr>
              <a:t>Principio di </a:t>
            </a:r>
            <a:r>
              <a:rPr lang="it-IT" dirty="0" err="1" smtClean="0">
                <a:solidFill>
                  <a:schemeClr val="accent2"/>
                </a:solidFill>
              </a:rPr>
              <a:t>autoresponsabilità</a:t>
            </a:r>
            <a:endParaRPr lang="it-IT" dirty="0" smtClean="0">
              <a:solidFill>
                <a:schemeClr val="accent2"/>
              </a:solidFill>
            </a:endParaRPr>
          </a:p>
          <a:p>
            <a:endParaRPr lang="it-IT" dirty="0"/>
          </a:p>
          <a:p>
            <a:pPr algn="ctr"/>
            <a:r>
              <a:rPr lang="it-IT" b="1" dirty="0" smtClean="0"/>
              <a:t>L’atto è EFFICACE</a:t>
            </a:r>
          </a:p>
          <a:p>
            <a:pPr algn="ctr"/>
            <a:r>
              <a:rPr lang="it-IT" dirty="0"/>
              <a:t>p</a:t>
            </a:r>
            <a:r>
              <a:rPr lang="it-IT" dirty="0" smtClean="0"/>
              <a:t>roduce effetti nei confronti del falsamente rappresentato</a:t>
            </a:r>
            <a:endParaRPr lang="it-IT" dirty="0"/>
          </a:p>
        </p:txBody>
      </p:sp>
      <p:cxnSp>
        <p:nvCxnSpPr>
          <p:cNvPr id="9" name="Connettore 7 8"/>
          <p:cNvCxnSpPr>
            <a:stCxn id="6" idx="2"/>
            <a:endCxn id="5" idx="1"/>
          </p:cNvCxnSpPr>
          <p:nvPr/>
        </p:nvCxnSpPr>
        <p:spPr>
          <a:xfrm rot="5400000" flipH="1" flipV="1">
            <a:off x="5541527" y="1981406"/>
            <a:ext cx="4136576" cy="2259987"/>
          </a:xfrm>
          <a:prstGeom prst="curvedConnector4">
            <a:avLst>
              <a:gd name="adj1" fmla="val -5526"/>
              <a:gd name="adj2" fmla="val 88987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1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9894" y="115934"/>
            <a:ext cx="9601200" cy="1254320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Contratto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>
                <a:solidFill>
                  <a:schemeClr val="accent2"/>
                </a:solidFill>
              </a:rPr>
              <a:t>art. 1321 c.c.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04624" y="1260887"/>
            <a:ext cx="10412233" cy="12085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2800" dirty="0" smtClean="0">
                <a:solidFill>
                  <a:schemeClr val="accent2"/>
                </a:solidFill>
              </a:rPr>
              <a:t>Nozione</a:t>
            </a:r>
            <a:r>
              <a:rPr lang="it-IT" sz="2800" dirty="0" smtClean="0"/>
              <a:t> – Il contratto è l’accordo tra due o più parti per costituire, regolare o estinguere tra loro un rapporto giuridico patrimoniale.</a:t>
            </a:r>
          </a:p>
          <a:p>
            <a:pPr marL="0" indent="0" algn="ctr">
              <a:buNone/>
            </a:pPr>
            <a:r>
              <a:rPr lang="it-IT" sz="2800" dirty="0" smtClean="0">
                <a:solidFill>
                  <a:schemeClr val="accent2"/>
                </a:solidFill>
              </a:rPr>
              <a:t>ATTO - REGOLAMENTO</a:t>
            </a:r>
            <a:endParaRPr lang="it-IT" sz="2800" dirty="0">
              <a:solidFill>
                <a:schemeClr val="accent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204624" y="2456664"/>
            <a:ext cx="101697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Art. 1372 </a:t>
            </a:r>
            <a:r>
              <a:rPr lang="it-IT" dirty="0" smtClean="0">
                <a:solidFill>
                  <a:schemeClr val="accent2"/>
                </a:solidFill>
              </a:rPr>
              <a:t>c.c. Efficacia del contratto </a:t>
            </a:r>
            <a:r>
              <a:rPr lang="it-IT" dirty="0" smtClean="0"/>
              <a:t>– </a:t>
            </a:r>
            <a:r>
              <a:rPr lang="it-IT" b="1" dirty="0" smtClean="0"/>
              <a:t>Il contratto ha forza di legge tra le parti</a:t>
            </a:r>
            <a:r>
              <a:rPr lang="it-IT" dirty="0" smtClean="0"/>
              <a:t>. Non può essere sciolto che per mutuo consenso o per cause ammesse dalla legge. </a:t>
            </a:r>
            <a:r>
              <a:rPr lang="it-IT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VINCOLATIVITA’</a:t>
            </a:r>
            <a:endParaRPr lang="it-IT" dirty="0" smtClean="0">
              <a:solidFill>
                <a:schemeClr val="accent2"/>
              </a:solidFill>
            </a:endParaRPr>
          </a:p>
          <a:p>
            <a:r>
              <a:rPr lang="it-IT" dirty="0" smtClean="0"/>
              <a:t>Il contratto </a:t>
            </a:r>
            <a:r>
              <a:rPr lang="it-IT" b="1" dirty="0" smtClean="0"/>
              <a:t>non produce effetto rispetto ai terzi </a:t>
            </a:r>
            <a:r>
              <a:rPr lang="it-IT" dirty="0" smtClean="0"/>
              <a:t>che nei casi previsti dalla legge. </a:t>
            </a:r>
            <a:r>
              <a:rPr lang="it-IT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 RELATIVITA’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286123" y="3399931"/>
            <a:ext cx="102492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Art. 1325 c.c. </a:t>
            </a:r>
          </a:p>
          <a:p>
            <a:pPr algn="ctr"/>
            <a:r>
              <a:rPr lang="it-IT" sz="4000" b="1" dirty="0" smtClean="0"/>
              <a:t>Requisiti del contratto </a:t>
            </a:r>
          </a:p>
          <a:p>
            <a:pPr algn="ctr"/>
            <a:r>
              <a:rPr lang="it-IT" sz="2800" dirty="0" smtClean="0"/>
              <a:t>e elementi dell’atto negoziale</a:t>
            </a:r>
            <a:endParaRPr lang="it-IT" sz="2800" dirty="0"/>
          </a:p>
        </p:txBody>
      </p:sp>
      <p:sp>
        <p:nvSpPr>
          <p:cNvPr id="6" name="Parentesi graffa chiusa 5"/>
          <p:cNvSpPr/>
          <p:nvPr/>
        </p:nvSpPr>
        <p:spPr>
          <a:xfrm rot="16200000">
            <a:off x="6168222" y="236510"/>
            <a:ext cx="564543" cy="10153817"/>
          </a:xfrm>
          <a:prstGeom prst="rightBrace">
            <a:avLst>
              <a:gd name="adj1" fmla="val 8333"/>
              <a:gd name="adj2" fmla="val 49608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289483" y="5531147"/>
            <a:ext cx="165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3</a:t>
            </a:r>
            <a:r>
              <a:rPr lang="it-IT" dirty="0" smtClean="0"/>
              <a:t>) l’</a:t>
            </a:r>
            <a:r>
              <a:rPr lang="it-IT" b="1" dirty="0" smtClean="0"/>
              <a:t>oggetto</a:t>
            </a:r>
            <a:endParaRPr lang="it-IT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543177" y="5533642"/>
            <a:ext cx="1461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</a:t>
            </a:r>
            <a:r>
              <a:rPr lang="it-IT" dirty="0" smtClean="0"/>
              <a:t>) </a:t>
            </a: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b="1" dirty="0" smtClean="0"/>
              <a:t>causa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476959" y="5531147"/>
            <a:ext cx="245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1) l’</a:t>
            </a:r>
            <a:r>
              <a:rPr lang="it-IT" b="1" dirty="0" smtClean="0"/>
              <a:t>accordo</a:t>
            </a:r>
            <a:r>
              <a:rPr lang="it-IT" dirty="0" smtClean="0"/>
              <a:t> delle parti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762459" y="5512749"/>
            <a:ext cx="3953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4</a:t>
            </a:r>
            <a:r>
              <a:rPr lang="it-IT" dirty="0" smtClean="0"/>
              <a:t>) </a:t>
            </a: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b="1" dirty="0" smtClean="0"/>
              <a:t>forma</a:t>
            </a:r>
            <a:r>
              <a:rPr lang="it-IT" dirty="0" smtClean="0"/>
              <a:t>, </a:t>
            </a:r>
            <a:r>
              <a:rPr lang="it-IT" u="sng" dirty="0" smtClean="0"/>
              <a:t>quando risulta che è prescritta dalla legge a pena di nullità</a:t>
            </a:r>
            <a:endParaRPr lang="it-IT" u="sng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363649" y="6328795"/>
            <a:ext cx="9951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Art. 1418 comma 2 c.c.  </a:t>
            </a:r>
            <a:r>
              <a:rPr lang="it-IT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NULLITA’ STRUTTURALE </a:t>
            </a:r>
            <a:r>
              <a:rPr lang="it-IT" sz="2400" b="1" dirty="0" smtClean="0"/>
              <a:t>manca uno dei REQUISITI</a:t>
            </a:r>
            <a:endParaRPr lang="it-IT" sz="2400" b="1" dirty="0"/>
          </a:p>
        </p:txBody>
      </p:sp>
      <p:sp>
        <p:nvSpPr>
          <p:cNvPr id="12" name="Rettangolo 11"/>
          <p:cNvSpPr/>
          <p:nvPr/>
        </p:nvSpPr>
        <p:spPr>
          <a:xfrm>
            <a:off x="1999756" y="3767132"/>
            <a:ext cx="1808923" cy="89054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STRUTTURA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00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D541C67724E41871C92FA35CC2BDD" ma:contentTypeVersion="2" ma:contentTypeDescription="Create a new document." ma:contentTypeScope="" ma:versionID="972c25624c7783ebc61424d85cca73d0">
  <xsd:schema xmlns:xsd="http://www.w3.org/2001/XMLSchema" xmlns:xs="http://www.w3.org/2001/XMLSchema" xmlns:p="http://schemas.microsoft.com/office/2006/metadata/properties" xmlns:ns2="5b09ce9a-5b30-4a51-bfb1-7710c4ea1340" targetNamespace="http://schemas.microsoft.com/office/2006/metadata/properties" ma:root="true" ma:fieldsID="4196b27a5badd73799f500bc127362a7" ns2:_="">
    <xsd:import namespace="5b09ce9a-5b30-4a51-bfb1-7710c4ea13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9ce9a-5b30-4a51-bfb1-7710c4ea13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F9A1D9-FBC2-4412-980A-1069888DBC10}"/>
</file>

<file path=customXml/itemProps2.xml><?xml version="1.0" encoding="utf-8"?>
<ds:datastoreItem xmlns:ds="http://schemas.openxmlformats.org/officeDocument/2006/customXml" ds:itemID="{D0D66E4D-F413-44F9-819D-45EC53F23784}"/>
</file>

<file path=customXml/itemProps3.xml><?xml version="1.0" encoding="utf-8"?>
<ds:datastoreItem xmlns:ds="http://schemas.openxmlformats.org/officeDocument/2006/customXml" ds:itemID="{101392EA-6E77-4493-9277-44F50BA01216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33062</TotalTime>
  <Words>1740</Words>
  <Application>Microsoft Office PowerPoint</Application>
  <PresentationFormat>Widescreen</PresentationFormat>
  <Paragraphs>225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Franklin Gothic Book</vt:lpstr>
      <vt:lpstr>Wingdings</vt:lpstr>
      <vt:lpstr>Crop</vt:lpstr>
      <vt:lpstr>Autonomia Negoziale e autonomia contrattuale</vt:lpstr>
      <vt:lpstr>Il potere riconosciuto o attribuito dall’ordinamento giuridico al «privato» di regolare da sé, con proprie manifestazioni di volontà, i «propri» interessi mediante un autoregolamento che, se conforme alle prescrizioni del diritto, assume per le parti che lo hanno creato «forza di legge».</vt:lpstr>
      <vt:lpstr>Il potere riconosciuto o attribuito dall’ordinamento giuridico al «privato» di regolare da sé i «propri» interessi</vt:lpstr>
      <vt:lpstr>ATTI NEGOZIALI struttura</vt:lpstr>
      <vt:lpstr>la parte</vt:lpstr>
      <vt:lpstr>Rappresentanza</vt:lpstr>
      <vt:lpstr>Rappresentanza legale</vt:lpstr>
      <vt:lpstr>Abuso di potere Contratto concluso in conflitto di interessi</vt:lpstr>
      <vt:lpstr>Contratto art. 1321 c.c.</vt:lpstr>
      <vt:lpstr>1) ACCORDO  Incontro di volontà</vt:lpstr>
      <vt:lpstr>2) CAUSA</vt:lpstr>
      <vt:lpstr>   CAUSA – Pluralità di ricostruzioni</vt:lpstr>
      <vt:lpstr>3) OGGETTO</vt:lpstr>
      <vt:lpstr>OGGETTO - art. 1346 c.c. Requisiti</vt:lpstr>
      <vt:lpstr>3) FORMA</vt:lpstr>
      <vt:lpstr>FORMA  e contenuto</vt:lpstr>
      <vt:lpstr>Formazione dei contratti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Autonomia Negoziale e autonomia contrattuale</dc:title>
  <dc:creator>Margherita Magaldi</dc:creator>
  <cp:lastModifiedBy>Margherita Magaldi</cp:lastModifiedBy>
  <cp:revision>55</cp:revision>
  <dcterms:created xsi:type="dcterms:W3CDTF">2020-06-04T13:57:20Z</dcterms:created>
  <dcterms:modified xsi:type="dcterms:W3CDTF">2020-11-02T14:09:27Z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0x010100F67D541C67724E41871C92FA35CC2BDD</vt:lpwstr>
  </property>
</Properties>
</file>