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sldIdLst>
    <p:sldId id="345" r:id="rId2"/>
    <p:sldId id="268" r:id="rId3"/>
    <p:sldId id="303" r:id="rId4"/>
    <p:sldId id="304" r:id="rId5"/>
    <p:sldId id="305" r:id="rId6"/>
    <p:sldId id="306" r:id="rId7"/>
    <p:sldId id="307" r:id="rId8"/>
    <p:sldId id="359" r:id="rId9"/>
    <p:sldId id="360" r:id="rId10"/>
    <p:sldId id="267" r:id="rId11"/>
    <p:sldId id="321" r:id="rId12"/>
    <p:sldId id="322" r:id="rId13"/>
    <p:sldId id="327" r:id="rId14"/>
    <p:sldId id="346" r:id="rId15"/>
    <p:sldId id="361" r:id="rId16"/>
    <p:sldId id="362" r:id="rId17"/>
    <p:sldId id="363" r:id="rId18"/>
    <p:sldId id="328" r:id="rId19"/>
    <p:sldId id="323" r:id="rId20"/>
    <p:sldId id="332" r:id="rId21"/>
    <p:sldId id="329" r:id="rId22"/>
    <p:sldId id="335" r:id="rId23"/>
    <p:sldId id="350" r:id="rId24"/>
    <p:sldId id="340" r:id="rId25"/>
    <p:sldId id="365" r:id="rId26"/>
    <p:sldId id="352" r:id="rId27"/>
    <p:sldId id="364" r:id="rId28"/>
    <p:sldId id="353" r:id="rId29"/>
    <p:sldId id="354" r:id="rId30"/>
    <p:sldId id="357" r:id="rId31"/>
    <p:sldId id="358" r:id="rId32"/>
    <p:sldId id="339" r:id="rId33"/>
    <p:sldId id="366" r:id="rId34"/>
    <p:sldId id="367" r:id="rId35"/>
    <p:sldId id="368" r:id="rId36"/>
    <p:sldId id="330" r:id="rId37"/>
    <p:sldId id="370" r:id="rId38"/>
    <p:sldId id="369" r:id="rId39"/>
    <p:sldId id="331" r:id="rId40"/>
    <p:sldId id="333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AAF6BC"/>
    <a:srgbClr val="C0F8CD"/>
    <a:srgbClr val="9CF4B1"/>
    <a:srgbClr val="FF7C80"/>
    <a:srgbClr val="CC3300"/>
    <a:srgbClr val="EAEAEA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08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AC254F8F-7FBD-2B30-32B1-5DE95DD9A4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A267173E-379B-E05D-7262-A93EA1F0345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AB8B100-12D1-A892-6ADB-27A0A383008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3" name="Rectangle 5">
            <a:extLst>
              <a:ext uri="{FF2B5EF4-FFF2-40B4-BE49-F238E27FC236}">
                <a16:creationId xmlns:a16="http://schemas.microsoft.com/office/drawing/2014/main" id="{190E4F37-5486-0D64-7840-A5A536FEC9C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24934" name="Rectangle 6">
            <a:extLst>
              <a:ext uri="{FF2B5EF4-FFF2-40B4-BE49-F238E27FC236}">
                <a16:creationId xmlns:a16="http://schemas.microsoft.com/office/drawing/2014/main" id="{6A69704E-EF0A-B94C-337D-CE67A0B3356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4935" name="Rectangle 7">
            <a:extLst>
              <a:ext uri="{FF2B5EF4-FFF2-40B4-BE49-F238E27FC236}">
                <a16:creationId xmlns:a16="http://schemas.microsoft.com/office/drawing/2014/main" id="{4A9EC0C5-A883-A6E6-3054-EA93110A24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B49B67-6505-43BB-9FD1-83AEE7D1E4E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7D4B808-009C-110A-D2C8-6A57E511EE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F9ADF86-B406-4EEB-8168-48C63550198D}" type="slidenum">
              <a:rPr lang="it-IT" altLang="it-IT" sz="1200"/>
              <a:pPr/>
              <a:t>1</a:t>
            </a:fld>
            <a:endParaRPr lang="it-IT" altLang="it-IT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F9044B68-DFDB-027E-441B-4EF9360412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DB3F2225-DFEE-2128-5444-9B1654B1C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5DDEB06-0289-18D6-CCAD-D2BB3CE7AE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2FB8561-871F-435F-80BA-7AEF512E5B41}" type="slidenum">
              <a:rPr lang="it-IT" altLang="it-IT" sz="1200"/>
              <a:pPr/>
              <a:t>10</a:t>
            </a:fld>
            <a:endParaRPr lang="it-IT" altLang="it-IT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04973E7-4060-B24A-820A-33DC876C84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2B7F8926-B4DD-BDA9-331E-93BF38F3E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F1C716E8-6B62-266B-4AD5-D2148CE398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A53CB51-A17A-4060-8CA6-4F5E4BC234D6}" type="slidenum">
              <a:rPr lang="it-IT" altLang="it-IT" sz="1200"/>
              <a:pPr/>
              <a:t>11</a:t>
            </a:fld>
            <a:endParaRPr lang="it-IT" altLang="it-IT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FB45C70-ADC6-44B0-A692-149FFFECAB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0361D227-C0C8-42B9-4C78-D70B25E91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F3CD7EF-3C33-B74A-2102-497160B0AC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B07B936-63A2-4ABF-97EB-49CE014C34BF}" type="slidenum">
              <a:rPr lang="it-IT" altLang="it-IT" sz="1200"/>
              <a:pPr/>
              <a:t>12</a:t>
            </a:fld>
            <a:endParaRPr lang="it-IT" altLang="it-IT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17C1AD58-8204-95B4-BF39-A10715EFD5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0FB5B818-3CC0-9AFF-D72F-D60E59D8C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75FC87D-8AB5-53DE-4F14-3C90D6AE84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659B477-EE4E-486C-AAA0-C18FF96EBEA7}" type="slidenum">
              <a:rPr lang="it-IT" altLang="it-IT" sz="1200"/>
              <a:pPr/>
              <a:t>13</a:t>
            </a:fld>
            <a:endParaRPr lang="it-IT" altLang="it-IT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9F922116-8032-DFA8-E5AE-3F4085C70B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716F14B8-F588-F537-49AA-2B3D9B9054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AD429333-296F-B4C1-2918-05FD35DCBB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7DFF484-2E23-4A5A-9FA8-4E53862B993D}" type="slidenum">
              <a:rPr lang="it-IT" altLang="it-IT" sz="1200"/>
              <a:pPr/>
              <a:t>14</a:t>
            </a:fld>
            <a:endParaRPr lang="it-IT" altLang="it-IT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85221E7-ABC2-567F-4BE8-418133C2C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2C898271-4B64-E907-161E-60CA0CDC7D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601663DE-8F61-DDAF-E840-134EC2F3C9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3318274-5114-4E3B-85BE-D1A242DACECA}" type="slidenum">
              <a:rPr lang="it-IT" altLang="it-IT" sz="1200"/>
              <a:pPr/>
              <a:t>18</a:t>
            </a:fld>
            <a:endParaRPr lang="it-IT" altLang="it-IT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4C5DCBD-701D-6A26-EBC3-D5AB21A4D9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3D86B359-4430-0BFB-1CDF-BBEFD6161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37970F0F-BBA1-3AB6-A2F5-4AA12EE639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1B853F2-B683-4C35-B7CB-2E4701F2B67B}" type="slidenum">
              <a:rPr lang="it-IT" altLang="it-IT" sz="1200"/>
              <a:pPr/>
              <a:t>19</a:t>
            </a:fld>
            <a:endParaRPr lang="it-IT" altLang="it-IT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8AF3570-66D7-1621-CBEE-10C6308B0B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EA4D4D13-53AA-0BB1-B25C-D6775811A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A3AC209F-4052-894B-57D7-CBAF0C79A0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3B53070-1130-4A0F-84F1-58DE88887484}" type="slidenum">
              <a:rPr lang="it-IT" altLang="it-IT" sz="1200"/>
              <a:pPr/>
              <a:t>20</a:t>
            </a:fld>
            <a:endParaRPr lang="it-IT" altLang="it-IT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6C8F8ABB-47E0-63D9-EC8B-29389059AD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3AE2FD4B-3CB3-24A7-4A9E-0EFF23A40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F9E5E29C-F283-181C-A880-366C74C318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D40457F-1A59-4210-BEFC-E2B737F7E119}" type="slidenum">
              <a:rPr lang="it-IT" altLang="it-IT" sz="1200"/>
              <a:pPr/>
              <a:t>21</a:t>
            </a:fld>
            <a:endParaRPr lang="it-IT" altLang="it-IT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3B0DCD9-7390-F808-826F-57440E1DF8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3AF87E43-C35E-89BC-5F10-4B5DFA8E1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915FCA1-AB03-B064-DA92-6C2EE1E0FF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9D3A6D8-3266-4A10-8F71-60839C3AD9D2}" type="slidenum">
              <a:rPr lang="it-IT" altLang="it-IT" sz="1200"/>
              <a:pPr/>
              <a:t>22</a:t>
            </a:fld>
            <a:endParaRPr lang="it-IT" altLang="it-IT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23045D56-EC6D-D4AF-FBB1-DA31FB50BD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BD534C04-6671-D8F5-3037-74D5B2AAB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C35452F-825D-FA07-E2DE-9BAA9C064D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79A7CCC-E9AC-456D-BB84-9ECF674551E5}" type="slidenum">
              <a:rPr lang="it-IT" altLang="it-IT" sz="1200"/>
              <a:pPr/>
              <a:t>2</a:t>
            </a:fld>
            <a:endParaRPr lang="it-IT" altLang="it-IT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0ACC378-34C5-17BD-4A3E-346F16A368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98A304AE-250C-47E2-3BE9-E4F676DC8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611CC7D7-E2A6-BB29-5DD2-8531D95E81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0D8AF65-ECE8-4BD0-9D71-59B3C8C1DDD2}" type="slidenum">
              <a:rPr lang="it-IT" altLang="it-IT" sz="1200"/>
              <a:pPr/>
              <a:t>23</a:t>
            </a:fld>
            <a:endParaRPr lang="it-IT" altLang="it-IT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2A2A6AB0-737A-AA4D-4F9D-50BAD486F5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2B6A9466-4968-1348-4725-454A22FF6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7D5A8470-6C42-320C-43A5-B251C6A95E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672B343-D6A2-4756-98A0-258444952825}" type="slidenum">
              <a:rPr lang="it-IT" altLang="it-IT" sz="1200"/>
              <a:pPr/>
              <a:t>24</a:t>
            </a:fld>
            <a:endParaRPr lang="it-IT" altLang="it-IT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87735897-6D79-678B-F00C-981FD1B6DF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589AACF1-1135-6908-90B7-8C3D06D67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2619163A-98A3-672A-E41A-8BDA2D11AF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CBAF854-1B60-4BC4-A98A-EA123D5692F2}" type="slidenum">
              <a:rPr lang="it-IT" altLang="it-IT" sz="1200"/>
              <a:pPr/>
              <a:t>25</a:t>
            </a:fld>
            <a:endParaRPr lang="it-IT" altLang="it-IT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FC29FDF-F3D8-2AD5-7D32-EB6EE80082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08086922-3496-58DC-A7DD-D64D14D04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BA6F2793-5D60-F407-2150-6072DD813B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A5DF47D-AB7D-459D-9394-2A10ADA16AA6}" type="slidenum">
              <a:rPr lang="it-IT" altLang="it-IT" sz="1200"/>
              <a:pPr/>
              <a:t>26</a:t>
            </a:fld>
            <a:endParaRPr lang="it-IT" altLang="it-IT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6AF2EE34-E15C-D047-C400-4E2A8BC704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699A637D-9F4C-EEAF-DEE4-B52BFBB05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C330E04D-A547-C682-43CB-5625439804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B798005-B807-4179-8DD0-7B77336EA428}" type="slidenum">
              <a:rPr lang="it-IT" altLang="it-IT" sz="1200"/>
              <a:pPr/>
              <a:t>28</a:t>
            </a:fld>
            <a:endParaRPr lang="it-IT" altLang="it-IT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62528C1D-CA94-6A12-BE1E-F46D8EEA0E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B8B2BAA9-32DA-7755-FF62-2DE24AA0C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B38BE767-87B6-B5CE-AA34-8C9C83D34E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E3CA148-1802-4EF6-B31F-38841CAC6136}" type="slidenum">
              <a:rPr lang="it-IT" altLang="it-IT" sz="1200"/>
              <a:pPr/>
              <a:t>29</a:t>
            </a:fld>
            <a:endParaRPr lang="it-IT" altLang="it-IT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BB26851C-7C74-9496-1AA8-608D589298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ADF79144-18F6-D673-1D50-6F844B4E8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2C0EFE40-D5C2-BECD-07A7-1E24642971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E24AF04-86DF-44BE-9B0D-93C89D40A346}" type="slidenum">
              <a:rPr lang="it-IT" altLang="it-IT" sz="1200"/>
              <a:pPr/>
              <a:t>30</a:t>
            </a:fld>
            <a:endParaRPr lang="it-IT" altLang="it-IT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A825EB80-0658-2049-6910-64097D1AE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31B17E2D-E0C0-B48E-24F8-8EFFC9064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F6CB5A48-D3C6-FE35-A9B5-1332F62F85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024FB47-8909-405A-88F4-17FBBF224C1F}" type="slidenum">
              <a:rPr lang="it-IT" altLang="it-IT" sz="1200"/>
              <a:pPr/>
              <a:t>31</a:t>
            </a:fld>
            <a:endParaRPr lang="it-IT" altLang="it-IT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A990990E-6CC2-3DAB-8D37-5963362424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5C3D101A-E3FD-68A8-FA97-5B060EB65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E0E32AD8-136F-FF72-E157-A4F21713FE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078C7D7-28AC-4C9C-ACBF-3FE7F6F032A4}" type="slidenum">
              <a:rPr lang="it-IT" altLang="it-IT" sz="1200"/>
              <a:pPr/>
              <a:t>32</a:t>
            </a:fld>
            <a:endParaRPr lang="it-IT" altLang="it-IT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2DAC3FE9-0D72-5907-71B5-C9138DDA51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C33ACFE6-55DE-7201-285C-A3E7581313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A7998E21-F0C5-A775-DAC8-A2726E698B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DD3BF5D-67FA-41E7-9CDE-C13E84BD7481}" type="slidenum">
              <a:rPr lang="it-IT" altLang="it-IT" sz="1200"/>
              <a:pPr/>
              <a:t>33</a:t>
            </a:fld>
            <a:endParaRPr lang="it-IT" altLang="it-IT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AF1C210-84BE-728F-D27A-CE93A624DB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E97797EF-94BB-DEFD-A803-223CCBCE06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F79F730-E78F-2C97-4F96-3BB332D4DB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BF1B969-B4A7-4F7B-8A4D-17E761AB43EA}" type="slidenum">
              <a:rPr lang="it-IT" altLang="it-IT" sz="1200"/>
              <a:pPr/>
              <a:t>3</a:t>
            </a:fld>
            <a:endParaRPr lang="it-IT" altLang="it-IT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B85C0849-DD3B-968A-C6EC-5040ECF45B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CAE41BAE-A667-BDB1-657B-75C6EC133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C1A39CCF-4AA5-7D73-C053-80D13EF04E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901EF6D-2610-4FB5-A3E5-3904BCC18676}" type="slidenum">
              <a:rPr lang="it-IT" altLang="it-IT" sz="1200"/>
              <a:pPr/>
              <a:t>34</a:t>
            </a:fld>
            <a:endParaRPr lang="it-IT" altLang="it-IT" sz="12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E4827E93-E77F-D4C5-37B1-561B37AE4A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CC0F8824-CC78-B0FB-66D7-7231644FD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2096A2B8-3011-F517-B7DC-C30FC84DC5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380C5DD-80C1-41F1-A4B8-28EF1A2436E8}" type="slidenum">
              <a:rPr lang="it-IT" altLang="it-IT" sz="1200"/>
              <a:pPr/>
              <a:t>35</a:t>
            </a:fld>
            <a:endParaRPr lang="it-IT" altLang="it-IT" sz="12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E98612E9-0A32-8F77-E732-0E1701BC09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58ED8945-6363-AC37-5923-10E66C36B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94B9EAAE-899D-1972-D0F9-4B25B3E449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B5EDC1D-072C-4A6D-9D96-2DFF95FA060C}" type="slidenum">
              <a:rPr lang="it-IT" altLang="it-IT" sz="1200"/>
              <a:pPr/>
              <a:t>36</a:t>
            </a:fld>
            <a:endParaRPr lang="it-IT" altLang="it-IT" sz="12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E16EDE08-D9F4-FE66-21AD-AE24FDEF2F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946E0938-6E24-1E10-947C-3F952EDF6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EDDA35C9-94DE-E9F3-D83A-9EB0151EF7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8DD0952-FB9C-43FB-A9A2-BD3374D8BD97}" type="slidenum">
              <a:rPr lang="it-IT" altLang="it-IT" sz="1200"/>
              <a:pPr/>
              <a:t>39</a:t>
            </a:fld>
            <a:endParaRPr lang="it-IT" altLang="it-IT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F589069E-BB59-3DEB-1A46-5982606658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3550019A-42D6-FAB8-E145-89F3567D61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110219E7-22EF-A3C0-01EB-8AB3D135F1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2268575-8BF7-4A89-A8CA-88BAEEDEB59F}" type="slidenum">
              <a:rPr lang="it-IT" altLang="it-IT" sz="1200"/>
              <a:pPr/>
              <a:t>40</a:t>
            </a:fld>
            <a:endParaRPr lang="it-IT" altLang="it-IT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A7AB81D1-C661-C93B-CD55-D300E07C05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9F50692C-DC44-0B35-217A-80C96BB53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B5CAF275-A388-ED94-DFF4-BF4301E63D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DF2219D-6787-44C4-9168-D591FD6DB79D}" type="slidenum">
              <a:rPr lang="it-IT" altLang="it-IT" sz="1200"/>
              <a:pPr/>
              <a:t>4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9274798-0261-2705-1306-45350621AA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06895DE8-2DED-44A9-BBD1-C0B3C2AA7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520DE851-D98E-D18C-0DD0-D5B05485AD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DBE5C76-C1BD-467F-9B63-1DE636E8FBB4}" type="slidenum">
              <a:rPr lang="it-IT" altLang="it-IT" sz="1200"/>
              <a:pPr/>
              <a:t>5</a:t>
            </a:fld>
            <a:endParaRPr lang="it-IT" altLang="it-IT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92D8FF2-FD5C-A870-91B9-489F75CD00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40C096DD-8DBF-BB92-F5FB-341DC0396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13A6A27-824A-73B2-B47B-D1C667D3F2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0FE999E-C799-4F40-A3FE-B5726DC174B7}" type="slidenum">
              <a:rPr lang="it-IT" altLang="it-IT" sz="1200"/>
              <a:pPr/>
              <a:t>6</a:t>
            </a:fld>
            <a:endParaRPr lang="it-IT" altLang="it-IT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9861A80-2FD7-142D-7A5B-393B0986FD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80E38FA4-C04B-6DA4-10AE-EC2F7A473B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35B384A-35E8-B0E4-A01F-2A7F0B3ED5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8E758B2-8B02-4471-8B46-DB06D31395A3}" type="slidenum">
              <a:rPr lang="it-IT" altLang="it-IT" sz="1200"/>
              <a:pPr/>
              <a:t>7</a:t>
            </a:fld>
            <a:endParaRPr lang="it-IT" altLang="it-IT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1D5BF51-3877-D15B-E9B4-442A2BDFF2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A879BA89-6603-3A2A-8F07-F13982959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597E22B0-515F-AB18-F6CF-1AF1ADE012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7B825B9-29E7-41CF-A40B-2645EE6BBD04}" type="slidenum">
              <a:rPr lang="it-IT" altLang="it-IT" sz="1200"/>
              <a:pPr/>
              <a:t>8</a:t>
            </a:fld>
            <a:endParaRPr lang="it-IT" altLang="it-IT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7C142DD-B59E-D1B7-AF49-BD90BBED44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0424E577-7357-E62B-FBA4-7E3522065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2AA9572D-540E-8692-2779-47DBCB7E6D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83EECAD-4D27-4F90-875F-5051DBDD4FEC}" type="slidenum">
              <a:rPr lang="it-IT" altLang="it-IT" sz="1200"/>
              <a:pPr/>
              <a:t>9</a:t>
            </a:fld>
            <a:endParaRPr lang="it-IT" altLang="it-IT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C7BB3F8-EFDE-34EB-A615-82A5B2C4C9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FDC2CBE7-DD08-A9EE-DFE8-6185FFBB37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60F1BD-BF27-D21A-3F0F-ABD6B54CD7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04E195-7B46-3498-ED76-EC9B1A0EC8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42CF8F-CC29-CA75-804E-30C1CBF46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8189F-8C8A-4E56-9DB6-1C916693C80A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6077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3598F3-83C5-2AC6-E9F2-7ED2C2648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EF263A-CCA9-C14C-A43E-0990EA1B7D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D88FA6-2179-88C1-D91C-60EB4FABCC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A08ED-966C-4CF0-8EA2-29E3E7333446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6071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7D42B3-2787-103F-0B65-8D0DC3C195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ABDBE8-2232-C612-E954-C8CDB4D37F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897B27-F10D-C51E-9A82-4C5456990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9EBF3-DEFE-4F00-99FD-31B5E62A4996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61937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16A5EBA-A04A-3797-1D83-407D2C5A5D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C3F336A-11C1-DA05-4A28-A70F9C625A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2D727E6-5C29-F12B-CA2C-27B5A750C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92393-E72C-40D3-9A4B-F516B91B4EA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6046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717CA1-25FA-0C8C-D825-9F379E6387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511545-5F41-4935-6B4E-21EC2803FE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AB3CEA-5ECF-2035-993E-A3EF99C996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BD2B59-5E41-4864-8E0F-030A3A8BE7DC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712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FE6F25-8730-C164-17B0-B88CBE4E2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80F6FB-F208-A9F9-9F1A-275DED6A81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444AD3-ADED-D67D-10E2-0D9063E397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8F249E-3382-4C1A-BD85-4A978B7C74EA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4262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00FDC7-1507-293E-9016-90A77F612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2C39D8-EBC2-752C-46E1-BA74DE4956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3B74F2-BF1C-55BF-8870-2CFFB03239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36103-578E-4D20-B4BF-76D498B0DE2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5928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FCB094-78F4-29EA-2500-D5759F997E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876C359-1B25-36F9-E878-9DCFFBA29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BBCE9D0-EBDB-505A-1134-50A76CFAE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32A1B-137E-4FE7-98A2-CDFC65AF6946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5202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53AC118-2111-4F45-AA44-032FD7CA08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351DED-5C57-8A32-C670-47FF043184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DE42F0-DEEA-CF2E-7D64-250BA71A8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AD822-24F9-467A-8FE6-6E544B3B611E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3062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7675263-3758-B14A-6AAC-1DB0C17D60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9C6947B-9ABC-90B9-0A99-DD8E79645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023585-92AB-36F5-1381-4574C6339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C678D-B3ED-4B75-882A-FDE45CC7FEF5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4722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F6A4D8-0A90-2534-4307-D88D3E394F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0FC5A7-96F9-C618-C286-E2B1E5777A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A919AE-B357-F630-AE66-BB99E2DBF3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A1095-978A-4FC3-BA96-4DC8B270540E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2296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284658-B983-DE3F-7240-F1D94A6BD8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3A9486-04BA-3C20-0A7B-9E989E9E86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F48480-D1F3-8BDE-C3BD-6C8C4B438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5CBE2-47A7-4581-917D-6A35C500780B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3988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406D403-F7EC-FF29-7C14-6A1C19E74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it-IT"/>
              <a:t>Fare clic per modificare lo stile del titolo dello schema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78773B2-058B-6095-C585-B4FF1F5C3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gli stili del testo dello schema</a:t>
            </a:r>
          </a:p>
          <a:p>
            <a:pPr lvl="1"/>
            <a:r>
              <a:rPr lang="en-US" altLang="it-IT"/>
              <a:t>Secondo livello</a:t>
            </a:r>
          </a:p>
          <a:p>
            <a:pPr lvl="2"/>
            <a:r>
              <a:rPr lang="en-US" altLang="it-IT"/>
              <a:t>Terzo livello</a:t>
            </a:r>
          </a:p>
          <a:p>
            <a:pPr lvl="3"/>
            <a:r>
              <a:rPr lang="en-US" altLang="it-IT"/>
              <a:t>Quarto livello</a:t>
            </a:r>
          </a:p>
          <a:p>
            <a:pPr lvl="4"/>
            <a:r>
              <a:rPr lang="en-US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659BF29-CB76-DF59-A12D-94FB06D9B6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335327-C0BC-5670-83FA-31746166AE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36B0882-3B52-DD9A-1679-67746B66A4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BA5E28-53D5-4636-9BCF-15A48689F9E1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17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3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21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4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4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41.wmf"/><Relationship Id="rId10" Type="http://schemas.openxmlformats.org/officeDocument/2006/relationships/image" Target="../media/image44.wmf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7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41.wmf"/><Relationship Id="rId10" Type="http://schemas.openxmlformats.org/officeDocument/2006/relationships/image" Target="../media/image45.wmf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5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urfaceGiulioGiunta\Documents\Giulio\partizione_E_Giunta\CORSI\ProgrammazioneI-2021\fibonacci's%20number.mp3" TargetMode="Externa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hyperlink" Target="http://affiliates.allposters.com/link/redirect.asp?item=380011&amp;AID=910266&amp;PSTID=1&amp;LTID=2" TargetMode="External"/><Relationship Id="rId5" Type="http://schemas.openxmlformats.org/officeDocument/2006/relationships/image" Target="../media/image53.jpeg"/><Relationship Id="rId10" Type="http://schemas.openxmlformats.org/officeDocument/2006/relationships/image" Target="../media/image57.jpeg"/><Relationship Id="rId4" Type="http://schemas.openxmlformats.org/officeDocument/2006/relationships/hyperlink" Target="http://affiliates.allposters.com/link/redirect.asp?item=112545&amp;AID=910266&amp;PSTID=1&amp;LTID=2" TargetMode="External"/><Relationship Id="rId9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6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hyperlink" Target="http://www.mcs.surrey.ac.uk/Personal/R.Knott/Fibonacci/coneflower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hyperlink" Target="http://it.wikipedia.org/wiki/Immagine:Merz_Fibonacci_Torino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it.wikipedia.org/wiki/Immagine:Torino_Piazza_vittorio_Mole3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A565418E-CF78-5E55-2E47-88C4CF6C5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8713787" cy="57943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</a:rPr>
              <a:t>Titolo unità didattica: </a:t>
            </a:r>
            <a:r>
              <a:rPr lang="it-IT" altLang="it-IT" sz="2400">
                <a:solidFill>
                  <a:schemeClr val="accent2"/>
                </a:solidFill>
                <a:latin typeface="Arial" panose="020B0604020202020204" pitchFamily="34" charset="0"/>
              </a:rPr>
              <a:t>Formule ricorrenti          </a:t>
            </a:r>
            <a:r>
              <a:rPr lang="it-IT" altLang="it-IT" sz="2400">
                <a:solidFill>
                  <a:srgbClr val="7F7F7F"/>
                </a:solidFill>
                <a:latin typeface="Arial" panose="020B0604020202020204" pitchFamily="34" charset="0"/>
              </a:rPr>
              <a:t>	</a:t>
            </a:r>
            <a:r>
              <a:rPr lang="it-IT" altLang="it-IT" sz="2400">
                <a:solidFill>
                  <a:schemeClr val="accent2"/>
                </a:solidFill>
                <a:latin typeface="Arial" panose="020B0604020202020204" pitchFamily="34" charset="0"/>
              </a:rPr>
              <a:t>                 </a:t>
            </a:r>
            <a:r>
              <a:rPr lang="it-IT" altLang="it-IT" sz="2400">
                <a:latin typeface="Arial" panose="020B0604020202020204" pitchFamily="34" charset="0"/>
              </a:rPr>
              <a:t>[12]</a:t>
            </a:r>
            <a:r>
              <a:rPr lang="it-IT" altLang="it-IT" b="1">
                <a:latin typeface="Arial" panose="020B0604020202020204" pitchFamily="34" charset="0"/>
              </a:rPr>
              <a:t> </a:t>
            </a:r>
            <a:endParaRPr lang="it-IT" altLang="it-IT" sz="800" b="1">
              <a:latin typeface="Avant Garde" charset="0"/>
            </a:endParaRPr>
          </a:p>
        </p:txBody>
      </p:sp>
      <p:sp>
        <p:nvSpPr>
          <p:cNvPr id="3075" name="Text Box 5">
            <a:extLst>
              <a:ext uri="{FF2B5EF4-FFF2-40B4-BE49-F238E27FC236}">
                <a16:creationId xmlns:a16="http://schemas.microsoft.com/office/drawing/2014/main" id="{0989B90D-960D-1009-F5A9-122A54F79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08050"/>
            <a:ext cx="8713787" cy="4572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</a:rPr>
              <a:t>Titolo modulo :  </a:t>
            </a:r>
            <a:r>
              <a:rPr lang="it-IT" altLang="it-IT" sz="2400">
                <a:latin typeface="Arial" panose="020B0604020202020204" pitchFamily="34" charset="0"/>
              </a:rPr>
              <a:t>Formula di Fibonacci                         [02-T]</a:t>
            </a:r>
            <a:endParaRPr lang="it-IT" altLang="it-IT" sz="2400">
              <a:latin typeface="Avant Garde" charset="0"/>
            </a:endParaRPr>
          </a:p>
        </p:txBody>
      </p:sp>
      <p:sp>
        <p:nvSpPr>
          <p:cNvPr id="3076" name="Text Box 6">
            <a:extLst>
              <a:ext uri="{FF2B5EF4-FFF2-40B4-BE49-F238E27FC236}">
                <a16:creationId xmlns:a16="http://schemas.microsoft.com/office/drawing/2014/main" id="{7681770D-E06E-FA64-D7AF-1CEF230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700213"/>
            <a:ext cx="7561262" cy="7016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latin typeface="Avant Garde" charset="0"/>
              </a:rPr>
              <a:t> Interpretazione, proprietà e algoritmi di calcolo della successione di Fibonacci</a:t>
            </a:r>
          </a:p>
        </p:txBody>
      </p:sp>
      <p:sp>
        <p:nvSpPr>
          <p:cNvPr id="3077" name="Text Box 7">
            <a:extLst>
              <a:ext uri="{FF2B5EF4-FFF2-40B4-BE49-F238E27FC236}">
                <a16:creationId xmlns:a16="http://schemas.microsoft.com/office/drawing/2014/main" id="{2CE45629-69C2-A219-9FD6-2C00A16B5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565400"/>
            <a:ext cx="8569325" cy="193833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latin typeface="Avant Garde" charset="0"/>
              </a:rPr>
              <a:t>Argomenti trattati:</a:t>
            </a:r>
          </a:p>
          <a:p>
            <a:pPr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it-IT" altLang="it-IT" sz="2000">
                <a:latin typeface="Avant Garde" charset="0"/>
              </a:rPr>
              <a:t> la formula ricorrente di Fibonacci</a:t>
            </a:r>
          </a:p>
          <a:p>
            <a:pPr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it-IT" altLang="it-IT" sz="2000">
                <a:latin typeface="Avant Garde" charset="0"/>
              </a:rPr>
              <a:t> algoritmo iterativo per il calcolo dell’</a:t>
            </a:r>
            <a:r>
              <a:rPr lang="it-IT" altLang="ja-JP" sz="2000" i="1"/>
              <a:t>n</a:t>
            </a:r>
            <a:r>
              <a:rPr lang="it-IT" altLang="ja-JP" sz="2000">
                <a:latin typeface="Avant Garde" charset="0"/>
              </a:rPr>
              <a:t>-simo numero di Fibonacci</a:t>
            </a:r>
          </a:p>
          <a:p>
            <a:pPr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it-IT" altLang="it-IT" sz="2000">
                <a:latin typeface="Avant Garde" charset="0"/>
              </a:rPr>
              <a:t> interpretazione modellistica</a:t>
            </a:r>
          </a:p>
          <a:p>
            <a:pPr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it-IT" altLang="it-IT" sz="2000">
                <a:latin typeface="Avant Garde" charset="0"/>
              </a:rPr>
              <a:t> alcune proprietà della successione di Fibonacci</a:t>
            </a:r>
          </a:p>
          <a:p>
            <a:pPr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it-IT" altLang="it-IT" sz="2000">
                <a:latin typeface="Avant Garde" charset="0"/>
              </a:rPr>
              <a:t> la sezione aurea</a:t>
            </a:r>
          </a:p>
        </p:txBody>
      </p:sp>
      <p:sp>
        <p:nvSpPr>
          <p:cNvPr id="3078" name="Text Box 8">
            <a:extLst>
              <a:ext uri="{FF2B5EF4-FFF2-40B4-BE49-F238E27FC236}">
                <a16:creationId xmlns:a16="http://schemas.microsoft.com/office/drawing/2014/main" id="{B19A33A2-E8DF-7344-6B4E-B5244C519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805488"/>
            <a:ext cx="7561263" cy="3968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bg1"/>
                </a:solidFill>
                <a:latin typeface="Avant Garde" charset="0"/>
              </a:rPr>
              <a:t>Prerequisiti richiesti:</a:t>
            </a:r>
            <a:r>
              <a:rPr lang="it-IT" altLang="it-IT" sz="2000">
                <a:latin typeface="Avant Garde" charset="0"/>
              </a:rPr>
              <a:t> </a:t>
            </a:r>
            <a:r>
              <a:rPr lang="it-IT" altLang="it-IT" sz="2000">
                <a:solidFill>
                  <a:srgbClr val="99FF99"/>
                </a:solidFill>
                <a:latin typeface="Avant Garde" charset="0"/>
              </a:rPr>
              <a:t>P1-12-01-T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A406C182-C5BB-2356-7E72-3145BFD4C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0"/>
            <a:ext cx="8583612" cy="6678613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it-IT" sz="800" b="1" dirty="0">
              <a:solidFill>
                <a:srgbClr val="FF0000"/>
              </a:solidFill>
              <a:latin typeface="Courier New" charset="0"/>
            </a:endParaRPr>
          </a:p>
          <a:p>
            <a:pPr>
              <a:defRPr/>
            </a:pPr>
            <a:r>
              <a:rPr lang="it-IT" sz="2800" b="1" dirty="0" err="1">
                <a:solidFill>
                  <a:srgbClr val="FF0000"/>
                </a:solidFill>
                <a:latin typeface="Comic Sans MS" charset="0"/>
              </a:rPr>
              <a:t>int</a:t>
            </a:r>
            <a:r>
              <a:rPr lang="it-IT" sz="2800" b="1" dirty="0">
                <a:latin typeface="Comic Sans MS" charset="0"/>
              </a:rPr>
              <a:t> </a:t>
            </a:r>
            <a:r>
              <a:rPr lang="it-IT" sz="2800" b="1" dirty="0" err="1">
                <a:latin typeface="Comic Sans MS" charset="0"/>
              </a:rPr>
              <a:t>fibonacci</a:t>
            </a:r>
            <a:r>
              <a:rPr lang="it-IT" sz="2800" b="1" dirty="0">
                <a:latin typeface="Comic Sans MS" charset="0"/>
              </a:rPr>
              <a:t>(</a:t>
            </a:r>
            <a:r>
              <a:rPr lang="it-IT" sz="2800" b="1" dirty="0" err="1">
                <a:solidFill>
                  <a:srgbClr val="FF0000"/>
                </a:solidFill>
                <a:latin typeface="Comic Sans MS" charset="0"/>
              </a:rPr>
              <a:t>int</a:t>
            </a:r>
            <a:r>
              <a:rPr lang="it-IT" sz="2800" b="1" dirty="0">
                <a:solidFill>
                  <a:srgbClr val="CC0000"/>
                </a:solidFill>
                <a:latin typeface="Comic Sans MS" charset="0"/>
              </a:rPr>
              <a:t> </a:t>
            </a:r>
            <a:r>
              <a:rPr lang="it-IT" sz="2800" b="1" dirty="0">
                <a:latin typeface="Comic Sans MS" charset="0"/>
              </a:rPr>
              <a:t>n)</a:t>
            </a:r>
            <a:r>
              <a:rPr lang="it-IT" sz="2800" b="1" dirty="0">
                <a:solidFill>
                  <a:srgbClr val="CC0000"/>
                </a:solidFill>
                <a:latin typeface="Comic Sans MS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Comic Sans MS" charset="0"/>
              </a:rPr>
              <a:t>{</a:t>
            </a:r>
          </a:p>
          <a:p>
            <a:pPr algn="just">
              <a:defRPr/>
            </a:pPr>
            <a:r>
              <a:rPr lang="it-IT" sz="2800" b="1" dirty="0">
                <a:solidFill>
                  <a:srgbClr val="CC0000"/>
                </a:solidFill>
                <a:latin typeface="Comic Sans MS" charset="0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Comic Sans MS" charset="0"/>
              </a:rPr>
              <a:t>int</a:t>
            </a:r>
            <a:r>
              <a:rPr lang="it-IT" sz="2800" b="1" dirty="0">
                <a:solidFill>
                  <a:srgbClr val="CC0000"/>
                </a:solidFill>
                <a:latin typeface="Comic Sans MS" charset="0"/>
              </a:rPr>
              <a:t> </a:t>
            </a:r>
            <a:r>
              <a:rPr lang="it-IT" sz="2800" b="1" dirty="0">
                <a:latin typeface="Comic Sans MS" charset="0"/>
              </a:rPr>
              <a:t>k,fibo,fibo_prec_1,fibo_prec_2</a:t>
            </a:r>
            <a:r>
              <a:rPr lang="it-IT" sz="2800" b="1" dirty="0">
                <a:solidFill>
                  <a:srgbClr val="CC3300"/>
                </a:solidFill>
                <a:latin typeface="Comic Sans MS" charset="0"/>
              </a:rPr>
              <a:t>;</a:t>
            </a:r>
          </a:p>
          <a:p>
            <a:pPr algn="just">
              <a:defRPr/>
            </a:pPr>
            <a:r>
              <a:rPr lang="it-IT" sz="2800" b="1" dirty="0">
                <a:solidFill>
                  <a:srgbClr val="CC0000"/>
                </a:solidFill>
                <a:latin typeface="Comic Sans MS" charset="0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Comic Sans MS" charset="0"/>
              </a:rPr>
              <a:t>if</a:t>
            </a:r>
            <a:r>
              <a:rPr lang="it-IT" sz="2800" b="1" dirty="0">
                <a:latin typeface="Comic Sans MS" charset="0"/>
              </a:rPr>
              <a:t> (n == 0 </a:t>
            </a:r>
            <a:r>
              <a:rPr lang="it-IT" sz="2800" b="1" dirty="0">
                <a:solidFill>
                  <a:srgbClr val="FF0000"/>
                </a:solidFill>
                <a:latin typeface="Comic Sans MS" charset="0"/>
              </a:rPr>
              <a:t>||</a:t>
            </a:r>
            <a:r>
              <a:rPr lang="it-IT" sz="2800" b="1" dirty="0">
                <a:latin typeface="Comic Sans MS" charset="0"/>
              </a:rPr>
              <a:t> n ==1)  </a:t>
            </a:r>
          </a:p>
          <a:p>
            <a:pPr algn="just">
              <a:defRPr/>
            </a:pPr>
            <a:r>
              <a:rPr lang="it-IT" sz="2800" b="1" dirty="0">
                <a:latin typeface="Comic Sans MS" charset="0"/>
              </a:rPr>
              <a:t>    </a:t>
            </a:r>
            <a:r>
              <a:rPr lang="it-IT" sz="2800" b="1" dirty="0">
                <a:solidFill>
                  <a:srgbClr val="FF0000"/>
                </a:solidFill>
                <a:latin typeface="Comic Sans MS" charset="0"/>
              </a:rPr>
              <a:t>{</a:t>
            </a:r>
            <a:r>
              <a:rPr lang="it-IT" sz="2800" b="1" dirty="0">
                <a:solidFill>
                  <a:srgbClr val="CC0000"/>
                </a:solidFill>
                <a:latin typeface="Comic Sans MS" charset="0"/>
              </a:rPr>
              <a:t> </a:t>
            </a:r>
            <a:r>
              <a:rPr lang="it-IT" sz="2800" b="1" dirty="0" err="1">
                <a:latin typeface="Comic Sans MS" charset="0"/>
              </a:rPr>
              <a:t>fibo</a:t>
            </a:r>
            <a:r>
              <a:rPr lang="it-IT" sz="2800" b="1" dirty="0">
                <a:latin typeface="Comic Sans MS" charset="0"/>
              </a:rPr>
              <a:t> </a:t>
            </a:r>
            <a:r>
              <a:rPr lang="it-IT" sz="2800" b="1" dirty="0">
                <a:solidFill>
                  <a:srgbClr val="CC0000"/>
                </a:solidFill>
                <a:latin typeface="Comic Sans MS" charset="0"/>
              </a:rPr>
              <a:t>=</a:t>
            </a:r>
            <a:r>
              <a:rPr lang="it-IT" sz="2800" b="1" dirty="0">
                <a:latin typeface="Comic Sans MS" charset="0"/>
              </a:rPr>
              <a:t> n</a:t>
            </a:r>
            <a:r>
              <a:rPr lang="it-IT" sz="2800" b="1" dirty="0">
                <a:solidFill>
                  <a:srgbClr val="CC3300"/>
                </a:solidFill>
                <a:latin typeface="Comic Sans MS" charset="0"/>
              </a:rPr>
              <a:t> ;</a:t>
            </a:r>
            <a:r>
              <a:rPr lang="it-IT" sz="2800" b="1" dirty="0">
                <a:solidFill>
                  <a:srgbClr val="CC0000"/>
                </a:solidFill>
                <a:latin typeface="Comic Sans MS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Comic Sans MS" charset="0"/>
              </a:rPr>
              <a:t>}</a:t>
            </a:r>
          </a:p>
          <a:p>
            <a:pPr algn="just">
              <a:defRPr/>
            </a:pPr>
            <a:r>
              <a:rPr lang="it-IT" sz="2800" b="1" dirty="0">
                <a:latin typeface="Comic Sans MS" charset="0"/>
              </a:rPr>
              <a:t>  </a:t>
            </a:r>
            <a:r>
              <a:rPr lang="it-IT" sz="2800" b="1" dirty="0">
                <a:solidFill>
                  <a:srgbClr val="FF0000"/>
                </a:solidFill>
                <a:latin typeface="Comic Sans MS" charset="0"/>
              </a:rPr>
              <a:t>else</a:t>
            </a:r>
            <a:r>
              <a:rPr lang="it-IT" sz="2800" b="1" dirty="0">
                <a:solidFill>
                  <a:srgbClr val="CC0000"/>
                </a:solidFill>
                <a:latin typeface="Comic Sans MS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Comic Sans MS" charset="0"/>
              </a:rPr>
              <a:t>{</a:t>
            </a:r>
          </a:p>
          <a:p>
            <a:pPr algn="just">
              <a:defRPr/>
            </a:pPr>
            <a:r>
              <a:rPr lang="it-IT" sz="2800" b="1" dirty="0">
                <a:latin typeface="Comic Sans MS" charset="0"/>
              </a:rPr>
              <a:t>   fibo_prec_1 </a:t>
            </a:r>
            <a:r>
              <a:rPr lang="it-IT" sz="2800" b="1" dirty="0">
                <a:solidFill>
                  <a:srgbClr val="CC0000"/>
                </a:solidFill>
                <a:latin typeface="Comic Sans MS" charset="0"/>
              </a:rPr>
              <a:t>=</a:t>
            </a:r>
            <a:r>
              <a:rPr lang="it-IT" sz="2800" b="1" dirty="0">
                <a:latin typeface="Comic Sans MS" charset="0"/>
              </a:rPr>
              <a:t> 1</a:t>
            </a:r>
            <a:r>
              <a:rPr lang="it-IT" sz="2800" b="1" dirty="0">
                <a:solidFill>
                  <a:srgbClr val="CC3300"/>
                </a:solidFill>
                <a:latin typeface="Comic Sans MS" charset="0"/>
              </a:rPr>
              <a:t> ;</a:t>
            </a:r>
            <a:endParaRPr lang="it-IT" sz="2800" b="1" dirty="0">
              <a:latin typeface="Comic Sans MS" charset="0"/>
            </a:endParaRPr>
          </a:p>
          <a:p>
            <a:pPr algn="just">
              <a:defRPr/>
            </a:pPr>
            <a:r>
              <a:rPr lang="it-IT" sz="2800" b="1" dirty="0">
                <a:latin typeface="Comic Sans MS" charset="0"/>
              </a:rPr>
              <a:t>   fibo_prec_2 </a:t>
            </a:r>
            <a:r>
              <a:rPr lang="it-IT" sz="2800" b="1" dirty="0">
                <a:solidFill>
                  <a:srgbClr val="CC0000"/>
                </a:solidFill>
                <a:latin typeface="Comic Sans MS" charset="0"/>
              </a:rPr>
              <a:t>=</a:t>
            </a:r>
            <a:r>
              <a:rPr lang="it-IT" sz="2800" b="1" dirty="0">
                <a:latin typeface="Comic Sans MS" charset="0"/>
              </a:rPr>
              <a:t> 0</a:t>
            </a:r>
            <a:r>
              <a:rPr lang="it-IT" sz="2800" b="1" dirty="0">
                <a:solidFill>
                  <a:srgbClr val="CC3300"/>
                </a:solidFill>
                <a:latin typeface="Comic Sans MS" charset="0"/>
              </a:rPr>
              <a:t> ;</a:t>
            </a:r>
            <a:r>
              <a:rPr lang="it-IT" sz="2800" b="1" dirty="0">
                <a:solidFill>
                  <a:srgbClr val="CC0000"/>
                </a:solidFill>
                <a:latin typeface="Comic Sans MS" charset="0"/>
              </a:rPr>
              <a:t> </a:t>
            </a:r>
          </a:p>
          <a:p>
            <a:pPr algn="just">
              <a:defRPr/>
            </a:pPr>
            <a:r>
              <a:rPr lang="it-IT" sz="2800" b="1" dirty="0">
                <a:solidFill>
                  <a:srgbClr val="CC0000"/>
                </a:solidFill>
                <a:latin typeface="Comic Sans MS" charset="0"/>
              </a:rPr>
              <a:t>     </a:t>
            </a:r>
            <a:r>
              <a:rPr lang="it-IT" sz="2800" b="1" dirty="0">
                <a:solidFill>
                  <a:srgbClr val="FF0000"/>
                </a:solidFill>
                <a:latin typeface="Comic Sans MS" charset="0"/>
              </a:rPr>
              <a:t>for</a:t>
            </a:r>
            <a:r>
              <a:rPr lang="it-IT" sz="2800" b="1" dirty="0">
                <a:latin typeface="Comic Sans MS" charset="0"/>
              </a:rPr>
              <a:t> (k=2; k&lt;=n; k++) </a:t>
            </a:r>
            <a:r>
              <a:rPr lang="it-IT" sz="2800" b="1" dirty="0">
                <a:solidFill>
                  <a:srgbClr val="FF0000"/>
                </a:solidFill>
                <a:latin typeface="Comic Sans MS" charset="0"/>
              </a:rPr>
              <a:t>{</a:t>
            </a:r>
          </a:p>
          <a:p>
            <a:pPr algn="just">
              <a:defRPr/>
            </a:pPr>
            <a:r>
              <a:rPr lang="it-IT" sz="2800" b="1" dirty="0">
                <a:solidFill>
                  <a:srgbClr val="7F7F7F"/>
                </a:solidFill>
                <a:latin typeface="Comic Sans MS" charset="0"/>
              </a:rPr>
              <a:t>	</a:t>
            </a:r>
            <a:r>
              <a:rPr lang="it-IT" sz="2800" b="1" dirty="0">
                <a:latin typeface="Comic Sans MS" charset="0"/>
              </a:rPr>
              <a:t> </a:t>
            </a:r>
            <a:r>
              <a:rPr lang="it-IT" sz="2800" b="1" dirty="0" err="1">
                <a:latin typeface="Comic Sans MS" charset="0"/>
              </a:rPr>
              <a:t>fibo</a:t>
            </a:r>
            <a:r>
              <a:rPr lang="it-IT" sz="2800" b="1" dirty="0">
                <a:latin typeface="Comic Sans MS" charset="0"/>
              </a:rPr>
              <a:t> </a:t>
            </a:r>
            <a:r>
              <a:rPr lang="it-IT" sz="2800" b="1" dirty="0">
                <a:solidFill>
                  <a:srgbClr val="CC0000"/>
                </a:solidFill>
                <a:latin typeface="Comic Sans MS" charset="0"/>
              </a:rPr>
              <a:t>=</a:t>
            </a:r>
            <a:r>
              <a:rPr lang="it-IT" sz="2800" b="1" dirty="0">
                <a:latin typeface="Comic Sans MS" charset="0"/>
              </a:rPr>
              <a:t> fibo_prec_1+fibo_prec_2</a:t>
            </a:r>
            <a:r>
              <a:rPr lang="it-IT" sz="2800" b="1" dirty="0">
                <a:solidFill>
                  <a:srgbClr val="CC3300"/>
                </a:solidFill>
                <a:latin typeface="Comic Sans MS" charset="0"/>
              </a:rPr>
              <a:t> ;</a:t>
            </a:r>
            <a:endParaRPr lang="it-IT" sz="2800" b="1" dirty="0">
              <a:latin typeface="Comic Sans MS" charset="0"/>
            </a:endParaRPr>
          </a:p>
          <a:p>
            <a:pPr algn="just">
              <a:defRPr/>
            </a:pPr>
            <a:r>
              <a:rPr lang="it-IT" sz="2800" b="1" dirty="0">
                <a:solidFill>
                  <a:srgbClr val="7F7F7F"/>
                </a:solidFill>
                <a:latin typeface="Comic Sans MS" charset="0"/>
              </a:rPr>
              <a:t>	</a:t>
            </a:r>
            <a:r>
              <a:rPr lang="it-IT" sz="2800" b="1" dirty="0">
                <a:latin typeface="Comic Sans MS" charset="0"/>
              </a:rPr>
              <a:t> fibo_prec_2 </a:t>
            </a:r>
            <a:r>
              <a:rPr lang="it-IT" sz="2800" b="1" dirty="0">
                <a:solidFill>
                  <a:srgbClr val="CC0000"/>
                </a:solidFill>
                <a:latin typeface="Comic Sans MS" charset="0"/>
              </a:rPr>
              <a:t>=</a:t>
            </a:r>
            <a:r>
              <a:rPr lang="it-IT" sz="2800" b="1" dirty="0">
                <a:latin typeface="Comic Sans MS" charset="0"/>
              </a:rPr>
              <a:t> fibo_prec_1</a:t>
            </a:r>
            <a:r>
              <a:rPr lang="it-IT" sz="2800" b="1" dirty="0">
                <a:solidFill>
                  <a:srgbClr val="CC3300"/>
                </a:solidFill>
                <a:latin typeface="Comic Sans MS" charset="0"/>
              </a:rPr>
              <a:t> ;</a:t>
            </a:r>
            <a:endParaRPr lang="it-IT" sz="2800" b="1" dirty="0">
              <a:latin typeface="Comic Sans MS" charset="0"/>
            </a:endParaRPr>
          </a:p>
          <a:p>
            <a:pPr algn="just">
              <a:defRPr/>
            </a:pPr>
            <a:r>
              <a:rPr lang="it-IT" sz="2800" b="1" dirty="0">
                <a:solidFill>
                  <a:srgbClr val="7F7F7F"/>
                </a:solidFill>
                <a:latin typeface="Comic Sans MS" charset="0"/>
              </a:rPr>
              <a:t>	</a:t>
            </a:r>
            <a:r>
              <a:rPr lang="it-IT" sz="2800" b="1" dirty="0">
                <a:latin typeface="Comic Sans MS" charset="0"/>
              </a:rPr>
              <a:t> fibo_prec_1 </a:t>
            </a:r>
            <a:r>
              <a:rPr lang="it-IT" sz="2800" b="1" dirty="0">
                <a:solidFill>
                  <a:srgbClr val="CC0000"/>
                </a:solidFill>
                <a:latin typeface="Comic Sans MS" charset="0"/>
              </a:rPr>
              <a:t>=</a:t>
            </a:r>
            <a:r>
              <a:rPr lang="it-IT" sz="2800" b="1" dirty="0">
                <a:latin typeface="Comic Sans MS" charset="0"/>
              </a:rPr>
              <a:t> </a:t>
            </a:r>
            <a:r>
              <a:rPr lang="it-IT" sz="2800" b="1" dirty="0" err="1">
                <a:latin typeface="Comic Sans MS" charset="0"/>
              </a:rPr>
              <a:t>fibo</a:t>
            </a:r>
            <a:r>
              <a:rPr lang="it-IT" sz="2800" b="1" dirty="0">
                <a:solidFill>
                  <a:srgbClr val="CC3300"/>
                </a:solidFill>
                <a:latin typeface="Comic Sans MS" charset="0"/>
              </a:rPr>
              <a:t> ;</a:t>
            </a:r>
            <a:endParaRPr lang="it-IT" sz="2800" b="1" dirty="0">
              <a:latin typeface="Comic Sans MS" charset="0"/>
            </a:endParaRPr>
          </a:p>
          <a:p>
            <a:pPr algn="just">
              <a:defRPr/>
            </a:pPr>
            <a:r>
              <a:rPr lang="it-IT" sz="2800" b="1" dirty="0">
                <a:latin typeface="Comic Sans MS" charset="0"/>
              </a:rPr>
              <a:t>   </a:t>
            </a:r>
            <a:r>
              <a:rPr lang="it-IT" sz="2800" b="1" dirty="0">
                <a:solidFill>
                  <a:srgbClr val="CC0000"/>
                </a:solidFill>
                <a:latin typeface="Comic Sans MS" charset="0"/>
              </a:rPr>
              <a:t>  </a:t>
            </a:r>
            <a:r>
              <a:rPr lang="it-IT" sz="2800" b="1" dirty="0">
                <a:solidFill>
                  <a:srgbClr val="FF0000"/>
                </a:solidFill>
                <a:latin typeface="Comic Sans MS" charset="0"/>
              </a:rPr>
              <a:t>}</a:t>
            </a:r>
          </a:p>
          <a:p>
            <a:pPr algn="just">
              <a:defRPr/>
            </a:pPr>
            <a:r>
              <a:rPr lang="it-IT" sz="2800" b="1" dirty="0">
                <a:latin typeface="Comic Sans MS" charset="0"/>
              </a:rPr>
              <a:t>   </a:t>
            </a:r>
            <a:r>
              <a:rPr lang="it-IT" sz="2800" b="1" dirty="0">
                <a:solidFill>
                  <a:srgbClr val="FF0000"/>
                </a:solidFill>
                <a:latin typeface="Comic Sans MS" charset="0"/>
              </a:rPr>
              <a:t>}</a:t>
            </a:r>
            <a:endParaRPr lang="it-IT" sz="2800" b="1" dirty="0">
              <a:solidFill>
                <a:srgbClr val="CC0000"/>
              </a:solidFill>
              <a:latin typeface="Comic Sans MS" charset="0"/>
            </a:endParaRPr>
          </a:p>
          <a:p>
            <a:pPr algn="just">
              <a:defRPr/>
            </a:pPr>
            <a:r>
              <a:rPr lang="it-IT" sz="2800" b="1" dirty="0">
                <a:solidFill>
                  <a:srgbClr val="CC0000"/>
                </a:solidFill>
                <a:latin typeface="Comic Sans MS" charset="0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Comic Sans MS" charset="0"/>
              </a:rPr>
              <a:t>return</a:t>
            </a:r>
            <a:r>
              <a:rPr lang="it-IT" sz="2800" b="1" dirty="0">
                <a:solidFill>
                  <a:srgbClr val="CC0000"/>
                </a:solidFill>
                <a:latin typeface="Comic Sans MS" charset="0"/>
              </a:rPr>
              <a:t> </a:t>
            </a:r>
            <a:r>
              <a:rPr lang="it-IT" sz="2800" b="1" dirty="0" err="1">
                <a:latin typeface="Comic Sans MS" charset="0"/>
              </a:rPr>
              <a:t>fibo</a:t>
            </a:r>
            <a:r>
              <a:rPr lang="it-IT" sz="2800" b="1" dirty="0">
                <a:solidFill>
                  <a:srgbClr val="CC3300"/>
                </a:solidFill>
                <a:latin typeface="Comic Sans MS" charset="0"/>
              </a:rPr>
              <a:t> ;</a:t>
            </a:r>
            <a:endParaRPr lang="it-IT" sz="2800" b="1" dirty="0">
              <a:latin typeface="Comic Sans MS" charset="0"/>
            </a:endParaRPr>
          </a:p>
          <a:p>
            <a:pPr>
              <a:defRPr/>
            </a:pPr>
            <a:r>
              <a:rPr lang="it-IT" sz="2800" b="1" dirty="0">
                <a:solidFill>
                  <a:srgbClr val="FF0000"/>
                </a:solidFill>
                <a:latin typeface="Comic Sans MS" charset="0"/>
              </a:rPr>
              <a:t> }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9BF94F13-BB64-F423-DAE2-14D4AA8E7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573463"/>
            <a:ext cx="6477000" cy="4572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7A25574D-E5C8-2485-DFBD-F8E28BF35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005263"/>
            <a:ext cx="6480175" cy="8382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AEA1DC6D-B840-C198-3EC7-F3EE121F4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276475"/>
            <a:ext cx="3240087" cy="9112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7F3BF544-15EB-C8E0-E535-40BEC9DA7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1989138"/>
            <a:ext cx="2052638" cy="974725"/>
          </a:xfrm>
          <a:prstGeom prst="rect">
            <a:avLst/>
          </a:prstGeom>
          <a:solidFill>
            <a:srgbClr val="FFFF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mic Sans MS" panose="030F0702030302020204" pitchFamily="66" charset="0"/>
              </a:rPr>
              <a:t>T(n) = n-1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somme</a:t>
            </a: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9735F92B-ECAD-308F-573F-763F43ABB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868863"/>
            <a:ext cx="4464050" cy="495300"/>
          </a:xfrm>
          <a:prstGeom prst="rect">
            <a:avLst/>
          </a:prstGeom>
          <a:solidFill>
            <a:srgbClr val="EAEAEA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aggiornamento della “memoria”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  <p:bldP spid="14343" grpId="0" animBg="1"/>
      <p:bldP spid="14344" grpId="0" animBg="1"/>
      <p:bldP spid="143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>
            <a:extLst>
              <a:ext uri="{FF2B5EF4-FFF2-40B4-BE49-F238E27FC236}">
                <a16:creationId xmlns:a16="http://schemas.microsoft.com/office/drawing/2014/main" id="{337AFFDA-9794-AF45-60B4-A8BC22FEB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44900"/>
            <a:ext cx="8305800" cy="271462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FF3300"/>
              </a:buClr>
              <a:buSzPct val="145000"/>
              <a:buFont typeface="Wingdings" panose="05000000000000000000" pitchFamily="2" charset="2"/>
              <a:buChar char="§"/>
            </a:pPr>
            <a:r>
              <a:rPr lang="it-IT" altLang="it-IT">
                <a:latin typeface="Arial" panose="020B0604020202020204" pitchFamily="34" charset="0"/>
              </a:rPr>
              <a:t>  evoluzione a </a:t>
            </a:r>
            <a:r>
              <a:rPr lang="it-IT" altLang="it-IT" b="1">
                <a:solidFill>
                  <a:srgbClr val="CC3300"/>
                </a:solidFill>
                <a:latin typeface="Arial" panose="020B0604020202020204" pitchFamily="34" charset="0"/>
              </a:rPr>
              <a:t>tempo discreto</a:t>
            </a:r>
            <a:r>
              <a:rPr lang="it-IT" altLang="it-IT">
                <a:latin typeface="Arial" panose="020B0604020202020204" pitchFamily="34" charset="0"/>
              </a:rPr>
              <a:t> di una </a:t>
            </a:r>
            <a:r>
              <a:rPr lang="it-IT" altLang="it-IT">
                <a:solidFill>
                  <a:srgbClr val="7F7F7F"/>
                </a:solidFill>
                <a:latin typeface="Arial" panose="020B0604020202020204" pitchFamily="34" charset="0"/>
              </a:rPr>
              <a:t>		</a:t>
            </a: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popolazione di conigli</a:t>
            </a:r>
            <a:r>
              <a:rPr lang="it-IT" altLang="it-IT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>
                <a:srgbClr val="FF3300"/>
              </a:buClr>
              <a:buSzPct val="145000"/>
              <a:buFont typeface="Wingdings" panose="05000000000000000000" pitchFamily="2" charset="2"/>
              <a:buChar char="§"/>
            </a:pPr>
            <a:r>
              <a:rPr lang="it-IT" altLang="it-IT">
                <a:latin typeface="Arial" panose="020B0604020202020204" pitchFamily="34" charset="0"/>
              </a:rPr>
              <a:t>   </a:t>
            </a:r>
            <a:r>
              <a:rPr lang="it-IT" altLang="it-IT" sz="3600" i="1"/>
              <a:t>k</a:t>
            </a:r>
            <a:r>
              <a:rPr lang="it-IT" altLang="it-IT">
                <a:latin typeface="Arial" panose="020B0604020202020204" pitchFamily="34" charset="0"/>
              </a:rPr>
              <a:t>  è il </a:t>
            </a: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mese </a:t>
            </a:r>
            <a:r>
              <a:rPr lang="it-IT" altLang="it-IT">
                <a:latin typeface="Arial" panose="020B0604020202020204" pitchFamily="34" charset="0"/>
              </a:rPr>
              <a:t>della simulazione</a:t>
            </a:r>
          </a:p>
          <a:p>
            <a:pPr>
              <a:spcBef>
                <a:spcPct val="0"/>
              </a:spcBef>
              <a:buClr>
                <a:srgbClr val="FF3300"/>
              </a:buClr>
              <a:buSzPct val="145000"/>
              <a:buFont typeface="Wingdings" panose="05000000000000000000" pitchFamily="2" charset="2"/>
              <a:buChar char="§"/>
            </a:pPr>
            <a:r>
              <a:rPr lang="it-IT" altLang="it-IT">
                <a:latin typeface="Arial" panose="020B0604020202020204" pitchFamily="34" charset="0"/>
              </a:rPr>
              <a:t>  </a:t>
            </a:r>
            <a:r>
              <a:rPr lang="it-IT" altLang="it-IT" sz="3600" i="1"/>
              <a:t>y</a:t>
            </a:r>
            <a:r>
              <a:rPr lang="it-IT" altLang="it-IT" sz="3600" i="1" baseline="-25000"/>
              <a:t>k</a:t>
            </a:r>
            <a:r>
              <a:rPr lang="it-IT" altLang="it-IT">
                <a:latin typeface="Arial" panose="020B0604020202020204" pitchFamily="34" charset="0"/>
              </a:rPr>
              <a:t> è il numero di </a:t>
            </a: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coppie</a:t>
            </a:r>
            <a:r>
              <a:rPr lang="it-IT" altLang="it-IT">
                <a:latin typeface="Arial" panose="020B0604020202020204" pitchFamily="34" charset="0"/>
              </a:rPr>
              <a:t> di conigli al </a:t>
            </a:r>
          </a:p>
          <a:p>
            <a:pPr>
              <a:spcBef>
                <a:spcPct val="0"/>
              </a:spcBef>
              <a:buClr>
                <a:srgbClr val="FF3300"/>
              </a:buClr>
              <a:buSzPct val="145000"/>
              <a:buFont typeface="Wingdings" panose="05000000000000000000" pitchFamily="2" charset="2"/>
              <a:buNone/>
            </a:pPr>
            <a:r>
              <a:rPr lang="it-IT" altLang="it-IT">
                <a:latin typeface="Arial" panose="020B0604020202020204" pitchFamily="34" charset="0"/>
              </a:rPr>
              <a:t> </a:t>
            </a:r>
            <a:r>
              <a:rPr lang="it-IT" altLang="it-IT">
                <a:solidFill>
                  <a:srgbClr val="7F7F7F"/>
                </a:solidFill>
                <a:latin typeface="Arial" panose="020B0604020202020204" pitchFamily="34" charset="0"/>
              </a:rPr>
              <a:t>	</a:t>
            </a:r>
            <a:r>
              <a:rPr lang="it-IT" altLang="it-IT">
                <a:latin typeface="Arial" panose="020B0604020202020204" pitchFamily="34" charset="0"/>
              </a:rPr>
              <a:t> </a:t>
            </a:r>
            <a:r>
              <a:rPr lang="it-IT" altLang="it-IT" sz="3600" i="1"/>
              <a:t>k</a:t>
            </a:r>
            <a:r>
              <a:rPr lang="it-IT" altLang="it-IT">
                <a:latin typeface="Arial" panose="020B0604020202020204" pitchFamily="34" charset="0"/>
              </a:rPr>
              <a:t>-simo mese</a:t>
            </a:r>
          </a:p>
        </p:txBody>
      </p:sp>
      <p:sp>
        <p:nvSpPr>
          <p:cNvPr id="15363" name="Text Box 4">
            <a:extLst>
              <a:ext uri="{FF2B5EF4-FFF2-40B4-BE49-F238E27FC236}">
                <a16:creationId xmlns:a16="http://schemas.microsoft.com/office/drawing/2014/main" id="{92113F1F-48D6-1D3C-9610-52CF25519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28600"/>
            <a:ext cx="8713787" cy="528638"/>
          </a:xfrm>
          <a:prstGeom prst="rect">
            <a:avLst/>
          </a:prstGeom>
          <a:solidFill>
            <a:srgbClr val="DBFD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sz="2800">
                <a:latin typeface="Arial" charset="0"/>
              </a:rPr>
              <a:t>interpretazione modellistica della formula di Fibonacci</a:t>
            </a:r>
            <a:endParaRPr lang="it-IT" sz="2800"/>
          </a:p>
        </p:txBody>
      </p:sp>
      <p:graphicFrame>
        <p:nvGraphicFramePr>
          <p:cNvPr id="23556" name="Object 5">
            <a:extLst>
              <a:ext uri="{FF2B5EF4-FFF2-40B4-BE49-F238E27FC236}">
                <a16:creationId xmlns:a16="http://schemas.microsoft.com/office/drawing/2014/main" id="{33C80D02-70FA-CF73-41D8-71AE2A1E8E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0338" y="1268413"/>
          <a:ext cx="36004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087" imgH="228501" progId="Equation.3">
                  <p:embed/>
                </p:oleObj>
              </mc:Choice>
              <mc:Fallback>
                <p:oleObj name="Equation" r:id="rId4" imgW="952087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268413"/>
                        <a:ext cx="3600450" cy="865187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6" name="Text Box 6">
            <a:extLst>
              <a:ext uri="{FF2B5EF4-FFF2-40B4-BE49-F238E27FC236}">
                <a16:creationId xmlns:a16="http://schemas.microsoft.com/office/drawing/2014/main" id="{4E0CC904-9823-1EA8-4661-86B2FE6D5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2565400"/>
            <a:ext cx="6265862" cy="946150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simulazione della dinamica di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una popolazione di conigli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nimBg="1"/>
      <p:bldP spid="7168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>
            <a:extLst>
              <a:ext uri="{FF2B5EF4-FFF2-40B4-BE49-F238E27FC236}">
                <a16:creationId xmlns:a16="http://schemas.microsoft.com/office/drawing/2014/main" id="{651E51A8-7650-2F8C-7AE4-FDB085028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64013"/>
            <a:ext cx="8305800" cy="222726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145000"/>
              <a:buFont typeface="Wingdings" panose="05000000000000000000" pitchFamily="2" charset="2"/>
              <a:buChar char="ü"/>
            </a:pPr>
            <a:r>
              <a:rPr lang="it-IT" altLang="it-IT" sz="2800">
                <a:latin typeface="Arial" panose="020B0604020202020204" pitchFamily="34" charset="0"/>
              </a:rPr>
              <a:t>  nessun coniglio muore 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145000"/>
              <a:buFont typeface="Wingdings" panose="05000000000000000000" pitchFamily="2" charset="2"/>
              <a:buChar char="ü"/>
            </a:pPr>
            <a:r>
              <a:rPr lang="it-IT" altLang="it-IT" sz="2800">
                <a:latin typeface="Arial" panose="020B0604020202020204" pitchFamily="34" charset="0"/>
              </a:rPr>
              <a:t>  ogni coppia genera una coppia di figli ogni </a:t>
            </a:r>
            <a:r>
              <a:rPr lang="it-IT" altLang="it-IT" sz="2800">
                <a:solidFill>
                  <a:srgbClr val="7F7F7F"/>
                </a:solidFill>
                <a:latin typeface="Arial" panose="020B0604020202020204" pitchFamily="34" charset="0"/>
              </a:rPr>
              <a:t>	</a:t>
            </a:r>
            <a:r>
              <a:rPr lang="it-IT" altLang="it-IT" sz="2800">
                <a:latin typeface="Arial" panose="020B0604020202020204" pitchFamily="34" charset="0"/>
              </a:rPr>
              <a:t>mese, a partire dal secondo mese </a:t>
            </a:r>
            <a:r>
              <a:rPr lang="it-IT" altLang="it-IT" sz="2800">
                <a:solidFill>
                  <a:srgbClr val="7F7F7F"/>
                </a:solidFill>
                <a:latin typeface="Arial" panose="020B0604020202020204" pitchFamily="34" charset="0"/>
              </a:rPr>
              <a:t>	</a:t>
            </a:r>
            <a:r>
              <a:rPr lang="it-IT" altLang="it-IT" sz="2800">
                <a:latin typeface="Arial" panose="020B0604020202020204" pitchFamily="34" charset="0"/>
              </a:rPr>
              <a:t>di </a:t>
            </a:r>
            <a:r>
              <a:rPr lang="it-IT" altLang="it-IT" sz="2800">
                <a:solidFill>
                  <a:srgbClr val="7F7F7F"/>
                </a:solidFill>
                <a:latin typeface="Arial" panose="020B0604020202020204" pitchFamily="34" charset="0"/>
              </a:rPr>
              <a:t>	</a:t>
            </a:r>
            <a:r>
              <a:rPr lang="it-IT" altLang="it-IT" sz="2800">
                <a:latin typeface="Arial" panose="020B0604020202020204" pitchFamily="34" charset="0"/>
              </a:rPr>
              <a:t>anzianità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145000"/>
              <a:buFont typeface="Wingdings" panose="05000000000000000000" pitchFamily="2" charset="2"/>
              <a:buChar char="ü"/>
            </a:pPr>
            <a:r>
              <a:rPr lang="it-IT" altLang="it-IT" sz="2800">
                <a:latin typeface="Arial" panose="020B0604020202020204" pitchFamily="34" charset="0"/>
              </a:rPr>
              <a:t>  la gestazione dura un mese</a:t>
            </a:r>
          </a:p>
        </p:txBody>
      </p:sp>
      <p:sp>
        <p:nvSpPr>
          <p:cNvPr id="25603" name="Text Box 6">
            <a:extLst>
              <a:ext uri="{FF2B5EF4-FFF2-40B4-BE49-F238E27FC236}">
                <a16:creationId xmlns:a16="http://schemas.microsoft.com/office/drawing/2014/main" id="{267C9708-0011-7232-B0DE-5578E4C1A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3573463"/>
            <a:ext cx="1312862" cy="519112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ipotesi:</a:t>
            </a:r>
          </a:p>
        </p:txBody>
      </p:sp>
      <p:sp>
        <p:nvSpPr>
          <p:cNvPr id="25604" name="Text Box 8">
            <a:extLst>
              <a:ext uri="{FF2B5EF4-FFF2-40B4-BE49-F238E27FC236}">
                <a16:creationId xmlns:a16="http://schemas.microsoft.com/office/drawing/2014/main" id="{7A9F33EC-1B7B-952E-9818-144B1313B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2565400"/>
            <a:ext cx="6265862" cy="946150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simulazione della dinamica di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una popolazione di conigli</a:t>
            </a:r>
          </a:p>
        </p:txBody>
      </p:sp>
      <p:sp>
        <p:nvSpPr>
          <p:cNvPr id="16389" name="Text Box 30">
            <a:extLst>
              <a:ext uri="{FF2B5EF4-FFF2-40B4-BE49-F238E27FC236}">
                <a16:creationId xmlns:a16="http://schemas.microsoft.com/office/drawing/2014/main" id="{DC14D39A-6B8C-9F63-518C-2FF1FDEA8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28600"/>
            <a:ext cx="8713787" cy="528638"/>
          </a:xfrm>
          <a:prstGeom prst="rect">
            <a:avLst/>
          </a:prstGeom>
          <a:solidFill>
            <a:srgbClr val="DBFD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sz="2800">
                <a:latin typeface="Arial" charset="0"/>
              </a:rPr>
              <a:t>interpretazione modellistica della formula di Fibonacci</a:t>
            </a:r>
            <a:endParaRPr lang="it-IT" sz="2800"/>
          </a:p>
        </p:txBody>
      </p:sp>
      <p:graphicFrame>
        <p:nvGraphicFramePr>
          <p:cNvPr id="25606" name="Object 31">
            <a:extLst>
              <a:ext uri="{FF2B5EF4-FFF2-40B4-BE49-F238E27FC236}">
                <a16:creationId xmlns:a16="http://schemas.microsoft.com/office/drawing/2014/main" id="{516D8B2A-D79E-D840-E46D-482D1A8814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0338" y="1268413"/>
          <a:ext cx="36004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087" imgH="228501" progId="Equation.3">
                  <p:embed/>
                </p:oleObj>
              </mc:Choice>
              <mc:Fallback>
                <p:oleObj name="Equation" r:id="rId4" imgW="952087" imgH="228501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268413"/>
                        <a:ext cx="3600450" cy="865187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Fluffy bunnies family tree">
            <a:extLst>
              <a:ext uri="{FF2B5EF4-FFF2-40B4-BE49-F238E27FC236}">
                <a16:creationId xmlns:a16="http://schemas.microsoft.com/office/drawing/2014/main" id="{F8A0A752-6F26-F92E-43EE-BAA5B05C1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20713"/>
            <a:ext cx="6985000" cy="586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7">
            <a:extLst>
              <a:ext uri="{FF2B5EF4-FFF2-40B4-BE49-F238E27FC236}">
                <a16:creationId xmlns:a16="http://schemas.microsoft.com/office/drawing/2014/main" id="{C8CA2D42-5BD6-5EB0-2CB4-EEFA01C72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374650"/>
            <a:ext cx="1873250" cy="82232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numero di coppie</a:t>
            </a:r>
          </a:p>
        </p:txBody>
      </p:sp>
      <p:sp>
        <p:nvSpPr>
          <p:cNvPr id="27652" name="Rectangle 8">
            <a:extLst>
              <a:ext uri="{FF2B5EF4-FFF2-40B4-BE49-F238E27FC236}">
                <a16:creationId xmlns:a16="http://schemas.microsoft.com/office/drawing/2014/main" id="{F7BA5254-2AD9-DCD4-DA5A-559A28072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557338"/>
            <a:ext cx="8280400" cy="50403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luffy bunnies family tree">
            <a:extLst>
              <a:ext uri="{FF2B5EF4-FFF2-40B4-BE49-F238E27FC236}">
                <a16:creationId xmlns:a16="http://schemas.microsoft.com/office/drawing/2014/main" id="{B464E7F2-7768-BEE2-3144-F75DA250C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20713"/>
            <a:ext cx="6985000" cy="586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AC0BFC92-78AD-6F6A-0D65-20CDE76CC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374650"/>
            <a:ext cx="1873250" cy="82232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numero di coppie</a:t>
            </a:r>
          </a:p>
        </p:txBody>
      </p:sp>
      <p:sp>
        <p:nvSpPr>
          <p:cNvPr id="29700" name="Rettangolo 1">
            <a:extLst>
              <a:ext uri="{FF2B5EF4-FFF2-40B4-BE49-F238E27FC236}">
                <a16:creationId xmlns:a16="http://schemas.microsoft.com/office/drawing/2014/main" id="{51B2F9E8-4BC1-2488-7722-8D1FFF045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606675"/>
            <a:ext cx="7129462" cy="39179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luffy bunnies family tree">
            <a:extLst>
              <a:ext uri="{FF2B5EF4-FFF2-40B4-BE49-F238E27FC236}">
                <a16:creationId xmlns:a16="http://schemas.microsoft.com/office/drawing/2014/main" id="{6E155D44-B7EF-E3C8-F57A-2D49987DE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20713"/>
            <a:ext cx="6985000" cy="586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>
            <a:extLst>
              <a:ext uri="{FF2B5EF4-FFF2-40B4-BE49-F238E27FC236}">
                <a16:creationId xmlns:a16="http://schemas.microsoft.com/office/drawing/2014/main" id="{3F6E2437-10FF-E6EC-27DA-5A0E2462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374650"/>
            <a:ext cx="1873250" cy="82232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numero di coppie</a:t>
            </a:r>
          </a:p>
        </p:txBody>
      </p:sp>
      <p:sp>
        <p:nvSpPr>
          <p:cNvPr id="31748" name="Rettangolo 5">
            <a:extLst>
              <a:ext uri="{FF2B5EF4-FFF2-40B4-BE49-F238E27FC236}">
                <a16:creationId xmlns:a16="http://schemas.microsoft.com/office/drawing/2014/main" id="{60781878-6040-FEFE-A444-15CDB24B9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860800"/>
            <a:ext cx="7056437" cy="28813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luffy bunnies family tree">
            <a:extLst>
              <a:ext uri="{FF2B5EF4-FFF2-40B4-BE49-F238E27FC236}">
                <a16:creationId xmlns:a16="http://schemas.microsoft.com/office/drawing/2014/main" id="{3AD09926-8599-DFE4-FB85-649654E4F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20713"/>
            <a:ext cx="6985000" cy="586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>
            <a:extLst>
              <a:ext uri="{FF2B5EF4-FFF2-40B4-BE49-F238E27FC236}">
                <a16:creationId xmlns:a16="http://schemas.microsoft.com/office/drawing/2014/main" id="{52185FA1-D405-28E8-0878-36503C162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374650"/>
            <a:ext cx="1873250" cy="82232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numero di coppie</a:t>
            </a:r>
          </a:p>
        </p:txBody>
      </p:sp>
      <p:sp>
        <p:nvSpPr>
          <p:cNvPr id="32772" name="Rettangolo 5">
            <a:extLst>
              <a:ext uri="{FF2B5EF4-FFF2-40B4-BE49-F238E27FC236}">
                <a16:creationId xmlns:a16="http://schemas.microsoft.com/office/drawing/2014/main" id="{BB95A6C1-CA84-1F6F-C38D-E56E29D96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983163"/>
            <a:ext cx="7416800" cy="1541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luffy bunnies family tree">
            <a:extLst>
              <a:ext uri="{FF2B5EF4-FFF2-40B4-BE49-F238E27FC236}">
                <a16:creationId xmlns:a16="http://schemas.microsoft.com/office/drawing/2014/main" id="{7830797D-565A-F5DF-D8F3-71666F9A2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20713"/>
            <a:ext cx="6985000" cy="586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>
            <a:extLst>
              <a:ext uri="{FF2B5EF4-FFF2-40B4-BE49-F238E27FC236}">
                <a16:creationId xmlns:a16="http://schemas.microsoft.com/office/drawing/2014/main" id="{44049322-FFE2-0946-499C-56DB8EAD4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374650"/>
            <a:ext cx="1873250" cy="82232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numero di coppie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Multiples-of-Phi family tree">
            <a:extLst>
              <a:ext uri="{FF2B5EF4-FFF2-40B4-BE49-F238E27FC236}">
                <a16:creationId xmlns:a16="http://schemas.microsoft.com/office/drawing/2014/main" id="{6328C5BB-9E86-0376-0C3D-C4DD3A5E1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243888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6">
            <a:extLst>
              <a:ext uri="{FF2B5EF4-FFF2-40B4-BE49-F238E27FC236}">
                <a16:creationId xmlns:a16="http://schemas.microsoft.com/office/drawing/2014/main" id="{B3ABDA7E-391F-E9E0-7016-D11F40F8C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15888"/>
            <a:ext cx="5472113" cy="4572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albero genealogico dei conigli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1">
            <a:extLst>
              <a:ext uri="{FF2B5EF4-FFF2-40B4-BE49-F238E27FC236}">
                <a16:creationId xmlns:a16="http://schemas.microsoft.com/office/drawing/2014/main" id="{159E6E9E-EF10-6D46-7610-C63C3A6B1B72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115888"/>
            <a:ext cx="8964613" cy="6742112"/>
            <a:chOff x="68" y="73"/>
            <a:chExt cx="5647" cy="4247"/>
          </a:xfrm>
        </p:grpSpPr>
        <p:pic>
          <p:nvPicPr>
            <p:cNvPr id="36868" name="Picture 22">
              <a:extLst>
                <a:ext uri="{FF2B5EF4-FFF2-40B4-BE49-F238E27FC236}">
                  <a16:creationId xmlns:a16="http://schemas.microsoft.com/office/drawing/2014/main" id="{65F97C2F-559E-1355-578B-EF9053421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73"/>
              <a:ext cx="5647" cy="4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9" name="Text Box 23">
              <a:extLst>
                <a:ext uri="{FF2B5EF4-FFF2-40B4-BE49-F238E27FC236}">
                  <a16:creationId xmlns:a16="http://schemas.microsoft.com/office/drawing/2014/main" id="{AB3F20A8-2307-0F53-6028-F716482BB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4032"/>
              <a:ext cx="201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i="1"/>
                <a:t>k</a:t>
              </a:r>
            </a:p>
          </p:txBody>
        </p:sp>
      </p:grpSp>
      <p:sp>
        <p:nvSpPr>
          <p:cNvPr id="73733" name="Text Box 5">
            <a:extLst>
              <a:ext uri="{FF2B5EF4-FFF2-40B4-BE49-F238E27FC236}">
                <a16:creationId xmlns:a16="http://schemas.microsoft.com/office/drawing/2014/main" id="{A4539EAD-1753-8E21-7E67-31AF81E2F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133600"/>
            <a:ext cx="4725988" cy="588963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andamento esponenziale</a:t>
            </a:r>
            <a:endParaRPr lang="it-IT" altLang="it-IT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>
            <a:extLst>
              <a:ext uri="{FF2B5EF4-FFF2-40B4-BE49-F238E27FC236}">
                <a16:creationId xmlns:a16="http://schemas.microsoft.com/office/drawing/2014/main" id="{29EA5C1C-F09B-5AA1-CF30-836FE7048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8575"/>
            <a:ext cx="3455988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125E6543-5FBB-E87F-A40D-D9688A9D5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08050"/>
            <a:ext cx="5329238" cy="94615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formula ricorrente del </a:t>
            </a:r>
            <a:r>
              <a:rPr lang="it-IT" altLang="it-IT" sz="2800"/>
              <a:t>II</a:t>
            </a:r>
            <a:r>
              <a:rPr lang="it-IT" altLang="it-IT" sz="2800">
                <a:latin typeface="Arial" panose="020B0604020202020204" pitchFamily="34" charset="0"/>
              </a:rPr>
              <a:t> ordine a coefficienti costanti</a:t>
            </a:r>
          </a:p>
        </p:txBody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DF241158-8301-8BFC-7851-FCAC0BDF1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3467100" cy="52863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800">
                <a:latin typeface="Arial" charset="0"/>
              </a:rPr>
              <a:t>formula di Fibonacci</a:t>
            </a:r>
            <a:r>
              <a:rPr lang="it-IT">
                <a:latin typeface="New York" charset="0"/>
              </a:rPr>
              <a:t> </a:t>
            </a:r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E5152FFC-6F47-1B7B-4F51-E7E3E74FD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00" y="4554538"/>
            <a:ext cx="5980113" cy="641350"/>
          </a:xfrm>
          <a:prstGeom prst="rect">
            <a:avLst/>
          </a:prstGeom>
          <a:solidFill>
            <a:srgbClr val="EEFA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è il </a:t>
            </a:r>
            <a:r>
              <a:rPr lang="it-IT" altLang="it-IT" sz="3600" i="1"/>
              <a:t>k</a:t>
            </a:r>
            <a:r>
              <a:rPr lang="it-IT" altLang="it-IT">
                <a:latin typeface="Arial" panose="020B0604020202020204" pitchFamily="34" charset="0"/>
              </a:rPr>
              <a:t>-simo </a:t>
            </a:r>
            <a:r>
              <a:rPr lang="it-IT" altLang="it-IT">
                <a:solidFill>
                  <a:schemeClr val="accent2"/>
                </a:solidFill>
                <a:latin typeface="Arial" panose="020B0604020202020204" pitchFamily="34" charset="0"/>
              </a:rPr>
              <a:t>numero di Fibonacci</a:t>
            </a:r>
            <a:endParaRPr lang="it-IT" altLang="it-IT" sz="2800">
              <a:latin typeface="Arial" panose="020B0604020202020204" pitchFamily="34" charset="0"/>
            </a:endParaRPr>
          </a:p>
        </p:txBody>
      </p:sp>
      <p:sp>
        <p:nvSpPr>
          <p:cNvPr id="5126" name="Text Box 18">
            <a:extLst>
              <a:ext uri="{FF2B5EF4-FFF2-40B4-BE49-F238E27FC236}">
                <a16:creationId xmlns:a16="http://schemas.microsoft.com/office/drawing/2014/main" id="{EA1A3082-BA92-CD85-5ED7-113703BC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141663"/>
            <a:ext cx="3779837" cy="100806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Leonardo Pisano “Fibonacci” (filius Bonacci)   1170 -1250</a:t>
            </a:r>
          </a:p>
        </p:txBody>
      </p:sp>
      <p:graphicFrame>
        <p:nvGraphicFramePr>
          <p:cNvPr id="15379" name="Object 19">
            <a:extLst>
              <a:ext uri="{FF2B5EF4-FFF2-40B4-BE49-F238E27FC236}">
                <a16:creationId xmlns:a16="http://schemas.microsoft.com/office/drawing/2014/main" id="{D27E9D8D-0409-B95F-2300-20C0DEA988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2125" y="2276475"/>
          <a:ext cx="36004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52087" imgH="228501" progId="Equation.3">
                  <p:embed/>
                </p:oleObj>
              </mc:Choice>
              <mc:Fallback>
                <p:oleObj name="Equation" r:id="rId5" imgW="952087" imgH="228501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2276475"/>
                        <a:ext cx="3600450" cy="865188"/>
                      </a:xfrm>
                      <a:prstGeom prst="rect">
                        <a:avLst/>
                      </a:prstGeom>
                      <a:solidFill>
                        <a:srgbClr val="EEF9F4"/>
                      </a:solidFill>
                      <a:ln w="76200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0" name="Object 20">
            <a:extLst>
              <a:ext uri="{FF2B5EF4-FFF2-40B4-BE49-F238E27FC236}">
                <a16:creationId xmlns:a16="http://schemas.microsoft.com/office/drawing/2014/main" id="{F28B43C9-4C6B-35B3-7C2B-1D275247B6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2347913"/>
          <a:ext cx="13430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5138" imgH="177569" progId="Equation.3">
                  <p:embed/>
                </p:oleObj>
              </mc:Choice>
              <mc:Fallback>
                <p:oleObj name="Equation" r:id="rId7" imgW="355138" imgH="17756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347913"/>
                        <a:ext cx="1343025" cy="673100"/>
                      </a:xfrm>
                      <a:prstGeom prst="rect">
                        <a:avLst/>
                      </a:prstGeom>
                      <a:solidFill>
                        <a:srgbClr val="DBFD3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1" name="Object 21">
            <a:extLst>
              <a:ext uri="{FF2B5EF4-FFF2-40B4-BE49-F238E27FC236}">
                <a16:creationId xmlns:a16="http://schemas.microsoft.com/office/drawing/2014/main" id="{DD459B7A-2346-1814-C086-493F9A45BC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975" y="3357563"/>
          <a:ext cx="10795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19100" imgH="228600" progId="Equation.3">
                  <p:embed/>
                </p:oleObj>
              </mc:Choice>
              <mc:Fallback>
                <p:oleObj name="Equation" r:id="rId9" imgW="41910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357563"/>
                        <a:ext cx="1079500" cy="588962"/>
                      </a:xfrm>
                      <a:prstGeom prst="rect">
                        <a:avLst/>
                      </a:prstGeom>
                      <a:solidFill>
                        <a:srgbClr val="C0F8C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2" name="Object 22">
            <a:extLst>
              <a:ext uri="{FF2B5EF4-FFF2-40B4-BE49-F238E27FC236}">
                <a16:creationId xmlns:a16="http://schemas.microsoft.com/office/drawing/2014/main" id="{85CADDF5-005A-CB43-AFB4-61D03370DA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00" y="3359150"/>
          <a:ext cx="10080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0835" imgH="215806" progId="Equation.3">
                  <p:embed/>
                </p:oleObj>
              </mc:Choice>
              <mc:Fallback>
                <p:oleObj name="Equation" r:id="rId11" imgW="380835" imgH="215806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359150"/>
                        <a:ext cx="1008063" cy="571500"/>
                      </a:xfrm>
                      <a:prstGeom prst="rect">
                        <a:avLst/>
                      </a:prstGeom>
                      <a:solidFill>
                        <a:srgbClr val="C0F8C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3" name="Object 23">
            <a:extLst>
              <a:ext uri="{FF2B5EF4-FFF2-40B4-BE49-F238E27FC236}">
                <a16:creationId xmlns:a16="http://schemas.microsoft.com/office/drawing/2014/main" id="{4273D583-924D-DC4F-B0C4-9F31E48A20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4437063"/>
          <a:ext cx="671513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7646" imgH="228402" progId="Equation.3">
                  <p:embed/>
                </p:oleObj>
              </mc:Choice>
              <mc:Fallback>
                <p:oleObj name="Equation" r:id="rId13" imgW="177646" imgH="228402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437063"/>
                        <a:ext cx="671513" cy="865187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38100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7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sneezewort.GIF">
            <a:extLst>
              <a:ext uri="{FF2B5EF4-FFF2-40B4-BE49-F238E27FC236}">
                <a16:creationId xmlns:a16="http://schemas.microsoft.com/office/drawing/2014/main" id="{B8133559-CAA6-9869-C522-EB106194B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450"/>
            <a:ext cx="8280400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15">
            <a:extLst>
              <a:ext uri="{FF2B5EF4-FFF2-40B4-BE49-F238E27FC236}">
                <a16:creationId xmlns:a16="http://schemas.microsoft.com/office/drawing/2014/main" id="{A825F5C9-D534-BB76-8ABC-D848AC1AC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091238"/>
            <a:ext cx="8969375" cy="46196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le </a:t>
            </a:r>
            <a:r>
              <a:rPr lang="it-IT" altLang="it-IT" sz="2000" b="1">
                <a:latin typeface="Arial" panose="020B0604020202020204" pitchFamily="34" charset="0"/>
              </a:rPr>
              <a:t>diramazioni</a:t>
            </a:r>
            <a:r>
              <a:rPr lang="it-IT" altLang="it-IT" sz="2000">
                <a:latin typeface="Arial" panose="020B0604020202020204" pitchFamily="34" charset="0"/>
              </a:rPr>
              <a:t> del tronco di un albero seguono la successione di</a:t>
            </a:r>
            <a:r>
              <a:rPr lang="it-IT" altLang="it-IT" sz="2400">
                <a:latin typeface="Arial" panose="020B0604020202020204" pitchFamily="34" charset="0"/>
              </a:rPr>
              <a:t> Fibonacci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fibratio.gif">
            <a:extLst>
              <a:ext uri="{FF2B5EF4-FFF2-40B4-BE49-F238E27FC236}">
                <a16:creationId xmlns:a16="http://schemas.microsoft.com/office/drawing/2014/main" id="{3A3C7EA2-E095-BC7B-2225-0E5F89E1F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6913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3" name="Object 6">
            <a:extLst>
              <a:ext uri="{FF2B5EF4-FFF2-40B4-BE49-F238E27FC236}">
                <a16:creationId xmlns:a16="http://schemas.microsoft.com/office/drawing/2014/main" id="{F8ACAC92-A61B-D83F-746E-A34C5FCFD5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91213" y="2276475"/>
          <a:ext cx="1273175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4668" imgH="431613" progId="Equation.3">
                  <p:embed/>
                </p:oleObj>
              </mc:Choice>
              <mc:Fallback>
                <p:oleObj name="Equation" r:id="rId5" imgW="304668" imgH="4316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1213" y="2276475"/>
                        <a:ext cx="1273175" cy="1512888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Text Box 8">
            <a:extLst>
              <a:ext uri="{FF2B5EF4-FFF2-40B4-BE49-F238E27FC236}">
                <a16:creationId xmlns:a16="http://schemas.microsoft.com/office/drawing/2014/main" id="{C7583F4D-C2A5-44C5-F334-3A710EDBB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5589588"/>
            <a:ext cx="319088" cy="4572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k</a:t>
            </a:r>
          </a:p>
        </p:txBody>
      </p:sp>
      <p:graphicFrame>
        <p:nvGraphicFramePr>
          <p:cNvPr id="40965" name="Object 9">
            <a:extLst>
              <a:ext uri="{FF2B5EF4-FFF2-40B4-BE49-F238E27FC236}">
                <a16:creationId xmlns:a16="http://schemas.microsoft.com/office/drawing/2014/main" id="{E7C16AE4-EDD0-A223-F0D5-CEB5841797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3513" y="1125538"/>
          <a:ext cx="5921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579" imgH="164957" progId="Equation.3">
                  <p:embed/>
                </p:oleObj>
              </mc:Choice>
              <mc:Fallback>
                <p:oleObj name="Equation" r:id="rId7" imgW="139579" imgH="164957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1125538"/>
                        <a:ext cx="592137" cy="660400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20" name="Object 28">
            <a:extLst>
              <a:ext uri="{FF2B5EF4-FFF2-40B4-BE49-F238E27FC236}">
                <a16:creationId xmlns:a16="http://schemas.microsoft.com/office/drawing/2014/main" id="{D41CDB9F-83DF-10A3-C454-90743F24A7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4149725"/>
          <a:ext cx="2089150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87400" imgH="431800" progId="Equation.3">
                  <p:embed/>
                </p:oleObj>
              </mc:Choice>
              <mc:Fallback>
                <p:oleObj name="Equation" r:id="rId9" imgW="787400" imgH="4318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149725"/>
                        <a:ext cx="2089150" cy="1084263"/>
                      </a:xfrm>
                      <a:prstGeom prst="rect">
                        <a:avLst/>
                      </a:prstGeom>
                      <a:solidFill>
                        <a:srgbClr val="CCFF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>
            <a:extLst>
              <a:ext uri="{FF2B5EF4-FFF2-40B4-BE49-F238E27FC236}">
                <a16:creationId xmlns:a16="http://schemas.microsoft.com/office/drawing/2014/main" id="{2B103EB7-A931-BCE5-EFD6-5B50A3090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04813"/>
            <a:ext cx="1651000" cy="51911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il numero</a:t>
            </a:r>
          </a:p>
        </p:txBody>
      </p:sp>
      <p:graphicFrame>
        <p:nvGraphicFramePr>
          <p:cNvPr id="43011" name="Object 5">
            <a:extLst>
              <a:ext uri="{FF2B5EF4-FFF2-40B4-BE49-F238E27FC236}">
                <a16:creationId xmlns:a16="http://schemas.microsoft.com/office/drawing/2014/main" id="{AE02D33D-DFD4-DD58-FD82-E67A16AB6088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1908175" y="1196975"/>
          <a:ext cx="4968875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65300" imgH="431800" progId="Equation.DSMT4">
                  <p:embed/>
                </p:oleObj>
              </mc:Choice>
              <mc:Fallback>
                <p:oleObj name="Equation" r:id="rId4" imgW="17653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196975"/>
                        <a:ext cx="4968875" cy="1216025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 Box 7">
            <a:extLst>
              <a:ext uri="{FF2B5EF4-FFF2-40B4-BE49-F238E27FC236}">
                <a16:creationId xmlns:a16="http://schemas.microsoft.com/office/drawing/2014/main" id="{490E16FB-5991-370B-266F-B6AAEF232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784475"/>
            <a:ext cx="6980237" cy="10763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sz="3200">
                <a:latin typeface="Arial" panose="020B0604020202020204" pitchFamily="34" charset="0"/>
              </a:rPr>
              <a:t>è la </a:t>
            </a:r>
            <a:r>
              <a:rPr lang="it-IT" altLang="it-IT" sz="3200" b="1">
                <a:solidFill>
                  <a:srgbClr val="0000FF"/>
                </a:solidFill>
                <a:latin typeface="Arial" panose="020B0604020202020204" pitchFamily="34" charset="0"/>
              </a:rPr>
              <a:t>sezione aurea</a:t>
            </a:r>
            <a:r>
              <a:rPr lang="it-IT" altLang="it-IT" sz="3200">
                <a:latin typeface="Arial" panose="020B0604020202020204" pitchFamily="34" charset="0"/>
              </a:rPr>
              <a:t> o </a:t>
            </a:r>
            <a:r>
              <a:rPr lang="it-IT" altLang="it-IT" sz="3200" b="1">
                <a:solidFill>
                  <a:srgbClr val="0000FF"/>
                </a:solidFill>
                <a:latin typeface="Arial" panose="020B0604020202020204" pitchFamily="34" charset="0"/>
              </a:rPr>
              <a:t>rapporto aureo</a:t>
            </a:r>
          </a:p>
          <a:p>
            <a:pPr algn="ctr">
              <a:defRPr/>
            </a:pPr>
            <a:r>
              <a:rPr lang="it-IT" altLang="it-IT" sz="3200">
                <a:latin typeface="Arial" panose="020B0604020202020204" pitchFamily="34" charset="0"/>
              </a:rPr>
              <a:t>(</a:t>
            </a:r>
            <a:r>
              <a:rPr lang="it-IT" altLang="it-IT" sz="3200" b="1" i="1">
                <a:latin typeface="Arial" panose="020B0604020202020204" pitchFamily="34" charset="0"/>
              </a:rPr>
              <a:t>golden section</a:t>
            </a:r>
            <a:r>
              <a:rPr lang="it-IT" altLang="it-IT" sz="3200">
                <a:latin typeface="Arial" panose="020B0604020202020204" pitchFamily="34" charset="0"/>
              </a:rPr>
              <a:t> o </a:t>
            </a:r>
            <a:r>
              <a:rPr lang="it-IT" altLang="it-IT" sz="3200" b="1" i="1">
                <a:latin typeface="Arial" panose="020B0604020202020204" pitchFamily="34" charset="0"/>
              </a:rPr>
              <a:t>golden ratio</a:t>
            </a:r>
            <a:r>
              <a:rPr lang="it-IT" altLang="it-IT" sz="3200">
                <a:latin typeface="Arial" panose="020B0604020202020204" pitchFamily="34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>
            <a:extLst>
              <a:ext uri="{FF2B5EF4-FFF2-40B4-BE49-F238E27FC236}">
                <a16:creationId xmlns:a16="http://schemas.microsoft.com/office/drawing/2014/main" id="{1661D8E2-4263-E05C-C18F-2DF1D2410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7767637" cy="528638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sz="2800">
                <a:latin typeface="Arial" panose="020B0604020202020204" pitchFamily="34" charset="0"/>
              </a:rPr>
              <a:t>proprietà della</a:t>
            </a:r>
            <a:r>
              <a:rPr lang="it-IT" altLang="it-IT" sz="2800">
                <a:latin typeface="Symbol" panose="05050102010706020507" pitchFamily="18" charset="2"/>
              </a:rPr>
              <a:t> </a:t>
            </a:r>
            <a:r>
              <a:rPr lang="it-IT" altLang="it-IT" sz="2800" b="1">
                <a:solidFill>
                  <a:srgbClr val="0000FF"/>
                </a:solidFill>
                <a:latin typeface="Arial" panose="020B0604020202020204" pitchFamily="34" charset="0"/>
              </a:rPr>
              <a:t>sezione aurea</a:t>
            </a:r>
            <a:r>
              <a:rPr lang="it-IT" altLang="it-IT" sz="2800">
                <a:latin typeface="Arial" panose="020B0604020202020204" pitchFamily="34" charset="0"/>
              </a:rPr>
              <a:t> (</a:t>
            </a:r>
            <a:r>
              <a:rPr lang="it-IT" altLang="it-IT" sz="2800" b="1">
                <a:solidFill>
                  <a:srgbClr val="0000FF"/>
                </a:solidFill>
                <a:latin typeface="Arial" panose="020B0604020202020204" pitchFamily="34" charset="0"/>
              </a:rPr>
              <a:t>rapporto aureo</a:t>
            </a:r>
            <a:r>
              <a:rPr lang="it-IT" altLang="it-IT" sz="2800">
                <a:latin typeface="Arial" panose="020B0604020202020204" pitchFamily="34" charset="0"/>
              </a:rPr>
              <a:t>)</a:t>
            </a:r>
          </a:p>
        </p:txBody>
      </p:sp>
      <p:grpSp>
        <p:nvGrpSpPr>
          <p:cNvPr id="311308" name="Group 12">
            <a:extLst>
              <a:ext uri="{FF2B5EF4-FFF2-40B4-BE49-F238E27FC236}">
                <a16:creationId xmlns:a16="http://schemas.microsoft.com/office/drawing/2014/main" id="{CF0C8BA6-BDDA-E032-1D9C-B091B5336DF9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052513"/>
            <a:ext cx="2808287" cy="1158875"/>
            <a:chOff x="249" y="663"/>
            <a:chExt cx="1769" cy="730"/>
          </a:xfrm>
        </p:grpSpPr>
        <p:graphicFrame>
          <p:nvGraphicFramePr>
            <p:cNvPr id="45070" name="Object 9">
              <a:extLst>
                <a:ext uri="{FF2B5EF4-FFF2-40B4-BE49-F238E27FC236}">
                  <a16:creationId xmlns:a16="http://schemas.microsoft.com/office/drawing/2014/main" id="{5F7A2A3B-9F26-1181-D615-C340A2B3AB7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12" y="663"/>
            <a:ext cx="1406" cy="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787400" imgH="431800" progId="Equation.3">
                    <p:embed/>
                  </p:oleObj>
                </mc:Choice>
                <mc:Fallback>
                  <p:oleObj name="Equation" r:id="rId4" imgW="787400" imgH="4318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663"/>
                          <a:ext cx="1406" cy="730"/>
                        </a:xfrm>
                        <a:prstGeom prst="rect">
                          <a:avLst/>
                        </a:prstGeom>
                        <a:solidFill>
                          <a:srgbClr val="CCFF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071" name="Rectangle 11">
              <a:extLst>
                <a:ext uri="{FF2B5EF4-FFF2-40B4-BE49-F238E27FC236}">
                  <a16:creationId xmlns:a16="http://schemas.microsoft.com/office/drawing/2014/main" id="{5738050F-979E-577C-1A00-C61060755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935"/>
              <a:ext cx="182" cy="18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311314" name="Group 18">
            <a:extLst>
              <a:ext uri="{FF2B5EF4-FFF2-40B4-BE49-F238E27FC236}">
                <a16:creationId xmlns:a16="http://schemas.microsoft.com/office/drawing/2014/main" id="{2E06FA04-96DD-D1B4-2257-ED24A89EF740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493963"/>
            <a:ext cx="8064500" cy="1655762"/>
            <a:chOff x="249" y="1480"/>
            <a:chExt cx="5080" cy="1043"/>
          </a:xfrm>
        </p:grpSpPr>
        <p:grpSp>
          <p:nvGrpSpPr>
            <p:cNvPr id="45066" name="Group 10">
              <a:extLst>
                <a:ext uri="{FF2B5EF4-FFF2-40B4-BE49-F238E27FC236}">
                  <a16:creationId xmlns:a16="http://schemas.microsoft.com/office/drawing/2014/main" id="{9269000E-0E0E-BDF5-1C89-3297F0E570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1480"/>
              <a:ext cx="4717" cy="1043"/>
              <a:chOff x="612" y="1480"/>
              <a:chExt cx="4717" cy="1043"/>
            </a:xfrm>
          </p:grpSpPr>
          <p:sp>
            <p:nvSpPr>
              <p:cNvPr id="45068" name="Text Box 6">
                <a:extLst>
                  <a:ext uri="{FF2B5EF4-FFF2-40B4-BE49-F238E27FC236}">
                    <a16:creationId xmlns:a16="http://schemas.microsoft.com/office/drawing/2014/main" id="{0E8CDA63-76F0-34DF-6BD2-E86C265329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2" y="1480"/>
                <a:ext cx="4717" cy="288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>
                    <a:latin typeface="Arial" panose="020B0604020202020204" pitchFamily="34" charset="0"/>
                  </a:rPr>
                  <a:t>espressione esplicita del </a:t>
                </a:r>
                <a:r>
                  <a:rPr lang="it-IT" altLang="it-IT" sz="2400" b="1" i="1"/>
                  <a:t>k</a:t>
                </a:r>
                <a:r>
                  <a:rPr lang="it-IT" altLang="it-IT" sz="2400">
                    <a:latin typeface="Arial" panose="020B0604020202020204" pitchFamily="34" charset="0"/>
                  </a:rPr>
                  <a:t>-simo numero di Fibonacci:</a:t>
                </a:r>
              </a:p>
            </p:txBody>
          </p:sp>
          <p:graphicFrame>
            <p:nvGraphicFramePr>
              <p:cNvPr id="45069" name="Object 7">
                <a:extLst>
                  <a:ext uri="{FF2B5EF4-FFF2-40B4-BE49-F238E27FC236}">
                    <a16:creationId xmlns:a16="http://schemas.microsoft.com/office/drawing/2014/main" id="{217A79C0-3155-E07A-B7A8-A073BA6AF2E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12" y="1780"/>
              <a:ext cx="3311" cy="7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993900" imgH="457200" progId="Equation.3">
                      <p:embed/>
                    </p:oleObj>
                  </mc:Choice>
                  <mc:Fallback>
                    <p:oleObj name="Equation" r:id="rId6" imgW="1993900" imgH="45720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2" y="1780"/>
                            <a:ext cx="3311" cy="743"/>
                          </a:xfrm>
                          <a:prstGeom prst="rect">
                            <a:avLst/>
                          </a:prstGeom>
                          <a:solidFill>
                            <a:srgbClr val="CCFF33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5067" name="Rectangle 16">
              <a:extLst>
                <a:ext uri="{FF2B5EF4-FFF2-40B4-BE49-F238E27FC236}">
                  <a16:creationId xmlns:a16="http://schemas.microsoft.com/office/drawing/2014/main" id="{42262BF1-0544-9943-6621-EDFF15B78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480"/>
              <a:ext cx="182" cy="18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311320" name="Group 24">
            <a:extLst>
              <a:ext uri="{FF2B5EF4-FFF2-40B4-BE49-F238E27FC236}">
                <a16:creationId xmlns:a16="http://schemas.microsoft.com/office/drawing/2014/main" id="{CBD18C21-89FC-0194-0286-EAE204C423EE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4432300"/>
            <a:ext cx="7777162" cy="1589088"/>
            <a:chOff x="249" y="2792"/>
            <a:chExt cx="4037" cy="1001"/>
          </a:xfrm>
        </p:grpSpPr>
        <p:sp>
          <p:nvSpPr>
            <p:cNvPr id="45063" name="Rectangle 17">
              <a:extLst>
                <a:ext uri="{FF2B5EF4-FFF2-40B4-BE49-F238E27FC236}">
                  <a16:creationId xmlns:a16="http://schemas.microsoft.com/office/drawing/2014/main" id="{D227A8C9-8EF8-A69F-E9F3-1775CFFA0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792"/>
              <a:ext cx="182" cy="18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45064" name="Text Box 20">
              <a:extLst>
                <a:ext uri="{FF2B5EF4-FFF2-40B4-BE49-F238E27FC236}">
                  <a16:creationId xmlns:a16="http://schemas.microsoft.com/office/drawing/2014/main" id="{E56A4D48-DC67-FD8C-69F3-3280558A3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2792"/>
              <a:ext cx="3674" cy="523"/>
            </a:xfrm>
            <a:prstGeom prst="rect">
              <a:avLst/>
            </a:prstGeom>
            <a:solidFill>
              <a:srgbClr val="CC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Arial" panose="020B0604020202020204" pitchFamily="34" charset="0"/>
                </a:rPr>
                <a:t>unico numero positivo che gode della proprietà</a:t>
              </a:r>
              <a:endParaRPr lang="it-IT" altLang="it-IT" sz="24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45065" name="Object 21">
              <a:extLst>
                <a:ext uri="{FF2B5EF4-FFF2-40B4-BE49-F238E27FC236}">
                  <a16:creationId xmlns:a16="http://schemas.microsoft.com/office/drawing/2014/main" id="{BAAE0073-9B2D-9798-C98E-332C9C29AA4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12" y="3109"/>
            <a:ext cx="953" cy="6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583947" imgH="418918" progId="Equation.DSMT4">
                    <p:embed/>
                  </p:oleObj>
                </mc:Choice>
                <mc:Fallback>
                  <p:oleObj name="Equation" r:id="rId8" imgW="583947" imgH="418918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3109"/>
                          <a:ext cx="953" cy="684"/>
                        </a:xfrm>
                        <a:prstGeom prst="rect">
                          <a:avLst/>
                        </a:prstGeom>
                        <a:solidFill>
                          <a:srgbClr val="CCFF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1318" name="Object 22">
            <a:extLst>
              <a:ext uri="{FF2B5EF4-FFF2-40B4-BE49-F238E27FC236}">
                <a16:creationId xmlns:a16="http://schemas.microsoft.com/office/drawing/2014/main" id="{0920BBAC-CB64-DEF1-CAB0-D2093194BBD6}"/>
              </a:ext>
            </a:extLst>
          </p:cNvPr>
          <p:cNvGraphicFramePr>
            <a:graphicFrameLocks noChangeAspect="1"/>
          </p:cNvGraphicFramePr>
          <p:nvPr>
            <p:ph sz="quarter" idx="1"/>
          </p:nvPr>
        </p:nvGraphicFramePr>
        <p:xfrm>
          <a:off x="3421063" y="5302250"/>
          <a:ext cx="388778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39900" imgH="419100" progId="Equation.DSMT4">
                  <p:embed/>
                </p:oleObj>
              </mc:Choice>
              <mc:Fallback>
                <p:oleObj name="Equation" r:id="rId10" imgW="1739900" imgH="4191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063" y="5302250"/>
                        <a:ext cx="3887787" cy="935038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04.Afrodita">
            <a:extLst>
              <a:ext uri="{FF2B5EF4-FFF2-40B4-BE49-F238E27FC236}">
                <a16:creationId xmlns:a16="http://schemas.microsoft.com/office/drawing/2014/main" id="{4E446C28-C0D9-9190-E2C7-B370A4C93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2250"/>
            <a:ext cx="3529013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0" name="Line 20">
            <a:extLst>
              <a:ext uri="{FF2B5EF4-FFF2-40B4-BE49-F238E27FC236}">
                <a16:creationId xmlns:a16="http://schemas.microsoft.com/office/drawing/2014/main" id="{8BA70E42-46F7-4745-D2E9-AD6A54D41E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2636838"/>
            <a:ext cx="0" cy="3313112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661" name="Line 21">
            <a:extLst>
              <a:ext uri="{FF2B5EF4-FFF2-40B4-BE49-F238E27FC236}">
                <a16:creationId xmlns:a16="http://schemas.microsoft.com/office/drawing/2014/main" id="{20FBC79D-346D-7CA7-B836-A476E97C16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549275"/>
            <a:ext cx="0" cy="20161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662" name="Text Box 22">
            <a:extLst>
              <a:ext uri="{FF2B5EF4-FFF2-40B4-BE49-F238E27FC236}">
                <a16:creationId xmlns:a16="http://schemas.microsoft.com/office/drawing/2014/main" id="{05BAB72A-67EE-0537-9C0D-84DC2E950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33375"/>
            <a:ext cx="3548063" cy="15525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il </a:t>
            </a:r>
            <a:r>
              <a:rPr lang="it-IT" altLang="it-IT" sz="2400">
                <a:solidFill>
                  <a:srgbClr val="CC3300"/>
                </a:solidFill>
                <a:latin typeface="Arial" panose="020B0604020202020204" pitchFamily="34" charset="0"/>
              </a:rPr>
              <a:t>segmento rosso</a:t>
            </a:r>
            <a:r>
              <a:rPr lang="it-IT" altLang="it-IT" sz="2400"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e il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accent2"/>
                </a:solidFill>
                <a:latin typeface="Arial" panose="020B0604020202020204" pitchFamily="34" charset="0"/>
              </a:rPr>
              <a:t>segmento blu</a:t>
            </a:r>
            <a:r>
              <a:rPr lang="it-IT" altLang="it-IT" sz="2400"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sono in </a:t>
            </a:r>
            <a:r>
              <a:rPr lang="it-IT" altLang="it-IT" sz="2400" b="1">
                <a:solidFill>
                  <a:srgbClr val="008000"/>
                </a:solidFill>
                <a:latin typeface="Arial" panose="020B0604020202020204" pitchFamily="34" charset="0"/>
              </a:rPr>
              <a:t>rapporto aureo</a:t>
            </a:r>
          </a:p>
        </p:txBody>
      </p:sp>
      <p:grpSp>
        <p:nvGrpSpPr>
          <p:cNvPr id="112670" name="Group 30">
            <a:extLst>
              <a:ext uri="{FF2B5EF4-FFF2-40B4-BE49-F238E27FC236}">
                <a16:creationId xmlns:a16="http://schemas.microsoft.com/office/drawing/2014/main" id="{37C7E8E1-7B6E-E2A5-C7EA-70F51F6567C4}"/>
              </a:ext>
            </a:extLst>
          </p:cNvPr>
          <p:cNvGrpSpPr>
            <a:grpSpLocks/>
          </p:cNvGrpSpPr>
          <p:nvPr/>
        </p:nvGrpSpPr>
        <p:grpSpPr bwMode="auto">
          <a:xfrm>
            <a:off x="3795713" y="3260725"/>
            <a:ext cx="5435600" cy="1033463"/>
            <a:chOff x="2336" y="1706"/>
            <a:chExt cx="3424" cy="651"/>
          </a:xfrm>
        </p:grpSpPr>
        <p:grpSp>
          <p:nvGrpSpPr>
            <p:cNvPr id="47115" name="Group 26">
              <a:extLst>
                <a:ext uri="{FF2B5EF4-FFF2-40B4-BE49-F238E27FC236}">
                  <a16:creationId xmlns:a16="http://schemas.microsoft.com/office/drawing/2014/main" id="{DAF3A0E1-7E07-0DC9-6FDE-641266EECC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6" y="1706"/>
              <a:ext cx="2813" cy="651"/>
              <a:chOff x="2381" y="1706"/>
              <a:chExt cx="2813" cy="651"/>
            </a:xfrm>
          </p:grpSpPr>
          <p:sp>
            <p:nvSpPr>
              <p:cNvPr id="47117" name="Text Box 23">
                <a:extLst>
                  <a:ext uri="{FF2B5EF4-FFF2-40B4-BE49-F238E27FC236}">
                    <a16:creationId xmlns:a16="http://schemas.microsoft.com/office/drawing/2014/main" id="{259FDA3F-D192-249B-3C2C-CC170A52A6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7" y="1706"/>
                <a:ext cx="2767" cy="288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>
                    <a:latin typeface="Arial" panose="020B0604020202020204" pitchFamily="34" charset="0"/>
                  </a:rPr>
                  <a:t>lunghezza del </a:t>
                </a:r>
                <a:r>
                  <a:rPr lang="it-IT" altLang="it-IT" sz="2400">
                    <a:solidFill>
                      <a:srgbClr val="CC3300"/>
                    </a:solidFill>
                    <a:latin typeface="Arial" panose="020B0604020202020204" pitchFamily="34" charset="0"/>
                  </a:rPr>
                  <a:t>segmento rosso</a:t>
                </a: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7118" name="Text Box 24">
                <a:extLst>
                  <a:ext uri="{FF2B5EF4-FFF2-40B4-BE49-F238E27FC236}">
                    <a16:creationId xmlns:a16="http://schemas.microsoft.com/office/drawing/2014/main" id="{6EB177E5-96BB-78CA-C8AF-271C53EBB4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7" y="2069"/>
                <a:ext cx="2767" cy="288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>
                    <a:latin typeface="Arial" panose="020B0604020202020204" pitchFamily="34" charset="0"/>
                  </a:rPr>
                  <a:t>lunghezza del </a:t>
                </a:r>
                <a:r>
                  <a:rPr lang="it-IT" altLang="it-IT" sz="24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segmento blu</a:t>
                </a: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7119" name="Line 25">
                <a:extLst>
                  <a:ext uri="{FF2B5EF4-FFF2-40B4-BE49-F238E27FC236}">
                    <a16:creationId xmlns:a16="http://schemas.microsoft.com/office/drawing/2014/main" id="{07E883F0-7AFF-6B2F-3B46-66049E8C45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1" y="2024"/>
                <a:ext cx="281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47116" name="Text Box 28">
              <a:extLst>
                <a:ext uri="{FF2B5EF4-FFF2-40B4-BE49-F238E27FC236}">
                  <a16:creationId xmlns:a16="http://schemas.microsoft.com/office/drawing/2014/main" id="{E124A2BF-4FCE-051D-1071-4D2003F125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3" y="1752"/>
              <a:ext cx="61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4400" b="1"/>
                <a:t>= </a:t>
              </a:r>
              <a:r>
                <a:rPr lang="it-IT" altLang="it-IT" sz="4400">
                  <a:solidFill>
                    <a:srgbClr val="006600"/>
                  </a:solidFill>
                  <a:latin typeface="Symbol" panose="05050102010706020507" pitchFamily="18" charset="2"/>
                </a:rPr>
                <a:t>j</a:t>
              </a:r>
            </a:p>
          </p:txBody>
        </p:sp>
      </p:grpSp>
      <p:sp>
        <p:nvSpPr>
          <p:cNvPr id="112669" name="AutoShape 29">
            <a:extLst>
              <a:ext uri="{FF2B5EF4-FFF2-40B4-BE49-F238E27FC236}">
                <a16:creationId xmlns:a16="http://schemas.microsoft.com/office/drawing/2014/main" id="{C2A96C02-E953-C8F2-3635-F85F734E0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205038"/>
            <a:ext cx="431800" cy="936625"/>
          </a:xfrm>
          <a:prstGeom prst="downArrow">
            <a:avLst>
              <a:gd name="adj1" fmla="val 50000"/>
              <a:gd name="adj2" fmla="val 54228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9E45F4-31E4-95AF-7EC1-95DE7BB11096}"/>
              </a:ext>
            </a:extLst>
          </p:cNvPr>
          <p:cNvGrpSpPr>
            <a:grpSpLocks/>
          </p:cNvGrpSpPr>
          <p:nvPr/>
        </p:nvGrpSpPr>
        <p:grpSpPr bwMode="auto">
          <a:xfrm>
            <a:off x="3636963" y="549275"/>
            <a:ext cx="465137" cy="5472113"/>
            <a:chOff x="3636517" y="333375"/>
            <a:chExt cx="465415" cy="5616575"/>
          </a:xfrm>
        </p:grpSpPr>
        <p:sp>
          <p:nvSpPr>
            <p:cNvPr id="15" name="Line 21">
              <a:extLst>
                <a:ext uri="{FF2B5EF4-FFF2-40B4-BE49-F238E27FC236}">
                  <a16:creationId xmlns:a16="http://schemas.microsoft.com/office/drawing/2014/main" id="{85D90698-A986-20BF-ACA3-086543507B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6517" y="333375"/>
              <a:ext cx="4765" cy="5616575"/>
            </a:xfrm>
            <a:prstGeom prst="line">
              <a:avLst/>
            </a:prstGeom>
            <a:noFill/>
            <a:ln w="762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412965E0-9FF3-82FF-0226-6F7F34FEE7B4}"/>
                </a:ext>
              </a:extLst>
            </p:cNvPr>
            <p:cNvSpPr/>
            <p:nvPr/>
          </p:nvSpPr>
          <p:spPr bwMode="auto">
            <a:xfrm>
              <a:off x="3669874" y="333375"/>
              <a:ext cx="432058" cy="4317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r>
                <a:rPr lang="it-IT" dirty="0"/>
                <a:t>1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2" grpId="0" animBg="1"/>
      <p:bldP spid="11266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2">
            <a:extLst>
              <a:ext uri="{FF2B5EF4-FFF2-40B4-BE49-F238E27FC236}">
                <a16:creationId xmlns:a16="http://schemas.microsoft.com/office/drawing/2014/main" id="{FB0E6B56-967D-D222-ABEC-C6BD61564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0" y="115888"/>
            <a:ext cx="3548063" cy="15525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il </a:t>
            </a:r>
            <a:r>
              <a:rPr lang="it-IT" altLang="it-IT" sz="2400">
                <a:solidFill>
                  <a:srgbClr val="CC3300"/>
                </a:solidFill>
                <a:latin typeface="Arial" panose="020B0604020202020204" pitchFamily="34" charset="0"/>
              </a:rPr>
              <a:t>segmento rosso</a:t>
            </a:r>
            <a:r>
              <a:rPr lang="it-IT" altLang="it-IT" sz="2400"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e il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accent2"/>
                </a:solidFill>
                <a:latin typeface="Arial" panose="020B0604020202020204" pitchFamily="34" charset="0"/>
              </a:rPr>
              <a:t>segmento blu</a:t>
            </a:r>
            <a:r>
              <a:rPr lang="it-IT" altLang="it-IT" sz="2400"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sono in </a:t>
            </a:r>
            <a:r>
              <a:rPr lang="it-IT" altLang="it-IT" sz="2400" b="1">
                <a:solidFill>
                  <a:srgbClr val="008000"/>
                </a:solidFill>
                <a:latin typeface="Arial" panose="020B0604020202020204" pitchFamily="34" charset="0"/>
              </a:rPr>
              <a:t>rapporto aureo</a:t>
            </a:r>
          </a:p>
        </p:txBody>
      </p:sp>
      <p:grpSp>
        <p:nvGrpSpPr>
          <p:cNvPr id="49155" name="Group 30">
            <a:extLst>
              <a:ext uri="{FF2B5EF4-FFF2-40B4-BE49-F238E27FC236}">
                <a16:creationId xmlns:a16="http://schemas.microsoft.com/office/drawing/2014/main" id="{EE988968-E080-CB5B-3BC9-DD8A759EB021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2924175"/>
            <a:ext cx="5435600" cy="1033463"/>
            <a:chOff x="2336" y="1706"/>
            <a:chExt cx="3424" cy="651"/>
          </a:xfrm>
        </p:grpSpPr>
        <p:grpSp>
          <p:nvGrpSpPr>
            <p:cNvPr id="49166" name="Group 26">
              <a:extLst>
                <a:ext uri="{FF2B5EF4-FFF2-40B4-BE49-F238E27FC236}">
                  <a16:creationId xmlns:a16="http://schemas.microsoft.com/office/drawing/2014/main" id="{7FC5892C-CD7B-9B61-29C8-BDA4919E61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6" y="1706"/>
              <a:ext cx="2813" cy="651"/>
              <a:chOff x="2381" y="1706"/>
              <a:chExt cx="2813" cy="651"/>
            </a:xfrm>
          </p:grpSpPr>
          <p:sp>
            <p:nvSpPr>
              <p:cNvPr id="49168" name="Text Box 23">
                <a:extLst>
                  <a:ext uri="{FF2B5EF4-FFF2-40B4-BE49-F238E27FC236}">
                    <a16:creationId xmlns:a16="http://schemas.microsoft.com/office/drawing/2014/main" id="{4ECE55BB-725C-B7E2-257E-50F9EEADAA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7" y="1706"/>
                <a:ext cx="2767" cy="288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>
                    <a:latin typeface="Arial" panose="020B0604020202020204" pitchFamily="34" charset="0"/>
                  </a:rPr>
                  <a:t>lunghezza del </a:t>
                </a:r>
                <a:r>
                  <a:rPr lang="it-IT" altLang="it-IT" sz="2400">
                    <a:solidFill>
                      <a:srgbClr val="CC3300"/>
                    </a:solidFill>
                    <a:latin typeface="Arial" panose="020B0604020202020204" pitchFamily="34" charset="0"/>
                  </a:rPr>
                  <a:t>segmento rosso</a:t>
                </a: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9169" name="Text Box 24">
                <a:extLst>
                  <a:ext uri="{FF2B5EF4-FFF2-40B4-BE49-F238E27FC236}">
                    <a16:creationId xmlns:a16="http://schemas.microsoft.com/office/drawing/2014/main" id="{336F357B-96F9-1A3A-19DF-37D0AD9420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7" y="2069"/>
                <a:ext cx="2767" cy="288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>
                    <a:latin typeface="Arial" panose="020B0604020202020204" pitchFamily="34" charset="0"/>
                  </a:rPr>
                  <a:t>lunghezza del </a:t>
                </a:r>
                <a:r>
                  <a:rPr lang="it-IT" altLang="it-IT" sz="24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segmento blu</a:t>
                </a: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9170" name="Line 25">
                <a:extLst>
                  <a:ext uri="{FF2B5EF4-FFF2-40B4-BE49-F238E27FC236}">
                    <a16:creationId xmlns:a16="http://schemas.microsoft.com/office/drawing/2014/main" id="{348509DA-4867-B9EF-919F-60ABEFE758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1" y="2024"/>
                <a:ext cx="281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49167" name="Text Box 28">
              <a:extLst>
                <a:ext uri="{FF2B5EF4-FFF2-40B4-BE49-F238E27FC236}">
                  <a16:creationId xmlns:a16="http://schemas.microsoft.com/office/drawing/2014/main" id="{355456E6-CC0F-82EA-ED2B-92F335202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3" y="1752"/>
              <a:ext cx="61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4400" b="1"/>
                <a:t>= </a:t>
              </a:r>
              <a:r>
                <a:rPr lang="it-IT" altLang="it-IT" sz="4400">
                  <a:solidFill>
                    <a:srgbClr val="006600"/>
                  </a:solidFill>
                  <a:latin typeface="Symbol" panose="05050102010706020507" pitchFamily="18" charset="2"/>
                </a:rPr>
                <a:t>j</a:t>
              </a:r>
            </a:p>
          </p:txBody>
        </p:sp>
      </p:grpSp>
      <p:sp>
        <p:nvSpPr>
          <p:cNvPr id="49156" name="AutoShape 29">
            <a:extLst>
              <a:ext uri="{FF2B5EF4-FFF2-40B4-BE49-F238E27FC236}">
                <a16:creationId xmlns:a16="http://schemas.microsoft.com/office/drawing/2014/main" id="{73FECFA2-E5D7-EE3C-3FE0-91944D8C0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825" y="1779588"/>
            <a:ext cx="431800" cy="936625"/>
          </a:xfrm>
          <a:prstGeom prst="downArrow">
            <a:avLst>
              <a:gd name="adj1" fmla="val 50000"/>
              <a:gd name="adj2" fmla="val 54228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8DDECAEB-3848-ABC9-7336-6BD11E01912B}"/>
              </a:ext>
            </a:extLst>
          </p:cNvPr>
          <p:cNvGrpSpPr>
            <a:grpSpLocks/>
          </p:cNvGrpSpPr>
          <p:nvPr/>
        </p:nvGrpSpPr>
        <p:grpSpPr bwMode="auto">
          <a:xfrm>
            <a:off x="1323975" y="4005263"/>
            <a:ext cx="5905500" cy="936625"/>
            <a:chOff x="612" y="300"/>
            <a:chExt cx="3720" cy="590"/>
          </a:xfrm>
        </p:grpSpPr>
        <p:sp>
          <p:nvSpPr>
            <p:cNvPr id="49159" name="Line 5">
              <a:extLst>
                <a:ext uri="{FF2B5EF4-FFF2-40B4-BE49-F238E27FC236}">
                  <a16:creationId xmlns:a16="http://schemas.microsoft.com/office/drawing/2014/main" id="{8F1087BC-699C-D180-1CA7-8E0F6139D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845"/>
              <a:ext cx="2268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160" name="Line 6">
              <a:extLst>
                <a:ext uri="{FF2B5EF4-FFF2-40B4-BE49-F238E27FC236}">
                  <a16:creationId xmlns:a16="http://schemas.microsoft.com/office/drawing/2014/main" id="{005C3919-F71E-02AA-DAF7-553B1EA1D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5" y="845"/>
              <a:ext cx="13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161" name="Oval 7">
              <a:extLst>
                <a:ext uri="{FF2B5EF4-FFF2-40B4-BE49-F238E27FC236}">
                  <a16:creationId xmlns:a16="http://schemas.microsoft.com/office/drawing/2014/main" id="{AC3031A1-3C97-3F7F-6C8C-A3E557358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79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49162" name="Oval 8">
              <a:extLst>
                <a:ext uri="{FF2B5EF4-FFF2-40B4-BE49-F238E27FC236}">
                  <a16:creationId xmlns:a16="http://schemas.microsoft.com/office/drawing/2014/main" id="{8C8E0A61-814B-D6CD-5D00-32410ABDA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79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49163" name="Oval 9">
              <a:extLst>
                <a:ext uri="{FF2B5EF4-FFF2-40B4-BE49-F238E27FC236}">
                  <a16:creationId xmlns:a16="http://schemas.microsoft.com/office/drawing/2014/main" id="{6652F268-7CAE-5D4C-6102-1283E29FF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79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49164" name="Text Box 10">
              <a:extLst>
                <a:ext uri="{FF2B5EF4-FFF2-40B4-BE49-F238E27FC236}">
                  <a16:creationId xmlns:a16="http://schemas.microsoft.com/office/drawing/2014/main" id="{D38F55CB-4D38-A0EC-A06F-9C20DFFD4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346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/>
                <a:t>A</a:t>
              </a:r>
            </a:p>
          </p:txBody>
        </p:sp>
        <p:sp>
          <p:nvSpPr>
            <p:cNvPr id="49165" name="Text Box 11">
              <a:extLst>
                <a:ext uri="{FF2B5EF4-FFF2-40B4-BE49-F238E27FC236}">
                  <a16:creationId xmlns:a16="http://schemas.microsoft.com/office/drawing/2014/main" id="{60B80FE3-D726-9258-5916-3B0B9CEE40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300"/>
              <a:ext cx="2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/>
                <a:t>B</a:t>
              </a:r>
            </a:p>
          </p:txBody>
        </p:sp>
      </p:grp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4739DF4A-C87E-E77F-AA51-CD0984E66D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13088" y="5238750"/>
          <a:ext cx="2757487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939392" imgH="393529" progId="Equation.3">
                  <p:embed/>
                </p:oleObj>
              </mc:Choice>
              <mc:Fallback>
                <p:oleObj name="Equazione" r:id="rId4" imgW="939392" imgH="393529" progId="Equation.3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88" y="5238750"/>
                        <a:ext cx="2757487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6D158F0C-EBD4-7AA9-8F0F-172B15F46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09550"/>
            <a:ext cx="463867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>
            <a:extLst>
              <a:ext uri="{FF2B5EF4-FFF2-40B4-BE49-F238E27FC236}">
                <a16:creationId xmlns:a16="http://schemas.microsoft.com/office/drawing/2014/main" id="{A5B87349-ADB6-7AF3-1BEB-5B72AB62E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154488" cy="4572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il </a:t>
            </a:r>
            <a:r>
              <a:rPr lang="it-IT" altLang="it-IT" sz="2400">
                <a:solidFill>
                  <a:srgbClr val="CC3300"/>
                </a:solidFill>
                <a:latin typeface="Arial" panose="020B0604020202020204" pitchFamily="34" charset="0"/>
              </a:rPr>
              <a:t>calibro</a:t>
            </a:r>
            <a:r>
              <a:rPr lang="it-IT" altLang="it-IT" sz="2400">
                <a:latin typeface="Arial" panose="020B0604020202020204" pitchFamily="34" charset="0"/>
              </a:rPr>
              <a:t> (</a:t>
            </a:r>
            <a:r>
              <a:rPr lang="it-IT" altLang="it-IT" sz="2400" i="1">
                <a:latin typeface="Arial" panose="020B0604020202020204" pitchFamily="34" charset="0"/>
              </a:rPr>
              <a:t>gauge</a:t>
            </a:r>
            <a:r>
              <a:rPr lang="it-IT" altLang="it-IT" sz="2400">
                <a:latin typeface="Arial" panose="020B0604020202020204" pitchFamily="34" charset="0"/>
              </a:rPr>
              <a:t>) di Fibonacci</a:t>
            </a:r>
          </a:p>
        </p:txBody>
      </p:sp>
      <p:sp>
        <p:nvSpPr>
          <p:cNvPr id="315396" name="Line 4">
            <a:extLst>
              <a:ext uri="{FF2B5EF4-FFF2-40B4-BE49-F238E27FC236}">
                <a16:creationId xmlns:a16="http://schemas.microsoft.com/office/drawing/2014/main" id="{73AFC499-2D2A-EAF7-D8BC-9EAF05ED30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3500438"/>
            <a:ext cx="1368425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5397" name="Line 5">
            <a:extLst>
              <a:ext uri="{FF2B5EF4-FFF2-40B4-BE49-F238E27FC236}">
                <a16:creationId xmlns:a16="http://schemas.microsoft.com/office/drawing/2014/main" id="{9DBDEA6A-FEC7-2276-5C94-17191766E1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3500438"/>
            <a:ext cx="72072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15398" name="Group 6">
            <a:extLst>
              <a:ext uri="{FF2B5EF4-FFF2-40B4-BE49-F238E27FC236}">
                <a16:creationId xmlns:a16="http://schemas.microsoft.com/office/drawing/2014/main" id="{E0BC682D-400E-3625-B833-C0023904F465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5300663"/>
            <a:ext cx="5435600" cy="1033462"/>
            <a:chOff x="2336" y="1706"/>
            <a:chExt cx="3424" cy="651"/>
          </a:xfrm>
        </p:grpSpPr>
        <p:grpSp>
          <p:nvGrpSpPr>
            <p:cNvPr id="51208" name="Group 7">
              <a:extLst>
                <a:ext uri="{FF2B5EF4-FFF2-40B4-BE49-F238E27FC236}">
                  <a16:creationId xmlns:a16="http://schemas.microsoft.com/office/drawing/2014/main" id="{3549AAE7-5034-383B-646C-3A4615F368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6" y="1706"/>
              <a:ext cx="2813" cy="651"/>
              <a:chOff x="2381" y="1706"/>
              <a:chExt cx="2813" cy="651"/>
            </a:xfrm>
          </p:grpSpPr>
          <p:sp>
            <p:nvSpPr>
              <p:cNvPr id="51210" name="Text Box 8">
                <a:extLst>
                  <a:ext uri="{FF2B5EF4-FFF2-40B4-BE49-F238E27FC236}">
                    <a16:creationId xmlns:a16="http://schemas.microsoft.com/office/drawing/2014/main" id="{B6B2CEE0-FBD2-FC27-52C3-1174A304C8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7" y="1706"/>
                <a:ext cx="2767" cy="288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>
                    <a:latin typeface="Arial" panose="020B0604020202020204" pitchFamily="34" charset="0"/>
                  </a:rPr>
                  <a:t>lunghezza del </a:t>
                </a:r>
                <a:r>
                  <a:rPr lang="it-IT" altLang="it-IT" sz="2400">
                    <a:solidFill>
                      <a:srgbClr val="CC3300"/>
                    </a:solidFill>
                    <a:latin typeface="Arial" panose="020B0604020202020204" pitchFamily="34" charset="0"/>
                  </a:rPr>
                  <a:t>segmento rosso</a:t>
                </a: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51211" name="Text Box 9">
                <a:extLst>
                  <a:ext uri="{FF2B5EF4-FFF2-40B4-BE49-F238E27FC236}">
                    <a16:creationId xmlns:a16="http://schemas.microsoft.com/office/drawing/2014/main" id="{313F4944-4E43-1CA5-763F-19FD36F028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7" y="2069"/>
                <a:ext cx="2767" cy="288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>
                    <a:latin typeface="Arial" panose="020B0604020202020204" pitchFamily="34" charset="0"/>
                  </a:rPr>
                  <a:t>lunghezza del </a:t>
                </a:r>
                <a:r>
                  <a:rPr lang="it-IT" altLang="it-IT" sz="24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segmento blu</a:t>
                </a: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51212" name="Line 10">
                <a:extLst>
                  <a:ext uri="{FF2B5EF4-FFF2-40B4-BE49-F238E27FC236}">
                    <a16:creationId xmlns:a16="http://schemas.microsoft.com/office/drawing/2014/main" id="{0D3F795D-1CD1-6922-EF59-FC02F064C7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1" y="2024"/>
                <a:ext cx="281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51209" name="Text Box 11">
              <a:extLst>
                <a:ext uri="{FF2B5EF4-FFF2-40B4-BE49-F238E27FC236}">
                  <a16:creationId xmlns:a16="http://schemas.microsoft.com/office/drawing/2014/main" id="{EE8B07A8-4E93-390C-491A-E47B6D9AE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3" y="1752"/>
              <a:ext cx="61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4400" b="1"/>
                <a:t>= </a:t>
              </a:r>
              <a:r>
                <a:rPr lang="it-IT" altLang="it-IT" sz="4400">
                  <a:solidFill>
                    <a:srgbClr val="006600"/>
                  </a:solidFill>
                  <a:latin typeface="Symbol" panose="05050102010706020507" pitchFamily="18" charset="2"/>
                </a:rPr>
                <a:t>j</a:t>
              </a:r>
            </a:p>
          </p:txBody>
        </p:sp>
      </p:grpSp>
      <p:sp>
        <p:nvSpPr>
          <p:cNvPr id="315404" name="AutoShape 12">
            <a:extLst>
              <a:ext uri="{FF2B5EF4-FFF2-40B4-BE49-F238E27FC236}">
                <a16:creationId xmlns:a16="http://schemas.microsoft.com/office/drawing/2014/main" id="{429D329B-2C86-41D9-E560-11CCA9C92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149725"/>
            <a:ext cx="431800" cy="936625"/>
          </a:xfrm>
          <a:prstGeom prst="downArrow">
            <a:avLst>
              <a:gd name="adj1" fmla="val 50000"/>
              <a:gd name="adj2" fmla="val 54228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0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Visualizza immagine di origine">
            <a:extLst>
              <a:ext uri="{FF2B5EF4-FFF2-40B4-BE49-F238E27FC236}">
                <a16:creationId xmlns:a16="http://schemas.microsoft.com/office/drawing/2014/main" id="{07A29F1E-1935-F966-4813-34941C265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8496300" cy="637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C3D9B07C-023D-73DC-AE6B-3791EBCB62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7838" y="320675"/>
          <a:ext cx="32035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1930400" imgH="393700" progId="Equation.3">
                  <p:embed/>
                </p:oleObj>
              </mc:Choice>
              <mc:Fallback>
                <p:oleObj name="Equazione" r:id="rId3" imgW="1930400" imgH="393700" progId="Equation.3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320675"/>
                        <a:ext cx="3203575" cy="6524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E1FA4CF7-CA1B-D11E-C04F-8924355CB1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9700" y="344488"/>
          <a:ext cx="34274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5" imgW="2145369" imgH="393529" progId="Equation.3">
                  <p:embed/>
                </p:oleObj>
              </mc:Choice>
              <mc:Fallback>
                <p:oleObj name="Equazione" r:id="rId5" imgW="2145369" imgH="393529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44488"/>
                        <a:ext cx="3427413" cy="6286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CasellaDiTesto 2">
            <a:extLst>
              <a:ext uri="{FF2B5EF4-FFF2-40B4-BE49-F238E27FC236}">
                <a16:creationId xmlns:a16="http://schemas.microsoft.com/office/drawing/2014/main" id="{22438174-1777-8928-5E80-7EAA6A059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5957888"/>
            <a:ext cx="1890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/>
              <a:t>1.618034…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B6E78364-9244-EA2B-0EFD-C20BDA2D05EB}"/>
              </a:ext>
            </a:extLst>
          </p:cNvPr>
          <p:cNvGrpSpPr>
            <a:grpSpLocks/>
          </p:cNvGrpSpPr>
          <p:nvPr/>
        </p:nvGrpSpPr>
        <p:grpSpPr bwMode="auto">
          <a:xfrm>
            <a:off x="1584325" y="1012825"/>
            <a:ext cx="990600" cy="1095375"/>
            <a:chOff x="1584325" y="1012937"/>
            <a:chExt cx="990600" cy="1095164"/>
          </a:xfrm>
        </p:grpSpPr>
        <p:graphicFrame>
          <p:nvGraphicFramePr>
            <p:cNvPr id="53256" name="Oggetto 5">
              <a:extLst>
                <a:ext uri="{FF2B5EF4-FFF2-40B4-BE49-F238E27FC236}">
                  <a16:creationId xmlns:a16="http://schemas.microsoft.com/office/drawing/2014/main" id="{141D50C7-B2E5-5F57-5AE6-7FD4EE05870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84325" y="1412776"/>
            <a:ext cx="990600" cy="695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7" imgW="596900" imgH="419100" progId="Equation.3">
                    <p:embed/>
                  </p:oleObj>
                </mc:Choice>
                <mc:Fallback>
                  <p:oleObj name="Equazione" r:id="rId7" imgW="596900" imgH="419100" progId="Equation.3">
                    <p:embed/>
                    <p:pic>
                      <p:nvPicPr>
                        <p:cNvPr id="0" name="Oggetto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325" y="1412776"/>
                          <a:ext cx="990600" cy="695325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257" name="Freccia in giù 4">
              <a:extLst>
                <a:ext uri="{FF2B5EF4-FFF2-40B4-BE49-F238E27FC236}">
                  <a16:creationId xmlns:a16="http://schemas.microsoft.com/office/drawing/2014/main" id="{E040C07F-4A6A-CC5E-D059-C78594848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317" y="1012937"/>
              <a:ext cx="340616" cy="360040"/>
            </a:xfrm>
            <a:prstGeom prst="downArrow">
              <a:avLst>
                <a:gd name="adj1" fmla="val 50000"/>
                <a:gd name="adj2" fmla="val 49998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8F53F3C6-1CAD-2F1A-122E-B71EF2972F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4325" y="2200275"/>
          <a:ext cx="9906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9" imgW="596900" imgH="419100" progId="Equation.3">
                  <p:embed/>
                </p:oleObj>
              </mc:Choice>
              <mc:Fallback>
                <p:oleObj name="Equazione" r:id="rId9" imgW="596900" imgH="419100" progId="Equation.3">
                  <p:embed/>
                  <p:pic>
                    <p:nvPicPr>
                      <p:cNvPr id="0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2200275"/>
                        <a:ext cx="990600" cy="6953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9892F9B1-FC87-EB82-F5BB-B108B1F84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2957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>
            <a:extLst>
              <a:ext uri="{FF2B5EF4-FFF2-40B4-BE49-F238E27FC236}">
                <a16:creationId xmlns:a16="http://schemas.microsoft.com/office/drawing/2014/main" id="{C4505674-4143-2359-F967-759A1F7FA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01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44" name="Line 4">
            <a:extLst>
              <a:ext uri="{FF2B5EF4-FFF2-40B4-BE49-F238E27FC236}">
                <a16:creationId xmlns:a16="http://schemas.microsoft.com/office/drawing/2014/main" id="{0C5FB182-CFF0-D77D-4EE6-0431CD8499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2924175"/>
            <a:ext cx="1655762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445" name="Line 5">
            <a:extLst>
              <a:ext uri="{FF2B5EF4-FFF2-40B4-BE49-F238E27FC236}">
                <a16:creationId xmlns:a16="http://schemas.microsoft.com/office/drawing/2014/main" id="{03C6A985-C7F4-2A63-867C-B26040803F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2924175"/>
            <a:ext cx="1081087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446" name="Line 6">
            <a:extLst>
              <a:ext uri="{FF2B5EF4-FFF2-40B4-BE49-F238E27FC236}">
                <a16:creationId xmlns:a16="http://schemas.microsoft.com/office/drawing/2014/main" id="{DF633275-5BE8-CC48-DF76-50955B21B5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2708275"/>
            <a:ext cx="4318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447" name="Line 7">
            <a:extLst>
              <a:ext uri="{FF2B5EF4-FFF2-40B4-BE49-F238E27FC236}">
                <a16:creationId xmlns:a16="http://schemas.microsoft.com/office/drawing/2014/main" id="{4D587A36-3E68-EEC4-DD3D-E40A00E2B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5825" y="2708275"/>
            <a:ext cx="28892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17448" name="Group 8">
            <a:extLst>
              <a:ext uri="{FF2B5EF4-FFF2-40B4-BE49-F238E27FC236}">
                <a16:creationId xmlns:a16="http://schemas.microsoft.com/office/drawing/2014/main" id="{1E5E7A4C-CFA5-84C7-2430-CB441FF990D9}"/>
              </a:ext>
            </a:extLst>
          </p:cNvPr>
          <p:cNvGrpSpPr>
            <a:grpSpLocks/>
          </p:cNvGrpSpPr>
          <p:nvPr/>
        </p:nvGrpSpPr>
        <p:grpSpPr bwMode="auto">
          <a:xfrm>
            <a:off x="2266950" y="5011738"/>
            <a:ext cx="5435600" cy="1033462"/>
            <a:chOff x="2336" y="1706"/>
            <a:chExt cx="3424" cy="651"/>
          </a:xfrm>
        </p:grpSpPr>
        <p:grpSp>
          <p:nvGrpSpPr>
            <p:cNvPr id="54282" name="Group 9">
              <a:extLst>
                <a:ext uri="{FF2B5EF4-FFF2-40B4-BE49-F238E27FC236}">
                  <a16:creationId xmlns:a16="http://schemas.microsoft.com/office/drawing/2014/main" id="{A1F0ED7E-13BA-42F7-ADAA-C93C63F866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6" y="1706"/>
              <a:ext cx="2813" cy="651"/>
              <a:chOff x="2381" y="1706"/>
              <a:chExt cx="2813" cy="651"/>
            </a:xfrm>
          </p:grpSpPr>
          <p:sp>
            <p:nvSpPr>
              <p:cNvPr id="54284" name="Text Box 10">
                <a:extLst>
                  <a:ext uri="{FF2B5EF4-FFF2-40B4-BE49-F238E27FC236}">
                    <a16:creationId xmlns:a16="http://schemas.microsoft.com/office/drawing/2014/main" id="{BE987B22-8721-6E3A-2662-68EC59DFA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7" y="1706"/>
                <a:ext cx="2767" cy="288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>
                    <a:latin typeface="Arial" panose="020B0604020202020204" pitchFamily="34" charset="0"/>
                  </a:rPr>
                  <a:t>lunghezza del </a:t>
                </a:r>
                <a:r>
                  <a:rPr lang="it-IT" altLang="it-IT" sz="2400">
                    <a:solidFill>
                      <a:srgbClr val="CC3300"/>
                    </a:solidFill>
                    <a:latin typeface="Arial" panose="020B0604020202020204" pitchFamily="34" charset="0"/>
                  </a:rPr>
                  <a:t>segmento rosso</a:t>
                </a: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54285" name="Text Box 11">
                <a:extLst>
                  <a:ext uri="{FF2B5EF4-FFF2-40B4-BE49-F238E27FC236}">
                    <a16:creationId xmlns:a16="http://schemas.microsoft.com/office/drawing/2014/main" id="{4E935DE2-A180-9CA6-FB5D-F561D3F152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7" y="2069"/>
                <a:ext cx="2767" cy="288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>
                    <a:latin typeface="Arial" panose="020B0604020202020204" pitchFamily="34" charset="0"/>
                  </a:rPr>
                  <a:t>lunghezza del </a:t>
                </a:r>
                <a:r>
                  <a:rPr lang="it-IT" altLang="it-IT" sz="24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segmento blu</a:t>
                </a: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54286" name="Line 12">
                <a:extLst>
                  <a:ext uri="{FF2B5EF4-FFF2-40B4-BE49-F238E27FC236}">
                    <a16:creationId xmlns:a16="http://schemas.microsoft.com/office/drawing/2014/main" id="{BDC09307-A5B4-9C54-99B0-9848D06D1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1" y="2024"/>
                <a:ext cx="281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54283" name="Text Box 13">
              <a:extLst>
                <a:ext uri="{FF2B5EF4-FFF2-40B4-BE49-F238E27FC236}">
                  <a16:creationId xmlns:a16="http://schemas.microsoft.com/office/drawing/2014/main" id="{228DF0D5-E41E-4D0F-4CAB-4DC0DBEB2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3" y="1752"/>
              <a:ext cx="61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4400" b="1"/>
                <a:t>= </a:t>
              </a:r>
              <a:r>
                <a:rPr lang="it-IT" altLang="it-IT" sz="4400">
                  <a:solidFill>
                    <a:srgbClr val="006600"/>
                  </a:solidFill>
                  <a:latin typeface="Symbol" panose="05050102010706020507" pitchFamily="18" charset="2"/>
                </a:rPr>
                <a:t>j</a:t>
              </a:r>
            </a:p>
          </p:txBody>
        </p:sp>
      </p:grpSp>
      <p:sp>
        <p:nvSpPr>
          <p:cNvPr id="317454" name="AutoShape 14">
            <a:extLst>
              <a:ext uri="{FF2B5EF4-FFF2-40B4-BE49-F238E27FC236}">
                <a16:creationId xmlns:a16="http://schemas.microsoft.com/office/drawing/2014/main" id="{64DBC68E-9AD6-0B58-63FD-2E44D4493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860800"/>
            <a:ext cx="431800" cy="936625"/>
          </a:xfrm>
          <a:prstGeom prst="downArrow">
            <a:avLst>
              <a:gd name="adj1" fmla="val 50000"/>
              <a:gd name="adj2" fmla="val 54228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5ABBB39A-2FCB-C771-D8F6-542D5FF64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4321175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>
            <a:extLst>
              <a:ext uri="{FF2B5EF4-FFF2-40B4-BE49-F238E27FC236}">
                <a16:creationId xmlns:a16="http://schemas.microsoft.com/office/drawing/2014/main" id="{B6B14DF3-23AE-4022-6F39-D380349F4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4284662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>
            <a:extLst>
              <a:ext uri="{FF2B5EF4-FFF2-40B4-BE49-F238E27FC236}">
                <a16:creationId xmlns:a16="http://schemas.microsoft.com/office/drawing/2014/main" id="{8E2B0BA0-87D1-3157-3DD9-5F6517653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429000"/>
            <a:ext cx="42846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1">
            <a:extLst>
              <a:ext uri="{FF2B5EF4-FFF2-40B4-BE49-F238E27FC236}">
                <a16:creationId xmlns:a16="http://schemas.microsoft.com/office/drawing/2014/main" id="{F3B58778-133A-89F8-5987-D0CBD87AD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352800"/>
            <a:ext cx="7543800" cy="758825"/>
          </a:xfrm>
          <a:prstGeom prst="rect">
            <a:avLst/>
          </a:prstGeom>
          <a:solidFill>
            <a:srgbClr val="9CF4B1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4000"/>
              <a:t>0,1</a:t>
            </a:r>
            <a:endParaRPr lang="it-IT"/>
          </a:p>
        </p:txBody>
      </p:sp>
      <p:sp>
        <p:nvSpPr>
          <p:cNvPr id="52234" name="Text Box 10">
            <a:extLst>
              <a:ext uri="{FF2B5EF4-FFF2-40B4-BE49-F238E27FC236}">
                <a16:creationId xmlns:a16="http://schemas.microsoft.com/office/drawing/2014/main" id="{D7EB0AF4-2D95-2418-9A26-5CBA2C2F8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5341938"/>
            <a:ext cx="5715000" cy="579437"/>
          </a:xfrm>
          <a:prstGeom prst="rect">
            <a:avLst/>
          </a:prstGeom>
          <a:solidFill>
            <a:srgbClr val="9CF4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2° </a:t>
            </a:r>
            <a:r>
              <a:rPr lang="it-IT" altLang="it-IT">
                <a:solidFill>
                  <a:schemeClr val="accent2"/>
                </a:solidFill>
                <a:latin typeface="Arial" panose="020B0604020202020204" pitchFamily="34" charset="0"/>
              </a:rPr>
              <a:t>numero di Fibonacci</a:t>
            </a:r>
            <a:endParaRPr lang="it-IT" altLang="it-IT" sz="2800">
              <a:latin typeface="Arial" panose="020B0604020202020204" pitchFamily="34" charset="0"/>
            </a:endParaRPr>
          </a:p>
        </p:txBody>
      </p:sp>
      <p:grpSp>
        <p:nvGrpSpPr>
          <p:cNvPr id="56360" name="Group 1064">
            <a:extLst>
              <a:ext uri="{FF2B5EF4-FFF2-40B4-BE49-F238E27FC236}">
                <a16:creationId xmlns:a16="http://schemas.microsoft.com/office/drawing/2014/main" id="{0693DDB0-CDE8-EBC6-7535-D8692A77DF36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970338"/>
            <a:ext cx="609600" cy="1168400"/>
            <a:chOff x="624" y="2501"/>
            <a:chExt cx="384" cy="736"/>
          </a:xfrm>
        </p:grpSpPr>
        <p:sp>
          <p:nvSpPr>
            <p:cNvPr id="7180" name="AutoShape 15">
              <a:extLst>
                <a:ext uri="{FF2B5EF4-FFF2-40B4-BE49-F238E27FC236}">
                  <a16:creationId xmlns:a16="http://schemas.microsoft.com/office/drawing/2014/main" id="{8F83A477-9BD9-FA73-1443-3031F466BD4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792" y="2664"/>
              <a:ext cx="48" cy="384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7181" name="Text Box 16">
              <a:extLst>
                <a:ext uri="{FF2B5EF4-FFF2-40B4-BE49-F238E27FC236}">
                  <a16:creationId xmlns:a16="http://schemas.microsoft.com/office/drawing/2014/main" id="{364AAE29-B573-B134-59A1-38A30B312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795"/>
              <a:ext cx="27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4000"/>
                <a:t>1</a:t>
              </a:r>
            </a:p>
          </p:txBody>
        </p:sp>
        <p:sp>
          <p:nvSpPr>
            <p:cNvPr id="7182" name="Text Box 17">
              <a:extLst>
                <a:ext uri="{FF2B5EF4-FFF2-40B4-BE49-F238E27FC236}">
                  <a16:creationId xmlns:a16="http://schemas.microsoft.com/office/drawing/2014/main" id="{15F38D07-D2DD-223F-9C62-4784C03F5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501"/>
              <a:ext cx="30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4000" b="1">
                  <a:solidFill>
                    <a:srgbClr val="CC0000"/>
                  </a:solidFill>
                  <a:latin typeface="Courier New" panose="02070309020205020404" pitchFamily="49" charset="0"/>
                </a:rPr>
                <a:t>+</a:t>
              </a:r>
              <a:endParaRPr lang="it-IT" altLang="it-IT" sz="2400"/>
            </a:p>
          </p:txBody>
        </p:sp>
      </p:grpSp>
      <p:sp>
        <p:nvSpPr>
          <p:cNvPr id="52242" name="Text Box 18">
            <a:extLst>
              <a:ext uri="{FF2B5EF4-FFF2-40B4-BE49-F238E27FC236}">
                <a16:creationId xmlns:a16="http://schemas.microsoft.com/office/drawing/2014/main" id="{3266B40F-7223-2D93-92D1-E98312F12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375025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4000"/>
              <a:t>,1</a:t>
            </a:r>
          </a:p>
        </p:txBody>
      </p:sp>
      <p:sp>
        <p:nvSpPr>
          <p:cNvPr id="52247" name="Line 23">
            <a:extLst>
              <a:ext uri="{FF2B5EF4-FFF2-40B4-BE49-F238E27FC236}">
                <a16:creationId xmlns:a16="http://schemas.microsoft.com/office/drawing/2014/main" id="{D7A1F2D9-74D1-ED9B-840E-ED311BBD05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79613" y="4038600"/>
            <a:ext cx="533400" cy="12954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7175" name="Object 1038">
            <a:extLst>
              <a:ext uri="{FF2B5EF4-FFF2-40B4-BE49-F238E27FC236}">
                <a16:creationId xmlns:a16="http://schemas.microsoft.com/office/drawing/2014/main" id="{3CC27577-8645-F019-943E-F4F8E9423F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0338" y="1773238"/>
          <a:ext cx="36004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087" imgH="228501" progId="Equation.3">
                  <p:embed/>
                </p:oleObj>
              </mc:Choice>
              <mc:Fallback>
                <p:oleObj name="Equation" r:id="rId4" imgW="952087" imgH="228501" progId="Equation.3">
                  <p:embed/>
                  <p:pic>
                    <p:nvPicPr>
                      <p:cNvPr id="0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773238"/>
                        <a:ext cx="3600450" cy="865187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1039">
            <a:extLst>
              <a:ext uri="{FF2B5EF4-FFF2-40B4-BE49-F238E27FC236}">
                <a16:creationId xmlns:a16="http://schemas.microsoft.com/office/drawing/2014/main" id="{877540AB-C341-F9A7-2669-5B431881ED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92950" y="1916113"/>
          <a:ext cx="13430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138" imgH="177569" progId="Equation.3">
                  <p:embed/>
                </p:oleObj>
              </mc:Choice>
              <mc:Fallback>
                <p:oleObj name="Equation" r:id="rId6" imgW="355138" imgH="177569" progId="Equation.3">
                  <p:embed/>
                  <p:pic>
                    <p:nvPicPr>
                      <p:cNvPr id="0" name="Object 1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1916113"/>
                        <a:ext cx="1343025" cy="673100"/>
                      </a:xfrm>
                      <a:prstGeom prst="rect">
                        <a:avLst/>
                      </a:prstGeom>
                      <a:solidFill>
                        <a:srgbClr val="DBFD3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Text Box 1040">
            <a:extLst>
              <a:ext uri="{FF2B5EF4-FFF2-40B4-BE49-F238E27FC236}">
                <a16:creationId xmlns:a16="http://schemas.microsoft.com/office/drawing/2014/main" id="{38A56472-C0B7-E570-41DE-D8BDE6971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3467100" cy="52863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800">
                <a:latin typeface="Arial" charset="0"/>
              </a:rPr>
              <a:t>formula di Fibonacci</a:t>
            </a:r>
            <a:r>
              <a:rPr lang="it-IT">
                <a:latin typeface="New York" charset="0"/>
              </a:rPr>
              <a:t> </a:t>
            </a:r>
          </a:p>
        </p:txBody>
      </p:sp>
      <p:graphicFrame>
        <p:nvGraphicFramePr>
          <p:cNvPr id="7178" name="Object 1062">
            <a:extLst>
              <a:ext uri="{FF2B5EF4-FFF2-40B4-BE49-F238E27FC236}">
                <a16:creationId xmlns:a16="http://schemas.microsoft.com/office/drawing/2014/main" id="{F07EC4BC-A062-9D82-AC72-B800D04647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1914525"/>
          <a:ext cx="10795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9100" imgH="228600" progId="Equation.3">
                  <p:embed/>
                </p:oleObj>
              </mc:Choice>
              <mc:Fallback>
                <p:oleObj name="Equation" r:id="rId8" imgW="419100" imgH="228600" progId="Equation.3">
                  <p:embed/>
                  <p:pic>
                    <p:nvPicPr>
                      <p:cNvPr id="0" name="Object 10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14525"/>
                        <a:ext cx="1079500" cy="588963"/>
                      </a:xfrm>
                      <a:prstGeom prst="rect">
                        <a:avLst/>
                      </a:prstGeom>
                      <a:solidFill>
                        <a:srgbClr val="C0F8C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063">
            <a:extLst>
              <a:ext uri="{FF2B5EF4-FFF2-40B4-BE49-F238E27FC236}">
                <a16:creationId xmlns:a16="http://schemas.microsoft.com/office/drawing/2014/main" id="{FFF03FD2-7907-E5DD-2AED-CAED9BCB38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1916113"/>
          <a:ext cx="10080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35" imgH="215806" progId="Equation.3">
                  <p:embed/>
                </p:oleObj>
              </mc:Choice>
              <mc:Fallback>
                <p:oleObj name="Equation" r:id="rId10" imgW="380835" imgH="215806" progId="Equation.3">
                  <p:embed/>
                  <p:pic>
                    <p:nvPicPr>
                      <p:cNvPr id="0" name="Object 10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916113"/>
                        <a:ext cx="1008063" cy="571500"/>
                      </a:xfrm>
                      <a:prstGeom prst="rect">
                        <a:avLst/>
                      </a:prstGeom>
                      <a:solidFill>
                        <a:srgbClr val="C0F8C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 animBg="1"/>
      <p:bldP spid="522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A8BDBDA2-28EB-3B57-45CA-B6BEA2000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01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>
            <a:extLst>
              <a:ext uri="{FF2B5EF4-FFF2-40B4-BE49-F238E27FC236}">
                <a16:creationId xmlns:a16="http://schemas.microsoft.com/office/drawing/2014/main" id="{B6F0D519-D448-8C56-9770-EEBA7254F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5636" name="Group 4">
            <a:extLst>
              <a:ext uri="{FF2B5EF4-FFF2-40B4-BE49-F238E27FC236}">
                <a16:creationId xmlns:a16="http://schemas.microsoft.com/office/drawing/2014/main" id="{9E7EC224-0E9C-B917-77F9-B52A6275E367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3644900"/>
            <a:ext cx="5905500" cy="936625"/>
            <a:chOff x="612" y="300"/>
            <a:chExt cx="3720" cy="590"/>
          </a:xfrm>
        </p:grpSpPr>
        <p:sp>
          <p:nvSpPr>
            <p:cNvPr id="58374" name="Line 5">
              <a:extLst>
                <a:ext uri="{FF2B5EF4-FFF2-40B4-BE49-F238E27FC236}">
                  <a16:creationId xmlns:a16="http://schemas.microsoft.com/office/drawing/2014/main" id="{47C0975D-FE6B-6DED-BAAF-CFD1F960C6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845"/>
              <a:ext cx="2268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375" name="Line 6">
              <a:extLst>
                <a:ext uri="{FF2B5EF4-FFF2-40B4-BE49-F238E27FC236}">
                  <a16:creationId xmlns:a16="http://schemas.microsoft.com/office/drawing/2014/main" id="{207F92C8-A7D9-4DEA-2DD6-E1E9B97A58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5" y="845"/>
              <a:ext cx="13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376" name="Oval 7">
              <a:extLst>
                <a:ext uri="{FF2B5EF4-FFF2-40B4-BE49-F238E27FC236}">
                  <a16:creationId xmlns:a16="http://schemas.microsoft.com/office/drawing/2014/main" id="{CD23885B-2E02-E349-98D5-2833D2A81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79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8377" name="Oval 8">
              <a:extLst>
                <a:ext uri="{FF2B5EF4-FFF2-40B4-BE49-F238E27FC236}">
                  <a16:creationId xmlns:a16="http://schemas.microsoft.com/office/drawing/2014/main" id="{B48617E6-98DB-0B68-21C1-89B55D40E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79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8378" name="Oval 9">
              <a:extLst>
                <a:ext uri="{FF2B5EF4-FFF2-40B4-BE49-F238E27FC236}">
                  <a16:creationId xmlns:a16="http://schemas.microsoft.com/office/drawing/2014/main" id="{3D2249A5-06F2-53FA-A50A-AE8A03E8C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79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8379" name="Text Box 10">
              <a:extLst>
                <a:ext uri="{FF2B5EF4-FFF2-40B4-BE49-F238E27FC236}">
                  <a16:creationId xmlns:a16="http://schemas.microsoft.com/office/drawing/2014/main" id="{DC99F65A-661D-2BC7-60C7-AA516A3923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346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/>
                <a:t>A</a:t>
              </a:r>
            </a:p>
          </p:txBody>
        </p:sp>
        <p:sp>
          <p:nvSpPr>
            <p:cNvPr id="58380" name="Text Box 11">
              <a:extLst>
                <a:ext uri="{FF2B5EF4-FFF2-40B4-BE49-F238E27FC236}">
                  <a16:creationId xmlns:a16="http://schemas.microsoft.com/office/drawing/2014/main" id="{A334A28C-CBED-0F97-10D6-47FF3F396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300"/>
              <a:ext cx="2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/>
                <a:t>B</a:t>
              </a:r>
            </a:p>
          </p:txBody>
        </p:sp>
      </p:grpSp>
      <p:graphicFrame>
        <p:nvGraphicFramePr>
          <p:cNvPr id="325644" name="Object 12">
            <a:extLst>
              <a:ext uri="{FF2B5EF4-FFF2-40B4-BE49-F238E27FC236}">
                <a16:creationId xmlns:a16="http://schemas.microsoft.com/office/drawing/2014/main" id="{6BF5F090-78D9-589B-6A04-46FA0DB026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5013325"/>
          <a:ext cx="3600450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392" imgH="393529" progId="Equation.DSMT4">
                  <p:embed/>
                </p:oleObj>
              </mc:Choice>
              <mc:Fallback>
                <p:oleObj name="Equation" r:id="rId6" imgW="939392" imgH="39352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013325"/>
                        <a:ext cx="3600450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672DF408-1026-07F0-288D-256B9324A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05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>
            <a:extLst>
              <a:ext uri="{FF2B5EF4-FFF2-40B4-BE49-F238E27FC236}">
                <a16:creationId xmlns:a16="http://schemas.microsoft.com/office/drawing/2014/main" id="{AF31CAF0-1411-C2AB-DF1F-327BAB5DB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101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>
            <a:extLst>
              <a:ext uri="{FF2B5EF4-FFF2-40B4-BE49-F238E27FC236}">
                <a16:creationId xmlns:a16="http://schemas.microsoft.com/office/drawing/2014/main" id="{E75C07E2-5B81-FAB3-1E08-7A9113BFB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665538"/>
            <a:ext cx="3952875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2">
            <a:extLst>
              <a:ext uri="{FF2B5EF4-FFF2-40B4-BE49-F238E27FC236}">
                <a16:creationId xmlns:a16="http://schemas.microsoft.com/office/drawing/2014/main" id="{D3CE3516-5093-3EC2-83E0-11E693EC1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273175"/>
            <a:ext cx="2881312" cy="2227263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l’</a:t>
            </a:r>
            <a:r>
              <a:rPr lang="it-IT" altLang="ja-JP" sz="2800" b="1">
                <a:solidFill>
                  <a:srgbClr val="0000FF"/>
                </a:solidFill>
                <a:latin typeface="Arial" panose="020B0604020202020204" pitchFamily="34" charset="0"/>
              </a:rPr>
              <a:t>aspetto</a:t>
            </a:r>
            <a:r>
              <a:rPr lang="it-IT" altLang="ja-JP" sz="2800">
                <a:latin typeface="Arial" panose="020B0604020202020204" pitchFamily="34" charset="0"/>
              </a:rPr>
              <a:t> di un rettangolo è il </a:t>
            </a:r>
            <a:r>
              <a:rPr lang="it-IT" altLang="ja-JP" sz="2800" b="1">
                <a:latin typeface="Arial" panose="020B0604020202020204" pitchFamily="34" charset="0"/>
              </a:rPr>
              <a:t>rapporto</a:t>
            </a:r>
            <a:r>
              <a:rPr lang="it-IT" altLang="ja-JP" sz="2800">
                <a:latin typeface="Arial" panose="020B0604020202020204" pitchFamily="34" charset="0"/>
              </a:rPr>
              <a:t> tra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lato minore e lato maggiore</a:t>
            </a:r>
          </a:p>
        </p:txBody>
      </p:sp>
      <p:grpSp>
        <p:nvGrpSpPr>
          <p:cNvPr id="62467" name="Group 13">
            <a:extLst>
              <a:ext uri="{FF2B5EF4-FFF2-40B4-BE49-F238E27FC236}">
                <a16:creationId xmlns:a16="http://schemas.microsoft.com/office/drawing/2014/main" id="{36C1C6FD-C5B0-7937-4B78-94204ED6DFE7}"/>
              </a:ext>
            </a:extLst>
          </p:cNvPr>
          <p:cNvGrpSpPr>
            <a:grpSpLocks/>
          </p:cNvGrpSpPr>
          <p:nvPr/>
        </p:nvGrpSpPr>
        <p:grpSpPr bwMode="auto">
          <a:xfrm>
            <a:off x="8701088" y="2960688"/>
            <a:ext cx="19050" cy="22225"/>
            <a:chOff x="1474" y="0"/>
            <a:chExt cx="2540" cy="391"/>
          </a:xfrm>
        </p:grpSpPr>
        <p:graphicFrame>
          <p:nvGraphicFramePr>
            <p:cNvPr id="62481" name="Object 14">
              <a:extLst>
                <a:ext uri="{FF2B5EF4-FFF2-40B4-BE49-F238E27FC236}">
                  <a16:creationId xmlns:a16="http://schemas.microsoft.com/office/drawing/2014/main" id="{AE1C98AD-119D-D7FA-7D7F-C40C38A7C9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17" y="0"/>
            <a:ext cx="330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9579" imgH="164957" progId="Equation.DSMT4">
                    <p:embed/>
                  </p:oleObj>
                </mc:Choice>
                <mc:Fallback>
                  <p:oleObj name="Equation" r:id="rId4" imgW="139579" imgH="164957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7" y="0"/>
                          <a:ext cx="330" cy="391"/>
                        </a:xfrm>
                        <a:prstGeom prst="rect">
                          <a:avLst/>
                        </a:prstGeom>
                        <a:solidFill>
                          <a:srgbClr val="C0F8CD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482" name="Line 15">
              <a:extLst>
                <a:ext uri="{FF2B5EF4-FFF2-40B4-BE49-F238E27FC236}">
                  <a16:creationId xmlns:a16="http://schemas.microsoft.com/office/drawing/2014/main" id="{4FE10187-455C-1755-98E0-40A44268B8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223"/>
              <a:ext cx="8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2483" name="Line 16">
              <a:extLst>
                <a:ext uri="{FF2B5EF4-FFF2-40B4-BE49-F238E27FC236}">
                  <a16:creationId xmlns:a16="http://schemas.microsoft.com/office/drawing/2014/main" id="{79A995CB-60BD-C1B0-93FD-F4581204F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6" y="223"/>
              <a:ext cx="10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2468" name="Rectangle 2">
            <a:extLst>
              <a:ext uri="{FF2B5EF4-FFF2-40B4-BE49-F238E27FC236}">
                <a16:creationId xmlns:a16="http://schemas.microsoft.com/office/drawing/2014/main" id="{957CE47B-B4F8-D15D-F637-B4EF2FA56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692150"/>
            <a:ext cx="4103687" cy="28082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62469" name="Group 43">
            <a:extLst>
              <a:ext uri="{FF2B5EF4-FFF2-40B4-BE49-F238E27FC236}">
                <a16:creationId xmlns:a16="http://schemas.microsoft.com/office/drawing/2014/main" id="{D063C694-EA66-5890-552D-FE45D5D550E3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333375"/>
            <a:ext cx="4608513" cy="3167063"/>
            <a:chOff x="2472" y="210"/>
            <a:chExt cx="2903" cy="1995"/>
          </a:xfrm>
        </p:grpSpPr>
        <p:grpSp>
          <p:nvGrpSpPr>
            <p:cNvPr id="62474" name="Group 3">
              <a:extLst>
                <a:ext uri="{FF2B5EF4-FFF2-40B4-BE49-F238E27FC236}">
                  <a16:creationId xmlns:a16="http://schemas.microsoft.com/office/drawing/2014/main" id="{E5D94C3E-1333-D970-3457-F9E3BDE61B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2" y="436"/>
              <a:ext cx="244" cy="1769"/>
              <a:chOff x="1111" y="436"/>
              <a:chExt cx="244" cy="1769"/>
            </a:xfrm>
          </p:grpSpPr>
          <p:sp>
            <p:nvSpPr>
              <p:cNvPr id="62478" name="Text Box 4">
                <a:extLst>
                  <a:ext uri="{FF2B5EF4-FFF2-40B4-BE49-F238E27FC236}">
                    <a16:creationId xmlns:a16="http://schemas.microsoft.com/office/drawing/2014/main" id="{EC8BE695-DCF8-9BB0-E856-5817714906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" y="114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/>
                  <a:t>1</a:t>
                </a:r>
              </a:p>
            </p:txBody>
          </p:sp>
          <p:sp>
            <p:nvSpPr>
              <p:cNvPr id="62479" name="Line 5">
                <a:extLst>
                  <a:ext uri="{FF2B5EF4-FFF2-40B4-BE49-F238E27FC236}">
                    <a16:creationId xmlns:a16="http://schemas.microsoft.com/office/drawing/2014/main" id="{8A83B85B-F8E4-BD4B-EE4F-F0AFB8169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7" y="1525"/>
                <a:ext cx="0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2480" name="Line 6">
                <a:extLst>
                  <a:ext uri="{FF2B5EF4-FFF2-40B4-BE49-F238E27FC236}">
                    <a16:creationId xmlns:a16="http://schemas.microsoft.com/office/drawing/2014/main" id="{4BC0A5CB-2FC8-5698-84FF-28D0931AF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7" y="436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62475" name="Group 32">
              <a:extLst>
                <a:ext uri="{FF2B5EF4-FFF2-40B4-BE49-F238E27FC236}">
                  <a16:creationId xmlns:a16="http://schemas.microsoft.com/office/drawing/2014/main" id="{E0866072-36CA-5BCF-9159-77BA7B3DFF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5" y="210"/>
              <a:ext cx="2540" cy="0"/>
              <a:chOff x="1474" y="210"/>
              <a:chExt cx="2540" cy="0"/>
            </a:xfrm>
          </p:grpSpPr>
          <p:sp>
            <p:nvSpPr>
              <p:cNvPr id="62476" name="Line 34">
                <a:extLst>
                  <a:ext uri="{FF2B5EF4-FFF2-40B4-BE49-F238E27FC236}">
                    <a16:creationId xmlns:a16="http://schemas.microsoft.com/office/drawing/2014/main" id="{21F800B7-34CE-0D6B-E8B3-28F9BCF19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4" y="210"/>
                <a:ext cx="10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2477" name="Line 35">
                <a:extLst>
                  <a:ext uri="{FF2B5EF4-FFF2-40B4-BE49-F238E27FC236}">
                    <a16:creationId xmlns:a16="http://schemas.microsoft.com/office/drawing/2014/main" id="{B3B30B3A-36C4-2ED5-0CF7-E9842B80A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9" y="210"/>
                <a:ext cx="1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62470" name="CasellaDiTesto 1">
            <a:extLst>
              <a:ext uri="{FF2B5EF4-FFF2-40B4-BE49-F238E27FC236}">
                <a16:creationId xmlns:a16="http://schemas.microsoft.com/office/drawing/2014/main" id="{597AFE7C-ACB2-FB39-BE8E-4E1B12B41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00" y="44450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/>
              <a:t>2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B4060B8-BCC2-7629-01F0-6BC2BBECBA4E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4292600"/>
            <a:ext cx="7489825" cy="1393825"/>
            <a:chOff x="677700" y="4356666"/>
            <a:chExt cx="7198681" cy="1410379"/>
          </a:xfrm>
        </p:grpSpPr>
        <p:sp>
          <p:nvSpPr>
            <p:cNvPr id="62472" name="Text Box 39">
              <a:extLst>
                <a:ext uri="{FF2B5EF4-FFF2-40B4-BE49-F238E27FC236}">
                  <a16:creationId xmlns:a16="http://schemas.microsoft.com/office/drawing/2014/main" id="{21AC3C32-54C9-5BF2-4ABF-34FA357D0A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700" y="4365104"/>
              <a:ext cx="7198681" cy="140194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800" b="1">
                <a:solidFill>
                  <a:schemeClr val="accent2"/>
                </a:solidFill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800" b="1">
                  <a:solidFill>
                    <a:schemeClr val="accent2"/>
                  </a:solidFill>
                  <a:latin typeface="Arial" panose="020B0604020202020204" pitchFamily="34" charset="0"/>
                </a:rPr>
                <a:t>aspetto</a:t>
              </a:r>
              <a:r>
                <a:rPr lang="it-IT" altLang="it-IT" sz="2800">
                  <a:latin typeface="Arial" panose="020B0604020202020204" pitchFamily="34" charset="0"/>
                </a:rPr>
                <a:t> 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latin typeface="Arial" panose="020B0604020202020204" pitchFamily="34" charset="0"/>
                </a:rPr>
                <a:t> </a:t>
              </a:r>
            </a:p>
          </p:txBody>
        </p:sp>
        <p:graphicFrame>
          <p:nvGraphicFramePr>
            <p:cNvPr id="62473" name="Oggetto 29">
              <a:extLst>
                <a:ext uri="{FF2B5EF4-FFF2-40B4-BE49-F238E27FC236}">
                  <a16:creationId xmlns:a16="http://schemas.microsoft.com/office/drawing/2014/main" id="{4A12C50A-D1B2-6814-1FB6-E439ED25BA0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04048" y="4356666"/>
            <a:ext cx="942516" cy="1393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6" imgW="266469" imgH="393359" progId="Equation.3">
                    <p:embed/>
                  </p:oleObj>
                </mc:Choice>
                <mc:Fallback>
                  <p:oleObj name="Equazione" r:id="rId6" imgW="266469" imgH="393359" progId="Equation.3">
                    <p:embed/>
                    <p:pic>
                      <p:nvPicPr>
                        <p:cNvPr id="0" name="Oggetto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4048" y="4356666"/>
                          <a:ext cx="942516" cy="13934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2">
            <a:extLst>
              <a:ext uri="{FF2B5EF4-FFF2-40B4-BE49-F238E27FC236}">
                <a16:creationId xmlns:a16="http://schemas.microsoft.com/office/drawing/2014/main" id="{C17B1CEB-9FB4-BCF1-AC5E-DA87D5E1F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273175"/>
            <a:ext cx="2881312" cy="2227263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l’</a:t>
            </a:r>
            <a:r>
              <a:rPr lang="it-IT" altLang="ja-JP" sz="2800" b="1">
                <a:solidFill>
                  <a:srgbClr val="0000FF"/>
                </a:solidFill>
                <a:latin typeface="Arial" panose="020B0604020202020204" pitchFamily="34" charset="0"/>
              </a:rPr>
              <a:t>aspetto</a:t>
            </a:r>
            <a:r>
              <a:rPr lang="it-IT" altLang="ja-JP" sz="2800">
                <a:latin typeface="Arial" panose="020B0604020202020204" pitchFamily="34" charset="0"/>
              </a:rPr>
              <a:t> di un rettangolo è il </a:t>
            </a:r>
            <a:r>
              <a:rPr lang="it-IT" altLang="ja-JP" sz="2800" b="1">
                <a:latin typeface="Arial" panose="020B0604020202020204" pitchFamily="34" charset="0"/>
              </a:rPr>
              <a:t>rapporto</a:t>
            </a:r>
            <a:r>
              <a:rPr lang="it-IT" altLang="ja-JP" sz="2800">
                <a:latin typeface="Arial" panose="020B0604020202020204" pitchFamily="34" charset="0"/>
              </a:rPr>
              <a:t> tra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lato minore e lato maggiore</a:t>
            </a:r>
          </a:p>
        </p:txBody>
      </p:sp>
      <p:grpSp>
        <p:nvGrpSpPr>
          <p:cNvPr id="64515" name="Group 13">
            <a:extLst>
              <a:ext uri="{FF2B5EF4-FFF2-40B4-BE49-F238E27FC236}">
                <a16:creationId xmlns:a16="http://schemas.microsoft.com/office/drawing/2014/main" id="{8147EFA4-B40A-AA5A-32B9-59A498E62748}"/>
              </a:ext>
            </a:extLst>
          </p:cNvPr>
          <p:cNvGrpSpPr>
            <a:grpSpLocks/>
          </p:cNvGrpSpPr>
          <p:nvPr/>
        </p:nvGrpSpPr>
        <p:grpSpPr bwMode="auto">
          <a:xfrm>
            <a:off x="8701088" y="2960688"/>
            <a:ext cx="19050" cy="22225"/>
            <a:chOff x="1474" y="0"/>
            <a:chExt cx="2540" cy="391"/>
          </a:xfrm>
        </p:grpSpPr>
        <p:graphicFrame>
          <p:nvGraphicFramePr>
            <p:cNvPr id="64545" name="Object 14">
              <a:extLst>
                <a:ext uri="{FF2B5EF4-FFF2-40B4-BE49-F238E27FC236}">
                  <a16:creationId xmlns:a16="http://schemas.microsoft.com/office/drawing/2014/main" id="{EB87EA3B-4E36-CC74-AEE8-895C03BFEBE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17" y="0"/>
            <a:ext cx="330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9579" imgH="164957" progId="Equation.DSMT4">
                    <p:embed/>
                  </p:oleObj>
                </mc:Choice>
                <mc:Fallback>
                  <p:oleObj name="Equation" r:id="rId4" imgW="139579" imgH="164957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7" y="0"/>
                          <a:ext cx="330" cy="391"/>
                        </a:xfrm>
                        <a:prstGeom prst="rect">
                          <a:avLst/>
                        </a:prstGeom>
                        <a:solidFill>
                          <a:srgbClr val="C0F8CD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46" name="Line 15">
              <a:extLst>
                <a:ext uri="{FF2B5EF4-FFF2-40B4-BE49-F238E27FC236}">
                  <a16:creationId xmlns:a16="http://schemas.microsoft.com/office/drawing/2014/main" id="{86F684CE-FD4F-BDAC-98ED-6F977B1A3A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223"/>
              <a:ext cx="8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47" name="Line 16">
              <a:extLst>
                <a:ext uri="{FF2B5EF4-FFF2-40B4-BE49-F238E27FC236}">
                  <a16:creationId xmlns:a16="http://schemas.microsoft.com/office/drawing/2014/main" id="{88DF2D18-6EC1-B037-9E45-76E27F1EED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6" y="223"/>
              <a:ext cx="10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9609" name="Group 41">
            <a:extLst>
              <a:ext uri="{FF2B5EF4-FFF2-40B4-BE49-F238E27FC236}">
                <a16:creationId xmlns:a16="http://schemas.microsoft.com/office/drawing/2014/main" id="{D51779D2-63C8-FD32-1D4C-6C8A2795F437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692150"/>
            <a:ext cx="2305050" cy="2808288"/>
            <a:chOff x="2880" y="436"/>
            <a:chExt cx="1452" cy="1769"/>
          </a:xfrm>
        </p:grpSpPr>
        <p:sp>
          <p:nvSpPr>
            <p:cNvPr id="64540" name="Line 20">
              <a:extLst>
                <a:ext uri="{FF2B5EF4-FFF2-40B4-BE49-F238E27FC236}">
                  <a16:creationId xmlns:a16="http://schemas.microsoft.com/office/drawing/2014/main" id="{57781DC0-D814-6D0C-00D2-CF09BB2932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2" y="436"/>
              <a:ext cx="0" cy="176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64541" name="Group 21">
              <a:extLst>
                <a:ext uri="{FF2B5EF4-FFF2-40B4-BE49-F238E27FC236}">
                  <a16:creationId xmlns:a16="http://schemas.microsoft.com/office/drawing/2014/main" id="{1C697B9D-CA13-F683-6B4D-56988001BC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1842"/>
              <a:ext cx="1406" cy="288"/>
              <a:chOff x="1565" y="1842"/>
              <a:chExt cx="1496" cy="288"/>
            </a:xfrm>
          </p:grpSpPr>
          <p:sp>
            <p:nvSpPr>
              <p:cNvPr id="64542" name="Line 22">
                <a:extLst>
                  <a:ext uri="{FF2B5EF4-FFF2-40B4-BE49-F238E27FC236}">
                    <a16:creationId xmlns:a16="http://schemas.microsoft.com/office/drawing/2014/main" id="{19C59402-1B3D-4152-BC3F-661DFF0410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5" y="2024"/>
                <a:ext cx="4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4543" name="Line 23">
                <a:extLst>
                  <a:ext uri="{FF2B5EF4-FFF2-40B4-BE49-F238E27FC236}">
                    <a16:creationId xmlns:a16="http://schemas.microsoft.com/office/drawing/2014/main" id="{D446DD67-B25E-B945-13BB-731B07409B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2" y="2024"/>
                <a:ext cx="4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4544" name="Text Box 24">
                <a:extLst>
                  <a:ext uri="{FF2B5EF4-FFF2-40B4-BE49-F238E27FC236}">
                    <a16:creationId xmlns:a16="http://schemas.microsoft.com/office/drawing/2014/main" id="{E31269E2-6A2F-66BC-6EC6-EBBD3B971A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" y="1842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1</a:t>
                </a:r>
              </a:p>
            </p:txBody>
          </p:sp>
        </p:grpSp>
      </p:grpSp>
      <p:sp>
        <p:nvSpPr>
          <p:cNvPr id="64517" name="Rectangle 2">
            <a:extLst>
              <a:ext uri="{FF2B5EF4-FFF2-40B4-BE49-F238E27FC236}">
                <a16:creationId xmlns:a16="http://schemas.microsoft.com/office/drawing/2014/main" id="{A7583285-8756-00EA-5D87-312D347E0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692150"/>
            <a:ext cx="4103687" cy="28082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64518" name="Group 43">
            <a:extLst>
              <a:ext uri="{FF2B5EF4-FFF2-40B4-BE49-F238E27FC236}">
                <a16:creationId xmlns:a16="http://schemas.microsoft.com/office/drawing/2014/main" id="{BE86AE53-4FE1-7D12-A03F-95457477B9CF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0"/>
            <a:ext cx="4608513" cy="3500438"/>
            <a:chOff x="2472" y="0"/>
            <a:chExt cx="2903" cy="2205"/>
          </a:xfrm>
        </p:grpSpPr>
        <p:grpSp>
          <p:nvGrpSpPr>
            <p:cNvPr id="64532" name="Group 3">
              <a:extLst>
                <a:ext uri="{FF2B5EF4-FFF2-40B4-BE49-F238E27FC236}">
                  <a16:creationId xmlns:a16="http://schemas.microsoft.com/office/drawing/2014/main" id="{6943586E-8F42-5F8C-183A-A14911C6BB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2" y="436"/>
              <a:ext cx="244" cy="1769"/>
              <a:chOff x="1111" y="436"/>
              <a:chExt cx="244" cy="1769"/>
            </a:xfrm>
          </p:grpSpPr>
          <p:sp>
            <p:nvSpPr>
              <p:cNvPr id="64537" name="Text Box 4">
                <a:extLst>
                  <a:ext uri="{FF2B5EF4-FFF2-40B4-BE49-F238E27FC236}">
                    <a16:creationId xmlns:a16="http://schemas.microsoft.com/office/drawing/2014/main" id="{793E1680-A034-FF96-3AC4-63F99F5B61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" y="114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/>
                  <a:t>1</a:t>
                </a:r>
              </a:p>
            </p:txBody>
          </p:sp>
          <p:sp>
            <p:nvSpPr>
              <p:cNvPr id="64538" name="Line 5">
                <a:extLst>
                  <a:ext uri="{FF2B5EF4-FFF2-40B4-BE49-F238E27FC236}">
                    <a16:creationId xmlns:a16="http://schemas.microsoft.com/office/drawing/2014/main" id="{20416216-4106-CFF2-5895-47DF6BABC2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7" y="1525"/>
                <a:ext cx="0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4539" name="Line 6">
                <a:extLst>
                  <a:ext uri="{FF2B5EF4-FFF2-40B4-BE49-F238E27FC236}">
                    <a16:creationId xmlns:a16="http://schemas.microsoft.com/office/drawing/2014/main" id="{ECC1AA17-52DD-19AF-DE89-EBE8BC4A35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7" y="436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64533" name="Group 32">
              <a:extLst>
                <a:ext uri="{FF2B5EF4-FFF2-40B4-BE49-F238E27FC236}">
                  <a16:creationId xmlns:a16="http://schemas.microsoft.com/office/drawing/2014/main" id="{A0296BFE-F411-690A-7062-2D0A78E2D3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5" y="0"/>
              <a:ext cx="2540" cy="391"/>
              <a:chOff x="1474" y="0"/>
              <a:chExt cx="2540" cy="391"/>
            </a:xfrm>
          </p:grpSpPr>
          <p:graphicFrame>
            <p:nvGraphicFramePr>
              <p:cNvPr id="64534" name="Object 33">
                <a:extLst>
                  <a:ext uri="{FF2B5EF4-FFF2-40B4-BE49-F238E27FC236}">
                    <a16:creationId xmlns:a16="http://schemas.microsoft.com/office/drawing/2014/main" id="{367C896E-9D63-223F-973D-E43E8B2C915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517" y="0"/>
              <a:ext cx="330" cy="3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39579" imgH="164957" progId="Equation.DSMT4">
                      <p:embed/>
                    </p:oleObj>
                  </mc:Choice>
                  <mc:Fallback>
                    <p:oleObj name="Equation" r:id="rId6" imgW="139579" imgH="164957" progId="Equation.DSMT4">
                      <p:embed/>
                      <p:pic>
                        <p:nvPicPr>
                          <p:cNvPr id="0" name="Object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17" y="0"/>
                            <a:ext cx="330" cy="391"/>
                          </a:xfrm>
                          <a:prstGeom prst="rect">
                            <a:avLst/>
                          </a:prstGeom>
                          <a:solidFill>
                            <a:srgbClr val="C0F8CD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4535" name="Line 34">
                <a:extLst>
                  <a:ext uri="{FF2B5EF4-FFF2-40B4-BE49-F238E27FC236}">
                    <a16:creationId xmlns:a16="http://schemas.microsoft.com/office/drawing/2014/main" id="{DF26BBC9-A18C-0903-81D5-78872A6FC8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4" y="210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4536" name="Line 35">
                <a:extLst>
                  <a:ext uri="{FF2B5EF4-FFF2-40B4-BE49-F238E27FC236}">
                    <a16:creationId xmlns:a16="http://schemas.microsoft.com/office/drawing/2014/main" id="{134F7353-201B-F15D-2174-04803E4C2B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6" y="210"/>
                <a:ext cx="99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64519" name="Text Box 37">
            <a:extLst>
              <a:ext uri="{FF2B5EF4-FFF2-40B4-BE49-F238E27FC236}">
                <a16:creationId xmlns:a16="http://schemas.microsoft.com/office/drawing/2014/main" id="{45EEEC55-4F3B-E287-6808-6EBF4648C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2790825" cy="52863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rettangolo aureo</a:t>
            </a:r>
          </a:p>
        </p:txBody>
      </p:sp>
      <p:sp>
        <p:nvSpPr>
          <p:cNvPr id="64520" name="Text Box 39">
            <a:extLst>
              <a:ext uri="{FF2B5EF4-FFF2-40B4-BE49-F238E27FC236}">
                <a16:creationId xmlns:a16="http://schemas.microsoft.com/office/drawing/2014/main" id="{1F9B0DF3-EA3D-4000-622B-91C17292E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3895725"/>
            <a:ext cx="7129463" cy="13827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un </a:t>
            </a:r>
            <a:r>
              <a:rPr lang="it-IT" altLang="it-IT" sz="2800" b="1">
                <a:latin typeface="Arial" panose="020B0604020202020204" pitchFamily="34" charset="0"/>
              </a:rPr>
              <a:t>rettangolo aureo</a:t>
            </a:r>
            <a:r>
              <a:rPr lang="it-IT" altLang="it-IT" sz="2800">
                <a:latin typeface="Arial" panose="020B0604020202020204" pitchFamily="34" charset="0"/>
              </a:rPr>
              <a:t> ha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 </a:t>
            </a:r>
            <a:r>
              <a:rPr lang="it-IT" altLang="it-IT" sz="2800" b="1">
                <a:solidFill>
                  <a:schemeClr val="accent2"/>
                </a:solidFill>
                <a:latin typeface="Arial" panose="020B0604020202020204" pitchFamily="34" charset="0"/>
              </a:rPr>
              <a:t>aspetto</a:t>
            </a:r>
            <a:r>
              <a:rPr lang="it-IT" altLang="it-IT" sz="2800">
                <a:latin typeface="Arial" panose="020B0604020202020204" pitchFamily="34" charset="0"/>
              </a:rPr>
              <a:t> uguale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all’</a:t>
            </a:r>
            <a:r>
              <a:rPr lang="it-IT" altLang="ja-JP" sz="2800" b="1">
                <a:solidFill>
                  <a:srgbClr val="CC3300"/>
                </a:solidFill>
                <a:latin typeface="Arial" panose="020B0604020202020204" pitchFamily="34" charset="0"/>
              </a:rPr>
              <a:t>inverso della sezione aurea</a:t>
            </a:r>
            <a:endParaRPr lang="it-IT" altLang="it-IT" sz="2800" b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09615" name="Text Box 47">
            <a:extLst>
              <a:ext uri="{FF2B5EF4-FFF2-40B4-BE49-F238E27FC236}">
                <a16:creationId xmlns:a16="http://schemas.microsoft.com/office/drawing/2014/main" id="{E1E92DA9-70EC-2F0B-4BD9-32835EBEC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1773238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</a:rPr>
              <a:t>AUREO</a:t>
            </a:r>
          </a:p>
        </p:txBody>
      </p:sp>
      <p:grpSp>
        <p:nvGrpSpPr>
          <p:cNvPr id="109614" name="Group 46">
            <a:extLst>
              <a:ext uri="{FF2B5EF4-FFF2-40B4-BE49-F238E27FC236}">
                <a16:creationId xmlns:a16="http://schemas.microsoft.com/office/drawing/2014/main" id="{62AA427C-9EA8-8891-F20C-ADF2872033EB}"/>
              </a:ext>
            </a:extLst>
          </p:cNvPr>
          <p:cNvGrpSpPr>
            <a:grpSpLocks/>
          </p:cNvGrpSpPr>
          <p:nvPr/>
        </p:nvGrpSpPr>
        <p:grpSpPr bwMode="auto">
          <a:xfrm>
            <a:off x="6877050" y="692150"/>
            <a:ext cx="1727200" cy="2808288"/>
            <a:chOff x="4332" y="436"/>
            <a:chExt cx="1088" cy="1769"/>
          </a:xfrm>
        </p:grpSpPr>
        <p:sp>
          <p:nvSpPr>
            <p:cNvPr id="64530" name="Rectangle 44">
              <a:extLst>
                <a:ext uri="{FF2B5EF4-FFF2-40B4-BE49-F238E27FC236}">
                  <a16:creationId xmlns:a16="http://schemas.microsoft.com/office/drawing/2014/main" id="{9B8F761F-3CC7-90E7-734D-15DBBF3E4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436"/>
              <a:ext cx="1088" cy="1769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4531" name="Text Box 45">
              <a:extLst>
                <a:ext uri="{FF2B5EF4-FFF2-40B4-BE49-F238E27FC236}">
                  <a16:creationId xmlns:a16="http://schemas.microsoft.com/office/drawing/2014/main" id="{8AE3AC97-E979-2D22-EFD4-173F502A9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" y="618"/>
              <a:ext cx="285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chemeClr val="bg1"/>
                  </a:solidFill>
                  <a:latin typeface="Arial" panose="020B0604020202020204" pitchFamily="34" charset="0"/>
                </a:rPr>
                <a:t>AUREO</a:t>
              </a: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522C62C5-13B8-D7EE-B6D9-5C3B6085730F}"/>
              </a:ext>
            </a:extLst>
          </p:cNvPr>
          <p:cNvGrpSpPr>
            <a:grpSpLocks/>
          </p:cNvGrpSpPr>
          <p:nvPr/>
        </p:nvGrpSpPr>
        <p:grpSpPr bwMode="auto">
          <a:xfrm>
            <a:off x="-36513" y="5334000"/>
            <a:ext cx="3686176" cy="1079500"/>
            <a:chOff x="2742411" y="5316959"/>
            <a:chExt cx="4225699" cy="1122272"/>
          </a:xfrm>
        </p:grpSpPr>
        <p:sp>
          <p:nvSpPr>
            <p:cNvPr id="64528" name="Rettangolo 1">
              <a:extLst>
                <a:ext uri="{FF2B5EF4-FFF2-40B4-BE49-F238E27FC236}">
                  <a16:creationId xmlns:a16="http://schemas.microsoft.com/office/drawing/2014/main" id="{AE2FA195-9417-0124-9D3F-840FE831C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411" y="5589240"/>
              <a:ext cx="12795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chemeClr val="accent2"/>
                  </a:solidFill>
                  <a:latin typeface="Arial" panose="020B0604020202020204" pitchFamily="34" charset="0"/>
                </a:rPr>
                <a:t>aspetto</a:t>
              </a:r>
              <a:endParaRPr lang="it-IT" altLang="it-IT" sz="2400"/>
            </a:p>
          </p:txBody>
        </p:sp>
        <p:graphicFrame>
          <p:nvGraphicFramePr>
            <p:cNvPr id="64529" name="Oggetto 29">
              <a:extLst>
                <a:ext uri="{FF2B5EF4-FFF2-40B4-BE49-F238E27FC236}">
                  <a16:creationId xmlns:a16="http://schemas.microsoft.com/office/drawing/2014/main" id="{533552DC-E161-94E1-08F2-E9E14CA28AF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46015" y="5316959"/>
            <a:ext cx="2822095" cy="1122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7" imgW="1002865" imgH="418918" progId="Equation.3">
                    <p:embed/>
                  </p:oleObj>
                </mc:Choice>
                <mc:Fallback>
                  <p:oleObj name="Equazione" r:id="rId7" imgW="1002865" imgH="418918" progId="Equation.3">
                    <p:embed/>
                    <p:pic>
                      <p:nvPicPr>
                        <p:cNvPr id="0" name="Oggetto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6015" y="5316959"/>
                          <a:ext cx="2822095" cy="1122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B421E05B-7103-D5CD-59B1-7C93A51D2458}"/>
              </a:ext>
            </a:extLst>
          </p:cNvPr>
          <p:cNvGrpSpPr>
            <a:grpSpLocks/>
          </p:cNvGrpSpPr>
          <p:nvPr/>
        </p:nvGrpSpPr>
        <p:grpSpPr bwMode="auto">
          <a:xfrm>
            <a:off x="4645025" y="5291138"/>
            <a:ext cx="4378325" cy="1004887"/>
            <a:chOff x="4645738" y="5290540"/>
            <a:chExt cx="4377319" cy="1004888"/>
          </a:xfrm>
        </p:grpSpPr>
        <p:graphicFrame>
          <p:nvGraphicFramePr>
            <p:cNvPr id="64526" name="Oggetto 31">
              <a:extLst>
                <a:ext uri="{FF2B5EF4-FFF2-40B4-BE49-F238E27FC236}">
                  <a16:creationId xmlns:a16="http://schemas.microsoft.com/office/drawing/2014/main" id="{1A81A4D4-41F1-4352-3E69-3E6A92C6496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856608" y="5290540"/>
            <a:ext cx="3166449" cy="1004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9" imgW="1180588" imgH="393529" progId="Equation.3">
                    <p:embed/>
                  </p:oleObj>
                </mc:Choice>
                <mc:Fallback>
                  <p:oleObj name="Equazione" r:id="rId9" imgW="1180588" imgH="393529" progId="Equation.3">
                    <p:embed/>
                    <p:pic>
                      <p:nvPicPr>
                        <p:cNvPr id="0" name="Oggetto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6608" y="5290540"/>
                          <a:ext cx="3166449" cy="1004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27" name="Rettangolo 32">
              <a:extLst>
                <a:ext uri="{FF2B5EF4-FFF2-40B4-BE49-F238E27FC236}">
                  <a16:creationId xmlns:a16="http://schemas.microsoft.com/office/drawing/2014/main" id="{08B0E59E-6A51-CF02-FF79-8CC678510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738" y="5559640"/>
              <a:ext cx="12795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aspetto</a:t>
              </a:r>
              <a:endParaRPr lang="it-IT" altLang="it-IT" sz="2400">
                <a:solidFill>
                  <a:srgbClr val="FF0000"/>
                </a:solidFill>
              </a:endParaRPr>
            </a:p>
          </p:txBody>
        </p:sp>
      </p:grp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6BC2F437-1EFA-FE76-019B-15A5E6D30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5963" y="3451225"/>
            <a:ext cx="1338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0.6180…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15" grpId="0"/>
      <p:bldP spid="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2">
            <a:extLst>
              <a:ext uri="{FF2B5EF4-FFF2-40B4-BE49-F238E27FC236}">
                <a16:creationId xmlns:a16="http://schemas.microsoft.com/office/drawing/2014/main" id="{5A98ECAC-5CB6-8FB5-D496-9474892AF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273175"/>
            <a:ext cx="2881312" cy="2227263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l’</a:t>
            </a:r>
            <a:r>
              <a:rPr lang="it-IT" altLang="ja-JP" sz="2800" b="1">
                <a:solidFill>
                  <a:srgbClr val="0000FF"/>
                </a:solidFill>
                <a:latin typeface="Arial" panose="020B0604020202020204" pitchFamily="34" charset="0"/>
              </a:rPr>
              <a:t>aspetto</a:t>
            </a:r>
            <a:r>
              <a:rPr lang="it-IT" altLang="ja-JP" sz="2800">
                <a:latin typeface="Arial" panose="020B0604020202020204" pitchFamily="34" charset="0"/>
              </a:rPr>
              <a:t> di un rettangolo è il </a:t>
            </a:r>
            <a:r>
              <a:rPr lang="it-IT" altLang="ja-JP" sz="2800" b="1">
                <a:latin typeface="Arial" panose="020B0604020202020204" pitchFamily="34" charset="0"/>
              </a:rPr>
              <a:t>rapporto</a:t>
            </a:r>
            <a:r>
              <a:rPr lang="it-IT" altLang="ja-JP" sz="2800">
                <a:latin typeface="Arial" panose="020B0604020202020204" pitchFamily="34" charset="0"/>
              </a:rPr>
              <a:t> tra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lato minore e lato maggiore</a:t>
            </a:r>
          </a:p>
        </p:txBody>
      </p:sp>
      <p:grpSp>
        <p:nvGrpSpPr>
          <p:cNvPr id="66563" name="Group 13">
            <a:extLst>
              <a:ext uri="{FF2B5EF4-FFF2-40B4-BE49-F238E27FC236}">
                <a16:creationId xmlns:a16="http://schemas.microsoft.com/office/drawing/2014/main" id="{E2F81F86-2A01-8F03-D0C0-F280E2D54E6D}"/>
              </a:ext>
            </a:extLst>
          </p:cNvPr>
          <p:cNvGrpSpPr>
            <a:grpSpLocks/>
          </p:cNvGrpSpPr>
          <p:nvPr/>
        </p:nvGrpSpPr>
        <p:grpSpPr bwMode="auto">
          <a:xfrm>
            <a:off x="8701088" y="2960688"/>
            <a:ext cx="19050" cy="22225"/>
            <a:chOff x="1474" y="0"/>
            <a:chExt cx="2540" cy="391"/>
          </a:xfrm>
        </p:grpSpPr>
        <p:graphicFrame>
          <p:nvGraphicFramePr>
            <p:cNvPr id="66597" name="Object 14">
              <a:extLst>
                <a:ext uri="{FF2B5EF4-FFF2-40B4-BE49-F238E27FC236}">
                  <a16:creationId xmlns:a16="http://schemas.microsoft.com/office/drawing/2014/main" id="{CC7F9D97-F021-4730-9476-7BAD14BA85D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17" y="0"/>
            <a:ext cx="330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9579" imgH="164957" progId="Equation.DSMT4">
                    <p:embed/>
                  </p:oleObj>
                </mc:Choice>
                <mc:Fallback>
                  <p:oleObj name="Equation" r:id="rId4" imgW="139579" imgH="164957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7" y="0"/>
                          <a:ext cx="330" cy="391"/>
                        </a:xfrm>
                        <a:prstGeom prst="rect">
                          <a:avLst/>
                        </a:prstGeom>
                        <a:solidFill>
                          <a:srgbClr val="C0F8CD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598" name="Line 15">
              <a:extLst>
                <a:ext uri="{FF2B5EF4-FFF2-40B4-BE49-F238E27FC236}">
                  <a16:creationId xmlns:a16="http://schemas.microsoft.com/office/drawing/2014/main" id="{804341F6-F786-F176-7B31-6CBAB6887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223"/>
              <a:ext cx="8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99" name="Line 16">
              <a:extLst>
                <a:ext uri="{FF2B5EF4-FFF2-40B4-BE49-F238E27FC236}">
                  <a16:creationId xmlns:a16="http://schemas.microsoft.com/office/drawing/2014/main" id="{1705F73D-A12F-C1EA-1DC6-A81BE1FB5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6" y="223"/>
              <a:ext cx="10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6564" name="Group 41">
            <a:extLst>
              <a:ext uri="{FF2B5EF4-FFF2-40B4-BE49-F238E27FC236}">
                <a16:creationId xmlns:a16="http://schemas.microsoft.com/office/drawing/2014/main" id="{75CAFFD7-9665-FA53-5B13-7F12EAD54BC3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692150"/>
            <a:ext cx="2305050" cy="2808288"/>
            <a:chOff x="2880" y="436"/>
            <a:chExt cx="1452" cy="1769"/>
          </a:xfrm>
        </p:grpSpPr>
        <p:sp>
          <p:nvSpPr>
            <p:cNvPr id="66592" name="Line 20">
              <a:extLst>
                <a:ext uri="{FF2B5EF4-FFF2-40B4-BE49-F238E27FC236}">
                  <a16:creationId xmlns:a16="http://schemas.microsoft.com/office/drawing/2014/main" id="{63E09960-25BC-9361-A9DA-CBB4D76BF6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2" y="436"/>
              <a:ext cx="0" cy="176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66593" name="Group 21">
              <a:extLst>
                <a:ext uri="{FF2B5EF4-FFF2-40B4-BE49-F238E27FC236}">
                  <a16:creationId xmlns:a16="http://schemas.microsoft.com/office/drawing/2014/main" id="{8DAA52F4-442E-B437-7910-6B0088599D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1842"/>
              <a:ext cx="1406" cy="288"/>
              <a:chOff x="1565" y="1842"/>
              <a:chExt cx="1496" cy="288"/>
            </a:xfrm>
          </p:grpSpPr>
          <p:sp>
            <p:nvSpPr>
              <p:cNvPr id="66594" name="Line 22">
                <a:extLst>
                  <a:ext uri="{FF2B5EF4-FFF2-40B4-BE49-F238E27FC236}">
                    <a16:creationId xmlns:a16="http://schemas.microsoft.com/office/drawing/2014/main" id="{89E7A6EB-91D5-B312-FA4A-721E2EB44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5" y="2024"/>
                <a:ext cx="4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6595" name="Line 23">
                <a:extLst>
                  <a:ext uri="{FF2B5EF4-FFF2-40B4-BE49-F238E27FC236}">
                    <a16:creationId xmlns:a16="http://schemas.microsoft.com/office/drawing/2014/main" id="{F305EDE2-DB71-273C-B9C1-6958E43C5B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2" y="2024"/>
                <a:ext cx="4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6596" name="Text Box 24">
                <a:extLst>
                  <a:ext uri="{FF2B5EF4-FFF2-40B4-BE49-F238E27FC236}">
                    <a16:creationId xmlns:a16="http://schemas.microsoft.com/office/drawing/2014/main" id="{68E22879-1369-FB05-4A05-B70451B4AE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" y="1842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1</a:t>
                </a:r>
              </a:p>
            </p:txBody>
          </p:sp>
        </p:grpSp>
      </p:grpSp>
      <p:sp>
        <p:nvSpPr>
          <p:cNvPr id="66565" name="Rectangle 2">
            <a:extLst>
              <a:ext uri="{FF2B5EF4-FFF2-40B4-BE49-F238E27FC236}">
                <a16:creationId xmlns:a16="http://schemas.microsoft.com/office/drawing/2014/main" id="{F911E08B-0A6E-3081-F933-796DD9530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692150"/>
            <a:ext cx="4103687" cy="28082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66566" name="Group 43">
            <a:extLst>
              <a:ext uri="{FF2B5EF4-FFF2-40B4-BE49-F238E27FC236}">
                <a16:creationId xmlns:a16="http://schemas.microsoft.com/office/drawing/2014/main" id="{C75F4ED5-4FD9-D521-2B3C-5ACE7ABDB119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0"/>
            <a:ext cx="4608513" cy="3500438"/>
            <a:chOff x="2472" y="0"/>
            <a:chExt cx="2903" cy="2205"/>
          </a:xfrm>
        </p:grpSpPr>
        <p:grpSp>
          <p:nvGrpSpPr>
            <p:cNvPr id="66584" name="Group 3">
              <a:extLst>
                <a:ext uri="{FF2B5EF4-FFF2-40B4-BE49-F238E27FC236}">
                  <a16:creationId xmlns:a16="http://schemas.microsoft.com/office/drawing/2014/main" id="{F90CEA7D-B286-3A9F-0757-38D8709432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2" y="436"/>
              <a:ext cx="244" cy="1769"/>
              <a:chOff x="1111" y="436"/>
              <a:chExt cx="244" cy="1769"/>
            </a:xfrm>
          </p:grpSpPr>
          <p:sp>
            <p:nvSpPr>
              <p:cNvPr id="66589" name="Text Box 4">
                <a:extLst>
                  <a:ext uri="{FF2B5EF4-FFF2-40B4-BE49-F238E27FC236}">
                    <a16:creationId xmlns:a16="http://schemas.microsoft.com/office/drawing/2014/main" id="{B2D652B6-1074-94EB-3D96-6578809527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" y="114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/>
                  <a:t>1</a:t>
                </a:r>
              </a:p>
            </p:txBody>
          </p:sp>
          <p:sp>
            <p:nvSpPr>
              <p:cNvPr id="66590" name="Line 5">
                <a:extLst>
                  <a:ext uri="{FF2B5EF4-FFF2-40B4-BE49-F238E27FC236}">
                    <a16:creationId xmlns:a16="http://schemas.microsoft.com/office/drawing/2014/main" id="{BB8A42EF-A64F-9249-88B9-C2E4E0919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7" y="1525"/>
                <a:ext cx="0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6591" name="Line 6">
                <a:extLst>
                  <a:ext uri="{FF2B5EF4-FFF2-40B4-BE49-F238E27FC236}">
                    <a16:creationId xmlns:a16="http://schemas.microsoft.com/office/drawing/2014/main" id="{F24DEE49-6D98-85F4-2F98-8FABBD89F9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7" y="436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66585" name="Group 32">
              <a:extLst>
                <a:ext uri="{FF2B5EF4-FFF2-40B4-BE49-F238E27FC236}">
                  <a16:creationId xmlns:a16="http://schemas.microsoft.com/office/drawing/2014/main" id="{3CC76CC8-720D-CC9F-1A42-A56CA5F729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5" y="0"/>
              <a:ext cx="2540" cy="391"/>
              <a:chOff x="1474" y="0"/>
              <a:chExt cx="2540" cy="391"/>
            </a:xfrm>
          </p:grpSpPr>
          <p:graphicFrame>
            <p:nvGraphicFramePr>
              <p:cNvPr id="66586" name="Object 33">
                <a:extLst>
                  <a:ext uri="{FF2B5EF4-FFF2-40B4-BE49-F238E27FC236}">
                    <a16:creationId xmlns:a16="http://schemas.microsoft.com/office/drawing/2014/main" id="{2DCA3414-8327-63C9-4BC2-2E852D343CA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517" y="0"/>
              <a:ext cx="330" cy="3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39579" imgH="164957" progId="Equation.DSMT4">
                      <p:embed/>
                    </p:oleObj>
                  </mc:Choice>
                  <mc:Fallback>
                    <p:oleObj name="Equation" r:id="rId6" imgW="139579" imgH="164957" progId="Equation.DSMT4">
                      <p:embed/>
                      <p:pic>
                        <p:nvPicPr>
                          <p:cNvPr id="0" name="Object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17" y="0"/>
                            <a:ext cx="330" cy="391"/>
                          </a:xfrm>
                          <a:prstGeom prst="rect">
                            <a:avLst/>
                          </a:prstGeom>
                          <a:solidFill>
                            <a:srgbClr val="C0F8CD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6587" name="Line 34">
                <a:extLst>
                  <a:ext uri="{FF2B5EF4-FFF2-40B4-BE49-F238E27FC236}">
                    <a16:creationId xmlns:a16="http://schemas.microsoft.com/office/drawing/2014/main" id="{E2EF8886-6939-3D3C-3924-11938AC29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4" y="210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6588" name="Line 35">
                <a:extLst>
                  <a:ext uri="{FF2B5EF4-FFF2-40B4-BE49-F238E27FC236}">
                    <a16:creationId xmlns:a16="http://schemas.microsoft.com/office/drawing/2014/main" id="{D7ADEF97-4AA1-B1C9-9F6B-C4B68924EB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6" y="210"/>
                <a:ext cx="99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66567" name="Text Box 37">
            <a:extLst>
              <a:ext uri="{FF2B5EF4-FFF2-40B4-BE49-F238E27FC236}">
                <a16:creationId xmlns:a16="http://schemas.microsoft.com/office/drawing/2014/main" id="{8FEF072E-05D7-1FD6-4B82-3AA14A61B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2790825" cy="52863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rettangolo aureo</a:t>
            </a:r>
          </a:p>
        </p:txBody>
      </p:sp>
      <p:sp>
        <p:nvSpPr>
          <p:cNvPr id="66568" name="Text Box 39">
            <a:extLst>
              <a:ext uri="{FF2B5EF4-FFF2-40B4-BE49-F238E27FC236}">
                <a16:creationId xmlns:a16="http://schemas.microsoft.com/office/drawing/2014/main" id="{867D5419-5EE7-BFCD-34E5-75BB240C5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3895725"/>
            <a:ext cx="7129463" cy="13827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un </a:t>
            </a:r>
            <a:r>
              <a:rPr lang="it-IT" altLang="it-IT" sz="2800" b="1">
                <a:latin typeface="Arial" panose="020B0604020202020204" pitchFamily="34" charset="0"/>
              </a:rPr>
              <a:t>rettangolo aureo</a:t>
            </a:r>
            <a:r>
              <a:rPr lang="it-IT" altLang="it-IT" sz="2800">
                <a:latin typeface="Arial" panose="020B0604020202020204" pitchFamily="34" charset="0"/>
              </a:rPr>
              <a:t> ha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 </a:t>
            </a:r>
            <a:r>
              <a:rPr lang="it-IT" altLang="it-IT" sz="2800" b="1">
                <a:solidFill>
                  <a:schemeClr val="accent2"/>
                </a:solidFill>
                <a:latin typeface="Arial" panose="020B0604020202020204" pitchFamily="34" charset="0"/>
              </a:rPr>
              <a:t>aspetto</a:t>
            </a:r>
            <a:r>
              <a:rPr lang="it-IT" altLang="it-IT" sz="2800">
                <a:latin typeface="Arial" panose="020B0604020202020204" pitchFamily="34" charset="0"/>
              </a:rPr>
              <a:t> uguale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all’</a:t>
            </a:r>
            <a:r>
              <a:rPr lang="it-IT" altLang="ja-JP" sz="2800" b="1">
                <a:solidFill>
                  <a:srgbClr val="CC3300"/>
                </a:solidFill>
                <a:latin typeface="Arial" panose="020B0604020202020204" pitchFamily="34" charset="0"/>
              </a:rPr>
              <a:t>inverso della sezione aurea</a:t>
            </a:r>
            <a:endParaRPr lang="it-IT" altLang="it-IT" sz="2800" b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66569" name="Text Box 47">
            <a:extLst>
              <a:ext uri="{FF2B5EF4-FFF2-40B4-BE49-F238E27FC236}">
                <a16:creationId xmlns:a16="http://schemas.microsoft.com/office/drawing/2014/main" id="{B967417A-39C0-8D43-5FFF-194EB0DCE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1773238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</a:rPr>
              <a:t>AUREO</a:t>
            </a:r>
          </a:p>
        </p:txBody>
      </p:sp>
      <p:grpSp>
        <p:nvGrpSpPr>
          <p:cNvPr id="66570" name="Group 46">
            <a:extLst>
              <a:ext uri="{FF2B5EF4-FFF2-40B4-BE49-F238E27FC236}">
                <a16:creationId xmlns:a16="http://schemas.microsoft.com/office/drawing/2014/main" id="{C69350DE-91AE-BBB0-BDA6-23E23975A1AA}"/>
              </a:ext>
            </a:extLst>
          </p:cNvPr>
          <p:cNvGrpSpPr>
            <a:grpSpLocks/>
          </p:cNvGrpSpPr>
          <p:nvPr/>
        </p:nvGrpSpPr>
        <p:grpSpPr bwMode="auto">
          <a:xfrm>
            <a:off x="6877050" y="692150"/>
            <a:ext cx="1727200" cy="2808288"/>
            <a:chOff x="4332" y="436"/>
            <a:chExt cx="1088" cy="1769"/>
          </a:xfrm>
        </p:grpSpPr>
        <p:sp>
          <p:nvSpPr>
            <p:cNvPr id="66582" name="Rectangle 44">
              <a:extLst>
                <a:ext uri="{FF2B5EF4-FFF2-40B4-BE49-F238E27FC236}">
                  <a16:creationId xmlns:a16="http://schemas.microsoft.com/office/drawing/2014/main" id="{CE10E6FF-CCBB-F8E6-7BC8-7A13813E6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436"/>
              <a:ext cx="1088" cy="1769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6583" name="Text Box 45">
              <a:extLst>
                <a:ext uri="{FF2B5EF4-FFF2-40B4-BE49-F238E27FC236}">
                  <a16:creationId xmlns:a16="http://schemas.microsoft.com/office/drawing/2014/main" id="{392CC164-FAEB-E1F8-C58E-CA353EA55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" y="618"/>
              <a:ext cx="285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chemeClr val="bg1"/>
                  </a:solidFill>
                  <a:latin typeface="Arial" panose="020B0604020202020204" pitchFamily="34" charset="0"/>
                </a:rPr>
                <a:t>AUREO</a:t>
              </a:r>
            </a:p>
          </p:txBody>
        </p:sp>
      </p:grpSp>
      <p:grpSp>
        <p:nvGrpSpPr>
          <p:cNvPr id="66571" name="Gruppo 3">
            <a:extLst>
              <a:ext uri="{FF2B5EF4-FFF2-40B4-BE49-F238E27FC236}">
                <a16:creationId xmlns:a16="http://schemas.microsoft.com/office/drawing/2014/main" id="{15B157D3-1169-C942-F3A7-A6FC9CE3B66D}"/>
              </a:ext>
            </a:extLst>
          </p:cNvPr>
          <p:cNvGrpSpPr>
            <a:grpSpLocks/>
          </p:cNvGrpSpPr>
          <p:nvPr/>
        </p:nvGrpSpPr>
        <p:grpSpPr bwMode="auto">
          <a:xfrm>
            <a:off x="80963" y="5461000"/>
            <a:ext cx="4029075" cy="893763"/>
            <a:chOff x="4645738" y="5400968"/>
            <a:chExt cx="4029355" cy="894460"/>
          </a:xfrm>
        </p:grpSpPr>
        <p:graphicFrame>
          <p:nvGraphicFramePr>
            <p:cNvPr id="66580" name="Oggetto 31">
              <a:extLst>
                <a:ext uri="{FF2B5EF4-FFF2-40B4-BE49-F238E27FC236}">
                  <a16:creationId xmlns:a16="http://schemas.microsoft.com/office/drawing/2014/main" id="{C10153C9-7D38-D94D-2CFC-C189D61ECC2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856608" y="5400968"/>
            <a:ext cx="2818485" cy="894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7" imgW="1180588" imgH="393529" progId="Equation.3">
                    <p:embed/>
                  </p:oleObj>
                </mc:Choice>
                <mc:Fallback>
                  <p:oleObj name="Equazione" r:id="rId7" imgW="1180588" imgH="393529" progId="Equation.3">
                    <p:embed/>
                    <p:pic>
                      <p:nvPicPr>
                        <p:cNvPr id="0" name="Oggetto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6608" y="5400968"/>
                          <a:ext cx="2818485" cy="8944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581" name="Rettangolo 32">
              <a:extLst>
                <a:ext uri="{FF2B5EF4-FFF2-40B4-BE49-F238E27FC236}">
                  <a16:creationId xmlns:a16="http://schemas.microsoft.com/office/drawing/2014/main" id="{8285E911-DFCB-54C7-46D1-1245D2C27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738" y="5559640"/>
              <a:ext cx="12795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aspetto</a:t>
              </a:r>
              <a:endParaRPr lang="it-IT" altLang="it-IT" sz="2400">
                <a:solidFill>
                  <a:srgbClr val="FF0000"/>
                </a:solidFill>
              </a:endParaRPr>
            </a:p>
          </p:txBody>
        </p:sp>
      </p:grpSp>
      <p:sp>
        <p:nvSpPr>
          <p:cNvPr id="5" name="Rettangolo 4">
            <a:extLst>
              <a:ext uri="{FF2B5EF4-FFF2-40B4-BE49-F238E27FC236}">
                <a16:creationId xmlns:a16="http://schemas.microsoft.com/office/drawing/2014/main" id="{D2351576-7B99-A0FC-7DDC-A4C7DB421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92150"/>
            <a:ext cx="1727200" cy="1152525"/>
          </a:xfrm>
          <a:prstGeom prst="rect">
            <a:avLst/>
          </a:prstGeom>
          <a:solidFill>
            <a:srgbClr val="008000"/>
          </a:solidFill>
          <a:ln w="9525" algn="ctr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AUREO</a:t>
            </a:r>
          </a:p>
        </p:txBody>
      </p:sp>
      <p:sp>
        <p:nvSpPr>
          <p:cNvPr id="66573" name="CasellaDiTesto 5">
            <a:extLst>
              <a:ext uri="{FF2B5EF4-FFF2-40B4-BE49-F238E27FC236}">
                <a16:creationId xmlns:a16="http://schemas.microsoft.com/office/drawing/2014/main" id="{4D4850B6-95A7-6CAA-506F-E10FCF731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5963" y="3451225"/>
            <a:ext cx="1338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0.6180…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299BB93C-BC8E-D6B0-DFF9-058B1559BE89}"/>
              </a:ext>
            </a:extLst>
          </p:cNvPr>
          <p:cNvGrpSpPr>
            <a:grpSpLocks/>
          </p:cNvGrpSpPr>
          <p:nvPr/>
        </p:nvGrpSpPr>
        <p:grpSpPr bwMode="auto">
          <a:xfrm>
            <a:off x="8604250" y="731838"/>
            <a:ext cx="477838" cy="2697162"/>
            <a:chOff x="8604249" y="731892"/>
            <a:chExt cx="477689" cy="2697108"/>
          </a:xfrm>
        </p:grpSpPr>
        <p:sp>
          <p:nvSpPr>
            <p:cNvPr id="66578" name="CasellaDiTesto 36">
              <a:extLst>
                <a:ext uri="{FF2B5EF4-FFF2-40B4-BE49-F238E27FC236}">
                  <a16:creationId xmlns:a16="http://schemas.microsoft.com/office/drawing/2014/main" id="{731CF7C5-23A0-D68C-EE2D-008D0733D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8181692" y="2528753"/>
              <a:ext cx="13388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0.6180…</a:t>
              </a:r>
            </a:p>
          </p:txBody>
        </p:sp>
        <p:sp>
          <p:nvSpPr>
            <p:cNvPr id="66579" name="CasellaDiTesto 37">
              <a:extLst>
                <a:ext uri="{FF2B5EF4-FFF2-40B4-BE49-F238E27FC236}">
                  <a16:creationId xmlns:a16="http://schemas.microsoft.com/office/drawing/2014/main" id="{03489C48-D6C6-5FB3-DF5E-8AD114EC8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8242612" y="1093529"/>
              <a:ext cx="11849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0.3820..</a:t>
              </a:r>
            </a:p>
          </p:txBody>
        </p:sp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CEACE14C-B2B2-E235-DF91-0C82D31B3ADE}"/>
              </a:ext>
            </a:extLst>
          </p:cNvPr>
          <p:cNvGrpSpPr>
            <a:grpSpLocks/>
          </p:cNvGrpSpPr>
          <p:nvPr/>
        </p:nvGrpSpPr>
        <p:grpSpPr bwMode="auto">
          <a:xfrm>
            <a:off x="4286250" y="5494338"/>
            <a:ext cx="4708525" cy="784225"/>
            <a:chOff x="4566320" y="5441613"/>
            <a:chExt cx="4709523" cy="784225"/>
          </a:xfrm>
        </p:grpSpPr>
        <p:graphicFrame>
          <p:nvGraphicFramePr>
            <p:cNvPr id="66576" name="Oggetto 39">
              <a:extLst>
                <a:ext uri="{FF2B5EF4-FFF2-40B4-BE49-F238E27FC236}">
                  <a16:creationId xmlns:a16="http://schemas.microsoft.com/office/drawing/2014/main" id="{DD1E1E92-34CC-0DBD-674D-EC964DE5FD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726193" y="5441613"/>
            <a:ext cx="3549650" cy="784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9" imgW="1803400" imgH="419100" progId="Equation.3">
                    <p:embed/>
                  </p:oleObj>
                </mc:Choice>
                <mc:Fallback>
                  <p:oleObj name="Equazione" r:id="rId9" imgW="1803400" imgH="419100" progId="Equation.3">
                    <p:embed/>
                    <p:pic>
                      <p:nvPicPr>
                        <p:cNvPr id="0" name="Oggetto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6193" y="5441613"/>
                          <a:ext cx="3549650" cy="784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577" name="Rettangolo 40">
              <a:extLst>
                <a:ext uri="{FF2B5EF4-FFF2-40B4-BE49-F238E27FC236}">
                  <a16:creationId xmlns:a16="http://schemas.microsoft.com/office/drawing/2014/main" id="{27125D02-7FF2-E310-BF97-9E77AEEB7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6320" y="5560698"/>
              <a:ext cx="12795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008000"/>
                  </a:solidFill>
                  <a:latin typeface="Arial" panose="020B0604020202020204" pitchFamily="34" charset="0"/>
                </a:rPr>
                <a:t>aspetto</a:t>
              </a:r>
              <a:endParaRPr lang="it-IT" altLang="it-IT" sz="2400">
                <a:solidFill>
                  <a:srgbClr val="008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2">
            <a:extLst>
              <a:ext uri="{FF2B5EF4-FFF2-40B4-BE49-F238E27FC236}">
                <a16:creationId xmlns:a16="http://schemas.microsoft.com/office/drawing/2014/main" id="{3CDF2119-23F3-07CE-0007-74776272C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273175"/>
            <a:ext cx="2881312" cy="2227263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l’</a:t>
            </a:r>
            <a:r>
              <a:rPr lang="it-IT" altLang="ja-JP" sz="2800" b="1">
                <a:solidFill>
                  <a:srgbClr val="0000FF"/>
                </a:solidFill>
                <a:latin typeface="Arial" panose="020B0604020202020204" pitchFamily="34" charset="0"/>
              </a:rPr>
              <a:t>aspetto</a:t>
            </a:r>
            <a:r>
              <a:rPr lang="it-IT" altLang="ja-JP" sz="2800">
                <a:latin typeface="Arial" panose="020B0604020202020204" pitchFamily="34" charset="0"/>
              </a:rPr>
              <a:t> di un rettangolo è il </a:t>
            </a:r>
            <a:r>
              <a:rPr lang="it-IT" altLang="ja-JP" sz="2800" b="1">
                <a:latin typeface="Arial" panose="020B0604020202020204" pitchFamily="34" charset="0"/>
              </a:rPr>
              <a:t>rapporto</a:t>
            </a:r>
            <a:r>
              <a:rPr lang="it-IT" altLang="ja-JP" sz="2800">
                <a:latin typeface="Arial" panose="020B0604020202020204" pitchFamily="34" charset="0"/>
              </a:rPr>
              <a:t> tra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lato minore e lato maggiore</a:t>
            </a:r>
          </a:p>
        </p:txBody>
      </p:sp>
      <p:grpSp>
        <p:nvGrpSpPr>
          <p:cNvPr id="68611" name="Group 13">
            <a:extLst>
              <a:ext uri="{FF2B5EF4-FFF2-40B4-BE49-F238E27FC236}">
                <a16:creationId xmlns:a16="http://schemas.microsoft.com/office/drawing/2014/main" id="{A8580E32-6E16-B992-9577-CA4F6F1B189E}"/>
              </a:ext>
            </a:extLst>
          </p:cNvPr>
          <p:cNvGrpSpPr>
            <a:grpSpLocks/>
          </p:cNvGrpSpPr>
          <p:nvPr/>
        </p:nvGrpSpPr>
        <p:grpSpPr bwMode="auto">
          <a:xfrm>
            <a:off x="8701088" y="2960688"/>
            <a:ext cx="19050" cy="22225"/>
            <a:chOff x="1474" y="0"/>
            <a:chExt cx="2540" cy="391"/>
          </a:xfrm>
        </p:grpSpPr>
        <p:graphicFrame>
          <p:nvGraphicFramePr>
            <p:cNvPr id="68643" name="Object 14">
              <a:extLst>
                <a:ext uri="{FF2B5EF4-FFF2-40B4-BE49-F238E27FC236}">
                  <a16:creationId xmlns:a16="http://schemas.microsoft.com/office/drawing/2014/main" id="{23E7FDEA-80A2-E467-A7E5-1F31431E710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17" y="0"/>
            <a:ext cx="330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9579" imgH="164957" progId="Equation.DSMT4">
                    <p:embed/>
                  </p:oleObj>
                </mc:Choice>
                <mc:Fallback>
                  <p:oleObj name="Equation" r:id="rId4" imgW="139579" imgH="164957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7" y="0"/>
                          <a:ext cx="330" cy="391"/>
                        </a:xfrm>
                        <a:prstGeom prst="rect">
                          <a:avLst/>
                        </a:prstGeom>
                        <a:solidFill>
                          <a:srgbClr val="C0F8CD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44" name="Line 15">
              <a:extLst>
                <a:ext uri="{FF2B5EF4-FFF2-40B4-BE49-F238E27FC236}">
                  <a16:creationId xmlns:a16="http://schemas.microsoft.com/office/drawing/2014/main" id="{3F9A774B-6CB4-F0BE-EEC9-50765943B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223"/>
              <a:ext cx="8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8645" name="Line 16">
              <a:extLst>
                <a:ext uri="{FF2B5EF4-FFF2-40B4-BE49-F238E27FC236}">
                  <a16:creationId xmlns:a16="http://schemas.microsoft.com/office/drawing/2014/main" id="{E9AAF450-4F3C-6654-4C42-29777CCC0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6" y="223"/>
              <a:ext cx="10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8612" name="Group 41">
            <a:extLst>
              <a:ext uri="{FF2B5EF4-FFF2-40B4-BE49-F238E27FC236}">
                <a16:creationId xmlns:a16="http://schemas.microsoft.com/office/drawing/2014/main" id="{C0A023B2-B14D-11FC-0716-35E909CD3C94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692150"/>
            <a:ext cx="2305050" cy="2808288"/>
            <a:chOff x="2880" y="436"/>
            <a:chExt cx="1452" cy="1769"/>
          </a:xfrm>
        </p:grpSpPr>
        <p:sp>
          <p:nvSpPr>
            <p:cNvPr id="68638" name="Line 20">
              <a:extLst>
                <a:ext uri="{FF2B5EF4-FFF2-40B4-BE49-F238E27FC236}">
                  <a16:creationId xmlns:a16="http://schemas.microsoft.com/office/drawing/2014/main" id="{7275550B-E798-F10A-D759-507141FA26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2" y="436"/>
              <a:ext cx="0" cy="176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68639" name="Group 21">
              <a:extLst>
                <a:ext uri="{FF2B5EF4-FFF2-40B4-BE49-F238E27FC236}">
                  <a16:creationId xmlns:a16="http://schemas.microsoft.com/office/drawing/2014/main" id="{0030FAFF-D4D9-5DD4-7024-9D04C7F18C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1842"/>
              <a:ext cx="1406" cy="288"/>
              <a:chOff x="1565" y="1842"/>
              <a:chExt cx="1496" cy="288"/>
            </a:xfrm>
          </p:grpSpPr>
          <p:sp>
            <p:nvSpPr>
              <p:cNvPr id="68640" name="Line 22">
                <a:extLst>
                  <a:ext uri="{FF2B5EF4-FFF2-40B4-BE49-F238E27FC236}">
                    <a16:creationId xmlns:a16="http://schemas.microsoft.com/office/drawing/2014/main" id="{EF1B3109-6AC7-F457-DB47-B50B817616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5" y="2024"/>
                <a:ext cx="4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8641" name="Line 23">
                <a:extLst>
                  <a:ext uri="{FF2B5EF4-FFF2-40B4-BE49-F238E27FC236}">
                    <a16:creationId xmlns:a16="http://schemas.microsoft.com/office/drawing/2014/main" id="{633640A8-D2F6-0612-56B5-C715FE3979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2" y="2024"/>
                <a:ext cx="4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8642" name="Text Box 24">
                <a:extLst>
                  <a:ext uri="{FF2B5EF4-FFF2-40B4-BE49-F238E27FC236}">
                    <a16:creationId xmlns:a16="http://schemas.microsoft.com/office/drawing/2014/main" id="{5AF8C41C-E439-A778-4620-A6C751804B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" y="1842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1</a:t>
                </a:r>
              </a:p>
            </p:txBody>
          </p:sp>
        </p:grpSp>
      </p:grpSp>
      <p:sp>
        <p:nvSpPr>
          <p:cNvPr id="68613" name="Rectangle 2">
            <a:extLst>
              <a:ext uri="{FF2B5EF4-FFF2-40B4-BE49-F238E27FC236}">
                <a16:creationId xmlns:a16="http://schemas.microsoft.com/office/drawing/2014/main" id="{B367B004-EC7C-E545-B26D-FE7F2D022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692150"/>
            <a:ext cx="4103687" cy="28082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68614" name="Group 43">
            <a:extLst>
              <a:ext uri="{FF2B5EF4-FFF2-40B4-BE49-F238E27FC236}">
                <a16:creationId xmlns:a16="http://schemas.microsoft.com/office/drawing/2014/main" id="{CC8729EA-DC26-4FCF-FEE2-4FA3E6CBFF9F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0"/>
            <a:ext cx="4608513" cy="3500438"/>
            <a:chOff x="2472" y="0"/>
            <a:chExt cx="2903" cy="2205"/>
          </a:xfrm>
        </p:grpSpPr>
        <p:grpSp>
          <p:nvGrpSpPr>
            <p:cNvPr id="68630" name="Group 3">
              <a:extLst>
                <a:ext uri="{FF2B5EF4-FFF2-40B4-BE49-F238E27FC236}">
                  <a16:creationId xmlns:a16="http://schemas.microsoft.com/office/drawing/2014/main" id="{B908F839-DAAE-3BCA-486B-41D5FF109B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2" y="436"/>
              <a:ext cx="244" cy="1769"/>
              <a:chOff x="1111" y="436"/>
              <a:chExt cx="244" cy="1769"/>
            </a:xfrm>
          </p:grpSpPr>
          <p:sp>
            <p:nvSpPr>
              <p:cNvPr id="68635" name="Text Box 4">
                <a:extLst>
                  <a:ext uri="{FF2B5EF4-FFF2-40B4-BE49-F238E27FC236}">
                    <a16:creationId xmlns:a16="http://schemas.microsoft.com/office/drawing/2014/main" id="{90FE22ED-9419-1D66-B19A-F3F2759B1A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" y="114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/>
                  <a:t>1</a:t>
                </a:r>
              </a:p>
            </p:txBody>
          </p:sp>
          <p:sp>
            <p:nvSpPr>
              <p:cNvPr id="68636" name="Line 5">
                <a:extLst>
                  <a:ext uri="{FF2B5EF4-FFF2-40B4-BE49-F238E27FC236}">
                    <a16:creationId xmlns:a16="http://schemas.microsoft.com/office/drawing/2014/main" id="{9642A723-AC01-321C-9107-BFD10487C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7" y="1525"/>
                <a:ext cx="0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8637" name="Line 6">
                <a:extLst>
                  <a:ext uri="{FF2B5EF4-FFF2-40B4-BE49-F238E27FC236}">
                    <a16:creationId xmlns:a16="http://schemas.microsoft.com/office/drawing/2014/main" id="{555CA03E-573C-931B-6071-12FF21113C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7" y="436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68631" name="Group 32">
              <a:extLst>
                <a:ext uri="{FF2B5EF4-FFF2-40B4-BE49-F238E27FC236}">
                  <a16:creationId xmlns:a16="http://schemas.microsoft.com/office/drawing/2014/main" id="{8ECBA2EC-4066-5BD4-756A-F9AC018F4A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5" y="0"/>
              <a:ext cx="2540" cy="391"/>
              <a:chOff x="1474" y="0"/>
              <a:chExt cx="2540" cy="391"/>
            </a:xfrm>
          </p:grpSpPr>
          <p:graphicFrame>
            <p:nvGraphicFramePr>
              <p:cNvPr id="68632" name="Object 33">
                <a:extLst>
                  <a:ext uri="{FF2B5EF4-FFF2-40B4-BE49-F238E27FC236}">
                    <a16:creationId xmlns:a16="http://schemas.microsoft.com/office/drawing/2014/main" id="{B3610182-087C-3C3B-96F8-F6122D46E64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517" y="0"/>
              <a:ext cx="330" cy="3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39579" imgH="164957" progId="Equation.DSMT4">
                      <p:embed/>
                    </p:oleObj>
                  </mc:Choice>
                  <mc:Fallback>
                    <p:oleObj name="Equation" r:id="rId6" imgW="139579" imgH="164957" progId="Equation.DSMT4">
                      <p:embed/>
                      <p:pic>
                        <p:nvPicPr>
                          <p:cNvPr id="0" name="Object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17" y="0"/>
                            <a:ext cx="330" cy="391"/>
                          </a:xfrm>
                          <a:prstGeom prst="rect">
                            <a:avLst/>
                          </a:prstGeom>
                          <a:solidFill>
                            <a:srgbClr val="C0F8CD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8633" name="Line 34">
                <a:extLst>
                  <a:ext uri="{FF2B5EF4-FFF2-40B4-BE49-F238E27FC236}">
                    <a16:creationId xmlns:a16="http://schemas.microsoft.com/office/drawing/2014/main" id="{A30BA108-7D7F-8812-DFA3-B42AF322F0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4" y="210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8634" name="Line 35">
                <a:extLst>
                  <a:ext uri="{FF2B5EF4-FFF2-40B4-BE49-F238E27FC236}">
                    <a16:creationId xmlns:a16="http://schemas.microsoft.com/office/drawing/2014/main" id="{95FE798E-3D70-1497-8CBA-9F28E5B5A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6" y="210"/>
                <a:ext cx="99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68615" name="Text Box 37">
            <a:extLst>
              <a:ext uri="{FF2B5EF4-FFF2-40B4-BE49-F238E27FC236}">
                <a16:creationId xmlns:a16="http://schemas.microsoft.com/office/drawing/2014/main" id="{BD245F41-8A8F-09B5-75DE-76F5F6541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2790825" cy="52863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rettangolo aureo</a:t>
            </a:r>
          </a:p>
        </p:txBody>
      </p:sp>
      <p:sp>
        <p:nvSpPr>
          <p:cNvPr id="68616" name="Text Box 39">
            <a:extLst>
              <a:ext uri="{FF2B5EF4-FFF2-40B4-BE49-F238E27FC236}">
                <a16:creationId xmlns:a16="http://schemas.microsoft.com/office/drawing/2014/main" id="{9BB507B8-835A-2B94-85AB-5DD22B758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3895725"/>
            <a:ext cx="7129463" cy="13827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un </a:t>
            </a:r>
            <a:r>
              <a:rPr lang="it-IT" altLang="it-IT" sz="2800" b="1">
                <a:latin typeface="Arial" panose="020B0604020202020204" pitchFamily="34" charset="0"/>
              </a:rPr>
              <a:t>rettangolo aureo</a:t>
            </a:r>
            <a:r>
              <a:rPr lang="it-IT" altLang="it-IT" sz="2800">
                <a:latin typeface="Arial" panose="020B0604020202020204" pitchFamily="34" charset="0"/>
              </a:rPr>
              <a:t> ha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 </a:t>
            </a:r>
            <a:r>
              <a:rPr lang="it-IT" altLang="it-IT" sz="2800" b="1">
                <a:solidFill>
                  <a:schemeClr val="accent2"/>
                </a:solidFill>
                <a:latin typeface="Arial" panose="020B0604020202020204" pitchFamily="34" charset="0"/>
              </a:rPr>
              <a:t>aspetto</a:t>
            </a:r>
            <a:r>
              <a:rPr lang="it-IT" altLang="it-IT" sz="2800">
                <a:latin typeface="Arial" panose="020B0604020202020204" pitchFamily="34" charset="0"/>
              </a:rPr>
              <a:t> uguale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all’</a:t>
            </a:r>
            <a:r>
              <a:rPr lang="it-IT" altLang="ja-JP" sz="2800" b="1">
                <a:solidFill>
                  <a:srgbClr val="CC3300"/>
                </a:solidFill>
                <a:latin typeface="Arial" panose="020B0604020202020204" pitchFamily="34" charset="0"/>
              </a:rPr>
              <a:t>inverso della sezione aurea</a:t>
            </a:r>
            <a:endParaRPr lang="it-IT" altLang="it-IT" sz="2800" b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68617" name="Text Box 47">
            <a:extLst>
              <a:ext uri="{FF2B5EF4-FFF2-40B4-BE49-F238E27FC236}">
                <a16:creationId xmlns:a16="http://schemas.microsoft.com/office/drawing/2014/main" id="{E3B08487-B0AD-0D9A-EAED-6FF9837D2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1773238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</a:rPr>
              <a:t>AUREO</a:t>
            </a:r>
          </a:p>
        </p:txBody>
      </p:sp>
      <p:grpSp>
        <p:nvGrpSpPr>
          <p:cNvPr id="68618" name="Group 46">
            <a:extLst>
              <a:ext uri="{FF2B5EF4-FFF2-40B4-BE49-F238E27FC236}">
                <a16:creationId xmlns:a16="http://schemas.microsoft.com/office/drawing/2014/main" id="{8AB71D56-6054-0221-EF95-EEEEAC39C066}"/>
              </a:ext>
            </a:extLst>
          </p:cNvPr>
          <p:cNvGrpSpPr>
            <a:grpSpLocks/>
          </p:cNvGrpSpPr>
          <p:nvPr/>
        </p:nvGrpSpPr>
        <p:grpSpPr bwMode="auto">
          <a:xfrm>
            <a:off x="6877050" y="692150"/>
            <a:ext cx="1727200" cy="2808288"/>
            <a:chOff x="4332" y="436"/>
            <a:chExt cx="1088" cy="1769"/>
          </a:xfrm>
        </p:grpSpPr>
        <p:sp>
          <p:nvSpPr>
            <p:cNvPr id="68628" name="Rectangle 44">
              <a:extLst>
                <a:ext uri="{FF2B5EF4-FFF2-40B4-BE49-F238E27FC236}">
                  <a16:creationId xmlns:a16="http://schemas.microsoft.com/office/drawing/2014/main" id="{2EDD5AB9-EFFC-281C-1A52-97C9AD4FE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436"/>
              <a:ext cx="1088" cy="1769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8629" name="Text Box 45">
              <a:extLst>
                <a:ext uri="{FF2B5EF4-FFF2-40B4-BE49-F238E27FC236}">
                  <a16:creationId xmlns:a16="http://schemas.microsoft.com/office/drawing/2014/main" id="{D57C5B9E-0F2B-F767-85F2-C69008B07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" y="618"/>
              <a:ext cx="285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chemeClr val="bg1"/>
                  </a:solidFill>
                  <a:latin typeface="Arial" panose="020B0604020202020204" pitchFamily="34" charset="0"/>
                </a:rPr>
                <a:t>AUREO</a:t>
              </a:r>
            </a:p>
          </p:txBody>
        </p:sp>
      </p:grpSp>
      <p:sp>
        <p:nvSpPr>
          <p:cNvPr id="68619" name="Rettangolo 4">
            <a:extLst>
              <a:ext uri="{FF2B5EF4-FFF2-40B4-BE49-F238E27FC236}">
                <a16:creationId xmlns:a16="http://schemas.microsoft.com/office/drawing/2014/main" id="{2D389136-3072-09C4-51E5-665781D02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92150"/>
            <a:ext cx="1727200" cy="1152525"/>
          </a:xfrm>
          <a:prstGeom prst="rect">
            <a:avLst/>
          </a:prstGeom>
          <a:solidFill>
            <a:srgbClr val="008000"/>
          </a:solidFill>
          <a:ln w="9525" algn="ctr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AUREO</a:t>
            </a:r>
          </a:p>
        </p:txBody>
      </p:sp>
      <p:sp>
        <p:nvSpPr>
          <p:cNvPr id="68620" name="CasellaDiTesto 5">
            <a:extLst>
              <a:ext uri="{FF2B5EF4-FFF2-40B4-BE49-F238E27FC236}">
                <a16:creationId xmlns:a16="http://schemas.microsoft.com/office/drawing/2014/main" id="{3818C7AE-2490-797B-1BD9-5ECEB9056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5963" y="3451225"/>
            <a:ext cx="1338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0.6180…</a:t>
            </a:r>
          </a:p>
        </p:txBody>
      </p:sp>
      <p:grpSp>
        <p:nvGrpSpPr>
          <p:cNvPr id="68621" name="Gruppo 6">
            <a:extLst>
              <a:ext uri="{FF2B5EF4-FFF2-40B4-BE49-F238E27FC236}">
                <a16:creationId xmlns:a16="http://schemas.microsoft.com/office/drawing/2014/main" id="{B172E009-8215-6750-6206-4C6B7D4DE5BD}"/>
              </a:ext>
            </a:extLst>
          </p:cNvPr>
          <p:cNvGrpSpPr>
            <a:grpSpLocks/>
          </p:cNvGrpSpPr>
          <p:nvPr/>
        </p:nvGrpSpPr>
        <p:grpSpPr bwMode="auto">
          <a:xfrm>
            <a:off x="8604250" y="731838"/>
            <a:ext cx="477838" cy="2697162"/>
            <a:chOff x="8604249" y="731892"/>
            <a:chExt cx="477689" cy="2697108"/>
          </a:xfrm>
        </p:grpSpPr>
        <p:sp>
          <p:nvSpPr>
            <p:cNvPr id="68626" name="CasellaDiTesto 36">
              <a:extLst>
                <a:ext uri="{FF2B5EF4-FFF2-40B4-BE49-F238E27FC236}">
                  <a16:creationId xmlns:a16="http://schemas.microsoft.com/office/drawing/2014/main" id="{BA22CD0C-0EE3-DD01-3B03-FC4B9FDF03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8181692" y="2528753"/>
              <a:ext cx="13388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0.6180…</a:t>
              </a:r>
            </a:p>
          </p:txBody>
        </p:sp>
        <p:sp>
          <p:nvSpPr>
            <p:cNvPr id="68627" name="CasellaDiTesto 37">
              <a:extLst>
                <a:ext uri="{FF2B5EF4-FFF2-40B4-BE49-F238E27FC236}">
                  <a16:creationId xmlns:a16="http://schemas.microsoft.com/office/drawing/2014/main" id="{A274F2BB-2CEC-5FCE-8763-83D8D044CC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8242612" y="1093529"/>
              <a:ext cx="11849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0.3820..</a:t>
              </a:r>
            </a:p>
          </p:txBody>
        </p:sp>
      </p:grpSp>
      <p:grpSp>
        <p:nvGrpSpPr>
          <p:cNvPr id="68622" name="Gruppo 38">
            <a:extLst>
              <a:ext uri="{FF2B5EF4-FFF2-40B4-BE49-F238E27FC236}">
                <a16:creationId xmlns:a16="http://schemas.microsoft.com/office/drawing/2014/main" id="{278911C1-61A0-A5BE-AB1F-336633086089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5567363"/>
            <a:ext cx="4710113" cy="784225"/>
            <a:chOff x="4566320" y="5441613"/>
            <a:chExt cx="4709523" cy="784225"/>
          </a:xfrm>
        </p:grpSpPr>
        <p:graphicFrame>
          <p:nvGraphicFramePr>
            <p:cNvPr id="68624" name="Oggetto 39">
              <a:extLst>
                <a:ext uri="{FF2B5EF4-FFF2-40B4-BE49-F238E27FC236}">
                  <a16:creationId xmlns:a16="http://schemas.microsoft.com/office/drawing/2014/main" id="{47571968-6ACE-2702-CA33-BF385282D09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726193" y="5441613"/>
            <a:ext cx="3549650" cy="784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7" imgW="1803400" imgH="419100" progId="Equation.3">
                    <p:embed/>
                  </p:oleObj>
                </mc:Choice>
                <mc:Fallback>
                  <p:oleObj name="Equazione" r:id="rId7" imgW="1803400" imgH="419100" progId="Equation.3">
                    <p:embed/>
                    <p:pic>
                      <p:nvPicPr>
                        <p:cNvPr id="0" name="Oggetto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6193" y="5441613"/>
                          <a:ext cx="3549650" cy="784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25" name="Rettangolo 40">
              <a:extLst>
                <a:ext uri="{FF2B5EF4-FFF2-40B4-BE49-F238E27FC236}">
                  <a16:creationId xmlns:a16="http://schemas.microsoft.com/office/drawing/2014/main" id="{934956E1-2C71-4813-FA29-3F4754CAA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6320" y="5560698"/>
              <a:ext cx="12795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008000"/>
                  </a:solidFill>
                  <a:latin typeface="Arial" panose="020B0604020202020204" pitchFamily="34" charset="0"/>
                </a:rPr>
                <a:t>aspetto</a:t>
              </a:r>
              <a:endParaRPr lang="it-IT" altLang="it-IT" sz="2400">
                <a:solidFill>
                  <a:srgbClr val="008000"/>
                </a:solidFill>
              </a:endParaRPr>
            </a:p>
          </p:txBody>
        </p: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2E6EEF5D-558F-E402-25C0-DE2CC56BAF38}"/>
              </a:ext>
            </a:extLst>
          </p:cNvPr>
          <p:cNvSpPr/>
          <p:nvPr/>
        </p:nvSpPr>
        <p:spPr bwMode="auto">
          <a:xfrm>
            <a:off x="6877050" y="692150"/>
            <a:ext cx="493713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it-IT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5" name="Picture 9" descr="fibspiral2.GIF">
            <a:extLst>
              <a:ext uri="{FF2B5EF4-FFF2-40B4-BE49-F238E27FC236}">
                <a16:creationId xmlns:a16="http://schemas.microsoft.com/office/drawing/2014/main" id="{787B0F2B-E0DC-C8DF-C882-2AE5CB939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246438"/>
            <a:ext cx="561657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659" name="Gruppo 1">
            <a:extLst>
              <a:ext uri="{FF2B5EF4-FFF2-40B4-BE49-F238E27FC236}">
                <a16:creationId xmlns:a16="http://schemas.microsoft.com/office/drawing/2014/main" id="{DBB228D2-99E4-2283-25EB-582F7756E6FF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680494" y="-945356"/>
            <a:ext cx="3241675" cy="5364163"/>
            <a:chOff x="1116013" y="692150"/>
            <a:chExt cx="3168650" cy="5184775"/>
          </a:xfrm>
        </p:grpSpPr>
        <p:sp>
          <p:nvSpPr>
            <p:cNvPr id="70667" name="Rectangle 16">
              <a:extLst>
                <a:ext uri="{FF2B5EF4-FFF2-40B4-BE49-F238E27FC236}">
                  <a16:creationId xmlns:a16="http://schemas.microsoft.com/office/drawing/2014/main" id="{30DFCA87-7202-FBEC-E0EA-93E6D29DF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675" y="3789363"/>
              <a:ext cx="504825" cy="503237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70668" name="Rectangle 17">
              <a:extLst>
                <a:ext uri="{FF2B5EF4-FFF2-40B4-BE49-F238E27FC236}">
                  <a16:creationId xmlns:a16="http://schemas.microsoft.com/office/drawing/2014/main" id="{D3B83042-FEA3-6593-B137-E3F079810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3938" y="3789363"/>
              <a:ext cx="720725" cy="79057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70669" name="Rectangle 14">
              <a:extLst>
                <a:ext uri="{FF2B5EF4-FFF2-40B4-BE49-F238E27FC236}">
                  <a16:creationId xmlns:a16="http://schemas.microsoft.com/office/drawing/2014/main" id="{9A2EFD0D-E44F-7151-3A37-85F7C59EC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675" y="4364038"/>
              <a:ext cx="217488" cy="2159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70670" name="Rectangle 15">
              <a:extLst>
                <a:ext uri="{FF2B5EF4-FFF2-40B4-BE49-F238E27FC236}">
                  <a16:creationId xmlns:a16="http://schemas.microsoft.com/office/drawing/2014/main" id="{DABCECD6-22DC-82B0-E7F9-0A5AABBE9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4364038"/>
              <a:ext cx="215900" cy="2159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70671" name="Rectangle 19">
              <a:extLst>
                <a:ext uri="{FF2B5EF4-FFF2-40B4-BE49-F238E27FC236}">
                  <a16:creationId xmlns:a16="http://schemas.microsoft.com/office/drawing/2014/main" id="{44DBA267-C099-E2B0-8BAF-65D5D3CEB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675" y="4652963"/>
              <a:ext cx="1296988" cy="1223962"/>
            </a:xfrm>
            <a:prstGeom prst="rect">
              <a:avLst/>
            </a:prstGeom>
            <a:solidFill>
              <a:srgbClr val="9CF4B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70672" name="Rectangle 20">
              <a:extLst>
                <a:ext uri="{FF2B5EF4-FFF2-40B4-BE49-F238E27FC236}">
                  <a16:creationId xmlns:a16="http://schemas.microsoft.com/office/drawing/2014/main" id="{ACF2D8A7-92DF-76EC-193E-FE54237AA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013" y="3789363"/>
              <a:ext cx="1871662" cy="2087562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70673" name="Rectangle 21">
              <a:extLst>
                <a:ext uri="{FF2B5EF4-FFF2-40B4-BE49-F238E27FC236}">
                  <a16:creationId xmlns:a16="http://schemas.microsoft.com/office/drawing/2014/main" id="{9FBC3C74-4BF5-B95E-2D9A-03B691E4D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013" y="692150"/>
              <a:ext cx="3168650" cy="3097213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259394-4622-764D-B15A-C36AA54E7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138" y="1196975"/>
            <a:ext cx="2492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00" b="1"/>
              <a:t>1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2DB4C58-9CCB-580F-7A1B-7C75C49ED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50" y="90805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00" b="1"/>
              <a:t>1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621A8D4-3861-A5EE-FA29-F116746F1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908050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/>
              <a:t>2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7F07C00-614E-AEAB-89C8-C0AABF8A0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88913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BE7241E-CC3E-EFD7-F59A-7CC5D6B6D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725" y="468313"/>
            <a:ext cx="414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AB2AD4F-6CF7-E899-A5DA-749F4593C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060575"/>
            <a:ext cx="41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C01BCF5-427B-87B2-B5A0-A076AE7F8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575" y="1366838"/>
            <a:ext cx="800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4800" b="1">
                <a:solidFill>
                  <a:schemeClr val="bg1"/>
                </a:solidFill>
              </a:rPr>
              <a:t>13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FE2FE51-83E8-AAE4-AA65-DA9B393CADCC}"/>
              </a:ext>
            </a:extLst>
          </p:cNvPr>
          <p:cNvSpPr txBox="1"/>
          <p:nvPr/>
        </p:nvSpPr>
        <p:spPr>
          <a:xfrm>
            <a:off x="2484438" y="188913"/>
            <a:ext cx="4133850" cy="64611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spirale di Fibonacci</a:t>
            </a:r>
          </a:p>
        </p:txBody>
      </p:sp>
      <p:pic>
        <p:nvPicPr>
          <p:cNvPr id="72707" name="Picture 4" descr="Visualizza immagine di origine">
            <a:extLst>
              <a:ext uri="{FF2B5EF4-FFF2-40B4-BE49-F238E27FC236}">
                <a16:creationId xmlns:a16="http://schemas.microsoft.com/office/drawing/2014/main" id="{93D262D1-6BF4-E1D7-2048-C2490C72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96975"/>
            <a:ext cx="485616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ibonacci Spirale Coltello per Biscotti Dorato Rapporto Matematica Design Curvo">
            <a:extLst>
              <a:ext uri="{FF2B5EF4-FFF2-40B4-BE49-F238E27FC236}">
                <a16:creationId xmlns:a16="http://schemas.microsoft.com/office/drawing/2014/main" id="{4A76E1D6-87FA-B017-B788-C2F87E138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240087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4" descr="Maglietta uomo">
            <a:extLst>
              <a:ext uri="{FF2B5EF4-FFF2-40B4-BE49-F238E27FC236}">
                <a16:creationId xmlns:a16="http://schemas.microsoft.com/office/drawing/2014/main" id="{752DE166-79C1-F05D-CDDF-FB23E1516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20675"/>
            <a:ext cx="302418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fibonacci's number.mp3">
            <a:hlinkClick r:id="" action="ppaction://media"/>
            <a:extLst>
              <a:ext uri="{FF2B5EF4-FFF2-40B4-BE49-F238E27FC236}">
                <a16:creationId xmlns:a16="http://schemas.microsoft.com/office/drawing/2014/main" id="{629A5DE0-BB6C-189D-46B4-9FFEDE1B985E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006725"/>
            <a:ext cx="7016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6" descr="Visualizza immagine di origine">
            <a:extLst>
              <a:ext uri="{FF2B5EF4-FFF2-40B4-BE49-F238E27FC236}">
                <a16:creationId xmlns:a16="http://schemas.microsoft.com/office/drawing/2014/main" id="{672557A4-D597-FDC6-C92F-BE3D2A018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4005263"/>
            <a:ext cx="4094162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8" descr="Visualizza immagine di origine">
            <a:extLst>
              <a:ext uri="{FF2B5EF4-FFF2-40B4-BE49-F238E27FC236}">
                <a16:creationId xmlns:a16="http://schemas.microsoft.com/office/drawing/2014/main" id="{AF6ECEA3-FC7A-0788-20D1-D9772D397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3573463"/>
            <a:ext cx="363378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" descr="Nautilus">
            <a:hlinkClick r:id="rId4"/>
            <a:extLst>
              <a:ext uri="{FF2B5EF4-FFF2-40B4-BE49-F238E27FC236}">
                <a16:creationId xmlns:a16="http://schemas.microsoft.com/office/drawing/2014/main" id="{3B93F8A6-D91B-C53F-635A-BD9976C4F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5782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7" descr="Nautilus">
            <a:hlinkClick r:id="rId6"/>
            <a:extLst>
              <a:ext uri="{FF2B5EF4-FFF2-40B4-BE49-F238E27FC236}">
                <a16:creationId xmlns:a16="http://schemas.microsoft.com/office/drawing/2014/main" id="{94EAE643-D8B4-7833-B347-1682CC3EA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4813"/>
            <a:ext cx="30527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9" descr="slika1">
            <a:extLst>
              <a:ext uri="{FF2B5EF4-FFF2-40B4-BE49-F238E27FC236}">
                <a16:creationId xmlns:a16="http://schemas.microsoft.com/office/drawing/2014/main" id="{971D8E20-EA8B-48A6-4A33-8C40BDF59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693738"/>
            <a:ext cx="186531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Rectangle 30">
            <a:extLst>
              <a:ext uri="{FF2B5EF4-FFF2-40B4-BE49-F238E27FC236}">
                <a16:creationId xmlns:a16="http://schemas.microsoft.com/office/drawing/2014/main" id="{55C1E3A6-3D7D-9165-6DC2-0A4DEADE8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413" y="8915400"/>
            <a:ext cx="3221037" cy="1062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74758" name="Picture 10" descr="Risultato immagine per spiral di fibonacci in nature">
            <a:extLst>
              <a:ext uri="{FF2B5EF4-FFF2-40B4-BE49-F238E27FC236}">
                <a16:creationId xmlns:a16="http://schemas.microsoft.com/office/drawing/2014/main" id="{BDA15A82-0DA4-2458-800A-7CF27F8F9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3860800"/>
            <a:ext cx="24288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12" descr="Visualizza immagine di origine">
            <a:extLst>
              <a:ext uri="{FF2B5EF4-FFF2-40B4-BE49-F238E27FC236}">
                <a16:creationId xmlns:a16="http://schemas.microsoft.com/office/drawing/2014/main" id="{F35DEB1F-5FD1-9264-07D1-62CD4A6C5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3868738"/>
            <a:ext cx="2627312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>
            <a:extLst>
              <a:ext uri="{FF2B5EF4-FFF2-40B4-BE49-F238E27FC236}">
                <a16:creationId xmlns:a16="http://schemas.microsoft.com/office/drawing/2014/main" id="{34DD4D2A-1FEC-AE96-FC4F-40FD86AB4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352800"/>
            <a:ext cx="7543800" cy="758825"/>
          </a:xfrm>
          <a:prstGeom prst="rect">
            <a:avLst/>
          </a:prstGeom>
          <a:solidFill>
            <a:srgbClr val="9CF4B1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4000"/>
              <a:t>0,1,1</a:t>
            </a:r>
            <a:endParaRPr lang="it-IT"/>
          </a:p>
        </p:txBody>
      </p:sp>
      <p:sp>
        <p:nvSpPr>
          <p:cNvPr id="53256" name="Text Box 8">
            <a:extLst>
              <a:ext uri="{FF2B5EF4-FFF2-40B4-BE49-F238E27FC236}">
                <a16:creationId xmlns:a16="http://schemas.microsoft.com/office/drawing/2014/main" id="{504312F8-3AC6-CC1E-866E-B68910507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10200"/>
            <a:ext cx="5715000" cy="579438"/>
          </a:xfrm>
          <a:prstGeom prst="rect">
            <a:avLst/>
          </a:prstGeom>
          <a:solidFill>
            <a:srgbClr val="9CF4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3° </a:t>
            </a:r>
            <a:r>
              <a:rPr lang="it-IT" altLang="it-IT">
                <a:solidFill>
                  <a:schemeClr val="accent2"/>
                </a:solidFill>
                <a:latin typeface="Arial" panose="020B0604020202020204" pitchFamily="34" charset="0"/>
              </a:rPr>
              <a:t>numero di Fibonacci</a:t>
            </a:r>
            <a:endParaRPr lang="it-IT" altLang="it-IT" sz="2800">
              <a:latin typeface="Arial" panose="020B0604020202020204" pitchFamily="34" charset="0"/>
            </a:endParaRPr>
          </a:p>
        </p:txBody>
      </p:sp>
      <p:sp>
        <p:nvSpPr>
          <p:cNvPr id="53262" name="Line 14">
            <a:extLst>
              <a:ext uri="{FF2B5EF4-FFF2-40B4-BE49-F238E27FC236}">
                <a16:creationId xmlns:a16="http://schemas.microsoft.com/office/drawing/2014/main" id="{7A37E2A9-D685-63A9-B4AC-A992E577F6E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62200" y="4038600"/>
            <a:ext cx="533400" cy="12954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9221" name="Object 15">
            <a:extLst>
              <a:ext uri="{FF2B5EF4-FFF2-40B4-BE49-F238E27FC236}">
                <a16:creationId xmlns:a16="http://schemas.microsoft.com/office/drawing/2014/main" id="{D9A42892-5D28-1E68-A622-1F08AD4367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0338" y="1773238"/>
          <a:ext cx="36004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087" imgH="228501" progId="Equation.3">
                  <p:embed/>
                </p:oleObj>
              </mc:Choice>
              <mc:Fallback>
                <p:oleObj name="Equation" r:id="rId4" imgW="952087" imgH="228501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773238"/>
                        <a:ext cx="3600450" cy="865187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16">
            <a:extLst>
              <a:ext uri="{FF2B5EF4-FFF2-40B4-BE49-F238E27FC236}">
                <a16:creationId xmlns:a16="http://schemas.microsoft.com/office/drawing/2014/main" id="{662A0A4A-FFEB-150D-5F52-3FDD375283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92950" y="1916113"/>
          <a:ext cx="13430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138" imgH="177569" progId="Equation.3">
                  <p:embed/>
                </p:oleObj>
              </mc:Choice>
              <mc:Fallback>
                <p:oleObj name="Equation" r:id="rId6" imgW="355138" imgH="17756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1916113"/>
                        <a:ext cx="1343025" cy="673100"/>
                      </a:xfrm>
                      <a:prstGeom prst="rect">
                        <a:avLst/>
                      </a:prstGeom>
                      <a:solidFill>
                        <a:srgbClr val="DBFD3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17">
            <a:extLst>
              <a:ext uri="{FF2B5EF4-FFF2-40B4-BE49-F238E27FC236}">
                <a16:creationId xmlns:a16="http://schemas.microsoft.com/office/drawing/2014/main" id="{07F47437-C064-BBED-1A3E-E64FE1292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3467100" cy="52863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800">
                <a:latin typeface="Arial" charset="0"/>
              </a:rPr>
              <a:t>formula di Fibonacci</a:t>
            </a:r>
            <a:r>
              <a:rPr lang="it-IT">
                <a:latin typeface="New York" charset="0"/>
              </a:rPr>
              <a:t> </a:t>
            </a:r>
          </a:p>
        </p:txBody>
      </p:sp>
      <p:graphicFrame>
        <p:nvGraphicFramePr>
          <p:cNvPr id="9224" name="Object 42">
            <a:extLst>
              <a:ext uri="{FF2B5EF4-FFF2-40B4-BE49-F238E27FC236}">
                <a16:creationId xmlns:a16="http://schemas.microsoft.com/office/drawing/2014/main" id="{4ADF2F8F-5A1F-B52A-E784-9A3593F25B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1914525"/>
          <a:ext cx="10795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9100" imgH="228600" progId="Equation.3">
                  <p:embed/>
                </p:oleObj>
              </mc:Choice>
              <mc:Fallback>
                <p:oleObj name="Equation" r:id="rId8" imgW="419100" imgH="2286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14525"/>
                        <a:ext cx="1079500" cy="588963"/>
                      </a:xfrm>
                      <a:prstGeom prst="rect">
                        <a:avLst/>
                      </a:prstGeom>
                      <a:solidFill>
                        <a:srgbClr val="C0F8C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43">
            <a:extLst>
              <a:ext uri="{FF2B5EF4-FFF2-40B4-BE49-F238E27FC236}">
                <a16:creationId xmlns:a16="http://schemas.microsoft.com/office/drawing/2014/main" id="{DE59A18E-9BC7-61F4-D109-6C685EA58E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1916113"/>
          <a:ext cx="10080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35" imgH="215806" progId="Equation.3">
                  <p:embed/>
                </p:oleObj>
              </mc:Choice>
              <mc:Fallback>
                <p:oleObj name="Equation" r:id="rId10" imgW="380835" imgH="215806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916113"/>
                        <a:ext cx="1008063" cy="571500"/>
                      </a:xfrm>
                      <a:prstGeom prst="rect">
                        <a:avLst/>
                      </a:prstGeom>
                      <a:solidFill>
                        <a:srgbClr val="C0F8C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294" name="Group 46">
            <a:extLst>
              <a:ext uri="{FF2B5EF4-FFF2-40B4-BE49-F238E27FC236}">
                <a16:creationId xmlns:a16="http://schemas.microsoft.com/office/drawing/2014/main" id="{865A2D8D-24EA-74D8-17B7-DFE064CE6D03}"/>
              </a:ext>
            </a:extLst>
          </p:cNvPr>
          <p:cNvGrpSpPr>
            <a:grpSpLocks/>
          </p:cNvGrpSpPr>
          <p:nvPr/>
        </p:nvGrpSpPr>
        <p:grpSpPr bwMode="auto">
          <a:xfrm>
            <a:off x="1441450" y="3970338"/>
            <a:ext cx="609600" cy="1168400"/>
            <a:chOff x="624" y="2501"/>
            <a:chExt cx="384" cy="736"/>
          </a:xfrm>
        </p:grpSpPr>
        <p:sp>
          <p:nvSpPr>
            <p:cNvPr id="9228" name="AutoShape 47">
              <a:extLst>
                <a:ext uri="{FF2B5EF4-FFF2-40B4-BE49-F238E27FC236}">
                  <a16:creationId xmlns:a16="http://schemas.microsoft.com/office/drawing/2014/main" id="{036EE1D1-B933-AE41-1881-3A727C6668C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792" y="2664"/>
              <a:ext cx="48" cy="384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9229" name="Text Box 48">
              <a:extLst>
                <a:ext uri="{FF2B5EF4-FFF2-40B4-BE49-F238E27FC236}">
                  <a16:creationId xmlns:a16="http://schemas.microsoft.com/office/drawing/2014/main" id="{78886A4C-15FA-1884-E3A1-57F41DC2E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795"/>
              <a:ext cx="27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4000"/>
                <a:t>2</a:t>
              </a:r>
            </a:p>
          </p:txBody>
        </p:sp>
        <p:sp>
          <p:nvSpPr>
            <p:cNvPr id="9230" name="Text Box 49">
              <a:extLst>
                <a:ext uri="{FF2B5EF4-FFF2-40B4-BE49-F238E27FC236}">
                  <a16:creationId xmlns:a16="http://schemas.microsoft.com/office/drawing/2014/main" id="{07F3A269-0596-3246-0A4C-BC8DB6F11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501"/>
              <a:ext cx="30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4000" b="1">
                  <a:solidFill>
                    <a:srgbClr val="CC0000"/>
                  </a:solidFill>
                  <a:latin typeface="Courier New" panose="02070309020205020404" pitchFamily="49" charset="0"/>
                </a:rPr>
                <a:t>+</a:t>
              </a:r>
              <a:endParaRPr lang="it-IT" altLang="it-IT" sz="2400"/>
            </a:p>
          </p:txBody>
        </p:sp>
      </p:grpSp>
      <p:sp>
        <p:nvSpPr>
          <p:cNvPr id="53298" name="Text Box 50">
            <a:extLst>
              <a:ext uri="{FF2B5EF4-FFF2-40B4-BE49-F238E27FC236}">
                <a16:creationId xmlns:a16="http://schemas.microsoft.com/office/drawing/2014/main" id="{AD6B0C52-9424-6A82-42F9-18D218620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275" y="3375025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4000"/>
              <a:t>,2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 animBg="1"/>
      <p:bldP spid="5329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5" descr="Coneflower">
            <a:hlinkClick r:id="rId4"/>
            <a:extLst>
              <a:ext uri="{FF2B5EF4-FFF2-40B4-BE49-F238E27FC236}">
                <a16:creationId xmlns:a16="http://schemas.microsoft.com/office/drawing/2014/main" id="{EF21FC0C-31CD-DDC4-75CE-E0131071D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49275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7" descr="pinecone">
            <a:extLst>
              <a:ext uri="{FF2B5EF4-FFF2-40B4-BE49-F238E27FC236}">
                <a16:creationId xmlns:a16="http://schemas.microsoft.com/office/drawing/2014/main" id="{4C525CAE-7210-2FBB-DCEA-1BAA1EAD5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50863"/>
            <a:ext cx="3240087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14" descr="Romanesque Brocilli">
            <a:extLst>
              <a:ext uri="{FF2B5EF4-FFF2-40B4-BE49-F238E27FC236}">
                <a16:creationId xmlns:a16="http://schemas.microsoft.com/office/drawing/2014/main" id="{DD747B16-8319-F16C-06EC-C15EB7E6A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95713"/>
            <a:ext cx="316865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15" descr="cauliflower">
            <a:extLst>
              <a:ext uri="{FF2B5EF4-FFF2-40B4-BE49-F238E27FC236}">
                <a16:creationId xmlns:a16="http://schemas.microsoft.com/office/drawing/2014/main" id="{1AB48C87-AEA0-2013-9AFA-3F0ABCF0B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789363"/>
            <a:ext cx="32400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>
            <a:extLst>
              <a:ext uri="{FF2B5EF4-FFF2-40B4-BE49-F238E27FC236}">
                <a16:creationId xmlns:a16="http://schemas.microsoft.com/office/drawing/2014/main" id="{A88B8E89-8D6E-B191-2BDB-6144DFB70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352800"/>
            <a:ext cx="7543800" cy="758825"/>
          </a:xfrm>
          <a:prstGeom prst="rect">
            <a:avLst/>
          </a:prstGeom>
          <a:solidFill>
            <a:srgbClr val="9CF4B1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4000"/>
              <a:t>0,1,1,2</a:t>
            </a:r>
            <a:endParaRPr lang="it-IT"/>
          </a:p>
        </p:txBody>
      </p:sp>
      <p:sp>
        <p:nvSpPr>
          <p:cNvPr id="54279" name="Text Box 7">
            <a:extLst>
              <a:ext uri="{FF2B5EF4-FFF2-40B4-BE49-F238E27FC236}">
                <a16:creationId xmlns:a16="http://schemas.microsoft.com/office/drawing/2014/main" id="{FC116A06-8325-E8DD-DD25-7BCD0EC3C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5410200"/>
            <a:ext cx="5715000" cy="579438"/>
          </a:xfrm>
          <a:prstGeom prst="rect">
            <a:avLst/>
          </a:prstGeom>
          <a:solidFill>
            <a:srgbClr val="9CF4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4° </a:t>
            </a:r>
            <a:r>
              <a:rPr lang="it-IT" altLang="it-IT">
                <a:solidFill>
                  <a:schemeClr val="accent2"/>
                </a:solidFill>
                <a:latin typeface="Arial" panose="020B0604020202020204" pitchFamily="34" charset="0"/>
              </a:rPr>
              <a:t>numero di Fibonacci</a:t>
            </a:r>
            <a:endParaRPr lang="it-IT" altLang="it-IT" sz="2800">
              <a:latin typeface="Arial" panose="020B0604020202020204" pitchFamily="34" charset="0"/>
            </a:endParaRPr>
          </a:p>
        </p:txBody>
      </p:sp>
      <p:sp>
        <p:nvSpPr>
          <p:cNvPr id="54285" name="Line 13">
            <a:extLst>
              <a:ext uri="{FF2B5EF4-FFF2-40B4-BE49-F238E27FC236}">
                <a16:creationId xmlns:a16="http://schemas.microsoft.com/office/drawing/2014/main" id="{6FDBEF92-68B3-0BE7-09CA-02E95F2D5303}"/>
              </a:ext>
            </a:extLst>
          </p:cNvPr>
          <p:cNvSpPr>
            <a:spLocks noChangeShapeType="1"/>
          </p:cNvSpPr>
          <p:nvPr/>
        </p:nvSpPr>
        <p:spPr bwMode="auto">
          <a:xfrm rot="732867" flipH="1" flipV="1">
            <a:off x="2593975" y="4038600"/>
            <a:ext cx="533400" cy="12954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1269" name="Object 15">
            <a:extLst>
              <a:ext uri="{FF2B5EF4-FFF2-40B4-BE49-F238E27FC236}">
                <a16:creationId xmlns:a16="http://schemas.microsoft.com/office/drawing/2014/main" id="{5C34329C-97E7-250D-4F9E-90B37D2287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0338" y="1773238"/>
          <a:ext cx="36004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087" imgH="228501" progId="Equation.3">
                  <p:embed/>
                </p:oleObj>
              </mc:Choice>
              <mc:Fallback>
                <p:oleObj name="Equation" r:id="rId4" imgW="952087" imgH="228501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773238"/>
                        <a:ext cx="3600450" cy="865187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16">
            <a:extLst>
              <a:ext uri="{FF2B5EF4-FFF2-40B4-BE49-F238E27FC236}">
                <a16:creationId xmlns:a16="http://schemas.microsoft.com/office/drawing/2014/main" id="{1750E0DE-8344-EBB7-2B4D-552E9ADE94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92950" y="1916113"/>
          <a:ext cx="13430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138" imgH="177569" progId="Equation.3">
                  <p:embed/>
                </p:oleObj>
              </mc:Choice>
              <mc:Fallback>
                <p:oleObj name="Equation" r:id="rId6" imgW="355138" imgH="17756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1916113"/>
                        <a:ext cx="1343025" cy="673100"/>
                      </a:xfrm>
                      <a:prstGeom prst="rect">
                        <a:avLst/>
                      </a:prstGeom>
                      <a:solidFill>
                        <a:srgbClr val="DBFD3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17">
            <a:extLst>
              <a:ext uri="{FF2B5EF4-FFF2-40B4-BE49-F238E27FC236}">
                <a16:creationId xmlns:a16="http://schemas.microsoft.com/office/drawing/2014/main" id="{30BDFAFD-9319-6634-761A-39CB94374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3467100" cy="52863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800">
                <a:latin typeface="Arial" charset="0"/>
              </a:rPr>
              <a:t>formula di Fibonacci</a:t>
            </a:r>
            <a:r>
              <a:rPr lang="it-IT">
                <a:latin typeface="New York" charset="0"/>
              </a:rPr>
              <a:t> </a:t>
            </a:r>
          </a:p>
        </p:txBody>
      </p:sp>
      <p:graphicFrame>
        <p:nvGraphicFramePr>
          <p:cNvPr id="11272" name="Object 42">
            <a:extLst>
              <a:ext uri="{FF2B5EF4-FFF2-40B4-BE49-F238E27FC236}">
                <a16:creationId xmlns:a16="http://schemas.microsoft.com/office/drawing/2014/main" id="{97DF1DE6-A58C-7094-4C3D-8DD27D2367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1914525"/>
          <a:ext cx="10795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9100" imgH="228600" progId="Equation.3">
                  <p:embed/>
                </p:oleObj>
              </mc:Choice>
              <mc:Fallback>
                <p:oleObj name="Equation" r:id="rId8" imgW="419100" imgH="2286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14525"/>
                        <a:ext cx="1079500" cy="588963"/>
                      </a:xfrm>
                      <a:prstGeom prst="rect">
                        <a:avLst/>
                      </a:prstGeom>
                      <a:solidFill>
                        <a:srgbClr val="C0F8C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43">
            <a:extLst>
              <a:ext uri="{FF2B5EF4-FFF2-40B4-BE49-F238E27FC236}">
                <a16:creationId xmlns:a16="http://schemas.microsoft.com/office/drawing/2014/main" id="{B7A3A1A8-0123-7532-6D84-30634FD96F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1916113"/>
          <a:ext cx="10080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35" imgH="215806" progId="Equation.3">
                  <p:embed/>
                </p:oleObj>
              </mc:Choice>
              <mc:Fallback>
                <p:oleObj name="Equation" r:id="rId10" imgW="380835" imgH="215806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916113"/>
                        <a:ext cx="1008063" cy="571500"/>
                      </a:xfrm>
                      <a:prstGeom prst="rect">
                        <a:avLst/>
                      </a:prstGeom>
                      <a:solidFill>
                        <a:srgbClr val="C0F8C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16" name="Text Box 44">
            <a:extLst>
              <a:ext uri="{FF2B5EF4-FFF2-40B4-BE49-F238E27FC236}">
                <a16:creationId xmlns:a16="http://schemas.microsoft.com/office/drawing/2014/main" id="{EFFD1440-5655-80E9-D8EB-452034AD7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3357563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4000"/>
              <a:t>,3</a:t>
            </a:r>
          </a:p>
        </p:txBody>
      </p:sp>
      <p:grpSp>
        <p:nvGrpSpPr>
          <p:cNvPr id="54317" name="Group 45">
            <a:extLst>
              <a:ext uri="{FF2B5EF4-FFF2-40B4-BE49-F238E27FC236}">
                <a16:creationId xmlns:a16="http://schemas.microsoft.com/office/drawing/2014/main" id="{92AA5789-508F-03BD-E164-4A83DF8DE50A}"/>
              </a:ext>
            </a:extLst>
          </p:cNvPr>
          <p:cNvGrpSpPr>
            <a:grpSpLocks/>
          </p:cNvGrpSpPr>
          <p:nvPr/>
        </p:nvGrpSpPr>
        <p:grpSpPr bwMode="auto">
          <a:xfrm>
            <a:off x="1801813" y="3970338"/>
            <a:ext cx="609600" cy="1168400"/>
            <a:chOff x="624" y="2501"/>
            <a:chExt cx="384" cy="736"/>
          </a:xfrm>
        </p:grpSpPr>
        <p:sp>
          <p:nvSpPr>
            <p:cNvPr id="11276" name="AutoShape 46">
              <a:extLst>
                <a:ext uri="{FF2B5EF4-FFF2-40B4-BE49-F238E27FC236}">
                  <a16:creationId xmlns:a16="http://schemas.microsoft.com/office/drawing/2014/main" id="{2B7DF31F-91AF-A769-091D-A658CEFBBAA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792" y="2664"/>
              <a:ext cx="48" cy="384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1277" name="Text Box 47">
              <a:extLst>
                <a:ext uri="{FF2B5EF4-FFF2-40B4-BE49-F238E27FC236}">
                  <a16:creationId xmlns:a16="http://schemas.microsoft.com/office/drawing/2014/main" id="{8260B2CF-A67A-377C-4204-9E5B4AC96C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795"/>
              <a:ext cx="27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4000"/>
                <a:t>3</a:t>
              </a:r>
            </a:p>
          </p:txBody>
        </p:sp>
        <p:sp>
          <p:nvSpPr>
            <p:cNvPr id="11278" name="Text Box 48">
              <a:extLst>
                <a:ext uri="{FF2B5EF4-FFF2-40B4-BE49-F238E27FC236}">
                  <a16:creationId xmlns:a16="http://schemas.microsoft.com/office/drawing/2014/main" id="{3F614997-1196-4E55-B658-F5439CAF63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501"/>
              <a:ext cx="30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4000" b="1">
                  <a:solidFill>
                    <a:srgbClr val="CC0000"/>
                  </a:solidFill>
                  <a:latin typeface="Courier New" panose="02070309020205020404" pitchFamily="49" charset="0"/>
                </a:rPr>
                <a:t>+</a:t>
              </a:r>
              <a:endParaRPr lang="it-IT" altLang="it-IT" sz="240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543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>
            <a:extLst>
              <a:ext uri="{FF2B5EF4-FFF2-40B4-BE49-F238E27FC236}">
                <a16:creationId xmlns:a16="http://schemas.microsoft.com/office/drawing/2014/main" id="{BB8650F5-F31F-A4A1-8F6F-B6E9E8C28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352800"/>
            <a:ext cx="7543800" cy="758825"/>
          </a:xfrm>
          <a:prstGeom prst="rect">
            <a:avLst/>
          </a:prstGeom>
          <a:solidFill>
            <a:srgbClr val="9CF4B1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4000"/>
              <a:t>0,1,1,2,3</a:t>
            </a:r>
            <a:endParaRPr lang="it-IT"/>
          </a:p>
        </p:txBody>
      </p:sp>
      <p:sp>
        <p:nvSpPr>
          <p:cNvPr id="55303" name="Text Box 7">
            <a:extLst>
              <a:ext uri="{FF2B5EF4-FFF2-40B4-BE49-F238E27FC236}">
                <a16:creationId xmlns:a16="http://schemas.microsoft.com/office/drawing/2014/main" id="{6098C342-FEA3-2627-E6EF-C4426F0EA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410200"/>
            <a:ext cx="5715000" cy="579438"/>
          </a:xfrm>
          <a:prstGeom prst="rect">
            <a:avLst/>
          </a:prstGeom>
          <a:solidFill>
            <a:srgbClr val="9CF4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5° </a:t>
            </a:r>
            <a:r>
              <a:rPr lang="it-IT" altLang="it-IT">
                <a:solidFill>
                  <a:schemeClr val="accent2"/>
                </a:solidFill>
                <a:latin typeface="Arial" panose="020B0604020202020204" pitchFamily="34" charset="0"/>
              </a:rPr>
              <a:t>numero di Fibonacci</a:t>
            </a:r>
            <a:endParaRPr lang="it-IT" altLang="it-IT" sz="2800">
              <a:latin typeface="Arial" panose="020B0604020202020204" pitchFamily="34" charset="0"/>
            </a:endParaRPr>
          </a:p>
        </p:txBody>
      </p:sp>
      <p:sp>
        <p:nvSpPr>
          <p:cNvPr id="55308" name="Line 12">
            <a:extLst>
              <a:ext uri="{FF2B5EF4-FFF2-40B4-BE49-F238E27FC236}">
                <a16:creationId xmlns:a16="http://schemas.microsoft.com/office/drawing/2014/main" id="{8B81EF3F-82DD-9160-8E94-620FD5C9119B}"/>
              </a:ext>
            </a:extLst>
          </p:cNvPr>
          <p:cNvSpPr>
            <a:spLocks noChangeShapeType="1"/>
          </p:cNvSpPr>
          <p:nvPr/>
        </p:nvSpPr>
        <p:spPr bwMode="auto">
          <a:xfrm rot="732867" flipH="1" flipV="1">
            <a:off x="3048000" y="4038600"/>
            <a:ext cx="533400" cy="12954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3317" name="Object 2">
            <a:extLst>
              <a:ext uri="{FF2B5EF4-FFF2-40B4-BE49-F238E27FC236}">
                <a16:creationId xmlns:a16="http://schemas.microsoft.com/office/drawing/2014/main" id="{25BF5F9F-FD4C-FDA3-E052-266581BEF1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0338" y="1773238"/>
          <a:ext cx="36004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087" imgH="228501" progId="Equation.3">
                  <p:embed/>
                </p:oleObj>
              </mc:Choice>
              <mc:Fallback>
                <p:oleObj name="Equation" r:id="rId4" imgW="952087" imgH="228501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773238"/>
                        <a:ext cx="3600450" cy="865187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3">
            <a:extLst>
              <a:ext uri="{FF2B5EF4-FFF2-40B4-BE49-F238E27FC236}">
                <a16:creationId xmlns:a16="http://schemas.microsoft.com/office/drawing/2014/main" id="{D191251B-D51E-2E66-F693-CFE0382CEA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92950" y="1916113"/>
          <a:ext cx="13430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138" imgH="177569" progId="Equation.3">
                  <p:embed/>
                </p:oleObj>
              </mc:Choice>
              <mc:Fallback>
                <p:oleObj name="Equation" r:id="rId6" imgW="355138" imgH="17756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1916113"/>
                        <a:ext cx="1343025" cy="673100"/>
                      </a:xfrm>
                      <a:prstGeom prst="rect">
                        <a:avLst/>
                      </a:prstGeom>
                      <a:solidFill>
                        <a:srgbClr val="DBFD3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4">
            <a:extLst>
              <a:ext uri="{FF2B5EF4-FFF2-40B4-BE49-F238E27FC236}">
                <a16:creationId xmlns:a16="http://schemas.microsoft.com/office/drawing/2014/main" id="{426A23EB-C767-E278-4B94-907558575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3467100" cy="52863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800">
                <a:latin typeface="Arial" charset="0"/>
              </a:rPr>
              <a:t>formula di Fibonacci</a:t>
            </a:r>
            <a:r>
              <a:rPr lang="it-IT">
                <a:latin typeface="New York" charset="0"/>
              </a:rPr>
              <a:t> </a:t>
            </a:r>
          </a:p>
        </p:txBody>
      </p:sp>
      <p:graphicFrame>
        <p:nvGraphicFramePr>
          <p:cNvPr id="13320" name="Object 29">
            <a:extLst>
              <a:ext uri="{FF2B5EF4-FFF2-40B4-BE49-F238E27FC236}">
                <a16:creationId xmlns:a16="http://schemas.microsoft.com/office/drawing/2014/main" id="{CD11424B-C0C8-F6F3-D89D-37CB87270F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1914525"/>
          <a:ext cx="10795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9100" imgH="228600" progId="Equation.3">
                  <p:embed/>
                </p:oleObj>
              </mc:Choice>
              <mc:Fallback>
                <p:oleObj name="Equation" r:id="rId8" imgW="419100" imgH="2286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14525"/>
                        <a:ext cx="1079500" cy="588963"/>
                      </a:xfrm>
                      <a:prstGeom prst="rect">
                        <a:avLst/>
                      </a:prstGeom>
                      <a:solidFill>
                        <a:srgbClr val="C0F8C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30">
            <a:extLst>
              <a:ext uri="{FF2B5EF4-FFF2-40B4-BE49-F238E27FC236}">
                <a16:creationId xmlns:a16="http://schemas.microsoft.com/office/drawing/2014/main" id="{8A5FE46B-97BB-7AA9-08DD-DB193C4C56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1916113"/>
          <a:ext cx="10080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35" imgH="215806" progId="Equation.3">
                  <p:embed/>
                </p:oleObj>
              </mc:Choice>
              <mc:Fallback>
                <p:oleObj name="Equation" r:id="rId10" imgW="380835" imgH="215806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916113"/>
                        <a:ext cx="1008063" cy="571500"/>
                      </a:xfrm>
                      <a:prstGeom prst="rect">
                        <a:avLst/>
                      </a:prstGeom>
                      <a:solidFill>
                        <a:srgbClr val="C0F8C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3999" name="Group 31">
            <a:extLst>
              <a:ext uri="{FF2B5EF4-FFF2-40B4-BE49-F238E27FC236}">
                <a16:creationId xmlns:a16="http://schemas.microsoft.com/office/drawing/2014/main" id="{013C95B2-307E-DA10-0ABE-373CB8244832}"/>
              </a:ext>
            </a:extLst>
          </p:cNvPr>
          <p:cNvGrpSpPr>
            <a:grpSpLocks/>
          </p:cNvGrpSpPr>
          <p:nvPr/>
        </p:nvGrpSpPr>
        <p:grpSpPr bwMode="auto">
          <a:xfrm>
            <a:off x="2162175" y="3970338"/>
            <a:ext cx="609600" cy="1168400"/>
            <a:chOff x="624" y="2501"/>
            <a:chExt cx="384" cy="736"/>
          </a:xfrm>
        </p:grpSpPr>
        <p:sp>
          <p:nvSpPr>
            <p:cNvPr id="13324" name="AutoShape 32">
              <a:extLst>
                <a:ext uri="{FF2B5EF4-FFF2-40B4-BE49-F238E27FC236}">
                  <a16:creationId xmlns:a16="http://schemas.microsoft.com/office/drawing/2014/main" id="{E398F892-609F-A4C2-6EFB-9B5472D2F9D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792" y="2664"/>
              <a:ext cx="48" cy="384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3325" name="Text Box 33">
              <a:extLst>
                <a:ext uri="{FF2B5EF4-FFF2-40B4-BE49-F238E27FC236}">
                  <a16:creationId xmlns:a16="http://schemas.microsoft.com/office/drawing/2014/main" id="{94818B69-1726-E976-6DA9-ABFDA15CE8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795"/>
              <a:ext cx="27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4000"/>
                <a:t>5</a:t>
              </a:r>
            </a:p>
          </p:txBody>
        </p:sp>
        <p:sp>
          <p:nvSpPr>
            <p:cNvPr id="13326" name="Text Box 34">
              <a:extLst>
                <a:ext uri="{FF2B5EF4-FFF2-40B4-BE49-F238E27FC236}">
                  <a16:creationId xmlns:a16="http://schemas.microsoft.com/office/drawing/2014/main" id="{46BD3375-84FB-6893-A56A-C576AF6187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501"/>
              <a:ext cx="30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4000" b="1">
                  <a:solidFill>
                    <a:srgbClr val="CC0000"/>
                  </a:solidFill>
                  <a:latin typeface="Courier New" panose="02070309020205020404" pitchFamily="49" charset="0"/>
                </a:rPr>
                <a:t>+</a:t>
              </a:r>
              <a:endParaRPr lang="it-IT" altLang="it-IT" sz="2400"/>
            </a:p>
          </p:txBody>
        </p:sp>
      </p:grpSp>
      <p:sp>
        <p:nvSpPr>
          <p:cNvPr id="84003" name="Text Box 35">
            <a:extLst>
              <a:ext uri="{FF2B5EF4-FFF2-40B4-BE49-F238E27FC236}">
                <a16:creationId xmlns:a16="http://schemas.microsoft.com/office/drawing/2014/main" id="{5F444FF1-D962-7DB8-78C3-F0A28FD47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8" y="3357563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4000"/>
              <a:t>,5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animBg="1"/>
      <p:bldP spid="840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1FF15CF6-AB19-8FC8-1D62-E8FAF60B9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352800"/>
            <a:ext cx="7543800" cy="758825"/>
          </a:xfrm>
          <a:prstGeom prst="rect">
            <a:avLst/>
          </a:prstGeom>
          <a:solidFill>
            <a:srgbClr val="9CF4B1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4000"/>
              <a:t>0,1,1,2,3,5,8,13,21,34,55,89,144,...</a:t>
            </a:r>
            <a:endParaRPr lang="it-IT"/>
          </a:p>
        </p:txBody>
      </p:sp>
      <p:sp>
        <p:nvSpPr>
          <p:cNvPr id="56327" name="Text Box 7">
            <a:extLst>
              <a:ext uri="{FF2B5EF4-FFF2-40B4-BE49-F238E27FC236}">
                <a16:creationId xmlns:a16="http://schemas.microsoft.com/office/drawing/2014/main" id="{28F9ACFB-2FAF-FFDF-228A-7ACC17833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410200"/>
            <a:ext cx="5715000" cy="579438"/>
          </a:xfrm>
          <a:prstGeom prst="rect">
            <a:avLst/>
          </a:prstGeom>
          <a:solidFill>
            <a:srgbClr val="9CF4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12° </a:t>
            </a:r>
            <a:r>
              <a:rPr lang="it-IT" altLang="it-IT">
                <a:solidFill>
                  <a:schemeClr val="accent2"/>
                </a:solidFill>
                <a:latin typeface="Arial" panose="020B0604020202020204" pitchFamily="34" charset="0"/>
              </a:rPr>
              <a:t>numero di Fibonacci</a:t>
            </a:r>
            <a:endParaRPr lang="it-IT" altLang="it-IT" sz="2800">
              <a:latin typeface="Arial" panose="020B0604020202020204" pitchFamily="34" charset="0"/>
            </a:endParaRPr>
          </a:p>
        </p:txBody>
      </p:sp>
      <p:sp>
        <p:nvSpPr>
          <p:cNvPr id="56333" name="Line 13">
            <a:extLst>
              <a:ext uri="{FF2B5EF4-FFF2-40B4-BE49-F238E27FC236}">
                <a16:creationId xmlns:a16="http://schemas.microsoft.com/office/drawing/2014/main" id="{A18777B7-238C-6235-D219-BD10D2B528A6}"/>
              </a:ext>
            </a:extLst>
          </p:cNvPr>
          <p:cNvSpPr>
            <a:spLocks noChangeShapeType="1"/>
          </p:cNvSpPr>
          <p:nvPr/>
        </p:nvSpPr>
        <p:spPr bwMode="auto">
          <a:xfrm rot="5206806" flipH="1" flipV="1">
            <a:off x="4745038" y="2944813"/>
            <a:ext cx="1066800" cy="35814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5365" name="Object 2">
            <a:extLst>
              <a:ext uri="{FF2B5EF4-FFF2-40B4-BE49-F238E27FC236}">
                <a16:creationId xmlns:a16="http://schemas.microsoft.com/office/drawing/2014/main" id="{A8AADA72-097D-553C-9939-A11B93FCDE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0338" y="1773238"/>
          <a:ext cx="36004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087" imgH="228501" progId="Equation.3">
                  <p:embed/>
                </p:oleObj>
              </mc:Choice>
              <mc:Fallback>
                <p:oleObj name="Equation" r:id="rId4" imgW="952087" imgH="228501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773238"/>
                        <a:ext cx="3600450" cy="865187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3">
            <a:extLst>
              <a:ext uri="{FF2B5EF4-FFF2-40B4-BE49-F238E27FC236}">
                <a16:creationId xmlns:a16="http://schemas.microsoft.com/office/drawing/2014/main" id="{273DF04A-518A-EFE7-7F89-A6EEECED49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92950" y="1916113"/>
          <a:ext cx="13430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138" imgH="177569" progId="Equation.3">
                  <p:embed/>
                </p:oleObj>
              </mc:Choice>
              <mc:Fallback>
                <p:oleObj name="Equation" r:id="rId6" imgW="355138" imgH="17756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1916113"/>
                        <a:ext cx="1343025" cy="673100"/>
                      </a:xfrm>
                      <a:prstGeom prst="rect">
                        <a:avLst/>
                      </a:prstGeom>
                      <a:solidFill>
                        <a:srgbClr val="DBFD3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4">
            <a:extLst>
              <a:ext uri="{FF2B5EF4-FFF2-40B4-BE49-F238E27FC236}">
                <a16:creationId xmlns:a16="http://schemas.microsoft.com/office/drawing/2014/main" id="{A44C04FB-B668-EA0B-A718-224FFF705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3467100" cy="52863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800">
                <a:latin typeface="Arial" charset="0"/>
              </a:rPr>
              <a:t>formula di Fibonacci</a:t>
            </a:r>
            <a:r>
              <a:rPr lang="it-IT">
                <a:latin typeface="New York" charset="0"/>
              </a:rPr>
              <a:t> </a:t>
            </a:r>
          </a:p>
        </p:txBody>
      </p:sp>
      <p:graphicFrame>
        <p:nvGraphicFramePr>
          <p:cNvPr id="15368" name="Object 26">
            <a:extLst>
              <a:ext uri="{FF2B5EF4-FFF2-40B4-BE49-F238E27FC236}">
                <a16:creationId xmlns:a16="http://schemas.microsoft.com/office/drawing/2014/main" id="{25ABF385-C842-AD75-33D8-77721C8CF7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1914525"/>
          <a:ext cx="10795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9100" imgH="228600" progId="Equation.3">
                  <p:embed/>
                </p:oleObj>
              </mc:Choice>
              <mc:Fallback>
                <p:oleObj name="Equation" r:id="rId8" imgW="419100" imgH="2286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14525"/>
                        <a:ext cx="1079500" cy="588963"/>
                      </a:xfrm>
                      <a:prstGeom prst="rect">
                        <a:avLst/>
                      </a:prstGeom>
                      <a:solidFill>
                        <a:srgbClr val="C0F8C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27">
            <a:extLst>
              <a:ext uri="{FF2B5EF4-FFF2-40B4-BE49-F238E27FC236}">
                <a16:creationId xmlns:a16="http://schemas.microsoft.com/office/drawing/2014/main" id="{BC9FD5EC-377D-212A-B64C-CFE1230CDA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1916113"/>
          <a:ext cx="10080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35" imgH="215806" progId="Equation.3">
                  <p:embed/>
                </p:oleObj>
              </mc:Choice>
              <mc:Fallback>
                <p:oleObj name="Equation" r:id="rId10" imgW="380835" imgH="215806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916113"/>
                        <a:ext cx="1008063" cy="571500"/>
                      </a:xfrm>
                      <a:prstGeom prst="rect">
                        <a:avLst/>
                      </a:prstGeom>
                      <a:solidFill>
                        <a:srgbClr val="C0F8C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La Mole Antonelliana vista dal Monte dei Cappuccini (TO)">
            <a:hlinkClick r:id="rId4" tooltip="La Mole Antonelliana vista dal Monte dei Cappuccini (TO)"/>
            <a:extLst>
              <a:ext uri="{FF2B5EF4-FFF2-40B4-BE49-F238E27FC236}">
                <a16:creationId xmlns:a16="http://schemas.microsoft.com/office/drawing/2014/main" id="{6DE04AC2-488B-4086-E0B1-7C11FADBC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765175"/>
            <a:ext cx="4897438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6">
            <a:extLst>
              <a:ext uri="{FF2B5EF4-FFF2-40B4-BE49-F238E27FC236}">
                <a16:creationId xmlns:a16="http://schemas.microsoft.com/office/drawing/2014/main" id="{BFF425E1-742A-3894-CDA5-3AFD0FE78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92075"/>
            <a:ext cx="3644900" cy="4572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Torino, Mole Antonelliana</a:t>
            </a: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735C27F7-43DD-1254-264F-A30F29416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4611688"/>
            <a:ext cx="6624637" cy="120015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i="1">
                <a:latin typeface="Arial" panose="020B0604020202020204" pitchFamily="34" charset="0"/>
              </a:rPr>
              <a:t>il volo dei numeri</a:t>
            </a:r>
            <a:r>
              <a:rPr lang="en-US" altLang="it-IT" sz="2400">
                <a:latin typeface="Arial" panose="020B0604020202020204" pitchFamily="34" charset="0"/>
              </a:rPr>
              <a:t> (Mario Merz),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</a:rPr>
              <a:t>l’inizio della successione di Fibonacci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</a:rPr>
              <a:t>che s’innalza verso il cielo </a:t>
            </a:r>
          </a:p>
        </p:txBody>
      </p:sp>
      <p:sp>
        <p:nvSpPr>
          <p:cNvPr id="331784" name="Line 8">
            <a:extLst>
              <a:ext uri="{FF2B5EF4-FFF2-40B4-BE49-F238E27FC236}">
                <a16:creationId xmlns:a16="http://schemas.microsoft.com/office/drawing/2014/main" id="{F5885F59-666A-664F-4D51-518F212B607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55875" y="3500438"/>
            <a:ext cx="1008063" cy="11525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7414" name="Picture 10" descr="Il volo dei numeri di Mario Merz, un'installazione luminosa sulla Mole Antonelliana, rappresenta la successione di Fibonacci">
            <a:hlinkClick r:id="rId6" tooltip="Il volo dei numeri di Mario Merz, un'installazione luminosa sulla Mole Antonelliana, rappresenta la successione di Fibonacci"/>
            <a:extLst>
              <a:ext uri="{FF2B5EF4-FFF2-40B4-BE49-F238E27FC236}">
                <a16:creationId xmlns:a16="http://schemas.microsoft.com/office/drawing/2014/main" id="{FC3F74CF-E41A-3252-3D56-8B5A892E0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752475"/>
            <a:ext cx="274955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1787" name="Line 11">
            <a:extLst>
              <a:ext uri="{FF2B5EF4-FFF2-40B4-BE49-F238E27FC236}">
                <a16:creationId xmlns:a16="http://schemas.microsoft.com/office/drawing/2014/main" id="{44B2E633-9ED9-3EDE-4796-0F5DFE724F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04025" y="3573463"/>
            <a:ext cx="215900" cy="15113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home">
            <a:extLst>
              <a:ext uri="{FF2B5EF4-FFF2-40B4-BE49-F238E27FC236}">
                <a16:creationId xmlns:a16="http://schemas.microsoft.com/office/drawing/2014/main" id="{9B4C19C1-4891-310F-4C0B-C5CC8F21F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765175"/>
            <a:ext cx="5484812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6">
            <a:extLst>
              <a:ext uri="{FF2B5EF4-FFF2-40B4-BE49-F238E27FC236}">
                <a16:creationId xmlns:a16="http://schemas.microsoft.com/office/drawing/2014/main" id="{ADD5E74F-C3C8-0098-D729-45E17E437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92075"/>
            <a:ext cx="5778500" cy="461963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Napoli, stazione Metro 1 piazza Vanvitelli</a:t>
            </a:r>
          </a:p>
        </p:txBody>
      </p:sp>
      <p:sp>
        <p:nvSpPr>
          <p:cNvPr id="19460" name="Rectangle 7">
            <a:extLst>
              <a:ext uri="{FF2B5EF4-FFF2-40B4-BE49-F238E27FC236}">
                <a16:creationId xmlns:a16="http://schemas.microsoft.com/office/drawing/2014/main" id="{47E322D9-5240-C113-5A36-E375A3F94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4800600"/>
            <a:ext cx="6624637" cy="82232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</a:rPr>
              <a:t>inizio della successione di Fibonacci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</a:rPr>
              <a:t>e spirale di Fibonacci 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_PLAYLIST_COUNT" val="0"/>
  <p:tag name="PRESENTATION_PRESENTER_SLIDE_LEVEL" val="0"/>
  <p:tag name="ART_ENCODE_TYPE" val="0"/>
  <p:tag name="ART_ENCODE_INDEX" val="1"/>
  <p:tag name="PUBLISH_TITLE" val="AP-12-02-T-Art"/>
  <p:tag name="ARTICULATE_PUBLISH_PATH" val="C:\Documents and Settings\utente\Documenti\Articulate Presenter"/>
  <p:tag name="ARTICULATE_LOGO" val="logoModem_mod.JPG"/>
  <p:tag name="ARTICULATE_PRESENTER" val="Prof. Giulio GIUNTA - Corso di ALGORITMI E PROGRAMMAZIONE"/>
  <p:tag name="ARTICULATE_PRESENTER_GUID" val="3716D8ABE0F2"/>
  <p:tag name="ARTICULATE_LMS" val="0"/>
  <p:tag name="ARTICULATE_TEMPLATE" val="Parthenope"/>
  <p:tag name="LMS_PUBLISH" val="No"/>
  <p:tag name="PLAYERLOGOHEIGHT" val="100"/>
  <p:tag name="PLAYERLOGOWIDTH" val="100"/>
  <p:tag name="LAUNCHINNEWWINDOW" val="0"/>
  <p:tag name="LASTPUBLISHED" val="C:\Documents and Settings\utente\Documenti\Articulate Presenter\AP-12-02-T-Art\player.htm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Rilevanza mediatica di Fibonacci -2"/>
  <p:tag name="ARTICULATE_SLIDE_PAUSE" val="0"/>
  <p:tag name="ARTICULATE_NAV_LEVEL" val="1"/>
  <p:tag name="ARTICULATE_PLAYLIST_ID" val="-1"/>
  <p:tag name="ELAPSEDTIME" val="22,141"/>
  <p:tag name="AUDIO_ID" val="3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Algoritmo per l'n-simo numero di Fibonacci"/>
  <p:tag name="ARTICULATE_SLIDE_PAUSE" val="0"/>
  <p:tag name="ARTICULATE_NAV_LEVEL" val="1"/>
  <p:tag name="ARTICULATE_PLAYLIST_ID" val="-1"/>
  <p:tag name="ELAPSEDTIME" val="167,265"/>
  <p:tag name="AUDIO_ID" val="267"/>
  <p:tag name="TIMELINE" val="96,7/125,0/142,5/152,2/160,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Interpretazione modellistica -1"/>
  <p:tag name="ARTICULATE_SLIDE_PAUSE" val="0"/>
  <p:tag name="ARTICULATE_NAV_LEVEL" val="1"/>
  <p:tag name="ARTICULATE_PLAYLIST_ID" val="-1"/>
  <p:tag name="ELAPSEDTIME" val="63,577"/>
  <p:tag name="AUDIO_ID" val="321"/>
  <p:tag name="TIMELINE" val="6,8/17,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Interpretazione modellistica -2"/>
  <p:tag name="ARTICULATE_SLIDE_PAUSE" val="0"/>
  <p:tag name="ARTICULATE_NAV_LEVEL" val="1"/>
  <p:tag name="ARTICULATE_PLAYLIST_ID" val="-1"/>
  <p:tag name="ELAPSEDTIME" val="78,125"/>
  <p:tag name="AUDIO_ID" val="322"/>
  <p:tag name="TIMELINE" val="8,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Dinamica di popolazioni di conigli -1"/>
  <p:tag name="ARTICULATE_SLIDE_PAUSE" val="0"/>
  <p:tag name="ARTICULATE_NAV_LEVEL" val="1"/>
  <p:tag name="ARTICULATE_PLAYLIST_ID" val="-1"/>
  <p:tag name="ELAPSEDTIME" val="90,828"/>
  <p:tag name="AUDIO_ID" val="327"/>
  <p:tag name="TIMELINE" val="12,2/41,6/63,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Dinamica di popolazioni di conigli -2"/>
  <p:tag name="ARTICULATE_SLIDE_PAUSE" val="0"/>
  <p:tag name="ARTICULATE_NAV_LEVEL" val="1"/>
  <p:tag name="ARTICULATE_PLAYLIST_ID" val="-1"/>
  <p:tag name="ELAPSEDTIME" val="44,391"/>
  <p:tag name="AUDIO_ID" val="34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Dinamica di popolazioni di conigli -3"/>
  <p:tag name="ARTICULATE_SLIDE_PAUSE" val="0"/>
  <p:tag name="ARTICULATE_NAV_LEVEL" val="1"/>
  <p:tag name="ARTICULATE_PLAYLIST_ID" val="-1"/>
  <p:tag name="ELAPSEDTIME" val="20,5"/>
  <p:tag name="AUDIO_ID" val="32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Andamento esponenziale"/>
  <p:tag name="ARTICULATE_SLIDE_PAUSE" val="0"/>
  <p:tag name="ARTICULATE_NAV_LEVEL" val="1"/>
  <p:tag name="ARTICULATE_PLAYLIST_ID" val="-1"/>
  <p:tag name="ELAPSEDTIME" val="30,671"/>
  <p:tag name="AUDIO_ID" val="323"/>
  <p:tag name="TIMELINE" val="19,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Ramificazione di alberi e Fibonacci"/>
  <p:tag name="ARTICULATE_SLIDE_PAUSE" val="0"/>
  <p:tag name="ARTICULATE_NAV_LEVEL" val="1"/>
  <p:tag name="ARTICULATE_PLAYLIST_ID" val="-1"/>
  <p:tag name="ELAPSEDTIME" val="53,922"/>
  <p:tag name="AUDIO_ID" val="33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ezione aurea e Fibonacci -1"/>
  <p:tag name="ARTICULATE_SLIDE_PAUSE" val="0"/>
  <p:tag name="ARTICULATE_NAV_LEVEL" val="1"/>
  <p:tag name="ARTICULATE_PLAYLIST_ID" val="-1"/>
  <p:tag name="ELAPSEDTIME" val="81,37501"/>
  <p:tag name="AUDIO_ID" val="329"/>
  <p:tag name="TIMELINE" val="66,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Titolo e argomenti"/>
  <p:tag name="ARTICULATE_SLIDE_PAUSE" val="0"/>
  <p:tag name="ARTICULATE_NAV_LEVEL" val="1"/>
  <p:tag name="ARTICULATE_PLAYLIST_ID" val="-1"/>
  <p:tag name="ELAPSEDTIME" val="65,844"/>
  <p:tag name="AUDIO_ID" val="34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ezione aurea e Fibonacci -2"/>
  <p:tag name="ARTICULATE_SLIDE_PAUSE" val="0"/>
  <p:tag name="ARTICULATE_NAV_LEVEL" val="1"/>
  <p:tag name="ARTICULATE_PLAYLIST_ID" val="-1"/>
  <p:tag name="ELAPSEDTIME" val="59,719"/>
  <p:tag name="AUDIO_ID" val="33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prietà della sezione aurea "/>
  <p:tag name="ARTICULATE_SLIDE_PAUSE" val="0"/>
  <p:tag name="ARTICULATE_NAV_LEVEL" val="1"/>
  <p:tag name="ARTICULATE_PLAYLIST_ID" val="-1"/>
  <p:tag name="ELAPSEDTIME" val="96,26601"/>
  <p:tag name="AUDIO_ID" val="350"/>
  <p:tag name="TIMELINE" val="7,3/30,5/51,1/80,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Rapporto aureo"/>
  <p:tag name="ARTICULATE_SLIDE_PAUSE" val="0"/>
  <p:tag name="ARTICULATE_NAV_LEVEL" val="1"/>
  <p:tag name="ARTICULATE_PLAYLIST_ID" val="-1"/>
  <p:tag name="ELAPSEDTIME" val="128,749"/>
  <p:tag name="AUDIO_ID" val="340"/>
  <p:tag name="TIMELINE" val="25,3/37,8/42,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Rapporto aureo"/>
  <p:tag name="ARTICULATE_SLIDE_PAUSE" val="0"/>
  <p:tag name="ARTICULATE_NAV_LEVEL" val="1"/>
  <p:tag name="ARTICULATE_PLAYLIST_ID" val="-1"/>
  <p:tag name="ELAPSEDTIME" val="128,749"/>
  <p:tag name="AUDIO_ID" val="340"/>
  <p:tag name="TIMELINE" val="25,3/37,8/42,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Calibro di Fibonacci -1"/>
  <p:tag name="ARTICULATE_SLIDE_PAUSE" val="0"/>
  <p:tag name="ARTICULATE_NAV_LEVEL" val="1"/>
  <p:tag name="ARTICULATE_PLAYLIST_ID" val="-1"/>
  <p:tag name="ELAPSEDTIME" val="62,766"/>
  <p:tag name="AUDIO_ID" val="352"/>
  <p:tag name="TIMELINE" val="25,9/47,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Calibro di Fibonacci -2"/>
  <p:tag name="ARTICULATE_SLIDE_PAUSE" val="0"/>
  <p:tag name="ARTICULATE_NAV_LEVEL" val="1"/>
  <p:tag name="ARTICULATE_PLAYLIST_ID" val="-1"/>
  <p:tag name="ELAPSEDTIME" val="27,14"/>
  <p:tag name="AUDIO_ID" val="353"/>
  <p:tag name="TIMELINE" val="1,9/7,2/11,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Calibro di Fibonacci -3"/>
  <p:tag name="ARTICULATE_SLIDE_PAUSE" val="0"/>
  <p:tag name="ARTICULATE_NAV_LEVEL" val="1"/>
  <p:tag name="ARTICULATE_PLAYLIST_ID" val="-1"/>
  <p:tag name="ELAPSEDTIME" val="65,859"/>
  <p:tag name="AUDIO_ID" val="35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Calibro di Fibonacci -4"/>
  <p:tag name="ARTICULATE_SLIDE_PAUSE" val="0"/>
  <p:tag name="ARTICULATE_NAV_LEVEL" val="1"/>
  <p:tag name="ARTICULATE_PLAYLIST_ID" val="-1"/>
  <p:tag name="ELAPSEDTIME" val="41,031"/>
  <p:tag name="AUDIO_ID" val="357"/>
  <p:tag name="TIMELINE" val="21,1/30,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Calibro di Fibonacci -5"/>
  <p:tag name="ARTICULATE_SLIDE_PAUSE" val="0"/>
  <p:tag name="ARTICULATE_NAV_LEVEL" val="1"/>
  <p:tag name="ARTICULATE_PLAYLIST_ID" val="-1"/>
  <p:tag name="ELAPSEDTIME" val="68,61"/>
  <p:tag name="AUDIO_ID" val="35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Rettangolo aureo"/>
  <p:tag name="ARTICULATE_SLIDE_PAUSE" val="0"/>
  <p:tag name="ARTICULATE_NAV_LEVEL" val="1"/>
  <p:tag name="ARTICULATE_PLAYLIST_ID" val="-1"/>
  <p:tag name="ELAPSEDTIME" val="198,468"/>
  <p:tag name="AUDIO_ID" val="339"/>
  <p:tag name="TIMELINE" val="38,8/63,5/108,7/111,0/121,9/126,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Formula ricorrente di Fibonacci -1"/>
  <p:tag name="ARTICULATE_SLIDE_PAUSE" val="0"/>
  <p:tag name="ARTICULATE_NAV_LEVEL" val="1"/>
  <p:tag name="ARTICULATE_PLAYLIST_ID" val="-1"/>
  <p:tag name="ELAPSEDTIME" val="70,579"/>
  <p:tag name="AUDIO_ID" val="268"/>
  <p:tag name="TIMELINE" val="32,4/46,6/60,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Rettangolo aureo"/>
  <p:tag name="ARTICULATE_SLIDE_PAUSE" val="0"/>
  <p:tag name="ARTICULATE_NAV_LEVEL" val="1"/>
  <p:tag name="ARTICULATE_PLAYLIST_ID" val="-1"/>
  <p:tag name="ELAPSEDTIME" val="198,468"/>
  <p:tag name="AUDIO_ID" val="339"/>
  <p:tag name="TIMELINE" val="38,8/63,5/108,7/111,0/121,9/126,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Rettangolo aureo"/>
  <p:tag name="ARTICULATE_SLIDE_PAUSE" val="0"/>
  <p:tag name="ARTICULATE_NAV_LEVEL" val="1"/>
  <p:tag name="ARTICULATE_PLAYLIST_ID" val="-1"/>
  <p:tag name="ELAPSEDTIME" val="198,468"/>
  <p:tag name="AUDIO_ID" val="339"/>
  <p:tag name="TIMELINE" val="38,8/63,5/108,7/111,0/121,9/126,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Rettangolo aureo"/>
  <p:tag name="ARTICULATE_SLIDE_PAUSE" val="0"/>
  <p:tag name="ARTICULATE_NAV_LEVEL" val="1"/>
  <p:tag name="ARTICULATE_PLAYLIST_ID" val="-1"/>
  <p:tag name="ELAPSEDTIME" val="198,468"/>
  <p:tag name="AUDIO_ID" val="339"/>
  <p:tag name="TIMELINE" val="38,8/63,5/108,7/111,0/121,9/126,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pirale di Fibonacci -1"/>
  <p:tag name="ARTICULATE_SLIDE_PAUSE" val="0"/>
  <p:tag name="ARTICULATE_NAV_LEVEL" val="1"/>
  <p:tag name="ARTICULATE_PLAYLIST_ID" val="-1"/>
  <p:tag name="ELAPSEDTIME" val="121,234"/>
  <p:tag name="AUDIO_ID" val="330"/>
  <p:tag name="TIMELINE" val="21,3/36,4/58,2/74,5/87,4/92,8/102,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pirale di Fibonacci -2"/>
  <p:tag name="ARTICULATE_SLIDE_PAUSE" val="0"/>
  <p:tag name="ARTICULATE_NAV_LEVEL" val="1"/>
  <p:tag name="ARTICULATE_PLAYLIST_ID" val="-1"/>
  <p:tag name="ELAPSEDTIME" val="35,797"/>
  <p:tag name="AUDIO_ID" val="331"/>
  <p:tag name="TIMELINE" val="24,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pirale di Fibonacci 3D: esempi"/>
  <p:tag name="ARTICULATE_SLIDE_PAUSE" val="0"/>
  <p:tag name="ARTICULATE_NAV_LEVEL" val="1"/>
  <p:tag name="ARTICULATE_PLAYLIST_ID" val="-1"/>
  <p:tag name="ELAPSEDTIME" val="46,438"/>
  <p:tag name="AUDIO_ID" val="3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Formula ricorrente di Fibonacci -2"/>
  <p:tag name="ARTICULATE_SLIDE_PAUSE" val="0"/>
  <p:tag name="ARTICULATE_NAV_LEVEL" val="1"/>
  <p:tag name="ARTICULATE_PLAYLIST_ID" val="-1"/>
  <p:tag name="ELAPSEDTIME" val="42,218"/>
  <p:tag name="AUDIO_ID" val="303"/>
  <p:tag name="TIMELINE" val="35,0/37,4/38,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Formula ricorrente di Fibonacci -3"/>
  <p:tag name="ARTICULATE_SLIDE_PAUSE" val="0"/>
  <p:tag name="ARTICULATE_NAV_LEVEL" val="1"/>
  <p:tag name="ARTICULATE_PLAYLIST_ID" val="-1"/>
  <p:tag name="ELAPSEDTIME" val="9,469001"/>
  <p:tag name="AUDIO_ID" val="304"/>
  <p:tag name="TIMELINE" val="1,8/4,7/6,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Formula ricorrente di Fibonacci -4"/>
  <p:tag name="ARTICULATE_SLIDE_PAUSE" val="0"/>
  <p:tag name="ARTICULATE_NAV_LEVEL" val="1"/>
  <p:tag name="ARTICULATE_PLAYLIST_ID" val="-1"/>
  <p:tag name="ELAPSEDTIME" val="11,281"/>
  <p:tag name="AUDIO_ID" val="305"/>
  <p:tag name="TIMELINE" val="2,5/5,7/7,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Formula ricorrente di Fibonacci -5"/>
  <p:tag name="ARTICULATE_SLIDE_PAUSE" val="0"/>
  <p:tag name="ARTICULATE_NAV_LEVEL" val="1"/>
  <p:tag name="ARTICULATE_PLAYLIST_ID" val="-1"/>
  <p:tag name="ELAPSEDTIME" val="11,766"/>
  <p:tag name="AUDIO_ID" val="306"/>
  <p:tag name="TIMELINE" val="1,0/4,1/5,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Formula ricorrente di Fibonacci -6"/>
  <p:tag name="ARTICULATE_SLIDE_PAUSE" val="0"/>
  <p:tag name="ARTICULATE_NAV_LEVEL" val="1"/>
  <p:tag name="ARTICULATE_PLAYLIST_ID" val="-1"/>
  <p:tag name="ELAPSEDTIME" val="24,718"/>
  <p:tag name="AUDIO_ID" val="307"/>
  <p:tag name="TIMELINE" val="6,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Rilevanza mediatica di Fibonacci -1"/>
  <p:tag name="ARTICULATE_SLIDE_PAUSE" val="0"/>
  <p:tag name="ARTICULATE_NAV_LEVEL" val="1"/>
  <p:tag name="ARTICULATE_PLAYLIST_ID" val="-1"/>
  <p:tag name="ELAPSEDTIME" val="41,61"/>
  <p:tag name="AUDIO_ID" val="359"/>
  <p:tag name="TIMELINE" val="36,8/38,1"/>
</p:tagLst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2153</TotalTime>
  <Words>759</Words>
  <Application>Microsoft Office PowerPoint</Application>
  <PresentationFormat>Presentazione su schermo (4:3)</PresentationFormat>
  <Paragraphs>219</Paragraphs>
  <Slides>40</Slides>
  <Notes>34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40</vt:i4>
      </vt:variant>
    </vt:vector>
  </HeadingPairs>
  <TitlesOfParts>
    <vt:vector size="52" baseType="lpstr">
      <vt:lpstr>Times New Roman</vt:lpstr>
      <vt:lpstr>MS PGothic</vt:lpstr>
      <vt:lpstr>Arial</vt:lpstr>
      <vt:lpstr>Avant Garde</vt:lpstr>
      <vt:lpstr>Wingdings</vt:lpstr>
      <vt:lpstr>New York</vt:lpstr>
      <vt:lpstr>Courier New</vt:lpstr>
      <vt:lpstr>Comic Sans MS</vt:lpstr>
      <vt:lpstr>Symbol</vt:lpstr>
      <vt:lpstr>Presentazione vuota</vt:lpstr>
      <vt:lpstr>Microsoft Equation 3.0</vt:lpstr>
      <vt:lpstr>MathType 5.0 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IMFA - IUN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Giulio Giunta</dc:creator>
  <cp:lastModifiedBy>Giulio Giunta</cp:lastModifiedBy>
  <cp:revision>119</cp:revision>
  <dcterms:created xsi:type="dcterms:W3CDTF">2001-09-23T07:19:47Z</dcterms:created>
  <dcterms:modified xsi:type="dcterms:W3CDTF">2023-10-17T11:04:18Z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AP-12-02-T</vt:lpwstr>
  </property>
</Properties>
</file>