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326" r:id="rId2"/>
    <p:sldId id="256" r:id="rId3"/>
    <p:sldId id="337" r:id="rId4"/>
    <p:sldId id="324" r:id="rId5"/>
    <p:sldId id="348" r:id="rId6"/>
    <p:sldId id="297" r:id="rId7"/>
    <p:sldId id="338" r:id="rId8"/>
    <p:sldId id="298" r:id="rId9"/>
    <p:sldId id="264" r:id="rId10"/>
    <p:sldId id="299" r:id="rId11"/>
    <p:sldId id="300" r:id="rId12"/>
    <p:sldId id="325" r:id="rId13"/>
    <p:sldId id="349" r:id="rId14"/>
    <p:sldId id="350" r:id="rId15"/>
    <p:sldId id="351" r:id="rId16"/>
    <p:sldId id="352" r:id="rId17"/>
    <p:sldId id="301" r:id="rId18"/>
    <p:sldId id="318" r:id="rId19"/>
    <p:sldId id="319" r:id="rId20"/>
    <p:sldId id="354" r:id="rId21"/>
    <p:sldId id="339" r:id="rId22"/>
    <p:sldId id="317" r:id="rId23"/>
    <p:sldId id="302" r:id="rId24"/>
    <p:sldId id="316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53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66"/>
    <a:srgbClr val="66FF99"/>
    <a:srgbClr val="EAEAEA"/>
    <a:srgbClr val="FFFF99"/>
    <a:srgbClr val="008000"/>
    <a:srgbClr val="DDDDDD"/>
    <a:srgbClr val="CC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8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59EDEC8F-07FC-7E49-B3EA-957B7F4B9B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2F9B8485-B69A-2DAA-A1FA-BDF0972440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3EDED95-09E4-285C-B540-5DF437A636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EC24C704-E1F0-AE2F-A1E4-67FA26F118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5193D0B1-B4AA-B7B9-898A-0C578E06FC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F394FB66-D52C-F518-7560-A3F3C852B3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AAA1C2-E55E-47C0-A7CA-E810F8AF9DB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AEADBBF0-6CA1-7714-B262-5A73D96D99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E7241E4-4B8B-4B28-8E05-A6E9B58B361B}" type="slidenum">
              <a:rPr lang="it-IT" altLang="it-IT" sz="1200"/>
              <a:pPr/>
              <a:t>1</a:t>
            </a:fld>
            <a:endParaRPr lang="it-IT" altLang="it-IT" sz="12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E1FC4CB-CCDF-D87A-E4B7-1B884A327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DACC224D-1D36-B424-27D7-7AED7721D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AD9F10A-B59E-EBDD-4883-3AFF1A156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E7EA0D1-1B3A-4A71-A02F-12265A001F3D}" type="slidenum">
              <a:rPr lang="it-IT" altLang="it-IT" sz="1200"/>
              <a:pPr/>
              <a:t>10</a:t>
            </a:fld>
            <a:endParaRPr lang="it-IT" altLang="it-IT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5814286-DB5D-1512-9799-2BFD987F3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14E0A9F8-FA3F-D6A0-7D4D-107A7F371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378F9C2-1990-1144-38BF-6257E62F3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A465186-85DE-4E56-A62D-2048D5627FF6}" type="slidenum">
              <a:rPr lang="it-IT" altLang="it-IT" sz="1200"/>
              <a:pPr/>
              <a:t>11</a:t>
            </a:fld>
            <a:endParaRPr lang="it-IT" altLang="it-IT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FD2B643-5E36-7B30-0D0B-BD17FBB10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59BF426-A927-3396-2DF1-956419CBD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0A3EC00-37CA-C5D3-509C-F3FEC0A1E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23E6874-7601-4C27-87FB-4F100B1DF7E0}" type="slidenum">
              <a:rPr lang="it-IT" altLang="it-IT" sz="1200"/>
              <a:pPr/>
              <a:t>12</a:t>
            </a:fld>
            <a:endParaRPr lang="it-IT" altLang="it-IT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CDDBFB3-D7BF-6C4A-2E2D-99842FAF6C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6A5C252-3033-6B29-952E-DC71D2DF6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8B27190-68E2-1002-072E-C6B26D6B2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A22B003-F4C6-49F4-AC92-2E48594C5733}" type="slidenum">
              <a:rPr lang="it-IT" altLang="it-IT" sz="1200"/>
              <a:pPr/>
              <a:t>13</a:t>
            </a:fld>
            <a:endParaRPr lang="it-IT" altLang="it-IT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E465242-F0E4-BA93-CF35-3A0871A6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0A6F5405-F8D3-6E04-662D-69311E797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C3E685F-68FC-1637-86FD-1EF8C67F8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60FA4E6-E414-4600-8182-A7CE47D5E276}" type="slidenum">
              <a:rPr lang="it-IT" altLang="it-IT" sz="1200"/>
              <a:pPr/>
              <a:t>17</a:t>
            </a:fld>
            <a:endParaRPr lang="it-IT" altLang="it-IT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AE9679A6-88CE-94A5-4F4B-DA290D1CA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DB1AE7E3-C7CB-398C-3EFF-09F18407F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F823295-F0F0-074F-CE6C-EA1D1596E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15ED401-65B9-40EE-91AD-BB7B040242F1}" type="slidenum">
              <a:rPr lang="it-IT" altLang="it-IT" sz="1200"/>
              <a:pPr/>
              <a:t>18</a:t>
            </a:fld>
            <a:endParaRPr lang="it-IT" altLang="it-IT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4A10CE7-4AE5-0B6A-3189-68488031EA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4B1602C-8A30-91B6-8D9B-A0B153B92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4A36643-86E3-7BD3-307A-14519F9FE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7EDC260-DBC8-4B18-83F3-C7FE354B096C}" type="slidenum">
              <a:rPr lang="it-IT" altLang="it-IT" sz="1200"/>
              <a:pPr/>
              <a:t>19</a:t>
            </a:fld>
            <a:endParaRPr lang="it-IT" altLang="it-IT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A6EE699-B851-0CC9-F012-7D754341BA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33D9472-B496-3FCB-95B1-7AEE1C8C7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C3D69DC-E99C-CF62-8CCE-33DF73B9F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475E964-53B8-4C81-9E06-01CCBA257DA7}" type="slidenum">
              <a:rPr lang="it-IT" altLang="it-IT" sz="1200"/>
              <a:pPr/>
              <a:t>20</a:t>
            </a:fld>
            <a:endParaRPr lang="it-IT" altLang="it-IT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092F9CC-C3DE-64C9-E70D-E98CD7C163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23DEA94-FE18-5AF9-C5DA-B3118256A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478140B-AF58-B7CC-DED9-D6DCD09E3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98E04BA-9C5D-4B4D-9383-12AEC680CC87}" type="slidenum">
              <a:rPr lang="it-IT" altLang="it-IT" sz="1200"/>
              <a:pPr/>
              <a:t>21</a:t>
            </a:fld>
            <a:endParaRPr lang="it-IT" altLang="it-IT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41638EE-B0C2-4CCD-D55D-C5CCB3C7FB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5924A6C1-54D5-F391-2772-F3DCE5AF0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E4ADB6E9-37AA-E9BE-9673-21C5543C4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6AB007-4E49-497C-A9A7-B204E3EA8DB1}" type="slidenum">
              <a:rPr lang="it-IT" altLang="it-IT" sz="1200"/>
              <a:pPr/>
              <a:t>22</a:t>
            </a:fld>
            <a:endParaRPr lang="it-IT" altLang="it-IT" sz="12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8FF5D51-058F-EC52-4B3E-D84392DF2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DA5777B0-CE0A-D917-C047-FDC6750BA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D73EDEB-12C9-2026-3F80-7E6D7AB104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9E050A7-3061-4BCD-B6D6-DD756200BF09}" type="slidenum">
              <a:rPr lang="it-IT" altLang="it-IT" sz="1200"/>
              <a:pPr/>
              <a:t>2</a:t>
            </a:fld>
            <a:endParaRPr lang="it-IT" altLang="it-IT" sz="12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4783596-D046-1F81-82F9-5037F9DAEA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A4D0556A-F01F-2310-28DD-423462059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3771ED5-7E3F-89C7-A5E1-1B56FF56E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E4131B0-D1A1-41CA-89B7-FE0232235731}" type="slidenum">
              <a:rPr lang="it-IT" altLang="it-IT" sz="1200"/>
              <a:pPr/>
              <a:t>23</a:t>
            </a:fld>
            <a:endParaRPr lang="it-IT" altLang="it-IT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9A2C0E0-F0F4-18F9-F6E7-E1E541FBB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A5D9B342-FD8C-06AF-12E4-A41A4DD4C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A7D47F55-D59A-17C9-0264-A523981F06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874E16D-EA37-4E8F-872E-06506E5CADAC}" type="slidenum">
              <a:rPr lang="it-IT" altLang="it-IT" sz="1200"/>
              <a:pPr/>
              <a:t>24</a:t>
            </a:fld>
            <a:endParaRPr lang="it-IT" altLang="it-IT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A55843CD-F7A6-E1DF-6447-D3B31E381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CD9D0B46-9AF1-65E2-F32E-88574F5C8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701E8D3-E554-32B3-BA41-49923C908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EEFFA74-0878-4861-80CE-F040653463A2}" type="slidenum">
              <a:rPr lang="it-IT" altLang="it-IT" sz="1200"/>
              <a:pPr/>
              <a:t>25</a:t>
            </a:fld>
            <a:endParaRPr lang="it-IT" altLang="it-IT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9DBD66F-4975-F9C9-D39A-974D9CA4B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AD19BF23-5987-DB20-B6EF-CB00ACF9C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083B855-93F6-09D8-15A7-AC7AC6240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5C0A864-CD17-41F8-AC21-A9D3D688E85D}" type="slidenum">
              <a:rPr lang="it-IT" altLang="it-IT" sz="1200"/>
              <a:pPr/>
              <a:t>26</a:t>
            </a:fld>
            <a:endParaRPr lang="it-IT" altLang="it-IT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D26625A-A866-A552-2B98-C26D1BC97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4383CC9C-9556-551D-5B1D-B1A25AB0B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E34124A4-EB1E-6A61-ECC8-E61D1F336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727B864-9AF0-4735-9556-28753DB10112}" type="slidenum">
              <a:rPr lang="it-IT" altLang="it-IT" sz="1200"/>
              <a:pPr/>
              <a:t>27</a:t>
            </a:fld>
            <a:endParaRPr lang="it-IT" altLang="it-IT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8143190-B27D-CFDD-C682-A8C219DB43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54B76CA3-219D-206D-761C-79463EF63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B69274C-C137-019C-1F76-2224A5F6E5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1B494CF-3026-4DC1-A902-265BC84ADE58}" type="slidenum">
              <a:rPr lang="it-IT" altLang="it-IT" sz="1200"/>
              <a:pPr/>
              <a:t>28</a:t>
            </a:fld>
            <a:endParaRPr lang="it-IT" altLang="it-IT" sz="12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DF8A3E4-6B0B-0BC9-40D4-BA212E360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62214B3D-8378-5B62-B4C1-E67C04B5C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E6A81B2-7812-F4ED-FC55-47308E00BA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7C9AE22-8BC2-4516-84A9-5804C2CEBFFE}" type="slidenum">
              <a:rPr lang="it-IT" altLang="it-IT" sz="1200"/>
              <a:pPr/>
              <a:t>29</a:t>
            </a:fld>
            <a:endParaRPr lang="it-IT" altLang="it-IT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BB6FAFF-7FE4-718F-97B0-53A638CDA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40D0E0B0-3481-DDB3-06A6-02F926C8E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A75947D-B28D-0683-029A-696150FBB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FCA5A7C-4BB0-4E5A-B783-73067DD1B98F}" type="slidenum">
              <a:rPr lang="it-IT" altLang="it-IT" sz="1200"/>
              <a:pPr/>
              <a:t>30</a:t>
            </a:fld>
            <a:endParaRPr lang="it-IT" altLang="it-IT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E26D152-66CE-F24A-1D33-CA315EB20D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4111493B-92A3-D4EF-99A4-35B9BE506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EB1FB9D-8494-0CB1-E76A-1BC70D377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48F1CC9-60FB-478F-A31E-2DAD2604F4A0}" type="slidenum">
              <a:rPr lang="it-IT" altLang="it-IT" sz="1200"/>
              <a:pPr/>
              <a:t>31</a:t>
            </a:fld>
            <a:endParaRPr lang="it-IT" altLang="it-IT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294EA765-EC2B-3833-7B20-B9B82586A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083709D4-9FCE-90BC-672A-E020B17BE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F53FBB38-D1E2-AA93-54A7-C7B6AEC6F3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14C80F1-B372-4CEE-996C-4BBDE6F8F5FE}" type="slidenum">
              <a:rPr lang="it-IT" altLang="it-IT" sz="1200"/>
              <a:pPr/>
              <a:t>32</a:t>
            </a:fld>
            <a:endParaRPr lang="it-IT" altLang="it-IT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8B4A278-1D8A-A69C-5D81-B5A2777A5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DF513C46-C75B-885B-773C-A438BE01A9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13A2F078-F174-7041-9142-C08AD16B9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16FBD17-AAB8-48CA-8DA4-90F52376B8A5}" type="slidenum">
              <a:rPr lang="it-IT" altLang="it-IT" sz="1200"/>
              <a:pPr/>
              <a:t>3</a:t>
            </a:fld>
            <a:endParaRPr lang="it-IT" altLang="it-IT" sz="12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E0B04A-D540-93AA-D9E2-A8D24F3A4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DAF769F1-3277-DBDB-96E1-A4409D469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6C68DE3-661B-BC3F-8C23-18927DE41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2CF03C0-D443-455A-AE3C-C1D08D6B3D18}" type="slidenum">
              <a:rPr lang="it-IT" altLang="it-IT" sz="1200"/>
              <a:pPr/>
              <a:t>33</a:t>
            </a:fld>
            <a:endParaRPr lang="it-IT" altLang="it-IT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40B32B2-FBD2-708F-1BCD-76512C6B6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C5349BD-ADB5-8786-3091-DEB61C384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0143D5FD-9C53-FE5A-26DA-DB91A790C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FC1DFF1-F12C-4710-A454-E46029713EF3}" type="slidenum">
              <a:rPr lang="it-IT" altLang="it-IT" sz="1200"/>
              <a:pPr/>
              <a:t>34</a:t>
            </a:fld>
            <a:endParaRPr lang="it-IT" altLang="it-IT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6B9A7B4-F7E3-5CA5-D459-63F59C6E1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13E91E57-63BB-9545-FC84-A1DD03A9D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7DC626D8-5DB1-FD17-E8B0-4E1F95053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6B8C87-FE95-44EC-9846-5EFAE67C9471}" type="slidenum">
              <a:rPr lang="it-IT" altLang="it-IT" sz="1200"/>
              <a:pPr/>
              <a:t>35</a:t>
            </a:fld>
            <a:endParaRPr lang="it-IT" altLang="it-IT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9FC8EBD3-A133-C2FB-A7EC-FF3F3915BA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4BD16CBF-B200-BBE6-F40C-0B35A2E05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F8384A4-0CA2-70EE-5E6B-31F595379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62F1E15-69A8-4139-A719-74BD60D70008}" type="slidenum">
              <a:rPr lang="it-IT" altLang="it-IT" sz="1200"/>
              <a:pPr/>
              <a:t>36</a:t>
            </a:fld>
            <a:endParaRPr lang="it-IT" altLang="it-IT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41EC1B9B-BA5C-FBF8-B4B7-3E86D4290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8F93FC0A-5DA2-85D6-122D-65D320D15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7FAC4B94-1EC2-31FC-0E58-A80556F2A3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C08C958-BDFA-4660-90F1-E4EEBF1D3B20}" type="slidenum">
              <a:rPr lang="it-IT" altLang="it-IT" sz="1200"/>
              <a:pPr/>
              <a:t>37</a:t>
            </a:fld>
            <a:endParaRPr lang="it-IT" altLang="it-IT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3A80FF6-C82C-C92F-C357-CD4BCE10D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7A63192B-3C2C-609F-C390-DF096C1D0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A6F787AA-E059-7D0F-6E27-BD6D24446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64BD219-AFA3-4714-9F52-4428D021F934}" type="slidenum">
              <a:rPr lang="it-IT" altLang="it-IT" sz="1200"/>
              <a:pPr/>
              <a:t>38</a:t>
            </a:fld>
            <a:endParaRPr lang="it-IT" altLang="it-IT" sz="12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599F16E-89A6-1B8C-28C5-70AE0021E1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8AE359E-BE79-F8E2-A55F-16367F2C6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145F4AF-6ABE-2851-0AC3-7A9B68376A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C693D3A-CCBF-48F4-A951-7F8708A03D3F}" type="slidenum">
              <a:rPr lang="it-IT" altLang="it-IT" sz="1200"/>
              <a:pPr/>
              <a:t>39</a:t>
            </a:fld>
            <a:endParaRPr lang="it-IT" altLang="it-IT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67F9E84-C566-4E86-69F6-5F9E6E1B7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A535BC70-C91E-7990-69EA-F6AB3C5A5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2ED1F40-F5A6-2226-D0B7-AA29FD3427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37961455-73DF-4F5D-B4D4-E4CEDF4ADD8A}" type="slidenum">
              <a:rPr lang="it-IT" altLang="it-IT" sz="1200"/>
              <a:pPr/>
              <a:t>40</a:t>
            </a:fld>
            <a:endParaRPr lang="it-IT" altLang="it-IT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CBE6E4F-BD57-2295-9ECB-CFCB89E5A1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55151322-4347-0C52-0A73-CBDE39E2E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C4D65C4-592E-D0BE-A088-936721912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247870D-FACA-4036-A753-958FDA6876DC}" type="slidenum">
              <a:rPr lang="it-IT" altLang="it-IT" sz="1200"/>
              <a:pPr/>
              <a:t>41</a:t>
            </a:fld>
            <a:endParaRPr lang="it-IT" altLang="it-IT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70148BF0-1A89-63E6-F6F0-9C94A7AE0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B72E33E-DCBF-4D1E-00F7-B115C708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5A1B4F2-2A0C-F083-D7C9-44CE794F1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C2C4383-1F21-4C8E-81A4-50B36E342ABF}" type="slidenum">
              <a:rPr lang="it-IT" altLang="it-IT" sz="1200"/>
              <a:pPr/>
              <a:t>42</a:t>
            </a:fld>
            <a:endParaRPr lang="it-IT" altLang="it-IT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B7089FE-AC7B-1EAD-E1D8-E4D321640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E14C116-7CF8-28AA-8694-33755B20D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FD9B37D-CD9A-AFF6-6FA0-745630B47B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D67F75C-D061-4F3C-BC3E-435CA5257CEE}" type="slidenum">
              <a:rPr lang="it-IT" altLang="it-IT" sz="1200"/>
              <a:pPr/>
              <a:t>4</a:t>
            </a:fld>
            <a:endParaRPr lang="it-IT" altLang="it-IT" sz="12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DFC1EA7-09DF-95E7-755D-FC3939879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A90018C7-CF2D-ED20-CC44-66EA8565E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1C02C97-225A-0B56-9FF2-F96BB94CEB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B2E5342-8A64-4875-AC27-A33001F379CD}" type="slidenum">
              <a:rPr lang="it-IT" altLang="it-IT" sz="1200"/>
              <a:pPr/>
              <a:t>5</a:t>
            </a:fld>
            <a:endParaRPr lang="it-IT" altLang="it-IT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8DD513E-F8A1-045C-6AC3-00036571C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85EADA21-93F1-AD7F-15ED-90E7101692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443F83F-649F-ABFB-4066-6B0A44A18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A93715F-0E70-44FA-86C2-81BF4238A304}" type="slidenum">
              <a:rPr lang="it-IT" altLang="it-IT" sz="1200"/>
              <a:pPr/>
              <a:t>6</a:t>
            </a:fld>
            <a:endParaRPr lang="it-IT" altLang="it-IT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7B17199-BD25-7331-9CFB-11F059258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AEF54984-3F00-A387-72A5-016044CE5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989931F-8580-00DE-5F02-44A694FEBD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40EDBC4-DFD2-4402-A000-57EA4DAFDA17}" type="slidenum">
              <a:rPr lang="it-IT" altLang="it-IT" sz="1200"/>
              <a:pPr/>
              <a:t>7</a:t>
            </a:fld>
            <a:endParaRPr lang="it-IT" altLang="it-IT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03DFBFE-1365-F89A-08E7-B9D99D751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1154939E-C26E-D313-EA46-3EA770EFA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7EE5EA10-7397-769C-F12A-62EB4ECFF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9BED636-C81E-4854-B263-00E3D0A2B95E}" type="slidenum">
              <a:rPr lang="it-IT" altLang="it-IT" sz="1200"/>
              <a:pPr/>
              <a:t>8</a:t>
            </a:fld>
            <a:endParaRPr lang="it-IT" altLang="it-IT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E816451-B6B3-3343-3F58-F1F38F9BE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C38DA11E-1F1E-65C6-6AF2-7A18F9041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ECBA41F-102C-699D-DB8A-A52900029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3F2DC15-8B2E-46EB-B6ED-8C910E83FC97}" type="slidenum">
              <a:rPr lang="it-IT" altLang="it-IT" sz="1200"/>
              <a:pPr/>
              <a:t>9</a:t>
            </a:fld>
            <a:endParaRPr lang="it-IT" altLang="it-IT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3BD118F-927F-EE4F-DC00-0C2702F82F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39FE5DC0-8097-EE27-B728-BCE789E7D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DA486B-6A4E-1C73-AC8D-667DD47D0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8F75D-088A-8608-227E-0D50EF105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916F62-A5CA-B478-65D7-12BA04A56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DFE28-8C0B-499A-A3D8-337349FF660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29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74F0B1-4D51-973A-23D9-0189C4BDC0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2302B5-E165-0AFA-0F3E-8242C753B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87796-C429-7FB8-471F-E9D8B2013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5BF1-0951-4370-8590-0251F777272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8045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7F3C84-03F4-104F-275B-68E4AF03F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EECF7-56F9-8EE1-E340-94012713A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E5855E-8574-27E1-FE50-2BC3BAA2A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39170-7951-474E-A17F-997FEAA1C7A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9372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465138"/>
            <a:ext cx="7772400" cy="563086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A8CC1C-86E8-380C-1BBA-906CBDD513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B82861-F23E-6C73-B005-967CBD621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2CCF1D-EFF9-2A14-CC83-B2B6BACF44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5E3D4-C0E7-4267-AEAE-C2DBBDE0939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2F8023-0714-DBF8-F12B-4501E27AF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484986-8A49-90CA-8DAA-635E38230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47CDD-7DA2-3C3E-5692-7D090FF15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E9FF0-FE88-4471-BEFA-03F3F01E78C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2831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12ACE-887C-3722-0FAD-B3BC4A729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75E85C-6085-0B4B-FE67-D1BA557657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C47EF3-D7C1-D253-8E57-481B048D2F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3F54E-6FCF-49A9-9F8C-9BC9ED30D25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999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652524-EEAD-18E4-58FE-90BFF8487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41100-3528-EEB9-C17B-4728E7542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DA9B0-F888-B9B3-A88D-56ADA3742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34014-D1D4-4006-BB02-AD65361D3D4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1050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DADD4D-511E-E4E1-E1FB-CD2A367551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0A6A19-CF59-2933-E3ED-33F0DDCD4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B1D80C-7366-1F18-3C66-E0C6E2400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0F2D0-F7C8-4794-837E-6C32243DE57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5694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F595AA-1C9A-63DA-36A7-1F705029E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E5C6BD-0BBA-723E-75FE-0530D2D58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962778-BBA8-26CF-5173-DBFC94157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51BAA-1891-4243-8E90-B21BEE11236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9931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E8F2DE-FBE7-3494-D317-2F75BDE8E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F7B149-0C13-35EB-E67A-ED0BCDE9BA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104166-1D5D-23B1-A0FE-07B8D6E122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7A8D5-7971-4683-A77A-6CA479C9335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3652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CA43F-58CA-19CB-C892-A01814C9D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49EEFD-1E31-A64E-53E0-9133BD578F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790BFD-8400-4225-84D9-3995251A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CCE11-F966-4DCE-9F04-E76C4652FDA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8227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F4BE2-F129-09E5-F669-8727A6D60D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D3FE6-06C4-A6C8-9C99-BC49EC1DB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1A10B-1682-A7A7-0CE9-452E2B613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112BDD-D7EE-464C-A76F-714526A4D95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477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0088E5-2459-590C-60AF-3E7B46FCE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A68F5F-562F-5BDF-B520-62EF2F5C7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Fare clic per modificare gli stili del testo dello schema</a:t>
            </a:r>
          </a:p>
          <a:p>
            <a:pPr lvl="1"/>
            <a:r>
              <a:rPr lang="en-US" altLang="it-IT"/>
              <a:t>Secondo livello</a:t>
            </a:r>
          </a:p>
          <a:p>
            <a:pPr lvl="2"/>
            <a:r>
              <a:rPr lang="en-US" altLang="it-IT"/>
              <a:t>Terzo livello</a:t>
            </a:r>
          </a:p>
          <a:p>
            <a:pPr lvl="3"/>
            <a:r>
              <a:rPr lang="en-US" altLang="it-IT"/>
              <a:t>Quarto livello</a:t>
            </a:r>
          </a:p>
          <a:p>
            <a:pPr lvl="4"/>
            <a:r>
              <a:rPr lang="en-US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9CCCFB-CC27-BEF2-3DF5-71C3D5CA33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B2F97E-8FD3-103C-EA6D-6D9B1FDE99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B0ECBCE-6869-CA79-1251-4A3A7EE292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73E4A8-0609-4ACF-AD19-0007A698EA45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4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1" Type="http://schemas.openxmlformats.org/officeDocument/2006/relationships/tags" Target="../tags/tag14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image" Target="../media/image5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6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6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5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56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6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13" Type="http://schemas.openxmlformats.org/officeDocument/2006/relationships/image" Target="../media/image63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oleObject" Target="../embeddings/oleObject91.bin"/><Relationship Id="rId11" Type="http://schemas.openxmlformats.org/officeDocument/2006/relationships/image" Target="../media/image62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90.bin"/><Relationship Id="rId9" Type="http://schemas.openxmlformats.org/officeDocument/2006/relationships/image" Target="../media/image6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oleObject" Target="../embeddings/oleObject96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5.wmf"/><Relationship Id="rId1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8.wmf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71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98.bin"/><Relationship Id="rId9" Type="http://schemas.openxmlformats.org/officeDocument/2006/relationships/image" Target="../media/image7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56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7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111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72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7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79.jpeg"/><Relationship Id="rId4" Type="http://schemas.openxmlformats.org/officeDocument/2006/relationships/hyperlink" Target="http://it.wikipedia.org/wiki/Immagine:Thomas_Malthus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1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6.x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1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3.wmf"/><Relationship Id="rId25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9.wmf"/><Relationship Id="rId1" Type="http://schemas.openxmlformats.org/officeDocument/2006/relationships/tags" Target="../tags/tag5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.wmf"/><Relationship Id="rId15" Type="http://schemas.openxmlformats.org/officeDocument/2006/relationships/image" Target="../media/image12.wmf"/><Relationship Id="rId23" Type="http://schemas.openxmlformats.org/officeDocument/2006/relationships/image" Target="../media/image16.wmf"/><Relationship Id="rId28" Type="http://schemas.openxmlformats.org/officeDocument/2006/relationships/oleObject" Target="../embeddings/oleObject25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4.wmf"/><Relationship Id="rId31" Type="http://schemas.openxmlformats.org/officeDocument/2006/relationships/image" Target="../media/image20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18.wmf"/><Relationship Id="rId30" Type="http://schemas.openxmlformats.org/officeDocument/2006/relationships/oleObject" Target="../embeddings/oleObject2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1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2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8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oleObject" Target="../embeddings/oleObject12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2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13.wmf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26.wmf"/><Relationship Id="rId1" Type="http://schemas.openxmlformats.org/officeDocument/2006/relationships/tags" Target="../tags/tag6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2.wmf"/><Relationship Id="rId15" Type="http://schemas.openxmlformats.org/officeDocument/2006/relationships/image" Target="../media/image12.wmf"/><Relationship Id="rId23" Type="http://schemas.openxmlformats.org/officeDocument/2006/relationships/image" Target="../media/image23.w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14.wmf"/><Relationship Id="rId31" Type="http://schemas.openxmlformats.org/officeDocument/2006/relationships/image" Target="../media/image27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9.wmf"/><Relationship Id="rId5" Type="http://schemas.openxmlformats.org/officeDocument/2006/relationships/image" Target="../media/image3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4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.bin"/><Relationship Id="rId1" Type="http://schemas.openxmlformats.org/officeDocument/2006/relationships/tags" Target="../tags/tag8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34.wmf"/><Relationship Id="rId5" Type="http://schemas.openxmlformats.org/officeDocument/2006/relationships/image" Target="../media/image3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5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5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74B9134D-80D6-9A03-5594-DA3305370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8713787" cy="57943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Titolo unità didattica: </a:t>
            </a: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Formule ricorrenti          </a:t>
            </a:r>
            <a:r>
              <a:rPr lang="it-IT" altLang="it-IT" sz="2400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400">
                <a:solidFill>
                  <a:schemeClr val="accent2"/>
                </a:solidFill>
                <a:latin typeface="Arial" panose="020B0604020202020204" pitchFamily="34" charset="0"/>
              </a:rPr>
              <a:t>                 </a:t>
            </a:r>
            <a:r>
              <a:rPr lang="it-IT" altLang="it-IT" sz="2400">
                <a:latin typeface="Arial" panose="020B0604020202020204" pitchFamily="34" charset="0"/>
              </a:rPr>
              <a:t>[12]</a:t>
            </a:r>
            <a:r>
              <a:rPr lang="it-IT" altLang="it-IT" b="1">
                <a:latin typeface="Arial" panose="020B0604020202020204" pitchFamily="34" charset="0"/>
              </a:rPr>
              <a:t> </a:t>
            </a:r>
            <a:endParaRPr lang="it-IT" altLang="it-IT" sz="800" b="1">
              <a:latin typeface="Avant Garde" charset="0"/>
            </a:endParaRP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BCFC1BA7-201F-D7DC-4F3C-CB642FCA4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13787" cy="457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latin typeface="Arial" panose="020B0604020202020204" pitchFamily="34" charset="0"/>
              </a:rPr>
              <a:t>Titolo modulo :  </a:t>
            </a:r>
            <a:r>
              <a:rPr lang="it-IT" altLang="it-IT" sz="2400">
                <a:latin typeface="Arial" panose="020B0604020202020204" pitchFamily="34" charset="0"/>
              </a:rPr>
              <a:t>Algoritmi per le formule ricorrenti          [01-T]</a:t>
            </a:r>
            <a:endParaRPr lang="it-IT" altLang="it-IT" sz="2400">
              <a:latin typeface="Avant Garde" charset="0"/>
            </a:endParaRPr>
          </a:p>
        </p:txBody>
      </p:sp>
      <p:sp>
        <p:nvSpPr>
          <p:cNvPr id="3076" name="Text Box 6">
            <a:extLst>
              <a:ext uri="{FF2B5EF4-FFF2-40B4-BE49-F238E27FC236}">
                <a16:creationId xmlns:a16="http://schemas.microsoft.com/office/drawing/2014/main" id="{F7D7C24B-A95B-D95A-5958-76E80950C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700213"/>
            <a:ext cx="7561262" cy="3968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vant Garde" charset="0"/>
              </a:rPr>
              <a:t> Approccio incrementale e formule ricorrenti</a:t>
            </a:r>
          </a:p>
        </p:txBody>
      </p:sp>
      <p:sp>
        <p:nvSpPr>
          <p:cNvPr id="3077" name="Text Box 7">
            <a:extLst>
              <a:ext uri="{FF2B5EF4-FFF2-40B4-BE49-F238E27FC236}">
                <a16:creationId xmlns:a16="http://schemas.microsoft.com/office/drawing/2014/main" id="{AF4581F3-302F-8FD6-32B4-518DBCC36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65400"/>
            <a:ext cx="7561262" cy="19812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vant Garde" charset="0"/>
              </a:rPr>
              <a:t>Argomenti trattati: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ordine di una formula ricorrente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condizioni iniziali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formule ricorrenti lineari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formule ricorrenti e approccio incrementale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it-IT" altLang="it-IT" sz="2000">
                <a:latin typeface="Avant Garde" charset="0"/>
              </a:rPr>
              <a:t> le formule di Malthus e logistica</a:t>
            </a:r>
            <a:r>
              <a:rPr lang="it-IT" altLang="it-IT" sz="2400">
                <a:latin typeface="Avant Garde" charset="0"/>
              </a:rPr>
              <a:t> </a:t>
            </a:r>
            <a:endParaRPr lang="it-IT" altLang="it-IT" sz="2000">
              <a:latin typeface="Avant Garde" charset="0"/>
            </a:endParaRPr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393B872E-4B23-CE1F-53AD-92949B45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05488"/>
            <a:ext cx="7561263" cy="39687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Avant Garde" charset="0"/>
              </a:rPr>
              <a:t>Prerequisiti richiesti: </a:t>
            </a:r>
            <a:r>
              <a:rPr lang="it-IT" altLang="it-IT" sz="2000">
                <a:solidFill>
                  <a:srgbClr val="DBFD33"/>
                </a:solidFill>
                <a:latin typeface="Avant Garde" charset="0"/>
              </a:rPr>
              <a:t>P1-06-01-T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074">
            <a:extLst>
              <a:ext uri="{FF2B5EF4-FFF2-40B4-BE49-F238E27FC236}">
                <a16:creationId xmlns:a16="http://schemas.microsoft.com/office/drawing/2014/main" id="{FCAEA30E-C58F-824E-605C-B524EDA3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47875"/>
            <a:ext cx="8515350" cy="4710113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form_ric_1lc(</a:t>
            </a:r>
            <a:r>
              <a:rPr lang="it-IT" sz="30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n,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a,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b, 	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) </a:t>
            </a:r>
            <a:r>
              <a:rPr lang="it-IT" sz="30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{</a:t>
            </a:r>
          </a:p>
          <a:p>
            <a:pPr algn="just">
              <a:defRPr/>
            </a:pP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float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 algn="just">
              <a:defRPr/>
            </a:pP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k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 algn="just">
              <a:defRPr/>
            </a:pP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30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for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(k=1; k&lt;=n; k++)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{</a:t>
            </a:r>
            <a:endParaRPr lang="it-IT" sz="30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30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a*</a:t>
            </a:r>
            <a:r>
              <a:rPr lang="it-IT" sz="3000" b="1" dirty="0" err="1">
                <a:latin typeface="Comic Sans MS" charset="0"/>
                <a:ea typeface="ＭＳ Ｐゴシック" charset="0"/>
              </a:rPr>
              <a:t>y+b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</a:p>
          <a:p>
            <a:pPr algn="just">
              <a:defRPr/>
            </a:pP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}</a:t>
            </a:r>
          </a:p>
          <a:p>
            <a:pPr algn="just">
              <a:defRPr/>
            </a:pP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return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0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3000" b="1" dirty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0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}</a:t>
            </a:r>
            <a:endParaRPr lang="it-IT" sz="3000" b="1" dirty="0">
              <a:latin typeface="Comic Sans MS" charset="0"/>
              <a:ea typeface="ＭＳ Ｐゴシック" charset="0"/>
            </a:endParaRPr>
          </a:p>
        </p:txBody>
      </p:sp>
      <p:sp>
        <p:nvSpPr>
          <p:cNvPr id="21507" name="Text Box 3075">
            <a:extLst>
              <a:ext uri="{FF2B5EF4-FFF2-40B4-BE49-F238E27FC236}">
                <a16:creationId xmlns:a16="http://schemas.microsoft.com/office/drawing/2014/main" id="{D43F071F-B518-E5B0-8121-92AE5E732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497887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calcolare il valore  dell’</a:t>
            </a:r>
            <a:r>
              <a:rPr lang="it-IT" altLang="ja-JP" sz="2800" i="1"/>
              <a:t>n</a:t>
            </a:r>
            <a:r>
              <a:rPr lang="it-IT" altLang="ja-JP" sz="2800">
                <a:latin typeface="Arial" panose="020B0604020202020204" pitchFamily="34" charset="0"/>
              </a:rPr>
              <a:t>-simo termine della successione generata dalla formula ricorrente</a:t>
            </a:r>
            <a:endParaRPr lang="it-IT" altLang="it-IT" sz="2800">
              <a:latin typeface="Arial" panose="020B0604020202020204" pitchFamily="34" charset="0"/>
            </a:endParaRPr>
          </a:p>
        </p:txBody>
      </p:sp>
      <p:graphicFrame>
        <p:nvGraphicFramePr>
          <p:cNvPr id="21508" name="Object 3076">
            <a:extLst>
              <a:ext uri="{FF2B5EF4-FFF2-40B4-BE49-F238E27FC236}">
                <a16:creationId xmlns:a16="http://schemas.microsoft.com/office/drawing/2014/main" id="{E792BB2D-FE98-9F7E-7A3C-9A49073AB0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1268413"/>
          <a:ext cx="24495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449512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862489D0-64D7-8030-0ED3-4B20739CA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3825"/>
            <a:ext cx="8839200" cy="14335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sz="2800">
                <a:latin typeface="Arial" panose="020B0604020202020204" pitchFamily="34" charset="0"/>
              </a:rPr>
              <a:t>visualizzare il valore  dei primi </a:t>
            </a:r>
            <a:r>
              <a:rPr lang="it-IT" altLang="it-IT" i="1"/>
              <a:t>n</a:t>
            </a:r>
            <a:r>
              <a:rPr lang="it-IT" altLang="it-IT" sz="2800">
                <a:latin typeface="Arial" panose="020B0604020202020204" pitchFamily="34" charset="0"/>
              </a:rPr>
              <a:t>  termini e del valore assoluto della differenza di ogni termine con il precedente di una formula ricorrente</a:t>
            </a:r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F88F86FC-F540-F5D6-6DB8-8F3E44C1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0"/>
            <a:ext cx="1668462" cy="519113"/>
          </a:xfrm>
          <a:prstGeom prst="rect">
            <a:avLst/>
          </a:prstGeom>
          <a:solidFill>
            <a:srgbClr val="C0F8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9B944AE3-F606-4A8C-2436-F4456D1BD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038600"/>
            <a:ext cx="3876675" cy="711200"/>
          </a:xfrm>
          <a:prstGeom prst="rect">
            <a:avLst/>
          </a:prstGeom>
          <a:solidFill>
            <a:srgbClr val="C0F8C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4000"/>
              <a:t>10, 21, 43, 87,…..</a:t>
            </a:r>
          </a:p>
        </p:txBody>
      </p:sp>
      <p:sp>
        <p:nvSpPr>
          <p:cNvPr id="49160" name="Text Box 8">
            <a:extLst>
              <a:ext uri="{FF2B5EF4-FFF2-40B4-BE49-F238E27FC236}">
                <a16:creationId xmlns:a16="http://schemas.microsoft.com/office/drawing/2014/main" id="{F92E6F33-C7BC-722D-07E5-11472416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238750"/>
            <a:ext cx="3114675" cy="711200"/>
          </a:xfrm>
          <a:prstGeom prst="rect">
            <a:avLst/>
          </a:prstGeom>
          <a:solidFill>
            <a:srgbClr val="C0F8C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4000"/>
              <a:t>11, 22, 44,…..</a:t>
            </a:r>
          </a:p>
        </p:txBody>
      </p:sp>
      <p:graphicFrame>
        <p:nvGraphicFramePr>
          <p:cNvPr id="50184" name="Object 1032">
            <a:extLst>
              <a:ext uri="{FF2B5EF4-FFF2-40B4-BE49-F238E27FC236}">
                <a16:creationId xmlns:a16="http://schemas.microsoft.com/office/drawing/2014/main" id="{DC863DB8-3C1C-9B74-A6FB-0D8DF00DD4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2693988"/>
          <a:ext cx="27352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2693988"/>
                        <a:ext cx="2735263" cy="7350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1033">
            <a:extLst>
              <a:ext uri="{FF2B5EF4-FFF2-40B4-BE49-F238E27FC236}">
                <a16:creationId xmlns:a16="http://schemas.microsoft.com/office/drawing/2014/main" id="{3A2C819E-A364-44D4-4C0B-A5434B60E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9700" y="2679700"/>
          <a:ext cx="15128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Equation.3">
                  <p:embed/>
                </p:oleObj>
              </mc:Choice>
              <mc:Fallback>
                <p:oleObj name="Equation" r:id="rId6" imgW="482391" imgH="228501" progId="Equation.3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79700"/>
                        <a:ext cx="1512888" cy="73342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 animBg="1"/>
      <p:bldP spid="491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BABF252B-028F-1411-2362-FF11B0DF1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25613"/>
            <a:ext cx="9144000" cy="44624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void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ricorrente_1lc(</a:t>
            </a:r>
            <a:r>
              <a:rPr lang="it-IT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n,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b="1" dirty="0">
                <a:latin typeface="Comic Sans MS" charset="0"/>
                <a:ea typeface="ＭＳ Ｐゴシック" charset="0"/>
              </a:rPr>
              <a:t>a,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b="1" dirty="0">
                <a:latin typeface="Comic Sans MS" charset="0"/>
                <a:ea typeface="ＭＳ Ｐゴシック" charset="0"/>
              </a:rPr>
              <a:t>b, </a:t>
            </a:r>
            <a:r>
              <a:rPr lang="it-IT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b="1" dirty="0">
                <a:latin typeface="Comic Sans MS" charset="0"/>
                <a:ea typeface="ＭＳ Ｐゴシック" charset="0"/>
              </a:rPr>
              <a:t>)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{</a:t>
            </a:r>
          </a:p>
          <a:p>
            <a:pPr algn="just">
              <a:defRPr/>
            </a:pPr>
            <a:r>
              <a:rPr lang="it-IT" sz="26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y_att,y_prec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;</a:t>
            </a:r>
            <a:endParaRPr lang="it-IT" sz="2600" b="1" dirty="0">
              <a:solidFill>
                <a:srgbClr val="CC3300"/>
              </a:solidFill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k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;</a:t>
            </a:r>
            <a:endParaRPr lang="it-IT" sz="2600" b="1" dirty="0">
              <a:solidFill>
                <a:srgbClr val="CC3300"/>
              </a:solidFill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y_prec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6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printf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(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y_prec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)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6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for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(k=1; k&lt;=n; k++)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{</a:t>
            </a:r>
            <a:endParaRPr lang="it-IT" sz="26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y_att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a*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y_prec+b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6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it-IT" sz="26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printf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(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y_att,abs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(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y_att-y_prec</a:t>
            </a:r>
            <a:r>
              <a:rPr lang="it-IT" sz="2600" b="1" dirty="0">
                <a:latin typeface="Comic Sans MS" charset="0"/>
                <a:ea typeface="ＭＳ Ｐゴシック" charset="0"/>
              </a:rPr>
              <a:t>))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6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y_prec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 err="1">
                <a:latin typeface="Comic Sans MS" charset="0"/>
                <a:ea typeface="ＭＳ Ｐゴシック" charset="0"/>
              </a:rPr>
              <a:t>y_att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6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6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}</a:t>
            </a:r>
          </a:p>
          <a:p>
            <a:pPr algn="just">
              <a:defRPr/>
            </a:pPr>
            <a:r>
              <a:rPr lang="it-IT" sz="26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}</a:t>
            </a:r>
            <a:endParaRPr lang="it-IT" sz="2600" b="1" dirty="0">
              <a:latin typeface="Comic Sans MS" charset="0"/>
              <a:ea typeface="ＭＳ Ｐゴシック" charset="0"/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CCFA3BB2-157B-FDF5-42A3-9E8BC8BAD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3825"/>
            <a:ext cx="8839200" cy="14335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</a:t>
            </a: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sz="2800">
                <a:latin typeface="Arial" panose="020B0604020202020204" pitchFamily="34" charset="0"/>
              </a:rPr>
              <a:t>visualizzare il valore  dei primi </a:t>
            </a:r>
            <a:r>
              <a:rPr lang="it-IT" altLang="it-IT" i="1"/>
              <a:t>n</a:t>
            </a:r>
            <a:r>
              <a:rPr lang="it-IT" altLang="it-IT" sz="2800">
                <a:latin typeface="Arial" panose="020B0604020202020204" pitchFamily="34" charset="0"/>
              </a:rPr>
              <a:t> termini e del valore assoluto della differenza di ogni termine con il precedente di una formula ricorrente</a:t>
            </a:r>
            <a:endParaRPr lang="it-IT" altLang="it-IT">
              <a:latin typeface="Arial" panose="020B0604020202020204" pitchFamily="34" charset="0"/>
            </a:endParaRPr>
          </a:p>
        </p:txBody>
      </p:sp>
      <p:grpSp>
        <p:nvGrpSpPr>
          <p:cNvPr id="75784" name="Group 8">
            <a:extLst>
              <a:ext uri="{FF2B5EF4-FFF2-40B4-BE49-F238E27FC236}">
                <a16:creationId xmlns:a16="http://schemas.microsoft.com/office/drawing/2014/main" id="{28B634D0-C4EB-4C8E-0FD9-D2C81221B98A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4941888"/>
            <a:ext cx="4586288" cy="406400"/>
            <a:chOff x="2562" y="3385"/>
            <a:chExt cx="2889" cy="256"/>
          </a:xfrm>
        </p:grpSpPr>
        <p:sp>
          <p:nvSpPr>
            <p:cNvPr id="25605" name="Text Box 6">
              <a:extLst>
                <a:ext uri="{FF2B5EF4-FFF2-40B4-BE49-F238E27FC236}">
                  <a16:creationId xmlns:a16="http://schemas.microsoft.com/office/drawing/2014/main" id="{535BB11D-814F-8FA4-9AB3-1AF1E0AA5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3385"/>
              <a:ext cx="2344" cy="25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Arial" panose="020B0604020202020204" pitchFamily="34" charset="0"/>
                </a:rPr>
                <a:t>aggiornamento della “memoria”</a:t>
              </a:r>
              <a:endParaRPr lang="it-IT" altLang="it-IT" sz="2000"/>
            </a:p>
          </p:txBody>
        </p:sp>
        <p:sp>
          <p:nvSpPr>
            <p:cNvPr id="25606" name="AutoShape 7">
              <a:extLst>
                <a:ext uri="{FF2B5EF4-FFF2-40B4-BE49-F238E27FC236}">
                  <a16:creationId xmlns:a16="http://schemas.microsoft.com/office/drawing/2014/main" id="{725FDFDB-C2DF-9D88-DD03-08ABF2299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" y="3430"/>
              <a:ext cx="524" cy="179"/>
            </a:xfrm>
            <a:prstGeom prst="leftArrow">
              <a:avLst>
                <a:gd name="adj1" fmla="val 50000"/>
                <a:gd name="adj2" fmla="val 73184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4">
            <a:extLst>
              <a:ext uri="{FF2B5EF4-FFF2-40B4-BE49-F238E27FC236}">
                <a16:creationId xmlns:a16="http://schemas.microsoft.com/office/drawing/2014/main" id="{DFE94CD0-BB4D-B8CB-2E1C-6D62824F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23825"/>
            <a:ext cx="8839200" cy="10779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problema: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sz="2800" dirty="0">
                <a:latin typeface="Arial" panose="020B0604020202020204" pitchFamily="34" charset="0"/>
              </a:rPr>
              <a:t>possiamo esprimere in forma chiusa il generico termine </a:t>
            </a:r>
            <a:r>
              <a:rPr lang="it-IT" altLang="it-IT" i="1" dirty="0" err="1">
                <a:latin typeface="+mn-lt"/>
              </a:rPr>
              <a:t>y</a:t>
            </a:r>
            <a:r>
              <a:rPr lang="it-IT" altLang="it-IT" i="1" baseline="-25000" dirty="0" err="1">
                <a:latin typeface="+mn-lt"/>
              </a:rPr>
              <a:t>k</a:t>
            </a:r>
            <a:r>
              <a:rPr lang="it-IT" altLang="it-IT" sz="2800" dirty="0">
                <a:latin typeface="Arial" panose="020B0604020202020204" pitchFamily="34" charset="0"/>
              </a:rPr>
              <a:t> per qualunque valore di </a:t>
            </a:r>
            <a:r>
              <a:rPr lang="it-IT" altLang="it-IT" i="1" dirty="0">
                <a:latin typeface="+mj-lt"/>
              </a:rPr>
              <a:t>k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r>
              <a:rPr lang="it-IT" altLang="it-IT" sz="2800" dirty="0">
                <a:latin typeface="Arial" panose="020B0604020202020204" pitchFamily="34" charset="0"/>
              </a:rPr>
              <a:t> </a:t>
            </a:r>
            <a:endParaRPr lang="it-IT" altLang="it-IT" dirty="0">
              <a:latin typeface="Arial" panose="020B0604020202020204" pitchFamily="34" charset="0"/>
            </a:endParaRPr>
          </a:p>
        </p:txBody>
      </p:sp>
      <p:graphicFrame>
        <p:nvGraphicFramePr>
          <p:cNvPr id="27651" name="Object 3076">
            <a:extLst>
              <a:ext uri="{FF2B5EF4-FFF2-40B4-BE49-F238E27FC236}">
                <a16:creationId xmlns:a16="http://schemas.microsoft.com/office/drawing/2014/main" id="{A3E59264-EC2B-8B1B-7AA4-DAC5C03FC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1347788"/>
          <a:ext cx="24495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850900" imgH="228600" progId="Equation.3">
                  <p:embed/>
                </p:oleObj>
              </mc:Choice>
              <mc:Fallback>
                <p:oleObj name="Equazione" r:id="rId4" imgW="850900" imgH="228600" progId="Equation.3">
                  <p:embed/>
                  <p:pic>
                    <p:nvPicPr>
                      <p:cNvPr id="0" name="Object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47788"/>
                        <a:ext cx="2449512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ggetto 3">
            <a:extLst>
              <a:ext uri="{FF2B5EF4-FFF2-40B4-BE49-F238E27FC236}">
                <a16:creationId xmlns:a16="http://schemas.microsoft.com/office/drawing/2014/main" id="{C6340CE6-3060-C02B-FF13-A33F162FF9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2763" y="1347788"/>
          <a:ext cx="23034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634725" imgH="228501" progId="Equation.3">
                  <p:embed/>
                </p:oleObj>
              </mc:Choice>
              <mc:Fallback>
                <p:oleObj name="Equazione" r:id="rId6" imgW="634725" imgH="228501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1347788"/>
                        <a:ext cx="2303462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ggetto 10">
            <a:extLst>
              <a:ext uri="{FF2B5EF4-FFF2-40B4-BE49-F238E27FC236}">
                <a16:creationId xmlns:a16="http://schemas.microsoft.com/office/drawing/2014/main" id="{75E6AD5F-8E4E-6B4E-D136-8B9E6F31A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813" y="2154238"/>
          <a:ext cx="18875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520700" imgH="228600" progId="Equation.3">
                  <p:embed/>
                </p:oleObj>
              </mc:Choice>
              <mc:Fallback>
                <p:oleObj name="Equazione" r:id="rId8" imgW="520700" imgH="228600" progId="Equation.3">
                  <p:embed/>
                  <p:pic>
                    <p:nvPicPr>
                      <p:cNvPr id="0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2154238"/>
                        <a:ext cx="18875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ggetto 11">
            <a:extLst>
              <a:ext uri="{FF2B5EF4-FFF2-40B4-BE49-F238E27FC236}">
                <a16:creationId xmlns:a16="http://schemas.microsoft.com/office/drawing/2014/main" id="{41493949-24C1-DCC8-1C1A-A6622A7D5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0813" y="2901950"/>
          <a:ext cx="506412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397000" imgH="241300" progId="Equation.3">
                  <p:embed/>
                </p:oleObj>
              </mc:Choice>
              <mc:Fallback>
                <p:oleObj name="Equazione" r:id="rId10" imgW="1397000" imgH="241300" progId="Equation.3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2901950"/>
                        <a:ext cx="5064125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ttangolo 4">
            <a:extLst>
              <a:ext uri="{FF2B5EF4-FFF2-40B4-BE49-F238E27FC236}">
                <a16:creationId xmlns:a16="http://schemas.microsoft.com/office/drawing/2014/main" id="{1B6BE45B-6A8C-C21E-DD62-B5F6B96A1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422400"/>
            <a:ext cx="2233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i="1" dirty="0"/>
              <a:t>y</a:t>
            </a:r>
            <a:r>
              <a:rPr lang="it-IT" altLang="it-IT" baseline="-25000" dirty="0"/>
              <a:t>0</a:t>
            </a:r>
            <a:r>
              <a:rPr lang="it-IT" altLang="it-IT" dirty="0">
                <a:latin typeface="Arial" panose="020B0604020202020204" pitchFamily="34" charset="0"/>
              </a:rPr>
              <a:t> </a:t>
            </a:r>
            <a:r>
              <a:rPr lang="it-IT" altLang="it-IT" sz="2400" dirty="0">
                <a:latin typeface="Arial" panose="020B0604020202020204" pitchFamily="34" charset="0"/>
              </a:rPr>
              <a:t>fissato (&gt;0) </a:t>
            </a:r>
            <a:endParaRPr lang="it-IT" altLang="it-IT" sz="2400" dirty="0"/>
          </a:p>
        </p:txBody>
      </p:sp>
      <p:graphicFrame>
        <p:nvGraphicFramePr>
          <p:cNvPr id="27656" name="Oggetto 13">
            <a:extLst>
              <a:ext uri="{FF2B5EF4-FFF2-40B4-BE49-F238E27FC236}">
                <a16:creationId xmlns:a16="http://schemas.microsoft.com/office/drawing/2014/main" id="{0BAC2131-E2C4-4CA8-656A-E96D98751F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25" y="3627438"/>
          <a:ext cx="53403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473200" imgH="241300" progId="Equation.3">
                  <p:embed/>
                </p:oleObj>
              </mc:Choice>
              <mc:Fallback>
                <p:oleObj name="Equazione" r:id="rId12" imgW="1473200" imgH="24130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3627438"/>
                        <a:ext cx="53403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ggetto 14">
            <a:extLst>
              <a:ext uri="{FF2B5EF4-FFF2-40B4-BE49-F238E27FC236}">
                <a16:creationId xmlns:a16="http://schemas.microsoft.com/office/drawing/2014/main" id="{D9C35CD9-588F-864E-6DF6-5DA00F9AE3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5263" y="4476750"/>
          <a:ext cx="60769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1676400" imgH="241300" progId="Equation.3">
                  <p:embed/>
                </p:oleObj>
              </mc:Choice>
              <mc:Fallback>
                <p:oleObj name="Equazione" r:id="rId14" imgW="1676400" imgH="241300" progId="Equation.3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4476750"/>
                        <a:ext cx="60769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Text Box 4">
            <a:extLst>
              <a:ext uri="{FF2B5EF4-FFF2-40B4-BE49-F238E27FC236}">
                <a16:creationId xmlns:a16="http://schemas.microsoft.com/office/drawing/2014/main" id="{5F47680F-FA3E-90AD-93F6-12D409C17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756" y="5351462"/>
            <a:ext cx="6008563" cy="52322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 i="1" dirty="0">
                <a:solidFill>
                  <a:schemeClr val="bg1"/>
                </a:solidFill>
                <a:latin typeface="+mj-lt"/>
              </a:rPr>
              <a:t>a </a:t>
            </a:r>
            <a:r>
              <a:rPr lang="it-IT" altLang="it-IT" sz="2800" b="1" dirty="0">
                <a:solidFill>
                  <a:schemeClr val="bg1"/>
                </a:solidFill>
                <a:latin typeface="Arial" panose="020B0604020202020204" pitchFamily="34" charset="0"/>
              </a:rPr>
              <a:t>&gt; 1   crescita esponenziale</a:t>
            </a:r>
          </a:p>
        </p:txBody>
      </p:sp>
      <p:graphicFrame>
        <p:nvGraphicFramePr>
          <p:cNvPr id="27659" name="Oggetto 16">
            <a:extLst>
              <a:ext uri="{FF2B5EF4-FFF2-40B4-BE49-F238E27FC236}">
                <a16:creationId xmlns:a16="http://schemas.microsoft.com/office/drawing/2014/main" id="{AD1160A0-BAD2-8D89-A51C-939B667D52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414963"/>
          <a:ext cx="22558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6" imgW="622030" imgH="241195" progId="Equation.3">
                  <p:embed/>
                </p:oleObj>
              </mc:Choice>
              <mc:Fallback>
                <p:oleObj name="Equazione" r:id="rId16" imgW="622030" imgH="241195" progId="Equation.3">
                  <p:embed/>
                  <p:pic>
                    <p:nvPicPr>
                      <p:cNvPr id="0" name="Ogget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414963"/>
                        <a:ext cx="2255838" cy="874712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o di moltiplicazione 1">
            <a:extLst>
              <a:ext uri="{FF2B5EF4-FFF2-40B4-BE49-F238E27FC236}">
                <a16:creationId xmlns:a16="http://schemas.microsoft.com/office/drawing/2014/main" id="{AE4205F0-203D-4F0C-220A-9C69CCD40A66}"/>
              </a:ext>
            </a:extLst>
          </p:cNvPr>
          <p:cNvSpPr/>
          <p:nvPr/>
        </p:nvSpPr>
        <p:spPr bwMode="auto">
          <a:xfrm>
            <a:off x="2041525" y="1210707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F573BD4-B676-536C-DD9F-0A69A6BD5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65" y="5969942"/>
            <a:ext cx="6286435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altLang="it-IT" sz="2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alt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&lt;</a:t>
            </a:r>
            <a:r>
              <a:rPr lang="it-IT" altLang="it-IT" sz="2400" b="1" i="1" dirty="0">
                <a:solidFill>
                  <a:schemeClr val="bg1"/>
                </a:solidFill>
                <a:latin typeface="+mj-lt"/>
              </a:rPr>
              <a:t> a </a:t>
            </a:r>
            <a:r>
              <a:rPr lang="it-IT" altLang="it-IT" sz="2400" b="1" dirty="0">
                <a:solidFill>
                  <a:schemeClr val="bg1"/>
                </a:solidFill>
                <a:latin typeface="Arial" panose="020B0604020202020204" pitchFamily="34" charset="0"/>
              </a:rPr>
              <a:t>&lt; 1   decrescita esponenziale verso 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>
            <a:extLst>
              <a:ext uri="{FF2B5EF4-FFF2-40B4-BE49-F238E27FC236}">
                <a16:creationId xmlns:a16="http://schemas.microsoft.com/office/drawing/2014/main" id="{E339C4BB-4F89-EB7A-634C-948F0A40B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755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magine 1">
            <a:extLst>
              <a:ext uri="{FF2B5EF4-FFF2-40B4-BE49-F238E27FC236}">
                <a16:creationId xmlns:a16="http://schemas.microsoft.com/office/drawing/2014/main" id="{790EEBB6-DB48-D433-0843-4A7D90A25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" y="1124744"/>
            <a:ext cx="6703406" cy="502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E3D6EEDA-43E6-3BA0-F65B-D6889C79C498}"/>
              </a:ext>
            </a:extLst>
          </p:cNvPr>
          <p:cNvGrpSpPr>
            <a:grpSpLocks/>
          </p:cNvGrpSpPr>
          <p:nvPr/>
        </p:nvGrpSpPr>
        <p:grpSpPr bwMode="auto">
          <a:xfrm>
            <a:off x="5437189" y="5733256"/>
            <a:ext cx="3611563" cy="965200"/>
            <a:chOff x="2555607" y="5520294"/>
            <a:chExt cx="3612552" cy="965754"/>
          </a:xfrm>
        </p:grpSpPr>
        <p:sp>
          <p:nvSpPr>
            <p:cNvPr id="30726" name="CasellaDiTesto 2">
              <a:extLst>
                <a:ext uri="{FF2B5EF4-FFF2-40B4-BE49-F238E27FC236}">
                  <a16:creationId xmlns:a16="http://schemas.microsoft.com/office/drawing/2014/main" id="{3C49BB99-C0D7-373B-EE29-F7B143C09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2707" y="5772206"/>
              <a:ext cx="1295452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1.7 </a:t>
              </a:r>
              <a:r>
                <a:rPr lang="it-IT" alt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altLang="it-IT" sz="2400" dirty="0">
                  <a:solidFill>
                    <a:srgbClr val="66FF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</a:t>
              </a:r>
            </a:p>
          </p:txBody>
        </p:sp>
        <p:graphicFrame>
          <p:nvGraphicFramePr>
            <p:cNvPr id="30727" name="Oggetto 3">
              <a:extLst>
                <a:ext uri="{FF2B5EF4-FFF2-40B4-BE49-F238E27FC236}">
                  <a16:creationId xmlns:a16="http://schemas.microsoft.com/office/drawing/2014/main" id="{9C0F8139-7606-DEAA-7281-89F064C684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5607" y="5520294"/>
            <a:ext cx="2241385" cy="965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3" imgW="1117440" imgH="482400" progId="Equation.3">
                    <p:embed/>
                  </p:oleObj>
                </mc:Choice>
                <mc:Fallback>
                  <p:oleObj name="Equazione" r:id="rId3" imgW="1117440" imgH="482400" progId="Equation.3">
                    <p:embed/>
                    <p:pic>
                      <p:nvPicPr>
                        <p:cNvPr id="0" name="Ogget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607" y="5520294"/>
                          <a:ext cx="2241385" cy="9657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Oggetto 1">
                <a:extLst>
                  <a:ext uri="{FF2B5EF4-FFF2-40B4-BE49-F238E27FC236}">
                    <a16:creationId xmlns:a16="http://schemas.microsoft.com/office/drawing/2014/main" id="{EBDD60FA-9E95-5E39-767E-CFE1890B7E2E}"/>
                  </a:ext>
                </a:extLst>
              </p:cNvPr>
              <p:cNvSpPr txBox="1"/>
              <p:nvPr/>
            </p:nvSpPr>
            <p:spPr bwMode="auto">
              <a:xfrm>
                <a:off x="2196829" y="146288"/>
                <a:ext cx="3240360" cy="1144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𝑟𝑎𝑑𝑑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sSub>
                            <m:sSub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𝑟𝑎𝑑𝑑</m:t>
                              </m:r>
                            </m:sub>
                          </m:sSub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2" name="Oggetto 1">
                <a:extLst>
                  <a:ext uri="{FF2B5EF4-FFF2-40B4-BE49-F238E27FC236}">
                    <a16:creationId xmlns:a16="http://schemas.microsoft.com/office/drawing/2014/main" id="{EBDD60FA-9E95-5E39-767E-CFE1890B7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6829" y="146288"/>
                <a:ext cx="3240360" cy="1144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2">
            <a:extLst>
              <a:ext uri="{FF2B5EF4-FFF2-40B4-BE49-F238E27FC236}">
                <a16:creationId xmlns:a16="http://schemas.microsoft.com/office/drawing/2014/main" id="{51FA30EE-8F61-6769-81A1-933DCD588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" y="44450"/>
            <a:ext cx="1556836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tempo 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raddoppio</a:t>
            </a:r>
            <a:endParaRPr lang="it-IT" altLang="it-IT" sz="2400" dirty="0">
              <a:solidFill>
                <a:srgbClr val="66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ggetto 2">
                <a:extLst>
                  <a:ext uri="{FF2B5EF4-FFF2-40B4-BE49-F238E27FC236}">
                    <a16:creationId xmlns:a16="http://schemas.microsoft.com/office/drawing/2014/main" id="{4C05D2A9-C211-0C1F-1B89-D0C3B3489E13}"/>
                  </a:ext>
                </a:extLst>
              </p:cNvPr>
              <p:cNvSpPr txBox="1"/>
              <p:nvPr/>
            </p:nvSpPr>
            <p:spPr bwMode="auto">
              <a:xfrm>
                <a:off x="6045900" y="146288"/>
                <a:ext cx="2854325" cy="1273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sSub>
                            <m:sSubPr>
                              <m:ctrlP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it-IT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𝑟𝑎𝑑𝑑</m:t>
                              </m:r>
                            </m:sub>
                          </m:sSub>
                        </m:sup>
                      </m:sSup>
                      <m:sSub>
                        <m:sSubPr>
                          <m:ctrlP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>
          <p:sp>
            <p:nvSpPr>
              <p:cNvPr id="3" name="Oggetto 2">
                <a:extLst>
                  <a:ext uri="{FF2B5EF4-FFF2-40B4-BE49-F238E27FC236}">
                    <a16:creationId xmlns:a16="http://schemas.microsoft.com/office/drawing/2014/main" id="{4C05D2A9-C211-0C1F-1B89-D0C3B3489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5900" y="146288"/>
                <a:ext cx="2854325" cy="1273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Oggetto 3">
                <a:extLst>
                  <a:ext uri="{FF2B5EF4-FFF2-40B4-BE49-F238E27FC236}">
                    <a16:creationId xmlns:a16="http://schemas.microsoft.com/office/drawing/2014/main" id="{56471086-2973-5CC2-9638-F25E464660A3}"/>
                  </a:ext>
                </a:extLst>
              </p:cNvPr>
              <p:cNvSpPr txBox="1"/>
              <p:nvPr/>
            </p:nvSpPr>
            <p:spPr bwMode="auto">
              <a:xfrm>
                <a:off x="6169856" y="908720"/>
                <a:ext cx="2903387" cy="1273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𝑟𝑎𝑑𝑑</m:t>
                          </m:r>
                        </m:sub>
                      </m:sSub>
                      <m:r>
                        <a:rPr lang="it-IT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it-IT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it-IT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it-IT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28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it-IT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>
          <p:sp>
            <p:nvSpPr>
              <p:cNvPr id="10" name="Oggetto 3">
                <a:extLst>
                  <a:ext uri="{FF2B5EF4-FFF2-40B4-BE49-F238E27FC236}">
                    <a16:creationId xmlns:a16="http://schemas.microsoft.com/office/drawing/2014/main" id="{56471086-2973-5CC2-9638-F25E46466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9856" y="908720"/>
                <a:ext cx="2903387" cy="1273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cacchiera murale in metallo - pieghevole">
            <a:extLst>
              <a:ext uri="{FF2B5EF4-FFF2-40B4-BE49-F238E27FC236}">
                <a16:creationId xmlns:a16="http://schemas.microsoft.com/office/drawing/2014/main" id="{74D42E9E-A25C-0BCE-8279-31223AC7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65175"/>
            <a:ext cx="33528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F3D1685-5623-030D-5361-C1A695CA5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1765300"/>
            <a:ext cx="1573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64 caselle</a:t>
            </a:r>
          </a:p>
        </p:txBody>
      </p:sp>
      <p:sp>
        <p:nvSpPr>
          <p:cNvPr id="31748" name="Rettangolo 4">
            <a:extLst>
              <a:ext uri="{FF2B5EF4-FFF2-40B4-BE49-F238E27FC236}">
                <a16:creationId xmlns:a16="http://schemas.microsoft.com/office/drawing/2014/main" id="{35F9145B-FD37-AB92-A4DF-BEDC7C04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8025" y="641350"/>
            <a:ext cx="377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«solo un chicco di riso! ….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150669F-50E3-F2E6-948C-89C24EC53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2517775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400" baseline="300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chicchi di riso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EEA43EB-291E-9FDB-CCE5-A033FE56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3238500"/>
            <a:ext cx="4002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1  chicco di riso pesa 1/45 g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FE7D8B6-AF18-E5B4-9B67-C7D6E286E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292600"/>
            <a:ext cx="862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altLang="it-IT" sz="2400" baseline="300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chicchi di riso pesano 2.05 *10</a:t>
            </a:r>
            <a:r>
              <a:rPr lang="it-IT" altLang="it-IT" sz="2400" baseline="300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g = 2.05*10</a:t>
            </a:r>
            <a:r>
              <a:rPr lang="it-IT" altLang="it-IT" sz="2400" baseline="300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 tonnellate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2159FF5-9B77-8BD3-D1B6-DD48C0B61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013325"/>
            <a:ext cx="367982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205 miliardi di tonnellate 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6242184-A468-A8AF-86BC-D9B970FA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767388"/>
            <a:ext cx="69818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produzione mondiale di riso anno 2022: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        		        2.9 miliardi di tonnellate  </a:t>
            </a:r>
          </a:p>
        </p:txBody>
      </p:sp>
      <p:sp>
        <p:nvSpPr>
          <p:cNvPr id="11" name="Rettangolo 4">
            <a:extLst>
              <a:ext uri="{FF2B5EF4-FFF2-40B4-BE49-F238E27FC236}">
                <a16:creationId xmlns:a16="http://schemas.microsoft.com/office/drawing/2014/main" id="{DED2577A-95DF-2427-EDDD-BFE780C87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125" y="1122363"/>
            <a:ext cx="458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  <a:cs typeface="Arial" panose="020B0604020202020204" pitchFamily="34" charset="0"/>
              </a:rPr>
              <a:t>che si raddoppia a ogni casella»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7EAB19-A6DE-767D-E629-376927C42CA0}"/>
              </a:ext>
            </a:extLst>
          </p:cNvPr>
          <p:cNvSpPr txBox="1"/>
          <p:nvPr/>
        </p:nvSpPr>
        <p:spPr>
          <a:xfrm>
            <a:off x="179388" y="152400"/>
            <a:ext cx="5905500" cy="460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l’aneddoto del faraone e del suo salvatore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2D3BB771-407D-E182-B290-3250A2FB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15888"/>
            <a:ext cx="8740775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visualizzare i primi </a:t>
            </a:r>
            <a:r>
              <a:rPr lang="it-IT" altLang="it-IT" sz="2800" i="1"/>
              <a:t>n+</a:t>
            </a:r>
            <a:r>
              <a:rPr lang="it-IT" altLang="it-IT" sz="2800"/>
              <a:t>1</a:t>
            </a:r>
            <a:r>
              <a:rPr lang="it-IT" altLang="it-IT" sz="2800">
                <a:latin typeface="Arial" panose="020B0604020202020204" pitchFamily="34" charset="0"/>
              </a:rPr>
              <a:t> termini generati dalla formula ricorrente del </a:t>
            </a:r>
            <a:r>
              <a:rPr lang="it-IT" altLang="it-IT" sz="2800"/>
              <a:t>II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costanti</a:t>
            </a:r>
            <a:endParaRPr lang="it-IT" altLang="it-IT" sz="2800" i="1">
              <a:latin typeface="New York" charset="0"/>
            </a:endParaRP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CFCBDF81-5158-C2A2-C9AC-E609FE153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9350" y="1557338"/>
          <a:ext cx="37290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28600" progId="Equation.3">
                  <p:embed/>
                </p:oleObj>
              </mc:Choice>
              <mc:Fallback>
                <p:oleObj name="Equation" r:id="rId4" imgW="12954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557338"/>
                        <a:ext cx="3729038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29" name="Group 9">
            <a:extLst>
              <a:ext uri="{FF2B5EF4-FFF2-40B4-BE49-F238E27FC236}">
                <a16:creationId xmlns:a16="http://schemas.microsoft.com/office/drawing/2014/main" id="{69C62591-745C-DF6D-BA01-37DD3A7902AA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2260600"/>
            <a:ext cx="8964612" cy="3581400"/>
            <a:chOff x="0" y="1842"/>
            <a:chExt cx="5647" cy="2256"/>
          </a:xfrm>
        </p:grpSpPr>
        <p:sp>
          <p:nvSpPr>
            <p:cNvPr id="32774" name="Text Box 5">
              <a:extLst>
                <a:ext uri="{FF2B5EF4-FFF2-40B4-BE49-F238E27FC236}">
                  <a16:creationId xmlns:a16="http://schemas.microsoft.com/office/drawing/2014/main" id="{F05BDB3E-8AC6-4540-8F25-39D4B54FA8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88"/>
              <a:ext cx="5647" cy="221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dati di input:</a:t>
              </a:r>
              <a:r>
                <a:rPr lang="it-IT" altLang="it-IT" sz="2800">
                  <a:latin typeface="Arial" panose="020B0604020202020204" pitchFamily="34" charset="0"/>
                </a:rPr>
                <a:t>                          (variabili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n</a:t>
              </a:r>
              <a:r>
                <a:rPr lang="it-IT" altLang="it-IT" sz="2800">
                  <a:latin typeface="Arial" panose="020B0604020202020204" pitchFamily="34" charset="0"/>
                </a:rPr>
                <a:t>,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altLang="it-IT" sz="2800">
                  <a:latin typeface="Arial" panose="020B0604020202020204" pitchFamily="34" charset="0"/>
                </a:rPr>
                <a:t>,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b</a:t>
              </a:r>
              <a:r>
                <a:rPr lang="it-IT" altLang="it-IT" sz="2800">
                  <a:latin typeface="Arial" panose="020B0604020202020204" pitchFamily="34" charset="0"/>
                </a:rPr>
                <a:t>,</a:t>
              </a:r>
              <a:r>
                <a:rPr lang="it-IT" altLang="it-IT" sz="28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c</a:t>
              </a:r>
              <a:r>
                <a:rPr lang="it-IT" altLang="it-IT" sz="2800">
                  <a:latin typeface="Arial" panose="020B0604020202020204" pitchFamily="34" charset="0"/>
                </a:rPr>
                <a:t>,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y_zero</a:t>
              </a:r>
              <a:r>
                <a:rPr lang="it-IT" altLang="it-IT" sz="2800">
                  <a:latin typeface="Arial" panose="020B0604020202020204" pitchFamily="34" charset="0"/>
                </a:rPr>
                <a:t>, 				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y_uno</a:t>
              </a:r>
              <a:r>
                <a:rPr lang="it-IT" altLang="it-IT" sz="2800">
                  <a:latin typeface="Arial" panose="020B0604020202020204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dato di output: </a:t>
              </a:r>
              <a:r>
                <a:rPr lang="it-IT" altLang="it-IT" sz="2800">
                  <a:latin typeface="Arial" panose="020B0604020202020204" pitchFamily="34" charset="0"/>
                </a:rPr>
                <a:t>nessuno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costrutto ripetitivo:</a:t>
              </a:r>
              <a:r>
                <a:rPr lang="it-IT" altLang="it-IT" sz="2800">
                  <a:latin typeface="Arial" panose="020B0604020202020204" pitchFamily="34" charset="0"/>
                </a:rPr>
                <a:t>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for</a:t>
              </a:r>
              <a:endParaRPr lang="it-IT" altLang="it-IT" sz="280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operazione ripetuta</a:t>
              </a:r>
              <a:r>
                <a:rPr lang="it-IT" altLang="it-IT" sz="2800">
                  <a:latin typeface="Arial" panose="020B0604020202020204" pitchFamily="34" charset="0"/>
                </a:rPr>
                <a:t> (al generico passo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800">
                  <a:latin typeface="Arial" panose="020B0604020202020204" pitchFamily="34" charset="0"/>
                </a:rPr>
                <a:t>)</a:t>
              </a:r>
              <a:r>
                <a:rPr lang="it-IT" altLang="it-IT" sz="2800" b="1">
                  <a:latin typeface="Arial" panose="020B0604020202020204" pitchFamily="34" charset="0"/>
                </a:rPr>
                <a:t>:</a:t>
              </a:r>
              <a:r>
                <a:rPr lang="it-IT" altLang="it-IT" sz="2800">
                  <a:latin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	applicazione della formula ricorrente per 	determinare valore del </a:t>
              </a:r>
              <a:r>
                <a:rPr lang="it-IT" altLang="it-IT" sz="28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800">
                  <a:latin typeface="Arial" panose="020B0604020202020204" pitchFamily="34" charset="0"/>
                </a:rPr>
                <a:t>-simo termine della 	successione (variabile </a:t>
              </a:r>
              <a:r>
                <a:rPr lang="it-IT" altLang="it-IT" sz="28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y</a:t>
              </a:r>
              <a:r>
                <a:rPr lang="it-IT" altLang="it-IT" sz="2800">
                  <a:latin typeface="Arial" panose="020B0604020202020204" pitchFamily="34" charset="0"/>
                </a:rPr>
                <a:t>)</a:t>
              </a:r>
            </a:p>
          </p:txBody>
        </p:sp>
        <p:graphicFrame>
          <p:nvGraphicFramePr>
            <p:cNvPr id="32775" name="Object 6">
              <a:extLst>
                <a:ext uri="{FF2B5EF4-FFF2-40B4-BE49-F238E27FC236}">
                  <a16:creationId xmlns:a16="http://schemas.microsoft.com/office/drawing/2014/main" id="{357418F3-0C18-8064-9D5B-ACE51813FB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0" y="1842"/>
            <a:ext cx="1345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889000" imgH="228600" progId="Equation.3">
                    <p:embed/>
                  </p:oleObj>
                </mc:Choice>
                <mc:Fallback>
                  <p:oleObj name="Equation" r:id="rId6" imgW="8890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0" y="1842"/>
                          <a:ext cx="1345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1930" name="Text Box 10">
            <a:extLst>
              <a:ext uri="{FF2B5EF4-FFF2-40B4-BE49-F238E27FC236}">
                <a16:creationId xmlns:a16="http://schemas.microsoft.com/office/drawing/2014/main" id="{8F4B4330-97D3-A9B0-2256-CD72700A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5918200"/>
            <a:ext cx="5529263" cy="519113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Arial" panose="020B0604020202020204" pitchFamily="34" charset="0"/>
              </a:rPr>
              <a:t>non deve essere usato un array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>
            <a:extLst>
              <a:ext uri="{FF2B5EF4-FFF2-40B4-BE49-F238E27FC236}">
                <a16:creationId xmlns:a16="http://schemas.microsoft.com/office/drawing/2014/main" id="{8203AFC9-2273-30F2-A41A-D0CC88403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56125"/>
            <a:ext cx="2027238" cy="1868488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rgbClr val="CC3300"/>
                </a:solidFill>
                <a:latin typeface="Comic Sans MS" charset="0"/>
                <a:ea typeface="ＭＳ Ｐゴシック" charset="0"/>
              </a:rPr>
              <a:t>y_prec_2</a:t>
            </a:r>
          </a:p>
          <a:p>
            <a:pPr>
              <a:defRPr/>
            </a:pPr>
            <a:endParaRPr lang="it-IT" sz="1000" b="1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Comic Sans MS" charset="0"/>
                <a:ea typeface="ＭＳ Ｐゴシック" charset="0"/>
              </a:rPr>
              <a:t>y_prec_1</a:t>
            </a:r>
          </a:p>
          <a:p>
            <a:pPr>
              <a:defRPr/>
            </a:pPr>
            <a:endParaRPr lang="it-IT" sz="1000" b="1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3200" b="1">
                <a:latin typeface="Comic Sans MS" charset="0"/>
                <a:ea typeface="ＭＳ Ｐゴシック" charset="0"/>
              </a:rPr>
              <a:t>y_att</a:t>
            </a:r>
          </a:p>
        </p:txBody>
      </p:sp>
      <p:grpSp>
        <p:nvGrpSpPr>
          <p:cNvPr id="68617" name="Group 9">
            <a:extLst>
              <a:ext uri="{FF2B5EF4-FFF2-40B4-BE49-F238E27FC236}">
                <a16:creationId xmlns:a16="http://schemas.microsoft.com/office/drawing/2014/main" id="{E0E31C56-4D6F-5BCF-E963-E564E57A9AC7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041900"/>
            <a:ext cx="3343275" cy="650875"/>
            <a:chOff x="3216" y="3312"/>
            <a:chExt cx="2106" cy="410"/>
          </a:xfrm>
        </p:grpSpPr>
        <p:sp>
          <p:nvSpPr>
            <p:cNvPr id="68615" name="Text Box 7">
              <a:extLst>
                <a:ext uri="{FF2B5EF4-FFF2-40B4-BE49-F238E27FC236}">
                  <a16:creationId xmlns:a16="http://schemas.microsoft.com/office/drawing/2014/main" id="{8D228E2A-B5C5-EBCD-0982-5EDAA06C1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3312"/>
              <a:ext cx="1434" cy="41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it-IT" altLang="it-IT" sz="3600">
                  <a:latin typeface="Arial" panose="020B0604020202020204" pitchFamily="34" charset="0"/>
                </a:rPr>
                <a:t>“memoria”</a:t>
              </a:r>
              <a:endParaRPr lang="it-IT" altLang="it-IT"/>
            </a:p>
          </p:txBody>
        </p:sp>
        <p:sp>
          <p:nvSpPr>
            <p:cNvPr id="68616" name="AutoShape 8">
              <a:extLst>
                <a:ext uri="{FF2B5EF4-FFF2-40B4-BE49-F238E27FC236}">
                  <a16:creationId xmlns:a16="http://schemas.microsoft.com/office/drawing/2014/main" id="{C8B9DFF5-12F8-F3FB-6CA0-BE30366A3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360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B7AACCC9-BFCE-D977-F069-6BCB8CAA2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5949950"/>
            <a:ext cx="2209800" cy="43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4821" name="Object 12">
            <a:extLst>
              <a:ext uri="{FF2B5EF4-FFF2-40B4-BE49-F238E27FC236}">
                <a16:creationId xmlns:a16="http://schemas.microsoft.com/office/drawing/2014/main" id="{EE63BE0C-6FC0-36B8-827A-D2ED6818E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9350" y="1862138"/>
          <a:ext cx="37290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28600" progId="Equation.3">
                  <p:embed/>
                </p:oleObj>
              </mc:Choice>
              <mc:Fallback>
                <p:oleObj name="Equation" r:id="rId4" imgW="12954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862138"/>
                        <a:ext cx="3729038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2" name="Rectangle 14">
            <a:extLst>
              <a:ext uri="{FF2B5EF4-FFF2-40B4-BE49-F238E27FC236}">
                <a16:creationId xmlns:a16="http://schemas.microsoft.com/office/drawing/2014/main" id="{08A0DF40-73C0-DBB7-CDD2-764B3344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141663"/>
            <a:ext cx="576263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7AB11457-1BE8-7415-0A9D-FCC8EBF25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300663"/>
            <a:ext cx="2209800" cy="5048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8624" name="Rectangle 16">
            <a:extLst>
              <a:ext uri="{FF2B5EF4-FFF2-40B4-BE49-F238E27FC236}">
                <a16:creationId xmlns:a16="http://schemas.microsoft.com/office/drawing/2014/main" id="{6DE0C971-F3CD-962C-A700-10BA4E6AA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4652963"/>
            <a:ext cx="2209800" cy="5048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8625" name="Rectangle 17">
            <a:extLst>
              <a:ext uri="{FF2B5EF4-FFF2-40B4-BE49-F238E27FC236}">
                <a16:creationId xmlns:a16="http://schemas.microsoft.com/office/drawing/2014/main" id="{150628D4-8950-2F8A-AECA-D5A69205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3141663"/>
            <a:ext cx="863600" cy="647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8626" name="Rectangle 18">
            <a:extLst>
              <a:ext uri="{FF2B5EF4-FFF2-40B4-BE49-F238E27FC236}">
                <a16:creationId xmlns:a16="http://schemas.microsoft.com/office/drawing/2014/main" id="{98A50A59-7FED-4844-AC0D-144C714EB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141663"/>
            <a:ext cx="911225" cy="6477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34827" name="Text Box 19">
            <a:extLst>
              <a:ext uri="{FF2B5EF4-FFF2-40B4-BE49-F238E27FC236}">
                <a16:creationId xmlns:a16="http://schemas.microsoft.com/office/drawing/2014/main" id="{8642416B-76D6-6F18-C61C-9612D68B9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15888"/>
            <a:ext cx="8740775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visualizzare i primi </a:t>
            </a:r>
            <a:r>
              <a:rPr lang="it-IT" altLang="it-IT" sz="2800" i="1"/>
              <a:t>n+</a:t>
            </a:r>
            <a:r>
              <a:rPr lang="it-IT" altLang="it-IT" sz="2800"/>
              <a:t>1</a:t>
            </a:r>
            <a:r>
              <a:rPr lang="it-IT" altLang="it-IT" sz="2800">
                <a:latin typeface="Arial" panose="020B0604020202020204" pitchFamily="34" charset="0"/>
              </a:rPr>
              <a:t> termini generati dalla formula ricorrente del </a:t>
            </a:r>
            <a:r>
              <a:rPr lang="it-IT" altLang="it-IT" sz="2800"/>
              <a:t>II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costanti</a:t>
            </a:r>
            <a:endParaRPr lang="it-IT" altLang="it-IT" sz="2800" i="1">
              <a:latin typeface="New York" charset="0"/>
            </a:endParaRPr>
          </a:p>
        </p:txBody>
      </p:sp>
      <p:graphicFrame>
        <p:nvGraphicFramePr>
          <p:cNvPr id="34828" name="Object 18">
            <a:extLst>
              <a:ext uri="{FF2B5EF4-FFF2-40B4-BE49-F238E27FC236}">
                <a16:creationId xmlns:a16="http://schemas.microsoft.com/office/drawing/2014/main" id="{75F10AE0-6F77-2A15-670A-8C6DD61D28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2738" y="2935288"/>
          <a:ext cx="6022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765300" imgH="228600" progId="Equation.3">
                  <p:embed/>
                </p:oleObj>
              </mc:Choice>
              <mc:Fallback>
                <p:oleObj name="Equazione" r:id="rId6" imgW="17653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2935288"/>
                        <a:ext cx="60229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 autoUpdateAnimBg="0"/>
      <p:bldP spid="68618" grpId="0" animBg="1"/>
      <p:bldP spid="68622" grpId="0" animBg="1"/>
      <p:bldP spid="68623" grpId="0" animBg="1"/>
      <p:bldP spid="68624" grpId="0" animBg="1"/>
      <p:bldP spid="68625" grpId="0" animBg="1"/>
      <p:bldP spid="686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>
            <a:extLst>
              <a:ext uri="{FF2B5EF4-FFF2-40B4-BE49-F238E27FC236}">
                <a16:creationId xmlns:a16="http://schemas.microsoft.com/office/drawing/2014/main" id="{EBA1F03D-4312-B38A-EE29-0CFAA777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411663"/>
            <a:ext cx="2027237" cy="15636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rgbClr val="CC3300"/>
                </a:solidFill>
                <a:latin typeface="Comic Sans MS" charset="0"/>
                <a:ea typeface="ＭＳ Ｐゴシック" charset="0"/>
              </a:rPr>
              <a:t>y_prec_2</a:t>
            </a:r>
          </a:p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Comic Sans MS" charset="0"/>
                <a:ea typeface="ＭＳ Ｐゴシック" charset="0"/>
              </a:rPr>
              <a:t>y_prec_1</a:t>
            </a:r>
            <a:endParaRPr lang="it-IT" sz="3200" b="1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3200" b="1">
                <a:latin typeface="Comic Sans MS" charset="0"/>
                <a:ea typeface="ＭＳ Ｐゴシック" charset="0"/>
              </a:rPr>
              <a:t>y_att</a:t>
            </a:r>
          </a:p>
        </p:txBody>
      </p:sp>
      <p:sp>
        <p:nvSpPr>
          <p:cNvPr id="69641" name="Line 9">
            <a:extLst>
              <a:ext uri="{FF2B5EF4-FFF2-40B4-BE49-F238E27FC236}">
                <a16:creationId xmlns:a16="http://schemas.microsoft.com/office/drawing/2014/main" id="{D19E5471-6B25-8013-7372-E952FF72E11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8175" y="3644900"/>
            <a:ext cx="20638" cy="94773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42" name="Line 10">
            <a:extLst>
              <a:ext uri="{FF2B5EF4-FFF2-40B4-BE49-F238E27FC236}">
                <a16:creationId xmlns:a16="http://schemas.microsoft.com/office/drawing/2014/main" id="{484F86A8-D768-2A9B-D922-3DC8017432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2213" y="3644900"/>
            <a:ext cx="22225" cy="14049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43" name="Line 11">
            <a:extLst>
              <a:ext uri="{FF2B5EF4-FFF2-40B4-BE49-F238E27FC236}">
                <a16:creationId xmlns:a16="http://schemas.microsoft.com/office/drawing/2014/main" id="{D41DF9EA-1F52-F808-FBEF-031134B0A2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3644900"/>
            <a:ext cx="503237" cy="1944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44" name="Text Box 12">
            <a:extLst>
              <a:ext uri="{FF2B5EF4-FFF2-40B4-BE49-F238E27FC236}">
                <a16:creationId xmlns:a16="http://schemas.microsoft.com/office/drawing/2014/main" id="{DB03447E-9833-10E9-21DA-95CF97559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257800"/>
            <a:ext cx="267335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chemeClr val="bg1"/>
                </a:solidFill>
                <a:latin typeface="Arial" panose="020B0604020202020204" pitchFamily="34" charset="0"/>
              </a:rPr>
              <a:t>primo passo</a:t>
            </a:r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368C1BD4-0C55-8FC9-DA3C-1D73A40F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068638"/>
            <a:ext cx="2016125" cy="8382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6872" name="Object 15">
            <a:extLst>
              <a:ext uri="{FF2B5EF4-FFF2-40B4-BE49-F238E27FC236}">
                <a16:creationId xmlns:a16="http://schemas.microsoft.com/office/drawing/2014/main" id="{0CD28B06-D1A7-2E0D-840F-F2D9F904B8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9350" y="1862138"/>
          <a:ext cx="37290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28600" progId="Equation.3">
                  <p:embed/>
                </p:oleObj>
              </mc:Choice>
              <mc:Fallback>
                <p:oleObj name="Equation" r:id="rId4" imgW="12954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862138"/>
                        <a:ext cx="3729038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Text Box 17">
            <a:extLst>
              <a:ext uri="{FF2B5EF4-FFF2-40B4-BE49-F238E27FC236}">
                <a16:creationId xmlns:a16="http://schemas.microsoft.com/office/drawing/2014/main" id="{27D7B095-F87F-CCB1-D535-BEC85D4F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15888"/>
            <a:ext cx="8740775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visualizzare i primi </a:t>
            </a:r>
            <a:r>
              <a:rPr lang="it-IT" altLang="it-IT" sz="2800" i="1"/>
              <a:t>n+</a:t>
            </a:r>
            <a:r>
              <a:rPr lang="it-IT" altLang="it-IT" sz="2800"/>
              <a:t>1</a:t>
            </a:r>
            <a:r>
              <a:rPr lang="it-IT" altLang="it-IT" sz="2800">
                <a:latin typeface="Arial" panose="020B0604020202020204" pitchFamily="34" charset="0"/>
              </a:rPr>
              <a:t> termini generati dalla formula ricorrente del </a:t>
            </a:r>
            <a:r>
              <a:rPr lang="it-IT" altLang="it-IT" sz="2800"/>
              <a:t>II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costanti</a:t>
            </a:r>
            <a:endParaRPr lang="it-IT" altLang="it-IT" sz="2800" i="1">
              <a:latin typeface="New York" charset="0"/>
            </a:endParaRPr>
          </a:p>
        </p:txBody>
      </p:sp>
      <p:graphicFrame>
        <p:nvGraphicFramePr>
          <p:cNvPr id="36874" name="Object 18">
            <a:extLst>
              <a:ext uri="{FF2B5EF4-FFF2-40B4-BE49-F238E27FC236}">
                <a16:creationId xmlns:a16="http://schemas.microsoft.com/office/drawing/2014/main" id="{4197873C-0643-B217-079D-F47750F21E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2738" y="3025775"/>
          <a:ext cx="6022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765300" imgH="228600" progId="Equation.3">
                  <p:embed/>
                </p:oleObj>
              </mc:Choice>
              <mc:Fallback>
                <p:oleObj name="Equazione" r:id="rId6" imgW="17653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3025775"/>
                        <a:ext cx="60229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44" grpId="0" animBg="1" autoUpdateAnimBg="0"/>
      <p:bldP spid="696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>
            <a:extLst>
              <a:ext uri="{FF2B5EF4-FFF2-40B4-BE49-F238E27FC236}">
                <a16:creationId xmlns:a16="http://schemas.microsoft.com/office/drawing/2014/main" id="{04A4BAB6-B662-7637-3EF7-4129EE7E9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569325" cy="138271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una </a:t>
            </a:r>
            <a:r>
              <a:rPr lang="it-IT" altLang="it-IT" sz="2800" b="1">
                <a:latin typeface="Arial" panose="020B0604020202020204" pitchFamily="34" charset="0"/>
              </a:rPr>
              <a:t>formula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ricorrente</a:t>
            </a:r>
            <a:r>
              <a:rPr lang="it-IT" altLang="it-IT" sz="2800">
                <a:latin typeface="Arial" panose="020B0604020202020204" pitchFamily="34" charset="0"/>
              </a:rPr>
              <a:t> (o </a:t>
            </a:r>
            <a:r>
              <a:rPr lang="it-IT" altLang="it-IT" sz="2800" b="1">
                <a:latin typeface="Arial" panose="020B0604020202020204" pitchFamily="34" charset="0"/>
              </a:rPr>
              <a:t>relazione di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ricorrenza</a:t>
            </a:r>
            <a:r>
              <a:rPr lang="it-IT" altLang="it-IT" sz="2800">
                <a:latin typeface="Arial" panose="020B0604020202020204" pitchFamily="34" charset="0"/>
              </a:rPr>
              <a:t>) è una equazione che definisce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ricorsivamente</a:t>
            </a:r>
            <a:r>
              <a:rPr lang="it-IT" altLang="it-IT" sz="2800">
                <a:latin typeface="Arial" panose="020B0604020202020204" pitchFamily="34" charset="0"/>
              </a:rPr>
              <a:t> una </a:t>
            </a:r>
            <a:r>
              <a:rPr lang="it-IT" altLang="it-IT" sz="2800" b="1">
                <a:latin typeface="Arial" panose="020B0604020202020204" pitchFamily="34" charset="0"/>
              </a:rPr>
              <a:t>successione</a:t>
            </a:r>
          </a:p>
        </p:txBody>
      </p:sp>
      <p:sp>
        <p:nvSpPr>
          <p:cNvPr id="3093" name="Text Box 21">
            <a:extLst>
              <a:ext uri="{FF2B5EF4-FFF2-40B4-BE49-F238E27FC236}">
                <a16:creationId xmlns:a16="http://schemas.microsoft.com/office/drawing/2014/main" id="{A0BBCF89-B486-EFF6-AE82-FD9F20CA5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3578225" cy="588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formule ricorrenti</a:t>
            </a:r>
            <a:endParaRPr lang="it-IT" sz="3200" i="1">
              <a:solidFill>
                <a:schemeClr val="accent2"/>
              </a:solidFill>
              <a:latin typeface="New York" charset="0"/>
              <a:ea typeface="ＭＳ Ｐゴシック" charset="0"/>
            </a:endParaRPr>
          </a:p>
        </p:txBody>
      </p:sp>
      <p:sp>
        <p:nvSpPr>
          <p:cNvPr id="3104" name="Text Box 32">
            <a:extLst>
              <a:ext uri="{FF2B5EF4-FFF2-40B4-BE49-F238E27FC236}">
                <a16:creationId xmlns:a16="http://schemas.microsoft.com/office/drawing/2014/main" id="{627958BE-6DA4-0820-A5F0-624DE37F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1455737" cy="457200"/>
          </a:xfrm>
          <a:prstGeom prst="rect">
            <a:avLst/>
          </a:prstGeom>
          <a:solidFill>
            <a:srgbClr val="DBFD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Esempio: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36222710-B294-2DA8-29CD-D3B6A74AB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565400"/>
            <a:ext cx="2270125" cy="457200"/>
          </a:xfrm>
          <a:prstGeom prst="rect">
            <a:avLst/>
          </a:prstGeom>
          <a:solidFill>
            <a:srgbClr val="DBFD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la successione </a:t>
            </a:r>
          </a:p>
        </p:txBody>
      </p:sp>
      <p:graphicFrame>
        <p:nvGraphicFramePr>
          <p:cNvPr id="3106" name="Object 34">
            <a:extLst>
              <a:ext uri="{FF2B5EF4-FFF2-40B4-BE49-F238E27FC236}">
                <a16:creationId xmlns:a16="http://schemas.microsoft.com/office/drawing/2014/main" id="{A5AFA155-E210-727F-A661-4ADDFD6D46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2565400"/>
          <a:ext cx="2808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03112" progId="Equation.3">
                  <p:embed/>
                </p:oleObj>
              </mc:Choice>
              <mc:Fallback>
                <p:oleObj name="Equation" r:id="rId4" imgW="837836" imgH="203112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565400"/>
                        <a:ext cx="2808288" cy="4318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7" name="Text Box 35">
            <a:extLst>
              <a:ext uri="{FF2B5EF4-FFF2-40B4-BE49-F238E27FC236}">
                <a16:creationId xmlns:a16="http://schemas.microsoft.com/office/drawing/2014/main" id="{A0C96656-B801-89A6-BE48-59F8F26D9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13100"/>
            <a:ext cx="6696075" cy="457200"/>
          </a:xfrm>
          <a:prstGeom prst="rect">
            <a:avLst/>
          </a:prstGeom>
          <a:solidFill>
            <a:srgbClr val="DBFD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è definita ricorsivamente dalla formula ricorrente</a:t>
            </a:r>
          </a:p>
        </p:txBody>
      </p:sp>
      <p:graphicFrame>
        <p:nvGraphicFramePr>
          <p:cNvPr id="3108" name="Object 36">
            <a:extLst>
              <a:ext uri="{FF2B5EF4-FFF2-40B4-BE49-F238E27FC236}">
                <a16:creationId xmlns:a16="http://schemas.microsoft.com/office/drawing/2014/main" id="{71B4433B-3B3B-F57F-7DB4-A0222DACFA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860800"/>
          <a:ext cx="2232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860800"/>
                        <a:ext cx="2232025" cy="6000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9" name="Object 37">
            <a:extLst>
              <a:ext uri="{FF2B5EF4-FFF2-40B4-BE49-F238E27FC236}">
                <a16:creationId xmlns:a16="http://schemas.microsoft.com/office/drawing/2014/main" id="{5F42A1C7-A99B-18C9-4FFD-CBB2A60868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652963"/>
          <a:ext cx="5032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646" imgH="228402" progId="Equation.3">
                  <p:embed/>
                </p:oleObj>
              </mc:Choice>
              <mc:Fallback>
                <p:oleObj name="Equation" r:id="rId8" imgW="177646" imgH="228402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52963"/>
                        <a:ext cx="503237" cy="541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1" name="Object 39">
            <a:extLst>
              <a:ext uri="{FF2B5EF4-FFF2-40B4-BE49-F238E27FC236}">
                <a16:creationId xmlns:a16="http://schemas.microsoft.com/office/drawing/2014/main" id="{724A097A-BB3C-309E-AFB7-50CCAE402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5229225"/>
          <a:ext cx="5032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3">
                  <p:embed/>
                </p:oleObj>
              </mc:Choice>
              <mc:Fallback>
                <p:oleObj name="Equation" r:id="rId10" imgW="266584" imgH="228501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229225"/>
                        <a:ext cx="503237" cy="5413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" name="Text Box 41">
            <a:extLst>
              <a:ext uri="{FF2B5EF4-FFF2-40B4-BE49-F238E27FC236}">
                <a16:creationId xmlns:a16="http://schemas.microsoft.com/office/drawing/2014/main" id="{BBD9BB10-D76E-BCF0-8CB4-C758FF3B6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27575"/>
            <a:ext cx="5184775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i="1"/>
              <a:t>k</a:t>
            </a:r>
            <a:r>
              <a:rPr lang="it-IT" altLang="it-IT" sz="2400">
                <a:latin typeface="Arial" panose="020B0604020202020204" pitchFamily="34" charset="0"/>
              </a:rPr>
              <a:t>-simo termine della successione 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id="{AA36A131-0769-B33C-6299-BECB9B604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0"/>
            <a:ext cx="5202237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(</a:t>
            </a:r>
            <a:r>
              <a:rPr lang="it-IT" altLang="it-IT" sz="2400" i="1"/>
              <a:t>k</a:t>
            </a:r>
            <a:r>
              <a:rPr lang="it-IT" altLang="it-IT" sz="2400"/>
              <a:t>-1)</a:t>
            </a:r>
            <a:r>
              <a:rPr lang="it-IT" altLang="it-IT" sz="2400">
                <a:latin typeface="Arial" panose="020B0604020202020204" pitchFamily="34" charset="0"/>
              </a:rPr>
              <a:t>-simo termine della successione </a:t>
            </a:r>
          </a:p>
        </p:txBody>
      </p:sp>
      <p:graphicFrame>
        <p:nvGraphicFramePr>
          <p:cNvPr id="3117" name="Object 45">
            <a:extLst>
              <a:ext uri="{FF2B5EF4-FFF2-40B4-BE49-F238E27FC236}">
                <a16:creationId xmlns:a16="http://schemas.microsoft.com/office/drawing/2014/main" id="{BEEEE2DB-C5F3-7D10-F636-236EE1CBB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" y="5840413"/>
          <a:ext cx="5032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646" imgH="228402" progId="Equation.3">
                  <p:embed/>
                </p:oleObj>
              </mc:Choice>
              <mc:Fallback>
                <p:oleObj name="Equation" r:id="rId12" imgW="177646" imgH="228402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840413"/>
                        <a:ext cx="503238" cy="541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8" name="Text Box 46">
            <a:extLst>
              <a:ext uri="{FF2B5EF4-FFF2-40B4-BE49-F238E27FC236}">
                <a16:creationId xmlns:a16="http://schemas.microsoft.com/office/drawing/2014/main" id="{83527EAB-358E-4ACD-9F17-98AE3B0D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5915025"/>
            <a:ext cx="7129463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è espresso come funzione del termine precedente</a:t>
            </a:r>
          </a:p>
        </p:txBody>
      </p:sp>
      <p:graphicFrame>
        <p:nvGraphicFramePr>
          <p:cNvPr id="3119" name="Object 47">
            <a:extLst>
              <a:ext uri="{FF2B5EF4-FFF2-40B4-BE49-F238E27FC236}">
                <a16:creationId xmlns:a16="http://schemas.microsoft.com/office/drawing/2014/main" id="{28A6CCB9-1FF2-C84E-694A-9E9993BAD1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45475" y="5803900"/>
          <a:ext cx="5032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584" imgH="228501" progId="Equation.3">
                  <p:embed/>
                </p:oleObj>
              </mc:Choice>
              <mc:Fallback>
                <p:oleObj name="Equation" r:id="rId13" imgW="266584" imgH="228501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475" y="5803900"/>
                        <a:ext cx="503238" cy="5413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 animBg="1"/>
      <p:bldP spid="3105" grpId="0" animBg="1"/>
      <p:bldP spid="3107" grpId="0" animBg="1"/>
      <p:bldP spid="3113" grpId="0" animBg="1"/>
      <p:bldP spid="3114" grpId="0" animBg="1"/>
      <p:bldP spid="3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>
            <a:extLst>
              <a:ext uri="{FF2B5EF4-FFF2-40B4-BE49-F238E27FC236}">
                <a16:creationId xmlns:a16="http://schemas.microsoft.com/office/drawing/2014/main" id="{42604E66-431C-AAE0-46EB-839EDD7DA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4411663"/>
            <a:ext cx="2027238" cy="15636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rgbClr val="CC3300"/>
                </a:solidFill>
                <a:latin typeface="Comic Sans MS" charset="0"/>
                <a:ea typeface="ＭＳ Ｐゴシック" charset="0"/>
              </a:rPr>
              <a:t>y_prec_2</a:t>
            </a:r>
          </a:p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Comic Sans MS" charset="0"/>
                <a:ea typeface="ＭＳ Ｐゴシック" charset="0"/>
              </a:rPr>
              <a:t>y_prec_1</a:t>
            </a:r>
            <a:endParaRPr lang="it-IT" sz="3200" b="1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3200" b="1">
                <a:latin typeface="Comic Sans MS" charset="0"/>
                <a:ea typeface="ＭＳ Ｐゴシック" charset="0"/>
              </a:rPr>
              <a:t>y_att</a:t>
            </a:r>
          </a:p>
        </p:txBody>
      </p:sp>
      <p:sp>
        <p:nvSpPr>
          <p:cNvPr id="38915" name="Line 9">
            <a:extLst>
              <a:ext uri="{FF2B5EF4-FFF2-40B4-BE49-F238E27FC236}">
                <a16:creationId xmlns:a16="http://schemas.microsoft.com/office/drawing/2014/main" id="{92A4E85D-0D24-06BA-5E23-49F2736F75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4763" y="3644900"/>
            <a:ext cx="20637" cy="94773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6" name="Line 10">
            <a:extLst>
              <a:ext uri="{FF2B5EF4-FFF2-40B4-BE49-F238E27FC236}">
                <a16:creationId xmlns:a16="http://schemas.microsoft.com/office/drawing/2014/main" id="{A7E6D0FF-92D8-94A9-FFA7-ADD3F0759C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8800" y="3644900"/>
            <a:ext cx="22225" cy="14049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7" name="Line 11">
            <a:extLst>
              <a:ext uri="{FF2B5EF4-FFF2-40B4-BE49-F238E27FC236}">
                <a16:creationId xmlns:a16="http://schemas.microsoft.com/office/drawing/2014/main" id="{ADB6EE3C-6524-A105-1A19-A5862C8B37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6925" y="3644900"/>
            <a:ext cx="503238" cy="1944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8918" name="Text Box 12">
            <a:extLst>
              <a:ext uri="{FF2B5EF4-FFF2-40B4-BE49-F238E27FC236}">
                <a16:creationId xmlns:a16="http://schemas.microsoft.com/office/drawing/2014/main" id="{691EE4F0-B273-BDC5-7C6F-4397A83E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257800"/>
            <a:ext cx="3287713" cy="646113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chemeClr val="bg1"/>
                </a:solidFill>
                <a:latin typeface="Arial" panose="020B0604020202020204" pitchFamily="34" charset="0"/>
              </a:rPr>
              <a:t>secondo passo</a:t>
            </a:r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38919" name="Rectangle 13">
            <a:extLst>
              <a:ext uri="{FF2B5EF4-FFF2-40B4-BE49-F238E27FC236}">
                <a16:creationId xmlns:a16="http://schemas.microsoft.com/office/drawing/2014/main" id="{6B7E0523-5998-72C7-0082-EEDE221B0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400" y="3068638"/>
            <a:ext cx="2016125" cy="8382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38920" name="Object 15">
            <a:extLst>
              <a:ext uri="{FF2B5EF4-FFF2-40B4-BE49-F238E27FC236}">
                <a16:creationId xmlns:a16="http://schemas.microsoft.com/office/drawing/2014/main" id="{4B29FF5F-A458-BD21-2F56-68F1845DFE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9350" y="1862138"/>
          <a:ext cx="37290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28600" progId="Equation.3">
                  <p:embed/>
                </p:oleObj>
              </mc:Choice>
              <mc:Fallback>
                <p:oleObj name="Equation" r:id="rId4" imgW="12954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862138"/>
                        <a:ext cx="3729038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Text Box 17">
            <a:extLst>
              <a:ext uri="{FF2B5EF4-FFF2-40B4-BE49-F238E27FC236}">
                <a16:creationId xmlns:a16="http://schemas.microsoft.com/office/drawing/2014/main" id="{17B6CB7E-AFFB-48AA-1FB8-3B50C180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15888"/>
            <a:ext cx="8740775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visualizzare i primi </a:t>
            </a:r>
            <a:r>
              <a:rPr lang="it-IT" altLang="it-IT" sz="2800" i="1"/>
              <a:t>n+</a:t>
            </a:r>
            <a:r>
              <a:rPr lang="it-IT" altLang="it-IT" sz="2800"/>
              <a:t>1</a:t>
            </a:r>
            <a:r>
              <a:rPr lang="it-IT" altLang="it-IT" sz="2800">
                <a:latin typeface="Arial" panose="020B0604020202020204" pitchFamily="34" charset="0"/>
              </a:rPr>
              <a:t> termini generati dalla formula ricorrente del </a:t>
            </a:r>
            <a:r>
              <a:rPr lang="it-IT" altLang="it-IT" sz="2800"/>
              <a:t>II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costanti</a:t>
            </a:r>
            <a:endParaRPr lang="it-IT" altLang="it-IT" sz="2800" i="1">
              <a:latin typeface="New York" charset="0"/>
            </a:endParaRPr>
          </a:p>
        </p:txBody>
      </p:sp>
      <p:graphicFrame>
        <p:nvGraphicFramePr>
          <p:cNvPr id="38922" name="Object 18">
            <a:extLst>
              <a:ext uri="{FF2B5EF4-FFF2-40B4-BE49-F238E27FC236}">
                <a16:creationId xmlns:a16="http://schemas.microsoft.com/office/drawing/2014/main" id="{AABD82E1-7A43-BF27-125E-2CFE662AA0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2738" y="3025775"/>
          <a:ext cx="6022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765300" imgH="228600" progId="Equation.3">
                  <p:embed/>
                </p:oleObj>
              </mc:Choice>
              <mc:Fallback>
                <p:oleObj name="Equazione" r:id="rId6" imgW="17653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3025775"/>
                        <a:ext cx="60229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839150DC-C05F-39FF-D1A1-6236FDCFC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4411663"/>
            <a:ext cx="2027237" cy="156368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rgbClr val="CC3300"/>
                </a:solidFill>
                <a:latin typeface="Comic Sans MS" charset="0"/>
                <a:ea typeface="ＭＳ Ｐゴシック" charset="0"/>
              </a:rPr>
              <a:t>y_prec_2</a:t>
            </a:r>
          </a:p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Comic Sans MS" charset="0"/>
                <a:ea typeface="ＭＳ Ｐゴシック" charset="0"/>
              </a:rPr>
              <a:t>y_prec_1</a:t>
            </a:r>
            <a:endParaRPr lang="it-IT" sz="3200" b="1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3200" b="1">
                <a:latin typeface="Comic Sans MS" charset="0"/>
                <a:ea typeface="ＭＳ Ｐゴシック" charset="0"/>
              </a:rPr>
              <a:t>y_att</a:t>
            </a:r>
          </a:p>
        </p:txBody>
      </p:sp>
      <p:sp>
        <p:nvSpPr>
          <p:cNvPr id="167939" name="Line 3">
            <a:extLst>
              <a:ext uri="{FF2B5EF4-FFF2-40B4-BE49-F238E27FC236}">
                <a16:creationId xmlns:a16="http://schemas.microsoft.com/office/drawing/2014/main" id="{3351EA6E-C64C-C8ED-D005-E451412D61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80025" y="3644900"/>
            <a:ext cx="20638" cy="947738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7940" name="Line 4">
            <a:extLst>
              <a:ext uri="{FF2B5EF4-FFF2-40B4-BE49-F238E27FC236}">
                <a16:creationId xmlns:a16="http://schemas.microsoft.com/office/drawing/2014/main" id="{D8F4B7E1-B45E-2328-6ABD-56D44E00A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4738" y="3644900"/>
            <a:ext cx="22225" cy="14049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7941" name="Line 5">
            <a:extLst>
              <a:ext uri="{FF2B5EF4-FFF2-40B4-BE49-F238E27FC236}">
                <a16:creationId xmlns:a16="http://schemas.microsoft.com/office/drawing/2014/main" id="{F1BC4638-249A-62E8-B530-40ECD2B213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72188" y="3716338"/>
            <a:ext cx="1019175" cy="1873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DD546152-582E-D8AD-FBC3-B4A1AF41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068638"/>
            <a:ext cx="2663825" cy="838200"/>
          </a:xfrm>
          <a:prstGeom prst="rect">
            <a:avLst/>
          </a:prstGeom>
          <a:noFill/>
          <a:ln w="571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40967" name="Object 9">
            <a:extLst>
              <a:ext uri="{FF2B5EF4-FFF2-40B4-BE49-F238E27FC236}">
                <a16:creationId xmlns:a16="http://schemas.microsoft.com/office/drawing/2014/main" id="{3D5F10E9-DF13-4F87-C4C1-26B21B684D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9350" y="1862138"/>
          <a:ext cx="37290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28600" progId="Equation.3">
                  <p:embed/>
                </p:oleObj>
              </mc:Choice>
              <mc:Fallback>
                <p:oleObj name="Equation" r:id="rId4" imgW="12954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862138"/>
                        <a:ext cx="3729038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7" name="Text Box 11">
            <a:extLst>
              <a:ext uri="{FF2B5EF4-FFF2-40B4-BE49-F238E27FC236}">
                <a16:creationId xmlns:a16="http://schemas.microsoft.com/office/drawing/2014/main" id="{213C1135-1DEE-F5FA-76E9-185246E2F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88" y="5334000"/>
            <a:ext cx="2851150" cy="64135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 i="1">
                <a:solidFill>
                  <a:schemeClr val="bg1"/>
                </a:solidFill>
              </a:rPr>
              <a:t>k</a:t>
            </a:r>
            <a:r>
              <a:rPr lang="it-IT" altLang="it-IT" sz="3600">
                <a:solidFill>
                  <a:schemeClr val="bg1"/>
                </a:solidFill>
                <a:latin typeface="Arial" panose="020B0604020202020204" pitchFamily="34" charset="0"/>
              </a:rPr>
              <a:t>-simo passo</a:t>
            </a:r>
            <a:endParaRPr lang="it-IT" altLang="it-IT" sz="2400">
              <a:solidFill>
                <a:schemeClr val="bg1"/>
              </a:solidFill>
            </a:endParaRPr>
          </a:p>
        </p:txBody>
      </p:sp>
      <p:sp>
        <p:nvSpPr>
          <p:cNvPr id="40969" name="Text Box 13">
            <a:extLst>
              <a:ext uri="{FF2B5EF4-FFF2-40B4-BE49-F238E27FC236}">
                <a16:creationId xmlns:a16="http://schemas.microsoft.com/office/drawing/2014/main" id="{3DA8957C-4D24-6E41-6F8F-368C8647D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15888"/>
            <a:ext cx="8740775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visualizzare i primi </a:t>
            </a:r>
            <a:r>
              <a:rPr lang="it-IT" altLang="it-IT" sz="2800" i="1"/>
              <a:t>n+</a:t>
            </a:r>
            <a:r>
              <a:rPr lang="it-IT" altLang="it-IT" sz="2800"/>
              <a:t>1</a:t>
            </a:r>
            <a:r>
              <a:rPr lang="it-IT" altLang="it-IT" sz="2800">
                <a:latin typeface="Arial" panose="020B0604020202020204" pitchFamily="34" charset="0"/>
              </a:rPr>
              <a:t> termini generati dalla formula ricorrente del </a:t>
            </a:r>
            <a:r>
              <a:rPr lang="it-IT" altLang="it-IT" sz="2800"/>
              <a:t>II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costanti</a:t>
            </a:r>
            <a:endParaRPr lang="it-IT" altLang="it-IT" sz="2800" i="1">
              <a:latin typeface="New York" charset="0"/>
            </a:endParaRPr>
          </a:p>
        </p:txBody>
      </p:sp>
      <p:graphicFrame>
        <p:nvGraphicFramePr>
          <p:cNvPr id="40970" name="Object 18">
            <a:extLst>
              <a:ext uri="{FF2B5EF4-FFF2-40B4-BE49-F238E27FC236}">
                <a16:creationId xmlns:a16="http://schemas.microsoft.com/office/drawing/2014/main" id="{6D26775A-4CCD-5000-B96A-277400FBF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2738" y="3025775"/>
          <a:ext cx="60229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765300" imgH="228600" progId="Equation.3">
                  <p:embed/>
                </p:oleObj>
              </mc:Choice>
              <mc:Fallback>
                <p:oleObj name="Equazione" r:id="rId6" imgW="17653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3025775"/>
                        <a:ext cx="60229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animBg="1"/>
      <p:bldP spid="167943" grpId="0" animBg="1"/>
      <p:bldP spid="16794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>
            <a:extLst>
              <a:ext uri="{FF2B5EF4-FFF2-40B4-BE49-F238E27FC236}">
                <a16:creationId xmlns:a16="http://schemas.microsoft.com/office/drawing/2014/main" id="{17E17DCF-123D-3128-68FC-A990A26C7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557338"/>
            <a:ext cx="8610600" cy="53848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void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form_ric_2lc(</a:t>
            </a:r>
            <a:r>
              <a:rPr lang="it-IT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n,</a:t>
            </a:r>
            <a:r>
              <a:rPr lang="it-IT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b="1" dirty="0">
                <a:latin typeface="Comic Sans MS" charset="0"/>
                <a:ea typeface="ＭＳ Ｐゴシック" charset="0"/>
              </a:rPr>
              <a:t>a,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float </a:t>
            </a:r>
            <a:r>
              <a:rPr lang="it-IT" b="1" dirty="0">
                <a:latin typeface="Comic Sans MS" charset="0"/>
                <a:ea typeface="ＭＳ Ｐゴシック" charset="0"/>
              </a:rPr>
              <a:t>b,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b="1" dirty="0">
                <a:latin typeface="Comic Sans MS" charset="0"/>
                <a:ea typeface="ＭＳ Ｐゴシック" charset="0"/>
              </a:rPr>
              <a:t>c,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float</a:t>
            </a:r>
          </a:p>
          <a:p>
            <a:pPr algn="just">
              <a:defRPr/>
            </a:pP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                   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b="1" dirty="0">
                <a:latin typeface="Comic Sans MS" charset="0"/>
                <a:ea typeface="ＭＳ Ｐゴシック" charset="0"/>
              </a:rPr>
              <a:t>,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y_uno</a:t>
            </a:r>
            <a:r>
              <a:rPr lang="it-IT" b="1" dirty="0">
                <a:latin typeface="Comic Sans MS" charset="0"/>
                <a:ea typeface="ＭＳ Ｐゴシック" charset="0"/>
              </a:rPr>
              <a:t>)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{</a:t>
            </a:r>
          </a:p>
          <a:p>
            <a:pPr algn="just">
              <a:defRPr/>
            </a:pPr>
            <a:r>
              <a:rPr lang="it-IT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y_att</a:t>
            </a:r>
            <a:r>
              <a:rPr lang="it-IT" b="1" dirty="0">
                <a:latin typeface="Comic Sans MS" charset="0"/>
                <a:ea typeface="ＭＳ Ｐゴシック" charset="0"/>
              </a:rPr>
              <a:t>, y_prec_1,y_prec_2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 algn="just">
              <a:defRPr/>
            </a:pPr>
            <a:r>
              <a:rPr lang="it-IT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k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;</a:t>
            </a:r>
            <a:endParaRPr lang="it-IT" b="1" dirty="0">
              <a:solidFill>
                <a:srgbClr val="CC3300"/>
              </a:solidFill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b="1" dirty="0">
                <a:latin typeface="Comic Sans MS" charset="0"/>
                <a:ea typeface="ＭＳ Ｐゴシック" charset="0"/>
              </a:rPr>
              <a:t> y_prec_2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b="1" dirty="0">
                <a:solidFill>
                  <a:srgbClr val="CC3300"/>
                </a:solidFill>
                <a:latin typeface="Comic Sans MS" charset="0"/>
                <a:ea typeface="ＭＳ Ｐゴシック" charset="0"/>
              </a:rPr>
              <a:t>,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y_prec_1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y_uno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printf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(y_prec_1,y_prec_2)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for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(k=2; k &lt;= n; k++)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{</a:t>
            </a:r>
            <a:endParaRPr lang="it-IT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y_att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a*y_prec_1+b*y_prec_2+c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 </a:t>
            </a:r>
            <a:r>
              <a:rPr lang="it-IT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printf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b="1" dirty="0">
                <a:latin typeface="Comic Sans MS" charset="0"/>
                <a:ea typeface="ＭＳ Ｐゴシック" charset="0"/>
              </a:rPr>
              <a:t>(</a:t>
            </a:r>
            <a:r>
              <a:rPr lang="it-IT" b="1" dirty="0" err="1">
                <a:latin typeface="Comic Sans MS" charset="0"/>
                <a:ea typeface="ＭＳ Ｐゴシック" charset="0"/>
              </a:rPr>
              <a:t>y_att,abs</a:t>
            </a:r>
            <a:r>
              <a:rPr lang="it-IT" b="1" dirty="0">
                <a:latin typeface="Comic Sans MS" charset="0"/>
                <a:ea typeface="ＭＳ Ｐゴシック" charset="0"/>
              </a:rPr>
              <a:t>(y_att-y_prec_1))</a:t>
            </a: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</a:p>
          <a:p>
            <a:pPr>
              <a:defRPr/>
            </a:pPr>
            <a:endParaRPr lang="it-IT" sz="11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y_prec_2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y_prec_1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y_prec_1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y_att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 }</a:t>
            </a:r>
          </a:p>
          <a:p>
            <a:pPr>
              <a:defRPr/>
            </a:pPr>
            <a:r>
              <a:rPr lang="it-IT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}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423E90A1-865D-9CBB-3612-3972991BF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084763"/>
            <a:ext cx="4392613" cy="936625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16A4D66F-364B-D5A9-7C36-4A5828A5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510088"/>
            <a:ext cx="5832475" cy="431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014F8864-AAED-E7CA-D175-64FC7EB4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15888"/>
            <a:ext cx="8740775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visualizzare i primi </a:t>
            </a:r>
            <a:r>
              <a:rPr lang="it-IT" altLang="it-IT" sz="2800" i="1"/>
              <a:t>n+</a:t>
            </a:r>
            <a:r>
              <a:rPr lang="it-IT" altLang="it-IT" sz="2800"/>
              <a:t>1</a:t>
            </a:r>
            <a:r>
              <a:rPr lang="it-IT" altLang="it-IT" sz="2800">
                <a:latin typeface="Arial" panose="020B0604020202020204" pitchFamily="34" charset="0"/>
              </a:rPr>
              <a:t> termini generati dalla formula ricorrente del </a:t>
            </a:r>
            <a:r>
              <a:rPr lang="it-IT" altLang="it-IT" sz="2800"/>
              <a:t>II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costanti</a:t>
            </a:r>
            <a:endParaRPr lang="it-IT" altLang="it-IT" sz="2800" i="1">
              <a:latin typeface="New York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extLst>
              <a:ext uri="{FF2B5EF4-FFF2-40B4-BE49-F238E27FC236}">
                <a16:creationId xmlns:a16="http://schemas.microsoft.com/office/drawing/2014/main" id="{E6E0A462-4CA6-842A-6F7B-76E7F4CB7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60350"/>
            <a:ext cx="7788275" cy="18605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la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memoria</a:t>
            </a:r>
            <a:r>
              <a:rPr lang="it-IT" altLang="it-IT" sz="2800">
                <a:latin typeface="Arial" panose="020B0604020202020204" pitchFamily="34" charset="0"/>
              </a:rPr>
              <a:t>  necessaria all'algoritmo è costituita dalle sole due variabili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 </a:t>
            </a:r>
            <a:r>
              <a:rPr lang="it-IT" altLang="it-IT" b="1">
                <a:solidFill>
                  <a:srgbClr val="CC0000"/>
                </a:solidFill>
                <a:latin typeface="Comic Sans MS" panose="030F0702030302020204" pitchFamily="66" charset="0"/>
              </a:rPr>
              <a:t>y_prec_1</a:t>
            </a:r>
            <a:r>
              <a:rPr lang="it-IT" altLang="it-IT" sz="2800">
                <a:latin typeface="Comic Sans MS" panose="030F0702030302020204" pitchFamily="66" charset="0"/>
              </a:rPr>
              <a:t> </a:t>
            </a:r>
            <a:r>
              <a:rPr lang="it-IT" altLang="it-IT" sz="2800">
                <a:latin typeface="Arial" panose="020B0604020202020204" pitchFamily="34" charset="0"/>
              </a:rPr>
              <a:t> e </a:t>
            </a:r>
            <a:r>
              <a:rPr lang="it-IT" altLang="it-IT" b="1">
                <a:solidFill>
                  <a:srgbClr val="CC0000"/>
                </a:solidFill>
                <a:latin typeface="Comic Sans MS" panose="030F0702030302020204" pitchFamily="66" charset="0"/>
              </a:rPr>
              <a:t>y_prec_2</a:t>
            </a:r>
            <a:r>
              <a:rPr lang="it-IT" altLang="it-IT" sz="280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aggiornate alla fine di ogni passo del ciclo</a:t>
            </a:r>
            <a:r>
              <a:rPr lang="it-IT" altLang="it-IT" sz="2400">
                <a:latin typeface="New York" charset="0"/>
              </a:rPr>
              <a:t>  </a:t>
            </a:r>
          </a:p>
        </p:txBody>
      </p:sp>
      <p:sp>
        <p:nvSpPr>
          <p:cNvPr id="55310" name="Text Box 1038">
            <a:extLst>
              <a:ext uri="{FF2B5EF4-FFF2-40B4-BE49-F238E27FC236}">
                <a16:creationId xmlns:a16="http://schemas.microsoft.com/office/drawing/2014/main" id="{1BBAA7DE-B73D-0973-1CB9-81D97CD1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781300"/>
            <a:ext cx="7848600" cy="2417763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endParaRPr lang="it-IT" sz="28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</a:t>
            </a:r>
            <a:r>
              <a:rPr lang="it-IT" sz="3200" b="1" dirty="0" err="1">
                <a:latin typeface="Comic Sans MS" charset="0"/>
                <a:ea typeface="ＭＳ Ｐゴシック" charset="0"/>
              </a:rPr>
              <a:t>y_att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calcolo</a:t>
            </a:r>
            <a:r>
              <a:rPr lang="it-IT" sz="3200" b="1" dirty="0">
                <a:solidFill>
                  <a:srgbClr val="7F7F7F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termine</a:t>
            </a:r>
            <a:r>
              <a:rPr lang="it-IT" sz="3200" b="1" dirty="0">
                <a:solidFill>
                  <a:srgbClr val="7F7F7F"/>
                </a:solidFill>
                <a:latin typeface="Times New Roman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corrente</a:t>
            </a:r>
          </a:p>
          <a:p>
            <a:pPr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y_prec_2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y_prec_1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y_prec_1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CC00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 err="1">
                <a:latin typeface="Comic Sans MS" charset="0"/>
                <a:ea typeface="ＭＳ Ｐゴシック" charset="0"/>
              </a:rPr>
              <a:t>y_att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52A8EC0F-1147-9E45-B5EC-45271783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46050"/>
            <a:ext cx="8305800" cy="15636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struttura dell’algoritmo per la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valutazione di formule ricorrenti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(</a:t>
            </a:r>
            <a:r>
              <a:rPr lang="it-IT" altLang="it-IT">
                <a:solidFill>
                  <a:srgbClr val="CC3300"/>
                </a:solidFill>
                <a:latin typeface="Arial" panose="020B0604020202020204" pitchFamily="34" charset="0"/>
              </a:rPr>
              <a:t>tecnica </a:t>
            </a:r>
            <a:r>
              <a:rPr lang="it-IT" altLang="it-IT" b="1">
                <a:solidFill>
                  <a:srgbClr val="CC3300"/>
                </a:solidFill>
                <a:latin typeface="Arial" panose="020B0604020202020204" pitchFamily="34" charset="0"/>
              </a:rPr>
              <a:t>iterativa</a:t>
            </a:r>
            <a:r>
              <a:rPr lang="it-IT" altLang="it-IT">
                <a:latin typeface="Arial" panose="020B0604020202020204" pitchFamily="34" charset="0"/>
              </a:rPr>
              <a:t>)</a:t>
            </a:r>
            <a:endParaRPr lang="it-IT" altLang="it-IT" sz="2400"/>
          </a:p>
        </p:txBody>
      </p:sp>
      <p:sp>
        <p:nvSpPr>
          <p:cNvPr id="66608" name="Text Box 48">
            <a:extLst>
              <a:ext uri="{FF2B5EF4-FFF2-40B4-BE49-F238E27FC236}">
                <a16:creationId xmlns:a16="http://schemas.microsoft.com/office/drawing/2014/main" id="{11ED8B77-0221-E591-4AFB-45A860C4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17688"/>
            <a:ext cx="7343775" cy="49212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 sz="3200" b="1" dirty="0">
                <a:latin typeface="Comic Sans MS" panose="030F0702030302020204" pitchFamily="66" charset="0"/>
              </a:rPr>
              <a:t>……</a:t>
            </a:r>
          </a:p>
          <a:p>
            <a:pPr>
              <a:defRPr/>
            </a:pPr>
            <a:r>
              <a:rPr lang="it-IT" altLang="it-IT" sz="3600" b="1" dirty="0">
                <a:solidFill>
                  <a:schemeClr val="accent2"/>
                </a:solidFill>
              </a:rPr>
              <a:t>inizializzazione</a:t>
            </a:r>
          </a:p>
          <a:p>
            <a:pPr>
              <a:defRPr/>
            </a:pPr>
            <a:r>
              <a:rPr lang="it-IT" altLang="it-IT" sz="3600" dirty="0">
                <a:latin typeface="Comic Sans MS" panose="030F0702030302020204" pitchFamily="66" charset="0"/>
              </a:rPr>
              <a:t>(condizioni iniziali)</a:t>
            </a:r>
          </a:p>
          <a:p>
            <a:pPr>
              <a:defRPr/>
            </a:pPr>
            <a:r>
              <a:rPr lang="it-IT" altLang="it-IT" sz="3600" b="1" dirty="0">
                <a:solidFill>
                  <a:srgbClr val="CC3300"/>
                </a:solidFill>
                <a:latin typeface="Comic Sans MS" panose="030F0702030302020204" pitchFamily="66" charset="0"/>
              </a:rPr>
              <a:t> for</a:t>
            </a:r>
            <a:r>
              <a:rPr lang="it-IT" altLang="it-IT" sz="3600" b="1" dirty="0">
                <a:latin typeface="Comic Sans MS" panose="030F0702030302020204" pitchFamily="66" charset="0"/>
              </a:rPr>
              <a:t> (k=1; k &lt;= n; k++) </a:t>
            </a:r>
            <a:r>
              <a:rPr lang="it-IT" altLang="it-IT" sz="3600" b="1" dirty="0">
                <a:solidFill>
                  <a:srgbClr val="CC3300"/>
                </a:solidFill>
                <a:latin typeface="Comic Sans MS" panose="030F0702030302020204" pitchFamily="66" charset="0"/>
              </a:rPr>
              <a:t>{</a:t>
            </a:r>
          </a:p>
          <a:p>
            <a:pPr>
              <a:defRPr/>
            </a:pPr>
            <a:r>
              <a:rPr lang="it-IT" altLang="it-IT" sz="3600" b="1" dirty="0">
                <a:latin typeface="Comic Sans MS" panose="030F0702030302020204" pitchFamily="66" charset="0"/>
              </a:rPr>
              <a:t>    </a:t>
            </a:r>
            <a:r>
              <a:rPr lang="it-IT" altLang="it-IT" sz="3600" b="1" dirty="0">
                <a:solidFill>
                  <a:schemeClr val="accent2"/>
                </a:solidFill>
              </a:rPr>
              <a:t>calcolare il </a:t>
            </a:r>
            <a:r>
              <a:rPr lang="it-IT" altLang="it-IT" sz="3600" b="1" dirty="0">
                <a:latin typeface="Comic Sans MS" panose="030F0702030302020204" pitchFamily="66" charset="0"/>
              </a:rPr>
              <a:t>k</a:t>
            </a:r>
            <a:r>
              <a:rPr lang="it-IT" altLang="it-IT" sz="3600" b="1" dirty="0">
                <a:solidFill>
                  <a:schemeClr val="accent2"/>
                </a:solidFill>
              </a:rPr>
              <a:t>-simo termine della </a:t>
            </a:r>
          </a:p>
          <a:p>
            <a:pPr>
              <a:defRPr/>
            </a:pPr>
            <a:r>
              <a:rPr lang="it-IT" altLang="it-IT" sz="3600" b="1" dirty="0">
                <a:solidFill>
                  <a:schemeClr val="accent2"/>
                </a:solidFill>
              </a:rPr>
              <a:t>            successione</a:t>
            </a:r>
          </a:p>
          <a:p>
            <a:pPr>
              <a:defRPr/>
            </a:pPr>
            <a:r>
              <a:rPr lang="it-IT" altLang="it-IT" sz="3600" b="1" dirty="0">
                <a:solidFill>
                  <a:schemeClr val="accent2"/>
                </a:solidFill>
              </a:rPr>
              <a:t>       aggiornare la “memoria”</a:t>
            </a:r>
          </a:p>
          <a:p>
            <a:pPr>
              <a:defRPr/>
            </a:pPr>
            <a:r>
              <a:rPr lang="it-IT" altLang="it-IT" sz="3600" b="1" dirty="0">
                <a:solidFill>
                  <a:srgbClr val="CC3300"/>
                </a:solidFill>
                <a:latin typeface="Comic Sans MS" panose="030F0702030302020204" pitchFamily="66" charset="0"/>
              </a:rPr>
              <a:t> }</a:t>
            </a:r>
          </a:p>
          <a:p>
            <a:pPr>
              <a:defRPr/>
            </a:pPr>
            <a:r>
              <a:rPr lang="it-IT" altLang="it-IT" sz="3200" b="1" dirty="0">
                <a:latin typeface="Comic Sans MS" panose="030F0702030302020204" pitchFamily="66" charset="0"/>
              </a:rPr>
              <a:t>……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EA3978F5-5A90-025A-C553-85D6120B9232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2106613"/>
            <a:ext cx="5740400" cy="1970087"/>
            <a:chOff x="2124075" y="2106427"/>
            <a:chExt cx="5740423" cy="1970273"/>
          </a:xfrm>
        </p:grpSpPr>
        <p:sp>
          <p:nvSpPr>
            <p:cNvPr id="47109" name="Oval 5">
              <a:extLst>
                <a:ext uri="{FF2B5EF4-FFF2-40B4-BE49-F238E27FC236}">
                  <a16:creationId xmlns:a16="http://schemas.microsoft.com/office/drawing/2014/main" id="{DB3868E5-DEB2-6329-B632-B4A4A6D83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075" y="3284538"/>
              <a:ext cx="1008063" cy="79216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47110" name="CasellaDiTesto 1">
              <a:extLst>
                <a:ext uri="{FF2B5EF4-FFF2-40B4-BE49-F238E27FC236}">
                  <a16:creationId xmlns:a16="http://schemas.microsoft.com/office/drawing/2014/main" id="{8375DDA4-D107-72F2-1AD6-F6BC92E44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9379" y="2106427"/>
              <a:ext cx="2775119" cy="4616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Arial" panose="020B0604020202020204" pitchFamily="34" charset="0"/>
                  <a:cs typeface="Arial" panose="020B0604020202020204" pitchFamily="34" charset="0"/>
                </a:rPr>
                <a:t>dipende dall’ordine</a:t>
              </a:r>
            </a:p>
          </p:txBody>
        </p:sp>
        <p:cxnSp>
          <p:nvCxnSpPr>
            <p:cNvPr id="47111" name="Connettore 2 3">
              <a:extLst>
                <a:ext uri="{FF2B5EF4-FFF2-40B4-BE49-F238E27FC236}">
                  <a16:creationId xmlns:a16="http://schemas.microsoft.com/office/drawing/2014/main" id="{A5AADBC1-D71B-4ECF-EE27-13C44B5E32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59832" y="2564904"/>
              <a:ext cx="2016224" cy="936104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Text Box 6">
            <a:extLst>
              <a:ext uri="{FF2B5EF4-FFF2-40B4-BE49-F238E27FC236}">
                <a16:creationId xmlns:a16="http://schemas.microsoft.com/office/drawing/2014/main" id="{2D018732-6E29-A7C6-69AD-E5E22CE1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76135" name="Text Box 7">
            <a:extLst>
              <a:ext uri="{FF2B5EF4-FFF2-40B4-BE49-F238E27FC236}">
                <a16:creationId xmlns:a16="http://schemas.microsoft.com/office/drawing/2014/main" id="{82DCBC33-72F5-1F19-D11C-365D658DD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formale </a:t>
            </a:r>
            <a:r>
              <a:rPr lang="it-IT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alcuni algoritmi basati sull’approccio incrementale</a:t>
            </a:r>
          </a:p>
        </p:txBody>
      </p:sp>
      <p:sp>
        <p:nvSpPr>
          <p:cNvPr id="176136" name="Text Box 8">
            <a:extLst>
              <a:ext uri="{FF2B5EF4-FFF2-40B4-BE49-F238E27FC236}">
                <a16:creationId xmlns:a16="http://schemas.microsoft.com/office/drawing/2014/main" id="{C83766F1-AB92-77A9-0124-85686D47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76137" name="AutoShape 9">
            <a:extLst>
              <a:ext uri="{FF2B5EF4-FFF2-40B4-BE49-F238E27FC236}">
                <a16:creationId xmlns:a16="http://schemas.microsoft.com/office/drawing/2014/main" id="{096EA7F4-CA62-EEB9-1F2C-8194A77ED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pSp>
        <p:nvGrpSpPr>
          <p:cNvPr id="176146" name="Group 18">
            <a:extLst>
              <a:ext uri="{FF2B5EF4-FFF2-40B4-BE49-F238E27FC236}">
                <a16:creationId xmlns:a16="http://schemas.microsoft.com/office/drawing/2014/main" id="{110E8F2D-3A6A-C14E-487C-CE511260342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581525"/>
            <a:ext cx="8740775" cy="946150"/>
            <a:chOff x="158" y="3244"/>
            <a:chExt cx="5506" cy="596"/>
          </a:xfrm>
        </p:grpSpPr>
        <p:sp>
          <p:nvSpPr>
            <p:cNvPr id="49162" name="Text Box 13">
              <a:extLst>
                <a:ext uri="{FF2B5EF4-FFF2-40B4-BE49-F238E27FC236}">
                  <a16:creationId xmlns:a16="http://schemas.microsoft.com/office/drawing/2014/main" id="{10C555E1-E332-28CD-A83B-F3DAAD694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44"/>
              <a:ext cx="5506" cy="59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genera la successione           delle </a:t>
              </a:r>
              <a:r>
                <a:rPr lang="it-IT" altLang="it-IT" sz="2800">
                  <a:solidFill>
                    <a:schemeClr val="accent2"/>
                  </a:solidFill>
                  <a:latin typeface="Arial" panose="020B0604020202020204" pitchFamily="34" charset="0"/>
                </a:rPr>
                <a:t>somme</a:t>
              </a:r>
              <a:r>
                <a:rPr lang="it-IT" altLang="it-IT" sz="2800">
                  <a:latin typeface="Arial" panose="020B0604020202020204" pitchFamily="34" charset="0"/>
                </a:rPr>
                <a:t> dei primi </a:t>
              </a:r>
              <a:r>
                <a:rPr lang="it-IT" altLang="it-IT" sz="2800" i="1"/>
                <a:t>k</a:t>
              </a:r>
              <a:r>
                <a:rPr lang="it-IT" altLang="it-IT" sz="2800">
                  <a:latin typeface="Arial" panose="020B0604020202020204" pitchFamily="34" charset="0"/>
                </a:rPr>
                <a:t> numeri naturali </a:t>
              </a:r>
              <a:endParaRPr lang="it-IT" altLang="it-IT" sz="2800" i="1">
                <a:latin typeface="New York" charset="0"/>
              </a:endParaRPr>
            </a:p>
          </p:txBody>
        </p:sp>
        <p:sp>
          <p:nvSpPr>
            <p:cNvPr id="49163" name="Text Box 15">
              <a:extLst>
                <a:ext uri="{FF2B5EF4-FFF2-40B4-BE49-F238E27FC236}">
                  <a16:creationId xmlns:a16="http://schemas.microsoft.com/office/drawing/2014/main" id="{DE4599B5-7666-6EEB-E2D6-69E5DFF4E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" y="3511"/>
              <a:ext cx="16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/>
                <a:t>1,3,6,10,15,21,…</a:t>
              </a:r>
            </a:p>
          </p:txBody>
        </p:sp>
        <p:graphicFrame>
          <p:nvGraphicFramePr>
            <p:cNvPr id="49164" name="Object 17">
              <a:extLst>
                <a:ext uri="{FF2B5EF4-FFF2-40B4-BE49-F238E27FC236}">
                  <a16:creationId xmlns:a16="http://schemas.microsoft.com/office/drawing/2014/main" id="{9F6B680C-2D52-141F-2C45-E1B6B7BDBA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8" y="3249"/>
            <a:ext cx="45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91973" imgH="228501" progId="Equation.3">
                    <p:embed/>
                  </p:oleObj>
                </mc:Choice>
                <mc:Fallback>
                  <p:oleObj name="Equation" r:id="rId4" imgW="291973" imgH="228501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3249"/>
                          <a:ext cx="45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6154" name="Object 26">
            <a:extLst>
              <a:ext uri="{FF2B5EF4-FFF2-40B4-BE49-F238E27FC236}">
                <a16:creationId xmlns:a16="http://schemas.microsoft.com/office/drawing/2014/main" id="{AF192ED7-656A-C420-8441-42318DEE21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8988" y="3860800"/>
          <a:ext cx="1008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228600" progId="Equation.3">
                  <p:embed/>
                </p:oleObj>
              </mc:Choice>
              <mc:Fallback>
                <p:oleObj name="Equation" r:id="rId6" imgW="4191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3860800"/>
                        <a:ext cx="1008062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55" name="Object 27">
            <a:extLst>
              <a:ext uri="{FF2B5EF4-FFF2-40B4-BE49-F238E27FC236}">
                <a16:creationId xmlns:a16="http://schemas.microsoft.com/office/drawing/2014/main" id="{F14E1315-3B8C-C745-E0D7-C9D04C1D2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3860800"/>
          <a:ext cx="19431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00100" imgH="228600" progId="Equation.3">
                  <p:embed/>
                </p:oleObj>
              </mc:Choice>
              <mc:Fallback>
                <p:oleObj name="Equation" r:id="rId8" imgW="8001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860800"/>
                        <a:ext cx="1943100" cy="55562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7">
            <a:extLst>
              <a:ext uri="{FF2B5EF4-FFF2-40B4-BE49-F238E27FC236}">
                <a16:creationId xmlns:a16="http://schemas.microsoft.com/office/drawing/2014/main" id="{F2B8D510-6729-2F13-B415-42E6750CF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0988" y="5622925"/>
          <a:ext cx="290036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193800" imgH="431800" progId="Equation.3">
                  <p:embed/>
                </p:oleObj>
              </mc:Choice>
              <mc:Fallback>
                <p:oleObj name="Equazione" r:id="rId10" imgW="1193800" imgH="431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5622925"/>
                        <a:ext cx="2900362" cy="10493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>
            <a:extLst>
              <a:ext uri="{FF2B5EF4-FFF2-40B4-BE49-F238E27FC236}">
                <a16:creationId xmlns:a16="http://schemas.microsoft.com/office/drawing/2014/main" id="{E7297D43-C342-534D-C5C6-F07ABC979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80228" name="Text Box 4">
            <a:extLst>
              <a:ext uri="{FF2B5EF4-FFF2-40B4-BE49-F238E27FC236}">
                <a16:creationId xmlns:a16="http://schemas.microsoft.com/office/drawing/2014/main" id="{35F1C1C3-D9A0-D022-3FE6-EA0A157FC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formale </a:t>
            </a:r>
            <a:r>
              <a:rPr lang="it-IT" altLang="it-IT" sz="2800" dirty="0">
                <a:latin typeface="New York" charset="0"/>
              </a:rPr>
              <a:t>alcuni algoritmi basati sull’approccio incrementale</a:t>
            </a:r>
          </a:p>
        </p:txBody>
      </p:sp>
      <p:sp>
        <p:nvSpPr>
          <p:cNvPr id="180229" name="Text Box 5">
            <a:extLst>
              <a:ext uri="{FF2B5EF4-FFF2-40B4-BE49-F238E27FC236}">
                <a16:creationId xmlns:a16="http://schemas.microsoft.com/office/drawing/2014/main" id="{9041C38F-4CD1-E0E1-00C7-CE89EA71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80230" name="AutoShape 6">
            <a:extLst>
              <a:ext uri="{FF2B5EF4-FFF2-40B4-BE49-F238E27FC236}">
                <a16:creationId xmlns:a16="http://schemas.microsoft.com/office/drawing/2014/main" id="{7A1C7054-A1DB-540B-C31E-D11D9F7A2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1206" name="Object 18">
            <a:extLst>
              <a:ext uri="{FF2B5EF4-FFF2-40B4-BE49-F238E27FC236}">
                <a16:creationId xmlns:a16="http://schemas.microsoft.com/office/drawing/2014/main" id="{787A49BA-5FE3-51E0-DD8F-55E9747BDEC2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4868863"/>
          <a:ext cx="33131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600" imgH="431800" progId="Equation.3">
                  <p:embed/>
                </p:oleObj>
              </mc:Choice>
              <mc:Fallback>
                <p:oleObj name="Equation" r:id="rId4" imgW="1879600" imgH="431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3313113" cy="7620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7" name="Object 23">
            <a:extLst>
              <a:ext uri="{FF2B5EF4-FFF2-40B4-BE49-F238E27FC236}">
                <a16:creationId xmlns:a16="http://schemas.microsoft.com/office/drawing/2014/main" id="{E012C560-BD25-4E3B-12AE-7110EC586E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8988" y="4005263"/>
          <a:ext cx="1008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228600" progId="Equation.3">
                  <p:embed/>
                </p:oleObj>
              </mc:Choice>
              <mc:Fallback>
                <p:oleObj name="Equation" r:id="rId6" imgW="4191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005263"/>
                        <a:ext cx="1008062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24">
            <a:extLst>
              <a:ext uri="{FF2B5EF4-FFF2-40B4-BE49-F238E27FC236}">
                <a16:creationId xmlns:a16="http://schemas.microsoft.com/office/drawing/2014/main" id="{8CED24BE-92BD-21EC-D1BD-0860DC7A2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4005263"/>
          <a:ext cx="19431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00100" imgH="228600" progId="Equation.3">
                  <p:embed/>
                </p:oleObj>
              </mc:Choice>
              <mc:Fallback>
                <p:oleObj name="Equation" r:id="rId8" imgW="80010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05263"/>
                        <a:ext cx="1943100" cy="55562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49" name="Object 25">
            <a:extLst>
              <a:ext uri="{FF2B5EF4-FFF2-40B4-BE49-F238E27FC236}">
                <a16:creationId xmlns:a16="http://schemas.microsoft.com/office/drawing/2014/main" id="{3C26B717-4D65-6246-E038-10FF15860FFC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997325" y="4868863"/>
          <a:ext cx="45354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52700" imgH="431800" progId="Equation.3">
                  <p:embed/>
                </p:oleObj>
              </mc:Choice>
              <mc:Fallback>
                <p:oleObj name="Equation" r:id="rId10" imgW="2552700" imgH="4318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4868863"/>
                        <a:ext cx="4535488" cy="7429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52" name="Rectangle 28">
            <a:extLst>
              <a:ext uri="{FF2B5EF4-FFF2-40B4-BE49-F238E27FC236}">
                <a16:creationId xmlns:a16="http://schemas.microsoft.com/office/drawing/2014/main" id="{BC85F0AA-2BEA-D423-2BC2-72D31BEB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4724400"/>
            <a:ext cx="576262" cy="1008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80259" name="Object 35">
            <a:extLst>
              <a:ext uri="{FF2B5EF4-FFF2-40B4-BE49-F238E27FC236}">
                <a16:creationId xmlns:a16="http://schemas.microsoft.com/office/drawing/2014/main" id="{F160123B-E832-8384-E39B-902ADCD964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94650" y="5805488"/>
          <a:ext cx="6413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584" imgH="228501" progId="Equation.3">
                  <p:embed/>
                </p:oleObj>
              </mc:Choice>
              <mc:Fallback>
                <p:oleObj name="Equation" r:id="rId12" imgW="266584" imgH="228501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650" y="5805488"/>
                        <a:ext cx="641350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60" name="Text Box 36">
            <a:extLst>
              <a:ext uri="{FF2B5EF4-FFF2-40B4-BE49-F238E27FC236}">
                <a16:creationId xmlns:a16="http://schemas.microsoft.com/office/drawing/2014/main" id="{7173B522-8D81-7EBA-1951-BD4EAA4FB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1873250" cy="4984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Comic Sans MS" panose="030F0702030302020204" pitchFamily="66" charset="0"/>
              </a:rPr>
              <a:t>s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solidFill>
                  <a:srgbClr val="CC0000"/>
                </a:solidFill>
                <a:latin typeface="Comic Sans MS" panose="030F0702030302020204" pitchFamily="66" charset="0"/>
              </a:rPr>
              <a:t>=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s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+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k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80261" name="AutoShape 37">
            <a:extLst>
              <a:ext uri="{FF2B5EF4-FFF2-40B4-BE49-F238E27FC236}">
                <a16:creationId xmlns:a16="http://schemas.microsoft.com/office/drawing/2014/main" id="{EB3D55F9-D64A-7BEC-641F-35D79103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076700"/>
            <a:ext cx="647700" cy="485775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1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52" grpId="0" animBg="1"/>
      <p:bldP spid="180260" grpId="0" animBg="1"/>
      <p:bldP spid="1802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>
            <a:extLst>
              <a:ext uri="{FF2B5EF4-FFF2-40B4-BE49-F238E27FC236}">
                <a16:creationId xmlns:a16="http://schemas.microsoft.com/office/drawing/2014/main" id="{BCC3B639-2766-20F7-6AA8-944D988F2EB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868988" y="4005263"/>
          <a:ext cx="1008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" imgH="228600" progId="Equation.3">
                  <p:embed/>
                </p:oleObj>
              </mc:Choice>
              <mc:Fallback>
                <p:oleObj name="Equation" r:id="rId4" imgW="4191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005263"/>
                        <a:ext cx="1008062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Text Box 3">
            <a:extLst>
              <a:ext uri="{FF2B5EF4-FFF2-40B4-BE49-F238E27FC236}">
                <a16:creationId xmlns:a16="http://schemas.microsoft.com/office/drawing/2014/main" id="{801C6B64-394B-1FA8-7F29-BBC066A94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87396" name="Text Box 4">
            <a:extLst>
              <a:ext uri="{FF2B5EF4-FFF2-40B4-BE49-F238E27FC236}">
                <a16:creationId xmlns:a16="http://schemas.microsoft.com/office/drawing/2014/main" id="{97B671F9-935E-3918-25B1-7F678B20D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formale </a:t>
            </a:r>
            <a:r>
              <a:rPr lang="it-IT" altLang="it-IT" sz="2800" dirty="0">
                <a:latin typeface="New York" charset="0"/>
              </a:rPr>
              <a:t>alcuni algoritmi basati sull’approccio incrementale</a:t>
            </a:r>
          </a:p>
        </p:txBody>
      </p:sp>
      <p:sp>
        <p:nvSpPr>
          <p:cNvPr id="187397" name="Text Box 5">
            <a:extLst>
              <a:ext uri="{FF2B5EF4-FFF2-40B4-BE49-F238E27FC236}">
                <a16:creationId xmlns:a16="http://schemas.microsoft.com/office/drawing/2014/main" id="{1B74B995-29B3-E5A5-B417-73BFC60AA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87398" name="AutoShape 6">
            <a:extLst>
              <a:ext uri="{FF2B5EF4-FFF2-40B4-BE49-F238E27FC236}">
                <a16:creationId xmlns:a16="http://schemas.microsoft.com/office/drawing/2014/main" id="{612A5261-4263-3767-BD81-FC7F91F3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3255" name="Object 7">
            <a:extLst>
              <a:ext uri="{FF2B5EF4-FFF2-40B4-BE49-F238E27FC236}">
                <a16:creationId xmlns:a16="http://schemas.microsoft.com/office/drawing/2014/main" id="{DE645885-771A-F7B2-F4F6-FFC7F63659C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203575" y="4021138"/>
          <a:ext cx="19431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21138"/>
                        <a:ext cx="1943100" cy="5222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256" name="Group 14">
            <a:extLst>
              <a:ext uri="{FF2B5EF4-FFF2-40B4-BE49-F238E27FC236}">
                <a16:creationId xmlns:a16="http://schemas.microsoft.com/office/drawing/2014/main" id="{2221E6AD-9B4E-2A22-1C77-19C7042191E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789488"/>
            <a:ext cx="8740775" cy="1006475"/>
            <a:chOff x="158" y="3244"/>
            <a:chExt cx="5506" cy="634"/>
          </a:xfrm>
        </p:grpSpPr>
        <p:grpSp>
          <p:nvGrpSpPr>
            <p:cNvPr id="53257" name="Group 12">
              <a:extLst>
                <a:ext uri="{FF2B5EF4-FFF2-40B4-BE49-F238E27FC236}">
                  <a16:creationId xmlns:a16="http://schemas.microsoft.com/office/drawing/2014/main" id="{22E79714-7150-832F-0972-E335A3A038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3244"/>
              <a:ext cx="5506" cy="634"/>
              <a:chOff x="158" y="3244"/>
              <a:chExt cx="5506" cy="634"/>
            </a:xfrm>
          </p:grpSpPr>
          <p:sp>
            <p:nvSpPr>
              <p:cNvPr id="53259" name="Text Box 9">
                <a:extLst>
                  <a:ext uri="{FF2B5EF4-FFF2-40B4-BE49-F238E27FC236}">
                    <a16:creationId xmlns:a16="http://schemas.microsoft.com/office/drawing/2014/main" id="{0C6EB858-FD54-6FB1-9BB1-C12377978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3244"/>
                <a:ext cx="5506" cy="63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>
                    <a:latin typeface="Arial" panose="020B0604020202020204" pitchFamily="34" charset="0"/>
                  </a:rPr>
                  <a:t>genera la successione         delle </a:t>
                </a:r>
                <a:r>
                  <a:rPr lang="it-IT" altLang="it-IT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somme</a:t>
                </a:r>
                <a:r>
                  <a:rPr lang="it-IT" altLang="it-IT" sz="2800">
                    <a:latin typeface="Arial" panose="020B0604020202020204" pitchFamily="34" charset="0"/>
                  </a:rPr>
                  <a:t> delle prime </a:t>
                </a:r>
                <a:r>
                  <a:rPr lang="it-IT" altLang="it-IT" sz="2800" i="1"/>
                  <a:t>k</a:t>
                </a:r>
                <a:r>
                  <a:rPr lang="it-IT" altLang="it-IT" sz="2800">
                    <a:latin typeface="Arial" panose="020B0604020202020204" pitchFamily="34" charset="0"/>
                  </a:rPr>
                  <a:t> componenti                            del vettore </a:t>
                </a:r>
                <a:r>
                  <a:rPr lang="it-IT" altLang="it-IT" b="1" i="1">
                    <a:solidFill>
                      <a:schemeClr val="accent2"/>
                    </a:solidFill>
                  </a:rPr>
                  <a:t>a</a:t>
                </a:r>
                <a:r>
                  <a:rPr lang="it-IT" altLang="it-IT" sz="2800">
                    <a:latin typeface="Arial" panose="020B0604020202020204" pitchFamily="34" charset="0"/>
                  </a:rPr>
                  <a:t> </a:t>
                </a:r>
                <a:endParaRPr lang="it-IT" altLang="it-IT" sz="2800" i="1">
                  <a:latin typeface="New York" charset="0"/>
                </a:endParaRPr>
              </a:p>
            </p:txBody>
          </p:sp>
          <p:graphicFrame>
            <p:nvGraphicFramePr>
              <p:cNvPr id="53260" name="Object 11">
                <a:extLst>
                  <a:ext uri="{FF2B5EF4-FFF2-40B4-BE49-F238E27FC236}">
                    <a16:creationId xmlns:a16="http://schemas.microsoft.com/office/drawing/2014/main" id="{B7EBB21A-9384-9AEB-1C2C-FC84C060200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29" y="3548"/>
              <a:ext cx="1587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1244600" imgH="228600" progId="Equation.3">
                      <p:embed/>
                    </p:oleObj>
                  </mc:Choice>
                  <mc:Fallback>
                    <p:oleObj name="Equation" r:id="rId8" imgW="1244600" imgH="2286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9" y="3548"/>
                            <a:ext cx="1587" cy="318"/>
                          </a:xfrm>
                          <a:prstGeom prst="rect">
                            <a:avLst/>
                          </a:prstGeom>
                          <a:solidFill>
                            <a:srgbClr val="EAEAEA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07763" dir="2700000" algn="ctr" rotWithShape="0">
                                    <a:srgbClr val="808080">
                                      <a:alpha val="50000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3258" name="Object 13">
              <a:extLst>
                <a:ext uri="{FF2B5EF4-FFF2-40B4-BE49-F238E27FC236}">
                  <a16:creationId xmlns:a16="http://schemas.microsoft.com/office/drawing/2014/main" id="{85F1E3DB-4CBE-AA96-5DBD-C44089E1C8F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8" y="3249"/>
            <a:ext cx="45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91973" imgH="228501" progId="Equation.3">
                    <p:embed/>
                  </p:oleObj>
                </mc:Choice>
                <mc:Fallback>
                  <p:oleObj name="Equation" r:id="rId10" imgW="291973" imgH="228501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3249"/>
                          <a:ext cx="45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D6679F4A-8182-193D-F486-C7EEE24F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89443" name="Text Box 3">
            <a:extLst>
              <a:ext uri="{FF2B5EF4-FFF2-40B4-BE49-F238E27FC236}">
                <a16:creationId xmlns:a16="http://schemas.microsoft.com/office/drawing/2014/main" id="{0E0ADB67-F2C9-2F0A-D73F-2B98D5858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formale </a:t>
            </a:r>
            <a:r>
              <a:rPr lang="it-IT" altLang="it-IT" sz="2800" dirty="0">
                <a:latin typeface="New York" charset="0"/>
              </a:rPr>
              <a:t>alcuni algoritmi basati sull’approccio incrementale</a:t>
            </a:r>
          </a:p>
        </p:txBody>
      </p:sp>
      <p:sp>
        <p:nvSpPr>
          <p:cNvPr id="189444" name="Text Box 4">
            <a:extLst>
              <a:ext uri="{FF2B5EF4-FFF2-40B4-BE49-F238E27FC236}">
                <a16:creationId xmlns:a16="http://schemas.microsoft.com/office/drawing/2014/main" id="{03F2DF2D-E5B2-63BE-039C-3AFD69581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89445" name="AutoShape 5">
            <a:extLst>
              <a:ext uri="{FF2B5EF4-FFF2-40B4-BE49-F238E27FC236}">
                <a16:creationId xmlns:a16="http://schemas.microsoft.com/office/drawing/2014/main" id="{20C2A14C-B568-E1EE-ACFD-D32E9605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5302" name="Object 6">
            <a:extLst>
              <a:ext uri="{FF2B5EF4-FFF2-40B4-BE49-F238E27FC236}">
                <a16:creationId xmlns:a16="http://schemas.microsoft.com/office/drawing/2014/main" id="{2C5F52C4-A221-8F55-8054-91BECC2C195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68538" y="4797425"/>
          <a:ext cx="1435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700" imgH="431800" progId="Equation.3">
                  <p:embed/>
                </p:oleObj>
              </mc:Choice>
              <mc:Fallback>
                <p:oleObj name="Equation" r:id="rId4" imgW="6477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97425"/>
                        <a:ext cx="1435100" cy="95726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>
            <a:extLst>
              <a:ext uri="{FF2B5EF4-FFF2-40B4-BE49-F238E27FC236}">
                <a16:creationId xmlns:a16="http://schemas.microsoft.com/office/drawing/2014/main" id="{BC77F8E0-934E-B5E3-82A1-7D52377D9C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8988" y="4005263"/>
          <a:ext cx="1008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228600" progId="Equation.3">
                  <p:embed/>
                </p:oleObj>
              </mc:Choice>
              <mc:Fallback>
                <p:oleObj name="Equation" r:id="rId6" imgW="419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4005263"/>
                        <a:ext cx="1008062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9">
            <a:extLst>
              <a:ext uri="{FF2B5EF4-FFF2-40B4-BE49-F238E27FC236}">
                <a16:creationId xmlns:a16="http://schemas.microsoft.com/office/drawing/2014/main" id="{8CB77E08-788D-B95D-2488-E239A6D0C3A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844925" y="4797425"/>
          <a:ext cx="21034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100" imgH="431800" progId="Equation.3">
                  <p:embed/>
                </p:oleObj>
              </mc:Choice>
              <mc:Fallback>
                <p:oleObj name="Equation" r:id="rId8" imgW="9271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925" y="4797425"/>
                        <a:ext cx="2103438" cy="9794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0" name="Rectangle 10">
            <a:extLst>
              <a:ext uri="{FF2B5EF4-FFF2-40B4-BE49-F238E27FC236}">
                <a16:creationId xmlns:a16="http://schemas.microsoft.com/office/drawing/2014/main" id="{B116A487-08B4-D14F-250A-3DF2B8A5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724400"/>
            <a:ext cx="792162" cy="1008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89451" name="Object 11">
            <a:extLst>
              <a:ext uri="{FF2B5EF4-FFF2-40B4-BE49-F238E27FC236}">
                <a16:creationId xmlns:a16="http://schemas.microsoft.com/office/drawing/2014/main" id="{44B97E6A-895E-CFA2-6F32-5065893D07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4925" y="5805488"/>
          <a:ext cx="8810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3">
                  <p:embed/>
                </p:oleObj>
              </mc:Choice>
              <mc:Fallback>
                <p:oleObj name="Equation" r:id="rId10" imgW="266584" imgH="228501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5805488"/>
                        <a:ext cx="881063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2">
            <a:extLst>
              <a:ext uri="{FF2B5EF4-FFF2-40B4-BE49-F238E27FC236}">
                <a16:creationId xmlns:a16="http://schemas.microsoft.com/office/drawing/2014/main" id="{15366EA1-1227-F818-BB0C-037E120B4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4021138"/>
          <a:ext cx="19431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900" imgH="228600" progId="Equation.3">
                  <p:embed/>
                </p:oleObj>
              </mc:Choice>
              <mc:Fallback>
                <p:oleObj name="Equation" r:id="rId12" imgW="8509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21138"/>
                        <a:ext cx="1943100" cy="5222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3" name="Text Box 13">
            <a:extLst>
              <a:ext uri="{FF2B5EF4-FFF2-40B4-BE49-F238E27FC236}">
                <a16:creationId xmlns:a16="http://schemas.microsoft.com/office/drawing/2014/main" id="{366A2A63-2CE2-A593-A023-A19DE76C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076700"/>
            <a:ext cx="2268538" cy="4984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Comic Sans MS" panose="030F0702030302020204" pitchFamily="66" charset="0"/>
              </a:rPr>
              <a:t>s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solidFill>
                  <a:srgbClr val="CC0000"/>
                </a:solidFill>
                <a:latin typeface="Comic Sans MS" panose="030F0702030302020204" pitchFamily="66" charset="0"/>
              </a:rPr>
              <a:t>=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s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+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a(k)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89454" name="AutoShape 14">
            <a:extLst>
              <a:ext uri="{FF2B5EF4-FFF2-40B4-BE49-F238E27FC236}">
                <a16:creationId xmlns:a16="http://schemas.microsoft.com/office/drawing/2014/main" id="{F477B804-D3B8-4479-D505-748475B77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076700"/>
            <a:ext cx="647700" cy="485775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0" grpId="0" animBg="1"/>
      <p:bldP spid="189453" grpId="0" animBg="1"/>
      <p:bldP spid="1894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>
            <a:extLst>
              <a:ext uri="{FF2B5EF4-FFF2-40B4-BE49-F238E27FC236}">
                <a16:creationId xmlns:a16="http://schemas.microsoft.com/office/drawing/2014/main" id="{FF86C6DA-B2D9-58C2-ABEE-58B8ACC199A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899150" y="4005263"/>
          <a:ext cx="9461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228501" progId="Equation.3">
                  <p:embed/>
                </p:oleObj>
              </mc:Choice>
              <mc:Fallback>
                <p:oleObj name="Equation" r:id="rId4" imgW="393529" imgH="22850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4005263"/>
                        <a:ext cx="946150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7" name="Text Box 3">
            <a:extLst>
              <a:ext uri="{FF2B5EF4-FFF2-40B4-BE49-F238E27FC236}">
                <a16:creationId xmlns:a16="http://schemas.microsoft.com/office/drawing/2014/main" id="{BDA42A84-2FA4-0498-AFC8-CC0DE6CA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9D89F0BC-5374-8079-155C-0B64BBFA2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formale </a:t>
            </a:r>
            <a:r>
              <a:rPr lang="it-IT" altLang="it-IT" sz="2800" dirty="0">
                <a:latin typeface="New York" charset="0"/>
              </a:rPr>
              <a:t>alcuni algoritmi basati sull’approccio incrementale</a:t>
            </a:r>
          </a:p>
        </p:txBody>
      </p:sp>
      <p:sp>
        <p:nvSpPr>
          <p:cNvPr id="191493" name="Text Box 5">
            <a:extLst>
              <a:ext uri="{FF2B5EF4-FFF2-40B4-BE49-F238E27FC236}">
                <a16:creationId xmlns:a16="http://schemas.microsoft.com/office/drawing/2014/main" id="{9ABF0802-D514-C347-42C4-8D375328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91494" name="AutoShape 6">
            <a:extLst>
              <a:ext uri="{FF2B5EF4-FFF2-40B4-BE49-F238E27FC236}">
                <a16:creationId xmlns:a16="http://schemas.microsoft.com/office/drawing/2014/main" id="{A7D76FFC-6E1E-A00C-8CA4-9422BA264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7351" name="Object 7">
            <a:extLst>
              <a:ext uri="{FF2B5EF4-FFF2-40B4-BE49-F238E27FC236}">
                <a16:creationId xmlns:a16="http://schemas.microsoft.com/office/drawing/2014/main" id="{72A51185-E337-32F0-F49D-E625D68AB2F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463925" y="4021138"/>
          <a:ext cx="1422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228501" progId="Equation.3">
                  <p:embed/>
                </p:oleObj>
              </mc:Choice>
              <mc:Fallback>
                <p:oleObj name="Equation" r:id="rId6" imgW="622030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021138"/>
                        <a:ext cx="1422400" cy="5222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352" name="Group 15">
            <a:extLst>
              <a:ext uri="{FF2B5EF4-FFF2-40B4-BE49-F238E27FC236}">
                <a16:creationId xmlns:a16="http://schemas.microsoft.com/office/drawing/2014/main" id="{4AFA421E-3C04-7CED-CBAE-3F9638D67B3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789488"/>
            <a:ext cx="8740775" cy="946150"/>
            <a:chOff x="158" y="3244"/>
            <a:chExt cx="5506" cy="596"/>
          </a:xfrm>
        </p:grpSpPr>
        <p:sp>
          <p:nvSpPr>
            <p:cNvPr id="57353" name="Text Box 12">
              <a:extLst>
                <a:ext uri="{FF2B5EF4-FFF2-40B4-BE49-F238E27FC236}">
                  <a16:creationId xmlns:a16="http://schemas.microsoft.com/office/drawing/2014/main" id="{E23E2813-FADB-E14C-E6FC-F0FC5D4DD4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3244"/>
              <a:ext cx="5506" cy="59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genera la successione          dei </a:t>
              </a:r>
              <a:r>
                <a:rPr lang="it-IT" altLang="it-IT" sz="2800">
                  <a:solidFill>
                    <a:schemeClr val="accent2"/>
                  </a:solidFill>
                  <a:latin typeface="Arial" panose="020B0604020202020204" pitchFamily="34" charset="0"/>
                </a:rPr>
                <a:t>fattoriali </a:t>
              </a:r>
              <a:r>
                <a:rPr lang="it-IT" altLang="it-IT" sz="2800">
                  <a:latin typeface="Arial" panose="020B0604020202020204" pitchFamily="34" charset="0"/>
                </a:rPr>
                <a:t>dei primi </a:t>
              </a:r>
              <a:r>
                <a:rPr lang="it-IT" altLang="it-IT" sz="2800" i="1"/>
                <a:t>k</a:t>
              </a:r>
              <a:r>
                <a:rPr lang="it-IT" altLang="it-IT" sz="2800">
                  <a:latin typeface="Arial" panose="020B0604020202020204" pitchFamily="34" charset="0"/>
                </a:rPr>
                <a:t> numeri naturali </a:t>
              </a:r>
              <a:endParaRPr lang="it-IT" altLang="it-IT" sz="2800" i="1">
                <a:latin typeface="New York" charset="0"/>
              </a:endParaRPr>
            </a:p>
          </p:txBody>
        </p:sp>
        <p:sp>
          <p:nvSpPr>
            <p:cNvPr id="57354" name="Text Box 13">
              <a:extLst>
                <a:ext uri="{FF2B5EF4-FFF2-40B4-BE49-F238E27FC236}">
                  <a16:creationId xmlns:a16="http://schemas.microsoft.com/office/drawing/2014/main" id="{8F8134C5-6842-3582-25DE-8F05813476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3511"/>
              <a:ext cx="21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/>
                <a:t>1,2,6,24,120,720,……</a:t>
              </a:r>
            </a:p>
          </p:txBody>
        </p:sp>
        <p:graphicFrame>
          <p:nvGraphicFramePr>
            <p:cNvPr id="57355" name="Object 14">
              <a:extLst>
                <a:ext uri="{FF2B5EF4-FFF2-40B4-BE49-F238E27FC236}">
                  <a16:creationId xmlns:a16="http://schemas.microsoft.com/office/drawing/2014/main" id="{3F60550F-8A69-3DD6-3D68-5EBC91D20E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8" y="3249"/>
            <a:ext cx="45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91973" imgH="228501" progId="Equation.3">
                    <p:embed/>
                  </p:oleObj>
                </mc:Choice>
                <mc:Fallback>
                  <p:oleObj name="Equation" r:id="rId8" imgW="291973" imgH="228501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3249"/>
                          <a:ext cx="45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5EB79C89-6F6D-9198-14C6-4B04759F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569325" cy="138271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una </a:t>
            </a:r>
            <a:r>
              <a:rPr lang="it-IT" altLang="it-IT" sz="2800" b="1">
                <a:latin typeface="Arial" panose="020B0604020202020204" pitchFamily="34" charset="0"/>
              </a:rPr>
              <a:t>formula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ricorrente</a:t>
            </a:r>
            <a:r>
              <a:rPr lang="it-IT" altLang="it-IT" sz="2800">
                <a:latin typeface="Arial" panose="020B0604020202020204" pitchFamily="34" charset="0"/>
              </a:rPr>
              <a:t> (o </a:t>
            </a:r>
            <a:r>
              <a:rPr lang="it-IT" altLang="it-IT" sz="2800" b="1">
                <a:latin typeface="Arial" panose="020B0604020202020204" pitchFamily="34" charset="0"/>
              </a:rPr>
              <a:t>relazione di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ricorrenza</a:t>
            </a:r>
            <a:r>
              <a:rPr lang="it-IT" altLang="it-IT" sz="2800">
                <a:latin typeface="Arial" panose="020B0604020202020204" pitchFamily="34" charset="0"/>
              </a:rPr>
              <a:t>) è una equazione che definisce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ricorsivamente</a:t>
            </a:r>
            <a:r>
              <a:rPr lang="it-IT" altLang="it-IT" sz="2800">
                <a:latin typeface="Arial" panose="020B0604020202020204" pitchFamily="34" charset="0"/>
              </a:rPr>
              <a:t> una </a:t>
            </a:r>
            <a:r>
              <a:rPr lang="it-IT" altLang="it-IT" sz="2800" b="1">
                <a:latin typeface="Arial" panose="020B0604020202020204" pitchFamily="34" charset="0"/>
              </a:rPr>
              <a:t>successione</a:t>
            </a: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A3C88E7D-E61B-609B-7E8F-FE9E13828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3578225" cy="588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formule ricorrenti</a:t>
            </a:r>
            <a:endParaRPr lang="it-IT" sz="3200" i="1">
              <a:solidFill>
                <a:schemeClr val="accent2"/>
              </a:solidFill>
              <a:latin typeface="New York" charset="0"/>
              <a:ea typeface="ＭＳ Ｐゴシック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979E68BC-42B7-932D-0994-E12C9129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92388"/>
            <a:ext cx="1455737" cy="457200"/>
          </a:xfrm>
          <a:prstGeom prst="rect">
            <a:avLst/>
          </a:prstGeom>
          <a:solidFill>
            <a:srgbClr val="DBFD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Esempio:</a:t>
            </a:r>
          </a:p>
        </p:txBody>
      </p:sp>
      <p:graphicFrame>
        <p:nvGraphicFramePr>
          <p:cNvPr id="7173" name="Object 6">
            <a:extLst>
              <a:ext uri="{FF2B5EF4-FFF2-40B4-BE49-F238E27FC236}">
                <a16:creationId xmlns:a16="http://schemas.microsoft.com/office/drawing/2014/main" id="{C03277E4-0B64-F54A-CEF0-3C596262D8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2592388"/>
          <a:ext cx="2808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03112" progId="Equation.3">
                  <p:embed/>
                </p:oleObj>
              </mc:Choice>
              <mc:Fallback>
                <p:oleObj name="Equation" r:id="rId4" imgW="837836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592388"/>
                        <a:ext cx="2808288" cy="431800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7">
            <a:extLst>
              <a:ext uri="{FF2B5EF4-FFF2-40B4-BE49-F238E27FC236}">
                <a16:creationId xmlns:a16="http://schemas.microsoft.com/office/drawing/2014/main" id="{4BE05443-63FA-1CF9-A594-D3E25F1BD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40088"/>
            <a:ext cx="6696075" cy="457200"/>
          </a:xfrm>
          <a:prstGeom prst="rect">
            <a:avLst/>
          </a:prstGeom>
          <a:solidFill>
            <a:srgbClr val="DBFD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è definita ricorsivamente dalla formula ricorrente</a:t>
            </a:r>
          </a:p>
        </p:txBody>
      </p:sp>
      <p:graphicFrame>
        <p:nvGraphicFramePr>
          <p:cNvPr id="7175" name="Object 8">
            <a:extLst>
              <a:ext uri="{FF2B5EF4-FFF2-40B4-BE49-F238E27FC236}">
                <a16:creationId xmlns:a16="http://schemas.microsoft.com/office/drawing/2014/main" id="{3A021D6C-C4B0-EE51-D5D9-339973BAB9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887788"/>
          <a:ext cx="22320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887788"/>
                        <a:ext cx="2232025" cy="6000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1" name="Object 11">
            <a:extLst>
              <a:ext uri="{FF2B5EF4-FFF2-40B4-BE49-F238E27FC236}">
                <a16:creationId xmlns:a16="http://schemas.microsoft.com/office/drawing/2014/main" id="{2E167E22-C391-BD82-A26D-CA2434982B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5411788"/>
          <a:ext cx="5032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646" imgH="228402" progId="Equation.3">
                  <p:embed/>
                </p:oleObj>
              </mc:Choice>
              <mc:Fallback>
                <p:oleObj name="Equation" r:id="rId8" imgW="177646" imgH="22840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411788"/>
                        <a:ext cx="503238" cy="541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4" name="Text Box 14">
            <a:extLst>
              <a:ext uri="{FF2B5EF4-FFF2-40B4-BE49-F238E27FC236}">
                <a16:creationId xmlns:a16="http://schemas.microsoft.com/office/drawing/2014/main" id="{3E8E3B36-3180-4FD5-B485-4938C627A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9738"/>
            <a:ext cx="3527425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fissato il termine iniziale</a:t>
            </a:r>
          </a:p>
        </p:txBody>
      </p:sp>
      <p:sp>
        <p:nvSpPr>
          <p:cNvPr id="163855" name="Text Box 15">
            <a:extLst>
              <a:ext uri="{FF2B5EF4-FFF2-40B4-BE49-F238E27FC236}">
                <a16:creationId xmlns:a16="http://schemas.microsoft.com/office/drawing/2014/main" id="{208D5054-A4BC-558E-2F41-30B626D30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483225"/>
            <a:ext cx="3311525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si ha una successione</a:t>
            </a:r>
          </a:p>
        </p:txBody>
      </p:sp>
      <p:graphicFrame>
        <p:nvGraphicFramePr>
          <p:cNvPr id="163856" name="Object 16">
            <a:extLst>
              <a:ext uri="{FF2B5EF4-FFF2-40B4-BE49-F238E27FC236}">
                <a16:creationId xmlns:a16="http://schemas.microsoft.com/office/drawing/2014/main" id="{C4DF6C1A-FD48-5D51-E3E7-38C90FEF87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2088" y="5299075"/>
          <a:ext cx="12573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114" imgH="253780" progId="Equation.3">
                  <p:embed/>
                </p:oleObj>
              </mc:Choice>
              <mc:Fallback>
                <p:oleObj name="Equation" r:id="rId10" imgW="444114" imgH="25378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5299075"/>
                        <a:ext cx="1257300" cy="60166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7" name="Text Box 17">
            <a:extLst>
              <a:ext uri="{FF2B5EF4-FFF2-40B4-BE49-F238E27FC236}">
                <a16:creationId xmlns:a16="http://schemas.microsoft.com/office/drawing/2014/main" id="{6F02DE98-D35C-FCA9-911B-48034552E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995988"/>
            <a:ext cx="266382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condizione iniziale</a:t>
            </a:r>
          </a:p>
        </p:txBody>
      </p:sp>
      <p:sp>
        <p:nvSpPr>
          <p:cNvPr id="7181" name="Text Box 18">
            <a:extLst>
              <a:ext uri="{FF2B5EF4-FFF2-40B4-BE49-F238E27FC236}">
                <a16:creationId xmlns:a16="http://schemas.microsoft.com/office/drawing/2014/main" id="{1F99C451-FED9-A3D3-8D53-006456062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592388"/>
            <a:ext cx="2270125" cy="457200"/>
          </a:xfrm>
          <a:prstGeom prst="rect">
            <a:avLst/>
          </a:prstGeom>
          <a:solidFill>
            <a:srgbClr val="DBFD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la successione </a:t>
            </a:r>
          </a:p>
        </p:txBody>
      </p:sp>
      <p:graphicFrame>
        <p:nvGraphicFramePr>
          <p:cNvPr id="163859" name="Object 19">
            <a:extLst>
              <a:ext uri="{FF2B5EF4-FFF2-40B4-BE49-F238E27FC236}">
                <a16:creationId xmlns:a16="http://schemas.microsoft.com/office/drawing/2014/main" id="{9944AE10-265A-E5F2-A7F1-044C8971A4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614863"/>
          <a:ext cx="5032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7646" imgH="228402" progId="Equation.3">
                  <p:embed/>
                </p:oleObj>
              </mc:Choice>
              <mc:Fallback>
                <p:oleObj name="Equation" r:id="rId12" imgW="177646" imgH="228402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614863"/>
                        <a:ext cx="503237" cy="541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0" name="Text Box 20">
            <a:extLst>
              <a:ext uri="{FF2B5EF4-FFF2-40B4-BE49-F238E27FC236}">
                <a16:creationId xmlns:a16="http://schemas.microsoft.com/office/drawing/2014/main" id="{E9AEA57F-85D7-816E-40DE-4A647F4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679950"/>
            <a:ext cx="5184775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termine iniziale della successione </a:t>
            </a:r>
          </a:p>
        </p:txBody>
      </p:sp>
      <p:graphicFrame>
        <p:nvGraphicFramePr>
          <p:cNvPr id="163861" name="Object 21">
            <a:extLst>
              <a:ext uri="{FF2B5EF4-FFF2-40B4-BE49-F238E27FC236}">
                <a16:creationId xmlns:a16="http://schemas.microsoft.com/office/drawing/2014/main" id="{92B3BA4D-E5CA-276A-9321-10F255BFEB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4570413"/>
          <a:ext cx="11144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529" imgH="228501" progId="Equation.3">
                  <p:embed/>
                </p:oleObj>
              </mc:Choice>
              <mc:Fallback>
                <p:oleObj name="Equation" r:id="rId13" imgW="393529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570413"/>
                        <a:ext cx="1114425" cy="541337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4" grpId="0" animBg="1"/>
      <p:bldP spid="163855" grpId="0" animBg="1"/>
      <p:bldP spid="163857" grpId="0" animBg="1"/>
      <p:bldP spid="1638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extLst>
              <a:ext uri="{FF2B5EF4-FFF2-40B4-BE49-F238E27FC236}">
                <a16:creationId xmlns:a16="http://schemas.microsoft.com/office/drawing/2014/main" id="{6B9E31E9-8028-8E45-DF5D-7942DF9BA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93539" name="Text Box 3">
            <a:extLst>
              <a:ext uri="{FF2B5EF4-FFF2-40B4-BE49-F238E27FC236}">
                <a16:creationId xmlns:a16="http://schemas.microsoft.com/office/drawing/2014/main" id="{236605DE-A017-B50A-2AD7-825FC9BE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formale </a:t>
            </a:r>
            <a:r>
              <a:rPr lang="it-IT" altLang="it-IT" sz="2800" dirty="0">
                <a:latin typeface="New York" charset="0"/>
              </a:rPr>
              <a:t>alcuni algoritmi basati sull’approccio incrementale</a:t>
            </a:r>
          </a:p>
        </p:txBody>
      </p:sp>
      <p:sp>
        <p:nvSpPr>
          <p:cNvPr id="193540" name="Text Box 4">
            <a:extLst>
              <a:ext uri="{FF2B5EF4-FFF2-40B4-BE49-F238E27FC236}">
                <a16:creationId xmlns:a16="http://schemas.microsoft.com/office/drawing/2014/main" id="{E73D4076-F44D-4A65-8469-66FAC0270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93541" name="AutoShape 5">
            <a:extLst>
              <a:ext uri="{FF2B5EF4-FFF2-40B4-BE49-F238E27FC236}">
                <a16:creationId xmlns:a16="http://schemas.microsoft.com/office/drawing/2014/main" id="{969F19F9-9891-87BD-229E-2A9141633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59398" name="Object 12">
            <a:extLst>
              <a:ext uri="{FF2B5EF4-FFF2-40B4-BE49-F238E27FC236}">
                <a16:creationId xmlns:a16="http://schemas.microsoft.com/office/drawing/2014/main" id="{3EB3048B-6393-D17D-A3F6-54808EDB59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9150" y="4005263"/>
          <a:ext cx="9461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228501" progId="Equation.3">
                  <p:embed/>
                </p:oleObj>
              </mc:Choice>
              <mc:Fallback>
                <p:oleObj name="Equation" r:id="rId4" imgW="393529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4005263"/>
                        <a:ext cx="946150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13">
            <a:extLst>
              <a:ext uri="{FF2B5EF4-FFF2-40B4-BE49-F238E27FC236}">
                <a16:creationId xmlns:a16="http://schemas.microsoft.com/office/drawing/2014/main" id="{5E813CC3-A5E2-4C2D-9C05-9402C20650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63925" y="4021138"/>
          <a:ext cx="14224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228501" progId="Equation.3">
                  <p:embed/>
                </p:oleObj>
              </mc:Choice>
              <mc:Fallback>
                <p:oleObj name="Equation" r:id="rId6" imgW="622030" imgH="22850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4021138"/>
                        <a:ext cx="1422400" cy="5222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16">
            <a:extLst>
              <a:ext uri="{FF2B5EF4-FFF2-40B4-BE49-F238E27FC236}">
                <a16:creationId xmlns:a16="http://schemas.microsoft.com/office/drawing/2014/main" id="{3D4569E8-4ABC-B183-CC26-6AA7B5AA2CD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50825" y="4932363"/>
          <a:ext cx="33131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228600" progId="Equation.3">
                  <p:embed/>
                </p:oleObj>
              </mc:Choice>
              <mc:Fallback>
                <p:oleObj name="Equation" r:id="rId8" imgW="11938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932363"/>
                        <a:ext cx="3313113" cy="6350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19">
            <a:extLst>
              <a:ext uri="{FF2B5EF4-FFF2-40B4-BE49-F238E27FC236}">
                <a16:creationId xmlns:a16="http://schemas.microsoft.com/office/drawing/2014/main" id="{965515AD-4E20-130C-092A-19E957FDD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46513" y="4940300"/>
          <a:ext cx="47577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14500" imgH="228600" progId="Equation.3">
                  <p:embed/>
                </p:oleObj>
              </mc:Choice>
              <mc:Fallback>
                <p:oleObj name="Equation" r:id="rId10" imgW="17145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4940300"/>
                        <a:ext cx="4757737" cy="6350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3556" name="Group 20">
            <a:extLst>
              <a:ext uri="{FF2B5EF4-FFF2-40B4-BE49-F238E27FC236}">
                <a16:creationId xmlns:a16="http://schemas.microsoft.com/office/drawing/2014/main" id="{4FF6C6D3-CCE8-06F8-15B8-0A7FC15E754E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4724400"/>
            <a:ext cx="3384550" cy="1630363"/>
            <a:chOff x="2608" y="3203"/>
            <a:chExt cx="2132" cy="1027"/>
          </a:xfrm>
        </p:grpSpPr>
        <p:graphicFrame>
          <p:nvGraphicFramePr>
            <p:cNvPr id="59405" name="Object 10">
              <a:extLst>
                <a:ext uri="{FF2B5EF4-FFF2-40B4-BE49-F238E27FC236}">
                  <a16:creationId xmlns:a16="http://schemas.microsoft.com/office/drawing/2014/main" id="{B5250F31-E204-3E38-B991-4FB2F7C579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9" y="3884"/>
            <a:ext cx="555" cy="3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66584" imgH="228501" progId="Equation.3">
                    <p:embed/>
                  </p:oleObj>
                </mc:Choice>
                <mc:Fallback>
                  <p:oleObj name="Equation" r:id="rId12" imgW="266584" imgH="228501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3884"/>
                          <a:ext cx="555" cy="346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06" name="Rectangle 9">
              <a:extLst>
                <a:ext uri="{FF2B5EF4-FFF2-40B4-BE49-F238E27FC236}">
                  <a16:creationId xmlns:a16="http://schemas.microsoft.com/office/drawing/2014/main" id="{B74D1E4E-71F8-4B1D-BAD9-D28ABBC0B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3203"/>
              <a:ext cx="2132" cy="6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193557" name="Text Box 21">
            <a:extLst>
              <a:ext uri="{FF2B5EF4-FFF2-40B4-BE49-F238E27FC236}">
                <a16:creationId xmlns:a16="http://schemas.microsoft.com/office/drawing/2014/main" id="{1D7578D9-9996-5B26-B5A3-9D508884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76700"/>
            <a:ext cx="1873250" cy="49847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600" b="1">
                <a:latin typeface="Comic Sans MS" panose="030F0702030302020204" pitchFamily="66" charset="0"/>
              </a:rPr>
              <a:t>f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solidFill>
                  <a:srgbClr val="CC0000"/>
                </a:solidFill>
                <a:latin typeface="Comic Sans MS" panose="030F0702030302020204" pitchFamily="66" charset="0"/>
              </a:rPr>
              <a:t>=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f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*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600" b="1">
                <a:latin typeface="Comic Sans MS" panose="030F0702030302020204" pitchFamily="66" charset="0"/>
              </a:rPr>
              <a:t>k</a:t>
            </a:r>
            <a:r>
              <a:rPr lang="it-IT" altLang="it-IT" sz="2600" b="1">
                <a:solidFill>
                  <a:srgbClr val="7F7F7F"/>
                </a:solidFill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93558" name="AutoShape 22">
            <a:extLst>
              <a:ext uri="{FF2B5EF4-FFF2-40B4-BE49-F238E27FC236}">
                <a16:creationId xmlns:a16="http://schemas.microsoft.com/office/drawing/2014/main" id="{68B5FF92-3A24-1CEB-303F-A4EABA44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076700"/>
            <a:ext cx="647700" cy="485775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9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9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7" grpId="0" animBg="1"/>
      <p:bldP spid="1935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>
            <a:extLst>
              <a:ext uri="{FF2B5EF4-FFF2-40B4-BE49-F238E27FC236}">
                <a16:creationId xmlns:a16="http://schemas.microsoft.com/office/drawing/2014/main" id="{EF011100-A63A-FB8D-027E-7BBCF44ED4E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6011863" y="3948113"/>
          <a:ext cx="1152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114" imgH="215713" progId="Equation.3">
                  <p:embed/>
                </p:oleObj>
              </mc:Choice>
              <mc:Fallback>
                <p:oleObj name="Equation" r:id="rId4" imgW="444114" imgH="2157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48113"/>
                        <a:ext cx="1152525" cy="558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Text Box 3">
            <a:extLst>
              <a:ext uri="{FF2B5EF4-FFF2-40B4-BE49-F238E27FC236}">
                <a16:creationId xmlns:a16="http://schemas.microsoft.com/office/drawing/2014/main" id="{C1728CA8-2A2E-DA5B-B76D-CFDBE298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nonlineare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B437220A-E971-7121-619A-A9826532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formale </a:t>
            </a:r>
            <a:r>
              <a:rPr lang="it-IT" altLang="it-IT" sz="2800" dirty="0">
                <a:latin typeface="New York" charset="0"/>
              </a:rPr>
              <a:t>alcuni algoritmi basati sull’approccio incrementale</a:t>
            </a:r>
          </a:p>
        </p:txBody>
      </p:sp>
      <p:sp>
        <p:nvSpPr>
          <p:cNvPr id="195589" name="Text Box 5">
            <a:extLst>
              <a:ext uri="{FF2B5EF4-FFF2-40B4-BE49-F238E27FC236}">
                <a16:creationId xmlns:a16="http://schemas.microsoft.com/office/drawing/2014/main" id="{E4D42794-3C34-545E-DC06-7AFBBE3B6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95590" name="AutoShape 6">
            <a:extLst>
              <a:ext uri="{FF2B5EF4-FFF2-40B4-BE49-F238E27FC236}">
                <a16:creationId xmlns:a16="http://schemas.microsoft.com/office/drawing/2014/main" id="{6AAA8C93-DAB5-98C3-9293-07085C0CB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61447" name="Object 7">
            <a:extLst>
              <a:ext uri="{FF2B5EF4-FFF2-40B4-BE49-F238E27FC236}">
                <a16:creationId xmlns:a16="http://schemas.microsoft.com/office/drawing/2014/main" id="{EDAB8A86-798D-F9C1-CE81-CAC9EF79262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00338" y="3971925"/>
          <a:ext cx="2879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28600" progId="Equation.3">
                  <p:embed/>
                </p:oleObj>
              </mc:Choice>
              <mc:Fallback>
                <p:oleObj name="Equation" r:id="rId6" imgW="1143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971925"/>
                        <a:ext cx="2879725" cy="57626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8" name="Group 13">
            <a:extLst>
              <a:ext uri="{FF2B5EF4-FFF2-40B4-BE49-F238E27FC236}">
                <a16:creationId xmlns:a16="http://schemas.microsoft.com/office/drawing/2014/main" id="{21528167-DBEB-4672-77AE-370A5C70CA2B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789488"/>
            <a:ext cx="8740775" cy="1006475"/>
            <a:chOff x="158" y="3244"/>
            <a:chExt cx="5506" cy="634"/>
          </a:xfrm>
        </p:grpSpPr>
        <p:grpSp>
          <p:nvGrpSpPr>
            <p:cNvPr id="61449" name="Group 11">
              <a:extLst>
                <a:ext uri="{FF2B5EF4-FFF2-40B4-BE49-F238E27FC236}">
                  <a16:creationId xmlns:a16="http://schemas.microsoft.com/office/drawing/2014/main" id="{11DDA87F-21EB-9A6D-3B3F-ADA36A148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3244"/>
              <a:ext cx="5506" cy="634"/>
              <a:chOff x="158" y="3244"/>
              <a:chExt cx="5506" cy="634"/>
            </a:xfrm>
          </p:grpSpPr>
          <p:sp>
            <p:nvSpPr>
              <p:cNvPr id="61451" name="Text Box 9">
                <a:extLst>
                  <a:ext uri="{FF2B5EF4-FFF2-40B4-BE49-F238E27FC236}">
                    <a16:creationId xmlns:a16="http://schemas.microsoft.com/office/drawing/2014/main" id="{728B4E8E-9B70-5855-4570-1713CDF3A9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3244"/>
                <a:ext cx="5506" cy="634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>
                    <a:latin typeface="Arial" panose="020B0604020202020204" pitchFamily="34" charset="0"/>
                  </a:rPr>
                  <a:t>genera la successione          dei </a:t>
                </a:r>
                <a:r>
                  <a:rPr lang="it-IT" altLang="it-IT" sz="280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massimi</a:t>
                </a:r>
                <a:r>
                  <a:rPr lang="it-IT" altLang="it-IT" sz="2800">
                    <a:latin typeface="Arial" panose="020B0604020202020204" pitchFamily="34" charset="0"/>
                  </a:rPr>
                  <a:t> delle prime </a:t>
                </a:r>
                <a:r>
                  <a:rPr lang="it-IT" altLang="it-IT" sz="2800" i="1"/>
                  <a:t>k</a:t>
                </a:r>
                <a:r>
                  <a:rPr lang="it-IT" altLang="it-IT" sz="2800">
                    <a:latin typeface="Arial" panose="020B0604020202020204" pitchFamily="34" charset="0"/>
                  </a:rPr>
                  <a:t> componenti                            del vettore </a:t>
                </a:r>
                <a:r>
                  <a:rPr lang="it-IT" altLang="it-IT" b="1" i="1">
                    <a:solidFill>
                      <a:schemeClr val="accent2"/>
                    </a:solidFill>
                  </a:rPr>
                  <a:t>a</a:t>
                </a:r>
                <a:r>
                  <a:rPr lang="it-IT" altLang="it-IT" sz="2800">
                    <a:latin typeface="Arial" panose="020B0604020202020204" pitchFamily="34" charset="0"/>
                  </a:rPr>
                  <a:t> </a:t>
                </a:r>
                <a:endParaRPr lang="it-IT" altLang="it-IT" sz="2800" i="1">
                  <a:latin typeface="New York" charset="0"/>
                </a:endParaRPr>
              </a:p>
            </p:txBody>
          </p:sp>
          <p:graphicFrame>
            <p:nvGraphicFramePr>
              <p:cNvPr id="61452" name="Object 10">
                <a:extLst>
                  <a:ext uri="{FF2B5EF4-FFF2-40B4-BE49-F238E27FC236}">
                    <a16:creationId xmlns:a16="http://schemas.microsoft.com/office/drawing/2014/main" id="{5AF2261A-275E-622A-5608-2E7A701444A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623" y="3512"/>
              <a:ext cx="1348" cy="3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939800" imgH="228600" progId="Equation.3">
                      <p:embed/>
                    </p:oleObj>
                  </mc:Choice>
                  <mc:Fallback>
                    <p:oleObj name="Equation" r:id="rId8" imgW="939800" imgH="228600" progId="Equation.3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3" y="3512"/>
                            <a:ext cx="1348" cy="354"/>
                          </a:xfrm>
                          <a:prstGeom prst="rect">
                            <a:avLst/>
                          </a:prstGeom>
                          <a:solidFill>
                            <a:srgbClr val="EAEAEA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107763" dir="2700000" algn="ctr" rotWithShape="0">
                                    <a:srgbClr val="808080">
                                      <a:alpha val="50000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50" name="Object 12">
              <a:extLst>
                <a:ext uri="{FF2B5EF4-FFF2-40B4-BE49-F238E27FC236}">
                  <a16:creationId xmlns:a16="http://schemas.microsoft.com/office/drawing/2014/main" id="{05AF4185-DFEF-B8EF-A909-2DD9ED29E3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8" y="3249"/>
            <a:ext cx="453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91973" imgH="228501" progId="Equation.3">
                    <p:embed/>
                  </p:oleObj>
                </mc:Choice>
                <mc:Fallback>
                  <p:oleObj name="Equation" r:id="rId10" imgW="291973" imgH="228501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" y="3249"/>
                          <a:ext cx="453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Text Box 3">
            <a:extLst>
              <a:ext uri="{FF2B5EF4-FFF2-40B4-BE49-F238E27FC236}">
                <a16:creationId xmlns:a16="http://schemas.microsoft.com/office/drawing/2014/main" id="{9010329A-D74B-3479-F2CE-663F84F53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493125" cy="984250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800" dirty="0">
                <a:latin typeface="Arial" panose="020B0604020202020204" pitchFamily="34" charset="0"/>
              </a:rPr>
              <a:t>consentono di descrivere</a:t>
            </a:r>
            <a:r>
              <a:rPr lang="it-IT" altLang="it-IT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in modo formale </a:t>
            </a:r>
            <a:r>
              <a:rPr lang="it-IT" altLang="it-IT" sz="2800" dirty="0">
                <a:latin typeface="New York" charset="0"/>
              </a:rPr>
              <a:t>alcuni algoritmi basati sull’approccio incrementale</a:t>
            </a:r>
          </a:p>
        </p:txBody>
      </p:sp>
      <p:sp>
        <p:nvSpPr>
          <p:cNvPr id="197636" name="Text Box 4">
            <a:extLst>
              <a:ext uri="{FF2B5EF4-FFF2-40B4-BE49-F238E27FC236}">
                <a16:creationId xmlns:a16="http://schemas.microsoft.com/office/drawing/2014/main" id="{5A8E71A9-031A-6B02-4C21-D0BC3BD3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60350"/>
            <a:ext cx="2878138" cy="538163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formule ricorrenti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97637" name="AutoShape 5">
            <a:extLst>
              <a:ext uri="{FF2B5EF4-FFF2-40B4-BE49-F238E27FC236}">
                <a16:creationId xmlns:a16="http://schemas.microsoft.com/office/drawing/2014/main" id="{C7414465-2F19-6486-6077-57F05E0C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81075"/>
            <a:ext cx="504825" cy="576263"/>
          </a:xfrm>
          <a:prstGeom prst="downArrow">
            <a:avLst>
              <a:gd name="adj1" fmla="val 50000"/>
              <a:gd name="adj2" fmla="val 28538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63493" name="Object 6">
            <a:extLst>
              <a:ext uri="{FF2B5EF4-FFF2-40B4-BE49-F238E27FC236}">
                <a16:creationId xmlns:a16="http://schemas.microsoft.com/office/drawing/2014/main" id="{66568015-7172-4D4C-F5FA-106AC4EC9D6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07950" y="5173663"/>
          <a:ext cx="35956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28600" progId="Equation.3">
                  <p:embed/>
                </p:oleObj>
              </mc:Choice>
              <mc:Fallback>
                <p:oleObj name="Equation" r:id="rId4" imgW="16129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173663"/>
                        <a:ext cx="3595688" cy="5095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42" name="Object 10">
            <a:extLst>
              <a:ext uri="{FF2B5EF4-FFF2-40B4-BE49-F238E27FC236}">
                <a16:creationId xmlns:a16="http://schemas.microsoft.com/office/drawing/2014/main" id="{7FB65C33-1A04-7717-46C7-695451A25C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5805488"/>
          <a:ext cx="881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584" imgH="228501" progId="Equation.3">
                  <p:embed/>
                </p:oleObj>
              </mc:Choice>
              <mc:Fallback>
                <p:oleObj name="Equation" r:id="rId6" imgW="266584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805488"/>
                        <a:ext cx="881062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13">
            <a:extLst>
              <a:ext uri="{FF2B5EF4-FFF2-40B4-BE49-F238E27FC236}">
                <a16:creationId xmlns:a16="http://schemas.microsoft.com/office/drawing/2014/main" id="{05502503-5080-C8E2-75CA-B00B2ADACB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5156200"/>
          <a:ext cx="53641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900" imgH="228600" progId="Equation.3">
                  <p:embed/>
                </p:oleObj>
              </mc:Choice>
              <mc:Fallback>
                <p:oleObj name="Equation" r:id="rId8" imgW="22479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156200"/>
                        <a:ext cx="5364162" cy="51276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1" name="Rectangle 9">
            <a:extLst>
              <a:ext uri="{FF2B5EF4-FFF2-40B4-BE49-F238E27FC236}">
                <a16:creationId xmlns:a16="http://schemas.microsoft.com/office/drawing/2014/main" id="{7C4B0873-6F31-5F15-B253-6F64F20E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084763"/>
            <a:ext cx="3167063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63497" name="Object 14">
            <a:extLst>
              <a:ext uri="{FF2B5EF4-FFF2-40B4-BE49-F238E27FC236}">
                <a16:creationId xmlns:a16="http://schemas.microsoft.com/office/drawing/2014/main" id="{0ACEA453-D5F9-7D61-4607-281315E27E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3948113"/>
          <a:ext cx="1152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114" imgH="215713" progId="Equation.3">
                  <p:embed/>
                </p:oleObj>
              </mc:Choice>
              <mc:Fallback>
                <p:oleObj name="Equation" r:id="rId10" imgW="444114" imgH="215713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948113"/>
                        <a:ext cx="1152525" cy="558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5">
            <a:extLst>
              <a:ext uri="{FF2B5EF4-FFF2-40B4-BE49-F238E27FC236}">
                <a16:creationId xmlns:a16="http://schemas.microsoft.com/office/drawing/2014/main" id="{1C82AB0D-6089-43F9-7ADA-11CCF7593CB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00338" y="3971925"/>
          <a:ext cx="2879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3000" imgH="228600" progId="Equation.3">
                  <p:embed/>
                </p:oleObj>
              </mc:Choice>
              <mc:Fallback>
                <p:oleObj name="Equation" r:id="rId12" imgW="11430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971925"/>
                        <a:ext cx="2879725" cy="57626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Text Box 16">
            <a:extLst>
              <a:ext uri="{FF2B5EF4-FFF2-40B4-BE49-F238E27FC236}">
                <a16:creationId xmlns:a16="http://schemas.microsoft.com/office/drawing/2014/main" id="{33C77463-4B87-E495-D0A1-1928ED77B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852738"/>
            <a:ext cx="8740775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nonlineare a coefficienti non costanti</a:t>
            </a:r>
            <a:endParaRPr lang="it-IT" altLang="it-IT" sz="2800" i="1">
              <a:latin typeface="New York" charset="0"/>
            </a:endParaRPr>
          </a:p>
        </p:txBody>
      </p:sp>
      <p:sp>
        <p:nvSpPr>
          <p:cNvPr id="197649" name="Text Box 17">
            <a:extLst>
              <a:ext uri="{FF2B5EF4-FFF2-40B4-BE49-F238E27FC236}">
                <a16:creationId xmlns:a16="http://schemas.microsoft.com/office/drawing/2014/main" id="{06E0BC69-91A7-5C7A-5962-66483B0E6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990975"/>
            <a:ext cx="2016125" cy="5905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CC3300"/>
                </a:solidFill>
                <a:latin typeface="Comic Sans MS" panose="030F0702030302020204" pitchFamily="66" charset="0"/>
              </a:rPr>
              <a:t>if</a:t>
            </a:r>
            <a:r>
              <a:rPr lang="it-IT" altLang="it-IT" sz="1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600" b="1">
                <a:latin typeface="Comic Sans MS" panose="030F0702030302020204" pitchFamily="66" charset="0"/>
              </a:rPr>
              <a:t>(a[k]&gt;massimo)</a:t>
            </a:r>
            <a:r>
              <a:rPr lang="it-IT" altLang="it-IT" sz="1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endParaRPr lang="it-IT" altLang="it-IT" sz="1600" b="1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7F7F7F"/>
                </a:solidFill>
                <a:latin typeface="Comic Sans MS" panose="030F0702030302020204" pitchFamily="66" charset="0"/>
              </a:rPr>
              <a:t>   </a:t>
            </a:r>
            <a:r>
              <a:rPr lang="it-IT" altLang="it-IT" sz="1600" b="1">
                <a:latin typeface="Comic Sans MS" panose="030F0702030302020204" pitchFamily="66" charset="0"/>
              </a:rPr>
              <a:t>massimo</a:t>
            </a:r>
            <a:r>
              <a:rPr lang="it-IT" altLang="it-IT" sz="1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600" b="1">
                <a:solidFill>
                  <a:srgbClr val="CC3300"/>
                </a:solidFill>
                <a:latin typeface="Comic Sans MS" panose="030F0702030302020204" pitchFamily="66" charset="0"/>
              </a:rPr>
              <a:t>=</a:t>
            </a:r>
            <a:r>
              <a:rPr lang="it-IT" altLang="it-IT" sz="1600" b="1">
                <a:solidFill>
                  <a:srgbClr val="7F7F7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1600" b="1">
                <a:latin typeface="Comic Sans MS" panose="030F0702030302020204" pitchFamily="66" charset="0"/>
              </a:rPr>
              <a:t>a[k];</a:t>
            </a:r>
          </a:p>
        </p:txBody>
      </p:sp>
      <p:sp>
        <p:nvSpPr>
          <p:cNvPr id="197650" name="AutoShape 18">
            <a:extLst>
              <a:ext uri="{FF2B5EF4-FFF2-40B4-BE49-F238E27FC236}">
                <a16:creationId xmlns:a16="http://schemas.microsoft.com/office/drawing/2014/main" id="{3D112711-39AA-EA34-803C-C12E734D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076700"/>
            <a:ext cx="503238" cy="431800"/>
          </a:xfrm>
          <a:prstGeom prst="leftArrow">
            <a:avLst>
              <a:gd name="adj1" fmla="val 50000"/>
              <a:gd name="adj2" fmla="val 2913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1" grpId="0" animBg="1"/>
      <p:bldP spid="197649" grpId="0" animBg="1"/>
      <p:bldP spid="1976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>
            <a:extLst>
              <a:ext uri="{FF2B5EF4-FFF2-40B4-BE49-F238E27FC236}">
                <a16:creationId xmlns:a16="http://schemas.microsoft.com/office/drawing/2014/main" id="{69BD21A9-5DDF-4F1D-D65E-43CCC533E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493125" cy="2862263"/>
          </a:xfrm>
          <a:prstGeom prst="rect">
            <a:avLst/>
          </a:prstGeom>
          <a:solidFill>
            <a:srgbClr val="EEFA9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dirty="0">
                <a:latin typeface="Arial" charset="0"/>
                <a:ea typeface="ＭＳ Ｐゴシック" charset="0"/>
              </a:rPr>
              <a:t>le</a:t>
            </a:r>
            <a:r>
              <a:rPr lang="it-IT" sz="36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formule ricorrenti </a:t>
            </a:r>
            <a:r>
              <a:rPr lang="it-IT" sz="3600" dirty="0">
                <a:latin typeface="Arial" charset="0"/>
                <a:ea typeface="ＭＳ Ｐゴシック" charset="0"/>
              </a:rPr>
              <a:t>(o</a:t>
            </a:r>
            <a:r>
              <a:rPr lang="it-IT" sz="36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ricorrenze</a:t>
            </a:r>
            <a:r>
              <a:rPr lang="it-IT" sz="3600" dirty="0">
                <a:latin typeface="Arial" charset="0"/>
                <a:ea typeface="ＭＳ Ｐゴシック" charset="0"/>
              </a:rPr>
              <a:t>)</a:t>
            </a:r>
            <a:r>
              <a:rPr lang="it-IT" sz="360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it-IT" sz="3600" dirty="0">
                <a:latin typeface="Arial" charset="0"/>
                <a:ea typeface="ＭＳ Ｐゴシック" charset="0"/>
              </a:rPr>
              <a:t>sono anche dette</a:t>
            </a:r>
          </a:p>
          <a:p>
            <a:pPr algn="ctr">
              <a:defRPr/>
            </a:pPr>
            <a:r>
              <a:rPr lang="it-IT" sz="36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equazione alle differenze</a:t>
            </a:r>
            <a:r>
              <a:rPr lang="it-IT" sz="3600" dirty="0">
                <a:latin typeface="Arial" charset="0"/>
                <a:ea typeface="ＭＳ Ｐゴシック" charset="0"/>
              </a:rPr>
              <a:t>  </a:t>
            </a:r>
          </a:p>
          <a:p>
            <a:pPr algn="ctr">
              <a:defRPr/>
            </a:pPr>
            <a:r>
              <a:rPr lang="it-IT" sz="3600" dirty="0">
                <a:latin typeface="Arial" charset="0"/>
                <a:ea typeface="ＭＳ Ｐゴシック" charset="0"/>
              </a:rPr>
              <a:t>oppure </a:t>
            </a:r>
          </a:p>
          <a:p>
            <a:pPr algn="ctr">
              <a:defRPr/>
            </a:pPr>
            <a:r>
              <a:rPr lang="it-IT" sz="3600" dirty="0">
                <a:latin typeface="Arial" charset="0"/>
                <a:ea typeface="ＭＳ Ｐゴシック" charset="0"/>
              </a:rPr>
              <a:t> </a:t>
            </a:r>
            <a:r>
              <a:rPr lang="it-IT" sz="36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sistema dinamico a tempo discreto</a:t>
            </a:r>
            <a:r>
              <a:rPr lang="it-IT" dirty="0">
                <a:latin typeface="New York" charset="0"/>
                <a:ea typeface="ＭＳ Ｐゴシック" charset="0"/>
              </a:rPr>
              <a:t> </a:t>
            </a:r>
          </a:p>
        </p:txBody>
      </p:sp>
      <p:sp>
        <p:nvSpPr>
          <p:cNvPr id="124935" name="Text Box 7">
            <a:extLst>
              <a:ext uri="{FF2B5EF4-FFF2-40B4-BE49-F238E27FC236}">
                <a16:creationId xmlns:a16="http://schemas.microsoft.com/office/drawing/2014/main" id="{052011C1-DAF1-E937-1AB0-E92A0FF3D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3500438"/>
            <a:ext cx="8458200" cy="11382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dirty="0">
                <a:latin typeface="Arial" charset="0"/>
                <a:ea typeface="ＭＳ Ｐゴシック" charset="0"/>
              </a:rPr>
              <a:t>l’indice </a:t>
            </a:r>
            <a:r>
              <a:rPr lang="it-IT" sz="3600" i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k</a:t>
            </a:r>
            <a:r>
              <a:rPr lang="it-IT" sz="3200" dirty="0">
                <a:latin typeface="Arial" charset="0"/>
                <a:ea typeface="ＭＳ Ｐゴシック" charset="0"/>
              </a:rPr>
              <a:t> può essere inteso come una </a:t>
            </a:r>
            <a:r>
              <a:rPr lang="it-IT" sz="3200" b="1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discretizzazione</a:t>
            </a:r>
            <a:r>
              <a:rPr lang="it-IT" sz="3200" dirty="0">
                <a:latin typeface="Arial" charset="0"/>
                <a:ea typeface="ＭＳ Ｐゴシック" charset="0"/>
              </a:rPr>
              <a:t> del tempo</a:t>
            </a:r>
            <a:endParaRPr lang="it-IT" dirty="0">
              <a:latin typeface="New York" charset="0"/>
              <a:ea typeface="ＭＳ Ｐゴシック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>
            <a:extLst>
              <a:ext uri="{FF2B5EF4-FFF2-40B4-BE49-F238E27FC236}">
                <a16:creationId xmlns:a16="http://schemas.microsoft.com/office/drawing/2014/main" id="{CEF2FC64-2B02-1AAF-3AD4-AA60136E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403350"/>
            <a:ext cx="3086100" cy="64135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latin typeface="Arial" panose="020B0604020202020204" pitchFamily="34" charset="0"/>
              </a:rPr>
              <a:t>intervallo </a:t>
            </a:r>
            <a:r>
              <a:rPr lang="it-IT" altLang="it-IT" sz="3600"/>
              <a:t>[</a:t>
            </a:r>
            <a:r>
              <a:rPr lang="it-IT" altLang="it-IT" sz="3600" i="1"/>
              <a:t>0,T</a:t>
            </a:r>
            <a:r>
              <a:rPr lang="it-IT" altLang="it-IT" sz="3600"/>
              <a:t>]</a:t>
            </a:r>
            <a:r>
              <a:rPr lang="it-IT" altLang="it-IT" sz="2400">
                <a:latin typeface="New York" charset="0"/>
              </a:rPr>
              <a:t> </a:t>
            </a:r>
          </a:p>
        </p:txBody>
      </p:sp>
      <p:sp>
        <p:nvSpPr>
          <p:cNvPr id="67587" name="Text Box 5">
            <a:extLst>
              <a:ext uri="{FF2B5EF4-FFF2-40B4-BE49-F238E27FC236}">
                <a16:creationId xmlns:a16="http://schemas.microsoft.com/office/drawing/2014/main" id="{6E2B0E1F-587F-3A7E-3888-7B479AA45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4025"/>
            <a:ext cx="8053388" cy="5286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tempo discreto </a:t>
            </a:r>
            <a:r>
              <a:rPr lang="it-IT" altLang="it-IT" sz="2800">
                <a:latin typeface="Arial" panose="020B0604020202020204" pitchFamily="34" charset="0"/>
              </a:rPr>
              <a:t>(intervallo di tempo </a:t>
            </a:r>
            <a:r>
              <a:rPr lang="it-IT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discretizzato</a:t>
            </a:r>
            <a:r>
              <a:rPr lang="it-IT" altLang="it-IT" sz="2800">
                <a:latin typeface="Arial" panose="020B0604020202020204" pitchFamily="34" charset="0"/>
              </a:rPr>
              <a:t>)</a:t>
            </a:r>
            <a:endParaRPr lang="it-IT" altLang="it-IT" sz="2800">
              <a:latin typeface="New York" charset="0"/>
            </a:endParaRPr>
          </a:p>
        </p:txBody>
      </p:sp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4118BA41-A553-0530-2506-7FE590D96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636838"/>
          <a:ext cx="85344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4" imgW="4379976" imgH="1001268" progId="Word.Document.8">
                  <p:embed/>
                </p:oleObj>
              </mc:Choice>
              <mc:Fallback>
                <p:oleObj name="Documento" r:id="rId4" imgW="4379976" imgH="100126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36838"/>
                        <a:ext cx="8534400" cy="22098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AutoShape 7">
            <a:extLst>
              <a:ext uri="{FF2B5EF4-FFF2-40B4-BE49-F238E27FC236}">
                <a16:creationId xmlns:a16="http://schemas.microsoft.com/office/drawing/2014/main" id="{86F703AA-65A6-8BCB-1376-07CC830D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1466850"/>
            <a:ext cx="976313" cy="593725"/>
          </a:xfrm>
          <a:prstGeom prst="rightArrow">
            <a:avLst>
              <a:gd name="adj1" fmla="val 50000"/>
              <a:gd name="adj2" fmla="val 4111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8A4F0537-907F-9EF9-AF80-65B8593F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1374775"/>
            <a:ext cx="30861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latin typeface="Arial" panose="020B0604020202020204" pitchFamily="34" charset="0"/>
              </a:rPr>
              <a:t>griglia su </a:t>
            </a:r>
            <a:r>
              <a:rPr lang="it-IT" altLang="it-IT" sz="3600"/>
              <a:t>[</a:t>
            </a:r>
            <a:r>
              <a:rPr lang="it-IT" altLang="it-IT" sz="3600" i="1"/>
              <a:t>0,T</a:t>
            </a:r>
            <a:r>
              <a:rPr lang="it-IT" altLang="it-IT" sz="3600"/>
              <a:t>]</a:t>
            </a:r>
            <a:r>
              <a:rPr lang="it-IT" altLang="it-IT" sz="2400">
                <a:latin typeface="New York" charset="0"/>
              </a:rPr>
              <a:t> </a:t>
            </a:r>
          </a:p>
        </p:txBody>
      </p:sp>
      <p:grpSp>
        <p:nvGrpSpPr>
          <p:cNvPr id="125964" name="Group 12">
            <a:extLst>
              <a:ext uri="{FF2B5EF4-FFF2-40B4-BE49-F238E27FC236}">
                <a16:creationId xmlns:a16="http://schemas.microsoft.com/office/drawing/2014/main" id="{F7E4B9EE-F4DF-9B99-0D14-3E9520BC8ED7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5157788"/>
            <a:ext cx="8350250" cy="641350"/>
            <a:chOff x="212" y="3696"/>
            <a:chExt cx="5260" cy="404"/>
          </a:xfrm>
        </p:grpSpPr>
        <p:sp>
          <p:nvSpPr>
            <p:cNvPr id="67592" name="Text Box 10">
              <a:extLst>
                <a:ext uri="{FF2B5EF4-FFF2-40B4-BE49-F238E27FC236}">
                  <a16:creationId xmlns:a16="http://schemas.microsoft.com/office/drawing/2014/main" id="{EF8ECD2C-E5FB-1AD1-3E3F-55BBB0EF89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" y="3696"/>
              <a:ext cx="3516" cy="40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griglia su</a:t>
              </a:r>
              <a:r>
                <a:rPr lang="it-IT" altLang="it-IT" b="1">
                  <a:latin typeface="Arial" panose="020B0604020202020204" pitchFamily="34" charset="0"/>
                </a:rPr>
                <a:t> </a:t>
              </a:r>
              <a:r>
                <a:rPr lang="it-IT" altLang="it-IT" sz="3600"/>
                <a:t>[</a:t>
              </a:r>
              <a:r>
                <a:rPr lang="it-IT" altLang="it-IT" sz="3600" i="1"/>
                <a:t>0,T</a:t>
              </a:r>
              <a:r>
                <a:rPr lang="it-IT" altLang="it-IT" sz="3600"/>
                <a:t>]: </a:t>
              </a:r>
              <a:r>
                <a:rPr lang="it-IT" altLang="it-IT" sz="2800">
                  <a:latin typeface="Arial" panose="020B0604020202020204" pitchFamily="34" charset="0"/>
                </a:rPr>
                <a:t>insieme di punti</a:t>
              </a:r>
              <a:r>
                <a:rPr lang="it-IT" altLang="it-IT" sz="2400">
                  <a:latin typeface="New York" charset="0"/>
                </a:rPr>
                <a:t> </a:t>
              </a:r>
            </a:p>
          </p:txBody>
        </p:sp>
        <p:graphicFrame>
          <p:nvGraphicFramePr>
            <p:cNvPr id="67593" name="Object 11">
              <a:extLst>
                <a:ext uri="{FF2B5EF4-FFF2-40B4-BE49-F238E27FC236}">
                  <a16:creationId xmlns:a16="http://schemas.microsoft.com/office/drawing/2014/main" id="{728311DB-E285-1A6A-15A1-C844155E2F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96" y="3702"/>
            <a:ext cx="1776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28254" imgH="253890" progId="Equation.DSMT4">
                    <p:embed/>
                  </p:oleObj>
                </mc:Choice>
                <mc:Fallback>
                  <p:oleObj name="Equation" r:id="rId6" imgW="1028254" imgH="25389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3702"/>
                          <a:ext cx="1776" cy="391"/>
                        </a:xfrm>
                        <a:prstGeom prst="rect">
                          <a:avLst/>
                        </a:prstGeom>
                        <a:solidFill>
                          <a:srgbClr val="EAEAEA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 animBg="1"/>
      <p:bldP spid="1259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>
            <a:extLst>
              <a:ext uri="{FF2B5EF4-FFF2-40B4-BE49-F238E27FC236}">
                <a16:creationId xmlns:a16="http://schemas.microsoft.com/office/drawing/2014/main" id="{FB6C7207-DE49-08F9-3C0F-A99803221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8382000" cy="119062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i="1"/>
              <a:t>y</a:t>
            </a:r>
            <a:r>
              <a:rPr lang="it-IT" altLang="it-IT" sz="3600" i="1" baseline="-25000"/>
              <a:t>k</a:t>
            </a:r>
            <a:r>
              <a:rPr lang="it-IT" altLang="it-IT">
                <a:latin typeface="Arial" panose="020B0604020202020204" pitchFamily="34" charset="0"/>
              </a:rPr>
              <a:t> è il valore di una funzione </a:t>
            </a:r>
            <a:r>
              <a:rPr lang="it-IT" altLang="it-IT" sz="3600" i="1"/>
              <a:t>y </a:t>
            </a:r>
            <a:r>
              <a:rPr lang="it-IT" altLang="it-IT" sz="3600">
                <a:latin typeface="Arial" panose="020B0604020202020204" pitchFamily="34" charset="0"/>
              </a:rPr>
              <a:t>= </a:t>
            </a:r>
            <a:r>
              <a:rPr lang="it-IT" altLang="it-IT" sz="3600" i="1"/>
              <a:t>f </a:t>
            </a:r>
            <a:r>
              <a:rPr lang="it-IT" altLang="it-IT" sz="3600"/>
              <a:t>(</a:t>
            </a:r>
            <a:r>
              <a:rPr lang="it-IT" altLang="it-IT" sz="3600" i="1"/>
              <a:t>t</a:t>
            </a:r>
            <a:r>
              <a:rPr lang="it-IT" altLang="it-IT" sz="3600"/>
              <a:t>)</a:t>
            </a:r>
            <a:r>
              <a:rPr lang="it-IT" altLang="it-IT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sul </a:t>
            </a:r>
            <a:r>
              <a:rPr lang="it-IT" altLang="it-IT" sz="3600" i="1"/>
              <a:t>k</a:t>
            </a:r>
            <a:r>
              <a:rPr lang="it-IT" altLang="it-IT">
                <a:latin typeface="Arial" panose="020B0604020202020204" pitchFamily="34" charset="0"/>
              </a:rPr>
              <a:t>-simo punto </a:t>
            </a:r>
            <a:r>
              <a:rPr lang="it-IT" altLang="it-IT" sz="3600" i="1"/>
              <a:t>t</a:t>
            </a:r>
            <a:r>
              <a:rPr lang="it-IT" altLang="it-IT" sz="3600" i="1" baseline="-25000"/>
              <a:t>k</a:t>
            </a:r>
            <a:r>
              <a:rPr lang="it-IT" altLang="it-IT">
                <a:latin typeface="Arial" panose="020B0604020202020204" pitchFamily="34" charset="0"/>
              </a:rPr>
              <a:t> della griglia</a:t>
            </a:r>
          </a:p>
        </p:txBody>
      </p:sp>
      <p:sp>
        <p:nvSpPr>
          <p:cNvPr id="69635" name="Text Box 5">
            <a:extLst>
              <a:ext uri="{FF2B5EF4-FFF2-40B4-BE49-F238E27FC236}">
                <a16:creationId xmlns:a16="http://schemas.microsoft.com/office/drawing/2014/main" id="{8A20CF2E-6254-A9E9-5879-40630A215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2588"/>
            <a:ext cx="7378700" cy="52863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Arial" panose="020B0604020202020204" pitchFamily="34" charset="0"/>
              </a:rPr>
              <a:t>campionatura </a:t>
            </a:r>
            <a:r>
              <a:rPr lang="it-IT" altLang="it-IT" sz="2800">
                <a:latin typeface="Arial" panose="020B0604020202020204" pitchFamily="34" charset="0"/>
              </a:rPr>
              <a:t>di una funzione su una</a:t>
            </a:r>
            <a:r>
              <a:rPr lang="it-IT" altLang="it-IT" sz="2800" b="1">
                <a:latin typeface="Arial" panose="020B0604020202020204" pitchFamily="34" charset="0"/>
              </a:rPr>
              <a:t> griglia</a:t>
            </a:r>
            <a:endParaRPr lang="it-IT" altLang="it-IT" sz="2800" b="1">
              <a:latin typeface="New York" charset="0"/>
            </a:endParaRPr>
          </a:p>
        </p:txBody>
      </p:sp>
      <p:grpSp>
        <p:nvGrpSpPr>
          <p:cNvPr id="69636" name="Group 6">
            <a:extLst>
              <a:ext uri="{FF2B5EF4-FFF2-40B4-BE49-F238E27FC236}">
                <a16:creationId xmlns:a16="http://schemas.microsoft.com/office/drawing/2014/main" id="{6B5F4D6D-05DD-6E80-2720-9A7E37F45BD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5334000"/>
            <a:ext cx="7924800" cy="717550"/>
            <a:chOff x="336" y="3120"/>
            <a:chExt cx="4992" cy="452"/>
          </a:xfrm>
        </p:grpSpPr>
        <p:sp>
          <p:nvSpPr>
            <p:cNvPr id="69665" name="Line 7">
              <a:extLst>
                <a:ext uri="{FF2B5EF4-FFF2-40B4-BE49-F238E27FC236}">
                  <a16:creationId xmlns:a16="http://schemas.microsoft.com/office/drawing/2014/main" id="{EC589128-5CCA-4435-C93C-365ABAD54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168"/>
              <a:ext cx="49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66" name="Oval 8">
              <a:extLst>
                <a:ext uri="{FF2B5EF4-FFF2-40B4-BE49-F238E27FC236}">
                  <a16:creationId xmlns:a16="http://schemas.microsoft.com/office/drawing/2014/main" id="{D9F3F53D-D65E-B67B-550E-6BAA5829F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67" name="Text Box 9">
              <a:extLst>
                <a:ext uri="{FF2B5EF4-FFF2-40B4-BE49-F238E27FC236}">
                  <a16:creationId xmlns:a16="http://schemas.microsoft.com/office/drawing/2014/main" id="{27A391CD-48FB-2508-3B12-50C0E57B0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168"/>
              <a:ext cx="3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 sz="3600" i="1"/>
                <a:t>t</a:t>
              </a:r>
              <a:r>
                <a:rPr lang="it-IT" altLang="it-IT" sz="3600" i="1" baseline="-25000"/>
                <a:t>1</a:t>
              </a:r>
            </a:p>
          </p:txBody>
        </p:sp>
        <p:sp>
          <p:nvSpPr>
            <p:cNvPr id="69668" name="Oval 10">
              <a:extLst>
                <a:ext uri="{FF2B5EF4-FFF2-40B4-BE49-F238E27FC236}">
                  <a16:creationId xmlns:a16="http://schemas.microsoft.com/office/drawing/2014/main" id="{3287A511-9ACA-3288-BD2C-A206EF8FE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69" name="Text Box 11">
              <a:extLst>
                <a:ext uri="{FF2B5EF4-FFF2-40B4-BE49-F238E27FC236}">
                  <a16:creationId xmlns:a16="http://schemas.microsoft.com/office/drawing/2014/main" id="{E5086641-99D0-DE21-B6A6-2A815B304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168"/>
              <a:ext cx="3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 sz="3600" i="1"/>
                <a:t>t</a:t>
              </a:r>
              <a:r>
                <a:rPr lang="it-IT" altLang="it-IT" sz="3600" i="1" baseline="-25000"/>
                <a:t>2</a:t>
              </a:r>
            </a:p>
          </p:txBody>
        </p:sp>
        <p:sp>
          <p:nvSpPr>
            <p:cNvPr id="69670" name="Oval 12">
              <a:extLst>
                <a:ext uri="{FF2B5EF4-FFF2-40B4-BE49-F238E27FC236}">
                  <a16:creationId xmlns:a16="http://schemas.microsoft.com/office/drawing/2014/main" id="{5A9FAD72-1950-D58F-5C4D-C4248A0F0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71" name="Text Box 13">
              <a:extLst>
                <a:ext uri="{FF2B5EF4-FFF2-40B4-BE49-F238E27FC236}">
                  <a16:creationId xmlns:a16="http://schemas.microsoft.com/office/drawing/2014/main" id="{145CE1E5-BFA6-052F-A7D4-EE1B91816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168"/>
              <a:ext cx="3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 sz="3600" i="1"/>
                <a:t>t</a:t>
              </a:r>
              <a:r>
                <a:rPr lang="it-IT" altLang="it-IT" sz="3600" i="1" baseline="-25000"/>
                <a:t>3</a:t>
              </a:r>
            </a:p>
          </p:txBody>
        </p:sp>
        <p:sp>
          <p:nvSpPr>
            <p:cNvPr id="69672" name="Oval 14">
              <a:extLst>
                <a:ext uri="{FF2B5EF4-FFF2-40B4-BE49-F238E27FC236}">
                  <a16:creationId xmlns:a16="http://schemas.microsoft.com/office/drawing/2014/main" id="{39C2816E-5701-C758-369C-86012E6C4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73" name="Text Box 15">
              <a:extLst>
                <a:ext uri="{FF2B5EF4-FFF2-40B4-BE49-F238E27FC236}">
                  <a16:creationId xmlns:a16="http://schemas.microsoft.com/office/drawing/2014/main" id="{C230E03A-EAAC-358C-1655-5279828D2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168"/>
              <a:ext cx="3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 sz="3600" i="1"/>
                <a:t>t</a:t>
              </a:r>
              <a:r>
                <a:rPr lang="it-IT" altLang="it-IT" sz="3600" i="1" baseline="-25000"/>
                <a:t>4</a:t>
              </a:r>
            </a:p>
          </p:txBody>
        </p:sp>
        <p:sp>
          <p:nvSpPr>
            <p:cNvPr id="69674" name="Oval 16">
              <a:extLst>
                <a:ext uri="{FF2B5EF4-FFF2-40B4-BE49-F238E27FC236}">
                  <a16:creationId xmlns:a16="http://schemas.microsoft.com/office/drawing/2014/main" id="{CC32B99C-8168-77B1-E2E2-24782E126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75" name="Text Box 17">
              <a:extLst>
                <a:ext uri="{FF2B5EF4-FFF2-40B4-BE49-F238E27FC236}">
                  <a16:creationId xmlns:a16="http://schemas.microsoft.com/office/drawing/2014/main" id="{1D5C35A3-1AB3-D51A-D961-10A087CA03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168"/>
              <a:ext cx="3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 sz="3600" i="1"/>
                <a:t>t</a:t>
              </a:r>
              <a:r>
                <a:rPr lang="it-IT" altLang="it-IT" sz="3600" i="1" baseline="-25000"/>
                <a:t>5</a:t>
              </a:r>
            </a:p>
          </p:txBody>
        </p:sp>
        <p:sp>
          <p:nvSpPr>
            <p:cNvPr id="69676" name="Oval 18">
              <a:extLst>
                <a:ext uri="{FF2B5EF4-FFF2-40B4-BE49-F238E27FC236}">
                  <a16:creationId xmlns:a16="http://schemas.microsoft.com/office/drawing/2014/main" id="{46198A6D-F0F6-BC36-B12D-5DC3278E4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77" name="Text Box 19">
              <a:extLst>
                <a:ext uri="{FF2B5EF4-FFF2-40B4-BE49-F238E27FC236}">
                  <a16:creationId xmlns:a16="http://schemas.microsoft.com/office/drawing/2014/main" id="{5886722A-024F-A698-2363-523CABE90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168"/>
              <a:ext cx="3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 sz="3600" i="1"/>
                <a:t>t</a:t>
              </a:r>
              <a:r>
                <a:rPr lang="it-IT" altLang="it-IT" sz="3600" i="1" baseline="-25000"/>
                <a:t>6</a:t>
              </a:r>
            </a:p>
          </p:txBody>
        </p:sp>
        <p:sp>
          <p:nvSpPr>
            <p:cNvPr id="69678" name="Oval 20">
              <a:extLst>
                <a:ext uri="{FF2B5EF4-FFF2-40B4-BE49-F238E27FC236}">
                  <a16:creationId xmlns:a16="http://schemas.microsoft.com/office/drawing/2014/main" id="{9AA49535-B2A4-4E8C-64DE-CE21AF249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1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79" name="Text Box 21">
              <a:extLst>
                <a:ext uri="{FF2B5EF4-FFF2-40B4-BE49-F238E27FC236}">
                  <a16:creationId xmlns:a16="http://schemas.microsoft.com/office/drawing/2014/main" id="{92A129A2-6B9A-4B9D-D5A9-14DAE9900C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168"/>
              <a:ext cx="36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</a:t>
              </a:r>
              <a:r>
                <a:rPr lang="it-IT" altLang="it-IT" sz="3600" i="1"/>
                <a:t>t</a:t>
              </a:r>
              <a:r>
                <a:rPr lang="it-IT" altLang="it-IT" sz="3600" i="1" baseline="-25000"/>
                <a:t>7</a:t>
              </a:r>
            </a:p>
          </p:txBody>
        </p:sp>
      </p:grpSp>
      <p:grpSp>
        <p:nvGrpSpPr>
          <p:cNvPr id="126998" name="Group 22">
            <a:extLst>
              <a:ext uri="{FF2B5EF4-FFF2-40B4-BE49-F238E27FC236}">
                <a16:creationId xmlns:a16="http://schemas.microsoft.com/office/drawing/2014/main" id="{F08727E8-4792-2C1F-72B9-70E1B74C806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038600"/>
            <a:ext cx="609600" cy="1295400"/>
            <a:chOff x="576" y="2544"/>
            <a:chExt cx="384" cy="816"/>
          </a:xfrm>
        </p:grpSpPr>
        <p:sp>
          <p:nvSpPr>
            <p:cNvPr id="69662" name="Line 23">
              <a:extLst>
                <a:ext uri="{FF2B5EF4-FFF2-40B4-BE49-F238E27FC236}">
                  <a16:creationId xmlns:a16="http://schemas.microsoft.com/office/drawing/2014/main" id="{0EFCF92E-C6CC-B975-9EEA-FE20345746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736"/>
              <a:ext cx="0" cy="624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63" name="Rectangle 24">
              <a:extLst>
                <a:ext uri="{FF2B5EF4-FFF2-40B4-BE49-F238E27FC236}">
                  <a16:creationId xmlns:a16="http://schemas.microsoft.com/office/drawing/2014/main" id="{AC7894A7-0A86-F932-A4DA-074BA896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96" cy="96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64" name="Rectangle 25">
              <a:extLst>
                <a:ext uri="{FF2B5EF4-FFF2-40B4-BE49-F238E27FC236}">
                  <a16:creationId xmlns:a16="http://schemas.microsoft.com/office/drawing/2014/main" id="{34813C09-30E9-FE3D-9D9F-9A8D8DDCB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544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i="1">
                  <a:solidFill>
                    <a:srgbClr val="FF3300"/>
                  </a:solidFill>
                </a:rPr>
                <a:t>y</a:t>
              </a:r>
              <a:r>
                <a:rPr lang="it-IT" altLang="it-IT" sz="3600" i="1" baseline="-25000">
                  <a:solidFill>
                    <a:srgbClr val="FF3300"/>
                  </a:solidFill>
                </a:rPr>
                <a:t>1</a:t>
              </a:r>
              <a:endParaRPr lang="it-IT" altLang="it-IT" sz="3600" i="1" baseline="-25000"/>
            </a:p>
          </p:txBody>
        </p:sp>
      </p:grpSp>
      <p:grpSp>
        <p:nvGrpSpPr>
          <p:cNvPr id="127002" name="Group 26">
            <a:extLst>
              <a:ext uri="{FF2B5EF4-FFF2-40B4-BE49-F238E27FC236}">
                <a16:creationId xmlns:a16="http://schemas.microsoft.com/office/drawing/2014/main" id="{C8B9E3EE-8314-1EA3-5C41-8CECFFF90061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81400"/>
            <a:ext cx="609600" cy="1752600"/>
            <a:chOff x="1104" y="2256"/>
            <a:chExt cx="384" cy="1104"/>
          </a:xfrm>
        </p:grpSpPr>
        <p:sp>
          <p:nvSpPr>
            <p:cNvPr id="69659" name="Line 27">
              <a:extLst>
                <a:ext uri="{FF2B5EF4-FFF2-40B4-BE49-F238E27FC236}">
                  <a16:creationId xmlns:a16="http://schemas.microsoft.com/office/drawing/2014/main" id="{36B3E116-F500-257D-B0D0-357E43230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2448"/>
              <a:ext cx="0" cy="912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60" name="Rectangle 28">
              <a:extLst>
                <a:ext uri="{FF2B5EF4-FFF2-40B4-BE49-F238E27FC236}">
                  <a16:creationId xmlns:a16="http://schemas.microsoft.com/office/drawing/2014/main" id="{BB1F6C59-4117-72B7-3B65-C5AC6983E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400"/>
              <a:ext cx="96" cy="96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61" name="Rectangle 29">
              <a:extLst>
                <a:ext uri="{FF2B5EF4-FFF2-40B4-BE49-F238E27FC236}">
                  <a16:creationId xmlns:a16="http://schemas.microsoft.com/office/drawing/2014/main" id="{FBC0B89A-2EC7-C2A3-A48C-988CA8E58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256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i="1">
                  <a:solidFill>
                    <a:srgbClr val="FF3300"/>
                  </a:solidFill>
                </a:rPr>
                <a:t>y</a:t>
              </a:r>
              <a:r>
                <a:rPr lang="it-IT" altLang="it-IT" sz="3600" i="1" baseline="-25000">
                  <a:solidFill>
                    <a:srgbClr val="FF3300"/>
                  </a:solidFill>
                </a:rPr>
                <a:t>2</a:t>
              </a:r>
              <a:endParaRPr lang="it-IT" altLang="it-IT" sz="3600" i="1" baseline="-25000"/>
            </a:p>
          </p:txBody>
        </p:sp>
      </p:grpSp>
      <p:grpSp>
        <p:nvGrpSpPr>
          <p:cNvPr id="127006" name="Group 30">
            <a:extLst>
              <a:ext uri="{FF2B5EF4-FFF2-40B4-BE49-F238E27FC236}">
                <a16:creationId xmlns:a16="http://schemas.microsoft.com/office/drawing/2014/main" id="{EF083DE8-5F5D-0231-8FCF-C2FA64FF66EA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3276600"/>
            <a:ext cx="609600" cy="2057400"/>
            <a:chOff x="1632" y="2064"/>
            <a:chExt cx="384" cy="1296"/>
          </a:xfrm>
        </p:grpSpPr>
        <p:sp>
          <p:nvSpPr>
            <p:cNvPr id="69656" name="Line 31">
              <a:extLst>
                <a:ext uri="{FF2B5EF4-FFF2-40B4-BE49-F238E27FC236}">
                  <a16:creationId xmlns:a16="http://schemas.microsoft.com/office/drawing/2014/main" id="{A376AF5D-8DCC-416A-FCFB-4B9785C4E6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2256"/>
              <a:ext cx="0" cy="1104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57" name="Rectangle 32">
              <a:extLst>
                <a:ext uri="{FF2B5EF4-FFF2-40B4-BE49-F238E27FC236}">
                  <a16:creationId xmlns:a16="http://schemas.microsoft.com/office/drawing/2014/main" id="{5F195BDD-E309-A3D4-CBFA-116D85BAD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160"/>
              <a:ext cx="96" cy="96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58" name="Rectangle 33">
              <a:extLst>
                <a:ext uri="{FF2B5EF4-FFF2-40B4-BE49-F238E27FC236}">
                  <a16:creationId xmlns:a16="http://schemas.microsoft.com/office/drawing/2014/main" id="{79A759EA-9986-2E5F-A299-D7BA3A08A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064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i="1">
                  <a:solidFill>
                    <a:srgbClr val="FF3300"/>
                  </a:solidFill>
                </a:rPr>
                <a:t>y</a:t>
              </a:r>
              <a:r>
                <a:rPr lang="it-IT" altLang="it-IT" sz="3600" i="1" baseline="-25000">
                  <a:solidFill>
                    <a:srgbClr val="FF3300"/>
                  </a:solidFill>
                </a:rPr>
                <a:t>3</a:t>
              </a:r>
              <a:endParaRPr lang="it-IT" altLang="it-IT" sz="3600" i="1" baseline="-25000"/>
            </a:p>
          </p:txBody>
        </p:sp>
      </p:grpSp>
      <p:grpSp>
        <p:nvGrpSpPr>
          <p:cNvPr id="127010" name="Group 34">
            <a:extLst>
              <a:ext uri="{FF2B5EF4-FFF2-40B4-BE49-F238E27FC236}">
                <a16:creationId xmlns:a16="http://schemas.microsoft.com/office/drawing/2014/main" id="{BF1A2E49-BD4C-A528-B899-F6A713E0E161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657600"/>
            <a:ext cx="609600" cy="1676400"/>
            <a:chOff x="2208" y="2304"/>
            <a:chExt cx="384" cy="1056"/>
          </a:xfrm>
        </p:grpSpPr>
        <p:sp>
          <p:nvSpPr>
            <p:cNvPr id="69653" name="Line 35">
              <a:extLst>
                <a:ext uri="{FF2B5EF4-FFF2-40B4-BE49-F238E27FC236}">
                  <a16:creationId xmlns:a16="http://schemas.microsoft.com/office/drawing/2014/main" id="{EA110FB9-D38E-DFFF-B1FE-24B21A6B62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4" y="2448"/>
              <a:ext cx="0" cy="912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54" name="Rectangle 36">
              <a:extLst>
                <a:ext uri="{FF2B5EF4-FFF2-40B4-BE49-F238E27FC236}">
                  <a16:creationId xmlns:a16="http://schemas.microsoft.com/office/drawing/2014/main" id="{9E52B16D-83C7-2F62-BD2E-A7911EC74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400"/>
              <a:ext cx="96" cy="96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55" name="Rectangle 37">
              <a:extLst>
                <a:ext uri="{FF2B5EF4-FFF2-40B4-BE49-F238E27FC236}">
                  <a16:creationId xmlns:a16="http://schemas.microsoft.com/office/drawing/2014/main" id="{626B666B-5171-A15C-24BF-E0B3A6C51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304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i="1">
                  <a:solidFill>
                    <a:srgbClr val="FF3300"/>
                  </a:solidFill>
                </a:rPr>
                <a:t>y</a:t>
              </a:r>
              <a:r>
                <a:rPr lang="it-IT" altLang="it-IT" sz="3600" i="1" baseline="-25000">
                  <a:solidFill>
                    <a:srgbClr val="FF3300"/>
                  </a:solidFill>
                </a:rPr>
                <a:t>4</a:t>
              </a:r>
              <a:endParaRPr lang="it-IT" altLang="it-IT" sz="3600" i="1" baseline="-25000"/>
            </a:p>
          </p:txBody>
        </p:sp>
      </p:grpSp>
      <p:grpSp>
        <p:nvGrpSpPr>
          <p:cNvPr id="127014" name="Group 38">
            <a:extLst>
              <a:ext uri="{FF2B5EF4-FFF2-40B4-BE49-F238E27FC236}">
                <a16:creationId xmlns:a16="http://schemas.microsoft.com/office/drawing/2014/main" id="{A8EEFFBC-FA5F-F6FE-C1B4-07F5698B4AA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038600"/>
            <a:ext cx="609600" cy="1295400"/>
            <a:chOff x="576" y="2544"/>
            <a:chExt cx="384" cy="816"/>
          </a:xfrm>
        </p:grpSpPr>
        <p:sp>
          <p:nvSpPr>
            <p:cNvPr id="69650" name="Line 39">
              <a:extLst>
                <a:ext uri="{FF2B5EF4-FFF2-40B4-BE49-F238E27FC236}">
                  <a16:creationId xmlns:a16="http://schemas.microsoft.com/office/drawing/2014/main" id="{B913283D-72FE-0741-D9ED-22E32500E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736"/>
              <a:ext cx="0" cy="624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51" name="Rectangle 40">
              <a:extLst>
                <a:ext uri="{FF2B5EF4-FFF2-40B4-BE49-F238E27FC236}">
                  <a16:creationId xmlns:a16="http://schemas.microsoft.com/office/drawing/2014/main" id="{696DC83C-B248-8A52-8FB2-65A10D587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688"/>
              <a:ext cx="96" cy="96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52" name="Rectangle 41">
              <a:extLst>
                <a:ext uri="{FF2B5EF4-FFF2-40B4-BE49-F238E27FC236}">
                  <a16:creationId xmlns:a16="http://schemas.microsoft.com/office/drawing/2014/main" id="{120D18B8-1611-7141-B1CD-0C77BA977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2544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i="1">
                  <a:solidFill>
                    <a:srgbClr val="FF3300"/>
                  </a:solidFill>
                </a:rPr>
                <a:t>y</a:t>
              </a:r>
              <a:r>
                <a:rPr lang="it-IT" altLang="it-IT" sz="3600" i="1" baseline="-25000">
                  <a:solidFill>
                    <a:srgbClr val="FF3300"/>
                  </a:solidFill>
                </a:rPr>
                <a:t>5</a:t>
              </a:r>
              <a:endParaRPr lang="it-IT" altLang="it-IT" sz="3600" i="1" baseline="-25000"/>
            </a:p>
          </p:txBody>
        </p:sp>
      </p:grpSp>
      <p:grpSp>
        <p:nvGrpSpPr>
          <p:cNvPr id="127018" name="Group 42">
            <a:extLst>
              <a:ext uri="{FF2B5EF4-FFF2-40B4-BE49-F238E27FC236}">
                <a16:creationId xmlns:a16="http://schemas.microsoft.com/office/drawing/2014/main" id="{836529BF-CB0D-E9DF-0337-1E8E116AFA1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724400"/>
            <a:ext cx="685800" cy="641350"/>
            <a:chOff x="3312" y="2976"/>
            <a:chExt cx="432" cy="404"/>
          </a:xfrm>
        </p:grpSpPr>
        <p:sp>
          <p:nvSpPr>
            <p:cNvPr id="69647" name="Line 43">
              <a:extLst>
                <a:ext uri="{FF2B5EF4-FFF2-40B4-BE49-F238E27FC236}">
                  <a16:creationId xmlns:a16="http://schemas.microsoft.com/office/drawing/2014/main" id="{6F061FB6-EB9F-85D2-561B-87C32C2B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168"/>
              <a:ext cx="0" cy="192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8" name="Rectangle 44">
              <a:extLst>
                <a:ext uri="{FF2B5EF4-FFF2-40B4-BE49-F238E27FC236}">
                  <a16:creationId xmlns:a16="http://schemas.microsoft.com/office/drawing/2014/main" id="{B0E02310-4767-206B-4CE0-AC428C051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168"/>
              <a:ext cx="96" cy="96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49" name="Rectangle 45">
              <a:extLst>
                <a:ext uri="{FF2B5EF4-FFF2-40B4-BE49-F238E27FC236}">
                  <a16:creationId xmlns:a16="http://schemas.microsoft.com/office/drawing/2014/main" id="{65D88FF7-C847-F9FD-EA95-6C8FFC3D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976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i="1">
                  <a:solidFill>
                    <a:srgbClr val="FF3300"/>
                  </a:solidFill>
                </a:rPr>
                <a:t>y</a:t>
              </a:r>
              <a:r>
                <a:rPr lang="it-IT" altLang="it-IT" sz="3600" i="1" baseline="-25000">
                  <a:solidFill>
                    <a:srgbClr val="FF3300"/>
                  </a:solidFill>
                </a:rPr>
                <a:t>6</a:t>
              </a:r>
              <a:endParaRPr lang="it-IT" altLang="it-IT" sz="3600" i="1" baseline="-25000"/>
            </a:p>
          </p:txBody>
        </p:sp>
      </p:grpSp>
      <p:grpSp>
        <p:nvGrpSpPr>
          <p:cNvPr id="127022" name="Group 46">
            <a:extLst>
              <a:ext uri="{FF2B5EF4-FFF2-40B4-BE49-F238E27FC236}">
                <a16:creationId xmlns:a16="http://schemas.microsoft.com/office/drawing/2014/main" id="{F374289D-2DC6-52F1-FDEF-96430D78C8AA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276600"/>
            <a:ext cx="609600" cy="2057400"/>
            <a:chOff x="3936" y="2064"/>
            <a:chExt cx="384" cy="1296"/>
          </a:xfrm>
        </p:grpSpPr>
        <p:sp>
          <p:nvSpPr>
            <p:cNvPr id="69644" name="Line 47">
              <a:extLst>
                <a:ext uri="{FF2B5EF4-FFF2-40B4-BE49-F238E27FC236}">
                  <a16:creationId xmlns:a16="http://schemas.microsoft.com/office/drawing/2014/main" id="{2C4677BC-0BAC-ADED-F1EA-A995DB2C9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256"/>
              <a:ext cx="0" cy="1104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9645" name="Rectangle 48">
              <a:extLst>
                <a:ext uri="{FF2B5EF4-FFF2-40B4-BE49-F238E27FC236}">
                  <a16:creationId xmlns:a16="http://schemas.microsoft.com/office/drawing/2014/main" id="{574F1A31-59B9-58F2-15AA-BA9361AA5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160"/>
              <a:ext cx="96" cy="96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69646" name="Rectangle 49">
              <a:extLst>
                <a:ext uri="{FF2B5EF4-FFF2-40B4-BE49-F238E27FC236}">
                  <a16:creationId xmlns:a16="http://schemas.microsoft.com/office/drawing/2014/main" id="{70348151-6246-D66F-891A-44BD13EDD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064"/>
              <a:ext cx="3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3600" i="1">
                  <a:solidFill>
                    <a:srgbClr val="FF3300"/>
                  </a:solidFill>
                </a:rPr>
                <a:t>y</a:t>
              </a:r>
              <a:r>
                <a:rPr lang="it-IT" altLang="it-IT" sz="3600" i="1" baseline="-25000">
                  <a:solidFill>
                    <a:srgbClr val="FF3300"/>
                  </a:solidFill>
                </a:rPr>
                <a:t>7</a:t>
              </a:r>
              <a:endParaRPr lang="it-IT" altLang="it-IT" sz="3600" i="1" baseline="-250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7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7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7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>
            <a:extLst>
              <a:ext uri="{FF2B5EF4-FFF2-40B4-BE49-F238E27FC236}">
                <a16:creationId xmlns:a16="http://schemas.microsoft.com/office/drawing/2014/main" id="{F9B2F1F9-DEC4-571F-E306-1E57C5F4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6264275" cy="26543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chemeClr val="accent2"/>
                </a:solidFill>
                <a:latin typeface="Arial" panose="020B0604020202020204" pitchFamily="34" charset="0"/>
              </a:rPr>
              <a:t>idea:</a:t>
            </a:r>
            <a:endParaRPr lang="it-IT" altLang="it-IT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una popolazione, in assenza di fattori che ne limitano la crescita, cresce  in un dato periodo di tempo con una rapidità fissata e l’incremento è </a:t>
            </a:r>
            <a:r>
              <a:rPr lang="it-IT" altLang="it-IT" sz="2800" b="1">
                <a:latin typeface="Arial" panose="020B0604020202020204" pitchFamily="34" charset="0"/>
              </a:rPr>
              <a:t>proporzionale</a:t>
            </a:r>
            <a:r>
              <a:rPr lang="it-IT" altLang="it-IT" sz="2800">
                <a:latin typeface="Arial" panose="020B0604020202020204" pitchFamily="34" charset="0"/>
              </a:rPr>
              <a:t> al numero di individui</a:t>
            </a:r>
            <a:r>
              <a:rPr lang="it-IT" altLang="it-IT" sz="2400">
                <a:latin typeface="New York" charset="0"/>
              </a:rPr>
              <a:t> </a:t>
            </a: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A241DDFB-6CD3-97FB-051E-677D0FDA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5995988" cy="955675"/>
          </a:xfrm>
          <a:prstGeom prst="rect">
            <a:avLst/>
          </a:prstGeom>
          <a:solidFill>
            <a:srgbClr val="DBFD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modello a tempo discreto di  Malthus</a:t>
            </a:r>
          </a:p>
          <a:p>
            <a:pPr algn="ctr"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(dinamica di popolazioni)</a:t>
            </a:r>
            <a:endParaRPr lang="it-IT" sz="2800">
              <a:latin typeface="New York" charset="0"/>
              <a:ea typeface="ＭＳ Ｐゴシック" charset="0"/>
            </a:endParaRPr>
          </a:p>
        </p:txBody>
      </p:sp>
      <p:sp>
        <p:nvSpPr>
          <p:cNvPr id="128012" name="Text Box 12">
            <a:extLst>
              <a:ext uri="{FF2B5EF4-FFF2-40B4-BE49-F238E27FC236}">
                <a16:creationId xmlns:a16="http://schemas.microsoft.com/office/drawing/2014/main" id="{59CE4B65-45AA-5E7A-749D-83186AC85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653088"/>
            <a:ext cx="7416800" cy="5286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la popolazione cresce del 50% in ogni unità di tempo</a:t>
            </a:r>
            <a:r>
              <a:rPr lang="it-IT" altLang="it-IT" sz="280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1685" name="Group 18">
            <a:extLst>
              <a:ext uri="{FF2B5EF4-FFF2-40B4-BE49-F238E27FC236}">
                <a16:creationId xmlns:a16="http://schemas.microsoft.com/office/drawing/2014/main" id="{91666A85-193F-7F3A-B485-96D7C94920A4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88913"/>
            <a:ext cx="2700337" cy="3651250"/>
            <a:chOff x="4059" y="119"/>
            <a:chExt cx="1701" cy="2300"/>
          </a:xfrm>
        </p:grpSpPr>
        <p:pic>
          <p:nvPicPr>
            <p:cNvPr id="71691" name="Picture 16" descr="Thomas Robert Malthus">
              <a:hlinkClick r:id="rId4" tooltip="Thomas Robert Malthus"/>
              <a:extLst>
                <a:ext uri="{FF2B5EF4-FFF2-40B4-BE49-F238E27FC236}">
                  <a16:creationId xmlns:a16="http://schemas.microsoft.com/office/drawing/2014/main" id="{0F2356E0-C60B-C12C-0406-FCE8E159C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" y="119"/>
              <a:ext cx="1320" cy="1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2" name="Text Box 17">
              <a:extLst>
                <a:ext uri="{FF2B5EF4-FFF2-40B4-BE49-F238E27FC236}">
                  <a16:creationId xmlns:a16="http://schemas.microsoft.com/office/drawing/2014/main" id="{36A33070-FECA-A79A-FEFD-A7CD53EA4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1842"/>
              <a:ext cx="1701" cy="5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b="1"/>
                <a:t>Thomas Robert Malthus</a:t>
              </a:r>
              <a:r>
                <a:rPr lang="it-IT" altLang="it-IT" sz="1800"/>
                <a:t> (1766-1834) economista e demografo inglese</a:t>
              </a:r>
            </a:p>
          </p:txBody>
        </p:sp>
      </p:grpSp>
      <p:graphicFrame>
        <p:nvGraphicFramePr>
          <p:cNvPr id="128019" name="Object 19">
            <a:extLst>
              <a:ext uri="{FF2B5EF4-FFF2-40B4-BE49-F238E27FC236}">
                <a16:creationId xmlns:a16="http://schemas.microsoft.com/office/drawing/2014/main" id="{E2FFB0A8-0C61-30F2-7001-E2B098827D61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987675" y="4545013"/>
          <a:ext cx="40576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300" imgH="228600" progId="Equation.3">
                  <p:embed/>
                </p:oleObj>
              </mc:Choice>
              <mc:Fallback>
                <p:oleObj name="Equation" r:id="rId6" imgW="11303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545013"/>
                        <a:ext cx="4057650" cy="8429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8021" name="Group 21">
            <a:extLst>
              <a:ext uri="{FF2B5EF4-FFF2-40B4-BE49-F238E27FC236}">
                <a16:creationId xmlns:a16="http://schemas.microsoft.com/office/drawing/2014/main" id="{ACFAC63B-5098-7EC0-5FA2-E8D68AED2E7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132138"/>
            <a:ext cx="5545138" cy="1655762"/>
            <a:chOff x="158" y="2069"/>
            <a:chExt cx="3439" cy="1214"/>
          </a:xfrm>
        </p:grpSpPr>
        <p:sp>
          <p:nvSpPr>
            <p:cNvPr id="71689" name="Line 13">
              <a:extLst>
                <a:ext uri="{FF2B5EF4-FFF2-40B4-BE49-F238E27FC236}">
                  <a16:creationId xmlns:a16="http://schemas.microsoft.com/office/drawing/2014/main" id="{6503E986-7891-85B8-F169-87EAC1F42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55" y="2341"/>
              <a:ext cx="1942" cy="9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690" name="Rectangle 14">
              <a:extLst>
                <a:ext uri="{FF2B5EF4-FFF2-40B4-BE49-F238E27FC236}">
                  <a16:creationId xmlns:a16="http://schemas.microsoft.com/office/drawing/2014/main" id="{7F8C7D32-6DA6-55D5-2934-85F4F9430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2069"/>
              <a:ext cx="1488" cy="287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128022" name="Line 22">
            <a:extLst>
              <a:ext uri="{FF2B5EF4-FFF2-40B4-BE49-F238E27FC236}">
                <a16:creationId xmlns:a16="http://schemas.microsoft.com/office/drawing/2014/main" id="{0DD3C7D2-D1B0-0FCE-CE88-F4B719B207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5221288"/>
            <a:ext cx="360363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>
            <a:extLst>
              <a:ext uri="{FF2B5EF4-FFF2-40B4-BE49-F238E27FC236}">
                <a16:creationId xmlns:a16="http://schemas.microsoft.com/office/drawing/2014/main" id="{92D8B30B-824F-D334-7CD9-DF5126B23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81300"/>
            <a:ext cx="8229600" cy="1138238"/>
          </a:xfrm>
          <a:prstGeom prst="rect">
            <a:avLst/>
          </a:prstGeom>
          <a:solidFill>
            <a:srgbClr val="DBFD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3200">
                <a:latin typeface="Arial" panose="020B0604020202020204" pitchFamily="34" charset="0"/>
              </a:rPr>
              <a:t>la quantità </a:t>
            </a:r>
            <a:r>
              <a:rPr lang="it-IT" altLang="it-IT" sz="3600">
                <a:solidFill>
                  <a:schemeClr val="accent2"/>
                </a:solidFill>
              </a:rPr>
              <a:t>0.5</a:t>
            </a:r>
            <a:r>
              <a:rPr lang="it-IT" altLang="it-IT" sz="3200">
                <a:latin typeface="Arial" panose="020B0604020202020204" pitchFamily="34" charset="0"/>
              </a:rPr>
              <a:t> è il </a:t>
            </a:r>
            <a:r>
              <a:rPr lang="it-IT" altLang="it-IT" sz="3200" b="1">
                <a:latin typeface="Arial" panose="020B0604020202020204" pitchFamily="34" charset="0"/>
              </a:rPr>
              <a:t>tasso relativo di crescita</a:t>
            </a:r>
            <a:r>
              <a:rPr lang="it-IT" altLang="it-IT" sz="3200">
                <a:latin typeface="Arial" panose="020B0604020202020204" pitchFamily="34" charset="0"/>
              </a:rPr>
              <a:t> </a:t>
            </a:r>
            <a:r>
              <a:rPr lang="it-IT" altLang="it-IT" sz="3200">
                <a:solidFill>
                  <a:schemeClr val="accent2"/>
                </a:solidFill>
                <a:latin typeface="Arial" panose="020B0604020202020204" pitchFamily="34" charset="0"/>
              </a:rPr>
              <a:t>annuale</a:t>
            </a:r>
            <a:r>
              <a:rPr lang="it-IT" altLang="it-IT" sz="3200">
                <a:latin typeface="Arial" panose="020B0604020202020204" pitchFamily="34" charset="0"/>
              </a:rPr>
              <a:t> della popolazione</a:t>
            </a:r>
            <a:endParaRPr lang="it-IT" altLang="it-IT">
              <a:latin typeface="New York" charset="0"/>
            </a:endParaRPr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61E9ECC3-58D3-5820-1C1A-1CF98DE85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"/>
            <a:ext cx="5110163" cy="10763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3200">
                <a:latin typeface="Arial" panose="020B0604020202020204" pitchFamily="34" charset="0"/>
              </a:rPr>
              <a:t>se l’unità di tempo discreto </a:t>
            </a:r>
          </a:p>
          <a:p>
            <a:pPr algn="ctr">
              <a:defRPr/>
            </a:pPr>
            <a:r>
              <a:rPr lang="it-IT" altLang="it-IT" sz="3200">
                <a:latin typeface="Arial" panose="020B0604020202020204" pitchFamily="34" charset="0"/>
              </a:rPr>
              <a:t>(passo di griglia) è l’</a:t>
            </a:r>
            <a:r>
              <a:rPr lang="it-IT" altLang="ja-JP" sz="3200">
                <a:solidFill>
                  <a:schemeClr val="accent2"/>
                </a:solidFill>
                <a:latin typeface="Arial" panose="020B0604020202020204" pitchFamily="34" charset="0"/>
              </a:rPr>
              <a:t>anno</a:t>
            </a:r>
            <a:endParaRPr lang="it-IT" altLang="it-IT"/>
          </a:p>
        </p:txBody>
      </p:sp>
      <p:sp>
        <p:nvSpPr>
          <p:cNvPr id="129030" name="AutoShape 6">
            <a:extLst>
              <a:ext uri="{FF2B5EF4-FFF2-40B4-BE49-F238E27FC236}">
                <a16:creationId xmlns:a16="http://schemas.microsoft.com/office/drawing/2014/main" id="{F1A03031-631D-B884-B264-85BA8962C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700213"/>
            <a:ext cx="576263" cy="863600"/>
          </a:xfrm>
          <a:prstGeom prst="downArrow">
            <a:avLst>
              <a:gd name="adj1" fmla="val 50000"/>
              <a:gd name="adj2" fmla="val 37466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pSp>
        <p:nvGrpSpPr>
          <p:cNvPr id="129035" name="Group 11">
            <a:extLst>
              <a:ext uri="{FF2B5EF4-FFF2-40B4-BE49-F238E27FC236}">
                <a16:creationId xmlns:a16="http://schemas.microsoft.com/office/drawing/2014/main" id="{428A2E81-2D98-F8D8-DE7E-675232BFA878}"/>
              </a:ext>
            </a:extLst>
          </p:cNvPr>
          <p:cNvGrpSpPr>
            <a:grpSpLocks/>
          </p:cNvGrpSpPr>
          <p:nvPr/>
        </p:nvGrpSpPr>
        <p:grpSpPr bwMode="auto">
          <a:xfrm>
            <a:off x="1733550" y="5299075"/>
            <a:ext cx="6400800" cy="990600"/>
            <a:chOff x="816" y="3552"/>
            <a:chExt cx="4032" cy="624"/>
          </a:xfrm>
        </p:grpSpPr>
        <p:sp>
          <p:nvSpPr>
            <p:cNvPr id="73738" name="Rectangle 12">
              <a:extLst>
                <a:ext uri="{FF2B5EF4-FFF2-40B4-BE49-F238E27FC236}">
                  <a16:creationId xmlns:a16="http://schemas.microsoft.com/office/drawing/2014/main" id="{EABFCD26-8E65-9F1E-4B8F-E68613FE1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600"/>
              <a:ext cx="40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graphicFrame>
          <p:nvGraphicFramePr>
            <p:cNvPr id="73739" name="Object 13">
              <a:extLst>
                <a:ext uri="{FF2B5EF4-FFF2-40B4-BE49-F238E27FC236}">
                  <a16:creationId xmlns:a16="http://schemas.microsoft.com/office/drawing/2014/main" id="{D1E7C8DC-435B-E944-EBD1-88807C6452C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0" y="3552"/>
            <a:ext cx="44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77646" imgH="228402" progId="Equation.DSMT4">
                    <p:embed/>
                  </p:oleObj>
                </mc:Choice>
                <mc:Fallback>
                  <p:oleObj name="Equation" r:id="rId4" imgW="177646" imgH="228402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0" y="3552"/>
                          <a:ext cx="44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40" name="Text Box 14">
              <a:extLst>
                <a:ext uri="{FF2B5EF4-FFF2-40B4-BE49-F238E27FC236}">
                  <a16:creationId xmlns:a16="http://schemas.microsoft.com/office/drawing/2014/main" id="{4E69A7DD-8088-BDDB-72E8-0875EBF53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4" y="3658"/>
              <a:ext cx="28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è la popolazione iniziale</a:t>
              </a:r>
              <a:endParaRPr lang="it-IT" altLang="it-IT" sz="2400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5AA15234-F09D-D6DA-D73F-0BB237C4AB6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076700"/>
            <a:ext cx="6521450" cy="1212850"/>
            <a:chOff x="250724" y="4293096"/>
            <a:chExt cx="6521437" cy="1211992"/>
          </a:xfrm>
        </p:grpSpPr>
        <p:sp>
          <p:nvSpPr>
            <p:cNvPr id="73735" name="Rectangle 8">
              <a:extLst>
                <a:ext uri="{FF2B5EF4-FFF2-40B4-BE49-F238E27FC236}">
                  <a16:creationId xmlns:a16="http://schemas.microsoft.com/office/drawing/2014/main" id="{690EECAA-6C5E-BAB3-0369-9F8A23904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24" y="4456493"/>
              <a:ext cx="1219198" cy="10438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73736" name="Text Box 10">
              <a:extLst>
                <a:ext uri="{FF2B5EF4-FFF2-40B4-BE49-F238E27FC236}">
                  <a16:creationId xmlns:a16="http://schemas.microsoft.com/office/drawing/2014/main" id="{265ACB1D-D528-21B8-BA3F-955B0D618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047" y="4538985"/>
              <a:ext cx="5699114" cy="64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>
                  <a:latin typeface="Arial" panose="020B0604020202020204" pitchFamily="34" charset="0"/>
                </a:rPr>
                <a:t>    è la popolazione nell’anno</a:t>
              </a:r>
              <a:r>
                <a:rPr lang="it-IT" altLang="it-IT" sz="2400"/>
                <a:t> </a:t>
              </a:r>
              <a:r>
                <a:rPr lang="it-IT" altLang="it-IT" sz="3600" i="1"/>
                <a:t>k</a:t>
              </a:r>
              <a:endParaRPr lang="it-IT" altLang="it-IT" sz="2400"/>
            </a:p>
          </p:txBody>
        </p:sp>
        <p:graphicFrame>
          <p:nvGraphicFramePr>
            <p:cNvPr id="73737" name="Object 15">
              <a:extLst>
                <a:ext uri="{FF2B5EF4-FFF2-40B4-BE49-F238E27FC236}">
                  <a16:creationId xmlns:a16="http://schemas.microsoft.com/office/drawing/2014/main" id="{7C5176DF-57CB-50C4-B09F-38F8F63314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7544" y="4293096"/>
            <a:ext cx="809729" cy="1211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646" imgH="228402" progId="Equation.3">
                    <p:embed/>
                  </p:oleObj>
                </mc:Choice>
                <mc:Fallback>
                  <p:oleObj name="Equation" r:id="rId6" imgW="177646" imgH="228402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4293096"/>
                          <a:ext cx="809729" cy="1211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nimBg="1"/>
      <p:bldP spid="1290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Text Box 4">
            <a:extLst>
              <a:ext uri="{FF2B5EF4-FFF2-40B4-BE49-F238E27FC236}">
                <a16:creationId xmlns:a16="http://schemas.microsoft.com/office/drawing/2014/main" id="{0545EF60-79DA-0013-5279-0EDD75861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8001000" cy="16160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 l’interesse percentuale annuale è </a:t>
            </a:r>
            <a:r>
              <a:rPr lang="it-IT" altLang="it-IT">
                <a:solidFill>
                  <a:schemeClr val="accent2"/>
                </a:solidFill>
                <a:latin typeface="Arial" panose="020B0604020202020204" pitchFamily="34" charset="0"/>
              </a:rPr>
              <a:t>3%</a:t>
            </a:r>
            <a:r>
              <a:rPr lang="it-IT" altLang="it-IT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 ogni anno viene depositata una quantità </a:t>
            </a:r>
            <a:r>
              <a:rPr lang="it-IT" altLang="it-IT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>
                <a:latin typeface="Arial" panose="020B0604020202020204" pitchFamily="34" charset="0"/>
              </a:rPr>
              <a:t>fissa </a:t>
            </a:r>
            <a:r>
              <a:rPr lang="it-IT" altLang="it-IT" sz="3600" i="1">
                <a:solidFill>
                  <a:schemeClr val="accent2"/>
                </a:solidFill>
              </a:rPr>
              <a:t> b</a:t>
            </a:r>
            <a:r>
              <a:rPr lang="it-IT" altLang="it-IT">
                <a:latin typeface="Arial" panose="020B0604020202020204" pitchFamily="34" charset="0"/>
              </a:rPr>
              <a:t> di denaro</a:t>
            </a:r>
            <a:endParaRPr lang="it-IT" altLang="it-IT" sz="2400">
              <a:latin typeface="New York" charset="0"/>
            </a:endParaRPr>
          </a:p>
        </p:txBody>
      </p:sp>
      <p:sp>
        <p:nvSpPr>
          <p:cNvPr id="75779" name="Text Box 5">
            <a:extLst>
              <a:ext uri="{FF2B5EF4-FFF2-40B4-BE49-F238E27FC236}">
                <a16:creationId xmlns:a16="http://schemas.microsoft.com/office/drawing/2014/main" id="{E171894E-1B6A-1A68-B357-7400FA655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015288" cy="94615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calcolare il saldo annuale  di un conto bancario</a:t>
            </a:r>
            <a:endParaRPr lang="it-IT" altLang="it-IT" sz="2400">
              <a:latin typeface="New York" charset="0"/>
            </a:endParaRPr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D0A67904-3045-2FF7-296B-884DD184E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8139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la relazione che lega il saldo di un anno al saldo dell'anno precedente è la formula ricorrente</a:t>
            </a:r>
            <a:endParaRPr lang="it-IT" altLang="it-IT" sz="2400">
              <a:latin typeface="New York" charset="0"/>
            </a:endParaRPr>
          </a:p>
        </p:txBody>
      </p:sp>
      <p:graphicFrame>
        <p:nvGraphicFramePr>
          <p:cNvPr id="130058" name="Object 10">
            <a:extLst>
              <a:ext uri="{FF2B5EF4-FFF2-40B4-BE49-F238E27FC236}">
                <a16:creationId xmlns:a16="http://schemas.microsoft.com/office/drawing/2014/main" id="{064BCB5F-BD86-221E-F527-3694359E9A2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908175" y="4508500"/>
          <a:ext cx="4681538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400" imgH="228600" progId="Equation.3">
                  <p:embed/>
                </p:oleObj>
              </mc:Choice>
              <mc:Fallback>
                <p:oleObj name="Equation" r:id="rId4" imgW="11684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508500"/>
                        <a:ext cx="4681538" cy="9159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7" name="Line 9">
            <a:extLst>
              <a:ext uri="{FF2B5EF4-FFF2-40B4-BE49-F238E27FC236}">
                <a16:creationId xmlns:a16="http://schemas.microsoft.com/office/drawing/2014/main" id="{7CE79426-AD1B-90DA-DCD1-8900EE1AF3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057400"/>
            <a:ext cx="2895600" cy="2743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30060" name="Object 12">
            <a:extLst>
              <a:ext uri="{FF2B5EF4-FFF2-40B4-BE49-F238E27FC236}">
                <a16:creationId xmlns:a16="http://schemas.microsoft.com/office/drawing/2014/main" id="{2D56F5DC-F695-A979-7EC1-45F0C6124A5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908175" y="5646738"/>
          <a:ext cx="46799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228600" progId="Equation.3">
                  <p:embed/>
                </p:oleObj>
              </mc:Choice>
              <mc:Fallback>
                <p:oleObj name="Equation" r:id="rId6" imgW="13335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646738"/>
                        <a:ext cx="4679950" cy="80168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>
            <a:extLst>
              <a:ext uri="{FF2B5EF4-FFF2-40B4-BE49-F238E27FC236}">
                <a16:creationId xmlns:a16="http://schemas.microsoft.com/office/drawing/2014/main" id="{ADB1F2FF-584B-6687-AB4B-FDE698DA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65313"/>
            <a:ext cx="7085012" cy="3970337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main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() {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a,b,y_zero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;</a:t>
            </a:r>
            <a:endParaRPr lang="it-IT" sz="2800" b="1" dirty="0">
              <a:solidFill>
                <a:srgbClr val="FF3300"/>
              </a:solidFill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n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latin typeface="Comic Sans MS" charset="0"/>
                <a:ea typeface="ＭＳ Ｐゴシック" charset="0"/>
              </a:rPr>
              <a:t> a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1+0.03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latin typeface="Comic Sans MS" charset="0"/>
                <a:ea typeface="ＭＳ Ｐゴシック" charset="0"/>
              </a:rPr>
              <a:t> b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12E3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10E3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>
              <a:defRPr/>
            </a:pPr>
            <a:r>
              <a:rPr lang="it-IT" sz="2800" b="1" dirty="0">
                <a:latin typeface="Comic Sans MS" charset="0"/>
                <a:ea typeface="ＭＳ Ｐゴシック" charset="0"/>
              </a:rPr>
              <a:t> n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5 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>
              <a:defRPr/>
            </a:pPr>
            <a:r>
              <a:rPr lang="it-IT" sz="2800" b="1" dirty="0"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printf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 (form_ric_1lc(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n,a,b,y_zero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))</a:t>
            </a:r>
            <a:r>
              <a:rPr lang="it-IT" sz="28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>
              <a:defRPr/>
            </a:pP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}</a:t>
            </a:r>
            <a:endParaRPr lang="it-IT" sz="2800" b="1" dirty="0">
              <a:latin typeface="Comic Sans MS" charset="0"/>
              <a:ea typeface="ＭＳ Ｐゴシック" charset="0"/>
            </a:endParaRPr>
          </a:p>
        </p:txBody>
      </p:sp>
      <p:sp>
        <p:nvSpPr>
          <p:cNvPr id="77827" name="Text Box 5">
            <a:extLst>
              <a:ext uri="{FF2B5EF4-FFF2-40B4-BE49-F238E27FC236}">
                <a16:creationId xmlns:a16="http://schemas.microsoft.com/office/drawing/2014/main" id="{148DE36F-4A5F-4ABE-B6EF-4C44A044A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8139112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Esempio:  saldo dopo 5 anni, di un conto attivato con Euro10000, interesse del 3% e versamento annuale di Euro12000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84" name="Text Box 32">
            <a:extLst>
              <a:ext uri="{FF2B5EF4-FFF2-40B4-BE49-F238E27FC236}">
                <a16:creationId xmlns:a16="http://schemas.microsoft.com/office/drawing/2014/main" id="{407880B1-2375-02BD-C2EA-A94FA062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589588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rgbClr val="FF3300"/>
                </a:solidFill>
              </a:rPr>
              <a:t>………</a:t>
            </a:r>
          </a:p>
        </p:txBody>
      </p:sp>
      <p:graphicFrame>
        <p:nvGraphicFramePr>
          <p:cNvPr id="9219" name="Object 33">
            <a:extLst>
              <a:ext uri="{FF2B5EF4-FFF2-40B4-BE49-F238E27FC236}">
                <a16:creationId xmlns:a16="http://schemas.microsoft.com/office/drawing/2014/main" id="{6CAF0E90-E97B-78FE-1034-E9CB0097FE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196975"/>
          <a:ext cx="27352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196975"/>
                        <a:ext cx="2735263" cy="73501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34">
            <a:extLst>
              <a:ext uri="{FF2B5EF4-FFF2-40B4-BE49-F238E27FC236}">
                <a16:creationId xmlns:a16="http://schemas.microsoft.com/office/drawing/2014/main" id="{FE7AE80E-85B3-40F8-1F37-E6F650922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97738" y="1182688"/>
          <a:ext cx="12350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529" imgH="228501" progId="Equation.3">
                  <p:embed/>
                </p:oleObj>
              </mc:Choice>
              <mc:Fallback>
                <p:oleObj name="Equation" r:id="rId6" imgW="393529" imgH="228501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1182688"/>
                        <a:ext cx="1235075" cy="73342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87" name="Text Box 35">
            <a:extLst>
              <a:ext uri="{FF2B5EF4-FFF2-40B4-BE49-F238E27FC236}">
                <a16:creationId xmlns:a16="http://schemas.microsoft.com/office/drawing/2014/main" id="{D11881E8-D2C8-55E1-936F-B60B26293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3578225" cy="588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formule ricorrenti</a:t>
            </a:r>
            <a:endParaRPr lang="it-IT" sz="3200" i="1">
              <a:solidFill>
                <a:schemeClr val="accent2"/>
              </a:solidFill>
              <a:latin typeface="New York" charset="0"/>
              <a:ea typeface="ＭＳ Ｐゴシック" charset="0"/>
            </a:endParaRPr>
          </a:p>
        </p:txBody>
      </p:sp>
      <p:sp>
        <p:nvSpPr>
          <p:cNvPr id="9222" name="Text Box 36">
            <a:extLst>
              <a:ext uri="{FF2B5EF4-FFF2-40B4-BE49-F238E27FC236}">
                <a16:creationId xmlns:a16="http://schemas.microsoft.com/office/drawing/2014/main" id="{DFBD4CBD-5D9D-0B5E-E796-E42C6DD16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33375"/>
            <a:ext cx="1371600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Esempio</a:t>
            </a:r>
          </a:p>
        </p:txBody>
      </p:sp>
      <p:graphicFrame>
        <p:nvGraphicFramePr>
          <p:cNvPr id="74789" name="Object 37">
            <a:extLst>
              <a:ext uri="{FF2B5EF4-FFF2-40B4-BE49-F238E27FC236}">
                <a16:creationId xmlns:a16="http://schemas.microsoft.com/office/drawing/2014/main" id="{C278C484-E982-5BA6-C689-FA1400E35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2781300"/>
          <a:ext cx="11064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9914" imgH="177646" progId="Equation.3">
                  <p:embed/>
                </p:oleObj>
              </mc:Choice>
              <mc:Fallback>
                <p:oleObj name="Equation" r:id="rId8" imgW="329914" imgH="177646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781300"/>
                        <a:ext cx="1106487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0" name="Object 38">
            <a:extLst>
              <a:ext uri="{FF2B5EF4-FFF2-40B4-BE49-F238E27FC236}">
                <a16:creationId xmlns:a16="http://schemas.microsoft.com/office/drawing/2014/main" id="{12F0F009-E0EB-CD66-89E8-7152354C94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3649663"/>
          <a:ext cx="1114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138" imgH="177569" progId="Equation.3">
                  <p:embed/>
                </p:oleObj>
              </mc:Choice>
              <mc:Fallback>
                <p:oleObj name="Equation" r:id="rId10" imgW="355138" imgH="17756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649663"/>
                        <a:ext cx="1114425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1" name="Object 39">
            <a:extLst>
              <a:ext uri="{FF2B5EF4-FFF2-40B4-BE49-F238E27FC236}">
                <a16:creationId xmlns:a16="http://schemas.microsoft.com/office/drawing/2014/main" id="{3E372AE2-CFCE-57B4-B5AC-462528D87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4586288"/>
          <a:ext cx="10747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603" imgH="177646" progId="Equation.3">
                  <p:embed/>
                </p:oleObj>
              </mc:Choice>
              <mc:Fallback>
                <p:oleObj name="Equation" r:id="rId12" imgW="342603" imgH="177646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4586288"/>
                        <a:ext cx="1074737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2" name="Object 40">
            <a:extLst>
              <a:ext uri="{FF2B5EF4-FFF2-40B4-BE49-F238E27FC236}">
                <a16:creationId xmlns:a16="http://schemas.microsoft.com/office/drawing/2014/main" id="{47A2008D-A466-717F-3378-FD51AFF977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2781300"/>
          <a:ext cx="2368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600" imgH="228600" progId="Equation.3">
                  <p:embed/>
                </p:oleObj>
              </mc:Choice>
              <mc:Fallback>
                <p:oleObj name="Equation" r:id="rId14" imgW="73660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781300"/>
                        <a:ext cx="2368550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3" name="Object 41">
            <a:extLst>
              <a:ext uri="{FF2B5EF4-FFF2-40B4-BE49-F238E27FC236}">
                <a16:creationId xmlns:a16="http://schemas.microsoft.com/office/drawing/2014/main" id="{D7C1E757-1826-212C-EFB6-09A6CA30E9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3644900"/>
          <a:ext cx="23685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280" imgH="215806" progId="Equation.3">
                  <p:embed/>
                </p:oleObj>
              </mc:Choice>
              <mc:Fallback>
                <p:oleObj name="Equation" r:id="rId16" imgW="736280" imgH="215806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644900"/>
                        <a:ext cx="2368550" cy="611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4" name="Object 42">
            <a:extLst>
              <a:ext uri="{FF2B5EF4-FFF2-40B4-BE49-F238E27FC236}">
                <a16:creationId xmlns:a16="http://schemas.microsoft.com/office/drawing/2014/main" id="{129921F4-B77C-A3AB-ADE4-A2036AEB8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4581525"/>
          <a:ext cx="2409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300" imgH="228600" progId="Equation.3">
                  <p:embed/>
                </p:oleObj>
              </mc:Choice>
              <mc:Fallback>
                <p:oleObj name="Equation" r:id="rId18" imgW="74930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581525"/>
                        <a:ext cx="2409825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8" name="Object 46">
            <a:extLst>
              <a:ext uri="{FF2B5EF4-FFF2-40B4-BE49-F238E27FC236}">
                <a16:creationId xmlns:a16="http://schemas.microsoft.com/office/drawing/2014/main" id="{A5CDBB10-893E-B70F-E2CA-353DB3314D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2463" y="2781300"/>
          <a:ext cx="2368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0891" imgH="215806" progId="Equation.3">
                  <p:embed/>
                </p:oleObj>
              </mc:Choice>
              <mc:Fallback>
                <p:oleObj name="Equation" r:id="rId20" imgW="710891" imgH="215806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463" y="2781300"/>
                        <a:ext cx="2368550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99" name="Object 47">
            <a:extLst>
              <a:ext uri="{FF2B5EF4-FFF2-40B4-BE49-F238E27FC236}">
                <a16:creationId xmlns:a16="http://schemas.microsoft.com/office/drawing/2014/main" id="{6F08A0F2-9262-9E45-063D-9D26FB711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67225" y="3644900"/>
          <a:ext cx="240982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48975" imgH="215806" progId="Equation.3">
                  <p:embed/>
                </p:oleObj>
              </mc:Choice>
              <mc:Fallback>
                <p:oleObj name="Equation" r:id="rId22" imgW="748975" imgH="215806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3644900"/>
                        <a:ext cx="2409825" cy="611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00" name="Object 48">
            <a:extLst>
              <a:ext uri="{FF2B5EF4-FFF2-40B4-BE49-F238E27FC236}">
                <a16:creationId xmlns:a16="http://schemas.microsoft.com/office/drawing/2014/main" id="{2CCC871B-DB14-9908-F3F5-45C586B323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7863" y="4581525"/>
          <a:ext cx="2409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300" imgH="228600" progId="Equation.3">
                  <p:embed/>
                </p:oleObj>
              </mc:Choice>
              <mc:Fallback>
                <p:oleObj name="Equation" r:id="rId24" imgW="749300" imgH="2286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4581525"/>
                        <a:ext cx="2409825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01" name="Object 49">
            <a:extLst>
              <a:ext uri="{FF2B5EF4-FFF2-40B4-BE49-F238E27FC236}">
                <a16:creationId xmlns:a16="http://schemas.microsoft.com/office/drawing/2014/main" id="{F28D426E-AF61-1B1A-C4EA-C4E464D31D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4888" y="2781300"/>
          <a:ext cx="12334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359" imgH="215713" progId="Equation.3">
                  <p:embed/>
                </p:oleObj>
              </mc:Choice>
              <mc:Fallback>
                <p:oleObj name="Equation" r:id="rId26" imgW="393359" imgH="215713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2781300"/>
                        <a:ext cx="1233487" cy="6238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02" name="Object 50">
            <a:extLst>
              <a:ext uri="{FF2B5EF4-FFF2-40B4-BE49-F238E27FC236}">
                <a16:creationId xmlns:a16="http://schemas.microsoft.com/office/drawing/2014/main" id="{5A6DE877-57BD-6054-6367-0E01E162D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4888" y="3644900"/>
          <a:ext cx="13128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18918" imgH="215806" progId="Equation.3">
                  <p:embed/>
                </p:oleObj>
              </mc:Choice>
              <mc:Fallback>
                <p:oleObj name="Equation" r:id="rId28" imgW="418918" imgH="215806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3644900"/>
                        <a:ext cx="1312862" cy="6238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03" name="Object 51">
            <a:extLst>
              <a:ext uri="{FF2B5EF4-FFF2-40B4-BE49-F238E27FC236}">
                <a16:creationId xmlns:a16="http://schemas.microsoft.com/office/drawing/2014/main" id="{3B905584-B387-857C-BF3E-D880E142C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4581525"/>
          <a:ext cx="13477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69900" imgH="228600" progId="Equation.3">
                  <p:embed/>
                </p:oleObj>
              </mc:Choice>
              <mc:Fallback>
                <p:oleObj name="Equation" r:id="rId30" imgW="469900" imgH="228600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4581525"/>
                        <a:ext cx="1347787" cy="6619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7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Text Box 5">
            <a:extLst>
              <a:ext uri="{FF2B5EF4-FFF2-40B4-BE49-F238E27FC236}">
                <a16:creationId xmlns:a16="http://schemas.microsoft.com/office/drawing/2014/main" id="{B7706BE6-AEE3-15EB-67C8-12BEA7B6D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068638"/>
            <a:ext cx="8077200" cy="31400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 formula ricorrente 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non lineare</a:t>
            </a:r>
            <a:r>
              <a:rPr lang="it-IT" altLang="it-IT">
                <a:latin typeface="Arial" panose="020B0604020202020204" pitchFamily="34" charset="0"/>
              </a:rPr>
              <a:t> del primo </a:t>
            </a:r>
            <a:r>
              <a:rPr lang="it-IT" altLang="it-IT">
                <a:solidFill>
                  <a:srgbClr val="7F7F7F"/>
                </a:solidFill>
                <a:latin typeface="Arial" panose="020B0604020202020204" pitchFamily="34" charset="0"/>
              </a:rPr>
              <a:t>		</a:t>
            </a:r>
            <a:r>
              <a:rPr lang="it-IT" altLang="it-IT">
                <a:latin typeface="Arial" panose="020B0604020202020204" pitchFamily="34" charset="0"/>
              </a:rPr>
              <a:t>ordine a coefficienti costanti 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 </a:t>
            </a:r>
            <a:r>
              <a:rPr lang="it-IT" altLang="it-IT" sz="3600" i="1"/>
              <a:t>a</a:t>
            </a:r>
            <a:r>
              <a:rPr lang="it-IT" altLang="it-IT">
                <a:latin typeface="Arial" panose="020B0604020202020204" pitchFamily="34" charset="0"/>
              </a:rPr>
              <a:t> = tasso relativo  di crescita in assenza </a:t>
            </a:r>
            <a:r>
              <a:rPr lang="it-IT" altLang="it-IT">
                <a:solidFill>
                  <a:srgbClr val="7F7F7F"/>
                </a:solidFill>
                <a:latin typeface="Arial" panose="020B0604020202020204" pitchFamily="34" charset="0"/>
              </a:rPr>
              <a:t>		</a:t>
            </a:r>
            <a:r>
              <a:rPr lang="it-IT" altLang="it-IT">
                <a:latin typeface="Arial" panose="020B0604020202020204" pitchFamily="34" charset="0"/>
              </a:rPr>
              <a:t>di fattori inibitori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45000"/>
              <a:buFont typeface="Wingdings" panose="05000000000000000000" pitchFamily="2" charset="2"/>
              <a:buChar char="§"/>
            </a:pPr>
            <a:r>
              <a:rPr lang="it-IT" altLang="it-IT">
                <a:latin typeface="Arial" panose="020B0604020202020204" pitchFamily="34" charset="0"/>
              </a:rPr>
              <a:t> </a:t>
            </a:r>
            <a:r>
              <a:rPr lang="it-IT" altLang="it-IT" sz="3600" i="1"/>
              <a:t> L</a:t>
            </a:r>
            <a:r>
              <a:rPr lang="it-IT" altLang="it-IT">
                <a:latin typeface="Arial" panose="020B0604020202020204" pitchFamily="34" charset="0"/>
              </a:rPr>
              <a:t> = 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popolazione limite</a:t>
            </a:r>
            <a:r>
              <a:rPr lang="it-IT" altLang="it-IT">
                <a:latin typeface="Arial" panose="020B0604020202020204" pitchFamily="34" charset="0"/>
              </a:rPr>
              <a:t> o 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 capacità  </a:t>
            </a:r>
            <a:r>
              <a:rPr lang="it-IT" altLang="it-IT" b="1">
                <a:solidFill>
                  <a:srgbClr val="7F7F7F"/>
                </a:solidFill>
                <a:latin typeface="Arial" panose="020B0604020202020204" pitchFamily="34" charset="0"/>
              </a:rPr>
              <a:t>	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it-IT" altLang="it-IT" b="1">
                <a:solidFill>
                  <a:srgbClr val="7F7F7F"/>
                </a:solidFill>
                <a:latin typeface="Arial" panose="020B0604020202020204" pitchFamily="34" charset="0"/>
              </a:rPr>
              <a:t>		</a:t>
            </a:r>
            <a:r>
              <a:rPr lang="it-IT" altLang="it-IT" b="1">
                <a:solidFill>
                  <a:schemeClr val="accent2"/>
                </a:solidFill>
                <a:latin typeface="Arial" panose="020B0604020202020204" pitchFamily="34" charset="0"/>
              </a:rPr>
              <a:t>portante</a:t>
            </a:r>
          </a:p>
        </p:txBody>
      </p:sp>
      <p:sp>
        <p:nvSpPr>
          <p:cNvPr id="132102" name="Text Box 6">
            <a:extLst>
              <a:ext uri="{FF2B5EF4-FFF2-40B4-BE49-F238E27FC236}">
                <a16:creationId xmlns:a16="http://schemas.microsoft.com/office/drawing/2014/main" id="{E04DC107-CC90-EA82-D110-FC558895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33375"/>
            <a:ext cx="6437312" cy="588963"/>
          </a:xfrm>
          <a:prstGeom prst="rect">
            <a:avLst/>
          </a:prstGeom>
          <a:solidFill>
            <a:srgbClr val="DBFD3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>
                <a:latin typeface="Arial" charset="0"/>
                <a:ea typeface="ＭＳ Ｐゴシック" charset="0"/>
              </a:rPr>
              <a:t>modello</a:t>
            </a:r>
            <a:r>
              <a:rPr lang="it-IT" sz="32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logistico</a:t>
            </a:r>
            <a:r>
              <a:rPr lang="it-IT" sz="3200">
                <a:latin typeface="Arial" charset="0"/>
                <a:ea typeface="ＭＳ Ｐゴシック" charset="0"/>
              </a:rPr>
              <a:t> (tempo discreto)</a:t>
            </a:r>
            <a:endParaRPr lang="it-IT">
              <a:latin typeface="Times New Roman" charset="0"/>
              <a:ea typeface="ＭＳ Ｐゴシック" charset="0"/>
            </a:endParaRPr>
          </a:p>
        </p:txBody>
      </p:sp>
      <p:graphicFrame>
        <p:nvGraphicFramePr>
          <p:cNvPr id="132103" name="Object 7">
            <a:extLst>
              <a:ext uri="{FF2B5EF4-FFF2-40B4-BE49-F238E27FC236}">
                <a16:creationId xmlns:a16="http://schemas.microsoft.com/office/drawing/2014/main" id="{BEFBDA47-4E3A-A1D0-40B2-FAC622A55D48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1619250" y="1198563"/>
          <a:ext cx="5761038" cy="159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31800" progId="Equation.3">
                  <p:embed/>
                </p:oleObj>
              </mc:Choice>
              <mc:Fallback>
                <p:oleObj name="Equation" r:id="rId4" imgW="16002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98563"/>
                        <a:ext cx="5761038" cy="15954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Text Box 4">
            <a:extLst>
              <a:ext uri="{FF2B5EF4-FFF2-40B4-BE49-F238E27FC236}">
                <a16:creationId xmlns:a16="http://schemas.microsoft.com/office/drawing/2014/main" id="{A064573D-6B06-4F27-4697-80AF3A61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341438"/>
            <a:ext cx="8928100" cy="440055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formula_logistica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(</a:t>
            </a:r>
            <a:r>
              <a:rPr lang="it-IT" sz="28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n,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float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a,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L,</a:t>
            </a:r>
          </a:p>
          <a:p>
            <a:pPr algn="just">
              <a:defRPr/>
            </a:pP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                         float 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)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{</a:t>
            </a:r>
          </a:p>
          <a:p>
            <a:pPr algn="just">
              <a:defRPr/>
            </a:pP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 algn="just">
              <a:defRPr/>
            </a:pPr>
            <a:r>
              <a:rPr lang="it-IT" sz="28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n,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k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for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(k=1; k&lt;=n; k++)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{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  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latin typeface="Comic Sans MS" charset="0"/>
                <a:ea typeface="ＭＳ Ｐゴシック" charset="0"/>
              </a:rPr>
              <a:t>y+a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*y*(1.0-y/L)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}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return</a:t>
            </a:r>
            <a:r>
              <a:rPr lang="it-IT" sz="28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28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28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28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}</a:t>
            </a:r>
            <a:endParaRPr lang="it-IT" sz="2800" b="1" dirty="0">
              <a:latin typeface="Comic Sans MS" charset="0"/>
              <a:ea typeface="ＭＳ Ｐゴシック" charset="0"/>
            </a:endParaRPr>
          </a:p>
        </p:txBody>
      </p:sp>
      <p:graphicFrame>
        <p:nvGraphicFramePr>
          <p:cNvPr id="133126" name="Object 6">
            <a:extLst>
              <a:ext uri="{FF2B5EF4-FFF2-40B4-BE49-F238E27FC236}">
                <a16:creationId xmlns:a16="http://schemas.microsoft.com/office/drawing/2014/main" id="{2175D96A-DA13-5BC6-6D18-99F3F4D69ECF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5795963" y="188913"/>
          <a:ext cx="30241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31800" progId="Equation.3">
                  <p:embed/>
                </p:oleObj>
              </mc:Choice>
              <mc:Fallback>
                <p:oleObj name="Equation" r:id="rId4" imgW="16002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88913"/>
                        <a:ext cx="3024187" cy="8159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8">
            <a:extLst>
              <a:ext uri="{FF2B5EF4-FFF2-40B4-BE49-F238E27FC236}">
                <a16:creationId xmlns:a16="http://schemas.microsoft.com/office/drawing/2014/main" id="{50178DEC-0F11-6CD8-A0E8-A8F81305A33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83972" name="Picture 4">
              <a:extLst>
                <a:ext uri="{FF2B5EF4-FFF2-40B4-BE49-F238E27FC236}">
                  <a16:creationId xmlns:a16="http://schemas.microsoft.com/office/drawing/2014/main" id="{7393AD21-1D44-3330-3501-3DDAA3DBA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3" name="Text Box 6">
              <a:extLst>
                <a:ext uri="{FF2B5EF4-FFF2-40B4-BE49-F238E27FC236}">
                  <a16:creationId xmlns:a16="http://schemas.microsoft.com/office/drawing/2014/main" id="{CEE2A6C5-74DD-3A22-4E9A-BB0919980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4016"/>
              <a:ext cx="18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Comic Sans MS" panose="030F0702030302020204" pitchFamily="66" charset="0"/>
                </a:rPr>
                <a:t>k</a:t>
              </a:r>
            </a:p>
          </p:txBody>
        </p:sp>
      </p:grpSp>
      <p:sp>
        <p:nvSpPr>
          <p:cNvPr id="134149" name="Text Box 5">
            <a:extLst>
              <a:ext uri="{FF2B5EF4-FFF2-40B4-BE49-F238E27FC236}">
                <a16:creationId xmlns:a16="http://schemas.microsoft.com/office/drawing/2014/main" id="{53DAC57C-AE61-7096-3735-9760284A9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1531938"/>
            <a:ext cx="3192462" cy="519112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funzione </a:t>
            </a:r>
            <a:r>
              <a:rPr lang="it-IT" altLang="it-IT" sz="2800" b="1">
                <a:solidFill>
                  <a:schemeClr val="accent2"/>
                </a:solidFill>
                <a:latin typeface="Arial" panose="020B0604020202020204" pitchFamily="34" charset="0"/>
              </a:rPr>
              <a:t>sigmoide</a:t>
            </a:r>
            <a:endParaRPr lang="it-IT" altLang="it-IT" sz="2800" b="1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asellaDiTesto 4">
            <a:extLst>
              <a:ext uri="{FF2B5EF4-FFF2-40B4-BE49-F238E27FC236}">
                <a16:creationId xmlns:a16="http://schemas.microsoft.com/office/drawing/2014/main" id="{1CEE6B17-9C39-2CFB-1FFA-1DC681C6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879" y="5255567"/>
            <a:ext cx="45320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Arial" panose="020B0604020202020204" pitchFamily="34" charset="0"/>
                <a:cs typeface="Arial" panose="020B0604020202020204" pitchFamily="34" charset="0"/>
              </a:rPr>
              <a:t>grafico della funzione </a:t>
            </a:r>
            <a:r>
              <a:rPr lang="it-IT" altLang="it-IT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sigmoide</a:t>
            </a:r>
            <a:endParaRPr lang="it-IT" altLang="it-IT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6019" name="Oggetto 6">
            <a:extLst>
              <a:ext uri="{FF2B5EF4-FFF2-40B4-BE49-F238E27FC236}">
                <a16:creationId xmlns:a16="http://schemas.microsoft.com/office/drawing/2014/main" id="{744C0F4A-1F98-0CA2-4532-C941AF4820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85698"/>
              </p:ext>
            </p:extLst>
          </p:nvPr>
        </p:nvGraphicFramePr>
        <p:xfrm>
          <a:off x="6196013" y="5064124"/>
          <a:ext cx="14716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685800" imgH="393700" progId="Equation.3">
                  <p:embed/>
                </p:oleObj>
              </mc:Choice>
              <mc:Fallback>
                <p:oleObj name="Equazione" r:id="rId2" imgW="685800" imgH="393700" progId="Equation.3">
                  <p:embed/>
                  <p:pic>
                    <p:nvPicPr>
                      <p:cNvPr id="0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5064124"/>
                        <a:ext cx="14716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0" name="Immagine 7">
            <a:extLst>
              <a:ext uri="{FF2B5EF4-FFF2-40B4-BE49-F238E27FC236}">
                <a16:creationId xmlns:a16="http://schemas.microsoft.com/office/drawing/2014/main" id="{E093CBE8-A708-E9C2-D555-AC9EBB70D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3200"/>
            <a:ext cx="648017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>
            <a:extLst>
              <a:ext uri="{FF2B5EF4-FFF2-40B4-BE49-F238E27FC236}">
                <a16:creationId xmlns:a16="http://schemas.microsoft.com/office/drawing/2014/main" id="{90294AF6-49C4-46CE-7636-FA31A4384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589588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rgbClr val="FF3300"/>
                </a:solidFill>
              </a:rPr>
              <a:t>………</a:t>
            </a: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F6BBF35A-DD3D-7361-0817-036B59D65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196975"/>
          <a:ext cx="2735263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196975"/>
                        <a:ext cx="2735263" cy="73501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>
            <a:extLst>
              <a:ext uri="{FF2B5EF4-FFF2-40B4-BE49-F238E27FC236}">
                <a16:creationId xmlns:a16="http://schemas.microsoft.com/office/drawing/2014/main" id="{921AD256-6EC2-FDFC-A90A-C23562932B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1182688"/>
          <a:ext cx="1512888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28501" progId="Equation.3">
                  <p:embed/>
                </p:oleObj>
              </mc:Choice>
              <mc:Fallback>
                <p:oleObj name="Equation" r:id="rId6" imgW="482391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182688"/>
                        <a:ext cx="1512888" cy="73342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5" name="Text Box 5">
            <a:extLst>
              <a:ext uri="{FF2B5EF4-FFF2-40B4-BE49-F238E27FC236}">
                <a16:creationId xmlns:a16="http://schemas.microsoft.com/office/drawing/2014/main" id="{46764AA7-B898-29BE-CA42-65515CA23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3578225" cy="5889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formule ricorrenti</a:t>
            </a:r>
            <a:endParaRPr lang="it-IT" sz="3200" i="1">
              <a:solidFill>
                <a:schemeClr val="accent2"/>
              </a:solidFill>
              <a:latin typeface="New York" charset="0"/>
              <a:ea typeface="ＭＳ Ｐゴシック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BC1C25E1-E994-4B21-208C-8D25D077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33375"/>
            <a:ext cx="1371600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Esempio</a:t>
            </a:r>
          </a:p>
        </p:txBody>
      </p:sp>
      <p:graphicFrame>
        <p:nvGraphicFramePr>
          <p:cNvPr id="199687" name="Object 7">
            <a:extLst>
              <a:ext uri="{FF2B5EF4-FFF2-40B4-BE49-F238E27FC236}">
                <a16:creationId xmlns:a16="http://schemas.microsoft.com/office/drawing/2014/main" id="{8917B486-D2D1-0374-0A46-9AC4E92097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2781300"/>
          <a:ext cx="11064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9914" imgH="177646" progId="Equation.3">
                  <p:embed/>
                </p:oleObj>
              </mc:Choice>
              <mc:Fallback>
                <p:oleObj name="Equation" r:id="rId8" imgW="329914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781300"/>
                        <a:ext cx="1106487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8" name="Object 8">
            <a:extLst>
              <a:ext uri="{FF2B5EF4-FFF2-40B4-BE49-F238E27FC236}">
                <a16:creationId xmlns:a16="http://schemas.microsoft.com/office/drawing/2014/main" id="{25B3A3C0-C48F-E807-BCE7-81B4C5E7D0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3649663"/>
          <a:ext cx="11144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138" imgH="177569" progId="Equation.3">
                  <p:embed/>
                </p:oleObj>
              </mc:Choice>
              <mc:Fallback>
                <p:oleObj name="Equation" r:id="rId10" imgW="355138" imgH="17756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3649663"/>
                        <a:ext cx="1114425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89" name="Object 9">
            <a:extLst>
              <a:ext uri="{FF2B5EF4-FFF2-40B4-BE49-F238E27FC236}">
                <a16:creationId xmlns:a16="http://schemas.microsoft.com/office/drawing/2014/main" id="{493B163B-B2E9-6641-CC0F-D924B0213C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4586288"/>
          <a:ext cx="10747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603" imgH="177646" progId="Equation.3">
                  <p:embed/>
                </p:oleObj>
              </mc:Choice>
              <mc:Fallback>
                <p:oleObj name="Equation" r:id="rId12" imgW="342603" imgH="17764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4586288"/>
                        <a:ext cx="1074737" cy="5715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0" name="Object 10">
            <a:extLst>
              <a:ext uri="{FF2B5EF4-FFF2-40B4-BE49-F238E27FC236}">
                <a16:creationId xmlns:a16="http://schemas.microsoft.com/office/drawing/2014/main" id="{0A82404F-19B8-692A-B199-C9191BA493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2781300"/>
          <a:ext cx="2368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600" imgH="228600" progId="Equation.3">
                  <p:embed/>
                </p:oleObj>
              </mc:Choice>
              <mc:Fallback>
                <p:oleObj name="Equation" r:id="rId14" imgW="7366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781300"/>
                        <a:ext cx="2368550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1" name="Object 11">
            <a:extLst>
              <a:ext uri="{FF2B5EF4-FFF2-40B4-BE49-F238E27FC236}">
                <a16:creationId xmlns:a16="http://schemas.microsoft.com/office/drawing/2014/main" id="{8DBD66EA-A82F-F47A-88F0-D69A2482E6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3644900"/>
          <a:ext cx="23685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280" imgH="215806" progId="Equation.3">
                  <p:embed/>
                </p:oleObj>
              </mc:Choice>
              <mc:Fallback>
                <p:oleObj name="Equation" r:id="rId16" imgW="736280" imgH="215806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644900"/>
                        <a:ext cx="2368550" cy="611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2" name="Object 12">
            <a:extLst>
              <a:ext uri="{FF2B5EF4-FFF2-40B4-BE49-F238E27FC236}">
                <a16:creationId xmlns:a16="http://schemas.microsoft.com/office/drawing/2014/main" id="{F5FC9832-E066-3F56-12C3-1AF2CCDD7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1000" y="4581525"/>
          <a:ext cx="2409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300" imgH="228600" progId="Equation.3">
                  <p:embed/>
                </p:oleObj>
              </mc:Choice>
              <mc:Fallback>
                <p:oleObj name="Equation" r:id="rId18" imgW="7493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581525"/>
                        <a:ext cx="2409825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3" name="Object 13">
            <a:extLst>
              <a:ext uri="{FF2B5EF4-FFF2-40B4-BE49-F238E27FC236}">
                <a16:creationId xmlns:a16="http://schemas.microsoft.com/office/drawing/2014/main" id="{E7FF59E6-2588-F7D0-312C-2FF11A264C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4825" y="2781300"/>
          <a:ext cx="26638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9753" imgH="215806" progId="Equation.3">
                  <p:embed/>
                </p:oleObj>
              </mc:Choice>
              <mc:Fallback>
                <p:oleObj name="Equation" r:id="rId20" imgW="799753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2781300"/>
                        <a:ext cx="2663825" cy="612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4" name="Object 14">
            <a:extLst>
              <a:ext uri="{FF2B5EF4-FFF2-40B4-BE49-F238E27FC236}">
                <a16:creationId xmlns:a16="http://schemas.microsoft.com/office/drawing/2014/main" id="{5751C2BD-586D-FAB8-4219-EADBE2A533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4988" y="3644900"/>
          <a:ext cx="26543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25142" imgH="215806" progId="Equation.3">
                  <p:embed/>
                </p:oleObj>
              </mc:Choice>
              <mc:Fallback>
                <p:oleObj name="Equation" r:id="rId22" imgW="825142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8" y="3644900"/>
                        <a:ext cx="2654300" cy="6111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5" name="Object 15">
            <a:extLst>
              <a:ext uri="{FF2B5EF4-FFF2-40B4-BE49-F238E27FC236}">
                <a16:creationId xmlns:a16="http://schemas.microsoft.com/office/drawing/2014/main" id="{1ACA3272-A2EE-AEE9-FBDB-A07E5E9176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5625" y="4581525"/>
          <a:ext cx="265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25500" imgH="228600" progId="Equation.3">
                  <p:embed/>
                </p:oleObj>
              </mc:Choice>
              <mc:Fallback>
                <p:oleObj name="Equation" r:id="rId24" imgW="8255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25" y="4581525"/>
                        <a:ext cx="2654300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6" name="Object 16">
            <a:extLst>
              <a:ext uri="{FF2B5EF4-FFF2-40B4-BE49-F238E27FC236}">
                <a16:creationId xmlns:a16="http://schemas.microsoft.com/office/drawing/2014/main" id="{BA2A00E2-32BC-835C-455E-B7DD7D5BF4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2781300"/>
          <a:ext cx="14732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69696" imgH="215806" progId="Equation.3">
                  <p:embed/>
                </p:oleObj>
              </mc:Choice>
              <mc:Fallback>
                <p:oleObj name="Equation" r:id="rId26" imgW="469696" imgH="21580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81300"/>
                        <a:ext cx="1473200" cy="6238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7" name="Object 17">
            <a:extLst>
              <a:ext uri="{FF2B5EF4-FFF2-40B4-BE49-F238E27FC236}">
                <a16:creationId xmlns:a16="http://schemas.microsoft.com/office/drawing/2014/main" id="{50DEF290-EED5-5D04-7868-88B2FA7D0B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3644900"/>
          <a:ext cx="15525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94870" imgH="215713" progId="Equation.3">
                  <p:embed/>
                </p:oleObj>
              </mc:Choice>
              <mc:Fallback>
                <p:oleObj name="Equation" r:id="rId28" imgW="494870" imgH="21571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644900"/>
                        <a:ext cx="1552575" cy="6238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8" name="Object 18">
            <a:extLst>
              <a:ext uri="{FF2B5EF4-FFF2-40B4-BE49-F238E27FC236}">
                <a16:creationId xmlns:a16="http://schemas.microsoft.com/office/drawing/2014/main" id="{945FE5CD-F030-65DB-F9E0-13F97DAB2A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4581525"/>
          <a:ext cx="151288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391" imgH="228501" progId="Equation.3">
                  <p:embed/>
                </p:oleObj>
              </mc:Choice>
              <mc:Fallback>
                <p:oleObj name="Equation" r:id="rId30" imgW="482391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581525"/>
                        <a:ext cx="1512888" cy="66198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DEE32CB3-2806-A271-D12C-35804BD6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5834063" cy="5286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formula ricorrente del</a:t>
            </a:r>
            <a:r>
              <a:rPr lang="it-IT" sz="2800" b="1">
                <a:latin typeface="Arial" charset="0"/>
                <a:ea typeface="ＭＳ Ｐゴシック" charset="0"/>
              </a:rPr>
              <a:t> </a:t>
            </a:r>
            <a:r>
              <a:rPr lang="it-IT" sz="28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primo ordine</a:t>
            </a:r>
            <a:endParaRPr lang="it-IT" sz="2800" i="1">
              <a:solidFill>
                <a:schemeClr val="accent2"/>
              </a:solidFill>
              <a:latin typeface="New York" charset="0"/>
              <a:ea typeface="ＭＳ Ｐゴシック" charset="0"/>
            </a:endParaRPr>
          </a:p>
        </p:txBody>
      </p:sp>
      <p:graphicFrame>
        <p:nvGraphicFramePr>
          <p:cNvPr id="13315" name="Object 28">
            <a:extLst>
              <a:ext uri="{FF2B5EF4-FFF2-40B4-BE49-F238E27FC236}">
                <a16:creationId xmlns:a16="http://schemas.microsoft.com/office/drawing/2014/main" id="{DA50FE73-8052-3FD8-99FA-534780FC4F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1087438"/>
          <a:ext cx="5032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087438"/>
                        <a:ext cx="503237" cy="541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29">
            <a:extLst>
              <a:ext uri="{FF2B5EF4-FFF2-40B4-BE49-F238E27FC236}">
                <a16:creationId xmlns:a16="http://schemas.microsoft.com/office/drawing/2014/main" id="{94CFA2A0-4B42-E609-833A-1AD014FF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62050"/>
            <a:ext cx="5256212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dipende </a:t>
            </a:r>
            <a:r>
              <a:rPr lang="it-IT" altLang="it-IT" sz="2400" b="1">
                <a:latin typeface="Arial" panose="020B0604020202020204" pitchFamily="34" charset="0"/>
              </a:rPr>
              <a:t>solo</a:t>
            </a:r>
            <a:r>
              <a:rPr lang="it-IT" altLang="it-IT" sz="2400">
                <a:latin typeface="Arial" panose="020B0604020202020204" pitchFamily="34" charset="0"/>
              </a:rPr>
              <a:t> dal termine precedente</a:t>
            </a:r>
          </a:p>
        </p:txBody>
      </p:sp>
      <p:graphicFrame>
        <p:nvGraphicFramePr>
          <p:cNvPr id="13317" name="Object 30">
            <a:extLst>
              <a:ext uri="{FF2B5EF4-FFF2-40B4-BE49-F238E27FC236}">
                <a16:creationId xmlns:a16="http://schemas.microsoft.com/office/drawing/2014/main" id="{682985DA-1156-D6E5-E2F3-7B32A8353D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050925"/>
          <a:ext cx="5032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584" imgH="228501" progId="Equation.3">
                  <p:embed/>
                </p:oleObj>
              </mc:Choice>
              <mc:Fallback>
                <p:oleObj name="Equation" r:id="rId6" imgW="266584" imgH="228501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050925"/>
                        <a:ext cx="503238" cy="5413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1" name="Object 31">
            <a:extLst>
              <a:ext uri="{FF2B5EF4-FFF2-40B4-BE49-F238E27FC236}">
                <a16:creationId xmlns:a16="http://schemas.microsoft.com/office/drawing/2014/main" id="{B42F6496-7EEF-37E0-D79F-6649C67DA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7088" y="2060575"/>
          <a:ext cx="25209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900" imgH="228600" progId="Equation.3">
                  <p:embed/>
                </p:oleObj>
              </mc:Choice>
              <mc:Fallback>
                <p:oleObj name="Equation" r:id="rId8" imgW="8509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2520950" cy="6000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3" name="Text Box 33">
            <a:extLst>
              <a:ext uri="{FF2B5EF4-FFF2-40B4-BE49-F238E27FC236}">
                <a16:creationId xmlns:a16="http://schemas.microsoft.com/office/drawing/2014/main" id="{A6B53F15-6D6D-557F-BD2A-4E796595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205038"/>
            <a:ext cx="49688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lineare</a:t>
            </a:r>
            <a:r>
              <a:rPr lang="it-IT" altLang="it-IT" sz="2400">
                <a:latin typeface="Arial" panose="020B0604020202020204" pitchFamily="34" charset="0"/>
              </a:rPr>
              <a:t>, a coefficienti </a:t>
            </a:r>
            <a:r>
              <a:rPr lang="it-IT" altLang="it-IT" sz="2400" b="1">
                <a:latin typeface="Arial" panose="020B0604020202020204" pitchFamily="34" charset="0"/>
              </a:rPr>
              <a:t>costanti</a:t>
            </a:r>
          </a:p>
        </p:txBody>
      </p:sp>
      <p:graphicFrame>
        <p:nvGraphicFramePr>
          <p:cNvPr id="46114" name="Object 34">
            <a:extLst>
              <a:ext uri="{FF2B5EF4-FFF2-40B4-BE49-F238E27FC236}">
                <a16:creationId xmlns:a16="http://schemas.microsoft.com/office/drawing/2014/main" id="{DAAC0D01-F6DA-C502-8BB7-DE8CEC0B95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325" y="2827338"/>
          <a:ext cx="253206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200" imgH="228600" progId="Equation.3">
                  <p:embed/>
                </p:oleObj>
              </mc:Choice>
              <mc:Fallback>
                <p:oleObj name="Equation" r:id="rId10" imgW="96520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827338"/>
                        <a:ext cx="2532063" cy="601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5" name="Text Box 35">
            <a:extLst>
              <a:ext uri="{FF2B5EF4-FFF2-40B4-BE49-F238E27FC236}">
                <a16:creationId xmlns:a16="http://schemas.microsoft.com/office/drawing/2014/main" id="{7BDAAC60-0005-D0EB-388E-88782FC87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971800"/>
            <a:ext cx="49688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lineare</a:t>
            </a:r>
            <a:r>
              <a:rPr lang="it-IT" altLang="it-IT" sz="2400">
                <a:latin typeface="Arial" panose="020B0604020202020204" pitchFamily="34" charset="0"/>
              </a:rPr>
              <a:t>, a coefficienti </a:t>
            </a:r>
            <a:r>
              <a:rPr lang="it-IT" altLang="it-IT" sz="2400" b="1">
                <a:solidFill>
                  <a:srgbClr val="CC3300"/>
                </a:solidFill>
                <a:latin typeface="Arial" panose="020B0604020202020204" pitchFamily="34" charset="0"/>
              </a:rPr>
              <a:t>non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  <a:r>
              <a:rPr lang="it-IT" altLang="it-IT" sz="2400" b="1">
                <a:latin typeface="Arial" panose="020B0604020202020204" pitchFamily="34" charset="0"/>
              </a:rPr>
              <a:t>costanti</a:t>
            </a:r>
          </a:p>
        </p:txBody>
      </p:sp>
      <p:graphicFrame>
        <p:nvGraphicFramePr>
          <p:cNvPr id="46116" name="Object 36">
            <a:extLst>
              <a:ext uri="{FF2B5EF4-FFF2-40B4-BE49-F238E27FC236}">
                <a16:creationId xmlns:a16="http://schemas.microsoft.com/office/drawing/2014/main" id="{42F9578D-6E68-12F2-593F-0484D2D03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3644900"/>
          <a:ext cx="18002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34725" imgH="241195" progId="Equation.3">
                  <p:embed/>
                </p:oleObj>
              </mc:Choice>
              <mc:Fallback>
                <p:oleObj name="Equation" r:id="rId12" imgW="634725" imgH="24119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644900"/>
                        <a:ext cx="1800225" cy="6350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7" name="Text Box 37">
            <a:extLst>
              <a:ext uri="{FF2B5EF4-FFF2-40B4-BE49-F238E27FC236}">
                <a16:creationId xmlns:a16="http://schemas.microsoft.com/office/drawing/2014/main" id="{53767E3C-DB2C-F58D-AEEE-46B87E3F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3789363"/>
            <a:ext cx="49688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nonlineare</a:t>
            </a:r>
            <a:r>
              <a:rPr lang="it-IT" altLang="it-IT" sz="2400">
                <a:latin typeface="Arial" panose="020B0604020202020204" pitchFamily="34" charset="0"/>
              </a:rPr>
              <a:t>, a coefficienti </a:t>
            </a:r>
            <a:r>
              <a:rPr lang="it-IT" altLang="it-IT" sz="2400" b="1">
                <a:latin typeface="Arial" panose="020B0604020202020204" pitchFamily="34" charset="0"/>
              </a:rPr>
              <a:t>costanti</a:t>
            </a:r>
          </a:p>
        </p:txBody>
      </p:sp>
      <p:sp>
        <p:nvSpPr>
          <p:cNvPr id="46118" name="Text Box 38">
            <a:extLst>
              <a:ext uri="{FF2B5EF4-FFF2-40B4-BE49-F238E27FC236}">
                <a16:creationId xmlns:a16="http://schemas.microsoft.com/office/drawing/2014/main" id="{549EB722-C62E-D5DC-DFE4-38F4C6B25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661025"/>
            <a:ext cx="5367338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una </a:t>
            </a: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sola</a:t>
            </a:r>
            <a:r>
              <a:rPr lang="it-IT" altLang="it-IT" sz="2400">
                <a:latin typeface="Arial" panose="020B0604020202020204" pitchFamily="34" charset="0"/>
              </a:rPr>
              <a:t> condizione iniziale da fissare</a:t>
            </a:r>
          </a:p>
        </p:txBody>
      </p:sp>
      <p:sp>
        <p:nvSpPr>
          <p:cNvPr id="46119" name="AutoShape 39">
            <a:extLst>
              <a:ext uri="{FF2B5EF4-FFF2-40B4-BE49-F238E27FC236}">
                <a16:creationId xmlns:a16="http://schemas.microsoft.com/office/drawing/2014/main" id="{E7E8D77E-2A69-280E-EE04-1C92020ED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24400"/>
            <a:ext cx="504825" cy="720725"/>
          </a:xfrm>
          <a:prstGeom prst="downArrow">
            <a:avLst>
              <a:gd name="adj1" fmla="val 50000"/>
              <a:gd name="adj2" fmla="val 3569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46120" name="Object 40">
            <a:extLst>
              <a:ext uri="{FF2B5EF4-FFF2-40B4-BE49-F238E27FC236}">
                <a16:creationId xmlns:a16="http://schemas.microsoft.com/office/drawing/2014/main" id="{85B45A20-3FC3-194A-4B0F-E43E32C6D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5825" y="5589588"/>
          <a:ext cx="5032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646" imgH="228402" progId="Equation.3">
                  <p:embed/>
                </p:oleObj>
              </mc:Choice>
              <mc:Fallback>
                <p:oleObj name="Equation" r:id="rId14" imgW="177646" imgH="22840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589588"/>
                        <a:ext cx="503238" cy="541337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3" grpId="0" animBg="1"/>
      <p:bldP spid="46115" grpId="0" animBg="1"/>
      <p:bldP spid="46117" grpId="0" animBg="1"/>
      <p:bldP spid="46118" grpId="0" animBg="1"/>
      <p:bldP spid="46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>
            <a:extLst>
              <a:ext uri="{FF2B5EF4-FFF2-40B4-BE49-F238E27FC236}">
                <a16:creationId xmlns:a16="http://schemas.microsoft.com/office/drawing/2014/main" id="{3C575473-1B56-4BDD-3680-D64AFB316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8125"/>
            <a:ext cx="6311900" cy="5286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>
                <a:latin typeface="Arial" charset="0"/>
                <a:ea typeface="ＭＳ Ｐゴシック" charset="0"/>
              </a:rPr>
              <a:t>formula ricorrente del</a:t>
            </a:r>
            <a:r>
              <a:rPr lang="it-IT" sz="2800" b="1">
                <a:latin typeface="Arial" charset="0"/>
                <a:ea typeface="ＭＳ Ｐゴシック" charset="0"/>
              </a:rPr>
              <a:t> </a:t>
            </a:r>
            <a:r>
              <a:rPr lang="it-IT" sz="2800" b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secondo ordine</a:t>
            </a:r>
            <a:endParaRPr lang="it-IT" sz="2800" i="1">
              <a:solidFill>
                <a:schemeClr val="accent2"/>
              </a:solidFill>
              <a:latin typeface="New York" charset="0"/>
              <a:ea typeface="ＭＳ Ｐゴシック" charset="0"/>
            </a:endParaRP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223ACEE2-5511-216E-32C6-D07B4C4EA1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9038" y="1087438"/>
          <a:ext cx="50323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087438"/>
                        <a:ext cx="503237" cy="541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>
            <a:extLst>
              <a:ext uri="{FF2B5EF4-FFF2-40B4-BE49-F238E27FC236}">
                <a16:creationId xmlns:a16="http://schemas.microsoft.com/office/drawing/2014/main" id="{E7D50F71-B4DD-A12F-B64B-064FBCC5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62050"/>
            <a:ext cx="3529012" cy="457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dipende </a:t>
            </a:r>
            <a:r>
              <a:rPr lang="it-IT" altLang="it-IT" sz="2400" b="1">
                <a:latin typeface="Arial" panose="020B0604020202020204" pitchFamily="34" charset="0"/>
              </a:rPr>
              <a:t>solo</a:t>
            </a:r>
            <a:r>
              <a:rPr lang="it-IT" altLang="it-IT" sz="2400">
                <a:latin typeface="Arial" panose="020B0604020202020204" pitchFamily="34" charset="0"/>
              </a:rPr>
              <a:t> dai termini</a:t>
            </a: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99F13C8B-B497-0285-62B7-4F734A976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3375" y="1087438"/>
          <a:ext cx="13192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863" imgH="228501" progId="Equation.3">
                  <p:embed/>
                </p:oleObj>
              </mc:Choice>
              <mc:Fallback>
                <p:oleObj name="Equation" r:id="rId6" imgW="545863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1087438"/>
                        <a:ext cx="1319213" cy="5413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94" name="Object 6">
            <a:extLst>
              <a:ext uri="{FF2B5EF4-FFF2-40B4-BE49-F238E27FC236}">
                <a16:creationId xmlns:a16="http://schemas.microsoft.com/office/drawing/2014/main" id="{AC350FFB-5895-0A49-9CA1-6366FCCDF4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060575"/>
          <a:ext cx="29638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400" imgH="228600" progId="Equation.3">
                  <p:embed/>
                </p:oleObj>
              </mc:Choice>
              <mc:Fallback>
                <p:oleObj name="Equation" r:id="rId8" imgW="1295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060575"/>
                        <a:ext cx="2963862" cy="6000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Text Box 7">
            <a:extLst>
              <a:ext uri="{FF2B5EF4-FFF2-40B4-BE49-F238E27FC236}">
                <a16:creationId xmlns:a16="http://schemas.microsoft.com/office/drawing/2014/main" id="{74341503-8049-2AC0-C21C-7C4F0D36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205038"/>
            <a:ext cx="49688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lineare</a:t>
            </a:r>
            <a:r>
              <a:rPr lang="it-IT" altLang="it-IT" sz="2400">
                <a:latin typeface="Arial" panose="020B0604020202020204" pitchFamily="34" charset="0"/>
              </a:rPr>
              <a:t>, a coefficienti </a:t>
            </a:r>
            <a:r>
              <a:rPr lang="it-IT" altLang="it-IT" sz="2400" b="1">
                <a:latin typeface="Arial" panose="020B0604020202020204" pitchFamily="34" charset="0"/>
              </a:rPr>
              <a:t>costanti</a:t>
            </a:r>
          </a:p>
        </p:txBody>
      </p:sp>
      <p:sp>
        <p:nvSpPr>
          <p:cNvPr id="165897" name="Text Box 9">
            <a:extLst>
              <a:ext uri="{FF2B5EF4-FFF2-40B4-BE49-F238E27FC236}">
                <a16:creationId xmlns:a16="http://schemas.microsoft.com/office/drawing/2014/main" id="{4EE6C897-81CF-0462-1146-73A06D791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971800"/>
            <a:ext cx="49688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lineare</a:t>
            </a:r>
            <a:r>
              <a:rPr lang="it-IT" altLang="it-IT" sz="2400">
                <a:latin typeface="Arial" panose="020B0604020202020204" pitchFamily="34" charset="0"/>
              </a:rPr>
              <a:t>, a coefficienti </a:t>
            </a:r>
            <a:r>
              <a:rPr lang="it-IT" altLang="it-IT" sz="2400" b="1">
                <a:solidFill>
                  <a:srgbClr val="CC3300"/>
                </a:solidFill>
                <a:latin typeface="Arial" panose="020B0604020202020204" pitchFamily="34" charset="0"/>
              </a:rPr>
              <a:t>non</a:t>
            </a:r>
            <a:r>
              <a:rPr lang="it-IT" altLang="it-IT" sz="2400">
                <a:latin typeface="Arial" panose="020B0604020202020204" pitchFamily="34" charset="0"/>
              </a:rPr>
              <a:t> </a:t>
            </a:r>
            <a:r>
              <a:rPr lang="it-IT" altLang="it-IT" sz="2400" b="1">
                <a:latin typeface="Arial" panose="020B0604020202020204" pitchFamily="34" charset="0"/>
              </a:rPr>
              <a:t>costanti</a:t>
            </a:r>
          </a:p>
        </p:txBody>
      </p:sp>
      <p:graphicFrame>
        <p:nvGraphicFramePr>
          <p:cNvPr id="165898" name="Object 10">
            <a:extLst>
              <a:ext uri="{FF2B5EF4-FFF2-40B4-BE49-F238E27FC236}">
                <a16:creationId xmlns:a16="http://schemas.microsoft.com/office/drawing/2014/main" id="{2D57BA52-4188-E2C1-E511-68D9BF43D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660775"/>
          <a:ext cx="248285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228600" progId="Equation.3">
                  <p:embed/>
                </p:oleObj>
              </mc:Choice>
              <mc:Fallback>
                <p:oleObj name="Equation" r:id="rId10" imgW="8763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660775"/>
                        <a:ext cx="2482850" cy="60166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9" name="Text Box 11">
            <a:extLst>
              <a:ext uri="{FF2B5EF4-FFF2-40B4-BE49-F238E27FC236}">
                <a16:creationId xmlns:a16="http://schemas.microsoft.com/office/drawing/2014/main" id="{5D641F16-C64C-65C6-3648-367E0A75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0" y="3789363"/>
            <a:ext cx="4968875" cy="457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nonlineare</a:t>
            </a:r>
            <a:r>
              <a:rPr lang="it-IT" altLang="it-IT" sz="2400">
                <a:latin typeface="Arial" panose="020B0604020202020204" pitchFamily="34" charset="0"/>
              </a:rPr>
              <a:t>, a coefficienti </a:t>
            </a:r>
            <a:r>
              <a:rPr lang="it-IT" altLang="it-IT" sz="2400" b="1">
                <a:latin typeface="Arial" panose="020B0604020202020204" pitchFamily="34" charset="0"/>
              </a:rPr>
              <a:t>costanti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F7A48EC3-5EFB-1978-F3CA-D2F475013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5661025"/>
            <a:ext cx="4502150" cy="4667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accent2"/>
                </a:solidFill>
                <a:latin typeface="Arial" panose="020B0604020202020204" pitchFamily="34" charset="0"/>
              </a:rPr>
              <a:t>due</a:t>
            </a:r>
            <a:r>
              <a:rPr lang="it-IT" altLang="it-IT" sz="2400">
                <a:latin typeface="Arial" panose="020B0604020202020204" pitchFamily="34" charset="0"/>
              </a:rPr>
              <a:t> condizioni iniziali da fissare</a:t>
            </a:r>
          </a:p>
        </p:txBody>
      </p:sp>
      <p:sp>
        <p:nvSpPr>
          <p:cNvPr id="165901" name="AutoShape 13">
            <a:extLst>
              <a:ext uri="{FF2B5EF4-FFF2-40B4-BE49-F238E27FC236}">
                <a16:creationId xmlns:a16="http://schemas.microsoft.com/office/drawing/2014/main" id="{61124C91-5909-5A4D-102D-A08816550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24400"/>
            <a:ext cx="504825" cy="720725"/>
          </a:xfrm>
          <a:prstGeom prst="downArrow">
            <a:avLst>
              <a:gd name="adj1" fmla="val 50000"/>
              <a:gd name="adj2" fmla="val 3569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graphicFrame>
        <p:nvGraphicFramePr>
          <p:cNvPr id="165902" name="Object 14">
            <a:extLst>
              <a:ext uri="{FF2B5EF4-FFF2-40B4-BE49-F238E27FC236}">
                <a16:creationId xmlns:a16="http://schemas.microsoft.com/office/drawing/2014/main" id="{B714689F-FF02-ACA2-F91E-C14D920319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2828925"/>
          <a:ext cx="33702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3200" imgH="228600" progId="Equation.3">
                  <p:embed/>
                </p:oleObj>
              </mc:Choice>
              <mc:Fallback>
                <p:oleObj name="Equation" r:id="rId12" imgW="1473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2828925"/>
                        <a:ext cx="3370263" cy="60007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3" name="Object 15">
            <a:extLst>
              <a:ext uri="{FF2B5EF4-FFF2-40B4-BE49-F238E27FC236}">
                <a16:creationId xmlns:a16="http://schemas.microsoft.com/office/drawing/2014/main" id="{13CF9601-1BC9-79F4-0E21-DAF99E4D14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7050" y="5589588"/>
          <a:ext cx="50323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646" imgH="228402" progId="Equation.3">
                  <p:embed/>
                </p:oleObj>
              </mc:Choice>
              <mc:Fallback>
                <p:oleObj name="Equation" r:id="rId14" imgW="177646" imgH="2284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589588"/>
                        <a:ext cx="503238" cy="541337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4" name="Object 16">
            <a:extLst>
              <a:ext uri="{FF2B5EF4-FFF2-40B4-BE49-F238E27FC236}">
                <a16:creationId xmlns:a16="http://schemas.microsoft.com/office/drawing/2014/main" id="{FF0B664D-7B7F-8145-55DB-82CC2C4E2F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9188" y="5603875"/>
          <a:ext cx="466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5" imgH="215619" progId="Equation.3">
                  <p:embed/>
                </p:oleObj>
              </mc:Choice>
              <mc:Fallback>
                <p:oleObj name="Equation" r:id="rId16" imgW="164885" imgH="21561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603875"/>
                        <a:ext cx="466725" cy="511175"/>
                      </a:xfrm>
                      <a:prstGeom prst="rect">
                        <a:avLst/>
                      </a:prstGeom>
                      <a:solidFill>
                        <a:srgbClr val="DBFD33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5" grpId="0" animBg="1"/>
      <p:bldP spid="165897" grpId="0" animBg="1"/>
      <p:bldP spid="165899" grpId="0" animBg="1"/>
      <p:bldP spid="165900" grpId="0" animBg="1"/>
      <p:bldP spid="1659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46CE817-183A-80CE-14EC-A665EA356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115888"/>
            <a:ext cx="8740775" cy="1373187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problema: visualizzare i primi </a:t>
            </a:r>
            <a:r>
              <a:rPr lang="it-IT" altLang="it-IT" sz="2800" i="1"/>
              <a:t>n+</a:t>
            </a:r>
            <a:r>
              <a:rPr lang="it-IT" altLang="it-IT" sz="2800"/>
              <a:t>1</a:t>
            </a:r>
            <a:r>
              <a:rPr lang="it-IT" altLang="it-IT" sz="2800">
                <a:latin typeface="Arial" panose="020B0604020202020204" pitchFamily="34" charset="0"/>
              </a:rPr>
              <a:t> termini generati dalla formula ricorrente del </a:t>
            </a:r>
            <a:r>
              <a:rPr lang="it-IT" altLang="it-IT" sz="2800"/>
              <a:t>I</a:t>
            </a:r>
            <a:r>
              <a:rPr lang="it-IT" altLang="it-IT" sz="2800">
                <a:latin typeface="Arial" panose="020B0604020202020204" pitchFamily="34" charset="0"/>
              </a:rPr>
              <a:t> ordine, lineare a coefficienti costanti</a:t>
            </a:r>
            <a:endParaRPr lang="it-IT" altLang="it-IT" sz="2800" i="1">
              <a:latin typeface="New York" charset="0"/>
            </a:endParaRPr>
          </a:p>
        </p:txBody>
      </p:sp>
      <p:graphicFrame>
        <p:nvGraphicFramePr>
          <p:cNvPr id="17411" name="Object 26">
            <a:extLst>
              <a:ext uri="{FF2B5EF4-FFF2-40B4-BE49-F238E27FC236}">
                <a16:creationId xmlns:a16="http://schemas.microsoft.com/office/drawing/2014/main" id="{EB74BAF3-7A14-3432-119A-EC57058891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9113" y="1862138"/>
          <a:ext cx="244951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28600" progId="Equation.3">
                  <p:embed/>
                </p:oleObj>
              </mc:Choice>
              <mc:Fallback>
                <p:oleObj name="Equation" r:id="rId4" imgW="8509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862138"/>
                        <a:ext cx="2449512" cy="65881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133" name="Group 29">
            <a:extLst>
              <a:ext uri="{FF2B5EF4-FFF2-40B4-BE49-F238E27FC236}">
                <a16:creationId xmlns:a16="http://schemas.microsoft.com/office/drawing/2014/main" id="{CAFF0AEB-7FFC-9B09-54FD-335579F5B8DB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2708275"/>
            <a:ext cx="8964612" cy="3119438"/>
            <a:chOff x="45" y="1808"/>
            <a:chExt cx="5647" cy="1965"/>
          </a:xfrm>
        </p:grpSpPr>
        <p:sp>
          <p:nvSpPr>
            <p:cNvPr id="17414" name="Text Box 15">
              <a:extLst>
                <a:ext uri="{FF2B5EF4-FFF2-40B4-BE49-F238E27FC236}">
                  <a16:creationId xmlns:a16="http://schemas.microsoft.com/office/drawing/2014/main" id="{18FCF2D7-8E42-4E83-F7B7-8AD6D6C9CA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" y="1832"/>
              <a:ext cx="5647" cy="194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dati di input: </a:t>
              </a:r>
              <a:r>
                <a:rPr lang="it-IT" altLang="it-IT" sz="2800">
                  <a:latin typeface="Arial" panose="020B0604020202020204" pitchFamily="34" charset="0"/>
                </a:rPr>
                <a:t>                 (variabili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n</a:t>
              </a:r>
              <a:r>
                <a:rPr lang="it-IT" altLang="it-IT" sz="2800">
                  <a:latin typeface="Arial" panose="020B0604020202020204" pitchFamily="34" charset="0"/>
                </a:rPr>
                <a:t>,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altLang="it-IT" sz="2800">
                  <a:latin typeface="Arial" panose="020B0604020202020204" pitchFamily="34" charset="0"/>
                </a:rPr>
                <a:t>,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b</a:t>
              </a:r>
              <a:r>
                <a:rPr lang="it-IT" altLang="it-IT" sz="2800">
                  <a:latin typeface="Arial" panose="020B0604020202020204" pitchFamily="34" charset="0"/>
                </a:rPr>
                <a:t>,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y_zero</a:t>
              </a:r>
              <a:r>
                <a:rPr lang="it-IT" altLang="it-IT" sz="2800">
                  <a:latin typeface="Arial" panose="020B0604020202020204" pitchFamily="34" charset="0"/>
                </a:rPr>
                <a:t>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dato di output: </a:t>
              </a:r>
              <a:r>
                <a:rPr lang="it-IT" altLang="it-IT" sz="2800">
                  <a:latin typeface="Arial" panose="020B0604020202020204" pitchFamily="34" charset="0"/>
                </a:rPr>
                <a:t>nessuno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costrutto ripetitivo:</a:t>
              </a:r>
              <a:r>
                <a:rPr lang="it-IT" altLang="it-IT" sz="2800">
                  <a:latin typeface="Arial" panose="020B0604020202020204" pitchFamily="34" charset="0"/>
                </a:rPr>
                <a:t>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for</a:t>
              </a:r>
              <a:endParaRPr lang="it-IT" altLang="it-IT" sz="2800">
                <a:latin typeface="Comic Sans MS" panose="030F0702030302020204" pitchFamily="66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" panose="020B0604020202020204" pitchFamily="34" charset="0"/>
                </a:rPr>
                <a:t>operazione ripetuta</a:t>
              </a:r>
              <a:r>
                <a:rPr lang="it-IT" altLang="it-IT" sz="2800">
                  <a:latin typeface="Arial" panose="020B0604020202020204" pitchFamily="34" charset="0"/>
                </a:rPr>
                <a:t> (al generico passo </a:t>
              </a:r>
              <a:r>
                <a:rPr lang="it-IT" altLang="it-IT" sz="28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800">
                  <a:latin typeface="Arial" panose="020B0604020202020204" pitchFamily="34" charset="0"/>
                </a:rPr>
                <a:t>)</a:t>
              </a:r>
              <a:r>
                <a:rPr lang="it-IT" altLang="it-IT" sz="2800" b="1">
                  <a:latin typeface="Arial" panose="020B0604020202020204" pitchFamily="34" charset="0"/>
                </a:rPr>
                <a:t>:</a:t>
              </a:r>
              <a:r>
                <a:rPr lang="it-IT" altLang="it-IT" sz="2800">
                  <a:latin typeface="Arial" panose="020B0604020202020204" pitchFamily="34" charset="0"/>
                </a:rPr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>
                  <a:latin typeface="Arial" panose="020B0604020202020204" pitchFamily="34" charset="0"/>
                </a:rPr>
                <a:t>	applicazione della formula ricorrente per 	determinare valore del </a:t>
              </a:r>
              <a:r>
                <a:rPr lang="it-IT" altLang="it-IT" sz="28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k</a:t>
              </a:r>
              <a:r>
                <a:rPr lang="it-IT" altLang="it-IT" sz="2800">
                  <a:latin typeface="Arial" panose="020B0604020202020204" pitchFamily="34" charset="0"/>
                </a:rPr>
                <a:t>-simo termine della 	successione (variabile </a:t>
              </a:r>
              <a:r>
                <a:rPr lang="it-IT" altLang="it-IT" sz="28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y</a:t>
              </a:r>
              <a:r>
                <a:rPr lang="it-IT" altLang="it-IT" sz="2800">
                  <a:latin typeface="Arial" panose="020B0604020202020204" pitchFamily="34" charset="0"/>
                </a:rPr>
                <a:t>)</a:t>
              </a:r>
              <a:endParaRPr lang="it-IT" altLang="it-IT" sz="2800" i="1">
                <a:latin typeface="New York" charset="0"/>
              </a:endParaRPr>
            </a:p>
          </p:txBody>
        </p:sp>
        <p:graphicFrame>
          <p:nvGraphicFramePr>
            <p:cNvPr id="17415" name="Object 27">
              <a:extLst>
                <a:ext uri="{FF2B5EF4-FFF2-40B4-BE49-F238E27FC236}">
                  <a16:creationId xmlns:a16="http://schemas.microsoft.com/office/drawing/2014/main" id="{DE155353-633E-E4CD-BB5E-9FA8B951FAE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19" y="1808"/>
            <a:ext cx="991" cy="3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71252" imgH="228501" progId="Equation.3">
                    <p:embed/>
                  </p:oleObj>
                </mc:Choice>
                <mc:Fallback>
                  <p:oleObj name="Equation" r:id="rId6" imgW="571252" imgH="228501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1808"/>
                          <a:ext cx="991" cy="3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134" name="Text Box 30">
            <a:extLst>
              <a:ext uri="{FF2B5EF4-FFF2-40B4-BE49-F238E27FC236}">
                <a16:creationId xmlns:a16="http://schemas.microsoft.com/office/drawing/2014/main" id="{B7FBE613-F117-DFA2-FA0F-9BD387538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6021388"/>
            <a:ext cx="5529263" cy="5191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Arial" panose="020B0604020202020204" pitchFamily="34" charset="0"/>
              </a:rPr>
              <a:t>non deve essere usato un array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>
            <a:extLst>
              <a:ext uri="{FF2B5EF4-FFF2-40B4-BE49-F238E27FC236}">
                <a16:creationId xmlns:a16="http://schemas.microsoft.com/office/drawing/2014/main" id="{B38D6FBE-4C3C-367E-6765-D7CEE12F2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0350"/>
            <a:ext cx="8507413" cy="5508625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32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void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ricorrente_1lc(</a:t>
            </a:r>
            <a:r>
              <a:rPr lang="it-IT" sz="32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n,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a,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</a:t>
            </a:r>
          </a:p>
          <a:p>
            <a:pPr algn="just">
              <a:defRPr/>
            </a:pPr>
            <a:r>
              <a:rPr lang="it-IT" sz="3200" b="1" dirty="0">
                <a:latin typeface="Comic Sans MS" charset="0"/>
                <a:ea typeface="ＭＳ Ｐゴシック" charset="0"/>
              </a:rPr>
              <a:t>b,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float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) </a:t>
            </a:r>
            <a:r>
              <a:rPr lang="it-IT" sz="3200" b="1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{</a:t>
            </a:r>
          </a:p>
          <a:p>
            <a:pPr algn="just">
              <a:defRPr/>
            </a:pP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float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 algn="just">
              <a:defRPr/>
            </a:pP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k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;</a:t>
            </a:r>
          </a:p>
          <a:p>
            <a:pPr algn="just"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 err="1">
                <a:latin typeface="Comic Sans MS" charset="0"/>
                <a:ea typeface="ＭＳ Ｐゴシック" charset="0"/>
              </a:rPr>
              <a:t>y_zero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printf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(y)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for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(k=1; k&lt;=n; k++)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{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y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=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a*</a:t>
            </a:r>
            <a:r>
              <a:rPr lang="it-IT" sz="3200" b="1" dirty="0" err="1">
                <a:latin typeface="Comic Sans MS" charset="0"/>
                <a:ea typeface="ＭＳ Ｐゴシック" charset="0"/>
              </a:rPr>
              <a:t>y+b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it-IT" sz="3200" b="1" dirty="0" err="1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printf</a:t>
            </a: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latin typeface="Comic Sans MS" charset="0"/>
                <a:ea typeface="ＭＳ Ｐゴシック" charset="0"/>
              </a:rPr>
              <a:t>(y)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;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200" b="1" dirty="0">
                <a:solidFill>
                  <a:srgbClr val="7F7F7F"/>
                </a:solidFill>
                <a:latin typeface="Comic Sans MS" charset="0"/>
                <a:ea typeface="ＭＳ Ｐゴシック" charset="0"/>
              </a:rPr>
              <a:t> </a:t>
            </a: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 }</a:t>
            </a:r>
            <a:endParaRPr lang="it-IT" sz="3200" b="1" dirty="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it-IT" sz="3200" b="1" dirty="0">
                <a:solidFill>
                  <a:srgbClr val="FF3300"/>
                </a:solidFill>
                <a:latin typeface="Comic Sans MS" charset="0"/>
                <a:ea typeface="ＭＳ Ｐゴシック" charset="0"/>
              </a:rPr>
              <a:t>}</a:t>
            </a:r>
            <a:endParaRPr lang="it-IT" sz="3200" b="1" dirty="0">
              <a:latin typeface="Comic Sans MS" charset="0"/>
              <a:ea typeface="ＭＳ Ｐゴシック" charset="0"/>
            </a:endParaRPr>
          </a:p>
        </p:txBody>
      </p: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AFBF6FC4-A373-F048-93E2-85DABDB9A513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349375"/>
            <a:ext cx="7178675" cy="3332163"/>
            <a:chOff x="720" y="1536"/>
            <a:chExt cx="4522" cy="2099"/>
          </a:xfrm>
        </p:grpSpPr>
        <p:sp>
          <p:nvSpPr>
            <p:cNvPr id="11271" name="Text Box 7">
              <a:extLst>
                <a:ext uri="{FF2B5EF4-FFF2-40B4-BE49-F238E27FC236}">
                  <a16:creationId xmlns:a16="http://schemas.microsoft.com/office/drawing/2014/main" id="{7B511A50-978B-34C1-51E0-577F33C06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536"/>
              <a:ext cx="2074" cy="2099"/>
            </a:xfrm>
            <a:prstGeom prst="rect">
              <a:avLst/>
            </a:prstGeom>
            <a:solidFill>
              <a:srgbClr val="DBFD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defRPr/>
              </a:pPr>
              <a:r>
                <a:rPr lang="it-IT" altLang="it-IT" sz="2800">
                  <a:latin typeface="Arial" panose="020B0604020202020204" pitchFamily="34" charset="0"/>
                </a:rPr>
                <a:t>il nuovo valore di </a:t>
              </a:r>
              <a:r>
                <a:rPr lang="it-IT" altLang="it-IT" sz="32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y</a:t>
              </a:r>
              <a:r>
                <a:rPr lang="it-IT" altLang="it-IT" sz="2800">
                  <a:latin typeface="Arial" panose="020B0604020202020204" pitchFamily="34" charset="0"/>
                </a:rPr>
                <a:t> (cioè </a:t>
              </a:r>
              <a:r>
                <a:rPr lang="it-IT" altLang="it-IT" sz="3200" b="1" i="1">
                  <a:solidFill>
                    <a:schemeClr val="accent2"/>
                  </a:solidFill>
                </a:rPr>
                <a:t>y</a:t>
              </a:r>
              <a:r>
                <a:rPr lang="it-IT" altLang="it-IT" sz="3200" b="1" i="1" baseline="-25000">
                  <a:solidFill>
                    <a:schemeClr val="accent2"/>
                  </a:solidFill>
                </a:rPr>
                <a:t>k </a:t>
              </a:r>
              <a:r>
                <a:rPr lang="it-IT" altLang="it-IT" sz="2800">
                  <a:latin typeface="Arial" panose="020B0604020202020204" pitchFamily="34" charset="0"/>
                </a:rPr>
                <a:t>) </a:t>
              </a:r>
            </a:p>
            <a:p>
              <a:pPr algn="ctr">
                <a:defRPr/>
              </a:pPr>
              <a:r>
                <a:rPr lang="it-IT" altLang="it-IT" sz="2800">
                  <a:latin typeface="Arial" panose="020B0604020202020204" pitchFamily="34" charset="0"/>
                </a:rPr>
                <a:t>è il vecchio valore di </a:t>
              </a:r>
              <a:r>
                <a:rPr lang="it-IT" altLang="it-IT" sz="32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y</a:t>
              </a:r>
              <a:r>
                <a:rPr lang="it-IT" altLang="it-IT" sz="2800">
                  <a:latin typeface="Arial" panose="020B0604020202020204" pitchFamily="34" charset="0"/>
                </a:rPr>
                <a:t> </a:t>
              </a:r>
            </a:p>
            <a:p>
              <a:pPr algn="ctr">
                <a:defRPr/>
              </a:pPr>
              <a:r>
                <a:rPr lang="it-IT" altLang="it-IT" sz="2800">
                  <a:latin typeface="Arial" panose="020B0604020202020204" pitchFamily="34" charset="0"/>
                </a:rPr>
                <a:t>(cioè </a:t>
              </a:r>
              <a:r>
                <a:rPr lang="it-IT" altLang="it-IT" sz="3200" b="1" i="1">
                  <a:solidFill>
                    <a:schemeClr val="accent2"/>
                  </a:solidFill>
                </a:rPr>
                <a:t>y</a:t>
              </a:r>
              <a:r>
                <a:rPr lang="it-IT" altLang="it-IT" sz="3200" b="1" i="1" baseline="-25000">
                  <a:solidFill>
                    <a:schemeClr val="accent2"/>
                  </a:solidFill>
                </a:rPr>
                <a:t>k-1 </a:t>
              </a:r>
              <a:r>
                <a:rPr lang="it-IT" altLang="it-IT" sz="2800">
                  <a:latin typeface="Arial" panose="020B0604020202020204" pitchFamily="34" charset="0"/>
                </a:rPr>
                <a:t>) moltiplicato per </a:t>
              </a:r>
              <a:r>
                <a:rPr lang="it-IT" altLang="it-IT" sz="28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a</a:t>
              </a:r>
              <a:r>
                <a:rPr lang="it-IT" altLang="it-IT" sz="2800">
                  <a:latin typeface="Arial" panose="020B0604020202020204" pitchFamily="34" charset="0"/>
                </a:rPr>
                <a:t> e sommato a </a:t>
              </a:r>
              <a:r>
                <a:rPr lang="it-IT" altLang="it-IT" sz="2800" b="1">
                  <a:solidFill>
                    <a:srgbClr val="CC3300"/>
                  </a:solidFill>
                  <a:latin typeface="Comic Sans MS" panose="030F0702030302020204" pitchFamily="66" charset="0"/>
                </a:rPr>
                <a:t>b</a:t>
              </a:r>
              <a:endParaRPr lang="it-IT" altLang="it-IT" sz="2800" b="1">
                <a:latin typeface="Comic Sans MS" panose="030F0702030302020204" pitchFamily="66" charset="0"/>
              </a:endParaRPr>
            </a:p>
          </p:txBody>
        </p:sp>
        <p:sp>
          <p:nvSpPr>
            <p:cNvPr id="19462" name="Rectangle 8">
              <a:extLst>
                <a:ext uri="{FF2B5EF4-FFF2-40B4-BE49-F238E27FC236}">
                  <a16:creationId xmlns:a16="http://schemas.microsoft.com/office/drawing/2014/main" id="{EB27C2E2-05FA-DD54-7B4F-F6DCDC487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688"/>
              <a:ext cx="1872" cy="384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19463" name="Line 10">
              <a:extLst>
                <a:ext uri="{FF2B5EF4-FFF2-40B4-BE49-F238E27FC236}">
                  <a16:creationId xmlns:a16="http://schemas.microsoft.com/office/drawing/2014/main" id="{9AD4AE5D-30C5-428E-A499-F9FC67609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9460" name="Text Box 13">
            <a:extLst>
              <a:ext uri="{FF2B5EF4-FFF2-40B4-BE49-F238E27FC236}">
                <a16:creationId xmlns:a16="http://schemas.microsoft.com/office/drawing/2014/main" id="{DE58B474-B596-F7DE-C366-1D94A75F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6021388"/>
            <a:ext cx="5529263" cy="519112"/>
          </a:xfrm>
          <a:prstGeom prst="rect">
            <a:avLst/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chemeClr val="bg1"/>
                </a:solidFill>
                <a:latin typeface="Arial" panose="020B0604020202020204" pitchFamily="34" charset="0"/>
              </a:rPr>
              <a:t>non deve essere usato un array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_PLAYLIST_COUNT" val="0"/>
  <p:tag name="PRESENTATION_PRESENTER_SLIDE_LEVEL" val="0"/>
  <p:tag name="ART_ENCODE_TYPE" val="0"/>
  <p:tag name="ART_ENCODE_INDEX" val="1"/>
  <p:tag name="PUBLISH_TITLE" val="AP-12-01-T-Art"/>
  <p:tag name="ARTICULATE_PUBLISH_PATH" val="C:\Documents and Settings\utente\Documenti\Articulate Presenter"/>
  <p:tag name="ARTICULATE_LOGO" val="logoModem_mod.JPG"/>
  <p:tag name="ARTICULATE_PRESENTER" val="Prof. Giulio GIUNTA - Corso di ALGORITMI E PROGRAMMAZIONE"/>
  <p:tag name="ARTICULATE_PRESENTER_GUID" val="3716D8ABE0F2"/>
  <p:tag name="ARTICULATE_LMS" val="0"/>
  <p:tag name="ARTICULATE_TEMPLATE" val="Parthenope"/>
  <p:tag name="LMS_PUBLISH" val="No"/>
  <p:tag name="PLAYERLOGOHEIGHT" val="100"/>
  <p:tag name="PLAYERLOGOWIDTH" val="100"/>
  <p:tag name="LAUNCHINNEWWINDOW" val="0"/>
  <p:tag name="LASTPUBLISHED" val="C:\Documents and Settings\utente\Documenti\Articulate Presenter\AP-12-01-T-Art\player.htm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2"/>
  <p:tag name="ARTICULATE_SLIDE_PAUSE" val="0"/>
  <p:tag name="ARTICULATE_NAV_LEVEL" val="1"/>
  <p:tag name="ARTICULATE_PLAYLIST_ID" val="-1"/>
  <p:tag name="ELAPSEDTIME" val="92,954"/>
  <p:tag name="AUDIO_ID" val="264"/>
  <p:tag name="TIMELINE" val="33,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3"/>
  <p:tag name="ARTICULATE_SLIDE_PAUSE" val="0"/>
  <p:tag name="ARTICULATE_NAV_LEVEL" val="1"/>
  <p:tag name="ARTICULATE_PLAYLIST_ID" val="-1"/>
  <p:tag name="ELAPSEDTIME" val="86,64101"/>
  <p:tag name="AUDIO_ID" val="299"/>
  <p:tag name="TIMELINE" val="33,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4"/>
  <p:tag name="ARTICULATE_SLIDE_PAUSE" val="0"/>
  <p:tag name="ARTICULATE_NAV_LEVEL" val="1"/>
  <p:tag name="ARTICULATE_PLAYLIST_ID" val="-1"/>
  <p:tag name="ELAPSEDTIME" val="84,76601"/>
  <p:tag name="AUDIO_ID" val="300"/>
  <p:tag name="TIMELINE" val="34,5/43,4/55,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5"/>
  <p:tag name="ARTICULATE_SLIDE_PAUSE" val="0"/>
  <p:tag name="ARTICULATE_NAV_LEVEL" val="1"/>
  <p:tag name="ARTICULATE_PLAYLIST_ID" val="-1"/>
  <p:tag name="ELAPSEDTIME" val="142,828"/>
  <p:tag name="AUDIO_ID" val="325"/>
  <p:tag name="TIMELINE" val="97,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5"/>
  <p:tag name="ARTICULATE_SLIDE_PAUSE" val="0"/>
  <p:tag name="ARTICULATE_NAV_LEVEL" val="1"/>
  <p:tag name="ARTICULATE_PLAYLIST_ID" val="-1"/>
  <p:tag name="ELAPSEDTIME" val="142,828"/>
  <p:tag name="AUDIO_ID" val="325"/>
  <p:tag name="TIMELINE" val="97,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6"/>
  <p:tag name="ARTICULATE_SLIDE_PAUSE" val="0"/>
  <p:tag name="ARTICULATE_NAV_LEVEL" val="1"/>
  <p:tag name="ARTICULATE_PLAYLIST_ID" val="-1"/>
  <p:tag name="ELAPSEDTIME" val="82,437"/>
  <p:tag name="AUDIO_ID" val="301"/>
  <p:tag name="TIMELINE" val="25,3/72,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7"/>
  <p:tag name="ARTICULATE_SLIDE_PAUSE" val="0"/>
  <p:tag name="ARTICULATE_NAV_LEVEL" val="1"/>
  <p:tag name="ARTICULATE_PLAYLIST_ID" val="-1"/>
  <p:tag name="ELAPSEDTIME" val="79,718"/>
  <p:tag name="AUDIO_ID" val="318"/>
  <p:tag name="TIMELINE" val="6,5/25,0/30,6/36,8/43,0/53,7/63,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8"/>
  <p:tag name="ARTICULATE_SLIDE_PAUSE" val="0"/>
  <p:tag name="ARTICULATE_NAV_LEVEL" val="1"/>
  <p:tag name="ARTICULATE_PLAYLIST_ID" val="-1"/>
  <p:tag name="ELAPSEDTIME" val="47,765"/>
  <p:tag name="AUDIO_ID" val="319"/>
  <p:tag name="TIMELINE" val="2,0/10,8/13,7/16,7/23,6/42,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8"/>
  <p:tag name="ARTICULATE_SLIDE_PAUSE" val="0"/>
  <p:tag name="ARTICULATE_NAV_LEVEL" val="1"/>
  <p:tag name="ARTICULATE_PLAYLIST_ID" val="-1"/>
  <p:tag name="ELAPSEDTIME" val="47,765"/>
  <p:tag name="AUDIO_ID" val="319"/>
  <p:tag name="TIMELINE" val="2,0/10,8/13,7/16,7/23,6/42,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9"/>
  <p:tag name="ARTICULATE_SLIDE_PAUSE" val="0"/>
  <p:tag name="ARTICULATE_NAV_LEVEL" val="1"/>
  <p:tag name="ARTICULATE_PLAYLIST_ID" val="-1"/>
  <p:tag name="ELAPSEDTIME" val="29,094"/>
  <p:tag name="AUDIO_ID" val="339"/>
  <p:tag name="TIMELINE" val="1,8/5,3/7,8/8,8/15,5/24,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itolo e argomenti"/>
  <p:tag name="ARTICULATE_SLIDE_PAUSE" val="0"/>
  <p:tag name="ARTICULATE_NAV_LEVEL" val="1"/>
  <p:tag name="ARTICULATE_PLAYLIST_ID" val="-1"/>
  <p:tag name="ELAPSEDTIME" val="73,937"/>
  <p:tag name="AUDIO_ID" val="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10"/>
  <p:tag name="ARTICULATE_SLIDE_PAUSE" val="0"/>
  <p:tag name="ARTICULATE_NAV_LEVEL" val="1"/>
  <p:tag name="ARTICULATE_PLAYLIST_ID" val="-1"/>
  <p:tag name="ELAPSEDTIME" val="118,016"/>
  <p:tag name="AUDIO_ID" val="317"/>
  <p:tag name="TIMELINE" val="38,1/76,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11"/>
  <p:tag name="ARTICULATE_SLIDE_PAUSE" val="0"/>
  <p:tag name="ARTICULATE_NAV_LEVEL" val="1"/>
  <p:tag name="ARTICULATE_PLAYLIST_ID" val="-1"/>
  <p:tag name="ELAPSEDTIME" val="32,423"/>
  <p:tag name="AUDIO_ID" val="302"/>
  <p:tag name="TIMELINE" val="14,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Tecnica di programmazione iterativa"/>
  <p:tag name="ARTICULATE_SLIDE_PAUSE" val="0"/>
  <p:tag name="ARTICULATE_NAV_LEVEL" val="1"/>
  <p:tag name="ARTICULATE_PLAYLIST_ID" val="-1"/>
  <p:tag name="ELAPSEDTIME" val="101,907"/>
  <p:tag name="AUDIO_ID" val="316"/>
  <p:tag name="TIMELINE" val="35,0/77,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1"/>
  <p:tag name="ARTICULATE_SLIDE_PAUSE" val="0"/>
  <p:tag name="ARTICULATE_NAV_LEVEL" val="1"/>
  <p:tag name="ARTICULATE_PLAYLIST_ID" val="-1"/>
  <p:tag name="ELAPSEDTIME" val="116,297"/>
  <p:tag name="AUDIO_ID" val="340"/>
  <p:tag name="TIMELINE" val="8,6/23,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2"/>
  <p:tag name="ARTICULATE_SLIDE_PAUSE" val="0"/>
  <p:tag name="ARTICULATE_NAV_LEVEL" val="1"/>
  <p:tag name="ARTICULATE_PLAYLIST_ID" val="-1"/>
  <p:tag name="ELAPSEDTIME" val="85,51501"/>
  <p:tag name="AUDIO_ID" val="341"/>
  <p:tag name="TIMELINE" val="16,9/33,4/53,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3"/>
  <p:tag name="ARTICULATE_SLIDE_PAUSE" val="0"/>
  <p:tag name="ARTICULATE_NAV_LEVEL" val="1"/>
  <p:tag name="ARTICULATE_PLAYLIST_ID" val="-1"/>
  <p:tag name="ELAPSEDTIME" val="52,172"/>
  <p:tag name="AUDIO_ID" val="3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4"/>
  <p:tag name="ARTICULATE_SLIDE_PAUSE" val="0"/>
  <p:tag name="ARTICULATE_NAV_LEVEL" val="1"/>
  <p:tag name="ARTICULATE_PLAYLIST_ID" val="-1"/>
  <p:tag name="ELAPSEDTIME" val="90,937"/>
  <p:tag name="AUDIO_ID" val="343"/>
  <p:tag name="TIMELINE" val="44,2/65,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5"/>
  <p:tag name="ARTICULATE_SLIDE_PAUSE" val="0"/>
  <p:tag name="ARTICULATE_NAV_LEVEL" val="1"/>
  <p:tag name="ARTICULATE_PLAYLIST_ID" val="-1"/>
  <p:tag name="ELAPSEDTIME" val="56,187"/>
  <p:tag name="AUDIO_ID" val="3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6"/>
  <p:tag name="ARTICULATE_SLIDE_PAUSE" val="0"/>
  <p:tag name="ARTICULATE_NAV_LEVEL" val="1"/>
  <p:tag name="ARTICULATE_PLAYLIST_ID" val="-1"/>
  <p:tag name="ELAPSEDTIME" val="74,484"/>
  <p:tag name="AUDIO_ID" val="345"/>
  <p:tag name="TIMELINE" val="22,7/45,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7"/>
  <p:tag name="ARTICULATE_SLIDE_PAUSE" val="0"/>
  <p:tag name="ARTICULATE_NAV_LEVEL" val="1"/>
  <p:tag name="ARTICULATE_PLAYLIST_ID" val="-1"/>
  <p:tag name="ELAPSEDTIME" val="105,765"/>
  <p:tag name="AUDIO_ID" val="3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efinizione di formula ricorrente -1"/>
  <p:tag name="ARTICULATE_SLIDE_PAUSE" val="0"/>
  <p:tag name="ARTICULATE_NAV_LEVEL" val="1"/>
  <p:tag name="ARTICULATE_PLAYLIST_ID" val="-1"/>
  <p:tag name="ELAPSEDTIME" val="124,329"/>
  <p:tag name="AUDIO_ID" val="256"/>
  <p:tag name="TIMELINE" val="42,8/76,0/86,7/97,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. ricorr. e approccio incrementale -8"/>
  <p:tag name="ARTICULATE_SLIDE_PAUSE" val="0"/>
  <p:tag name="ARTICULATE_NAV_LEVEL" val="1"/>
  <p:tag name="ARTICULATE_PLAYLIST_ID" val="-1"/>
  <p:tag name="ELAPSEDTIME" val="98,078"/>
  <p:tag name="AUDIO_ID" val="347"/>
  <p:tag name="TIMELINE" val="40,8/59,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e ricorrenti e modellistica"/>
  <p:tag name="ARTICULATE_SLIDE_PAUSE" val="0"/>
  <p:tag name="ARTICULATE_NAV_LEVEL" val="1"/>
  <p:tag name="ARTICULATE_PLAYLIST_ID" val="-1"/>
  <p:tag name="ELAPSEDTIME" val="89,124"/>
  <p:tag name="AUDIO_ID" val="327"/>
  <p:tag name="TIMELINE" val="21,6/45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e ricorrenti e griglie temporali"/>
  <p:tag name="ARTICULATE_SLIDE_PAUSE" val="0"/>
  <p:tag name="ARTICULATE_NAV_LEVEL" val="1"/>
  <p:tag name="ARTICULATE_PLAYLIST_ID" val="-1"/>
  <p:tag name="ELAPSEDTIME" val="112,124"/>
  <p:tag name="AUDIO_ID" val="328"/>
  <p:tag name="TIMELINE" val="0,5/12,0/20,6/36,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e ricorrenti e funzioni campionate"/>
  <p:tag name="ARTICULATE_SLIDE_PAUSE" val="0"/>
  <p:tag name="ARTICULATE_NAV_LEVEL" val="1"/>
  <p:tag name="ARTICULATE_PLAYLIST_ID" val="-1"/>
  <p:tag name="ELAPSEDTIME" val="115,782"/>
  <p:tag name="AUDIO_ID" val="329"/>
  <p:tag name="TIMELINE" val="11,4/23,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Malthus -1"/>
  <p:tag name="ARTICULATE_SLIDE_PAUSE" val="0"/>
  <p:tag name="ARTICULATE_NAV_LEVEL" val="1"/>
  <p:tag name="ARTICULATE_PLAYLIST_ID" val="-1"/>
  <p:tag name="ELAPSEDTIME" val="185,672"/>
  <p:tag name="AUDIO_ID" val="330"/>
  <p:tag name="TIMELINE" val="23,7/113,7/137,5/143,7/182,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Malthus -2"/>
  <p:tag name="ARTICULATE_SLIDE_PAUSE" val="0"/>
  <p:tag name="ARTICULATE_NAV_LEVEL" val="1"/>
  <p:tag name="ARTICULATE_PLAYLIST_ID" val="-1"/>
  <p:tag name="ELAPSEDTIME" val="32,187"/>
  <p:tag name="AUDIO_ID" val="331"/>
  <p:tag name="TIMELINE" val="3,8/13,9/17,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Malthus -3"/>
  <p:tag name="ARTICULATE_SLIDE_PAUSE" val="0"/>
  <p:tag name="ARTICULATE_NAV_LEVEL" val="1"/>
  <p:tag name="ARTICULATE_PLAYLIST_ID" val="-1"/>
  <p:tag name="ELAPSEDTIME" val="103,531"/>
  <p:tag name="AUDIO_ID" val="332"/>
  <p:tag name="TIMELINE" val="23,8/52,4/60,2/76,2/85,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di Malthus -4"/>
  <p:tag name="ARTICULATE_SLIDE_PAUSE" val="0"/>
  <p:tag name="ARTICULATE_NAV_LEVEL" val="1"/>
  <p:tag name="ARTICULATE_PLAYLIST_ID" val="-1"/>
  <p:tag name="ELAPSEDTIME" val="84,828"/>
  <p:tag name="AUDIO_ID" val="333"/>
  <p:tag name="TIMELINE" val="14,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logistica -1"/>
  <p:tag name="ARTICULATE_SLIDE_PAUSE" val="0"/>
  <p:tag name="ARTICULATE_NAV_LEVEL" val="1"/>
  <p:tag name="ARTICULATE_PLAYLIST_ID" val="-1"/>
  <p:tag name="ELAPSEDTIME" val="105,062"/>
  <p:tag name="AUDIO_ID" val="334"/>
  <p:tag name="TIMELINE" val="13,3/47,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logistica -2"/>
  <p:tag name="ARTICULATE_SLIDE_PAUSE" val="0"/>
  <p:tag name="ARTICULATE_NAV_LEVEL" val="1"/>
  <p:tag name="ARTICULATE_PLAYLIST_ID" val="-1"/>
  <p:tag name="ELAPSEDTIME" val="51,641"/>
  <p:tag name="AUDIO_ID" val="335"/>
  <p:tag name="TIMELINE" val="44,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Definizione di formula ricorrente -2"/>
  <p:tag name="ARTICULATE_SLIDE_PAUSE" val="0"/>
  <p:tag name="ARTICULATE_NAV_LEVEL" val="1"/>
  <p:tag name="ARTICULATE_PLAYLIST_ID" val="-1"/>
  <p:tag name="ELAPSEDTIME" val="81,594"/>
  <p:tag name="AUDIO_ID" val="337"/>
  <p:tag name="TIMELINE" val="19,6/29,9/50,4/72,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Formula ricorrente logistica -3"/>
  <p:tag name="ARTICULATE_SLIDE_PAUSE" val="0"/>
  <p:tag name="ARTICULATE_NAV_LEVEL" val="1"/>
  <p:tag name="ARTICULATE_PLAYLIST_ID" val="-1"/>
  <p:tag name="ELAPSEDTIME" val="105,985"/>
  <p:tag name="AUDIO_ID" val="336"/>
  <p:tag name="TIMELINE" val="27,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formula ricorrente  -1"/>
  <p:tag name="ARTICULATE_SLIDE_PAUSE" val="0"/>
  <p:tag name="ARTICULATE_NAV_LEVEL" val="1"/>
  <p:tag name="ARTICULATE_PLAYLIST_ID" val="-1"/>
  <p:tag name="ELAPSEDTIME" val="145,469"/>
  <p:tag name="AUDIO_ID" val="324"/>
  <p:tag name="TIMELINE" val="39,8/65,6/81,0/102,4/119,6/132,1/140,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Esempio di formula ricorrente  -2"/>
  <p:tag name="ARTICULATE_SLIDE_PAUSE" val="0"/>
  <p:tag name="ARTICULATE_NAV_LEVEL" val="1"/>
  <p:tag name="ARTICULATE_PLAYLIST_ID" val="-1"/>
  <p:tag name="ELAPSEDTIME" val="57,032"/>
  <p:tag name="AUDIO_ID" val="348"/>
  <p:tag name="TIMELINE" val="9,9/19,7/26,5/35,3/41,3/46,8/51,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Ordine di una formula ricorrente  -1"/>
  <p:tag name="ARTICULATE_SLIDE_PAUSE" val="0"/>
  <p:tag name="ARTICULATE_NAV_LEVEL" val="1"/>
  <p:tag name="ARTICULATE_PLAYLIST_ID" val="-1"/>
  <p:tag name="ELAPSEDTIME" val="176,563"/>
  <p:tag name="AUDIO_ID" val="297"/>
  <p:tag name="TIMELINE" val="25,0/54,5/69,1/85,0/97,1/113,7/130,0/145,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Ordine di una formula ricorrente  -2"/>
  <p:tag name="ARTICULATE_SLIDE_PAUSE" val="0"/>
  <p:tag name="ARTICULATE_NAV_LEVEL" val="1"/>
  <p:tag name="ARTICULATE_PLAYLIST_ID" val="-1"/>
  <p:tag name="ELAPSEDTIME" val="122,359"/>
  <p:tag name="AUDIO_ID" val="338"/>
  <p:tag name="TIMELINE" val="22,5/44,5/55,9/70,3/74,8/100,1/104,7/113,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Algoritmi per formule ricorrenti  -1"/>
  <p:tag name="ARTICULATE_SLIDE_PAUSE" val="0"/>
  <p:tag name="ARTICULATE_NAV_LEVEL" val="1"/>
  <p:tag name="ARTICULATE_PLAYLIST_ID" val="-1"/>
  <p:tag name="ELAPSEDTIME" val="107,984"/>
  <p:tag name="AUDIO_ID" val="298"/>
  <p:tag name="TIMELINE" val="44,6/85,9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2118</Words>
  <Application>Microsoft Office PowerPoint</Application>
  <PresentationFormat>Presentazione su schermo (4:3)</PresentationFormat>
  <Paragraphs>322</Paragraphs>
  <Slides>43</Slides>
  <Notes>39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43</vt:i4>
      </vt:variant>
    </vt:vector>
  </HeadingPairs>
  <TitlesOfParts>
    <vt:vector size="54" baseType="lpstr">
      <vt:lpstr>Arial</vt:lpstr>
      <vt:lpstr>Avant Garde</vt:lpstr>
      <vt:lpstr>Cambria Math</vt:lpstr>
      <vt:lpstr>Comic Sans MS</vt:lpstr>
      <vt:lpstr>New York</vt:lpstr>
      <vt:lpstr>Times New Roman</vt:lpstr>
      <vt:lpstr>Wingdings</vt:lpstr>
      <vt:lpstr>Presentazione vuota</vt:lpstr>
      <vt:lpstr>Equation</vt:lpstr>
      <vt:lpstr>Equazione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IMFA - IUN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Giulio Giunta</dc:creator>
  <cp:lastModifiedBy>Giulio Giunta</cp:lastModifiedBy>
  <cp:revision>116</cp:revision>
  <dcterms:created xsi:type="dcterms:W3CDTF">2001-09-23T07:19:47Z</dcterms:created>
  <dcterms:modified xsi:type="dcterms:W3CDTF">2023-11-28T10:01:18Z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AP-12-01-T</vt:lpwstr>
  </property>
</Properties>
</file>