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28"/>
  </p:notesMasterIdLst>
  <p:sldIdLst>
    <p:sldId id="411" r:id="rId2"/>
    <p:sldId id="378" r:id="rId3"/>
    <p:sldId id="393" r:id="rId4"/>
    <p:sldId id="397" r:id="rId5"/>
    <p:sldId id="412" r:id="rId6"/>
    <p:sldId id="402" r:id="rId7"/>
    <p:sldId id="398" r:id="rId8"/>
    <p:sldId id="403" r:id="rId9"/>
    <p:sldId id="405" r:id="rId10"/>
    <p:sldId id="404" r:id="rId11"/>
    <p:sldId id="406" r:id="rId12"/>
    <p:sldId id="407" r:id="rId13"/>
    <p:sldId id="408" r:id="rId14"/>
    <p:sldId id="418" r:id="rId15"/>
    <p:sldId id="416" r:id="rId16"/>
    <p:sldId id="410" r:id="rId17"/>
    <p:sldId id="395" r:id="rId18"/>
    <p:sldId id="396" r:id="rId19"/>
    <p:sldId id="413" r:id="rId20"/>
    <p:sldId id="415" r:id="rId21"/>
    <p:sldId id="414" r:id="rId22"/>
    <p:sldId id="419" r:id="rId23"/>
    <p:sldId id="420" r:id="rId24"/>
    <p:sldId id="394" r:id="rId25"/>
    <p:sldId id="421" r:id="rId26"/>
    <p:sldId id="417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B2B2B2"/>
    <a:srgbClr val="CC3300"/>
    <a:srgbClr val="FFFF99"/>
    <a:srgbClr val="FF3300"/>
    <a:srgbClr val="FFFF66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8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73B0783D-0FF3-386E-F0DE-225582D8FD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E3266220-1B92-E214-30A9-937AF633B2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EF434EF-A385-BC7C-2600-7E76175122A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9" name="Rectangle 5">
            <a:extLst>
              <a:ext uri="{FF2B5EF4-FFF2-40B4-BE49-F238E27FC236}">
                <a16:creationId xmlns:a16="http://schemas.microsoft.com/office/drawing/2014/main" id="{05CCB67A-58C3-299D-ECF8-228CC8FEFB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75110" name="Rectangle 6">
            <a:extLst>
              <a:ext uri="{FF2B5EF4-FFF2-40B4-BE49-F238E27FC236}">
                <a16:creationId xmlns:a16="http://schemas.microsoft.com/office/drawing/2014/main" id="{56F8BF72-2676-DC7B-AFF9-7D5BAFAFCB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5111" name="Rectangle 7">
            <a:extLst>
              <a:ext uri="{FF2B5EF4-FFF2-40B4-BE49-F238E27FC236}">
                <a16:creationId xmlns:a16="http://schemas.microsoft.com/office/drawing/2014/main" id="{3E2C28C1-8330-9C13-2422-709D4803DC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25C334-92CC-443C-BD0C-63181F4FCA2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id="{59AF0BCF-4267-77AE-57E3-E7152FA1CE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4CF8F6D-E179-4110-A291-65577D07EF4C}" type="slidenum">
              <a:rPr lang="it-IT" altLang="it-IT"/>
              <a:pPr>
                <a:spcBef>
                  <a:spcPct val="0"/>
                </a:spcBef>
              </a:pPr>
              <a:t>1</a:t>
            </a:fld>
            <a:endParaRPr lang="it-IT" altLang="it-IT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68F39EB3-B504-6AAC-05D3-846E3E013A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0B71012D-85D9-697F-88F0-A51744531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411D23D-5C34-6366-7E3E-5118A13D0E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916C78F-1AE6-45E4-BC49-75299848F9B8}" type="slidenum">
              <a:rPr lang="it-IT" altLang="it-IT"/>
              <a:pPr>
                <a:spcBef>
                  <a:spcPct val="0"/>
                </a:spcBef>
              </a:pPr>
              <a:t>10</a:t>
            </a:fld>
            <a:endParaRPr lang="it-IT" altLang="it-IT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A2FA301-7076-2884-706B-BBF8116520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864D3607-0431-AAB6-C6A8-3A94DB07E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C498E34-CAB3-9CA3-9736-45F7EC8233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1D090AF-19CB-42E5-804C-29FDA0161C5B}" type="slidenum">
              <a:rPr lang="it-IT" altLang="it-IT"/>
              <a:pPr>
                <a:spcBef>
                  <a:spcPct val="0"/>
                </a:spcBef>
              </a:pPr>
              <a:t>11</a:t>
            </a:fld>
            <a:endParaRPr lang="it-IT" altLang="it-IT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0597531-A7D8-079B-842C-5A858CBC31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0F3715F7-E8F2-4DC6-1445-BD40571ECB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D763E0CE-D4AA-5C71-87FD-6C6F4D64A9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C15A2DA-504B-4F96-A565-7233D8C600B6}" type="slidenum">
              <a:rPr lang="it-IT" altLang="it-IT"/>
              <a:pPr>
                <a:spcBef>
                  <a:spcPct val="0"/>
                </a:spcBef>
              </a:pPr>
              <a:t>12</a:t>
            </a:fld>
            <a:endParaRPr lang="it-IT" altLang="it-IT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355B7BF-E1DE-14C0-5B89-294D296722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7703B9DE-9365-02CA-4DA5-655032329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8901C5-083D-5851-C311-75A7FD5B9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0BE5FA-56D4-45A5-B735-02EEC65D36C6}" type="slidenum">
              <a:rPr lang="it-IT" altLang="it-IT"/>
              <a:pPr>
                <a:spcBef>
                  <a:spcPct val="0"/>
                </a:spcBef>
              </a:pPr>
              <a:t>13</a:t>
            </a:fld>
            <a:endParaRPr lang="it-IT" altLang="it-IT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936B3DB-ABEF-1E92-E621-FF168EA0C5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1E5BA64D-FC87-78BA-CB5D-608DE8B6D6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3C0EF014-2F71-40AA-4578-88382B010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F8D30D-1BF7-495B-84E5-00D895FE72EB}" type="slidenum">
              <a:rPr lang="it-IT" altLang="it-IT"/>
              <a:pPr>
                <a:spcBef>
                  <a:spcPct val="0"/>
                </a:spcBef>
              </a:pPr>
              <a:t>15</a:t>
            </a:fld>
            <a:endParaRPr lang="it-IT" altLang="it-IT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D54ADF7-3BEC-4447-432C-2D466B657E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8E8DA0AA-3810-DDF4-743F-A774EA081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F3C215-49B6-B91C-0BA8-C2503923BE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1682B9E-D3B2-4B72-B723-6B4B2E34F300}" type="slidenum">
              <a:rPr lang="it-IT" altLang="it-IT"/>
              <a:pPr>
                <a:spcBef>
                  <a:spcPct val="0"/>
                </a:spcBef>
              </a:pPr>
              <a:t>16</a:t>
            </a:fld>
            <a:endParaRPr lang="it-IT" altLang="it-IT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61DC76A-BFCB-F73C-FD49-BC69ED566B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B17E1D35-75F0-3AF0-CA7D-0F6B15872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631E64E4-3294-94C3-C6AD-25B36A4288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3193F05-23F5-48AD-95A6-07377525EC12}" type="slidenum">
              <a:rPr lang="it-IT" altLang="it-IT"/>
              <a:pPr>
                <a:spcBef>
                  <a:spcPct val="0"/>
                </a:spcBef>
              </a:pPr>
              <a:t>17</a:t>
            </a:fld>
            <a:endParaRPr lang="it-IT" altLang="it-IT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F89399E-7021-6335-DD35-49094121B9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048F94B6-04D1-71DE-81F2-46EA4A2F2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DD4D4549-73FE-23FB-0FA9-DC171797E1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00B0CB9-7AE3-458D-B33D-CB8E13D3409E}" type="slidenum">
              <a:rPr lang="it-IT" altLang="it-IT"/>
              <a:pPr>
                <a:spcBef>
                  <a:spcPct val="0"/>
                </a:spcBef>
              </a:pPr>
              <a:t>18</a:t>
            </a:fld>
            <a:endParaRPr lang="it-IT" altLang="it-IT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2B7E3309-3E40-6DB9-6324-27D3087639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94DE7390-4938-1FAD-DC82-279CDF10E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EE7FA8FF-5352-FFAA-37FC-A8C2DAEE33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4B55538-2973-419A-BB9E-747668F612DA}" type="slidenum">
              <a:rPr lang="it-IT" altLang="it-IT"/>
              <a:pPr>
                <a:spcBef>
                  <a:spcPct val="0"/>
                </a:spcBef>
              </a:pPr>
              <a:t>19</a:t>
            </a:fld>
            <a:endParaRPr lang="it-IT" altLang="it-IT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03410D6F-0190-57EA-C8DD-7D40E4899A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1E3C206D-CEB2-EB8A-A23B-311459DB1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DC164FE-7175-C393-F7B9-9E9552CD32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70792BE-76D6-4BCB-A632-FE2188E000B1}" type="slidenum">
              <a:rPr lang="it-IT" altLang="it-IT"/>
              <a:pPr>
                <a:spcBef>
                  <a:spcPct val="0"/>
                </a:spcBef>
              </a:pPr>
              <a:t>20</a:t>
            </a:fld>
            <a:endParaRPr lang="it-IT" altLang="it-IT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2E328489-2216-401E-5823-1A011520BB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2BD67A7B-DB53-ADB6-506F-DC571C86B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D391B9B-4E38-8B8A-B0EB-239F2D48A0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E94268D-DEB4-402A-ADE9-1A1783455191}" type="slidenum">
              <a:rPr lang="it-IT" altLang="it-IT"/>
              <a:pPr>
                <a:spcBef>
                  <a:spcPct val="0"/>
                </a:spcBef>
              </a:pPr>
              <a:t>2</a:t>
            </a:fld>
            <a:endParaRPr lang="it-IT" altLang="it-IT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5925D4D-D962-6A02-BC25-3E846AE178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EA89EB87-E895-1EB0-6EF2-3645CB052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7A976E5-F6AD-8AAC-D6FA-62B4291A6A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43ED25-1394-4DDC-865B-7861BCD6A415}" type="slidenum">
              <a:rPr lang="it-IT" altLang="it-IT"/>
              <a:pPr>
                <a:spcBef>
                  <a:spcPct val="0"/>
                </a:spcBef>
              </a:pPr>
              <a:t>21</a:t>
            </a:fld>
            <a:endParaRPr lang="it-IT" altLang="it-IT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2B7030E-B6BB-CBF6-737D-62811C38DB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E1F350B9-CEC7-5CE4-800B-B9CBD508C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7A976E5-F6AD-8AAC-D6FA-62B4291A6A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43ED25-1394-4DDC-865B-7861BCD6A415}" type="slidenum">
              <a:rPr lang="it-IT" altLang="it-IT"/>
              <a:pPr>
                <a:spcBef>
                  <a:spcPct val="0"/>
                </a:spcBef>
              </a:pPr>
              <a:t>22</a:t>
            </a:fld>
            <a:endParaRPr lang="it-IT" altLang="it-IT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2B7030E-B6BB-CBF6-737D-62811C38DB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E1F350B9-CEC7-5CE4-800B-B9CBD508C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39109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7A976E5-F6AD-8AAC-D6FA-62B4291A6A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43ED25-1394-4DDC-865B-7861BCD6A415}" type="slidenum">
              <a:rPr lang="it-IT" altLang="it-IT"/>
              <a:pPr>
                <a:spcBef>
                  <a:spcPct val="0"/>
                </a:spcBef>
              </a:pPr>
              <a:t>23</a:t>
            </a:fld>
            <a:endParaRPr lang="it-IT" altLang="it-IT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2B7030E-B6BB-CBF6-737D-62811C38DB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E1F350B9-CEC7-5CE4-800B-B9CBD508C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1434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4468D1D4-5D4B-E9F7-4864-30A5FF0331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9F7DD0-F657-4106-AE40-B1B260EF5CCA}" type="slidenum">
              <a:rPr lang="it-IT" altLang="it-IT"/>
              <a:pPr>
                <a:spcBef>
                  <a:spcPct val="0"/>
                </a:spcBef>
              </a:pPr>
              <a:t>24</a:t>
            </a:fld>
            <a:endParaRPr lang="it-IT" altLang="it-IT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36E04D3D-DDE5-AB1B-6D71-82434158E3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0EEDBA55-4151-201A-8083-E3E3E037C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7A976E5-F6AD-8AAC-D6FA-62B4291A6A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43ED25-1394-4DDC-865B-7861BCD6A415}" type="slidenum">
              <a:rPr lang="it-IT" altLang="it-IT"/>
              <a:pPr>
                <a:spcBef>
                  <a:spcPct val="0"/>
                </a:spcBef>
              </a:pPr>
              <a:t>25</a:t>
            </a:fld>
            <a:endParaRPr lang="it-IT" altLang="it-IT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2B7030E-B6BB-CBF6-737D-62811C38DB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E1F350B9-CEC7-5CE4-800B-B9CBD508C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64901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1C05518A-E69B-6FBE-B9D6-45E10481F2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8FEC199-CEEF-4DF1-9CC6-1E52750D85D8}" type="slidenum">
              <a:rPr lang="it-IT" altLang="it-IT"/>
              <a:pPr>
                <a:spcBef>
                  <a:spcPct val="0"/>
                </a:spcBef>
              </a:pPr>
              <a:t>26</a:t>
            </a:fld>
            <a:endParaRPr lang="it-IT" altLang="it-IT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823FD7BC-65DC-686C-D874-C9ACC70A01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26287098-8E9A-7FFD-8ED3-065A46D0A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dirty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12FE80C-AD1A-46BB-7940-A6F28AEA3D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363A24-3313-493E-A9E1-1B01DF69DA20}" type="slidenum">
              <a:rPr lang="it-IT" altLang="it-IT"/>
              <a:pPr>
                <a:spcBef>
                  <a:spcPct val="0"/>
                </a:spcBef>
              </a:pPr>
              <a:t>3</a:t>
            </a:fld>
            <a:endParaRPr lang="it-IT" altLang="it-IT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70858B1-AADA-D370-8883-7F58C99BA7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AB6865F5-85E9-00EE-F53F-2FDFD0298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EE4013E-899C-8A9E-610F-1E71DC325A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B0DBE50-B8FC-4F43-8510-2E9A02299867}" type="slidenum">
              <a:rPr lang="it-IT" altLang="it-IT"/>
              <a:pPr>
                <a:spcBef>
                  <a:spcPct val="0"/>
                </a:spcBef>
              </a:pPr>
              <a:t>4</a:t>
            </a:fld>
            <a:endParaRPr lang="it-IT" altLang="it-IT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743713F-B603-605C-5C5E-35BD2D195D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86CC892A-96EA-AF4C-849E-D8515FA1A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0ACAE1F-24AF-EFB6-F53C-C590E3369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938C231-72D8-4F3C-A623-4AB12D0C6433}" type="slidenum">
              <a:rPr lang="it-IT" altLang="it-IT"/>
              <a:pPr>
                <a:spcBef>
                  <a:spcPct val="0"/>
                </a:spcBef>
              </a:pPr>
              <a:t>5</a:t>
            </a:fld>
            <a:endParaRPr lang="it-IT" altLang="it-IT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436080E-3AAC-4BEA-F444-47FE4FCF7E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2C6CBB4D-C0D8-B1DD-BE38-EEA27746C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58FADE0-2B71-9EDB-4793-07BD46807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748CC22-6316-40C4-8F44-F7E7B9FF457C}" type="slidenum">
              <a:rPr lang="it-IT" altLang="it-IT"/>
              <a:pPr>
                <a:spcBef>
                  <a:spcPct val="0"/>
                </a:spcBef>
              </a:pPr>
              <a:t>6</a:t>
            </a:fld>
            <a:endParaRPr lang="it-IT" altLang="it-IT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AAE302C-BC50-FDE0-524F-11C13EC123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D28B6103-D4D8-7709-EB25-AC56DF005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0930B9C9-9186-F1F5-F06A-09CBB6D910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E7D3480-D206-40EA-842A-D601AB1DA7E8}" type="slidenum">
              <a:rPr lang="it-IT" altLang="it-IT"/>
              <a:pPr>
                <a:spcBef>
                  <a:spcPct val="0"/>
                </a:spcBef>
              </a:pPr>
              <a:t>7</a:t>
            </a:fld>
            <a:endParaRPr lang="it-IT" altLang="it-IT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1BFC2A1-D9F8-A132-5E60-D447010A44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BFF92980-F552-67F3-C4F7-C159D5B70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F5ABB32-A488-2D6E-422E-B8C6B26D42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2F6BA19-4907-413D-A083-E8157607548A}" type="slidenum">
              <a:rPr lang="it-IT" altLang="it-IT"/>
              <a:pPr>
                <a:spcBef>
                  <a:spcPct val="0"/>
                </a:spcBef>
              </a:pPr>
              <a:t>8</a:t>
            </a:fld>
            <a:endParaRPr lang="it-IT" altLang="it-IT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EC17DA6-C254-55BF-9093-B487416E2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C296ED04-FFE5-DF7B-4028-B12F3CF2B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5F54F64-9BAD-CFDB-0730-4E481875C5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7A6AD86-15FB-4345-8CD0-1962F94C9A9A}" type="slidenum">
              <a:rPr lang="it-IT" altLang="it-IT"/>
              <a:pPr>
                <a:spcBef>
                  <a:spcPct val="0"/>
                </a:spcBef>
              </a:pPr>
              <a:t>9</a:t>
            </a:fld>
            <a:endParaRPr lang="it-IT" altLang="it-IT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B211981-5963-F839-045D-C384A022B1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DAB0BA39-5083-7041-6923-1A3A2E00A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019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7583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529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81370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156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5361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5704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201907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0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39718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7715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5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6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13308737-DF72-C1CC-0809-8743C5A82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b="1">
                <a:latin typeface="Arial" panose="020B0604020202020204" pitchFamily="34" charset="0"/>
              </a:rPr>
              <a:t>Titolo unità didattica: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Efficienza degli algoritmi                 </a:t>
            </a:r>
            <a:r>
              <a:rPr lang="it-IT" altLang="it-IT">
                <a:latin typeface="Arial" panose="020B0604020202020204" pitchFamily="34" charset="0"/>
              </a:rPr>
              <a:t>[10]</a:t>
            </a:r>
            <a:r>
              <a:rPr lang="it-IT" altLang="it-IT" sz="3200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 charset="0"/>
            </a:endParaRPr>
          </a:p>
        </p:txBody>
      </p:sp>
      <p:sp>
        <p:nvSpPr>
          <p:cNvPr id="2051" name="Text Box 5">
            <a:extLst>
              <a:ext uri="{FF2B5EF4-FFF2-40B4-BE49-F238E27FC236}">
                <a16:creationId xmlns:a16="http://schemas.microsoft.com/office/drawing/2014/main" id="{6C72C06F-0190-C1B8-28F0-002A3F39B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908050"/>
            <a:ext cx="8713787" cy="4572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b="1">
                <a:latin typeface="Arial" panose="020B0604020202020204" pitchFamily="34" charset="0"/>
              </a:rPr>
              <a:t>Titolo modulo : 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Trattabilità dei problemi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b="1">
                <a:latin typeface="Arial" panose="020B0604020202020204" pitchFamily="34" charset="0"/>
              </a:rPr>
              <a:t>   </a:t>
            </a:r>
            <a:r>
              <a:rPr lang="it-IT" altLang="it-IT">
                <a:latin typeface="Arial" panose="020B0604020202020204" pitchFamily="34" charset="0"/>
              </a:rPr>
              <a:t>[03-T]</a:t>
            </a:r>
            <a:endParaRPr lang="it-IT" altLang="it-IT">
              <a:latin typeface="Avant Garde" charset="0"/>
            </a:endParaRPr>
          </a:p>
        </p:txBody>
      </p:sp>
      <p:sp>
        <p:nvSpPr>
          <p:cNvPr id="2052" name="Text Box 6">
            <a:extLst>
              <a:ext uri="{FF2B5EF4-FFF2-40B4-BE49-F238E27FC236}">
                <a16:creationId xmlns:a16="http://schemas.microsoft.com/office/drawing/2014/main" id="{2FA81E36-2C68-1762-821C-2E9984835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700213"/>
            <a:ext cx="7561262" cy="3968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it-IT" altLang="it-IT" sz="2000">
                <a:latin typeface="Arial" panose="020B0604020202020204" pitchFamily="34" charset="0"/>
              </a:rPr>
              <a:t>Ottimalità di algoritmi, trattabilità e intrattabilità di problemi</a:t>
            </a:r>
            <a:endParaRPr lang="it-IT" altLang="it-IT" sz="2000">
              <a:latin typeface="Avant Garde" charset="0"/>
            </a:endParaRPr>
          </a:p>
        </p:txBody>
      </p:sp>
      <p:sp>
        <p:nvSpPr>
          <p:cNvPr id="2053" name="Text Box 7">
            <a:extLst>
              <a:ext uri="{FF2B5EF4-FFF2-40B4-BE49-F238E27FC236}">
                <a16:creationId xmlns:a16="http://schemas.microsoft.com/office/drawing/2014/main" id="{37211B5B-A456-20B8-ADA8-06EEE9198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349500"/>
            <a:ext cx="7561262" cy="16160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000">
                <a:latin typeface="Avant Garde" charset="0"/>
              </a:rPr>
              <a:t>Argomenti trattati: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 analisi di complessità di algoritmi per la valutazione di </a:t>
            </a:r>
            <a:r>
              <a:rPr lang="it-IT" altLang="it-IT" sz="2000">
                <a:solidFill>
                  <a:srgbClr val="7F7F7F"/>
                </a:solidFill>
                <a:latin typeface="Avant Garde" charset="0"/>
              </a:rPr>
              <a:t>	</a:t>
            </a:r>
            <a:r>
              <a:rPr lang="it-IT" altLang="it-IT" sz="2000">
                <a:latin typeface="Avant Garde" charset="0"/>
              </a:rPr>
              <a:t>polinomi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 algoritmi ottimali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 problemi trattabili e problemi intrattabili</a:t>
            </a:r>
          </a:p>
        </p:txBody>
      </p:sp>
      <p:sp>
        <p:nvSpPr>
          <p:cNvPr id="2054" name="Text Box 8">
            <a:extLst>
              <a:ext uri="{FF2B5EF4-FFF2-40B4-BE49-F238E27FC236}">
                <a16:creationId xmlns:a16="http://schemas.microsoft.com/office/drawing/2014/main" id="{C64C4DAE-2A46-EED2-685B-9814A29CE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00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>
                <a:latin typeface="Avant Garde" charset="0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 charset="0"/>
              </a:rPr>
              <a:t>P1-10-02-T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057ED8D6-8AB5-B93B-2622-EEF23CDCA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260350"/>
            <a:ext cx="8659812" cy="52133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it-IT" altLang="it-IT" sz="2400" b="1">
                <a:solidFill>
                  <a:srgbClr val="009900"/>
                </a:solidFill>
                <a:latin typeface="Courier New" panose="02070309020205020404" pitchFamily="49" charset="0"/>
              </a:rPr>
              <a:t>/* massimo e minimo tra gli elementi di un </a:t>
            </a:r>
            <a:r>
              <a:rPr lang="it-IT" altLang="it-IT" sz="24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400" b="1">
                <a:solidFill>
                  <a:srgbClr val="009900"/>
                </a:solidFill>
                <a:latin typeface="Courier New" panose="02070309020205020404" pitchFamily="49" charset="0"/>
              </a:rPr>
              <a:t>array int – notazione standard        */</a:t>
            </a:r>
          </a:p>
          <a:p>
            <a:pPr eaLnBrk="1" hangingPunct="1">
              <a:defRPr/>
            </a:pP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it-IT" altLang="it-IT" sz="2400" b="1">
                <a:latin typeface="Courier New" panose="02070309020205020404" pitchFamily="49" charset="0"/>
              </a:rPr>
              <a:t> max_min_arrayI(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>
                <a:latin typeface="Courier New" panose="02070309020205020404" pitchFamily="49" charset="0"/>
              </a:rPr>
              <a:t> a[],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>
                <a:latin typeface="Courier New" panose="02070309020205020404" pitchFamily="49" charset="0"/>
              </a:rPr>
              <a:t> n,</a:t>
            </a:r>
          </a:p>
          <a:p>
            <a:pPr eaLnBrk="1" hangingPunct="1">
              <a:defRPr/>
            </a:pPr>
            <a:r>
              <a:rPr lang="it-IT" altLang="it-IT" sz="2400" b="1">
                <a:solidFill>
                  <a:srgbClr val="7F7F7F"/>
                </a:solidFill>
                <a:latin typeface="Courier New" panose="02070309020205020404" pitchFamily="49" charset="0"/>
              </a:rPr>
              <a:t>				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int </a:t>
            </a:r>
            <a:r>
              <a:rPr lang="it-IT" altLang="it-IT" sz="2400" b="1">
                <a:latin typeface="Courier New" panose="02070309020205020404" pitchFamily="49" charset="0"/>
              </a:rPr>
              <a:t>*max,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>
                <a:latin typeface="Courier New" panose="02070309020205020404" pitchFamily="49" charset="0"/>
              </a:rPr>
              <a:t> *min)</a:t>
            </a:r>
          </a:p>
          <a:p>
            <a:pPr eaLnBrk="1" hangingPunct="1">
              <a:defRPr/>
            </a:pP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defRPr/>
            </a:pP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 int </a:t>
            </a:r>
            <a:r>
              <a:rPr lang="it-IT" altLang="it-IT" sz="2400" b="1">
                <a:latin typeface="Courier New" panose="02070309020205020404" pitchFamily="49" charset="0"/>
              </a:rPr>
              <a:t>i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>
              <a:defRPr/>
            </a:pP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latin typeface="Courier New" panose="02070309020205020404" pitchFamily="49" charset="0"/>
              </a:rPr>
              <a:t>*max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 = </a:t>
            </a:r>
            <a:r>
              <a:rPr lang="it-IT" altLang="it-IT" sz="2400" b="1">
                <a:latin typeface="Courier New" panose="02070309020205020404" pitchFamily="49" charset="0"/>
              </a:rPr>
              <a:t>a[0]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defRPr/>
            </a:pPr>
            <a:r>
              <a:rPr lang="it-IT" altLang="it-IT" sz="2400" b="1">
                <a:latin typeface="Courier New" panose="02070309020205020404" pitchFamily="49" charset="0"/>
              </a:rPr>
              <a:t> *min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 = </a:t>
            </a:r>
            <a:r>
              <a:rPr lang="it-IT" altLang="it-IT" sz="2400" b="1">
                <a:latin typeface="Courier New" panose="02070309020205020404" pitchFamily="49" charset="0"/>
              </a:rPr>
              <a:t>a[0]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defRPr/>
            </a:pP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 for</a:t>
            </a:r>
            <a:r>
              <a:rPr lang="it-IT" altLang="it-IT" sz="2400" b="1">
                <a:latin typeface="Courier New" panose="02070309020205020404" pitchFamily="49" charset="0"/>
              </a:rPr>
              <a:t> (i=1;i&lt;n;i++)</a:t>
            </a:r>
          </a:p>
          <a:p>
            <a:pPr eaLnBrk="1" hangingPunct="1">
              <a:defRPr/>
            </a:pPr>
            <a:r>
              <a:rPr lang="it-IT" altLang="it-IT" sz="2400" b="1">
                <a:latin typeface="Courier New" panose="02070309020205020404" pitchFamily="49" charset="0"/>
              </a:rPr>
              <a:t>   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400" b="1">
                <a:latin typeface="Courier New" panose="02070309020205020404" pitchFamily="49" charset="0"/>
              </a:rPr>
              <a:t>(a[i] &gt; *max)</a:t>
            </a:r>
            <a:endParaRPr lang="it-IT" altLang="it-IT" sz="24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it-IT" altLang="it-IT" sz="2400" b="1">
                <a:latin typeface="Courier New" panose="02070309020205020404" pitchFamily="49" charset="0"/>
              </a:rPr>
              <a:t>          *max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400" b="1">
                <a:latin typeface="Courier New" panose="02070309020205020404" pitchFamily="49" charset="0"/>
              </a:rPr>
              <a:t> a[i] 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defRPr/>
            </a:pP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      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else if</a:t>
            </a:r>
            <a:r>
              <a:rPr lang="it-IT" altLang="it-IT" sz="2400" b="1">
                <a:latin typeface="Courier New" panose="02070309020205020404" pitchFamily="49" charset="0"/>
              </a:rPr>
              <a:t>(a[i] &lt; *min)</a:t>
            </a:r>
          </a:p>
          <a:p>
            <a:pPr eaLnBrk="1" hangingPunct="1">
              <a:defRPr/>
            </a:pPr>
            <a:r>
              <a:rPr lang="it-IT" altLang="it-IT" sz="24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400" b="1">
                <a:latin typeface="Courier New" panose="02070309020205020404" pitchFamily="49" charset="0"/>
              </a:rPr>
              <a:t>         *min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400" b="1">
                <a:latin typeface="Courier New" panose="02070309020205020404" pitchFamily="49" charset="0"/>
              </a:rPr>
              <a:t> a[i] 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40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59747" name="Text Box 3">
            <a:extLst>
              <a:ext uri="{FF2B5EF4-FFF2-40B4-BE49-F238E27FC236}">
                <a16:creationId xmlns:a16="http://schemas.microsoft.com/office/drawing/2014/main" id="{07684D5B-1BC4-38E7-F0C1-6F80B4DA8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2420938"/>
            <a:ext cx="3132138" cy="1673225"/>
          </a:xfrm>
          <a:prstGeom prst="rect">
            <a:avLst/>
          </a:prstGeom>
          <a:solidFill>
            <a:srgbClr val="DBFD33"/>
          </a:solidFill>
          <a:ln w="5715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Comic Sans MS" charset="0"/>
                <a:ea typeface="ＭＳ Ｐゴシック" charset="0"/>
              </a:rPr>
              <a:t>T(</a:t>
            </a:r>
            <a:r>
              <a:rPr lang="it-IT" sz="3600">
                <a:latin typeface="Comic Sans MS" charset="0"/>
                <a:ea typeface="ＭＳ Ｐゴシック" charset="0"/>
              </a:rPr>
              <a:t>n</a:t>
            </a:r>
            <a:r>
              <a:rPr lang="it-IT" sz="3200">
                <a:latin typeface="Comic Sans MS" charset="0"/>
                <a:ea typeface="ＭＳ Ｐゴシック" charset="0"/>
              </a:rPr>
              <a:t>)</a:t>
            </a:r>
            <a:r>
              <a:rPr lang="it-IT" sz="3200">
                <a:latin typeface="Arial" charset="0"/>
                <a:ea typeface="ＭＳ Ｐゴシック" charset="0"/>
              </a:rPr>
              <a:t> = </a:t>
            </a:r>
            <a:r>
              <a:rPr lang="it-IT" sz="3600">
                <a:latin typeface="Comic Sans MS" charset="0"/>
                <a:ea typeface="ＭＳ Ｐゴシック" charset="0"/>
              </a:rPr>
              <a:t>2n-2</a:t>
            </a:r>
            <a:endParaRPr lang="it-IT" sz="3200">
              <a:latin typeface="Comic Sans MS" charset="0"/>
              <a:ea typeface="ＭＳ Ｐゴシック" charset="0"/>
            </a:endParaRPr>
          </a:p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confronti</a:t>
            </a:r>
          </a:p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(caso peggiore)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974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Text Box 4">
            <a:extLst>
              <a:ext uri="{FF2B5EF4-FFF2-40B4-BE49-F238E27FC236}">
                <a16:creationId xmlns:a16="http://schemas.microsoft.com/office/drawing/2014/main" id="{7694DACD-D324-26BA-4D2B-DD5E6AEE4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281238"/>
            <a:ext cx="8424862" cy="1897062"/>
          </a:xfrm>
          <a:prstGeom prst="rect">
            <a:avLst/>
          </a:prstGeom>
          <a:solidFill>
            <a:srgbClr val="EAEAEA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2800">
                <a:latin typeface="Arial" panose="020B0604020202020204" pitchFamily="34" charset="0"/>
              </a:rPr>
              <a:t>algoritmo con complessità di tempo </a:t>
            </a:r>
          </a:p>
          <a:p>
            <a:pPr algn="ctr"/>
            <a:r>
              <a:rPr lang="it-IT" altLang="it-IT" sz="2800">
                <a:latin typeface="Arial" panose="020B0604020202020204" pitchFamily="34" charset="0"/>
              </a:rPr>
              <a:t>(caso peggiore)</a:t>
            </a:r>
            <a:r>
              <a:rPr lang="it-IT" altLang="it-IT" sz="3200"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it-IT" altLang="it-IT" sz="3200">
                <a:solidFill>
                  <a:schemeClr val="accent2"/>
                </a:solidFill>
                <a:latin typeface="Comic Sans MS" panose="030F0702030302020204" pitchFamily="66" charset="0"/>
              </a:rPr>
              <a:t>T(n) = 2n-2</a:t>
            </a:r>
          </a:p>
          <a:p>
            <a:pPr algn="ctr"/>
            <a:r>
              <a:rPr lang="it-IT" altLang="it-IT">
                <a:latin typeface="Arial" panose="020B0604020202020204" pitchFamily="34" charset="0"/>
              </a:rPr>
              <a:t>operazione dominante: confronto tra due elementi dell’array</a:t>
            </a:r>
          </a:p>
        </p:txBody>
      </p:sp>
      <p:sp>
        <p:nvSpPr>
          <p:cNvPr id="161799" name="Text Box 7">
            <a:extLst>
              <a:ext uri="{FF2B5EF4-FFF2-40B4-BE49-F238E27FC236}">
                <a16:creationId xmlns:a16="http://schemas.microsoft.com/office/drawing/2014/main" id="{5BF1A25E-280B-4045-9EEA-5D87B35FF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73625"/>
            <a:ext cx="8208962" cy="10763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3200">
                <a:latin typeface="Arial" panose="020B0604020202020204" pitchFamily="34" charset="0"/>
              </a:rPr>
              <a:t>esistono valori dei dati di input che danno luogo solo a  </a:t>
            </a:r>
            <a:r>
              <a:rPr lang="it-IT" altLang="it-IT" sz="3200" i="1"/>
              <a:t>n</a:t>
            </a:r>
            <a:r>
              <a:rPr lang="it-IT" altLang="it-IT" sz="3200"/>
              <a:t>-1  </a:t>
            </a:r>
            <a:r>
              <a:rPr lang="it-IT" altLang="it-IT" sz="3200">
                <a:latin typeface="Arial" panose="020B0604020202020204" pitchFamily="34" charset="0"/>
              </a:rPr>
              <a:t>confronti </a:t>
            </a:r>
            <a:endParaRPr lang="it-IT" altLang="it-IT" b="1">
              <a:latin typeface="New York" charset="0"/>
            </a:endParaRPr>
          </a:p>
        </p:txBody>
      </p:sp>
      <p:sp>
        <p:nvSpPr>
          <p:cNvPr id="22532" name="Text Box 10">
            <a:extLst>
              <a:ext uri="{FF2B5EF4-FFF2-40B4-BE49-F238E27FC236}">
                <a16:creationId xmlns:a16="http://schemas.microsoft.com/office/drawing/2014/main" id="{3A3A5368-CDE6-4FEC-BA4A-5EFFB249C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5438"/>
            <a:ext cx="8713788" cy="1016000"/>
          </a:xfrm>
          <a:prstGeom prst="rect">
            <a:avLst/>
          </a:prstGeom>
          <a:solidFill>
            <a:srgbClr val="F5FC6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000">
                <a:latin typeface="Arial" panose="020B0604020202020204" pitchFamily="34" charset="0"/>
              </a:rPr>
              <a:t>determinazione simultanea del massimo e del minimo (e dei loro indici) dei valori di un array 1D</a:t>
            </a:r>
            <a:endParaRPr lang="it-IT" altLang="it-IT" sz="3000" b="1">
              <a:latin typeface="New York" charset="0"/>
            </a:endParaRPr>
          </a:p>
        </p:txBody>
      </p:sp>
      <p:sp>
        <p:nvSpPr>
          <p:cNvPr id="22533" name="Text Box 11">
            <a:extLst>
              <a:ext uri="{FF2B5EF4-FFF2-40B4-BE49-F238E27FC236}">
                <a16:creationId xmlns:a16="http://schemas.microsoft.com/office/drawing/2014/main" id="{3B11D4E9-2E25-C3BF-87B7-8612D4888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57338"/>
            <a:ext cx="1966913" cy="519112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strategia</a:t>
            </a: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 animBg="1" autoUpdateAnimBg="0"/>
      <p:bldP spid="16179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Text Box 3">
            <a:extLst>
              <a:ext uri="{FF2B5EF4-FFF2-40B4-BE49-F238E27FC236}">
                <a16:creationId xmlns:a16="http://schemas.microsoft.com/office/drawing/2014/main" id="{51C21DF7-0459-301D-A908-825BDCADA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36788"/>
            <a:ext cx="8569325" cy="40005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3200">
                <a:latin typeface="Arial" panose="020B0604020202020204" pitchFamily="34" charset="0"/>
              </a:rPr>
              <a:t>approccio incrementale al calcolo simultaneo del massimo valore (e del suo indice) e del minimo valore (e del suo indice), </a:t>
            </a:r>
            <a:r>
              <a:rPr lang="it-IT" altLang="it-IT" sz="3200" b="1">
                <a:latin typeface="Arial" panose="020B0604020202020204" pitchFamily="34" charset="0"/>
              </a:rPr>
              <a:t>ma </a:t>
            </a:r>
            <a:r>
              <a:rPr lang="it-IT" altLang="it-IT" sz="3200">
                <a:latin typeface="Arial" panose="020B0604020202020204" pitchFamily="34" charset="0"/>
              </a:rPr>
              <a:t>attraverso un</a:t>
            </a:r>
            <a:r>
              <a:rPr lang="it-IT" altLang="it-IT" sz="3200" b="1">
                <a:latin typeface="Arial" panose="020B0604020202020204" pitchFamily="34" charset="0"/>
              </a:rPr>
              <a:t> confronto tra coppie di elementi successivi dell’array; il massimo elemento della coppia viene confrontato con </a:t>
            </a:r>
            <a:r>
              <a:rPr lang="it-IT" altLang="it-IT" sz="3200" b="1">
                <a:solidFill>
                  <a:schemeClr val="accent2"/>
                </a:solidFill>
                <a:latin typeface="Comic Sans MS" panose="030F0702030302020204" pitchFamily="66" charset="0"/>
              </a:rPr>
              <a:t>max_a</a:t>
            </a:r>
            <a:r>
              <a:rPr lang="it-IT" altLang="it-IT" sz="3200" b="1">
                <a:latin typeface="Arial" panose="020B0604020202020204" pitchFamily="34" charset="0"/>
              </a:rPr>
              <a:t> e il minimo elemento della coppia viene confrontato con </a:t>
            </a:r>
            <a:r>
              <a:rPr lang="it-IT" altLang="it-IT" sz="3200" b="1">
                <a:solidFill>
                  <a:schemeClr val="accent2"/>
                </a:solidFill>
                <a:latin typeface="Comic Sans MS" panose="030F0702030302020204" pitchFamily="66" charset="0"/>
              </a:rPr>
              <a:t>min_a</a:t>
            </a:r>
            <a:endParaRPr lang="it-IT" altLang="it-IT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4579" name="Text Box 6">
            <a:extLst>
              <a:ext uri="{FF2B5EF4-FFF2-40B4-BE49-F238E27FC236}">
                <a16:creationId xmlns:a16="http://schemas.microsoft.com/office/drawing/2014/main" id="{33C574B8-624C-C2D9-4A56-C199DEA0D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5438"/>
            <a:ext cx="8713788" cy="1016000"/>
          </a:xfrm>
          <a:prstGeom prst="rect">
            <a:avLst/>
          </a:prstGeom>
          <a:solidFill>
            <a:srgbClr val="F5FC6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000">
                <a:latin typeface="Arial" panose="020B0604020202020204" pitchFamily="34" charset="0"/>
              </a:rPr>
              <a:t>determinazione simultanea del massimo e del minimo (e dei loro indici) dei valori di un array 1D</a:t>
            </a:r>
            <a:endParaRPr lang="it-IT" altLang="it-IT" sz="3000" b="1">
              <a:latin typeface="New York" charset="0"/>
            </a:endParaRPr>
          </a:p>
        </p:txBody>
      </p:sp>
      <p:sp>
        <p:nvSpPr>
          <p:cNvPr id="24580" name="Text Box 7">
            <a:extLst>
              <a:ext uri="{FF2B5EF4-FFF2-40B4-BE49-F238E27FC236}">
                <a16:creationId xmlns:a16="http://schemas.microsoft.com/office/drawing/2014/main" id="{FC560533-B9BA-47BB-D7B3-BA55BC9C5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57338"/>
            <a:ext cx="1966913" cy="519112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strategia</a:t>
            </a: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>
            <a:extLst>
              <a:ext uri="{FF2B5EF4-FFF2-40B4-BE49-F238E27FC236}">
                <a16:creationId xmlns:a16="http://schemas.microsoft.com/office/drawing/2014/main" id="{ACBD32A2-912E-5F91-D69B-01FFAD74D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50"/>
            <a:ext cx="8569325" cy="711041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void</a:t>
            </a:r>
            <a:r>
              <a:rPr lang="en-GB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b="1" dirty="0">
                <a:latin typeface="Comic Sans MS" panose="030F0702030302020204" pitchFamily="66" charset="0"/>
              </a:rPr>
              <a:t>max_min_3(</a:t>
            </a:r>
            <a:r>
              <a:rPr lang="en-GB" altLang="it-IT" b="1" dirty="0">
                <a:solidFill>
                  <a:srgbClr val="CC3300"/>
                </a:solidFill>
                <a:latin typeface="Comic Sans MS" panose="030F0702030302020204" pitchFamily="66" charset="0"/>
              </a:rPr>
              <a:t>in:</a:t>
            </a:r>
            <a:r>
              <a:rPr lang="en-GB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float</a:t>
            </a:r>
            <a:r>
              <a:rPr lang="en-GB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b="1" dirty="0">
                <a:latin typeface="Comic Sans MS" panose="030F0702030302020204" pitchFamily="66" charset="0"/>
              </a:rPr>
              <a:t>a[],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b="1" dirty="0">
                <a:latin typeface="Comic Sans MS" panose="030F0702030302020204" pitchFamily="66" charset="0"/>
              </a:rPr>
              <a:t>n;</a:t>
            </a:r>
            <a:r>
              <a:rPr lang="en-GB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en-GB" altLang="it-IT" b="1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		      </a:t>
            </a:r>
            <a:r>
              <a:rPr lang="en-GB" altLang="it-IT" b="1" dirty="0">
                <a:solidFill>
                  <a:srgbClr val="CC3300"/>
                </a:solidFill>
                <a:latin typeface="Comic Sans MS" panose="030F0702030302020204" pitchFamily="66" charset="0"/>
              </a:rPr>
              <a:t>out:</a:t>
            </a:r>
            <a:r>
              <a:rPr lang="en-GB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float </a:t>
            </a:r>
            <a:r>
              <a:rPr lang="en-GB" altLang="it-IT" b="1" dirty="0" err="1">
                <a:latin typeface="Comic Sans MS" panose="030F0702030302020204" pitchFamily="66" charset="0"/>
              </a:rPr>
              <a:t>max_a</a:t>
            </a:r>
            <a:r>
              <a:rPr lang="en-GB" altLang="it-IT" b="1" dirty="0">
                <a:latin typeface="Comic Sans MS" panose="030F0702030302020204" pitchFamily="66" charset="0"/>
              </a:rPr>
              <a:t>,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 float </a:t>
            </a:r>
            <a:r>
              <a:rPr lang="en-GB" altLang="it-IT" b="1" dirty="0" err="1">
                <a:latin typeface="Comic Sans MS" panose="030F0702030302020204" pitchFamily="66" charset="0"/>
              </a:rPr>
              <a:t>min_a</a:t>
            </a:r>
            <a:r>
              <a:rPr lang="en-GB" altLang="it-IT" b="1" dirty="0">
                <a:latin typeface="Comic Sans MS" panose="030F0702030302020204" pitchFamily="66" charset="0"/>
              </a:rPr>
              <a:t>) 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defRPr/>
            </a:pP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i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b="1" dirty="0">
                <a:latin typeface="Comic Sans MS" panose="030F0702030302020204" pitchFamily="66" charset="0"/>
              </a:rPr>
              <a:t> </a:t>
            </a:r>
            <a:r>
              <a:rPr lang="it-IT" altLang="it-IT" b="1" dirty="0" err="1">
                <a:latin typeface="Comic Sans MS" panose="030F0702030302020204" pitchFamily="66" charset="0"/>
              </a:rPr>
              <a:t>max_a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a[0]</a:t>
            </a:r>
            <a:r>
              <a:rPr lang="it-IT" altLang="it-IT" b="1" dirty="0">
                <a:solidFill>
                  <a:srgbClr val="CC33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 err="1">
                <a:latin typeface="Comic Sans MS" panose="030F0702030302020204" pitchFamily="66" charset="0"/>
              </a:rPr>
              <a:t>min_a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a[0]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endParaRPr lang="it-IT" altLang="it-IT" b="1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it-IT" b="1" dirty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  <a:r>
              <a:rPr lang="en-GB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b="1" dirty="0">
                <a:latin typeface="Comic Sans MS" panose="030F0702030302020204" pitchFamily="66" charset="0"/>
              </a:rPr>
              <a:t>(</a:t>
            </a:r>
            <a:r>
              <a:rPr lang="en-GB" altLang="it-IT" b="1" dirty="0" err="1">
                <a:latin typeface="Comic Sans MS" panose="030F0702030302020204" pitchFamily="66" charset="0"/>
              </a:rPr>
              <a:t>i</a:t>
            </a:r>
            <a:r>
              <a:rPr lang="en-GB" altLang="it-IT" b="1" dirty="0">
                <a:latin typeface="Comic Sans MS" panose="030F0702030302020204" pitchFamily="66" charset="0"/>
              </a:rPr>
              <a:t>=1; </a:t>
            </a:r>
            <a:r>
              <a:rPr lang="en-GB" altLang="it-IT" b="1" dirty="0" err="1">
                <a:latin typeface="Comic Sans MS" panose="030F0702030302020204" pitchFamily="66" charset="0"/>
              </a:rPr>
              <a:t>i</a:t>
            </a:r>
            <a:r>
              <a:rPr lang="en-GB" altLang="it-IT" b="1" dirty="0">
                <a:latin typeface="Comic Sans MS" panose="030F0702030302020204" pitchFamily="66" charset="0"/>
              </a:rPr>
              <a:t> &lt; n; </a:t>
            </a:r>
            <a:r>
              <a:rPr lang="en-GB" altLang="it-IT" b="1" dirty="0" err="1">
                <a:latin typeface="Comic Sans MS" panose="030F0702030302020204" pitchFamily="66" charset="0"/>
              </a:rPr>
              <a:t>i</a:t>
            </a:r>
            <a:r>
              <a:rPr lang="en-GB" altLang="it-IT" b="1" dirty="0">
                <a:latin typeface="Comic Sans MS" panose="030F0702030302020204" pitchFamily="66" charset="0"/>
              </a:rPr>
              <a:t>=i+2)</a:t>
            </a:r>
            <a:r>
              <a:rPr lang="en-GB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defRPr/>
            </a:pPr>
            <a:r>
              <a:rPr lang="en-GB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   </a:t>
            </a:r>
            <a:r>
              <a:rPr lang="it-IT" altLang="it-IT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if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(a[i]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&gt;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a[i+1])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b="1" dirty="0">
              <a:solidFill>
                <a:srgbClr val="CC33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/*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a[i]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è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il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max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e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a[i+1]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è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il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min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della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coppia */</a:t>
            </a:r>
          </a:p>
          <a:p>
            <a:pPr>
              <a:defRPr/>
            </a:pP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	  </a:t>
            </a:r>
            <a:r>
              <a:rPr lang="it-IT" altLang="it-IT" b="1" dirty="0" err="1">
                <a:solidFill>
                  <a:srgbClr val="FF3300"/>
                </a:solidFill>
                <a:latin typeface="Comic Sans MS" panose="030F0702030302020204" pitchFamily="66" charset="0"/>
              </a:rPr>
              <a:t>if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(a[i]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&gt;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 err="1">
                <a:latin typeface="Comic Sans MS" panose="030F0702030302020204" pitchFamily="66" charset="0"/>
              </a:rPr>
              <a:t>max_a</a:t>
            </a:r>
            <a:r>
              <a:rPr lang="it-IT" altLang="it-IT" b="1" dirty="0">
                <a:latin typeface="Comic Sans MS" panose="030F0702030302020204" pitchFamily="66" charset="0"/>
              </a:rPr>
              <a:t>)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defRPr/>
            </a:pP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	     </a:t>
            </a: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{ </a:t>
            </a:r>
            <a:r>
              <a:rPr lang="it-IT" altLang="it-IT" b="1" dirty="0" err="1">
                <a:latin typeface="Comic Sans MS" panose="030F0702030302020204" pitchFamily="66" charset="0"/>
              </a:rPr>
              <a:t>max_a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a[i]</a:t>
            </a:r>
            <a:r>
              <a:rPr lang="it-IT" altLang="it-IT" b="1" dirty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 }</a:t>
            </a:r>
            <a:endParaRPr lang="it-IT" altLang="it-IT" b="1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         </a:t>
            </a:r>
            <a:r>
              <a:rPr lang="it-IT" altLang="it-IT" b="1" dirty="0" err="1">
                <a:solidFill>
                  <a:srgbClr val="FF3300"/>
                </a:solidFill>
                <a:latin typeface="Comic Sans MS" panose="030F0702030302020204" pitchFamily="66" charset="0"/>
              </a:rPr>
              <a:t>if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(a[i+1]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&lt;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 err="1">
                <a:latin typeface="Comic Sans MS" panose="030F0702030302020204" pitchFamily="66" charset="0"/>
              </a:rPr>
              <a:t>min_a</a:t>
            </a:r>
            <a:r>
              <a:rPr lang="it-IT" altLang="it-IT" b="1" dirty="0">
                <a:latin typeface="Comic Sans MS" panose="030F0702030302020204" pitchFamily="66" charset="0"/>
              </a:rPr>
              <a:t>)</a:t>
            </a:r>
            <a:endParaRPr lang="it-IT" altLang="it-IT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           </a:t>
            </a: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{ </a:t>
            </a:r>
            <a:r>
              <a:rPr lang="it-IT" altLang="it-IT" b="1" dirty="0" err="1">
                <a:latin typeface="Comic Sans MS" panose="030F0702030302020204" pitchFamily="66" charset="0"/>
              </a:rPr>
              <a:t>min_a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a[i+1]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 ; </a:t>
            </a: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</a:p>
          <a:p>
            <a:pPr>
              <a:defRPr/>
            </a:pP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    </a:t>
            </a:r>
            <a:r>
              <a:rPr lang="it-IT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else</a:t>
            </a:r>
          </a:p>
          <a:p>
            <a:pPr>
              <a:defRPr/>
            </a:pP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/*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a[i]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è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il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min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e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a[i+1]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è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il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max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della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coppia   */</a:t>
            </a:r>
          </a:p>
          <a:p>
            <a:pPr>
              <a:defRPr/>
            </a:pP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	  </a:t>
            </a:r>
            <a:r>
              <a:rPr lang="it-IT" altLang="it-IT" b="1" dirty="0" err="1">
                <a:solidFill>
                  <a:srgbClr val="FF3300"/>
                </a:solidFill>
                <a:latin typeface="Comic Sans MS" panose="030F0702030302020204" pitchFamily="66" charset="0"/>
              </a:rPr>
              <a:t>if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(a[i]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&lt;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 err="1">
                <a:latin typeface="Comic Sans MS" panose="030F0702030302020204" pitchFamily="66" charset="0"/>
              </a:rPr>
              <a:t>min_a</a:t>
            </a:r>
            <a:r>
              <a:rPr lang="it-IT" altLang="it-IT" b="1" dirty="0">
                <a:latin typeface="Comic Sans MS" panose="030F0702030302020204" pitchFamily="66" charset="0"/>
              </a:rPr>
              <a:t>)</a:t>
            </a:r>
            <a:endParaRPr lang="it-IT" altLang="it-IT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  	     </a:t>
            </a: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{ </a:t>
            </a:r>
            <a:r>
              <a:rPr lang="it-IT" altLang="it-IT" b="1" dirty="0" err="1">
                <a:latin typeface="Comic Sans MS" panose="030F0702030302020204" pitchFamily="66" charset="0"/>
              </a:rPr>
              <a:t>min_a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a[i]</a:t>
            </a:r>
            <a:r>
              <a:rPr lang="it-IT" altLang="it-IT" b="1" dirty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 } </a:t>
            </a:r>
            <a:endParaRPr lang="it-IT" altLang="it-IT" b="1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        </a:t>
            </a:r>
            <a:r>
              <a:rPr lang="it-IT" altLang="it-IT" b="1" dirty="0" err="1">
                <a:solidFill>
                  <a:srgbClr val="FF3300"/>
                </a:solidFill>
                <a:latin typeface="Comic Sans MS" panose="030F0702030302020204" pitchFamily="66" charset="0"/>
              </a:rPr>
              <a:t>if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(a[i+1]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&gt;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 err="1">
                <a:latin typeface="Comic Sans MS" panose="030F0702030302020204" pitchFamily="66" charset="0"/>
              </a:rPr>
              <a:t>max_a</a:t>
            </a:r>
            <a:r>
              <a:rPr lang="it-IT" altLang="it-IT" b="1" dirty="0">
                <a:latin typeface="Comic Sans MS" panose="030F0702030302020204" pitchFamily="66" charset="0"/>
              </a:rPr>
              <a:t>)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it-IT" altLang="it-IT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           </a:t>
            </a: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{ </a:t>
            </a:r>
            <a:r>
              <a:rPr lang="it-IT" altLang="it-IT" b="1" dirty="0" err="1">
                <a:latin typeface="Comic Sans MS" panose="030F0702030302020204" pitchFamily="66" charset="0"/>
              </a:rPr>
              <a:t>max_a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>
                <a:latin typeface="Comic Sans MS" panose="030F0702030302020204" pitchFamily="66" charset="0"/>
              </a:rPr>
              <a:t>a[i+1]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 }</a:t>
            </a:r>
            <a:endParaRPr lang="it-IT" altLang="it-IT" b="1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    }</a:t>
            </a:r>
          </a:p>
          <a:p>
            <a:pPr>
              <a:defRPr/>
            </a:pP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 }</a:t>
            </a:r>
          </a:p>
          <a:p>
            <a:pPr>
              <a:defRPr/>
            </a:pPr>
            <a:r>
              <a:rPr lang="it-IT" altLang="it-IT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r>
              <a:rPr lang="it-IT" altLang="it-IT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Text Box 37">
            <a:extLst>
              <a:ext uri="{FF2B5EF4-FFF2-40B4-BE49-F238E27FC236}">
                <a16:creationId xmlns:a16="http://schemas.microsoft.com/office/drawing/2014/main" id="{04E661AA-BF11-53E3-D16D-14E415DA8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5949950"/>
            <a:ext cx="5411788" cy="1200150"/>
          </a:xfrm>
          <a:prstGeom prst="rect">
            <a:avLst/>
          </a:prstGeom>
          <a:solidFill>
            <a:srgbClr val="FF0000"/>
          </a:solidFill>
          <a:ln w="5715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dirty="0">
                <a:latin typeface="Times New Roman" charset="0"/>
                <a:ea typeface="ＭＳ Ｐゴシック" charset="0"/>
              </a:rPr>
              <a:t> </a:t>
            </a:r>
          </a:p>
          <a:p>
            <a:pPr algn="ctr" eaLnBrk="1" hangingPunct="1">
              <a:defRPr/>
            </a:pPr>
            <a:r>
              <a:rPr lang="it-IT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ATTENZIONE: da modificare in C</a:t>
            </a:r>
          </a:p>
          <a:p>
            <a:pPr algn="ctr" eaLnBrk="1" hangingPunct="1">
              <a:defRPr/>
            </a:pPr>
            <a:endParaRPr lang="it-IT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C721859C-1543-0DA0-CFCD-021DF99CC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565400"/>
            <a:ext cx="2646363" cy="1185863"/>
          </a:xfrm>
          <a:prstGeom prst="rect">
            <a:avLst/>
          </a:prstGeom>
          <a:solidFill>
            <a:srgbClr val="DBFD33"/>
          </a:solidFill>
          <a:ln w="5715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Comic Sans MS" charset="0"/>
                <a:ea typeface="ＭＳ Ｐゴシック" charset="0"/>
              </a:rPr>
              <a:t>T(</a:t>
            </a:r>
            <a:r>
              <a:rPr lang="it-IT" sz="3600">
                <a:latin typeface="Comic Sans MS" charset="0"/>
                <a:ea typeface="ＭＳ Ｐゴシック" charset="0"/>
              </a:rPr>
              <a:t>n</a:t>
            </a:r>
            <a:r>
              <a:rPr lang="it-IT" sz="3200">
                <a:latin typeface="Comic Sans MS" charset="0"/>
                <a:ea typeface="ＭＳ Ｐゴシック" charset="0"/>
              </a:rPr>
              <a:t>)</a:t>
            </a:r>
            <a:r>
              <a:rPr lang="it-IT" sz="3200">
                <a:latin typeface="Arial" charset="0"/>
                <a:ea typeface="ＭＳ Ｐゴシック" charset="0"/>
              </a:rPr>
              <a:t> = </a:t>
            </a:r>
            <a:r>
              <a:rPr lang="it-IT" sz="3600">
                <a:latin typeface="Comic Sans MS" charset="0"/>
                <a:ea typeface="ＭＳ Ｐゴシック" charset="0"/>
              </a:rPr>
              <a:t>3n/2</a:t>
            </a:r>
            <a:endParaRPr lang="it-IT" sz="3200">
              <a:latin typeface="Comic Sans MS" charset="0"/>
              <a:ea typeface="ＭＳ Ｐゴシック" charset="0"/>
            </a:endParaRPr>
          </a:p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confronti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F08316BE-9B72-BC4B-2B92-9B466FEB5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0"/>
            <a:ext cx="8910637" cy="67405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it-IT" altLang="it-IT" sz="2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massimo e minimo di un array – VERSIONE 3 */</a:t>
            </a:r>
          </a:p>
          <a:p>
            <a:pPr eaLnBrk="1" hangingPunct="1">
              <a:defRPr/>
            </a:pP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it-IT" altLang="it-IT" sz="2400" b="1" dirty="0"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max_min_arrayI</a:t>
            </a:r>
            <a:r>
              <a:rPr lang="it-IT" altLang="it-IT" sz="2400" b="1" dirty="0">
                <a:latin typeface="Courier New" panose="02070309020205020404" pitchFamily="49" charset="0"/>
              </a:rPr>
              <a:t>(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latin typeface="Courier New" panose="02070309020205020404" pitchFamily="49" charset="0"/>
              </a:rPr>
              <a:t> a[],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latin typeface="Courier New" panose="02070309020205020404" pitchFamily="49" charset="0"/>
              </a:rPr>
              <a:t> n,</a:t>
            </a:r>
          </a:p>
          <a:p>
            <a:pPr eaLnBrk="1" hangingPunct="1">
              <a:defRPr/>
            </a:pPr>
            <a:r>
              <a:rPr lang="it-IT" altLang="it-IT" sz="2400" b="1" dirty="0">
                <a:solidFill>
                  <a:srgbClr val="7F7F7F"/>
                </a:solidFill>
                <a:latin typeface="Courier New" panose="02070309020205020404" pitchFamily="49" charset="0"/>
              </a:rPr>
              <a:t>				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>
                <a:latin typeface="Courier New" panose="02070309020205020404" pitchFamily="49" charset="0"/>
              </a:rPr>
              <a:t>*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max</a:t>
            </a:r>
            <a:r>
              <a:rPr lang="it-IT" altLang="it-IT" sz="2400" b="1" dirty="0">
                <a:latin typeface="Courier New" panose="02070309020205020404" pitchFamily="49" charset="0"/>
              </a:rPr>
              <a:t>,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latin typeface="Courier New" panose="02070309020205020404" pitchFamily="49" charset="0"/>
              </a:rPr>
              <a:t> *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min</a:t>
            </a:r>
            <a:r>
              <a:rPr lang="it-IT" altLang="it-IT" sz="2400" b="1" dirty="0">
                <a:latin typeface="Courier New" panose="02070309020205020404" pitchFamily="49" charset="0"/>
              </a:rPr>
              <a:t>)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defRPr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>
                <a:latin typeface="Courier New" panose="02070309020205020404" pitchFamily="49" charset="0"/>
              </a:rPr>
              <a:t>i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>
              <a:defRPr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>
                <a:latin typeface="Courier New" panose="02070309020205020404" pitchFamily="49" charset="0"/>
              </a:rPr>
              <a:t>*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max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</a:t>
            </a:r>
            <a:r>
              <a:rPr lang="it-IT" altLang="it-IT" sz="2400" b="1" dirty="0">
                <a:latin typeface="Courier New" panose="02070309020205020404" pitchFamily="49" charset="0"/>
              </a:rPr>
              <a:t>a[0]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defRPr/>
            </a:pPr>
            <a:r>
              <a:rPr lang="it-IT" altLang="it-IT" sz="2400" b="1" dirty="0">
                <a:latin typeface="Courier New" panose="02070309020205020404" pitchFamily="49" charset="0"/>
              </a:rPr>
              <a:t> *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min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</a:t>
            </a:r>
            <a:r>
              <a:rPr lang="it-IT" altLang="it-IT" sz="2400" b="1" dirty="0">
                <a:latin typeface="Courier New" panose="02070309020205020404" pitchFamily="49" charset="0"/>
              </a:rPr>
              <a:t>a[0]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defRPr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for</a:t>
            </a:r>
            <a:r>
              <a:rPr lang="it-IT" altLang="it-IT" sz="2400" b="1" dirty="0">
                <a:latin typeface="Courier New" panose="02070309020205020404" pitchFamily="49" charset="0"/>
              </a:rPr>
              <a:t> (i=1; i&lt;n; i=i+2)</a:t>
            </a:r>
          </a:p>
          <a:p>
            <a:pPr eaLnBrk="1" hangingPunct="1">
              <a:defRPr/>
            </a:pPr>
            <a:r>
              <a:rPr lang="it-IT" altLang="it-IT" sz="2400" b="1" dirty="0">
                <a:latin typeface="Courier New" panose="02070309020205020404" pitchFamily="49" charset="0"/>
              </a:rPr>
              <a:t>  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400" b="1" dirty="0">
                <a:latin typeface="Courier New" panose="02070309020205020404" pitchFamily="49" charset="0"/>
              </a:rPr>
              <a:t>(a[i] &gt; a[i+1])</a:t>
            </a:r>
            <a:r>
              <a:rPr lang="it-IT" altLang="it-IT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defRPr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400" b="1" dirty="0">
                <a:latin typeface="Courier New" panose="02070309020205020404" pitchFamily="49" charset="0"/>
              </a:rPr>
              <a:t>(a[i] &gt; *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max</a:t>
            </a:r>
            <a:r>
              <a:rPr lang="it-IT" altLang="it-IT" sz="2400" b="1" dirty="0">
                <a:latin typeface="Courier New" panose="02070309020205020404" pitchFamily="49" charset="0"/>
              </a:rPr>
              <a:t>)</a:t>
            </a:r>
            <a:endParaRPr lang="it-IT" altLang="it-IT" sz="2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it-IT" altLang="it-IT" sz="2400" b="1" dirty="0">
                <a:latin typeface="Courier New" panose="02070309020205020404" pitchFamily="49" charset="0"/>
              </a:rPr>
              <a:t>          *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max</a:t>
            </a:r>
            <a:r>
              <a:rPr lang="it-IT" altLang="it-IT" sz="2400" b="1" dirty="0">
                <a:latin typeface="Courier New" panose="02070309020205020404" pitchFamily="49" charset="0"/>
              </a:rPr>
              <a:t> 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400" b="1" dirty="0">
                <a:latin typeface="Courier New" panose="02070309020205020404" pitchFamily="49" charset="0"/>
              </a:rPr>
              <a:t> a[i] 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defRPr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400" b="1" dirty="0">
                <a:latin typeface="Courier New" panose="02070309020205020404" pitchFamily="49" charset="0"/>
              </a:rPr>
              <a:t>(a[i+1] &lt; *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min</a:t>
            </a:r>
            <a:r>
              <a:rPr lang="it-IT" altLang="it-IT" sz="2400" b="1" dirty="0">
                <a:latin typeface="Courier New" panose="02070309020205020404" pitchFamily="49" charset="0"/>
              </a:rPr>
              <a:t>)</a:t>
            </a:r>
            <a:endParaRPr lang="it-IT" altLang="it-IT" sz="2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it-IT" altLang="it-IT" sz="2400" b="1" dirty="0">
                <a:latin typeface="Courier New" panose="02070309020205020404" pitchFamily="49" charset="0"/>
              </a:rPr>
              <a:t>          *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min</a:t>
            </a:r>
            <a:r>
              <a:rPr lang="it-IT" altLang="it-IT" sz="2400" b="1" dirty="0">
                <a:latin typeface="Courier New" panose="02070309020205020404" pitchFamily="49" charset="0"/>
              </a:rPr>
              <a:t> 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400" b="1" dirty="0">
                <a:latin typeface="Courier New" panose="02070309020205020404" pitchFamily="49" charset="0"/>
              </a:rPr>
              <a:t> a[i+1] 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;}</a:t>
            </a:r>
          </a:p>
          <a:p>
            <a:pPr eaLnBrk="1" hangingPunct="1">
              <a:defRPr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   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else </a:t>
            </a:r>
            <a:r>
              <a:rPr lang="it-IT" altLang="it-IT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{</a:t>
            </a:r>
            <a:endParaRPr lang="it-IT" altLang="it-IT" sz="2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400" b="1" dirty="0">
                <a:latin typeface="Courier New" panose="02070309020205020404" pitchFamily="49" charset="0"/>
              </a:rPr>
              <a:t>(a[i] &lt; *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min</a:t>
            </a:r>
            <a:r>
              <a:rPr lang="it-IT" altLang="it-IT" sz="2400" b="1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defRPr/>
            </a:pPr>
            <a:r>
              <a:rPr lang="it-IT" altLang="it-IT" sz="2400" b="1" dirty="0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400" b="1" dirty="0">
                <a:latin typeface="Courier New" panose="02070309020205020404" pitchFamily="49" charset="0"/>
              </a:rPr>
              <a:t>     *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min</a:t>
            </a:r>
            <a:r>
              <a:rPr lang="it-IT" altLang="it-IT" sz="2400" b="1" dirty="0">
                <a:latin typeface="Courier New" panose="02070309020205020404" pitchFamily="49" charset="0"/>
              </a:rPr>
              <a:t> 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400" b="1" dirty="0">
                <a:latin typeface="Courier New" panose="02070309020205020404" pitchFamily="49" charset="0"/>
              </a:rPr>
              <a:t> a[i] 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400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400" b="1" dirty="0">
                <a:latin typeface="Courier New" panose="02070309020205020404" pitchFamily="49" charset="0"/>
              </a:rPr>
              <a:t>(a[i+1] &gt; *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max</a:t>
            </a:r>
            <a:r>
              <a:rPr lang="it-IT" altLang="it-IT" sz="2400" b="1" dirty="0">
                <a:latin typeface="Courier New" panose="02070309020205020404" pitchFamily="49" charset="0"/>
              </a:rPr>
              <a:t>)</a:t>
            </a:r>
            <a:endParaRPr lang="it-IT" altLang="it-IT" sz="2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it-IT" altLang="it-IT" sz="2400" b="1" dirty="0">
                <a:latin typeface="Courier New" panose="02070309020205020404" pitchFamily="49" charset="0"/>
              </a:rPr>
              <a:t>          *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max</a:t>
            </a:r>
            <a:r>
              <a:rPr lang="it-IT" altLang="it-IT" sz="2400" b="1" dirty="0">
                <a:latin typeface="Courier New" panose="02070309020205020404" pitchFamily="49" charset="0"/>
              </a:rPr>
              <a:t> 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400" b="1" dirty="0">
                <a:latin typeface="Courier New" panose="02070309020205020404" pitchFamily="49" charset="0"/>
              </a:rPr>
              <a:t> a[i+1] 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;}</a:t>
            </a:r>
          </a:p>
          <a:p>
            <a:pPr eaLnBrk="1" hangingPunct="1">
              <a:defRPr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xt Box 2">
            <a:extLst>
              <a:ext uri="{FF2B5EF4-FFF2-40B4-BE49-F238E27FC236}">
                <a16:creationId xmlns:a16="http://schemas.microsoft.com/office/drawing/2014/main" id="{37FE4E12-2F47-696D-EB11-76A7D5326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153150"/>
            <a:ext cx="8208962" cy="617538"/>
          </a:xfrm>
          <a:prstGeom prst="rect">
            <a:avLst/>
          </a:prstGeom>
          <a:solidFill>
            <a:srgbClr val="EAEAEA"/>
          </a:solidFill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3200">
                <a:latin typeface="Arial" panose="020B0604020202020204" pitchFamily="34" charset="0"/>
              </a:rPr>
              <a:t>complessità di tempo  </a:t>
            </a:r>
            <a:r>
              <a:rPr lang="it-IT" altLang="it-IT" sz="3200">
                <a:solidFill>
                  <a:schemeClr val="accent2"/>
                </a:solidFill>
                <a:latin typeface="Comic Sans MS" panose="030F0702030302020204" pitchFamily="66" charset="0"/>
              </a:rPr>
              <a:t>T(n) = 3n/2</a:t>
            </a:r>
            <a:endParaRPr lang="it-IT" altLang="it-IT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01731" name="AutoShape 3">
            <a:extLst>
              <a:ext uri="{FF2B5EF4-FFF2-40B4-BE49-F238E27FC236}">
                <a16:creationId xmlns:a16="http://schemas.microsoft.com/office/drawing/2014/main" id="{70B5C0CF-B285-3DB6-8004-C690D2332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4221163"/>
            <a:ext cx="358775" cy="576262"/>
          </a:xfrm>
          <a:prstGeom prst="downArrow">
            <a:avLst>
              <a:gd name="adj1" fmla="val 50000"/>
              <a:gd name="adj2" fmla="val 40155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3551481A-FCFE-D7AF-FE00-9EB4DEF20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159000"/>
            <a:ext cx="8713788" cy="19907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200" b="1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it-IT" altLang="it-IT" sz="3200" b="1">
                <a:latin typeface="Arial" panose="020B0604020202020204" pitchFamily="34" charset="0"/>
              </a:rPr>
              <a:t> confronto tra i 2 elementi di una coppia </a:t>
            </a:r>
            <a:r>
              <a:rPr lang="it-IT" altLang="it-IT" sz="2800">
                <a:latin typeface="Arial" panose="020B0604020202020204" pitchFamily="34" charset="0"/>
              </a:rPr>
              <a:t>(per determinare il massimo e il minimo della coppia);</a:t>
            </a:r>
          </a:p>
          <a:p>
            <a:r>
              <a:rPr lang="it-IT" altLang="it-IT" sz="3200" b="1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it-IT" altLang="it-IT" sz="3200" b="1">
                <a:latin typeface="Arial" panose="020B0604020202020204" pitchFamily="34" charset="0"/>
              </a:rPr>
              <a:t> confronto tra il max della coppia e </a:t>
            </a:r>
            <a:r>
              <a:rPr lang="it-IT" altLang="it-IT" sz="3200" b="1">
                <a:solidFill>
                  <a:schemeClr val="accent2"/>
                </a:solidFill>
                <a:latin typeface="Comic Sans MS" panose="030F0702030302020204" pitchFamily="66" charset="0"/>
              </a:rPr>
              <a:t>max_a</a:t>
            </a:r>
            <a:r>
              <a:rPr lang="it-IT" altLang="it-IT" sz="3200" b="1">
                <a:latin typeface="Arial" panose="020B0604020202020204" pitchFamily="34" charset="0"/>
              </a:rPr>
              <a:t> </a:t>
            </a:r>
            <a:r>
              <a:rPr lang="it-IT" altLang="it-IT" sz="3200">
                <a:latin typeface="Arial" panose="020B0604020202020204" pitchFamily="34" charset="0"/>
              </a:rPr>
              <a:t>;</a:t>
            </a:r>
          </a:p>
          <a:p>
            <a:r>
              <a:rPr lang="it-IT" altLang="it-IT" sz="3200" b="1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it-IT" altLang="it-IT" sz="3200" b="1">
                <a:latin typeface="Arial" panose="020B0604020202020204" pitchFamily="34" charset="0"/>
              </a:rPr>
              <a:t> confronto tra il min della coppia e </a:t>
            </a:r>
            <a:r>
              <a:rPr lang="it-IT" altLang="it-IT" sz="3200" b="1">
                <a:solidFill>
                  <a:schemeClr val="accent2"/>
                </a:solidFill>
                <a:latin typeface="Comic Sans MS" panose="030F0702030302020204" pitchFamily="66" charset="0"/>
              </a:rPr>
              <a:t>min_a</a:t>
            </a:r>
            <a:endParaRPr lang="it-IT" altLang="it-IT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01733" name="Text Box 5">
            <a:extLst>
              <a:ext uri="{FF2B5EF4-FFF2-40B4-BE49-F238E27FC236}">
                <a16:creationId xmlns:a16="http://schemas.microsoft.com/office/drawing/2014/main" id="{CC1471EC-B7E1-3650-7F2B-0B9DFD638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856163"/>
            <a:ext cx="8208962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3200">
                <a:latin typeface="Arial" panose="020B0604020202020204" pitchFamily="34" charset="0"/>
              </a:rPr>
              <a:t>3 confronti per coppia; ci sono </a:t>
            </a:r>
            <a:r>
              <a:rPr lang="it-IT" altLang="it-IT" sz="3200">
                <a:latin typeface="Comic Sans MS" panose="030F0702030302020204" pitchFamily="66" charset="0"/>
              </a:rPr>
              <a:t>n/2</a:t>
            </a:r>
            <a:r>
              <a:rPr lang="it-IT" altLang="it-IT" sz="3200">
                <a:latin typeface="Arial" panose="020B0604020202020204" pitchFamily="34" charset="0"/>
              </a:rPr>
              <a:t> coppie</a:t>
            </a:r>
            <a:endParaRPr lang="it-IT" altLang="it-IT" b="1">
              <a:latin typeface="New York" charset="0"/>
            </a:endParaRP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FFC9CA51-75F5-2AAD-D19A-09D8E0B92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5438"/>
            <a:ext cx="8713788" cy="1016000"/>
          </a:xfrm>
          <a:prstGeom prst="rect">
            <a:avLst/>
          </a:prstGeom>
          <a:solidFill>
            <a:srgbClr val="F5FC6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000">
                <a:latin typeface="Arial" panose="020B0604020202020204" pitchFamily="34" charset="0"/>
              </a:rPr>
              <a:t>determinazione simultanea del massimo e del minimo (e dei loro indici) dei valori di un array 1D</a:t>
            </a:r>
            <a:endParaRPr lang="it-IT" altLang="it-IT" sz="3000" b="1">
              <a:latin typeface="New York" charset="0"/>
            </a:endParaRP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52A9D5C2-56A6-7D46-BBE3-E62A282CC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57338"/>
            <a:ext cx="1966913" cy="519112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strategia</a:t>
            </a: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01736" name="AutoShape 8">
            <a:extLst>
              <a:ext uri="{FF2B5EF4-FFF2-40B4-BE49-F238E27FC236}">
                <a16:creationId xmlns:a16="http://schemas.microsoft.com/office/drawing/2014/main" id="{5708ACF5-3646-5E99-67AB-BC8C3F6F1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5516563"/>
            <a:ext cx="358775" cy="576262"/>
          </a:xfrm>
          <a:prstGeom prst="downArrow">
            <a:avLst>
              <a:gd name="adj1" fmla="val 50000"/>
              <a:gd name="adj2" fmla="val 40155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 animBg="1"/>
      <p:bldP spid="201731" grpId="0" animBg="1"/>
      <p:bldP spid="201733" grpId="0" animBg="1"/>
      <p:bldP spid="2017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>
            <a:extLst>
              <a:ext uri="{FF2B5EF4-FFF2-40B4-BE49-F238E27FC236}">
                <a16:creationId xmlns:a16="http://schemas.microsoft.com/office/drawing/2014/main" id="{273C93DB-11EA-74E8-461D-87E7C033A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5127625"/>
            <a:ext cx="3024188" cy="617538"/>
          </a:xfrm>
          <a:prstGeom prst="rect">
            <a:avLst/>
          </a:prstGeom>
          <a:solidFill>
            <a:srgbClr val="EAEAEA"/>
          </a:solidFill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3200">
                <a:solidFill>
                  <a:schemeClr val="accent2"/>
                </a:solidFill>
                <a:latin typeface="Comic Sans MS" panose="030F0702030302020204" pitchFamily="66" charset="0"/>
              </a:rPr>
              <a:t>T(n) = 3n/2</a:t>
            </a:r>
            <a:endParaRPr lang="it-IT" altLang="it-IT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1747" name="Text Box 10">
            <a:extLst>
              <a:ext uri="{FF2B5EF4-FFF2-40B4-BE49-F238E27FC236}">
                <a16:creationId xmlns:a16="http://schemas.microsoft.com/office/drawing/2014/main" id="{BA353F86-88D2-7970-2B3B-D62AA8684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5438"/>
            <a:ext cx="8713788" cy="1016000"/>
          </a:xfrm>
          <a:prstGeom prst="rect">
            <a:avLst/>
          </a:prstGeom>
          <a:solidFill>
            <a:srgbClr val="F5FC6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000">
                <a:latin typeface="Arial" panose="020B0604020202020204" pitchFamily="34" charset="0"/>
              </a:rPr>
              <a:t>determinazione simultanea del massimo e del minimo (e dei loro indici) dei valori di un array 1D</a:t>
            </a:r>
            <a:endParaRPr lang="it-IT" altLang="it-IT" sz="3000" b="1">
              <a:latin typeface="New York" charset="0"/>
            </a:endParaRPr>
          </a:p>
        </p:txBody>
      </p:sp>
      <p:sp>
        <p:nvSpPr>
          <p:cNvPr id="31748" name="Text Box 11">
            <a:extLst>
              <a:ext uri="{FF2B5EF4-FFF2-40B4-BE49-F238E27FC236}">
                <a16:creationId xmlns:a16="http://schemas.microsoft.com/office/drawing/2014/main" id="{C09EDC28-D401-79BB-BB25-E62B2C8D1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199063"/>
            <a:ext cx="1966912" cy="519112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strategia</a:t>
            </a: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1749" name="Text Box 13">
            <a:extLst>
              <a:ext uri="{FF2B5EF4-FFF2-40B4-BE49-F238E27FC236}">
                <a16:creationId xmlns:a16="http://schemas.microsoft.com/office/drawing/2014/main" id="{2E0E2306-FF85-7FFD-709F-D41BE8A1D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3616325"/>
            <a:ext cx="5184775" cy="1104900"/>
          </a:xfrm>
          <a:prstGeom prst="rect">
            <a:avLst/>
          </a:prstGeom>
          <a:solidFill>
            <a:srgbClr val="EAEAEA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200">
                <a:solidFill>
                  <a:schemeClr val="accent2"/>
                </a:solidFill>
                <a:latin typeface="Comic Sans MS" panose="030F0702030302020204" pitchFamily="66" charset="0"/>
              </a:rPr>
              <a:t>T(n) = 2n-2  </a:t>
            </a:r>
            <a:r>
              <a:rPr lang="it-IT" altLang="it-IT" sz="2800">
                <a:latin typeface="Arial" panose="020B0604020202020204" pitchFamily="34" charset="0"/>
              </a:rPr>
              <a:t>(caso peggiore)</a:t>
            </a:r>
            <a:r>
              <a:rPr lang="it-IT" altLang="it-IT" sz="3200">
                <a:latin typeface="Arial" panose="020B0604020202020204" pitchFamily="34" charset="0"/>
              </a:rPr>
              <a:t> </a:t>
            </a:r>
          </a:p>
          <a:p>
            <a:r>
              <a:rPr lang="it-IT" altLang="it-IT" sz="3200">
                <a:solidFill>
                  <a:schemeClr val="accent2"/>
                </a:solidFill>
                <a:latin typeface="Comic Sans MS" panose="030F0702030302020204" pitchFamily="66" charset="0"/>
              </a:rPr>
              <a:t>T(n) = n-1     </a:t>
            </a:r>
            <a:r>
              <a:rPr lang="it-IT" altLang="it-IT" sz="2800">
                <a:latin typeface="Arial" panose="020B0604020202020204" pitchFamily="34" charset="0"/>
              </a:rPr>
              <a:t>(caso migliore)</a:t>
            </a:r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31750" name="Text Box 14">
            <a:extLst>
              <a:ext uri="{FF2B5EF4-FFF2-40B4-BE49-F238E27FC236}">
                <a16:creationId xmlns:a16="http://schemas.microsoft.com/office/drawing/2014/main" id="{99E7E2E3-54A8-1B7D-6CB8-CD99FF501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616325"/>
            <a:ext cx="1966912" cy="519113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strategia</a:t>
            </a: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1751" name="Text Box 15">
            <a:extLst>
              <a:ext uri="{FF2B5EF4-FFF2-40B4-BE49-F238E27FC236}">
                <a16:creationId xmlns:a16="http://schemas.microsoft.com/office/drawing/2014/main" id="{D0673A67-79D8-9D97-F199-7981D148C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713788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>
                <a:latin typeface="Arial" panose="020B0604020202020204" pitchFamily="34" charset="0"/>
              </a:rPr>
              <a:t>operazione dominante: confronto tra due elementi dell’array</a:t>
            </a:r>
          </a:p>
        </p:txBody>
      </p:sp>
      <p:sp>
        <p:nvSpPr>
          <p:cNvPr id="31752" name="Text Box 16">
            <a:extLst>
              <a:ext uri="{FF2B5EF4-FFF2-40B4-BE49-F238E27FC236}">
                <a16:creationId xmlns:a16="http://schemas.microsoft.com/office/drawing/2014/main" id="{1F5D522E-B0D2-5C71-37C2-2D01620D4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565400"/>
            <a:ext cx="3024188" cy="617538"/>
          </a:xfrm>
          <a:prstGeom prst="rect">
            <a:avLst/>
          </a:prstGeom>
          <a:solidFill>
            <a:srgbClr val="EAEAEA"/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3200">
                <a:solidFill>
                  <a:schemeClr val="accent2"/>
                </a:solidFill>
                <a:latin typeface="Comic Sans MS" panose="030F0702030302020204" pitchFamily="66" charset="0"/>
              </a:rPr>
              <a:t>T(n)</a:t>
            </a:r>
            <a:r>
              <a:rPr lang="it-IT" altLang="it-IT" sz="320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sz="3200">
                <a:solidFill>
                  <a:schemeClr val="accent2"/>
                </a:solidFill>
              </a:rPr>
              <a:t>= </a:t>
            </a:r>
            <a:r>
              <a:rPr lang="it-IT" altLang="it-IT" sz="3200">
                <a:solidFill>
                  <a:schemeClr val="accent2"/>
                </a:solidFill>
                <a:latin typeface="Comic Sans MS" panose="030F0702030302020204" pitchFamily="66" charset="0"/>
              </a:rPr>
              <a:t>2n-2</a:t>
            </a:r>
            <a:endParaRPr lang="it-IT" altLang="it-IT" sz="2800" b="1">
              <a:latin typeface="New York" charset="0"/>
            </a:endParaRPr>
          </a:p>
        </p:txBody>
      </p:sp>
      <p:sp>
        <p:nvSpPr>
          <p:cNvPr id="31753" name="Text Box 17">
            <a:extLst>
              <a:ext uri="{FF2B5EF4-FFF2-40B4-BE49-F238E27FC236}">
                <a16:creationId xmlns:a16="http://schemas.microsoft.com/office/drawing/2014/main" id="{1DA7833D-CF82-0E81-0781-02B09B612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565400"/>
            <a:ext cx="1966912" cy="519113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strategia</a:t>
            </a: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>
            <a:extLst>
              <a:ext uri="{FF2B5EF4-FFF2-40B4-BE49-F238E27FC236}">
                <a16:creationId xmlns:a16="http://schemas.microsoft.com/office/drawing/2014/main" id="{6C69B10A-E06A-A3C9-34BB-04F064B5F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653088"/>
            <a:ext cx="5791200" cy="1016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it-IT" sz="1200" b="1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it-IT" sz="36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algoritmi ottimali</a:t>
            </a:r>
            <a:r>
              <a:rPr lang="it-IT" sz="3600">
                <a:latin typeface="Arial" charset="0"/>
                <a:ea typeface="ＭＳ Ｐゴシック" charset="0"/>
              </a:rPr>
              <a:t> </a:t>
            </a:r>
          </a:p>
          <a:p>
            <a:pPr>
              <a:defRPr/>
            </a:pPr>
            <a:endParaRPr lang="it-IT" sz="1200" b="1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8483" name="Text Box 3">
            <a:extLst>
              <a:ext uri="{FF2B5EF4-FFF2-40B4-BE49-F238E27FC236}">
                <a16:creationId xmlns:a16="http://schemas.microsoft.com/office/drawing/2014/main" id="{3508C862-8968-5912-720B-643D20188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" y="333375"/>
            <a:ext cx="7388225" cy="588963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>
                <a:latin typeface="Arial" panose="020B0604020202020204" pitchFamily="34" charset="0"/>
              </a:rPr>
              <a:t>teoria della complessità computazionale</a:t>
            </a:r>
            <a:endParaRPr lang="it-IT" altLang="it-IT" i="1"/>
          </a:p>
        </p:txBody>
      </p:sp>
      <p:sp>
        <p:nvSpPr>
          <p:cNvPr id="148484" name="Text Box 4">
            <a:extLst>
              <a:ext uri="{FF2B5EF4-FFF2-40B4-BE49-F238E27FC236}">
                <a16:creationId xmlns:a16="http://schemas.microsoft.com/office/drawing/2014/main" id="{5F168F1A-4519-87A1-F276-740081A13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25538"/>
            <a:ext cx="7940675" cy="2079625"/>
          </a:xfrm>
          <a:prstGeom prst="rect">
            <a:avLst/>
          </a:prstGeom>
          <a:solidFill>
            <a:srgbClr val="9CF4B1"/>
          </a:solidFill>
          <a:ln w="3810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determinazione di </a:t>
            </a:r>
          </a:p>
          <a:p>
            <a:pPr algn="ctr">
              <a:defRPr/>
            </a:pPr>
            <a:r>
              <a:rPr lang="it-IT" altLang="it-IT" sz="3200" b="1">
                <a:solidFill>
                  <a:schemeClr val="accent2"/>
                </a:solidFill>
                <a:latin typeface="Arial" panose="020B0604020202020204" pitchFamily="34" charset="0"/>
              </a:rPr>
              <a:t>limitazioni inferiori</a:t>
            </a:r>
            <a:r>
              <a:rPr lang="it-IT" altLang="it-IT" sz="3200">
                <a:latin typeface="Arial" panose="020B0604020202020204" pitchFamily="34" charset="0"/>
              </a:rPr>
              <a:t> di complessità </a:t>
            </a:r>
          </a:p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per </a:t>
            </a:r>
            <a:r>
              <a:rPr lang="it-IT" altLang="it-IT" sz="3200" b="1">
                <a:latin typeface="Arial" panose="020B0604020202020204" pitchFamily="34" charset="0"/>
              </a:rPr>
              <a:t>l’insieme degli algoritmi</a:t>
            </a:r>
          </a:p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che risolvono uno </a:t>
            </a:r>
            <a:r>
              <a:rPr lang="it-IT" altLang="it-IT" sz="3200" b="1">
                <a:latin typeface="Arial" panose="020B0604020202020204" pitchFamily="34" charset="0"/>
              </a:rPr>
              <a:t>specifico problema</a:t>
            </a:r>
            <a:endParaRPr lang="it-IT" altLang="it-IT" sz="3200" b="1"/>
          </a:p>
        </p:txBody>
      </p:sp>
      <p:sp>
        <p:nvSpPr>
          <p:cNvPr id="148485" name="AutoShape 5">
            <a:extLst>
              <a:ext uri="{FF2B5EF4-FFF2-40B4-BE49-F238E27FC236}">
                <a16:creationId xmlns:a16="http://schemas.microsoft.com/office/drawing/2014/main" id="{0C2E3812-3051-420E-CC34-89E40929F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797425"/>
            <a:ext cx="469900" cy="758825"/>
          </a:xfrm>
          <a:prstGeom prst="downArrow">
            <a:avLst>
              <a:gd name="adj1" fmla="val 50000"/>
              <a:gd name="adj2" fmla="val 40372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148486" name="Text Box 6">
            <a:extLst>
              <a:ext uri="{FF2B5EF4-FFF2-40B4-BE49-F238E27FC236}">
                <a16:creationId xmlns:a16="http://schemas.microsoft.com/office/drawing/2014/main" id="{1035B97B-66DA-011E-50DE-6B8919C8F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505200"/>
            <a:ext cx="7940675" cy="1076325"/>
          </a:xfrm>
          <a:prstGeom prst="rect">
            <a:avLst/>
          </a:prstGeom>
          <a:solidFill>
            <a:srgbClr val="9CF4B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individuare il </a:t>
            </a:r>
            <a:r>
              <a:rPr lang="it-IT" sz="32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migliore algoritmo</a:t>
            </a:r>
          </a:p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per risolvere uno </a:t>
            </a:r>
            <a:r>
              <a:rPr lang="it-IT" sz="3200" b="1">
                <a:latin typeface="Arial" charset="0"/>
                <a:ea typeface="ＭＳ Ｐゴシック" charset="0"/>
              </a:rPr>
              <a:t>specifico problema</a:t>
            </a:r>
            <a:endParaRPr lang="it-IT" sz="3200" b="1">
              <a:latin typeface="Times New Roman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animBg="1"/>
      <p:bldP spid="148484" grpId="0" animBg="1" autoUpdateAnimBg="0"/>
      <p:bldP spid="148485" grpId="0" animBg="1"/>
      <p:bldP spid="148486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>
            <a:extLst>
              <a:ext uri="{FF2B5EF4-FFF2-40B4-BE49-F238E27FC236}">
                <a16:creationId xmlns:a16="http://schemas.microsoft.com/office/drawing/2014/main" id="{61DD9BB8-CCF2-E714-89AE-3EFE2AA15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821238"/>
            <a:ext cx="8839200" cy="1930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2800">
                <a:latin typeface="Arial" panose="020B0604020202020204" pitchFamily="34" charset="0"/>
              </a:rPr>
              <a:t>complessità computazionale 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intrinseca del problema</a:t>
            </a: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</a:rPr>
              <a:t>della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 valutazione di un polinomio di grado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3200" b="1">
                <a:solidFill>
                  <a:srgbClr val="CC33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in una fissata ascissa</a:t>
            </a:r>
            <a:r>
              <a:rPr lang="it-IT" altLang="it-IT" sz="2800">
                <a:latin typeface="Arial" panose="020B0604020202020204" pitchFamily="34" charset="0"/>
              </a:rPr>
              <a:t> (polinomio nella forma standard): </a:t>
            </a:r>
          </a:p>
          <a:p>
            <a:pPr>
              <a:defRPr/>
            </a:pPr>
            <a:r>
              <a:rPr lang="it-IT" altLang="it-IT" sz="2800">
                <a:latin typeface="Arial" panose="020B0604020202020204" pitchFamily="34" charset="0"/>
              </a:rPr>
              <a:t>          </a:t>
            </a:r>
            <a:r>
              <a:rPr lang="it-IT" altLang="it-IT" sz="2800">
                <a:latin typeface="Comic Sans MS" panose="030F0702030302020204" pitchFamily="66" charset="0"/>
              </a:rPr>
              <a:t>T(</a:t>
            </a:r>
            <a:r>
              <a:rPr lang="it-IT" altLang="it-IT" sz="3200"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Comic Sans MS" panose="030F0702030302020204" pitchFamily="66" charset="0"/>
              </a:rPr>
              <a:t>) = </a:t>
            </a:r>
            <a:r>
              <a:rPr lang="it-IT" altLang="it-IT" sz="3200"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 (prodotti e somme) e  </a:t>
            </a:r>
            <a:r>
              <a:rPr lang="it-IT" altLang="it-IT" sz="2800">
                <a:latin typeface="Comic Sans MS" panose="030F0702030302020204" pitchFamily="66" charset="0"/>
              </a:rPr>
              <a:t>S(</a:t>
            </a:r>
            <a:r>
              <a:rPr lang="it-IT" altLang="it-IT" sz="3200"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Comic Sans MS" panose="030F0702030302020204" pitchFamily="66" charset="0"/>
              </a:rPr>
              <a:t>) = </a:t>
            </a:r>
            <a:r>
              <a:rPr lang="it-IT" altLang="it-IT" sz="3200"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Comic Sans MS" panose="030F0702030302020204" pitchFamily="66" charset="0"/>
              </a:rPr>
              <a:t> +1</a:t>
            </a:r>
          </a:p>
        </p:txBody>
      </p:sp>
      <p:sp>
        <p:nvSpPr>
          <p:cNvPr id="149507" name="Text Box 3">
            <a:extLst>
              <a:ext uri="{FF2B5EF4-FFF2-40B4-BE49-F238E27FC236}">
                <a16:creationId xmlns:a16="http://schemas.microsoft.com/office/drawing/2014/main" id="{59D4FAD6-598F-B39E-2BE9-1671C3EF3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88913"/>
            <a:ext cx="7635875" cy="1200150"/>
          </a:xfrm>
          <a:prstGeom prst="rect">
            <a:avLst/>
          </a:prstGeom>
          <a:solidFill>
            <a:srgbClr val="9CF4B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 b="1">
                <a:solidFill>
                  <a:schemeClr val="accent2"/>
                </a:solidFill>
                <a:latin typeface="Arial" panose="020B0604020202020204" pitchFamily="34" charset="0"/>
              </a:rPr>
              <a:t>complessità  computazionale intrinseca</a:t>
            </a:r>
            <a:r>
              <a:rPr lang="it-IT" altLang="it-IT" sz="3200">
                <a:latin typeface="Arial" panose="020B0604020202020204" pitchFamily="34" charset="0"/>
              </a:rPr>
              <a:t>  </a:t>
            </a:r>
            <a:r>
              <a:rPr lang="it-IT" altLang="it-IT" sz="3600">
                <a:latin typeface="Arial" panose="020B0604020202020204" pitchFamily="34" charset="0"/>
              </a:rPr>
              <a:t>di un </a:t>
            </a:r>
            <a:r>
              <a:rPr lang="it-IT" altLang="it-IT" sz="3600" b="1">
                <a:latin typeface="Arial" panose="020B0604020202020204" pitchFamily="34" charset="0"/>
              </a:rPr>
              <a:t>problema</a:t>
            </a:r>
            <a:endParaRPr lang="it-IT" altLang="it-IT" b="1"/>
          </a:p>
        </p:txBody>
      </p:sp>
      <p:sp>
        <p:nvSpPr>
          <p:cNvPr id="149508" name="Text Box 4">
            <a:extLst>
              <a:ext uri="{FF2B5EF4-FFF2-40B4-BE49-F238E27FC236}">
                <a16:creationId xmlns:a16="http://schemas.microsoft.com/office/drawing/2014/main" id="{C1D7C010-7D70-00DD-AA56-50852B449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192338"/>
            <a:ext cx="8359775" cy="584200"/>
          </a:xfrm>
          <a:prstGeom prst="rect">
            <a:avLst/>
          </a:prstGeom>
          <a:solidFill>
            <a:srgbClr val="9CF4B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 dirty="0">
                <a:latin typeface="Arial" panose="020B0604020202020204" pitchFamily="34" charset="0"/>
              </a:rPr>
              <a:t>complessità dell’algoritmo risolutore </a:t>
            </a:r>
            <a:r>
              <a:rPr lang="it-IT" altLang="it-IT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ottimale</a:t>
            </a:r>
            <a:endParaRPr lang="it-IT" altLang="it-IT" dirty="0"/>
          </a:p>
        </p:txBody>
      </p:sp>
      <p:sp>
        <p:nvSpPr>
          <p:cNvPr id="149509" name="Text Box 5">
            <a:extLst>
              <a:ext uri="{FF2B5EF4-FFF2-40B4-BE49-F238E27FC236}">
                <a16:creationId xmlns:a16="http://schemas.microsoft.com/office/drawing/2014/main" id="{D8109201-D5B1-CF19-B510-3D868568F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3503613"/>
            <a:ext cx="5292725" cy="523875"/>
          </a:xfrm>
          <a:prstGeom prst="rect">
            <a:avLst/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2800" dirty="0">
                <a:latin typeface="Arial" panose="020B0604020202020204" pitchFamily="34" charset="0"/>
              </a:rPr>
              <a:t>l’algoritmo di </a:t>
            </a:r>
            <a:r>
              <a:rPr lang="it-IT" altLang="it-IT" sz="2800" dirty="0" err="1">
                <a:latin typeface="Arial" panose="020B0604020202020204" pitchFamily="34" charset="0"/>
              </a:rPr>
              <a:t>Horner</a:t>
            </a:r>
            <a:r>
              <a:rPr lang="it-IT" altLang="it-IT" sz="2800" dirty="0">
                <a:latin typeface="Arial" panose="020B0604020202020204" pitchFamily="34" charset="0"/>
              </a:rPr>
              <a:t> è </a:t>
            </a:r>
            <a:r>
              <a:rPr lang="it-IT" altLang="it-IT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ottimale</a:t>
            </a:r>
            <a:endParaRPr lang="it-IT" altLang="it-IT" dirty="0"/>
          </a:p>
        </p:txBody>
      </p:sp>
      <p:sp>
        <p:nvSpPr>
          <p:cNvPr id="149510" name="AutoShape 6">
            <a:extLst>
              <a:ext uri="{FF2B5EF4-FFF2-40B4-BE49-F238E27FC236}">
                <a16:creationId xmlns:a16="http://schemas.microsoft.com/office/drawing/2014/main" id="{7EC750C2-8D5C-A5BC-FB51-9EDD9DF0E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4168775"/>
            <a:ext cx="541338" cy="609600"/>
          </a:xfrm>
          <a:prstGeom prst="downArrow">
            <a:avLst>
              <a:gd name="adj1" fmla="val 50000"/>
              <a:gd name="adj2" fmla="val 28152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149511" name="Text Box 7">
            <a:extLst>
              <a:ext uri="{FF2B5EF4-FFF2-40B4-BE49-F238E27FC236}">
                <a16:creationId xmlns:a16="http://schemas.microsoft.com/office/drawing/2014/main" id="{0B64667B-B334-C7AC-E04A-1E0985E6B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1482725"/>
            <a:ext cx="925512" cy="650875"/>
          </a:xfrm>
          <a:prstGeom prst="rect">
            <a:avLst/>
          </a:prstGeom>
          <a:solidFill>
            <a:srgbClr val="9CF4B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200">
                <a:latin typeface="Arial" panose="020B0604020202020204" pitchFamily="34" charset="0"/>
              </a:rPr>
              <a:t>  </a:t>
            </a:r>
            <a:r>
              <a:rPr lang="it-IT" altLang="it-IT" sz="3600" b="1">
                <a:latin typeface="Arial" panose="020B0604020202020204" pitchFamily="34" charset="0"/>
              </a:rPr>
              <a:t>= </a:t>
            </a:r>
            <a:r>
              <a:rPr lang="it-IT" altLang="it-IT" sz="3200">
                <a:latin typeface="Arial" panose="020B0604020202020204" pitchFamily="34" charset="0"/>
              </a:rPr>
              <a:t> </a:t>
            </a:r>
            <a:endParaRPr lang="it-IT" altLang="it-IT"/>
          </a:p>
        </p:txBody>
      </p:sp>
      <p:sp>
        <p:nvSpPr>
          <p:cNvPr id="149512" name="Text Box 8">
            <a:extLst>
              <a:ext uri="{FF2B5EF4-FFF2-40B4-BE49-F238E27FC236}">
                <a16:creationId xmlns:a16="http://schemas.microsoft.com/office/drawing/2014/main" id="{2ACFE0AB-D514-CC23-6F26-2286753C2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068638"/>
            <a:ext cx="1728788" cy="5286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2800">
                <a:latin typeface="Arial" panose="020B0604020202020204" pitchFamily="34" charset="0"/>
              </a:rPr>
              <a:t>esempio:</a:t>
            </a:r>
            <a:endParaRPr lang="it-IT" altLang="it-IT" sz="2800">
              <a:latin typeface="New York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nimBg="1"/>
      <p:bldP spid="149508" grpId="0" animBg="1" autoUpdateAnimBg="0"/>
      <p:bldP spid="149509" grpId="0" animBg="1" autoUpdateAnimBg="0"/>
      <p:bldP spid="149510" grpId="0" animBg="1"/>
      <p:bldP spid="149511" grpId="0" animBg="1" autoUpdateAnimBg="0"/>
      <p:bldP spid="1495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Text Box 3">
            <a:extLst>
              <a:ext uri="{FF2B5EF4-FFF2-40B4-BE49-F238E27FC236}">
                <a16:creationId xmlns:a16="http://schemas.microsoft.com/office/drawing/2014/main" id="{015646BA-D8A6-63A4-C91E-DDC1BDE5B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" y="333375"/>
            <a:ext cx="7388225" cy="588963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>
                <a:latin typeface="Arial" panose="020B0604020202020204" pitchFamily="34" charset="0"/>
              </a:rPr>
              <a:t>teoria della complessità computazionale</a:t>
            </a:r>
            <a:endParaRPr lang="it-IT" altLang="it-IT" i="1"/>
          </a:p>
        </p:txBody>
      </p:sp>
      <p:sp>
        <p:nvSpPr>
          <p:cNvPr id="195588" name="Text Box 4">
            <a:extLst>
              <a:ext uri="{FF2B5EF4-FFF2-40B4-BE49-F238E27FC236}">
                <a16:creationId xmlns:a16="http://schemas.microsoft.com/office/drawing/2014/main" id="{4FC93212-C1F5-3AB8-E65D-58D46EC70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196975"/>
            <a:ext cx="7940675" cy="1143000"/>
          </a:xfrm>
          <a:prstGeom prst="rect">
            <a:avLst/>
          </a:prstGeom>
          <a:solidFill>
            <a:srgbClr val="9CF4B1"/>
          </a:solidFill>
          <a:ln w="76200">
            <a:solidFill>
              <a:srgbClr val="0099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determinare se un problema è </a:t>
            </a:r>
          </a:p>
          <a:p>
            <a:pPr algn="ctr">
              <a:defRPr/>
            </a:pPr>
            <a:r>
              <a:rPr lang="it-IT" altLang="it-IT" sz="3200" b="1">
                <a:solidFill>
                  <a:schemeClr val="accent2"/>
                </a:solidFill>
                <a:latin typeface="Arial" panose="020B0604020202020204" pitchFamily="34" charset="0"/>
              </a:rPr>
              <a:t>trattabile computazionalmente </a:t>
            </a:r>
            <a:r>
              <a:rPr lang="it-IT" altLang="it-IT" sz="32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95591" name="Text Box 7">
            <a:extLst>
              <a:ext uri="{FF2B5EF4-FFF2-40B4-BE49-F238E27FC236}">
                <a16:creationId xmlns:a16="http://schemas.microsoft.com/office/drawing/2014/main" id="{E3707249-A8E7-E517-D16B-282B627CE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546475"/>
            <a:ext cx="7940675" cy="1138238"/>
          </a:xfrm>
          <a:prstGeom prst="rect">
            <a:avLst/>
          </a:prstGeom>
          <a:solidFill>
            <a:srgbClr val="9CF4B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esistono algoritmi risolutori del problema con complessità di tempo polinomiale </a:t>
            </a:r>
            <a:r>
              <a:rPr lang="it-IT" altLang="it-IT" sz="3600" b="1">
                <a:solidFill>
                  <a:srgbClr val="FF3300"/>
                </a:solidFill>
                <a:latin typeface="Arial" panose="020B0604020202020204" pitchFamily="34" charset="0"/>
              </a:rPr>
              <a:t>?</a:t>
            </a:r>
            <a:r>
              <a:rPr lang="it-IT" altLang="it-IT" sz="32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95592" name="Text Box 8">
            <a:extLst>
              <a:ext uri="{FF2B5EF4-FFF2-40B4-BE49-F238E27FC236}">
                <a16:creationId xmlns:a16="http://schemas.microsoft.com/office/drawing/2014/main" id="{95C0E840-9D01-1C53-9AF0-57118B3CC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56150"/>
            <a:ext cx="7940675" cy="1625600"/>
          </a:xfrm>
          <a:prstGeom prst="rect">
            <a:avLst/>
          </a:prstGeom>
          <a:solidFill>
            <a:srgbClr val="9CF4B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si è dimostrato che l’algoritmo risolutore ottimale ha complessità di tempo polinomiale </a:t>
            </a:r>
            <a:r>
              <a:rPr lang="it-IT" altLang="it-IT" sz="3600" b="1">
                <a:solidFill>
                  <a:srgbClr val="FF3300"/>
                </a:solidFill>
                <a:latin typeface="Arial" panose="020B0604020202020204" pitchFamily="34" charset="0"/>
              </a:rPr>
              <a:t>?</a:t>
            </a:r>
            <a:r>
              <a:rPr lang="it-IT" altLang="it-IT" sz="32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95593" name="AutoShape 9">
            <a:extLst>
              <a:ext uri="{FF2B5EF4-FFF2-40B4-BE49-F238E27FC236}">
                <a16:creationId xmlns:a16="http://schemas.microsoft.com/office/drawing/2014/main" id="{5FDBA872-9E40-3B67-E24C-96463D31C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2565400"/>
            <a:ext cx="576263" cy="792163"/>
          </a:xfrm>
          <a:prstGeom prst="downArrow">
            <a:avLst>
              <a:gd name="adj1" fmla="val 50000"/>
              <a:gd name="adj2" fmla="val 34366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9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1" grpId="0" animBg="1"/>
      <p:bldP spid="195592" grpId="0" animBg="1"/>
      <p:bldP spid="1955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A4845E5D-3464-F29F-614C-107885524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7075488" cy="588963"/>
          </a:xfrm>
          <a:prstGeom prst="rect">
            <a:avLst/>
          </a:prstGeom>
          <a:solidFill>
            <a:srgbClr val="F5FC6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200">
                <a:latin typeface="Arial" panose="020B0604020202020204" pitchFamily="34" charset="0"/>
              </a:rPr>
              <a:t>valutazione del valore di un polinomio</a:t>
            </a:r>
            <a:endParaRPr lang="it-IT" altLang="it-IT" b="1">
              <a:latin typeface="New York" charset="0"/>
            </a:endParaRPr>
          </a:p>
        </p:txBody>
      </p:sp>
      <p:graphicFrame>
        <p:nvGraphicFramePr>
          <p:cNvPr id="130052" name="Object 4">
            <a:extLst>
              <a:ext uri="{FF2B5EF4-FFF2-40B4-BE49-F238E27FC236}">
                <a16:creationId xmlns:a16="http://schemas.microsoft.com/office/drawing/2014/main" id="{4F640406-6EED-98C9-0883-6A382D567B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1341438"/>
          <a:ext cx="7239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24912" imgH="429768" progId="Equation.DSMT4">
                  <p:embed/>
                </p:oleObj>
              </mc:Choice>
              <mc:Fallback>
                <p:oleObj name="Equation" r:id="rId4" imgW="2724912" imgH="42976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7239000" cy="12954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4" name="Text Box 6">
            <a:extLst>
              <a:ext uri="{FF2B5EF4-FFF2-40B4-BE49-F238E27FC236}">
                <a16:creationId xmlns:a16="http://schemas.microsoft.com/office/drawing/2014/main" id="{E50E6E0E-2DA7-C680-80B0-80CCD6A23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933825"/>
            <a:ext cx="2305050" cy="466725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>
                <a:latin typeface="Arial" charset="0"/>
                <a:ea typeface="ＭＳ Ｐゴシック" charset="0"/>
              </a:rPr>
              <a:t>forma standard</a:t>
            </a:r>
            <a:endParaRPr lang="it-IT" b="1">
              <a:latin typeface="New York" charset="0"/>
              <a:ea typeface="ＭＳ Ｐゴシック" charset="0"/>
            </a:endParaRPr>
          </a:p>
        </p:txBody>
      </p:sp>
      <p:sp>
        <p:nvSpPr>
          <p:cNvPr id="130056" name="Text Box 8">
            <a:extLst>
              <a:ext uri="{FF2B5EF4-FFF2-40B4-BE49-F238E27FC236}">
                <a16:creationId xmlns:a16="http://schemas.microsoft.com/office/drawing/2014/main" id="{17D361BC-62BD-A52F-2DD2-FDCC62DCD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2924175"/>
            <a:ext cx="2324100" cy="9556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>
                <a:latin typeface="Arial" charset="0"/>
                <a:ea typeface="ＭＳ Ｐゴシック" charset="0"/>
              </a:rPr>
              <a:t>array 1D dei coefficienti</a:t>
            </a:r>
            <a:endParaRPr lang="it-IT" sz="2800" b="1">
              <a:latin typeface="New York" charset="0"/>
              <a:ea typeface="ＭＳ Ｐゴシック" charset="0"/>
            </a:endParaRPr>
          </a:p>
        </p:txBody>
      </p:sp>
      <p:sp>
        <p:nvSpPr>
          <p:cNvPr id="130057" name="Text Box 9">
            <a:extLst>
              <a:ext uri="{FF2B5EF4-FFF2-40B4-BE49-F238E27FC236}">
                <a16:creationId xmlns:a16="http://schemas.microsoft.com/office/drawing/2014/main" id="{5E99B54D-BE79-7BBB-91B9-335E0529D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141663"/>
            <a:ext cx="3168650" cy="52863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>
                <a:latin typeface="Arial" charset="0"/>
                <a:ea typeface="ＭＳ Ｐゴシック" charset="0"/>
              </a:rPr>
              <a:t>rappresentazione</a:t>
            </a:r>
            <a:endParaRPr lang="it-IT" sz="2800" b="1">
              <a:latin typeface="New York" charset="0"/>
              <a:ea typeface="ＭＳ Ｐゴシック" charset="0"/>
            </a:endParaRPr>
          </a:p>
        </p:txBody>
      </p:sp>
      <p:sp>
        <p:nvSpPr>
          <p:cNvPr id="130058" name="AutoShape 10">
            <a:extLst>
              <a:ext uri="{FF2B5EF4-FFF2-40B4-BE49-F238E27FC236}">
                <a16:creationId xmlns:a16="http://schemas.microsoft.com/office/drawing/2014/main" id="{6003AFA0-FA7C-B019-5E7C-0DEC7688E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141663"/>
            <a:ext cx="1223963" cy="485775"/>
          </a:xfrm>
          <a:prstGeom prst="rightArrow">
            <a:avLst>
              <a:gd name="adj1" fmla="val 50000"/>
              <a:gd name="adj2" fmla="val 62990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30059" name="Text Box 11">
            <a:extLst>
              <a:ext uri="{FF2B5EF4-FFF2-40B4-BE49-F238E27FC236}">
                <a16:creationId xmlns:a16="http://schemas.microsoft.com/office/drawing/2014/main" id="{5971CC98-354A-F50B-2C85-179E32484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373688"/>
            <a:ext cx="3529013" cy="588962"/>
          </a:xfrm>
          <a:prstGeom prst="rect">
            <a:avLst/>
          </a:prstGeom>
          <a:solidFill>
            <a:srgbClr val="E3DEB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2800">
                <a:latin typeface="Arial" panose="020B0604020202020204" pitchFamily="34" charset="0"/>
              </a:rPr>
              <a:t>fissata un’ascissa </a:t>
            </a:r>
            <a:r>
              <a:rPr lang="it-IT" altLang="it-IT" sz="3200" i="1">
                <a:solidFill>
                  <a:schemeClr val="accent2"/>
                </a:solidFill>
              </a:rPr>
              <a:t>c</a:t>
            </a:r>
            <a:endParaRPr lang="it-IT" altLang="it-IT" sz="3200" b="1" i="1">
              <a:solidFill>
                <a:schemeClr val="accent2"/>
              </a:solidFill>
            </a:endParaRPr>
          </a:p>
        </p:txBody>
      </p:sp>
      <p:graphicFrame>
        <p:nvGraphicFramePr>
          <p:cNvPr id="130060" name="Object 12">
            <a:extLst>
              <a:ext uri="{FF2B5EF4-FFF2-40B4-BE49-F238E27FC236}">
                <a16:creationId xmlns:a16="http://schemas.microsoft.com/office/drawing/2014/main" id="{A2F93CF9-A69A-46DF-FA57-F5F7415BC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88125" y="5373688"/>
          <a:ext cx="93503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8300" imgH="228600" progId="Equation.3">
                  <p:embed/>
                </p:oleObj>
              </mc:Choice>
              <mc:Fallback>
                <p:oleObj name="Equation" r:id="rId6" imgW="3683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5373688"/>
                        <a:ext cx="935038" cy="581025"/>
                      </a:xfrm>
                      <a:prstGeom prst="rect">
                        <a:avLst/>
                      </a:prstGeom>
                      <a:solidFill>
                        <a:srgbClr val="E3DEB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0063" name="Group 15">
            <a:extLst>
              <a:ext uri="{FF2B5EF4-FFF2-40B4-BE49-F238E27FC236}">
                <a16:creationId xmlns:a16="http://schemas.microsoft.com/office/drawing/2014/main" id="{0B0B334B-7BAE-5886-B60B-A408011DD80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5373688"/>
            <a:ext cx="1871663" cy="647700"/>
            <a:chOff x="2880" y="3385"/>
            <a:chExt cx="1179" cy="408"/>
          </a:xfrm>
        </p:grpSpPr>
        <p:sp>
          <p:nvSpPr>
            <p:cNvPr id="130061" name="AutoShape 13">
              <a:extLst>
                <a:ext uri="{FF2B5EF4-FFF2-40B4-BE49-F238E27FC236}">
                  <a16:creationId xmlns:a16="http://schemas.microsoft.com/office/drawing/2014/main" id="{48D2A4A6-020E-DCCB-0DBE-C2A7BA38F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385"/>
              <a:ext cx="1179" cy="408"/>
            </a:xfrm>
            <a:prstGeom prst="rightArrow">
              <a:avLst>
                <a:gd name="adj1" fmla="val 50000"/>
                <a:gd name="adj2" fmla="val 72243"/>
              </a:avLst>
            </a:prstGeom>
            <a:solidFill>
              <a:srgbClr val="E3DEB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8" name="Text Box 14">
              <a:extLst>
                <a:ext uri="{FF2B5EF4-FFF2-40B4-BE49-F238E27FC236}">
                  <a16:creationId xmlns:a16="http://schemas.microsoft.com/office/drawing/2014/main" id="{4C501E92-CA5B-C3FB-2D43-29C075987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3430"/>
              <a:ext cx="8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>
                  <a:latin typeface="Arial" panose="020B0604020202020204" pitchFamily="34" charset="0"/>
                </a:rPr>
                <a:t>calcolare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4" grpId="0" animBg="1" autoUpdateAnimBg="0"/>
      <p:bldP spid="130056" grpId="0" animBg="1"/>
      <p:bldP spid="130057" grpId="0" animBg="1"/>
      <p:bldP spid="130058" grpId="0" animBg="1"/>
      <p:bldP spid="13005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>
            <a:extLst>
              <a:ext uri="{FF2B5EF4-FFF2-40B4-BE49-F238E27FC236}">
                <a16:creationId xmlns:a16="http://schemas.microsoft.com/office/drawing/2014/main" id="{EFC6B951-C39A-794A-A1DC-588BEB3A5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" y="333375"/>
            <a:ext cx="7388225" cy="588963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>
                <a:latin typeface="Arial" panose="020B0604020202020204" pitchFamily="34" charset="0"/>
              </a:rPr>
              <a:t>teoria della complessità computazionale</a:t>
            </a:r>
            <a:endParaRPr lang="it-IT" altLang="it-IT" i="1"/>
          </a:p>
        </p:txBody>
      </p:sp>
      <p:sp>
        <p:nvSpPr>
          <p:cNvPr id="199683" name="Text Box 3">
            <a:extLst>
              <a:ext uri="{FF2B5EF4-FFF2-40B4-BE49-F238E27FC236}">
                <a16:creationId xmlns:a16="http://schemas.microsoft.com/office/drawing/2014/main" id="{E20C7D7A-B28E-9ED2-9829-46A6489D3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196975"/>
            <a:ext cx="7940675" cy="1143000"/>
          </a:xfrm>
          <a:prstGeom prst="rect">
            <a:avLst/>
          </a:prstGeom>
          <a:solidFill>
            <a:srgbClr val="FFFF99"/>
          </a:solidFill>
          <a:ln w="7620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determinare se un problema è </a:t>
            </a:r>
          </a:p>
          <a:p>
            <a:pPr algn="ctr">
              <a:defRPr/>
            </a:pPr>
            <a:r>
              <a:rPr lang="it-IT" altLang="it-IT" sz="3200" b="1">
                <a:solidFill>
                  <a:schemeClr val="accent2"/>
                </a:solidFill>
                <a:latin typeface="Arial" panose="020B0604020202020204" pitchFamily="34" charset="0"/>
              </a:rPr>
              <a:t>intrattabile computazionalmente </a:t>
            </a:r>
            <a:r>
              <a:rPr lang="it-IT" altLang="it-IT" sz="32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99684" name="Text Box 4">
            <a:extLst>
              <a:ext uri="{FF2B5EF4-FFF2-40B4-BE49-F238E27FC236}">
                <a16:creationId xmlns:a16="http://schemas.microsoft.com/office/drawing/2014/main" id="{66E5E20D-E5B8-2C57-1282-37868D326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87725"/>
            <a:ext cx="8135938" cy="1625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si conoscono solo algoritmi risolutori del problema con complessità di tempo </a:t>
            </a:r>
            <a:r>
              <a:rPr lang="it-IT" altLang="it-IT" sz="3200" b="1">
                <a:solidFill>
                  <a:schemeClr val="accent2"/>
                </a:solidFill>
                <a:latin typeface="Arial" panose="020B0604020202020204" pitchFamily="34" charset="0"/>
              </a:rPr>
              <a:t>più</a:t>
            </a:r>
            <a:r>
              <a:rPr lang="it-IT" altLang="it-IT" sz="3200">
                <a:latin typeface="Arial" panose="020B0604020202020204" pitchFamily="34" charset="0"/>
              </a:rPr>
              <a:t> che polinomiale (esponenziale o fattoriale) </a:t>
            </a:r>
            <a:r>
              <a:rPr lang="it-IT" altLang="it-IT" sz="3600" b="1">
                <a:solidFill>
                  <a:srgbClr val="FF3300"/>
                </a:solidFill>
                <a:latin typeface="Arial" panose="020B0604020202020204" pitchFamily="34" charset="0"/>
              </a:rPr>
              <a:t>?</a:t>
            </a:r>
            <a:r>
              <a:rPr lang="it-IT" altLang="it-IT" sz="32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99685" name="Text Box 5">
            <a:extLst>
              <a:ext uri="{FF2B5EF4-FFF2-40B4-BE49-F238E27FC236}">
                <a16:creationId xmlns:a16="http://schemas.microsoft.com/office/drawing/2014/main" id="{10D97EBE-7E83-50E0-4D6F-4C904750F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84763"/>
            <a:ext cx="8135938" cy="1625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si è dimostrato che l’algoritmo risolutore ottimale ha complessità di tempo </a:t>
            </a:r>
            <a:r>
              <a:rPr lang="it-IT" altLang="it-IT" sz="3200" b="1">
                <a:solidFill>
                  <a:schemeClr val="accent2"/>
                </a:solidFill>
                <a:latin typeface="Arial" panose="020B0604020202020204" pitchFamily="34" charset="0"/>
              </a:rPr>
              <a:t>più</a:t>
            </a:r>
            <a:r>
              <a:rPr lang="it-IT" altLang="it-IT" sz="3200">
                <a:latin typeface="Arial" panose="020B0604020202020204" pitchFamily="34" charset="0"/>
              </a:rPr>
              <a:t> che polinomiale (esponenziale o fattoriale) </a:t>
            </a:r>
            <a:r>
              <a:rPr lang="it-IT" altLang="it-IT" sz="3600" b="1">
                <a:solidFill>
                  <a:srgbClr val="FF3300"/>
                </a:solidFill>
                <a:latin typeface="Arial" panose="020B0604020202020204" pitchFamily="34" charset="0"/>
              </a:rPr>
              <a:t>?</a:t>
            </a:r>
            <a:r>
              <a:rPr lang="it-IT" altLang="it-IT" sz="32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99686" name="AutoShape 6">
            <a:extLst>
              <a:ext uri="{FF2B5EF4-FFF2-40B4-BE49-F238E27FC236}">
                <a16:creationId xmlns:a16="http://schemas.microsoft.com/office/drawing/2014/main" id="{E8AF37C5-D309-EE9E-74CC-ACC8955A3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2492375"/>
            <a:ext cx="576263" cy="792163"/>
          </a:xfrm>
          <a:prstGeom prst="downArrow">
            <a:avLst>
              <a:gd name="adj1" fmla="val 50000"/>
              <a:gd name="adj2" fmla="val 3436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 animBg="1"/>
      <p:bldP spid="199685" grpId="0" animBg="1"/>
      <p:bldP spid="19968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2">
            <a:extLst>
              <a:ext uri="{FF2B5EF4-FFF2-40B4-BE49-F238E27FC236}">
                <a16:creationId xmlns:a16="http://schemas.microsoft.com/office/drawing/2014/main" id="{123A6495-4568-D2FD-1A0D-641298CFF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" y="333375"/>
            <a:ext cx="7388225" cy="588963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>
                <a:latin typeface="Arial" panose="020B0604020202020204" pitchFamily="34" charset="0"/>
              </a:rPr>
              <a:t>teoria della complessità computazionale</a:t>
            </a:r>
            <a:endParaRPr lang="it-IT" altLang="it-IT" i="1"/>
          </a:p>
        </p:txBody>
      </p:sp>
      <p:sp>
        <p:nvSpPr>
          <p:cNvPr id="197635" name="Text Box 3">
            <a:extLst>
              <a:ext uri="{FF2B5EF4-FFF2-40B4-BE49-F238E27FC236}">
                <a16:creationId xmlns:a16="http://schemas.microsoft.com/office/drawing/2014/main" id="{F19E6566-4DD5-B13A-0995-129DBD3E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196975"/>
            <a:ext cx="2232025" cy="1143000"/>
          </a:xfrm>
          <a:prstGeom prst="rect">
            <a:avLst/>
          </a:prstGeom>
          <a:solidFill>
            <a:srgbClr val="9CF4B1"/>
          </a:solidFill>
          <a:ln w="76200">
            <a:solidFill>
              <a:srgbClr val="0099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problemi</a:t>
            </a:r>
          </a:p>
          <a:p>
            <a:pPr algn="ctr">
              <a:defRPr/>
            </a:pPr>
            <a:r>
              <a:rPr lang="it-IT" sz="32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trattabili </a:t>
            </a:r>
            <a:r>
              <a:rPr lang="it-IT" sz="3200"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97636" name="Text Box 4">
            <a:extLst>
              <a:ext uri="{FF2B5EF4-FFF2-40B4-BE49-F238E27FC236}">
                <a16:creationId xmlns:a16="http://schemas.microsoft.com/office/drawing/2014/main" id="{D4221C47-8519-2774-7C34-6A837F68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44775"/>
            <a:ext cx="3168650" cy="2117725"/>
          </a:xfrm>
          <a:prstGeom prst="rect">
            <a:avLst/>
          </a:prstGeom>
          <a:solidFill>
            <a:srgbClr val="9CF4B1"/>
          </a:solidFill>
          <a:ln w="76200">
            <a:solidFill>
              <a:srgbClr val="0099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problemi di </a:t>
            </a:r>
          </a:p>
          <a:p>
            <a:pPr algn="ctr">
              <a:defRPr/>
            </a:pPr>
            <a:r>
              <a:rPr lang="it-IT" altLang="it-IT" sz="3200" b="1">
                <a:solidFill>
                  <a:schemeClr val="accent2"/>
                </a:solidFill>
                <a:latin typeface="Arial" panose="020B0604020202020204" pitchFamily="34" charset="0"/>
              </a:rPr>
              <a:t>complessità intrinseca</a:t>
            </a:r>
            <a:r>
              <a:rPr lang="it-IT" altLang="it-IT" sz="3200">
                <a:latin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it-IT" altLang="it-IT" sz="3200" b="1">
                <a:solidFill>
                  <a:srgbClr val="009900"/>
                </a:solidFill>
                <a:latin typeface="Arial" panose="020B0604020202020204" pitchFamily="34" charset="0"/>
              </a:rPr>
              <a:t>polinomiale</a:t>
            </a:r>
            <a:r>
              <a:rPr lang="it-IT" altLang="it-IT" sz="3200">
                <a:solidFill>
                  <a:srgbClr val="0099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97638" name="Text Box 6">
            <a:extLst>
              <a:ext uri="{FF2B5EF4-FFF2-40B4-BE49-F238E27FC236}">
                <a16:creationId xmlns:a16="http://schemas.microsoft.com/office/drawing/2014/main" id="{26FA3E32-B157-C4C5-D0A5-5B9A6FE04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188" y="1196975"/>
            <a:ext cx="2303462" cy="1143000"/>
          </a:xfrm>
          <a:prstGeom prst="rect">
            <a:avLst/>
          </a:prstGeom>
          <a:solidFill>
            <a:srgbClr val="FFFF99"/>
          </a:solidFill>
          <a:ln w="7620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problemi</a:t>
            </a:r>
          </a:p>
          <a:p>
            <a:pPr algn="ctr">
              <a:defRPr/>
            </a:pPr>
            <a:r>
              <a:rPr lang="it-IT" sz="32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intrattabili</a:t>
            </a:r>
            <a:endParaRPr lang="it-IT" sz="3200">
              <a:latin typeface="Arial" charset="0"/>
              <a:ea typeface="ＭＳ Ｐゴシック" charset="0"/>
            </a:endParaRPr>
          </a:p>
        </p:txBody>
      </p:sp>
      <p:sp>
        <p:nvSpPr>
          <p:cNvPr id="197639" name="Text Box 7">
            <a:extLst>
              <a:ext uri="{FF2B5EF4-FFF2-40B4-BE49-F238E27FC236}">
                <a16:creationId xmlns:a16="http://schemas.microsoft.com/office/drawing/2014/main" id="{10282E9B-3E82-4EF2-5DD8-F8123D805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657475"/>
            <a:ext cx="3995737" cy="3579813"/>
          </a:xfrm>
          <a:prstGeom prst="rect">
            <a:avLst/>
          </a:prstGeom>
          <a:solidFill>
            <a:srgbClr val="FFFF99"/>
          </a:solidFill>
          <a:ln w="7620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problemi di </a:t>
            </a:r>
          </a:p>
          <a:p>
            <a:pPr algn="ctr">
              <a:defRPr/>
            </a:pPr>
            <a:r>
              <a:rPr lang="it-IT" altLang="it-IT" sz="3200" b="1">
                <a:solidFill>
                  <a:schemeClr val="accent2"/>
                </a:solidFill>
                <a:latin typeface="Arial" panose="020B0604020202020204" pitchFamily="34" charset="0"/>
              </a:rPr>
              <a:t>complessità intrinseca</a:t>
            </a:r>
            <a:r>
              <a:rPr lang="it-IT" altLang="it-IT" sz="3200">
                <a:latin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it-IT" altLang="it-IT" sz="3200" b="1">
                <a:solidFill>
                  <a:srgbClr val="FF3300"/>
                </a:solidFill>
                <a:latin typeface="Arial" panose="020B0604020202020204" pitchFamily="34" charset="0"/>
              </a:rPr>
              <a:t>più che polinomiale</a:t>
            </a:r>
            <a:r>
              <a:rPr lang="it-IT" altLang="it-IT" sz="3200">
                <a:latin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(</a:t>
            </a:r>
            <a:r>
              <a:rPr lang="it-IT" altLang="it-IT" sz="3200" b="1">
                <a:solidFill>
                  <a:srgbClr val="CC3300"/>
                </a:solidFill>
                <a:latin typeface="Arial" panose="020B0604020202020204" pitchFamily="34" charset="0"/>
              </a:rPr>
              <a:t>esponenziale</a:t>
            </a:r>
            <a:r>
              <a:rPr lang="it-IT" altLang="it-IT" sz="320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3200">
                <a:latin typeface="Arial" panose="020B0604020202020204" pitchFamily="34" charset="0"/>
              </a:rPr>
              <a:t>o </a:t>
            </a:r>
            <a:r>
              <a:rPr lang="it-IT" altLang="it-IT" sz="3200" b="1">
                <a:solidFill>
                  <a:srgbClr val="CC3300"/>
                </a:solidFill>
                <a:latin typeface="Arial" panose="020B0604020202020204" pitchFamily="34" charset="0"/>
              </a:rPr>
              <a:t>fattoriale</a:t>
            </a:r>
            <a:r>
              <a:rPr lang="it-IT" altLang="it-IT" sz="3200">
                <a:latin typeface="Arial" panose="020B0604020202020204" pitchFamily="34" charset="0"/>
              </a:rPr>
              <a:t>)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 animBg="1"/>
      <p:bldP spid="1976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2">
            <a:extLst>
              <a:ext uri="{FF2B5EF4-FFF2-40B4-BE49-F238E27FC236}">
                <a16:creationId xmlns:a16="http://schemas.microsoft.com/office/drawing/2014/main" id="{123A6495-4568-D2FD-1A0D-641298CFF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" y="333375"/>
            <a:ext cx="7388225" cy="588963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>
                <a:latin typeface="Arial" panose="020B0604020202020204" pitchFamily="34" charset="0"/>
              </a:rPr>
              <a:t>teoria della complessità computazionale</a:t>
            </a:r>
            <a:endParaRPr lang="it-IT" altLang="it-IT" i="1"/>
          </a:p>
        </p:txBody>
      </p:sp>
      <p:sp>
        <p:nvSpPr>
          <p:cNvPr id="197635" name="Text Box 3">
            <a:extLst>
              <a:ext uri="{FF2B5EF4-FFF2-40B4-BE49-F238E27FC236}">
                <a16:creationId xmlns:a16="http://schemas.microsoft.com/office/drawing/2014/main" id="{F19E6566-4DD5-B13A-0995-129DBD3E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24" y="1429576"/>
            <a:ext cx="8568952" cy="25545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762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200" dirty="0">
                <a:latin typeface="Arial" charset="0"/>
                <a:ea typeface="ＭＳ Ｐゴシック" charset="0"/>
              </a:rPr>
              <a:t>una importante classe di problemi è quella dei </a:t>
            </a:r>
          </a:p>
          <a:p>
            <a:pPr algn="ctr">
              <a:defRPr/>
            </a:pPr>
            <a:r>
              <a:rPr lang="it-IT" sz="3200" b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problemi NP</a:t>
            </a:r>
          </a:p>
          <a:p>
            <a:pPr algn="ctr">
              <a:defRPr/>
            </a:pPr>
            <a:r>
              <a:rPr lang="it-IT" sz="3200" dirty="0">
                <a:latin typeface="Arial" charset="0"/>
                <a:ea typeface="ＭＳ Ｐゴシック" charset="0"/>
              </a:rPr>
              <a:t> cioè i problemi per i quali una </a:t>
            </a:r>
            <a:r>
              <a:rPr lang="it-IT" sz="3200" b="1" dirty="0">
                <a:latin typeface="Arial" charset="0"/>
                <a:ea typeface="ＭＳ Ｐゴシック" charset="0"/>
              </a:rPr>
              <a:t>soluzione proposta</a:t>
            </a:r>
            <a:r>
              <a:rPr lang="it-IT" sz="3200" dirty="0">
                <a:latin typeface="Arial" charset="0"/>
                <a:ea typeface="ＭＳ Ｐゴシック" charset="0"/>
              </a:rPr>
              <a:t> può essere </a:t>
            </a:r>
            <a:r>
              <a:rPr lang="it-IT" sz="3200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verificata</a:t>
            </a:r>
            <a:r>
              <a:rPr lang="it-IT" sz="3200" dirty="0">
                <a:latin typeface="Arial" charset="0"/>
                <a:ea typeface="ＭＳ Ｐゴシック" charset="0"/>
              </a:rPr>
              <a:t> in </a:t>
            </a:r>
            <a:r>
              <a:rPr lang="it-IT" sz="3200" b="1" dirty="0">
                <a:latin typeface="Arial" charset="0"/>
                <a:ea typeface="ＭＳ Ｐゴシック" charset="0"/>
              </a:rPr>
              <a:t>tempo polinomiale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8D48350-E521-CD17-D52E-DA92AFA34F26}"/>
              </a:ext>
            </a:extLst>
          </p:cNvPr>
          <p:cNvSpPr txBox="1"/>
          <p:nvPr/>
        </p:nvSpPr>
        <p:spPr>
          <a:xfrm>
            <a:off x="287524" y="4491359"/>
            <a:ext cx="85689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dirty="0">
                <a:latin typeface="Arial" charset="0"/>
                <a:ea typeface="ＭＳ Ｐゴシック" charset="0"/>
              </a:rPr>
              <a:t>in altre parole, anche se potrebbe non essere facile trovare una soluzione, una volta che si abbia una soluzione proposta, si può </a:t>
            </a:r>
            <a:r>
              <a:rPr lang="it-IT" sz="2400" b="1" dirty="0">
                <a:latin typeface="Arial" charset="0"/>
                <a:ea typeface="ＭＳ Ｐゴシック" charset="0"/>
              </a:rPr>
              <a:t>verificare</a:t>
            </a:r>
            <a:r>
              <a:rPr lang="it-IT" sz="2400" dirty="0">
                <a:latin typeface="Arial" charset="0"/>
                <a:ea typeface="ＭＳ Ｐゴシック" charset="0"/>
              </a:rPr>
              <a:t> se è corretta o meno in </a:t>
            </a:r>
            <a:r>
              <a:rPr lang="it-IT" sz="2400" b="1" dirty="0">
                <a:latin typeface="Arial" charset="0"/>
                <a:ea typeface="ＭＳ Ｐゴシック" charset="0"/>
              </a:rPr>
              <a:t>modo efficiente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197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2">
            <a:extLst>
              <a:ext uri="{FF2B5EF4-FFF2-40B4-BE49-F238E27FC236}">
                <a16:creationId xmlns:a16="http://schemas.microsoft.com/office/drawing/2014/main" id="{123A6495-4568-D2FD-1A0D-641298CFF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" y="333375"/>
            <a:ext cx="7388225" cy="588963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>
                <a:latin typeface="Arial" panose="020B0604020202020204" pitchFamily="34" charset="0"/>
              </a:rPr>
              <a:t>teoria della complessità computazionale</a:t>
            </a:r>
            <a:endParaRPr lang="it-IT" altLang="it-IT" i="1"/>
          </a:p>
        </p:txBody>
      </p:sp>
      <p:sp>
        <p:nvSpPr>
          <p:cNvPr id="197635" name="Text Box 3">
            <a:extLst>
              <a:ext uri="{FF2B5EF4-FFF2-40B4-BE49-F238E27FC236}">
                <a16:creationId xmlns:a16="http://schemas.microsoft.com/office/drawing/2014/main" id="{F19E6566-4DD5-B13A-0995-129DBD3E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24" y="1429576"/>
            <a:ext cx="8568952" cy="20621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762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200" dirty="0">
                <a:latin typeface="Arial" charset="0"/>
                <a:ea typeface="ＭＳ Ｐゴシック" charset="0"/>
              </a:rPr>
              <a:t>un esempio di </a:t>
            </a:r>
          </a:p>
          <a:p>
            <a:pPr algn="ctr">
              <a:defRPr/>
            </a:pPr>
            <a:r>
              <a:rPr lang="it-IT" sz="3200" b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problema NP</a:t>
            </a:r>
          </a:p>
          <a:p>
            <a:pPr algn="ctr">
              <a:defRPr/>
            </a:pPr>
            <a:r>
              <a:rPr lang="it-IT" sz="3200" dirty="0">
                <a:latin typeface="Arial" charset="0"/>
                <a:ea typeface="ＭＳ Ｐゴシック" charset="0"/>
              </a:rPr>
              <a:t> è il problema della </a:t>
            </a:r>
            <a:r>
              <a:rPr lang="it-IT" sz="3200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fattorizzazione di un numero intero in fattori primi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8D48350-E521-CD17-D52E-DA92AFA34F26}"/>
              </a:ext>
            </a:extLst>
          </p:cNvPr>
          <p:cNvSpPr txBox="1"/>
          <p:nvPr/>
        </p:nvSpPr>
        <p:spPr>
          <a:xfrm>
            <a:off x="143762" y="4891318"/>
            <a:ext cx="88564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dirty="0">
                <a:latin typeface="Arial" charset="0"/>
                <a:ea typeface="ＭＳ Ｐゴシック" charset="0"/>
              </a:rPr>
              <a:t>d</a:t>
            </a:r>
            <a:r>
              <a:rPr lang="it-IT" sz="2400" dirty="0">
                <a:latin typeface="Arial" charset="0"/>
                <a:ea typeface="ＭＳ Ｐゴシック" charset="0"/>
              </a:rPr>
              <a:t>ato un numero N e proposta una sua fattorizzazione in numeri primi, si può </a:t>
            </a:r>
            <a:r>
              <a:rPr lang="it-IT" sz="2400" b="1" dirty="0">
                <a:latin typeface="Arial" charset="0"/>
                <a:ea typeface="ＭＳ Ｐゴシック" charset="0"/>
              </a:rPr>
              <a:t>verificare</a:t>
            </a:r>
            <a:r>
              <a:rPr lang="it-IT" sz="2400" dirty="0">
                <a:latin typeface="Arial" charset="0"/>
                <a:ea typeface="ＭＳ Ｐゴシック" charset="0"/>
              </a:rPr>
              <a:t> se la fattorizzazione è semplicemente moltiplicando tra loro i numeri primi e confrontando </a:t>
            </a:r>
            <a:r>
              <a:rPr lang="it-IT" dirty="0">
                <a:latin typeface="Arial" charset="0"/>
                <a:ea typeface="ＭＳ Ｐゴシック" charset="0"/>
              </a:rPr>
              <a:t>tale </a:t>
            </a:r>
            <a:r>
              <a:rPr lang="it-IT" sz="2400" dirty="0">
                <a:latin typeface="Arial" charset="0"/>
                <a:ea typeface="ＭＳ Ｐゴシック" charset="0"/>
              </a:rPr>
              <a:t>prodotto con il numero N</a:t>
            </a:r>
            <a:endParaRPr lang="it-IT" sz="2400" b="1" dirty="0">
              <a:latin typeface="Arial" charset="0"/>
              <a:ea typeface="ＭＳ Ｐゴシック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6F4E924-9BEC-000A-A7A5-98435E7E302A}"/>
              </a:ext>
            </a:extLst>
          </p:cNvPr>
          <p:cNvSpPr txBox="1"/>
          <p:nvPr/>
        </p:nvSpPr>
        <p:spPr>
          <a:xfrm>
            <a:off x="287524" y="3789040"/>
            <a:ext cx="85689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dirty="0">
                <a:latin typeface="Arial" charset="0"/>
                <a:ea typeface="ＭＳ Ｐゴシック" charset="0"/>
              </a:rPr>
              <a:t>Esempio: 15 = 3 x 5, con 3 e 5 </a:t>
            </a:r>
            <a:r>
              <a:rPr lang="it-IT" sz="2400" b="1" dirty="0">
                <a:latin typeface="Arial" charset="0"/>
                <a:ea typeface="ＭＳ Ｐゴシック" charset="0"/>
              </a:rPr>
              <a:t>numeri primi</a:t>
            </a:r>
            <a:r>
              <a:rPr lang="it-IT" sz="2400" dirty="0">
                <a:latin typeface="Arial" charset="0"/>
                <a:ea typeface="ＭＳ Ｐゴシック" charset="0"/>
              </a:rPr>
              <a:t>, ovvero divisibili solo per sé stessi e per 1</a:t>
            </a:r>
            <a:endParaRPr lang="it-IT" sz="2400" b="1" dirty="0">
              <a:latin typeface="Arial" charset="0"/>
              <a:ea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133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623B53E4-22C9-9329-2657-619A9E1F0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09600"/>
            <a:ext cx="2971800" cy="1905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4035" name="Text Box 5">
            <a:extLst>
              <a:ext uri="{FF2B5EF4-FFF2-40B4-BE49-F238E27FC236}">
                <a16:creationId xmlns:a16="http://schemas.microsoft.com/office/drawing/2014/main" id="{D0A2CD77-1AA8-9F7D-5C05-81F82D559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9075" y="1066800"/>
            <a:ext cx="21447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3200">
                <a:latin typeface="Arial" panose="020B0604020202020204" pitchFamily="34" charset="0"/>
              </a:rPr>
              <a:t>problemi</a:t>
            </a:r>
          </a:p>
          <a:p>
            <a:pPr algn="ctr"/>
            <a:r>
              <a:rPr lang="it-IT" altLang="it-IT" sz="3200" b="1">
                <a:solidFill>
                  <a:srgbClr val="CC3300"/>
                </a:solidFill>
                <a:latin typeface="Arial" panose="020B0604020202020204" pitchFamily="34" charset="0"/>
              </a:rPr>
              <a:t>intrattabili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sp>
        <p:nvSpPr>
          <p:cNvPr id="44036" name="Rectangle 6">
            <a:extLst>
              <a:ext uri="{FF2B5EF4-FFF2-40B4-BE49-F238E27FC236}">
                <a16:creationId xmlns:a16="http://schemas.microsoft.com/office/drawing/2014/main" id="{8A5F7BF3-E837-4B3C-A246-5FD8BFC70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14600"/>
            <a:ext cx="2971800" cy="27432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4037" name="Text Box 7">
            <a:extLst>
              <a:ext uri="{FF2B5EF4-FFF2-40B4-BE49-F238E27FC236}">
                <a16:creationId xmlns:a16="http://schemas.microsoft.com/office/drawing/2014/main" id="{91257A13-C83B-8AFE-2421-50F9D6F89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263" y="4038600"/>
            <a:ext cx="1784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3200">
                <a:latin typeface="Arial" panose="020B0604020202020204" pitchFamily="34" charset="0"/>
              </a:rPr>
              <a:t>problemi</a:t>
            </a:r>
          </a:p>
          <a:p>
            <a:pPr algn="ctr"/>
            <a:r>
              <a:rPr lang="it-IT" altLang="it-IT" sz="3200" b="1">
                <a:solidFill>
                  <a:srgbClr val="009900"/>
                </a:solidFill>
                <a:latin typeface="Arial" panose="020B0604020202020204" pitchFamily="34" charset="0"/>
              </a:rPr>
              <a:t>trattabili</a:t>
            </a:r>
            <a:endParaRPr lang="it-IT" altLang="it-IT" sz="280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grpSp>
        <p:nvGrpSpPr>
          <p:cNvPr id="147479" name="Group 23">
            <a:extLst>
              <a:ext uri="{FF2B5EF4-FFF2-40B4-BE49-F238E27FC236}">
                <a16:creationId xmlns:a16="http://schemas.microsoft.com/office/drawing/2014/main" id="{616BB920-3362-CCDC-42F5-8F5203096724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667000"/>
            <a:ext cx="2819400" cy="1295400"/>
            <a:chOff x="720" y="1680"/>
            <a:chExt cx="1776" cy="816"/>
          </a:xfrm>
        </p:grpSpPr>
        <p:sp>
          <p:nvSpPr>
            <p:cNvPr id="44050" name="Text Box 8">
              <a:extLst>
                <a:ext uri="{FF2B5EF4-FFF2-40B4-BE49-F238E27FC236}">
                  <a16:creationId xmlns:a16="http://schemas.microsoft.com/office/drawing/2014/main" id="{C0115AA1-52A3-B89C-FFBE-23D9DCD27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3" y="1728"/>
              <a:ext cx="1106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it-IT" altLang="it-IT" sz="3200" dirty="0">
                  <a:latin typeface="Arial" panose="020B0604020202020204" pitchFamily="34" charset="0"/>
                </a:rPr>
                <a:t>problemi</a:t>
              </a:r>
            </a:p>
            <a:p>
              <a:pPr algn="ctr"/>
              <a:r>
                <a:rPr lang="it-IT" altLang="it-IT" sz="3200" dirty="0">
                  <a:solidFill>
                    <a:srgbClr val="000099"/>
                  </a:solidFill>
                  <a:latin typeface="Arial" panose="020B0604020202020204" pitchFamily="34" charset="0"/>
                </a:rPr>
                <a:t>NP</a:t>
              </a:r>
              <a:endParaRPr lang="it-IT" altLang="it-IT" sz="2800" dirty="0">
                <a:latin typeface="Arial" panose="020B0604020202020204" pitchFamily="34" charset="0"/>
              </a:endParaRPr>
            </a:p>
          </p:txBody>
        </p:sp>
        <p:sp>
          <p:nvSpPr>
            <p:cNvPr id="44051" name="Oval 10">
              <a:extLst>
                <a:ext uri="{FF2B5EF4-FFF2-40B4-BE49-F238E27FC236}">
                  <a16:creationId xmlns:a16="http://schemas.microsoft.com/office/drawing/2014/main" id="{2EEEEFA3-7E4A-FD74-6624-2D0711E98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680"/>
              <a:ext cx="1776" cy="816"/>
            </a:xfrm>
            <a:prstGeom prst="ellips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it-IT" altLang="it-IT" baseline="36000">
                <a:solidFill>
                  <a:srgbClr val="000099"/>
                </a:solidFill>
              </a:endParaRPr>
            </a:p>
          </p:txBody>
        </p:sp>
      </p:grpSp>
      <p:sp>
        <p:nvSpPr>
          <p:cNvPr id="147467" name="Text Box 11">
            <a:extLst>
              <a:ext uri="{FF2B5EF4-FFF2-40B4-BE49-F238E27FC236}">
                <a16:creationId xmlns:a16="http://schemas.microsoft.com/office/drawing/2014/main" id="{48D19CD0-4DFD-48B4-BD35-439EA9506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3175" y="5334000"/>
            <a:ext cx="24844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3200" b="1">
                <a:solidFill>
                  <a:schemeClr val="accent2"/>
                </a:solidFill>
                <a:latin typeface="Arial" panose="020B0604020202020204" pitchFamily="34" charset="0"/>
              </a:rPr>
              <a:t>improbabile</a:t>
            </a:r>
            <a:endParaRPr lang="it-IT" altLang="it-IT" sz="3200">
              <a:latin typeface="Arial" panose="020B0604020202020204" pitchFamily="34" charset="0"/>
            </a:endParaRPr>
          </a:p>
          <a:p>
            <a:pPr algn="ctr"/>
            <a:r>
              <a:rPr lang="it-IT" altLang="it-IT" sz="3200">
                <a:latin typeface="Arial" panose="020B0604020202020204" pitchFamily="34" charset="0"/>
              </a:rPr>
              <a:t>ma possibile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grpSp>
        <p:nvGrpSpPr>
          <p:cNvPr id="147481" name="Group 25">
            <a:extLst>
              <a:ext uri="{FF2B5EF4-FFF2-40B4-BE49-F238E27FC236}">
                <a16:creationId xmlns:a16="http://schemas.microsoft.com/office/drawing/2014/main" id="{AA0176E1-F487-B0BA-0E58-174D778B7A0A}"/>
              </a:ext>
            </a:extLst>
          </p:cNvPr>
          <p:cNvGrpSpPr>
            <a:grpSpLocks/>
          </p:cNvGrpSpPr>
          <p:nvPr/>
        </p:nvGrpSpPr>
        <p:grpSpPr bwMode="auto">
          <a:xfrm>
            <a:off x="5013325" y="609600"/>
            <a:ext cx="2971800" cy="4648200"/>
            <a:chOff x="3158" y="384"/>
            <a:chExt cx="1872" cy="2928"/>
          </a:xfrm>
        </p:grpSpPr>
        <p:sp>
          <p:nvSpPr>
            <p:cNvPr id="44046" name="Rectangle 12">
              <a:extLst>
                <a:ext uri="{FF2B5EF4-FFF2-40B4-BE49-F238E27FC236}">
                  <a16:creationId xmlns:a16="http://schemas.microsoft.com/office/drawing/2014/main" id="{D7100EFD-FC61-3F59-7C7E-9E5F4F93F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" y="384"/>
              <a:ext cx="1872" cy="192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44047" name="Text Box 13">
              <a:extLst>
                <a:ext uri="{FF2B5EF4-FFF2-40B4-BE49-F238E27FC236}">
                  <a16:creationId xmlns:a16="http://schemas.microsoft.com/office/drawing/2014/main" id="{07E826BE-41BD-BCC1-9A73-B244E3317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576"/>
              <a:ext cx="1351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it-IT" altLang="it-IT" sz="3200">
                  <a:latin typeface="Arial" panose="020B0604020202020204" pitchFamily="34" charset="0"/>
                </a:rPr>
                <a:t>problemi</a:t>
              </a:r>
            </a:p>
            <a:p>
              <a:pPr algn="ctr"/>
              <a:r>
                <a:rPr lang="it-IT" altLang="it-IT" sz="3200" b="1">
                  <a:solidFill>
                    <a:srgbClr val="CC3300"/>
                  </a:solidFill>
                  <a:latin typeface="Arial" panose="020B0604020202020204" pitchFamily="34" charset="0"/>
                </a:rPr>
                <a:t>intrattabili</a:t>
              </a:r>
              <a:endParaRPr lang="it-IT" altLang="it-IT" sz="2800">
                <a:latin typeface="Arial" panose="020B0604020202020204" pitchFamily="34" charset="0"/>
              </a:endParaRPr>
            </a:p>
          </p:txBody>
        </p:sp>
        <p:sp>
          <p:nvSpPr>
            <p:cNvPr id="44048" name="Rectangle 14">
              <a:extLst>
                <a:ext uri="{FF2B5EF4-FFF2-40B4-BE49-F238E27FC236}">
                  <a16:creationId xmlns:a16="http://schemas.microsoft.com/office/drawing/2014/main" id="{030DC0EA-E183-75BE-0D4C-61B8A80CF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" y="2304"/>
              <a:ext cx="1872" cy="100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44049" name="Text Box 15">
              <a:extLst>
                <a:ext uri="{FF2B5EF4-FFF2-40B4-BE49-F238E27FC236}">
                  <a16:creationId xmlns:a16="http://schemas.microsoft.com/office/drawing/2014/main" id="{64DCF0C5-D654-D748-07B9-BD413A801F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9" y="2544"/>
              <a:ext cx="11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it-IT" altLang="it-IT" sz="3200">
                  <a:latin typeface="Arial" panose="020B0604020202020204" pitchFamily="34" charset="0"/>
                </a:rPr>
                <a:t>problemi</a:t>
              </a:r>
            </a:p>
            <a:p>
              <a:pPr algn="ctr"/>
              <a:r>
                <a:rPr lang="it-IT" altLang="it-IT" sz="3200" b="1">
                  <a:solidFill>
                    <a:srgbClr val="009900"/>
                  </a:solidFill>
                  <a:latin typeface="Arial" panose="020B0604020202020204" pitchFamily="34" charset="0"/>
                </a:rPr>
                <a:t>trattabili</a:t>
              </a:r>
              <a:endParaRPr lang="it-IT" altLang="it-IT" sz="2800">
                <a:solidFill>
                  <a:srgbClr val="0099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47482" name="Group 26">
            <a:extLst>
              <a:ext uri="{FF2B5EF4-FFF2-40B4-BE49-F238E27FC236}">
                <a16:creationId xmlns:a16="http://schemas.microsoft.com/office/drawing/2014/main" id="{9E922592-9E8D-78FA-E417-EE8885B3CC9C}"/>
              </a:ext>
            </a:extLst>
          </p:cNvPr>
          <p:cNvGrpSpPr>
            <a:grpSpLocks/>
          </p:cNvGrpSpPr>
          <p:nvPr/>
        </p:nvGrpSpPr>
        <p:grpSpPr bwMode="auto">
          <a:xfrm>
            <a:off x="5089525" y="2133600"/>
            <a:ext cx="2819400" cy="1295400"/>
            <a:chOff x="3206" y="1344"/>
            <a:chExt cx="1776" cy="816"/>
          </a:xfrm>
        </p:grpSpPr>
        <p:sp>
          <p:nvSpPr>
            <p:cNvPr id="44044" name="Text Box 16">
              <a:extLst>
                <a:ext uri="{FF2B5EF4-FFF2-40B4-BE49-F238E27FC236}">
                  <a16:creationId xmlns:a16="http://schemas.microsoft.com/office/drawing/2014/main" id="{10A610F8-BDD8-9CE6-976A-8BE2990AA9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9" y="1392"/>
              <a:ext cx="1106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it-IT" altLang="it-IT" sz="3200" dirty="0">
                  <a:latin typeface="Arial" panose="020B0604020202020204" pitchFamily="34" charset="0"/>
                </a:rPr>
                <a:t>problemi</a:t>
              </a:r>
            </a:p>
            <a:p>
              <a:pPr algn="ctr"/>
              <a:r>
                <a:rPr lang="it-IT" altLang="it-IT" sz="3200" dirty="0">
                  <a:solidFill>
                    <a:srgbClr val="000099"/>
                  </a:solidFill>
                  <a:latin typeface="Arial" panose="020B0604020202020204" pitchFamily="34" charset="0"/>
                </a:rPr>
                <a:t>NP</a:t>
              </a:r>
              <a:endParaRPr lang="it-IT" altLang="it-IT" sz="2800" dirty="0">
                <a:latin typeface="Arial" panose="020B0604020202020204" pitchFamily="34" charset="0"/>
              </a:endParaRPr>
            </a:p>
          </p:txBody>
        </p:sp>
        <p:sp>
          <p:nvSpPr>
            <p:cNvPr id="44045" name="Oval 17">
              <a:extLst>
                <a:ext uri="{FF2B5EF4-FFF2-40B4-BE49-F238E27FC236}">
                  <a16:creationId xmlns:a16="http://schemas.microsoft.com/office/drawing/2014/main" id="{3FBCFC52-F73F-0CB1-094D-250720FB9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1344"/>
              <a:ext cx="1776" cy="816"/>
            </a:xfrm>
            <a:prstGeom prst="ellips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sp>
        <p:nvSpPr>
          <p:cNvPr id="147474" name="Text Box 18">
            <a:extLst>
              <a:ext uri="{FF2B5EF4-FFF2-40B4-BE49-F238E27FC236}">
                <a16:creationId xmlns:a16="http://schemas.microsoft.com/office/drawing/2014/main" id="{0C827762-572C-3DC8-A050-2D79D6617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334000"/>
            <a:ext cx="28670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3200" b="1">
                <a:solidFill>
                  <a:schemeClr val="accent2"/>
                </a:solidFill>
                <a:latin typeface="Arial" panose="020B0604020202020204" pitchFamily="34" charset="0"/>
              </a:rPr>
              <a:t>probabile</a:t>
            </a:r>
            <a:r>
              <a:rPr lang="it-IT" altLang="it-IT" sz="3200">
                <a:latin typeface="Arial" panose="020B0604020202020204" pitchFamily="34" charset="0"/>
              </a:rPr>
              <a:t> ma</a:t>
            </a:r>
          </a:p>
          <a:p>
            <a:pPr algn="ctr"/>
            <a:r>
              <a:rPr lang="it-IT" altLang="it-IT" sz="3200">
                <a:latin typeface="Arial" panose="020B0604020202020204" pitchFamily="34" charset="0"/>
              </a:rPr>
              <a:t>non dimostrato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sp>
        <p:nvSpPr>
          <p:cNvPr id="147478" name="Rectangle 22">
            <a:extLst>
              <a:ext uri="{FF2B5EF4-FFF2-40B4-BE49-F238E27FC236}">
                <a16:creationId xmlns:a16="http://schemas.microsoft.com/office/drawing/2014/main" id="{0317F3EA-6042-9D9C-5822-1FB5FBED7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60350"/>
            <a:ext cx="3744913" cy="6337300"/>
          </a:xfrm>
          <a:prstGeom prst="rect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4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7" grpId="0"/>
      <p:bldP spid="147474" grpId="0"/>
      <p:bldP spid="14747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2">
            <a:extLst>
              <a:ext uri="{FF2B5EF4-FFF2-40B4-BE49-F238E27FC236}">
                <a16:creationId xmlns:a16="http://schemas.microsoft.com/office/drawing/2014/main" id="{123A6495-4568-D2FD-1A0D-641298CFF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" y="333375"/>
            <a:ext cx="7388225" cy="588963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>
                <a:latin typeface="Arial" panose="020B0604020202020204" pitchFamily="34" charset="0"/>
              </a:rPr>
              <a:t>teoria della complessità computazionale</a:t>
            </a:r>
            <a:endParaRPr lang="it-IT" altLang="it-IT" i="1"/>
          </a:p>
        </p:txBody>
      </p:sp>
      <p:sp>
        <p:nvSpPr>
          <p:cNvPr id="197635" name="Text Box 3">
            <a:extLst>
              <a:ext uri="{FF2B5EF4-FFF2-40B4-BE49-F238E27FC236}">
                <a16:creationId xmlns:a16="http://schemas.microsoft.com/office/drawing/2014/main" id="{F19E6566-4DD5-B13A-0995-129DBD3E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124744"/>
            <a:ext cx="8568952" cy="52322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762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200" dirty="0">
                <a:latin typeface="Arial" charset="0"/>
                <a:ea typeface="ＭＳ Ｐゴシック" charset="0"/>
              </a:rPr>
              <a:t>problema della </a:t>
            </a:r>
            <a:r>
              <a:rPr lang="it-IT" sz="3200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fattorizzazione di un numero intero </a:t>
            </a:r>
            <a:r>
              <a:rPr lang="it-IT" sz="3200" b="1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N</a:t>
            </a:r>
            <a:r>
              <a:rPr lang="it-IT" sz="3200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in fattori primi</a:t>
            </a:r>
          </a:p>
          <a:p>
            <a:pPr algn="ctr">
              <a:defRPr/>
            </a:pPr>
            <a:endParaRPr lang="it-IT" sz="1400" b="1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it-IT" sz="3200" dirty="0">
                <a:latin typeface="Arial" charset="0"/>
                <a:ea typeface="ＭＳ Ｐゴシック" charset="0"/>
              </a:rPr>
              <a:t>la dimensione computazionale è il numero di cifre di </a:t>
            </a:r>
            <a:r>
              <a:rPr lang="it-IT" sz="3200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N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it-IT" sz="3200" dirty="0">
                <a:latin typeface="Arial" charset="0"/>
                <a:ea typeface="ＭＳ Ｐゴシック" charset="0"/>
              </a:rPr>
              <a:t>la verifica di una soluzione è di complessità polinomiale (verifica della primalità dei numeri proposti e poi loro moltiplicazione)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it-IT" sz="3200" dirty="0">
                <a:latin typeface="Arial" charset="0"/>
                <a:ea typeface="ＭＳ Ｐゴシック" charset="0"/>
              </a:rPr>
              <a:t>al momento, l’algoritmo più efficiente per il calcolo dei fattori primi di </a:t>
            </a:r>
            <a:r>
              <a:rPr lang="it-IT" sz="3200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N</a:t>
            </a:r>
            <a:r>
              <a:rPr lang="it-IT" sz="3200" dirty="0">
                <a:latin typeface="Arial" charset="0"/>
                <a:ea typeface="ＭＳ Ｐゴシック" charset="0"/>
              </a:rPr>
              <a:t> è a complessità esponenziale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58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Text Box 3">
            <a:extLst>
              <a:ext uri="{FF2B5EF4-FFF2-40B4-BE49-F238E27FC236}">
                <a16:creationId xmlns:a16="http://schemas.microsoft.com/office/drawing/2014/main" id="{A700EB58-F1F1-5B27-1D0B-3CFF5ED91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150" y="260350"/>
            <a:ext cx="5600700" cy="15636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1" dirty="0">
                <a:solidFill>
                  <a:srgbClr val="CC3300"/>
                </a:solidFill>
                <a:latin typeface="Arial" panose="020B0604020202020204" pitchFamily="34" charset="0"/>
              </a:rPr>
              <a:t>trattabilità / intrattabilità </a:t>
            </a:r>
            <a:r>
              <a:rPr lang="it-IT" altLang="it-IT" sz="3200" dirty="0">
                <a:latin typeface="Arial" panose="020B0604020202020204" pitchFamily="34" charset="0"/>
              </a:rPr>
              <a:t>della classe dei</a:t>
            </a:r>
            <a:r>
              <a:rPr lang="it-IT" altLang="it-IT" sz="3200" b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it-IT" altLang="it-IT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problemi NP</a:t>
            </a:r>
            <a:endParaRPr lang="it-IT" altLang="it-IT" sz="2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03796" name="AutoShape 20">
            <a:extLst>
              <a:ext uri="{FF2B5EF4-FFF2-40B4-BE49-F238E27FC236}">
                <a16:creationId xmlns:a16="http://schemas.microsoft.com/office/drawing/2014/main" id="{6DA86D04-81B5-0E9E-1394-365A243E0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1989138"/>
            <a:ext cx="431800" cy="792162"/>
          </a:xfrm>
          <a:prstGeom prst="downArrow">
            <a:avLst>
              <a:gd name="adj1" fmla="val 50000"/>
              <a:gd name="adj2" fmla="val 45864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203797" name="Text Box 21">
            <a:extLst>
              <a:ext uri="{FF2B5EF4-FFF2-40B4-BE49-F238E27FC236}">
                <a16:creationId xmlns:a16="http://schemas.microsoft.com/office/drawing/2014/main" id="{B4F0FB0E-0C33-61D6-10B3-D8521C504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175" y="2868702"/>
            <a:ext cx="3168650" cy="14414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4400" b="1">
                <a:solidFill>
                  <a:schemeClr val="accent2"/>
                </a:solidFill>
                <a:latin typeface="Arial" panose="020B0604020202020204" pitchFamily="34" charset="0"/>
              </a:rPr>
              <a:t>P = NP</a:t>
            </a:r>
          </a:p>
          <a:p>
            <a:pPr algn="ctr">
              <a:defRPr/>
            </a:pPr>
            <a:r>
              <a:rPr lang="it-IT" altLang="it-IT" sz="4400" b="1">
                <a:solidFill>
                  <a:srgbClr val="FF3300"/>
                </a:solidFill>
                <a:latin typeface="Arial" panose="020B0604020202020204" pitchFamily="34" charset="0"/>
              </a:rPr>
              <a:t>P </a:t>
            </a:r>
            <a:r>
              <a:rPr lang="it-IT" altLang="it-IT" sz="4400">
                <a:solidFill>
                  <a:srgbClr val="FF3300"/>
                </a:solidFill>
                <a:latin typeface="Arial" panose="020B0604020202020204" pitchFamily="34" charset="0"/>
              </a:rPr>
              <a:t>≠ NP</a:t>
            </a:r>
            <a:endParaRPr lang="it-IT" altLang="it-IT" sz="4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03798" name="Text Box 22">
            <a:extLst>
              <a:ext uri="{FF2B5EF4-FFF2-40B4-BE49-F238E27FC236}">
                <a16:creationId xmlns:a16="http://schemas.microsoft.com/office/drawing/2014/main" id="{EDDEEE00-F9E4-AE1D-6005-22234AE3D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963" y="6021388"/>
            <a:ext cx="5140325" cy="523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sz="2800" b="1" dirty="0">
                <a:latin typeface="Courier New" charset="0"/>
                <a:ea typeface="ＭＳ Ｐゴシック" charset="0"/>
              </a:rPr>
              <a:t>http://</a:t>
            </a:r>
            <a:r>
              <a:rPr lang="it-IT" sz="2800" b="1" dirty="0" err="1">
                <a:latin typeface="Courier New" charset="0"/>
                <a:ea typeface="ＭＳ Ｐゴシック" charset="0"/>
              </a:rPr>
              <a:t>www.claymath.org</a:t>
            </a:r>
            <a:endParaRPr lang="it-IT" sz="2800" b="1" dirty="0">
              <a:latin typeface="Courier New" charset="0"/>
              <a:ea typeface="ＭＳ Ｐゴシック" charset="0"/>
            </a:endParaRPr>
          </a:p>
        </p:txBody>
      </p:sp>
      <p:sp>
        <p:nvSpPr>
          <p:cNvPr id="203799" name="Text Box 23">
            <a:extLst>
              <a:ext uri="{FF2B5EF4-FFF2-40B4-BE49-F238E27FC236}">
                <a16:creationId xmlns:a16="http://schemas.microsoft.com/office/drawing/2014/main" id="{8DE58CDC-561C-5FDF-A343-5CAB79B4E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437063"/>
            <a:ext cx="371157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Millennium problem</a:t>
            </a:r>
          </a:p>
        </p:txBody>
      </p:sp>
      <p:sp>
        <p:nvSpPr>
          <p:cNvPr id="203800" name="Text Box 24">
            <a:extLst>
              <a:ext uri="{FF2B5EF4-FFF2-40B4-BE49-F238E27FC236}">
                <a16:creationId xmlns:a16="http://schemas.microsoft.com/office/drawing/2014/main" id="{D59B44C3-B510-5755-F54B-630360BB2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437063"/>
            <a:ext cx="3441700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1 milione di dollari</a:t>
            </a:r>
          </a:p>
        </p:txBody>
      </p:sp>
      <p:sp>
        <p:nvSpPr>
          <p:cNvPr id="203801" name="Text Box 25">
            <a:extLst>
              <a:ext uri="{FF2B5EF4-FFF2-40B4-BE49-F238E27FC236}">
                <a16:creationId xmlns:a16="http://schemas.microsoft.com/office/drawing/2014/main" id="{D61E4313-EAB9-FF53-7315-F257B047B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5157788"/>
            <a:ext cx="5310188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sz="32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Clay Mathematics Institute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96" grpId="0" animBg="1"/>
      <p:bldP spid="203797" grpId="0" animBg="1"/>
      <p:bldP spid="203798" grpId="0" animBg="1"/>
      <p:bldP spid="203799" grpId="0" animBg="1"/>
      <p:bldP spid="203800" grpId="0" animBg="1"/>
      <p:bldP spid="2038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>
            <a:extLst>
              <a:ext uri="{FF2B5EF4-FFF2-40B4-BE49-F238E27FC236}">
                <a16:creationId xmlns:a16="http://schemas.microsoft.com/office/drawing/2014/main" id="{C1E9539C-AC87-77C0-AE0B-DD462D2CA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350"/>
            <a:ext cx="9144000" cy="483235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en-GB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valutazione_pol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(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coef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[],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n,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float 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c) 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potenza,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valore_pol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valore_pol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coef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[0]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potenza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1.0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for 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(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i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=1;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i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 &lt;= n;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i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++)</a:t>
            </a:r>
            <a:r>
              <a:rPr lang="en-GB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en-GB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potenza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potenza*c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valore_pol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valore_pol+coef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[i]*potenza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valore_pol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  <a:endParaRPr lang="it-IT" dirty="0">
              <a:latin typeface="Comic Sans MS" charset="0"/>
              <a:ea typeface="ＭＳ Ｐゴシック" charset="0"/>
            </a:endParaRPr>
          </a:p>
        </p:txBody>
      </p:sp>
      <p:sp>
        <p:nvSpPr>
          <p:cNvPr id="146435" name="Text Box 3">
            <a:extLst>
              <a:ext uri="{FF2B5EF4-FFF2-40B4-BE49-F238E27FC236}">
                <a16:creationId xmlns:a16="http://schemas.microsoft.com/office/drawing/2014/main" id="{28AAE4CC-2472-F35F-6137-F0CD6594E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1773238"/>
            <a:ext cx="2286000" cy="1185862"/>
          </a:xfrm>
          <a:prstGeom prst="rect">
            <a:avLst/>
          </a:prstGeom>
          <a:solidFill>
            <a:srgbClr val="DBFD33"/>
          </a:solidFill>
          <a:ln w="5715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Comic Sans MS" charset="0"/>
                <a:ea typeface="ＭＳ Ｐゴシック" charset="0"/>
              </a:rPr>
              <a:t>T(</a:t>
            </a:r>
            <a:r>
              <a:rPr lang="it-IT" sz="3600">
                <a:latin typeface="Comic Sans MS" charset="0"/>
                <a:ea typeface="ＭＳ Ｐゴシック" charset="0"/>
              </a:rPr>
              <a:t>n</a:t>
            </a:r>
            <a:r>
              <a:rPr lang="it-IT" sz="3200">
                <a:latin typeface="Comic Sans MS" charset="0"/>
                <a:ea typeface="ＭＳ Ｐゴシック" charset="0"/>
              </a:rPr>
              <a:t>)</a:t>
            </a:r>
            <a:r>
              <a:rPr lang="it-IT" sz="3200">
                <a:latin typeface="Arial" charset="0"/>
                <a:ea typeface="ＭＳ Ｐゴシック" charset="0"/>
              </a:rPr>
              <a:t> = </a:t>
            </a:r>
            <a:r>
              <a:rPr lang="it-IT" sz="3600">
                <a:latin typeface="Comic Sans MS" charset="0"/>
                <a:ea typeface="ＭＳ Ｐゴシック" charset="0"/>
              </a:rPr>
              <a:t>2n</a:t>
            </a:r>
            <a:endParaRPr lang="it-IT" sz="3200">
              <a:latin typeface="Comic Sans MS" charset="0"/>
              <a:ea typeface="ＭＳ Ｐゴシック" charset="0"/>
            </a:endParaRPr>
          </a:p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prodotti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4496D91-EB46-BB3A-C943-A48A53962609}"/>
              </a:ext>
            </a:extLst>
          </p:cNvPr>
          <p:cNvSpPr txBox="1"/>
          <p:nvPr/>
        </p:nvSpPr>
        <p:spPr>
          <a:xfrm>
            <a:off x="576263" y="5300663"/>
            <a:ext cx="7991475" cy="120015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notare che un polinomio di grado </a:t>
            </a:r>
            <a:r>
              <a:rPr lang="it-IT" sz="3600" b="1" i="1" dirty="0">
                <a:latin typeface="+mn-lt"/>
                <a:cs typeface="Arial" panose="020B0604020202020204" pitchFamily="34" charset="0"/>
              </a:rPr>
              <a:t>n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ha </a:t>
            </a:r>
          </a:p>
          <a:p>
            <a:pPr algn="ctr" eaLnBrk="1" hangingPunct="1">
              <a:defRPr/>
            </a:pPr>
            <a:r>
              <a:rPr lang="it-IT" sz="3600" b="1" i="1" dirty="0">
                <a:latin typeface="+mn-lt"/>
                <a:cs typeface="Arial" panose="020B0604020202020204" pitchFamily="34" charset="0"/>
              </a:rPr>
              <a:t>n</a:t>
            </a:r>
            <a:r>
              <a:rPr lang="it-IT" sz="3600" b="1" dirty="0">
                <a:latin typeface="+mn-lt"/>
                <a:cs typeface="Arial" panose="020B0604020202020204" pitchFamily="34" charset="0"/>
              </a:rPr>
              <a:t>+1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coefficienti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EC94D122-8E39-D5BA-76A0-E94AE66B8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5888"/>
            <a:ext cx="3124200" cy="5794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3200" b="1">
                <a:solidFill>
                  <a:schemeClr val="bg1"/>
                </a:solidFill>
                <a:latin typeface="Arial" panose="020B0604020202020204" pitchFamily="34" charset="0"/>
              </a:rPr>
              <a:t>osservazione:</a:t>
            </a:r>
            <a:endParaRPr lang="it-IT" altLang="it-IT" b="1">
              <a:solidFill>
                <a:schemeClr val="bg1"/>
              </a:solidFill>
              <a:latin typeface="New York" charset="0"/>
            </a:endParaRPr>
          </a:p>
        </p:txBody>
      </p:sp>
      <p:graphicFrame>
        <p:nvGraphicFramePr>
          <p:cNvPr id="8195" name="Object 3">
            <a:extLst>
              <a:ext uri="{FF2B5EF4-FFF2-40B4-BE49-F238E27FC236}">
                <a16:creationId xmlns:a16="http://schemas.microsoft.com/office/drawing/2014/main" id="{0D225667-C109-542F-48A7-BC8F6D3C92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765175"/>
          <a:ext cx="79914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24912" imgH="429768" progId="Equation.DSMT4">
                  <p:embed/>
                </p:oleObj>
              </mc:Choice>
              <mc:Fallback>
                <p:oleObj name="Equation" r:id="rId4" imgW="2724912" imgH="42976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765175"/>
                        <a:ext cx="7991475" cy="12954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41" name="Text Box 13">
            <a:extLst>
              <a:ext uri="{FF2B5EF4-FFF2-40B4-BE49-F238E27FC236}">
                <a16:creationId xmlns:a16="http://schemas.microsoft.com/office/drawing/2014/main" id="{4F71C758-E576-1DB9-58DC-6C0D8F4E7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108200"/>
            <a:ext cx="49657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  <a:latin typeface="Arial" panose="020B0604020202020204" pitchFamily="34" charset="0"/>
              </a:rPr>
              <a:t>è (matematicamente) equivalente a</a:t>
            </a:r>
          </a:p>
        </p:txBody>
      </p:sp>
      <p:graphicFrame>
        <p:nvGraphicFramePr>
          <p:cNvPr id="150543" name="Object 15">
            <a:extLst>
              <a:ext uri="{FF2B5EF4-FFF2-40B4-BE49-F238E27FC236}">
                <a16:creationId xmlns:a16="http://schemas.microsoft.com/office/drawing/2014/main" id="{41AB57F2-6ECA-DB79-B4C1-CF769CB5AB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950" y="4294188"/>
          <a:ext cx="87852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22600" imgH="241300" progId="Equation.3">
                  <p:embed/>
                </p:oleObj>
              </mc:Choice>
              <mc:Fallback>
                <p:oleObj name="Equation" r:id="rId6" imgW="3022600" imgH="241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4294188"/>
                        <a:ext cx="8785225" cy="576262"/>
                      </a:xfrm>
                      <a:prstGeom prst="rect">
                        <a:avLst/>
                      </a:prstGeom>
                      <a:solidFill>
                        <a:srgbClr val="E3DEB5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4" name="Object 16">
            <a:extLst>
              <a:ext uri="{FF2B5EF4-FFF2-40B4-BE49-F238E27FC236}">
                <a16:creationId xmlns:a16="http://schemas.microsoft.com/office/drawing/2014/main" id="{293010AC-A973-785D-FCB7-26D03DAB62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950" y="4941888"/>
          <a:ext cx="87852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54400" imgH="241300" progId="Equation.3">
                  <p:embed/>
                </p:oleObj>
              </mc:Choice>
              <mc:Fallback>
                <p:oleObj name="Equation" r:id="rId8" imgW="3454400" imgH="241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4941888"/>
                        <a:ext cx="8785225" cy="503237"/>
                      </a:xfrm>
                      <a:prstGeom prst="rect">
                        <a:avLst/>
                      </a:prstGeom>
                      <a:solidFill>
                        <a:srgbClr val="E3DEB5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45" name="AutoShape 17">
            <a:extLst>
              <a:ext uri="{FF2B5EF4-FFF2-40B4-BE49-F238E27FC236}">
                <a16:creationId xmlns:a16="http://schemas.microsoft.com/office/drawing/2014/main" id="{007FA32A-6FB0-3CAC-0109-AA710E2CC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5518150"/>
            <a:ext cx="288925" cy="576263"/>
          </a:xfrm>
          <a:prstGeom prst="downArrow">
            <a:avLst>
              <a:gd name="adj1" fmla="val 50000"/>
              <a:gd name="adj2" fmla="val 49863"/>
            </a:avLst>
          </a:prstGeom>
          <a:solidFill>
            <a:srgbClr val="E3DEB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150546" name="Object 18">
            <a:extLst>
              <a:ext uri="{FF2B5EF4-FFF2-40B4-BE49-F238E27FC236}">
                <a16:creationId xmlns:a16="http://schemas.microsoft.com/office/drawing/2014/main" id="{73096A16-A5F7-6BF5-BEED-16589FDD2E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9925" y="6165850"/>
          <a:ext cx="52641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70100" imgH="241300" progId="Equation.3">
                  <p:embed/>
                </p:oleObj>
              </mc:Choice>
              <mc:Fallback>
                <p:oleObj name="Equation" r:id="rId10" imgW="2070100" imgH="2413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6165850"/>
                        <a:ext cx="5264150" cy="503238"/>
                      </a:xfrm>
                      <a:prstGeom prst="rect">
                        <a:avLst/>
                      </a:prstGeom>
                      <a:solidFill>
                        <a:srgbClr val="E3DEB5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>
            <a:extLst>
              <a:ext uri="{FF2B5EF4-FFF2-40B4-BE49-F238E27FC236}">
                <a16:creationId xmlns:a16="http://schemas.microsoft.com/office/drawing/2014/main" id="{8F09A4A8-CE77-5C3D-CA43-DE82B57532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2563813"/>
          <a:ext cx="74596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2" imgW="2667000" imgH="228600" progId="Equation.3">
                  <p:embed/>
                </p:oleObj>
              </mc:Choice>
              <mc:Fallback>
                <p:oleObj name="Equazione" r:id="rId12" imgW="2667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563813"/>
                        <a:ext cx="7459662" cy="720725"/>
                      </a:xfrm>
                      <a:prstGeom prst="rect">
                        <a:avLst/>
                      </a:prstGeom>
                      <a:solidFill>
                        <a:srgbClr val="DBFD3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2" name="Text Box 4">
            <a:extLst>
              <a:ext uri="{FF2B5EF4-FFF2-40B4-BE49-F238E27FC236}">
                <a16:creationId xmlns:a16="http://schemas.microsoft.com/office/drawing/2014/main" id="{6B59895D-DBA3-86F9-3B76-97D71AE27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3338513"/>
            <a:ext cx="5651500" cy="5222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Arial" charset="0"/>
                <a:ea typeface="ＭＳ Ｐゴシック" charset="0"/>
              </a:rPr>
              <a:t>forma di Newton (forma innestata)</a:t>
            </a:r>
            <a:endParaRPr lang="it-IT" sz="2800" b="1" dirty="0">
              <a:latin typeface="New York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5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1" grpId="0" animBg="1"/>
      <p:bldP spid="150545" grpId="0" animBg="1"/>
      <p:bldP spid="1505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AFFFF3A-353A-6390-F0BE-A2909F9A2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5888"/>
            <a:ext cx="3124200" cy="5794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3200" b="1">
                <a:solidFill>
                  <a:schemeClr val="bg1"/>
                </a:solidFill>
                <a:latin typeface="Arial" panose="020B0604020202020204" pitchFamily="34" charset="0"/>
              </a:rPr>
              <a:t>osservazione:</a:t>
            </a:r>
            <a:endParaRPr lang="it-IT" altLang="it-IT" b="1">
              <a:solidFill>
                <a:schemeClr val="bg1"/>
              </a:solidFill>
              <a:latin typeface="New York" charset="0"/>
            </a:endParaRPr>
          </a:p>
        </p:txBody>
      </p:sp>
      <p:graphicFrame>
        <p:nvGraphicFramePr>
          <p:cNvPr id="10243" name="Object 3">
            <a:extLst>
              <a:ext uri="{FF2B5EF4-FFF2-40B4-BE49-F238E27FC236}">
                <a16:creationId xmlns:a16="http://schemas.microsoft.com/office/drawing/2014/main" id="{C26B8E43-A373-6C1B-4979-AAF4253123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765175"/>
          <a:ext cx="79914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24912" imgH="429768" progId="Equation.DSMT4">
                  <p:embed/>
                </p:oleObj>
              </mc:Choice>
              <mc:Fallback>
                <p:oleObj name="Equation" r:id="rId4" imgW="2724912" imgH="42976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765175"/>
                        <a:ext cx="7991475" cy="12954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42" name="Object 6">
            <a:extLst>
              <a:ext uri="{FF2B5EF4-FFF2-40B4-BE49-F238E27FC236}">
                <a16:creationId xmlns:a16="http://schemas.microsoft.com/office/drawing/2014/main" id="{280C634D-F15E-9FDC-5562-95235753DE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4462463"/>
          <a:ext cx="627697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62200" imgH="431800" progId="Equation.DSMT4">
                  <p:embed/>
                </p:oleObj>
              </mc:Choice>
              <mc:Fallback>
                <p:oleObj name="Equation" r:id="rId6" imgW="23622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462463"/>
                        <a:ext cx="6276975" cy="10541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43" name="Text Box 7">
            <a:extLst>
              <a:ext uri="{FF2B5EF4-FFF2-40B4-BE49-F238E27FC236}">
                <a16:creationId xmlns:a16="http://schemas.microsoft.com/office/drawing/2014/main" id="{5D0B1150-E3A2-5950-7591-ADB6A619F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860800"/>
            <a:ext cx="1944688" cy="5286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2800">
                <a:latin typeface="Arial" panose="020B0604020202020204" pitchFamily="34" charset="0"/>
              </a:rPr>
              <a:t>esempio:</a:t>
            </a:r>
            <a:endParaRPr lang="it-IT" altLang="it-IT" sz="2800">
              <a:latin typeface="New York" charset="0"/>
            </a:endParaRPr>
          </a:p>
        </p:txBody>
      </p:sp>
      <p:graphicFrame>
        <p:nvGraphicFramePr>
          <p:cNvPr id="193544" name="Object 8">
            <a:extLst>
              <a:ext uri="{FF2B5EF4-FFF2-40B4-BE49-F238E27FC236}">
                <a16:creationId xmlns:a16="http://schemas.microsoft.com/office/drawing/2014/main" id="{9A79E6F2-0171-D157-CB15-01FCB4A1ED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6165850"/>
          <a:ext cx="51974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54951" imgH="253890" progId="Equation.DSMT4">
                  <p:embed/>
                </p:oleObj>
              </mc:Choice>
              <mc:Fallback>
                <p:oleObj name="Equation" r:id="rId8" imgW="1954951" imgH="25389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6165850"/>
                        <a:ext cx="5197475" cy="6477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9">
            <a:extLst>
              <a:ext uri="{FF2B5EF4-FFF2-40B4-BE49-F238E27FC236}">
                <a16:creationId xmlns:a16="http://schemas.microsoft.com/office/drawing/2014/main" id="{1BAB6606-5F49-8E3F-A648-C7FF08005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108200"/>
            <a:ext cx="49657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  <a:latin typeface="Arial" panose="020B0604020202020204" pitchFamily="34" charset="0"/>
              </a:rPr>
              <a:t>è (matematicamente) equivalente a</a:t>
            </a:r>
          </a:p>
        </p:txBody>
      </p:sp>
      <p:sp>
        <p:nvSpPr>
          <p:cNvPr id="193546" name="AutoShape 10">
            <a:extLst>
              <a:ext uri="{FF2B5EF4-FFF2-40B4-BE49-F238E27FC236}">
                <a16:creationId xmlns:a16="http://schemas.microsoft.com/office/drawing/2014/main" id="{51891355-2273-951C-15C0-E24B9605F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589588"/>
            <a:ext cx="358775" cy="504825"/>
          </a:xfrm>
          <a:prstGeom prst="downArrow">
            <a:avLst>
              <a:gd name="adj1" fmla="val 50000"/>
              <a:gd name="adj2" fmla="val 3517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10249" name="Object 5">
            <a:extLst>
              <a:ext uri="{FF2B5EF4-FFF2-40B4-BE49-F238E27FC236}">
                <a16:creationId xmlns:a16="http://schemas.microsoft.com/office/drawing/2014/main" id="{116B30C5-44B9-1068-A263-C138FA5C90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2563813"/>
          <a:ext cx="74596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0" imgW="2667000" imgH="228600" progId="Equation.3">
                  <p:embed/>
                </p:oleObj>
              </mc:Choice>
              <mc:Fallback>
                <p:oleObj name="Equazione" r:id="rId10" imgW="2667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563813"/>
                        <a:ext cx="7459662" cy="720725"/>
                      </a:xfrm>
                      <a:prstGeom prst="rect">
                        <a:avLst/>
                      </a:prstGeom>
                      <a:solidFill>
                        <a:srgbClr val="DBFD3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4">
            <a:extLst>
              <a:ext uri="{FF2B5EF4-FFF2-40B4-BE49-F238E27FC236}">
                <a16:creationId xmlns:a16="http://schemas.microsoft.com/office/drawing/2014/main" id="{6B6B6805-BA05-1297-0180-E62A29467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3338513"/>
            <a:ext cx="5651500" cy="5222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Arial" charset="0"/>
                <a:ea typeface="ＭＳ Ｐゴシック" charset="0"/>
              </a:rPr>
              <a:t>forma di Newton (forma innestata)</a:t>
            </a:r>
            <a:endParaRPr lang="it-IT" sz="2800" b="1" dirty="0">
              <a:latin typeface="New York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3" grpId="0" animBg="1"/>
      <p:bldP spid="1935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5">
            <a:extLst>
              <a:ext uri="{FF2B5EF4-FFF2-40B4-BE49-F238E27FC236}">
                <a16:creationId xmlns:a16="http://schemas.microsoft.com/office/drawing/2014/main" id="{18D8454E-D3B9-AB8A-D026-6B01495C19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1046163"/>
          <a:ext cx="74596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2667000" imgH="228600" progId="Equation.3">
                  <p:embed/>
                </p:oleObj>
              </mc:Choice>
              <mc:Fallback>
                <p:oleObj name="Equazione" r:id="rId4" imgW="2667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046163"/>
                        <a:ext cx="7459662" cy="720725"/>
                      </a:xfrm>
                      <a:prstGeom prst="rect">
                        <a:avLst/>
                      </a:prstGeom>
                      <a:solidFill>
                        <a:srgbClr val="DBFD3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3" name="Text Box 7">
            <a:extLst>
              <a:ext uri="{FF2B5EF4-FFF2-40B4-BE49-F238E27FC236}">
                <a16:creationId xmlns:a16="http://schemas.microsoft.com/office/drawing/2014/main" id="{4F381683-CA99-0A3E-B398-F00DCCF9C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6553200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forma di Newton  (forma innestata)</a:t>
            </a:r>
            <a:endParaRPr lang="it-IT" b="1">
              <a:latin typeface="New York" charset="0"/>
              <a:ea typeface="ＭＳ Ｐゴシック" charset="0"/>
            </a:endParaRPr>
          </a:p>
        </p:txBody>
      </p:sp>
      <p:sp>
        <p:nvSpPr>
          <p:cNvPr id="157705" name="Text Box 9">
            <a:extLst>
              <a:ext uri="{FF2B5EF4-FFF2-40B4-BE49-F238E27FC236}">
                <a16:creationId xmlns:a16="http://schemas.microsoft.com/office/drawing/2014/main" id="{B1D74C38-B92E-C6CB-7A44-BD6D32CE0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97425"/>
            <a:ext cx="8064500" cy="13843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en-GB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(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i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=n-1;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i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 &gt; 0;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i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--)</a:t>
            </a:r>
            <a:r>
              <a:rPr lang="en-GB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 algn="just">
              <a:defRPr/>
            </a:pPr>
            <a:r>
              <a:rPr lang="it-IT" sz="2800" b="1" dirty="0">
                <a:solidFill>
                  <a:srgbClr val="7F7F7F"/>
                </a:solidFill>
                <a:latin typeface="Courier New" charset="0"/>
                <a:ea typeface="ＭＳ Ｐゴシック" charset="0"/>
              </a:rPr>
              <a:t>	 </a:t>
            </a:r>
            <a:r>
              <a:rPr lang="it-IT" sz="28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valutare</a:t>
            </a:r>
            <a:r>
              <a:rPr lang="it-IT" sz="2800" b="1" dirty="0">
                <a:solidFill>
                  <a:srgbClr val="7F7F7F"/>
                </a:solidFill>
                <a:latin typeface="Book Antiqua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il</a:t>
            </a:r>
            <a:r>
              <a:rPr lang="it-IT" sz="2800" b="1" dirty="0">
                <a:solidFill>
                  <a:srgbClr val="7F7F7F"/>
                </a:solidFill>
                <a:latin typeface="Book Antiqua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livello</a:t>
            </a:r>
            <a:r>
              <a:rPr lang="it-IT" sz="2800" b="1" dirty="0">
                <a:solidFill>
                  <a:srgbClr val="7F7F7F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  <a:cs typeface="Courier New" charset="0"/>
              </a:rPr>
              <a:t>i-simo</a:t>
            </a:r>
            <a:r>
              <a:rPr lang="it-IT" sz="2800" b="1" dirty="0">
                <a:solidFill>
                  <a:srgbClr val="7F7F7F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di</a:t>
            </a:r>
            <a:r>
              <a:rPr lang="it-IT" sz="2800" b="1" dirty="0">
                <a:solidFill>
                  <a:srgbClr val="7F7F7F"/>
                </a:solidFill>
                <a:latin typeface="Book Antiqua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parentesi</a:t>
            </a:r>
          </a:p>
          <a:p>
            <a:pPr algn="just">
              <a:defRPr/>
            </a:pPr>
            <a:r>
              <a:rPr lang="it-IT" b="1" dirty="0">
                <a:solidFill>
                  <a:srgbClr val="7F7F7F"/>
                </a:solidFill>
                <a:latin typeface="Times New Roman" charset="0"/>
                <a:ea typeface="ＭＳ Ｐゴシック" charset="0"/>
              </a:rPr>
              <a:t>  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57706" name="Text Box 10">
            <a:extLst>
              <a:ext uri="{FF2B5EF4-FFF2-40B4-BE49-F238E27FC236}">
                <a16:creationId xmlns:a16="http://schemas.microsoft.com/office/drawing/2014/main" id="{3B0F492C-2CF4-266A-E1E5-6357F95A5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213100"/>
            <a:ext cx="7993063" cy="138271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800" b="1" dirty="0">
                <a:solidFill>
                  <a:srgbClr val="7F7F7F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GB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en-GB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(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i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=1;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i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 &lt;= n-1;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i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++)</a:t>
            </a:r>
            <a:r>
              <a:rPr lang="en-GB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 algn="just">
              <a:defRPr/>
            </a:pPr>
            <a:r>
              <a:rPr lang="it-IT" sz="2800" b="1" dirty="0">
                <a:solidFill>
                  <a:srgbClr val="7F7F7F"/>
                </a:solidFill>
                <a:latin typeface="Courier New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valutare</a:t>
            </a:r>
            <a:r>
              <a:rPr lang="it-IT" sz="2800" b="1" dirty="0">
                <a:solidFill>
                  <a:srgbClr val="7F7F7F"/>
                </a:solidFill>
                <a:latin typeface="Book Antiqua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il</a:t>
            </a:r>
            <a:r>
              <a:rPr lang="it-IT" sz="2800" b="1" dirty="0">
                <a:solidFill>
                  <a:srgbClr val="7F7F7F"/>
                </a:solidFill>
                <a:latin typeface="Book Antiqua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livello</a:t>
            </a:r>
            <a:r>
              <a:rPr lang="it-IT" sz="2800" b="1" dirty="0">
                <a:solidFill>
                  <a:srgbClr val="7F7F7F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i-simo</a:t>
            </a:r>
            <a:r>
              <a:rPr lang="it-IT" sz="2800" b="1" dirty="0">
                <a:solidFill>
                  <a:srgbClr val="7F7F7F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di</a:t>
            </a:r>
            <a:r>
              <a:rPr lang="it-IT" sz="2800" b="1" dirty="0">
                <a:solidFill>
                  <a:srgbClr val="7F7F7F"/>
                </a:solidFill>
                <a:latin typeface="Book Antiqua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parentesi</a:t>
            </a:r>
          </a:p>
          <a:p>
            <a:pPr algn="just"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57707" name="Text Box 11">
            <a:extLst>
              <a:ext uri="{FF2B5EF4-FFF2-40B4-BE49-F238E27FC236}">
                <a16:creationId xmlns:a16="http://schemas.microsoft.com/office/drawing/2014/main" id="{52B5C74C-F563-7323-9ED5-8854E6BE2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060575"/>
            <a:ext cx="4176712" cy="6508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600" i="1">
                <a:latin typeface="Times New Roman" charset="0"/>
                <a:ea typeface="ＭＳ Ｐゴシック" charset="0"/>
                <a:cs typeface="Times New Roman" charset="0"/>
              </a:rPr>
              <a:t>n-</a:t>
            </a:r>
            <a:r>
              <a:rPr lang="it-IT" sz="3200">
                <a:latin typeface="Arial" charset="0"/>
                <a:ea typeface="ＭＳ Ｐゴシック" charset="0"/>
              </a:rPr>
              <a:t>1  livelli di parentesi</a:t>
            </a:r>
            <a:endParaRPr lang="it-IT" b="1">
              <a:latin typeface="New York" charset="0"/>
              <a:ea typeface="ＭＳ Ｐゴシック" charset="0"/>
            </a:endParaRPr>
          </a:p>
        </p:txBody>
      </p:sp>
      <p:sp>
        <p:nvSpPr>
          <p:cNvPr id="157708" name="Rectangle 12">
            <a:extLst>
              <a:ext uri="{FF2B5EF4-FFF2-40B4-BE49-F238E27FC236}">
                <a16:creationId xmlns:a16="http://schemas.microsoft.com/office/drawing/2014/main" id="{91AF2F5F-5C51-067B-A751-19D3F2560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3325" y="1001713"/>
            <a:ext cx="1871663" cy="720725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57709" name="Rectangle 13">
            <a:extLst>
              <a:ext uri="{FF2B5EF4-FFF2-40B4-BE49-F238E27FC236}">
                <a16:creationId xmlns:a16="http://schemas.microsoft.com/office/drawing/2014/main" id="{9D87A667-7758-3037-1076-B16B6F8AC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3325" y="1001713"/>
            <a:ext cx="3311525" cy="720725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57710" name="Rectangle 14">
            <a:extLst>
              <a:ext uri="{FF2B5EF4-FFF2-40B4-BE49-F238E27FC236}">
                <a16:creationId xmlns:a16="http://schemas.microsoft.com/office/drawing/2014/main" id="{BA56E795-A8CE-348B-571A-71747FE55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3325" y="1001713"/>
            <a:ext cx="4464050" cy="720725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57711" name="Rectangle 15">
            <a:extLst>
              <a:ext uri="{FF2B5EF4-FFF2-40B4-BE49-F238E27FC236}">
                <a16:creationId xmlns:a16="http://schemas.microsoft.com/office/drawing/2014/main" id="{BED61E82-04AA-C93E-D684-E8F9BEF3D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3325" y="1001713"/>
            <a:ext cx="5543550" cy="720725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57712" name="Rectangle 16">
            <a:extLst>
              <a:ext uri="{FF2B5EF4-FFF2-40B4-BE49-F238E27FC236}">
                <a16:creationId xmlns:a16="http://schemas.microsoft.com/office/drawing/2014/main" id="{DAE16B13-F752-26A6-0BBA-D2D94DE90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3325" y="993775"/>
            <a:ext cx="5543550" cy="720725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5" grpId="0" animBg="1"/>
      <p:bldP spid="157706" grpId="0" animBg="1"/>
      <p:bldP spid="157707" grpId="0" animBg="1" autoUpdateAnimBg="0"/>
      <p:bldP spid="157708" grpId="0" animBg="1"/>
      <p:bldP spid="157709" grpId="0" animBg="1"/>
      <p:bldP spid="157710" grpId="0" animBg="1"/>
      <p:bldP spid="157711" grpId="0" animBg="1"/>
      <p:bldP spid="1577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>
            <a:extLst>
              <a:ext uri="{FF2B5EF4-FFF2-40B4-BE49-F238E27FC236}">
                <a16:creationId xmlns:a16="http://schemas.microsoft.com/office/drawing/2014/main" id="{C219C00C-DA17-D440-6212-7342F253B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33400"/>
            <a:ext cx="8928100" cy="39703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en-GB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val_pol_horner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(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coef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[], </a:t>
            </a:r>
            <a:r>
              <a:rPr lang="en-GB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n,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float 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c) 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 algn="just">
              <a:defRPr/>
            </a:pP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i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 algn="just">
              <a:defRPr/>
            </a:pP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float</a:t>
            </a:r>
            <a:r>
              <a:rPr lang="en-GB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valore_pol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en-GB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en-GB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valore_pol</a:t>
            </a:r>
            <a:r>
              <a:rPr lang="en-GB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en-GB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coef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[n]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en-GB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for 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(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i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=n-1;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i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 &gt;= 0;</a:t>
            </a:r>
            <a:r>
              <a:rPr lang="en-GB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 err="1">
                <a:latin typeface="Comic Sans MS" charset="0"/>
                <a:ea typeface="ＭＳ Ｐゴシック" charset="0"/>
              </a:rPr>
              <a:t>i</a:t>
            </a:r>
            <a:r>
              <a:rPr lang="en-GB" sz="2800" b="1" dirty="0">
                <a:latin typeface="Comic Sans MS" charset="0"/>
                <a:ea typeface="ＭＳ Ｐゴシック" charset="0"/>
              </a:rPr>
              <a:t>--)</a:t>
            </a:r>
            <a:r>
              <a:rPr lang="en-GB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 algn="just"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valore_pol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valore_pol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* c +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coef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[i]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valore_pol</a:t>
            </a:r>
            <a:r>
              <a:rPr lang="en-GB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  <a:endParaRPr lang="it-IT" sz="2800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51555" name="Text Box 3">
            <a:extLst>
              <a:ext uri="{FF2B5EF4-FFF2-40B4-BE49-F238E27FC236}">
                <a16:creationId xmlns:a16="http://schemas.microsoft.com/office/drawing/2014/main" id="{05749FA5-94E2-B35B-9A0B-E6323DF40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800600"/>
            <a:ext cx="2286000" cy="1673225"/>
          </a:xfrm>
          <a:prstGeom prst="rect">
            <a:avLst/>
          </a:prstGeom>
          <a:solidFill>
            <a:srgbClr val="DBFD33"/>
          </a:solidFill>
          <a:ln w="5715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Comic Sans MS" charset="0"/>
                <a:ea typeface="ＭＳ Ｐゴシック" charset="0"/>
              </a:rPr>
              <a:t>T(</a:t>
            </a:r>
            <a:r>
              <a:rPr lang="it-IT" sz="3600">
                <a:latin typeface="Comic Sans MS" charset="0"/>
                <a:ea typeface="ＭＳ Ｐゴシック" charset="0"/>
              </a:rPr>
              <a:t>n</a:t>
            </a:r>
            <a:r>
              <a:rPr lang="it-IT" sz="3200">
                <a:latin typeface="Comic Sans MS" charset="0"/>
                <a:ea typeface="ＭＳ Ｐゴシック" charset="0"/>
              </a:rPr>
              <a:t>)</a:t>
            </a:r>
            <a:r>
              <a:rPr lang="it-IT" sz="3200">
                <a:latin typeface="Arial" charset="0"/>
                <a:ea typeface="ＭＳ Ｐゴシック" charset="0"/>
              </a:rPr>
              <a:t> = </a:t>
            </a:r>
            <a:r>
              <a:rPr lang="it-IT" sz="3600">
                <a:latin typeface="Comic Sans MS" charset="0"/>
                <a:ea typeface="ＭＳ Ｐゴシック" charset="0"/>
              </a:rPr>
              <a:t>n</a:t>
            </a:r>
            <a:endParaRPr lang="it-IT" sz="3200">
              <a:latin typeface="Comic Sans MS" charset="0"/>
              <a:ea typeface="ＭＳ Ｐゴシック" charset="0"/>
            </a:endParaRPr>
          </a:p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prodotti e somme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881A5F02-17AE-EB30-32AA-F75B218DF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5438"/>
            <a:ext cx="8713788" cy="1016000"/>
          </a:xfrm>
          <a:prstGeom prst="rect">
            <a:avLst/>
          </a:prstGeom>
          <a:solidFill>
            <a:srgbClr val="F5FC6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000">
                <a:latin typeface="Arial" panose="020B0604020202020204" pitchFamily="34" charset="0"/>
              </a:rPr>
              <a:t>determinazione simultanea del massimo e del minimo (e dei loro indici) dei valori di un array 1D</a:t>
            </a:r>
            <a:endParaRPr lang="it-IT" altLang="it-IT" sz="3000" b="1">
              <a:latin typeface="New York" charset="0"/>
            </a:endParaRPr>
          </a:p>
        </p:txBody>
      </p:sp>
      <p:sp>
        <p:nvSpPr>
          <p:cNvPr id="158725" name="Text Box 5">
            <a:extLst>
              <a:ext uri="{FF2B5EF4-FFF2-40B4-BE49-F238E27FC236}">
                <a16:creationId xmlns:a16="http://schemas.microsoft.com/office/drawing/2014/main" id="{94650DB1-6AFB-06C2-1855-9A0FD0663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205038"/>
            <a:ext cx="8208963" cy="18097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2800">
                <a:latin typeface="Arial" panose="020B0604020202020204" pitchFamily="34" charset="0"/>
              </a:rPr>
              <a:t>richiamare successivamente una function per il calcolo del massimo valore (e del suo indice) e quindi una function per il calcolo del minimo valore (e del suo indice) </a:t>
            </a:r>
            <a:endParaRPr lang="it-IT" altLang="it-IT" sz="2800" b="1">
              <a:latin typeface="New York" charset="0"/>
            </a:endParaRPr>
          </a:p>
        </p:txBody>
      </p:sp>
      <p:sp>
        <p:nvSpPr>
          <p:cNvPr id="158726" name="Text Box 6">
            <a:extLst>
              <a:ext uri="{FF2B5EF4-FFF2-40B4-BE49-F238E27FC236}">
                <a16:creationId xmlns:a16="http://schemas.microsoft.com/office/drawing/2014/main" id="{ED2585D2-90AF-DE72-4594-4C0B505C7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013325"/>
            <a:ext cx="8353425" cy="1531938"/>
          </a:xfrm>
          <a:prstGeom prst="rect">
            <a:avLst/>
          </a:prstGeom>
          <a:solidFill>
            <a:srgbClr val="EAEAEA"/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2800">
                <a:latin typeface="Arial" panose="020B0604020202020204" pitchFamily="34" charset="0"/>
              </a:rPr>
              <a:t>algoritmo con complessità di tempo</a:t>
            </a:r>
            <a:r>
              <a:rPr lang="it-IT" altLang="it-IT" sz="3200"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it-IT" altLang="it-IT" sz="3200">
                <a:solidFill>
                  <a:schemeClr val="accent2"/>
                </a:solidFill>
                <a:latin typeface="Comic Sans MS" panose="030F0702030302020204" pitchFamily="66" charset="0"/>
              </a:rPr>
              <a:t>T(n)</a:t>
            </a:r>
            <a:r>
              <a:rPr lang="it-IT" altLang="it-IT" sz="320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sz="3200">
                <a:solidFill>
                  <a:schemeClr val="accent2"/>
                </a:solidFill>
              </a:rPr>
              <a:t>= </a:t>
            </a:r>
            <a:r>
              <a:rPr lang="it-IT" altLang="it-IT" sz="3200">
                <a:solidFill>
                  <a:schemeClr val="accent2"/>
                </a:solidFill>
                <a:latin typeface="Comic Sans MS" panose="030F0702030302020204" pitchFamily="66" charset="0"/>
              </a:rPr>
              <a:t>2n-2</a:t>
            </a:r>
          </a:p>
          <a:p>
            <a:pPr algn="ctr"/>
            <a:r>
              <a:rPr lang="it-IT" altLang="it-IT">
                <a:latin typeface="Arial" panose="020B0604020202020204" pitchFamily="34" charset="0"/>
              </a:rPr>
              <a:t>operazione dominante: confronto tra due elementi dell’array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endParaRPr lang="it-IT" altLang="it-IT" sz="2800" b="1">
              <a:latin typeface="New York" charset="0"/>
            </a:endParaRPr>
          </a:p>
        </p:txBody>
      </p:sp>
      <p:sp>
        <p:nvSpPr>
          <p:cNvPr id="158727" name="AutoShape 7">
            <a:extLst>
              <a:ext uri="{FF2B5EF4-FFF2-40B4-BE49-F238E27FC236}">
                <a16:creationId xmlns:a16="http://schemas.microsoft.com/office/drawing/2014/main" id="{E455EE42-6697-D9A0-4F5D-477BA5344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4149725"/>
            <a:ext cx="504825" cy="792163"/>
          </a:xfrm>
          <a:prstGeom prst="downArrow">
            <a:avLst>
              <a:gd name="adj1" fmla="val 50000"/>
              <a:gd name="adj2" fmla="val 3923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58728" name="Text Box 8">
            <a:extLst>
              <a:ext uri="{FF2B5EF4-FFF2-40B4-BE49-F238E27FC236}">
                <a16:creationId xmlns:a16="http://schemas.microsoft.com/office/drawing/2014/main" id="{A416C3F5-58EA-4C09-2288-F8CFD9F08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57338"/>
            <a:ext cx="1966913" cy="519112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strategia</a:t>
            </a: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5" grpId="0" animBg="1"/>
      <p:bldP spid="158726" grpId="0" animBg="1"/>
      <p:bldP spid="158727" grpId="0" animBg="1"/>
      <p:bldP spid="1587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Text Box 3">
            <a:extLst>
              <a:ext uri="{FF2B5EF4-FFF2-40B4-BE49-F238E27FC236}">
                <a16:creationId xmlns:a16="http://schemas.microsoft.com/office/drawing/2014/main" id="{089A3721-82D0-7DCE-2605-195BFA35B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205038"/>
            <a:ext cx="8353425" cy="138271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2800">
                <a:latin typeface="Arial" panose="020B0604020202020204" pitchFamily="34" charset="0"/>
              </a:rPr>
              <a:t>approccio incrementale al calcolo simultaneo del massimo valore (e del suo indice) e del minimo valore (e del suo indice) </a:t>
            </a:r>
            <a:endParaRPr lang="it-IT" altLang="it-IT" sz="2800" b="1">
              <a:latin typeface="New York" charset="0"/>
            </a:endParaRPr>
          </a:p>
        </p:txBody>
      </p:sp>
      <p:sp>
        <p:nvSpPr>
          <p:cNvPr id="160772" name="Text Box 4">
            <a:extLst>
              <a:ext uri="{FF2B5EF4-FFF2-40B4-BE49-F238E27FC236}">
                <a16:creationId xmlns:a16="http://schemas.microsoft.com/office/drawing/2014/main" id="{8F556732-D9A8-8CC6-C74B-6EB2A6DF8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292600"/>
            <a:ext cx="8208963" cy="138271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2800">
                <a:latin typeface="Arial" panose="020B0604020202020204" pitchFamily="34" charset="0"/>
              </a:rPr>
              <a:t>unico “passaggio” sull’array (unico ciclo </a:t>
            </a:r>
            <a:r>
              <a:rPr lang="it-IT" altLang="it-IT" sz="2800">
                <a:latin typeface="Comic Sans MS" panose="030F0702030302020204" pitchFamily="66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) e aggiornamento delle variabili per le due soluzioni parziali</a:t>
            </a:r>
            <a:endParaRPr lang="it-IT" altLang="it-IT" sz="2800" b="1">
              <a:latin typeface="New York" charset="0"/>
            </a:endParaRPr>
          </a:p>
        </p:txBody>
      </p:sp>
      <p:sp>
        <p:nvSpPr>
          <p:cNvPr id="18436" name="Text Box 7">
            <a:extLst>
              <a:ext uri="{FF2B5EF4-FFF2-40B4-BE49-F238E27FC236}">
                <a16:creationId xmlns:a16="http://schemas.microsoft.com/office/drawing/2014/main" id="{07AB5F96-25CA-8C4C-121B-7363FFA29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5438"/>
            <a:ext cx="8713788" cy="1016000"/>
          </a:xfrm>
          <a:prstGeom prst="rect">
            <a:avLst/>
          </a:prstGeom>
          <a:solidFill>
            <a:srgbClr val="F5FC6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000">
                <a:latin typeface="Arial" panose="020B0604020202020204" pitchFamily="34" charset="0"/>
              </a:rPr>
              <a:t>determinazione simultanea del massimo e del minimo (e dei loro indici) dei valori di un array 1D</a:t>
            </a:r>
            <a:endParaRPr lang="it-IT" altLang="it-IT" sz="3000" b="1">
              <a:latin typeface="New York" charset="0"/>
            </a:endParaRPr>
          </a:p>
        </p:txBody>
      </p:sp>
      <p:sp>
        <p:nvSpPr>
          <p:cNvPr id="18437" name="Text Box 8">
            <a:extLst>
              <a:ext uri="{FF2B5EF4-FFF2-40B4-BE49-F238E27FC236}">
                <a16:creationId xmlns:a16="http://schemas.microsoft.com/office/drawing/2014/main" id="{A4F856F9-5400-3A98-4B58-E7E0869BB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57338"/>
            <a:ext cx="1966913" cy="519112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strategia</a:t>
            </a: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nimBg="1" autoUpdateAnimBg="0"/>
      <p:bldP spid="160772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PUBLISH_TITLE" val="AP-10-03-T-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10-03-T-Ar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eterminazione max e min array -2"/>
  <p:tag name="ELAPSEDTIME" val="34,124"/>
  <p:tag name="AUDIO_ID" val="405"/>
  <p:tag name="TIMELINE" val="5,0/16,6"/>
  <p:tag name="ARTICULATE_SLIDE_PAUSE" val="0"/>
  <p:tag name="ARTICULATE_NAV_LEVEL" val="1"/>
  <p:tag name="ARTICULATE_PLAYLIST_ID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eterminazione max e min array -3"/>
  <p:tag name="ELAPSEDTIME" val="120,906"/>
  <p:tag name="AUDIO_ID" val="404"/>
  <p:tag name="TIMELINE" val="112,6"/>
  <p:tag name="ARTICULATE_SLIDE_PAUSE" val="0"/>
  <p:tag name="ARTICULATE_NAV_LEVEL" val="1"/>
  <p:tag name="ARTICULATE_PLAYLIST_ID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eterminazione max e min array -4"/>
  <p:tag name="ELAPSEDTIME" val="41,407"/>
  <p:tag name="AUDIO_ID" val="406"/>
  <p:tag name="TIMELINE" val="0,4/22,7"/>
  <p:tag name="ARTICULATE_SLIDE_PAUSE" val="0"/>
  <p:tag name="ARTICULATE_NAV_LEVEL" val="1"/>
  <p:tag name="ARTICULATE_PLAYLIST_ID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eterminazione max e min array -5"/>
  <p:tag name="ELAPSEDTIME" val="48,077"/>
  <p:tag name="AUDIO_ID" val="407"/>
  <p:tag name="TIMELINE" val="2,0"/>
  <p:tag name="ARTICULATE_SLIDE_PAUSE" val="0"/>
  <p:tag name="ARTICULATE_NAV_LEVEL" val="1"/>
  <p:tag name="ARTICULATE_PLAYLIST_ID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eterminazione max e min array -6"/>
  <p:tag name="ELAPSEDTIME" val="54,015"/>
  <p:tag name="AUDIO_ID" val="408"/>
  <p:tag name="ARTICULATE_SLIDE_PAUSE" val="0"/>
  <p:tag name="ARTICULATE_NAV_LEVEL" val="1"/>
  <p:tag name="ARTICULATE_PLAYLIST_ID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eterminazione max e min array -8"/>
  <p:tag name="ELAPSEDTIME" val="40,048"/>
  <p:tag name="AUDIO_ID" val="416"/>
  <p:tag name="TIMELINE" val="24,7/32,1"/>
  <p:tag name="ARTICULATE_SLIDE_PAUSE" val="0"/>
  <p:tag name="ARTICULATE_NAV_LEVEL" val="1"/>
  <p:tag name="ARTICULATE_PLAYLIST_ID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eterminazione max e min array -8"/>
  <p:tag name="TIMELINE" val="17,5/20,4"/>
  <p:tag name="ELAPSEDTIME" val="151,969"/>
  <p:tag name="AUDIO_ID" val="410"/>
  <p:tag name="ARTICULATE_SLIDE_PAUSE" val="0"/>
  <p:tag name="ARTICULATE_NAV_LEVEL" val="1"/>
  <p:tag name="ARTICULATE_PLAYLIST_ID" val="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Limitazioni inferiori di complessità"/>
  <p:tag name="ELAPSEDTIME" val="131,469"/>
  <p:tag name="AUDIO_ID" val="395"/>
  <p:tag name="TIMELINE" val="45,3/78,2/107,3"/>
  <p:tag name="ARTICULATE_SLIDE_PAUSE" val="0"/>
  <p:tag name="ARTICULATE_NAV_LEVEL" val="1"/>
  <p:tag name="ARTICULATE_PLAYLIST_ID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omplessità intrinseca di un problema"/>
  <p:tag name="ELAPSEDTIME" val="140,39"/>
  <p:tag name="AUDIO_ID" val="396"/>
  <p:tag name="TIMELINE" val="22,7/43,6/71,4/73,2/101,5"/>
  <p:tag name="ARTICULATE_SLIDE_PAUSE" val="0"/>
  <p:tag name="ARTICULATE_NAV_LEVEL" val="1"/>
  <p:tag name="ARTICULATE_PLAYLIST_ID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blemi trattabili"/>
  <p:tag name="ARTICULATE_SLIDE_PAUSE" val="0"/>
  <p:tag name="ARTICULATE_NAV_LEVEL" val="1"/>
  <p:tag name="ARTICULATE_PLAYLIST_ID" val="-1"/>
  <p:tag name="ELAPSEDTIME" val="100,234"/>
  <p:tag name="AUDIO_ID" val="413"/>
  <p:tag name="TIMELINE" val="18,4/40,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ELAPSEDTIME" val="46,671"/>
  <p:tag name="AUDIO_ID" val="411"/>
  <p:tag name="ARTICULATE_SLIDE_PAUSE" val="0"/>
  <p:tag name="ARTICULATE_NAV_LEVEL" val="1"/>
  <p:tag name="ARTICULATE_PLAYLIST_ID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blemi intrattabili"/>
  <p:tag name="ARTICULATE_SLIDE_PAUSE" val="0"/>
  <p:tag name="ARTICULATE_NAV_LEVEL" val="1"/>
  <p:tag name="ARTICULATE_PLAYLIST_ID" val="-1"/>
  <p:tag name="ELAPSEDTIME" val="81,203"/>
  <p:tag name="AUDIO_ID" val="415"/>
  <p:tag name="TIMELINE" val="26,7/32,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rattabilità dei problemi -1"/>
  <p:tag name="ARTICULATE_SLIDE_PAUSE" val="0"/>
  <p:tag name="ARTICULATE_NAV_LEVEL" val="1"/>
  <p:tag name="ARTICULATE_PLAYLIST_ID" val="-1"/>
  <p:tag name="ELAPSEDTIME" val="31,563"/>
  <p:tag name="AUDIO_ID" val="414"/>
  <p:tag name="TIMELINE" val="10,6/19,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rattabilità dei problemi -1"/>
  <p:tag name="ARTICULATE_SLIDE_PAUSE" val="0"/>
  <p:tag name="ARTICULATE_NAV_LEVEL" val="1"/>
  <p:tag name="ARTICULATE_PLAYLIST_ID" val="-1"/>
  <p:tag name="ELAPSEDTIME" val="31,563"/>
  <p:tag name="AUDIO_ID" val="414"/>
  <p:tag name="TIMELINE" val="10,6/19,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rattabilità dei problemi -1"/>
  <p:tag name="ARTICULATE_SLIDE_PAUSE" val="0"/>
  <p:tag name="ARTICULATE_NAV_LEVEL" val="1"/>
  <p:tag name="ARTICULATE_PLAYLIST_ID" val="-1"/>
  <p:tag name="ELAPSEDTIME" val="31,563"/>
  <p:tag name="AUDIO_ID" val="414"/>
  <p:tag name="TIMELINE" val="10,6/19,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rattabilità dei problemi -2"/>
  <p:tag name="ARTICULATE_SLIDE_PAUSE" val="0"/>
  <p:tag name="ARTICULATE_NAV_LEVEL" val="1"/>
  <p:tag name="ARTICULATE_PLAYLIST_ID" val="-1"/>
  <p:tag name="ELAPSEDTIME" val="168,704"/>
  <p:tag name="AUDIO_ID" val="394"/>
  <p:tag name="TIMELINE" val="48,9/82,4/102,5/110,9/137,7/162,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rattabilità dei problemi -1"/>
  <p:tag name="ARTICULATE_SLIDE_PAUSE" val="0"/>
  <p:tag name="ARTICULATE_NAV_LEVEL" val="1"/>
  <p:tag name="ARTICULATE_PLAYLIST_ID" val="-1"/>
  <p:tag name="ELAPSEDTIME" val="31,563"/>
  <p:tag name="AUDIO_ID" val="414"/>
  <p:tag name="TIMELINE" val="10,6/19,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 vs NP"/>
  <p:tag name="ARTICULATE_SLIDE_PAUSE" val="0"/>
  <p:tag name="ARTICULATE_NAV_LEVEL" val="1"/>
  <p:tag name="ARTICULATE_PLAYLIST_ID" val="-1"/>
  <p:tag name="ELAPSEDTIME" val="88,75001"/>
  <p:tag name="AUDIO_ID" val="417"/>
  <p:tag name="TIMELINE" val="17,1/54,5/81,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alcolo del valore di un polinomio -1"/>
  <p:tag name="ELAPSEDTIME" val="89,40701"/>
  <p:tag name="AUDIO_ID" val="378"/>
  <p:tag name="TIMELINE" val="6,2/18,8/22,4/47,0/62,9"/>
  <p:tag name="ARTICULATE_SLIDE_PAUSE" val="0"/>
  <p:tag name="ARTICULATE_NAV_LEVEL" val="1"/>
  <p:tag name="ARTICULATE_PLAYLIST_ID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alcolo del valore di un polinomio -2"/>
  <p:tag name="ELAPSEDTIME" val="86,01501"/>
  <p:tag name="AUDIO_ID" val="393"/>
  <p:tag name="TIMELINE" val="69,5"/>
  <p:tag name="ARTICULATE_SLIDE_PAUSE" val="0"/>
  <p:tag name="ARTICULATE_NAV_LEVEL" val="1"/>
  <p:tag name="ARTICULATE_PLAYLIST_ID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alcolo del valore di un polinomio -3"/>
  <p:tag name="ELAPSEDTIME" val="99,078"/>
  <p:tag name="AUDIO_ID" val="397"/>
  <p:tag name="TIMELINE" val="18,6/24,2/36,0/38,6/66,6/80,0"/>
  <p:tag name="ARTICULATE_SLIDE_PAUSE" val="0"/>
  <p:tag name="ARTICULATE_NAV_LEVEL" val="1"/>
  <p:tag name="ARTICULATE_PLAYLIST_ID" val="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alcolo del valore di un polinomio -4"/>
  <p:tag name="ELAPSEDTIME" val="64,15601"/>
  <p:tag name="AUDIO_ID" val="412"/>
  <p:tag name="TIMELINE" val="1,0/7,7"/>
  <p:tag name="ARTICULATE_SLIDE_PAUSE" val="0"/>
  <p:tag name="ARTICULATE_NAV_LEVEL" val="1"/>
  <p:tag name="ARTICULATE_PLAYLIST_ID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i Horner -1"/>
  <p:tag name="ELAPSEDTIME" val="143,735"/>
  <p:tag name="AUDIO_ID" val="402"/>
  <p:tag name="TIMELINE" val="3,9/17,6/50,8/79,8/97,5/108,8/126,8/133,3/142,5"/>
  <p:tag name="ARTICULATE_SLIDE_PAUSE" val="0"/>
  <p:tag name="ARTICULATE_NAV_LEVEL" val="1"/>
  <p:tag name="ARTICULATE_PLAYLIST_ID" val="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i Horner -2"/>
  <p:tag name="ELAPSEDTIME" val="74,485"/>
  <p:tag name="AUDIO_ID" val="398"/>
  <p:tag name="TIMELINE" val="65,9"/>
  <p:tag name="ARTICULATE_SLIDE_PAUSE" val="0"/>
  <p:tag name="ARTICULATE_NAV_LEVEL" val="1"/>
  <p:tag name="ARTICULATE_PLAYLIST_ID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eterminazione max e min array -1"/>
  <p:tag name="ELAPSEDTIME" val="72,047"/>
  <p:tag name="AUDIO_ID" val="403"/>
  <p:tag name="TIMELINE" val="20,8/34,1"/>
  <p:tag name="ARTICULATE_SLIDE_PAUSE" val="0"/>
  <p:tag name="ARTICULATE_NAV_LEVEL" val="1"/>
  <p:tag name="ARTICULATE_PLAYLIST_ID" val="-1"/>
</p:tagLst>
</file>

<file path=ppt/theme/theme1.xml><?xml version="1.0" encoding="utf-8"?>
<a:theme xmlns:a="http://schemas.openxmlformats.org/drawingml/2006/main" name="p">
  <a:themeElements>
    <a:clrScheme name="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2804</TotalTime>
  <Words>1838</Words>
  <Application>Microsoft Office PowerPoint</Application>
  <PresentationFormat>Presentazione su schermo (4:3)</PresentationFormat>
  <Paragraphs>252</Paragraphs>
  <Slides>26</Slides>
  <Notes>25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26</vt:i4>
      </vt:variant>
    </vt:vector>
  </HeadingPairs>
  <TitlesOfParts>
    <vt:vector size="37" baseType="lpstr">
      <vt:lpstr>Arial</vt:lpstr>
      <vt:lpstr>Avant Garde</vt:lpstr>
      <vt:lpstr>Book Antiqua</vt:lpstr>
      <vt:lpstr>Comic Sans MS</vt:lpstr>
      <vt:lpstr>Courier New</vt:lpstr>
      <vt:lpstr>New York</vt:lpstr>
      <vt:lpstr>Times New Roman</vt:lpstr>
      <vt:lpstr>Wingdings</vt:lpstr>
      <vt:lpstr>p</vt:lpstr>
      <vt:lpstr>Equation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122</cp:revision>
  <cp:lastPrinted>2002-11-29T13:49:00Z</cp:lastPrinted>
  <dcterms:created xsi:type="dcterms:W3CDTF">2001-09-23T07:19:47Z</dcterms:created>
  <dcterms:modified xsi:type="dcterms:W3CDTF">2023-11-08T10:46:25Z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AP-10-03-T</vt:lpwstr>
  </property>
</Properties>
</file>