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21"/>
  </p:notesMasterIdLst>
  <p:sldIdLst>
    <p:sldId id="416" r:id="rId2"/>
    <p:sldId id="374" r:id="rId3"/>
    <p:sldId id="385" r:id="rId4"/>
    <p:sldId id="388" r:id="rId5"/>
    <p:sldId id="417" r:id="rId6"/>
    <p:sldId id="386" r:id="rId7"/>
    <p:sldId id="411" r:id="rId8"/>
    <p:sldId id="412" r:id="rId9"/>
    <p:sldId id="420" r:id="rId10"/>
    <p:sldId id="387" r:id="rId11"/>
    <p:sldId id="418" r:id="rId12"/>
    <p:sldId id="419" r:id="rId13"/>
    <p:sldId id="389" r:id="rId14"/>
    <p:sldId id="390" r:id="rId15"/>
    <p:sldId id="391" r:id="rId16"/>
    <p:sldId id="422" r:id="rId17"/>
    <p:sldId id="421" r:id="rId18"/>
    <p:sldId id="423" r:id="rId19"/>
    <p:sldId id="392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CC00"/>
    <a:srgbClr val="CC3300"/>
    <a:srgbClr val="AAF6BC"/>
    <a:srgbClr val="C0F8CD"/>
    <a:srgbClr val="9CF4B1"/>
    <a:srgbClr val="C0C0C0"/>
    <a:srgbClr val="DDDDDD"/>
    <a:srgbClr val="EAEAE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7FC2E633-FD6A-1C44-0529-0E45964C7E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6EE0DBD9-89AC-92E3-B5EE-C0E6569C03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8B91D71-3285-A928-0732-C4A0BBE5B22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1F6CB7DB-A303-ABBB-B358-71A97AA2115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74086" name="Rectangle 6">
            <a:extLst>
              <a:ext uri="{FF2B5EF4-FFF2-40B4-BE49-F238E27FC236}">
                <a16:creationId xmlns:a16="http://schemas.microsoft.com/office/drawing/2014/main" id="{187AB694-3751-CE78-7CCD-6CC84E156C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087" name="Rectangle 7">
            <a:extLst>
              <a:ext uri="{FF2B5EF4-FFF2-40B4-BE49-F238E27FC236}">
                <a16:creationId xmlns:a16="http://schemas.microsoft.com/office/drawing/2014/main" id="{137C1763-7E3E-F81F-43AC-AFCA5C18C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F620D9-827D-4102-97E1-2578F907DF42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4D824CD5-6C35-AFE0-E60D-BA6061F7A4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8B85BFC-3578-465D-A31F-C0D1443D5106}" type="slidenum">
              <a:rPr lang="it-IT" altLang="it-IT"/>
              <a:pPr>
                <a:spcBef>
                  <a:spcPct val="0"/>
                </a:spcBef>
              </a:pPr>
              <a:t>1</a:t>
            </a:fld>
            <a:endParaRPr lang="it-IT" altLang="it-IT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3FA3ED3-E8E9-FF15-A443-AC97A0D019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F37CE4BB-DED5-E209-A906-958AC80299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380F87F-A039-756A-28A4-8F43B72854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9E4CEA4-2106-4797-99DD-F865725304D9}" type="slidenum">
              <a:rPr lang="it-IT" altLang="it-IT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811D0E2-A759-AD50-6E07-3CBA6227B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44C24C24-060B-E70B-0910-89C13849D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FC2846A-8B18-C2CA-E1DE-8071335EFF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ACDDD5-36A6-42BC-8914-985D0C054CDC}" type="slidenum">
              <a:rPr lang="it-IT" altLang="it-IT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36F42BD-5740-5F82-96D5-5E83183729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29630001-C328-6C32-760C-C78AC0590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88949D-4902-D947-D1BA-60B02DA352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E3DDA4-050B-44B8-9448-A86274589A70}" type="slidenum">
              <a:rPr lang="it-IT" altLang="it-IT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2E32E8-4299-AA4C-3835-6A64D81033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19326CF3-1163-6030-D10D-5A80E0C37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4D22F937-BF52-30D5-5268-1FC687C16D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AF11EF9-2FBF-41DA-A53A-57B1E2D5760B}" type="slidenum">
              <a:rPr lang="it-IT" altLang="it-IT"/>
              <a:pPr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7AAEBE5-C9EE-26B5-F519-39D43A12C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32A28A04-62F8-5108-54B7-35AE2DF72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42F7549-E954-45D2-BC5B-69868E7E46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2198AA-22D5-42D7-9467-F8CDC5CDC6A6}" type="slidenum">
              <a:rPr lang="it-IT" altLang="it-IT"/>
              <a:pPr>
                <a:spcBef>
                  <a:spcPct val="0"/>
                </a:spcBef>
              </a:pPr>
              <a:t>14</a:t>
            </a:fld>
            <a:endParaRPr lang="it-IT" altLang="it-IT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869F45F-F73F-6799-6B2B-2F79DD4B9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>
            <a:extLst>
              <a:ext uri="{FF2B5EF4-FFF2-40B4-BE49-F238E27FC236}">
                <a16:creationId xmlns:a16="http://schemas.microsoft.com/office/drawing/2014/main" id="{BB7FFCE5-7FB2-9BB7-E5F1-EB19287D9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83BEEFE-6B36-0901-AB12-0DEA6F24D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D85690C-93BC-47C4-8F60-8CD69F46044F}" type="slidenum">
              <a:rPr lang="it-IT" altLang="it-IT"/>
              <a:pPr>
                <a:spcBef>
                  <a:spcPct val="0"/>
                </a:spcBef>
              </a:pPr>
              <a:t>15</a:t>
            </a:fld>
            <a:endParaRPr lang="it-IT" altLang="it-IT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7ADD217-B6A6-12E3-4765-60B4A79AD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DD3D3EBC-FF69-50DC-FBCB-87308A57CE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598E58D-7F0B-1D97-C17E-C8CEA45233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6C3D43-5446-4F17-ACD8-4D92A2AC06B2}" type="slidenum">
              <a:rPr lang="it-IT" altLang="it-IT"/>
              <a:pPr>
                <a:spcBef>
                  <a:spcPct val="0"/>
                </a:spcBef>
              </a:pPr>
              <a:t>16</a:t>
            </a:fld>
            <a:endParaRPr lang="it-IT" altLang="it-IT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B90D724-1A8A-449F-B45C-C8F7316D1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1C4D7F94-3364-C94B-8F6E-9F1B30742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E52B493-CF59-218B-0B0B-E172CB82E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CD3FF2-85EC-4F18-9E11-0E19FB24EBFC}" type="slidenum">
              <a:rPr lang="it-IT" altLang="it-IT"/>
              <a:pPr>
                <a:spcBef>
                  <a:spcPct val="0"/>
                </a:spcBef>
              </a:pPr>
              <a:t>17</a:t>
            </a:fld>
            <a:endParaRPr lang="it-IT" altLang="it-IT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B250ED2-2619-5F22-1DF8-0D47DA859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224982C2-4D6D-6403-CB6F-138AD4383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4E52B493-CF59-218B-0B0B-E172CB82ED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5CD3FF2-85EC-4F18-9E11-0E19FB24EBFC}" type="slidenum">
              <a:rPr lang="it-IT" altLang="it-IT"/>
              <a:pPr>
                <a:spcBef>
                  <a:spcPct val="0"/>
                </a:spcBef>
              </a:pPr>
              <a:t>18</a:t>
            </a:fld>
            <a:endParaRPr lang="it-IT" altLang="it-IT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5B250ED2-2619-5F22-1DF8-0D47DA859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224982C2-4D6D-6403-CB6F-138AD4383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609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5E61C57-B321-1C23-C867-41E11254E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AD27A6-93A9-458A-A96F-8959B4D51C63}" type="slidenum">
              <a:rPr lang="it-IT" altLang="it-IT"/>
              <a:pPr>
                <a:spcBef>
                  <a:spcPct val="0"/>
                </a:spcBef>
              </a:pPr>
              <a:t>19</a:t>
            </a:fld>
            <a:endParaRPr lang="it-IT" altLang="it-IT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0787AC7-6418-6267-A721-69B31BEE67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FDDECCFE-DB26-50F8-9CA1-71181F1FCA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3ED610B-90DF-EE23-F140-5B03D2D21F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F1D0DE3-622F-4E1F-BEAD-2951004F1C5A}" type="slidenum">
              <a:rPr lang="it-IT" altLang="it-IT"/>
              <a:pPr>
                <a:spcBef>
                  <a:spcPct val="0"/>
                </a:spcBef>
              </a:pPr>
              <a:t>2</a:t>
            </a:fld>
            <a:endParaRPr lang="it-IT" altLang="it-IT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7A36965-51DD-DC83-0C43-0BB21C512B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>
            <a:extLst>
              <a:ext uri="{FF2B5EF4-FFF2-40B4-BE49-F238E27FC236}">
                <a16:creationId xmlns:a16="http://schemas.microsoft.com/office/drawing/2014/main" id="{BC8208E7-571D-EFA0-58C8-C7572262F8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90CB396-8736-27FE-C264-1D8C4F9A9E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50C750D-9375-4521-B6EA-39FCAF3DB903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D59486C-F2AA-A30D-670A-6119F26B21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F0888AF1-7B54-1E3C-935E-63A7AD51A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B53052A7-8228-D7C6-5E29-7A8479565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F9723CF-B77B-4EAC-A3E9-21D004A4ABE7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D2DFC56-4603-FAF1-DA87-3BD943C944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25E789E8-BBF8-DC12-3F6B-15342E357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ED9FCFBA-4C47-35AB-34AA-A4D49DBFB1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2EAEBC-9487-43CE-8FB1-C036AF44574F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FC91E30E-74B3-8A86-3C9C-B5A0CD30BB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857167AF-6527-0E3D-244B-C6F7684C2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8490D99-1E3B-4784-887E-CF9994BF3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7057233-CFBB-494D-8693-F2763D3E6522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E9D053C-B631-3156-BA17-89EC39E15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179FD2CF-0A10-727F-4968-B0AFA3F63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1695F7B-3581-DF08-3100-045C2C3DB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9E8F5D8-28FA-437A-A2F9-A56F5D9CFDF8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E2BA6F34-D56D-8497-34D9-1C833E7520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AB38647A-55DA-CEE6-47E8-D58A2DCCB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E4DDD19-8912-72BA-116D-4218402D69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1ED961-BA25-4BE3-8163-E2824A9AC4AD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E2EA1F62-A1D0-79AB-EE4F-E8D221AD0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81F6EDC1-70CA-3D46-FA8A-F959BE03D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E08F20D4-3EB2-C1C4-2010-96C9EA5A31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5E26DE-008D-4E23-BCB5-526DBC6CB7C4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D5E92E1-51E7-9966-B501-E41F685DE2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12BFF1D9-EC98-D6C3-3877-8576F028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33031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85056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98350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70307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2736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6907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179996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8561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55107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137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01562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3380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tags" Target="../tags/tag11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8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8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>
            <a:extLst>
              <a:ext uri="{FF2B5EF4-FFF2-40B4-BE49-F238E27FC236}">
                <a16:creationId xmlns:a16="http://schemas.microsoft.com/office/drawing/2014/main" id="{425173E5-C6BB-2D46-CA99-FF90763BD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b="1">
                <a:latin typeface="Arial" panose="020B0604020202020204" pitchFamily="34" charset="0"/>
              </a:rPr>
              <a:t>Titolo unità didattica: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Efficienza degli algoritmi                 </a:t>
            </a:r>
            <a:r>
              <a:rPr lang="it-IT" altLang="it-IT">
                <a:latin typeface="Arial" panose="020B0604020202020204" pitchFamily="34" charset="0"/>
              </a:rPr>
              <a:t>[10]</a:t>
            </a:r>
            <a:r>
              <a:rPr lang="it-IT" altLang="it-IT" sz="3200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2051" name="Text Box 10">
            <a:extLst>
              <a:ext uri="{FF2B5EF4-FFF2-40B4-BE49-F238E27FC236}">
                <a16:creationId xmlns:a16="http://schemas.microsoft.com/office/drawing/2014/main" id="{D3D5E3E6-544D-8A67-94E1-EA4D8CE93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908050"/>
            <a:ext cx="8713787" cy="45720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b="1">
                <a:latin typeface="Arial" panose="020B0604020202020204" pitchFamily="34" charset="0"/>
              </a:rPr>
              <a:t>Titolo modulo :  </a:t>
            </a:r>
            <a:r>
              <a:rPr lang="it-IT" altLang="it-IT">
                <a:solidFill>
                  <a:schemeClr val="accent2"/>
                </a:solidFill>
                <a:latin typeface="Arial" panose="020B0604020202020204" pitchFamily="34" charset="0"/>
              </a:rPr>
              <a:t>Complessità asintotica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b="1">
                <a:latin typeface="Arial" panose="020B0604020202020204" pitchFamily="34" charset="0"/>
              </a:rPr>
              <a:t>   </a:t>
            </a:r>
            <a:r>
              <a:rPr lang="it-IT" altLang="it-IT">
                <a:latin typeface="Arial" panose="020B0604020202020204" pitchFamily="34" charset="0"/>
              </a:rPr>
              <a:t>[02-T]</a:t>
            </a:r>
            <a:endParaRPr lang="it-IT" altLang="it-IT">
              <a:latin typeface="Avant Garde" charset="0"/>
            </a:endParaRPr>
          </a:p>
        </p:txBody>
      </p:sp>
      <p:sp>
        <p:nvSpPr>
          <p:cNvPr id="2052" name="Text Box 11">
            <a:extLst>
              <a:ext uri="{FF2B5EF4-FFF2-40B4-BE49-F238E27FC236}">
                <a16:creationId xmlns:a16="http://schemas.microsoft.com/office/drawing/2014/main" id="{935D22CE-3F44-819F-BE3D-B1639B5C5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00213"/>
            <a:ext cx="7561262" cy="7016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it-IT" altLang="it-IT" sz="2000">
                <a:latin typeface="Arial" panose="020B0604020202020204" pitchFamily="34" charset="0"/>
              </a:rPr>
              <a:t>Complessità asintotica: notazioni formali e classificazione degli algoritmi</a:t>
            </a:r>
            <a:endParaRPr lang="it-IT" altLang="it-IT" sz="2000">
              <a:latin typeface="Avant Garde" charset="0"/>
            </a:endParaRPr>
          </a:p>
        </p:txBody>
      </p:sp>
      <p:sp>
        <p:nvSpPr>
          <p:cNvPr id="2053" name="Text Box 12">
            <a:extLst>
              <a:ext uri="{FF2B5EF4-FFF2-40B4-BE49-F238E27FC236}">
                <a16:creationId xmlns:a16="http://schemas.microsoft.com/office/drawing/2014/main" id="{73C20B6D-D241-9B7A-2129-6C09592E9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708275"/>
            <a:ext cx="7561263" cy="16160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complessità asintotica di un algoritmo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notazione “O”</a:t>
            </a:r>
          </a:p>
          <a:p>
            <a:pPr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 classificazione degli algoritmi in base alla complessità </a:t>
            </a:r>
            <a:r>
              <a:rPr lang="it-IT" altLang="it-IT" sz="2000">
                <a:solidFill>
                  <a:srgbClr val="7F7F7F"/>
                </a:solidFill>
                <a:latin typeface="Avant Garde" charset="0"/>
              </a:rPr>
              <a:t>	</a:t>
            </a:r>
            <a:r>
              <a:rPr lang="it-IT" altLang="it-IT" sz="2000">
                <a:latin typeface="Avant Garde" charset="0"/>
              </a:rPr>
              <a:t>asintotica</a:t>
            </a:r>
          </a:p>
        </p:txBody>
      </p:sp>
      <p:sp>
        <p:nvSpPr>
          <p:cNvPr id="2054" name="Text Box 13">
            <a:extLst>
              <a:ext uri="{FF2B5EF4-FFF2-40B4-BE49-F238E27FC236}">
                <a16:creationId xmlns:a16="http://schemas.microsoft.com/office/drawing/2014/main" id="{74CDDC8C-3D32-68DD-A4A5-4690BD9EA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P1-10-01-T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77" name="Group 13">
            <a:extLst>
              <a:ext uri="{FF2B5EF4-FFF2-40B4-BE49-F238E27FC236}">
                <a16:creationId xmlns:a16="http://schemas.microsoft.com/office/drawing/2014/main" id="{2959ACD3-28C5-BF2E-ECE7-C90A38125221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1125538"/>
            <a:ext cx="5119688" cy="544512"/>
            <a:chOff x="528" y="336"/>
            <a:chExt cx="3356" cy="416"/>
          </a:xfrm>
        </p:grpSpPr>
        <p:graphicFrame>
          <p:nvGraphicFramePr>
            <p:cNvPr id="20514" name="Object 3">
              <a:extLst>
                <a:ext uri="{FF2B5EF4-FFF2-40B4-BE49-F238E27FC236}">
                  <a16:creationId xmlns:a16="http://schemas.microsoft.com/office/drawing/2014/main" id="{6AA12280-8F11-0FF5-E200-33987CB453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336"/>
            <a:ext cx="624" cy="4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4" imgW="219456" imgH="146304" progId="Word.Document.8">
                    <p:embed/>
                  </p:oleObj>
                </mc:Choice>
                <mc:Fallback>
                  <p:oleObj name="Documento" r:id="rId4" imgW="219456" imgH="146304" progId="Word.Document.8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36"/>
                          <a:ext cx="624" cy="416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5" name="Text Box 12">
              <a:extLst>
                <a:ext uri="{FF2B5EF4-FFF2-40B4-BE49-F238E27FC236}">
                  <a16:creationId xmlns:a16="http://schemas.microsoft.com/office/drawing/2014/main" id="{0A7B5378-3C32-B22B-2054-2BA0793773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" y="351"/>
              <a:ext cx="1003" cy="399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costante</a:t>
              </a:r>
            </a:p>
          </p:txBody>
        </p:sp>
      </p:grpSp>
      <p:grpSp>
        <p:nvGrpSpPr>
          <p:cNvPr id="139279" name="Group 15">
            <a:extLst>
              <a:ext uri="{FF2B5EF4-FFF2-40B4-BE49-F238E27FC236}">
                <a16:creationId xmlns:a16="http://schemas.microsoft.com/office/drawing/2014/main" id="{BAD68530-A8F7-9035-4F7C-D86EFC589784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1736725"/>
            <a:ext cx="5507038" cy="649288"/>
            <a:chOff x="528" y="672"/>
            <a:chExt cx="3600" cy="550"/>
          </a:xfrm>
        </p:grpSpPr>
        <p:graphicFrame>
          <p:nvGraphicFramePr>
            <p:cNvPr id="20512" name="Object 4">
              <a:extLst>
                <a:ext uri="{FF2B5EF4-FFF2-40B4-BE49-F238E27FC236}">
                  <a16:creationId xmlns:a16="http://schemas.microsoft.com/office/drawing/2014/main" id="{5C00EB1B-1AEA-2335-00D4-32E5B8E0DD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672"/>
            <a:ext cx="1344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6" imgW="450308" imgH="160824" progId="Word.Document.8">
                    <p:embed/>
                  </p:oleObj>
                </mc:Choice>
                <mc:Fallback>
                  <p:oleObj name="Documento" r:id="rId6" imgW="450308" imgH="160824" progId="Word.Document.8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672"/>
                          <a:ext cx="1344" cy="487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3" name="Text Box 14">
              <a:extLst>
                <a:ext uri="{FF2B5EF4-FFF2-40B4-BE49-F238E27FC236}">
                  <a16:creationId xmlns:a16="http://schemas.microsoft.com/office/drawing/2014/main" id="{19121721-B0F9-51FF-89A7-6E8716B33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782"/>
              <a:ext cx="1248" cy="440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logaritmica</a:t>
              </a:r>
            </a:p>
          </p:txBody>
        </p:sp>
      </p:grpSp>
      <p:grpSp>
        <p:nvGrpSpPr>
          <p:cNvPr id="139282" name="Group 18">
            <a:extLst>
              <a:ext uri="{FF2B5EF4-FFF2-40B4-BE49-F238E27FC236}">
                <a16:creationId xmlns:a16="http://schemas.microsoft.com/office/drawing/2014/main" id="{52FF9BC3-280A-7CD4-338D-DE4CC85E20A5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2357438"/>
            <a:ext cx="4837113" cy="650875"/>
            <a:chOff x="528" y="1152"/>
            <a:chExt cx="3177" cy="540"/>
          </a:xfrm>
        </p:grpSpPr>
        <p:graphicFrame>
          <p:nvGraphicFramePr>
            <p:cNvPr id="20510" name="Object 5">
              <a:extLst>
                <a:ext uri="{FF2B5EF4-FFF2-40B4-BE49-F238E27FC236}">
                  <a16:creationId xmlns:a16="http://schemas.microsoft.com/office/drawing/2014/main" id="{1ADD0DE3-B397-61D4-4A01-32FEDBEFF2A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1152"/>
            <a:ext cx="768" cy="4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8" imgW="237744" imgH="146304" progId="Word.Document.8">
                    <p:embed/>
                  </p:oleObj>
                </mc:Choice>
                <mc:Fallback>
                  <p:oleObj name="Documento" r:id="rId8" imgW="237744" imgH="146304" progId="Word.Documen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152"/>
                          <a:ext cx="768" cy="471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1" name="Rectangle 16">
              <a:extLst>
                <a:ext uri="{FF2B5EF4-FFF2-40B4-BE49-F238E27FC236}">
                  <a16:creationId xmlns:a16="http://schemas.microsoft.com/office/drawing/2014/main" id="{1A87BF4B-19C9-ECC4-ACD8-511A9B953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261"/>
              <a:ext cx="825" cy="431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lineare</a:t>
              </a:r>
            </a:p>
          </p:txBody>
        </p:sp>
      </p:grpSp>
      <p:grpSp>
        <p:nvGrpSpPr>
          <p:cNvPr id="139284" name="Group 20">
            <a:extLst>
              <a:ext uri="{FF2B5EF4-FFF2-40B4-BE49-F238E27FC236}">
                <a16:creationId xmlns:a16="http://schemas.microsoft.com/office/drawing/2014/main" id="{2C951924-D8B8-51B1-1AA5-174C68CDC3B3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3022600"/>
            <a:ext cx="4713288" cy="627063"/>
            <a:chOff x="528" y="1584"/>
            <a:chExt cx="3099" cy="487"/>
          </a:xfrm>
        </p:grpSpPr>
        <p:graphicFrame>
          <p:nvGraphicFramePr>
            <p:cNvPr id="20508" name="Object 6">
              <a:extLst>
                <a:ext uri="{FF2B5EF4-FFF2-40B4-BE49-F238E27FC236}">
                  <a16:creationId xmlns:a16="http://schemas.microsoft.com/office/drawing/2014/main" id="{897B181B-BA4F-076B-F5BB-BE5E0F4D51F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1584"/>
            <a:ext cx="1632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10" imgW="544068" imgH="160020" progId="Word.Document.8">
                    <p:embed/>
                  </p:oleObj>
                </mc:Choice>
                <mc:Fallback>
                  <p:oleObj name="Documento" r:id="rId10" imgW="544068" imgH="160020" progId="Word.Documen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1584"/>
                          <a:ext cx="1632" cy="487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9" name="Rectangle 19">
              <a:extLst>
                <a:ext uri="{FF2B5EF4-FFF2-40B4-BE49-F238E27FC236}">
                  <a16:creationId xmlns:a16="http://schemas.microsoft.com/office/drawing/2014/main" id="{51210590-7D4B-EA31-92B3-EDDA177D8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646"/>
              <a:ext cx="747" cy="403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lin-log</a:t>
              </a:r>
            </a:p>
          </p:txBody>
        </p:sp>
      </p:grpSp>
      <p:grpSp>
        <p:nvGrpSpPr>
          <p:cNvPr id="139286" name="Group 22">
            <a:extLst>
              <a:ext uri="{FF2B5EF4-FFF2-40B4-BE49-F238E27FC236}">
                <a16:creationId xmlns:a16="http://schemas.microsoft.com/office/drawing/2014/main" id="{FD6A360E-FFA9-F53B-5859-7A07C4FA3AE8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3713163"/>
            <a:ext cx="5446713" cy="652462"/>
            <a:chOff x="528" y="2064"/>
            <a:chExt cx="3562" cy="504"/>
          </a:xfrm>
        </p:grpSpPr>
        <p:graphicFrame>
          <p:nvGraphicFramePr>
            <p:cNvPr id="20506" name="Object 7">
              <a:extLst>
                <a:ext uri="{FF2B5EF4-FFF2-40B4-BE49-F238E27FC236}">
                  <a16:creationId xmlns:a16="http://schemas.microsoft.com/office/drawing/2014/main" id="{2529B237-DCC8-E95A-22C3-0DB06301D11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2064"/>
            <a:ext cx="864" cy="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12" imgW="286603" imgH="168322" progId="Word.Document.8">
                    <p:embed/>
                  </p:oleObj>
                </mc:Choice>
                <mc:Fallback>
                  <p:oleObj name="Documento" r:id="rId12" imgW="286603" imgH="168322" progId="Word.Document.8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064"/>
                          <a:ext cx="864" cy="504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7" name="Rectangle 21">
              <a:extLst>
                <a:ext uri="{FF2B5EF4-FFF2-40B4-BE49-F238E27FC236}">
                  <a16:creationId xmlns:a16="http://schemas.microsoft.com/office/drawing/2014/main" id="{B4F0D4CF-CEF4-B3F7-74A9-A212AF862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1" y="2127"/>
              <a:ext cx="1209" cy="401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quadratica</a:t>
              </a:r>
            </a:p>
          </p:txBody>
        </p:sp>
      </p:grpSp>
      <p:grpSp>
        <p:nvGrpSpPr>
          <p:cNvPr id="139292" name="Group 28">
            <a:extLst>
              <a:ext uri="{FF2B5EF4-FFF2-40B4-BE49-F238E27FC236}">
                <a16:creationId xmlns:a16="http://schemas.microsoft.com/office/drawing/2014/main" id="{8EBFC008-6354-AE33-7DF4-158D3A6D05F7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4402138"/>
            <a:ext cx="7256463" cy="677862"/>
            <a:chOff x="528" y="2544"/>
            <a:chExt cx="4709" cy="487"/>
          </a:xfrm>
        </p:grpSpPr>
        <p:graphicFrame>
          <p:nvGraphicFramePr>
            <p:cNvPr id="20504" name="Object 8">
              <a:extLst>
                <a:ext uri="{FF2B5EF4-FFF2-40B4-BE49-F238E27FC236}">
                  <a16:creationId xmlns:a16="http://schemas.microsoft.com/office/drawing/2014/main" id="{BB399676-2069-21BD-51F2-E54236742FC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2544"/>
            <a:ext cx="864" cy="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14" imgW="295701" imgH="168322" progId="Word.Document.8">
                    <p:embed/>
                  </p:oleObj>
                </mc:Choice>
                <mc:Fallback>
                  <p:oleObj name="Documento" r:id="rId14" imgW="295701" imgH="168322" progId="Word.Document.8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544"/>
                          <a:ext cx="864" cy="487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5" name="Rectangle 23">
              <a:extLst>
                <a:ext uri="{FF2B5EF4-FFF2-40B4-BE49-F238E27FC236}">
                  <a16:creationId xmlns:a16="http://schemas.microsoft.com/office/drawing/2014/main" id="{957B6331-8992-B69F-DD4A-C14942924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653"/>
              <a:ext cx="2357" cy="373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polinomiale di grado </a:t>
              </a:r>
              <a:r>
                <a:rPr lang="it-IT" altLang="it-IT" sz="2800" i="1">
                  <a:solidFill>
                    <a:schemeClr val="accent2"/>
                  </a:solidFill>
                </a:rPr>
                <a:t>k</a:t>
              </a:r>
              <a:endParaRPr lang="it-IT" altLang="it-IT" sz="2800">
                <a:latin typeface="Arial" panose="020B0604020202020204" pitchFamily="34" charset="0"/>
              </a:endParaRPr>
            </a:p>
          </p:txBody>
        </p:sp>
      </p:grpSp>
      <p:grpSp>
        <p:nvGrpSpPr>
          <p:cNvPr id="139291" name="Group 27">
            <a:extLst>
              <a:ext uri="{FF2B5EF4-FFF2-40B4-BE49-F238E27FC236}">
                <a16:creationId xmlns:a16="http://schemas.microsoft.com/office/drawing/2014/main" id="{152191F8-74EC-352D-87FB-20889F18205C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5240338"/>
            <a:ext cx="5894388" cy="725487"/>
            <a:chOff x="528" y="3024"/>
            <a:chExt cx="3842" cy="557"/>
          </a:xfrm>
        </p:grpSpPr>
        <p:graphicFrame>
          <p:nvGraphicFramePr>
            <p:cNvPr id="20502" name="Object 9">
              <a:extLst>
                <a:ext uri="{FF2B5EF4-FFF2-40B4-BE49-F238E27FC236}">
                  <a16:creationId xmlns:a16="http://schemas.microsoft.com/office/drawing/2014/main" id="{72D3BF9B-0C42-10E8-58DB-4F3E5B661E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3024"/>
            <a:ext cx="816" cy="4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16" imgW="286603" imgH="168322" progId="Word.Document.8">
                    <p:embed/>
                  </p:oleObj>
                </mc:Choice>
                <mc:Fallback>
                  <p:oleObj name="Documento" r:id="rId16" imgW="286603" imgH="168322" progId="Word.Document.8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024"/>
                          <a:ext cx="816" cy="476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3" name="Rectangle 24">
              <a:extLst>
                <a:ext uri="{FF2B5EF4-FFF2-40B4-BE49-F238E27FC236}">
                  <a16:creationId xmlns:a16="http://schemas.microsoft.com/office/drawing/2014/main" id="{1B3553FF-26E4-3D58-2DB9-9FA570B6CE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182"/>
              <a:ext cx="1490" cy="399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esponenziale</a:t>
              </a:r>
            </a:p>
          </p:txBody>
        </p:sp>
      </p:grpSp>
      <p:grpSp>
        <p:nvGrpSpPr>
          <p:cNvPr id="139290" name="Group 26">
            <a:extLst>
              <a:ext uri="{FF2B5EF4-FFF2-40B4-BE49-F238E27FC236}">
                <a16:creationId xmlns:a16="http://schemas.microsoft.com/office/drawing/2014/main" id="{FDA9FDBE-3CBA-96CB-3E1C-9F3682779671}"/>
              </a:ext>
            </a:extLst>
          </p:cNvPr>
          <p:cNvGrpSpPr>
            <a:grpSpLocks/>
          </p:cNvGrpSpPr>
          <p:nvPr/>
        </p:nvGrpSpPr>
        <p:grpSpPr bwMode="auto">
          <a:xfrm>
            <a:off x="1492250" y="5949950"/>
            <a:ext cx="5132388" cy="663575"/>
            <a:chOff x="528" y="3504"/>
            <a:chExt cx="3371" cy="507"/>
          </a:xfrm>
        </p:grpSpPr>
        <p:graphicFrame>
          <p:nvGraphicFramePr>
            <p:cNvPr id="20500" name="Object 10">
              <a:extLst>
                <a:ext uri="{FF2B5EF4-FFF2-40B4-BE49-F238E27FC236}">
                  <a16:creationId xmlns:a16="http://schemas.microsoft.com/office/drawing/2014/main" id="{E2BBE8B2-199E-69A5-C1B4-FD707289647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3504"/>
            <a:ext cx="816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18" imgW="266509" imgH="147039" progId="Word.Document.8">
                    <p:embed/>
                  </p:oleObj>
                </mc:Choice>
                <mc:Fallback>
                  <p:oleObj name="Documento" r:id="rId18" imgW="266509" imgH="147039" progId="Word.Document.8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3504"/>
                          <a:ext cx="816" cy="448"/>
                        </a:xfrm>
                        <a:prstGeom prst="rect">
                          <a:avLst/>
                        </a:prstGeom>
                        <a:solidFill>
                          <a:srgbClr val="CCFF66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1" name="Rectangle 25">
              <a:extLst>
                <a:ext uri="{FF2B5EF4-FFF2-40B4-BE49-F238E27FC236}">
                  <a16:creationId xmlns:a16="http://schemas.microsoft.com/office/drawing/2014/main" id="{377AB693-DB13-522A-3CB8-4066C257A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614"/>
              <a:ext cx="1019" cy="397"/>
            </a:xfrm>
            <a:prstGeom prst="rect">
              <a:avLst/>
            </a:prstGeom>
            <a:solidFill>
              <a:srgbClr val="CC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fattoriale</a:t>
              </a:r>
            </a:p>
          </p:txBody>
        </p:sp>
      </p:grpSp>
      <p:sp>
        <p:nvSpPr>
          <p:cNvPr id="139293" name="Line 29">
            <a:extLst>
              <a:ext uri="{FF2B5EF4-FFF2-40B4-BE49-F238E27FC236}">
                <a16:creationId xmlns:a16="http://schemas.microsoft.com/office/drawing/2014/main" id="{F20FB789-955B-3A72-7109-E8226C179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157788"/>
            <a:ext cx="91440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39294" name="Text Box 30">
            <a:extLst>
              <a:ext uri="{FF2B5EF4-FFF2-40B4-BE49-F238E27FC236}">
                <a16:creationId xmlns:a16="http://schemas.microsoft.com/office/drawing/2014/main" id="{4D5FAE37-3D7C-0669-878A-F12F9F71B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6950" y="188913"/>
            <a:ext cx="4176713" cy="58896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classi di complessità </a:t>
            </a:r>
            <a:endParaRPr lang="it-IT" altLang="it-IT" sz="32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139295" name="Text Box 31">
            <a:extLst>
              <a:ext uri="{FF2B5EF4-FFF2-40B4-BE49-F238E27FC236}">
                <a16:creationId xmlns:a16="http://schemas.microsoft.com/office/drawing/2014/main" id="{0FED60E5-A8DE-2ECD-4A6F-FA1C83B43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969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296" name="Text Box 32">
            <a:extLst>
              <a:ext uri="{FF2B5EF4-FFF2-40B4-BE49-F238E27FC236}">
                <a16:creationId xmlns:a16="http://schemas.microsoft.com/office/drawing/2014/main" id="{B24D38F7-34B3-292B-239E-1753792F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8446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297" name="Text Box 33">
            <a:extLst>
              <a:ext uri="{FF2B5EF4-FFF2-40B4-BE49-F238E27FC236}">
                <a16:creationId xmlns:a16="http://schemas.microsoft.com/office/drawing/2014/main" id="{D692B474-799B-7603-A2F3-7F89F311E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249237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298" name="Text Box 34">
            <a:extLst>
              <a:ext uri="{FF2B5EF4-FFF2-40B4-BE49-F238E27FC236}">
                <a16:creationId xmlns:a16="http://schemas.microsoft.com/office/drawing/2014/main" id="{B89933F9-24BA-E26E-282A-0E3E7298B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1877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299" name="Text Box 35">
            <a:extLst>
              <a:ext uri="{FF2B5EF4-FFF2-40B4-BE49-F238E27FC236}">
                <a16:creationId xmlns:a16="http://schemas.microsoft.com/office/drawing/2014/main" id="{71766219-6A59-D794-C12F-E77FBED1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38608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300" name="Text Box 36">
            <a:extLst>
              <a:ext uri="{FF2B5EF4-FFF2-40B4-BE49-F238E27FC236}">
                <a16:creationId xmlns:a16="http://schemas.microsoft.com/office/drawing/2014/main" id="{7D84932B-715E-EB52-8E44-0738763BB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508500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301" name="Text Box 37">
            <a:extLst>
              <a:ext uri="{FF2B5EF4-FFF2-40B4-BE49-F238E27FC236}">
                <a16:creationId xmlns:a16="http://schemas.microsoft.com/office/drawing/2014/main" id="{0BDEF8B5-B634-C455-F1E3-D75F2E0C1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5373688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  <p:sp>
        <p:nvSpPr>
          <p:cNvPr id="139302" name="Text Box 38">
            <a:extLst>
              <a:ext uri="{FF2B5EF4-FFF2-40B4-BE49-F238E27FC236}">
                <a16:creationId xmlns:a16="http://schemas.microsoft.com/office/drawing/2014/main" id="{568E0327-1552-0774-FE24-1C3F0DB51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3" y="6067425"/>
            <a:ext cx="1020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Comic Sans MS" panose="030F0702030302020204" pitchFamily="66" charset="0"/>
              </a:rPr>
              <a:t>T(n) =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9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9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39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13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5" grpId="0"/>
      <p:bldP spid="139296" grpId="0"/>
      <p:bldP spid="139297" grpId="0"/>
      <p:bldP spid="139298" grpId="0"/>
      <p:bldP spid="139299" grpId="0"/>
      <p:bldP spid="139300" grpId="0"/>
      <p:bldP spid="139301" grpId="0"/>
      <p:bldP spid="1393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>
            <a:extLst>
              <a:ext uri="{FF2B5EF4-FFF2-40B4-BE49-F238E27FC236}">
                <a16:creationId xmlns:a16="http://schemas.microsoft.com/office/drawing/2014/main" id="{4A94497F-5B10-55C5-B57C-75EA2CC7B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>
            <a:extLst>
              <a:ext uri="{FF2B5EF4-FFF2-40B4-BE49-F238E27FC236}">
                <a16:creationId xmlns:a16="http://schemas.microsoft.com/office/drawing/2014/main" id="{710C4C78-4987-252F-2693-E12591FE7AA0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79" name="Group 3">
            <a:extLst>
              <a:ext uri="{FF2B5EF4-FFF2-40B4-BE49-F238E27FC236}">
                <a16:creationId xmlns:a16="http://schemas.microsoft.com/office/drawing/2014/main" id="{62EF403A-5F48-6412-E5AE-24DFE183AE7E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549275"/>
            <a:ext cx="4029075" cy="1565275"/>
            <a:chOff x="703" y="346"/>
            <a:chExt cx="2538" cy="986"/>
          </a:xfrm>
        </p:grpSpPr>
        <p:sp>
          <p:nvSpPr>
            <p:cNvPr id="24580" name="Text Box 4">
              <a:extLst>
                <a:ext uri="{FF2B5EF4-FFF2-40B4-BE49-F238E27FC236}">
                  <a16:creationId xmlns:a16="http://schemas.microsoft.com/office/drawing/2014/main" id="{33D600B4-6A2F-E6E8-9166-1CC02795F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0" y="890"/>
              <a:ext cx="951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 sz="4000" b="1">
                  <a:solidFill>
                    <a:schemeClr val="bg1"/>
                  </a:solidFill>
                  <a:latin typeface="Arial" panose="020B0604020202020204" pitchFamily="34" charset="0"/>
                </a:rPr>
                <a:t>zoom</a:t>
              </a:r>
            </a:p>
          </p:txBody>
        </p:sp>
        <p:sp>
          <p:nvSpPr>
            <p:cNvPr id="24581" name="Line 5">
              <a:extLst>
                <a:ext uri="{FF2B5EF4-FFF2-40B4-BE49-F238E27FC236}">
                  <a16:creationId xmlns:a16="http://schemas.microsoft.com/office/drawing/2014/main" id="{8B787BF1-A5B4-003C-A852-8632A876AB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03" y="346"/>
              <a:ext cx="1587" cy="680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F6A654F4-EF28-0FE5-30DD-FB182E48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3" y="188640"/>
            <a:ext cx="8521575" cy="95410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dirty="0">
                <a:latin typeface="Arial" panose="020B0604020202020204" pitchFamily="34" charset="0"/>
              </a:rPr>
              <a:t>dimensioni dei problemi risolvibili, con un computer di potenza 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100 Mops/sec</a:t>
            </a:r>
            <a:endParaRPr lang="it-IT" altLang="it-IT" sz="2800" dirty="0">
              <a:latin typeface="AvantGarde Bk BT" pitchFamily="34" charset="0"/>
            </a:endParaRPr>
          </a:p>
        </p:txBody>
      </p:sp>
      <p:grpSp>
        <p:nvGrpSpPr>
          <p:cNvPr id="26627" name="Group 59">
            <a:extLst>
              <a:ext uri="{FF2B5EF4-FFF2-40B4-BE49-F238E27FC236}">
                <a16:creationId xmlns:a16="http://schemas.microsoft.com/office/drawing/2014/main" id="{E2157934-3578-A8EA-B453-672A2DCC82CE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412875"/>
            <a:ext cx="8229600" cy="4271963"/>
            <a:chOff x="336" y="890"/>
            <a:chExt cx="5184" cy="2691"/>
          </a:xfrm>
        </p:grpSpPr>
        <p:sp>
          <p:nvSpPr>
            <p:cNvPr id="26631" name="Rectangle 58">
              <a:extLst>
                <a:ext uri="{FF2B5EF4-FFF2-40B4-BE49-F238E27FC236}">
                  <a16:creationId xmlns:a16="http://schemas.microsoft.com/office/drawing/2014/main" id="{DEC53A06-98B4-4395-6553-49F870FD25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5" y="890"/>
              <a:ext cx="1180" cy="263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632" name="Rectangle 57">
              <a:extLst>
                <a:ext uri="{FF2B5EF4-FFF2-40B4-BE49-F238E27FC236}">
                  <a16:creationId xmlns:a16="http://schemas.microsoft.com/office/drawing/2014/main" id="{5BE34C15-4DEB-C649-23A9-F37FED6E4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890"/>
              <a:ext cx="1224" cy="263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633" name="Rectangle 56">
              <a:extLst>
                <a:ext uri="{FF2B5EF4-FFF2-40B4-BE49-F238E27FC236}">
                  <a16:creationId xmlns:a16="http://schemas.microsoft.com/office/drawing/2014/main" id="{ABC7E7E3-0AC0-4578-39D2-85C57D223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890"/>
              <a:ext cx="998" cy="2631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26634" name="Rectangle 55">
              <a:extLst>
                <a:ext uri="{FF2B5EF4-FFF2-40B4-BE49-F238E27FC236}">
                  <a16:creationId xmlns:a16="http://schemas.microsoft.com/office/drawing/2014/main" id="{428A1C44-DB7B-37A6-5683-99FB3AC0C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890"/>
              <a:ext cx="1633" cy="2631"/>
            </a:xfrm>
            <a:prstGeom prst="rect">
              <a:avLst/>
            </a:prstGeom>
            <a:solidFill>
              <a:srgbClr val="99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grpSp>
          <p:nvGrpSpPr>
            <p:cNvPr id="26635" name="Group 54">
              <a:extLst>
                <a:ext uri="{FF2B5EF4-FFF2-40B4-BE49-F238E27FC236}">
                  <a16:creationId xmlns:a16="http://schemas.microsoft.com/office/drawing/2014/main" id="{0D52154C-3FF2-5E9B-3F32-392FE25D05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890"/>
              <a:ext cx="5184" cy="2691"/>
              <a:chOff x="336" y="960"/>
              <a:chExt cx="5184" cy="2623"/>
            </a:xfrm>
          </p:grpSpPr>
          <p:sp>
            <p:nvSpPr>
              <p:cNvPr id="26636" name="Text Box 3">
                <a:extLst>
                  <a:ext uri="{FF2B5EF4-FFF2-40B4-BE49-F238E27FC236}">
                    <a16:creationId xmlns:a16="http://schemas.microsoft.com/office/drawing/2014/main" id="{892DB58D-C3CB-3656-3F85-8293A4867C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4" y="1056"/>
                <a:ext cx="5136" cy="25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it-IT" altLang="it-IT" sz="2800" b="1">
                    <a:latin typeface="Arial" panose="020B0604020202020204" pitchFamily="34" charset="0"/>
                  </a:rPr>
                  <a:t>complessità	1 sec	      1  minuto       1 ora   </a:t>
                </a:r>
                <a:endParaRPr lang="it-IT" altLang="it-IT" sz="2800" b="1"/>
              </a:p>
              <a:p>
                <a:r>
                  <a:rPr lang="it-IT" altLang="it-IT" sz="2800" b="1"/>
                  <a:t>	</a:t>
                </a:r>
                <a:endParaRPr lang="it-IT" altLang="it-IT" sz="2800"/>
              </a:p>
              <a:p>
                <a:r>
                  <a:rPr lang="it-IT" altLang="it-IT" sz="3200"/>
                  <a:t> 	 	      </a:t>
                </a:r>
              </a:p>
              <a:p>
                <a:r>
                  <a:rPr lang="it-IT" altLang="it-IT" sz="3200"/>
                  <a:t>			 10</a:t>
                </a:r>
                <a:r>
                  <a:rPr lang="it-IT" altLang="it-IT" sz="3200" baseline="30000"/>
                  <a:t>8</a:t>
                </a:r>
                <a:r>
                  <a:rPr lang="it-IT" altLang="it-IT" sz="3200"/>
                  <a:t>		6</a:t>
                </a:r>
                <a:r>
                  <a:rPr lang="it-IT" altLang="it-IT" sz="3200">
                    <a:sym typeface="Symbol" panose="05050102010706020507" pitchFamily="18" charset="2"/>
                  </a:rPr>
                  <a:t></a:t>
                </a:r>
                <a:r>
                  <a:rPr lang="it-IT" altLang="it-IT" sz="3200"/>
                  <a:t>10</a:t>
                </a:r>
                <a:r>
                  <a:rPr lang="it-IT" altLang="it-IT" sz="3200" baseline="30000"/>
                  <a:t>9	</a:t>
                </a:r>
                <a:r>
                  <a:rPr lang="it-IT" altLang="it-IT" sz="3200"/>
                  <a:t>	3.6</a:t>
                </a:r>
                <a:r>
                  <a:rPr lang="it-IT" altLang="it-IT" sz="3200">
                    <a:sym typeface="Symbol" panose="05050102010706020507" pitchFamily="18" charset="2"/>
                  </a:rPr>
                  <a:t></a:t>
                </a:r>
                <a:r>
                  <a:rPr lang="it-IT" altLang="it-IT" sz="3200"/>
                  <a:t>10</a:t>
                </a:r>
                <a:r>
                  <a:rPr lang="it-IT" altLang="it-IT" sz="3200" baseline="30000"/>
                  <a:t>11</a:t>
                </a:r>
                <a:endParaRPr lang="it-IT" altLang="it-IT" sz="3200"/>
              </a:p>
              <a:p>
                <a:r>
                  <a:rPr lang="it-IT" altLang="it-IT" sz="3200">
                    <a:sym typeface="Symbol" panose="05050102010706020507" pitchFamily="18" charset="2"/>
                  </a:rPr>
                  <a:t>			</a:t>
                </a:r>
                <a:r>
                  <a:rPr lang="it-IT" altLang="it-IT" sz="3200"/>
                  <a:t>4</a:t>
                </a:r>
                <a:r>
                  <a:rPr lang="it-IT" altLang="it-IT" sz="3200">
                    <a:sym typeface="Symbol" panose="05050102010706020507" pitchFamily="18" charset="2"/>
                  </a:rPr>
                  <a:t></a:t>
                </a:r>
                <a:r>
                  <a:rPr lang="it-IT" altLang="it-IT" sz="3200"/>
                  <a:t>10</a:t>
                </a:r>
                <a:r>
                  <a:rPr lang="it-IT" altLang="it-IT" sz="3200" baseline="30000"/>
                  <a:t>6</a:t>
                </a:r>
                <a:r>
                  <a:rPr lang="it-IT" altLang="it-IT" sz="3200"/>
                  <a:t>	</a:t>
                </a:r>
                <a:r>
                  <a:rPr lang="it-IT" altLang="it-IT" sz="3200">
                    <a:sym typeface="Symbol" panose="05050102010706020507" pitchFamily="18" charset="2"/>
                  </a:rPr>
                  <a:t></a:t>
                </a:r>
                <a:r>
                  <a:rPr lang="it-IT" altLang="it-IT" sz="3200"/>
                  <a:t>2</a:t>
                </a:r>
                <a:r>
                  <a:rPr lang="it-IT" altLang="it-IT" sz="3200">
                    <a:sym typeface="Symbol" panose="05050102010706020507" pitchFamily="18" charset="2"/>
                  </a:rPr>
                  <a:t></a:t>
                </a:r>
                <a:r>
                  <a:rPr lang="it-IT" altLang="it-IT" sz="3200"/>
                  <a:t>10</a:t>
                </a:r>
                <a:r>
                  <a:rPr lang="it-IT" altLang="it-IT" sz="3200" baseline="30000"/>
                  <a:t>8</a:t>
                </a:r>
                <a:r>
                  <a:rPr lang="it-IT" altLang="it-IT" sz="3200"/>
                  <a:t>	</a:t>
                </a:r>
                <a:r>
                  <a:rPr lang="it-IT" altLang="it-IT" sz="3200">
                    <a:sym typeface="Symbol" panose="05050102010706020507" pitchFamily="18" charset="2"/>
                  </a:rPr>
                  <a:t></a:t>
                </a:r>
                <a:r>
                  <a:rPr lang="it-IT" altLang="it-IT" sz="3200"/>
                  <a:t>1</a:t>
                </a:r>
                <a:r>
                  <a:rPr lang="it-IT" altLang="it-IT" sz="3200">
                    <a:sym typeface="Symbol" panose="05050102010706020507" pitchFamily="18" charset="2"/>
                  </a:rPr>
                  <a:t></a:t>
                </a:r>
                <a:r>
                  <a:rPr lang="it-IT" altLang="it-IT" sz="3200"/>
                  <a:t>10</a:t>
                </a:r>
                <a:r>
                  <a:rPr lang="it-IT" altLang="it-IT" sz="3200" baseline="30000"/>
                  <a:t>10</a:t>
                </a:r>
                <a:endParaRPr lang="it-IT" altLang="it-IT" sz="3200"/>
              </a:p>
              <a:p>
                <a:r>
                  <a:rPr lang="it-IT" altLang="it-IT" sz="3200"/>
                  <a:t>			 10</a:t>
                </a:r>
                <a:r>
                  <a:rPr lang="it-IT" altLang="it-IT" sz="3200" baseline="30000"/>
                  <a:t>4</a:t>
                </a:r>
                <a:r>
                  <a:rPr lang="it-IT" altLang="it-IT" sz="3200"/>
                  <a:t>		77459	6</a:t>
                </a:r>
                <a:r>
                  <a:rPr lang="it-IT" altLang="it-IT" sz="3200">
                    <a:sym typeface="Symbol" panose="05050102010706020507" pitchFamily="18" charset="2"/>
                  </a:rPr>
                  <a:t></a:t>
                </a:r>
                <a:r>
                  <a:rPr lang="it-IT" altLang="it-IT" sz="3200"/>
                  <a:t>10</a:t>
                </a:r>
                <a:r>
                  <a:rPr lang="it-IT" altLang="it-IT" sz="3200" baseline="30000"/>
                  <a:t>5</a:t>
                </a:r>
                <a:r>
                  <a:rPr lang="it-IT" altLang="it-IT" sz="3200"/>
                  <a:t>	</a:t>
                </a:r>
              </a:p>
              <a:p>
                <a:r>
                  <a:rPr lang="it-IT" altLang="it-IT" sz="3200"/>
                  <a:t>			 26		 32		 38	</a:t>
                </a:r>
              </a:p>
              <a:p>
                <a:r>
                  <a:rPr lang="it-IT" altLang="it-IT" sz="3200"/>
                  <a:t>			 11		 12		 14</a:t>
                </a:r>
                <a:r>
                  <a:rPr lang="it-IT" altLang="it-IT" sz="2800"/>
                  <a:t>	</a:t>
                </a:r>
              </a:p>
              <a:p>
                <a:endParaRPr lang="it-IT" altLang="it-IT" baseline="36000"/>
              </a:p>
            </p:txBody>
          </p:sp>
          <p:sp>
            <p:nvSpPr>
              <p:cNvPr id="26637" name="Rectangle 4">
                <a:extLst>
                  <a:ext uri="{FF2B5EF4-FFF2-40B4-BE49-F238E27FC236}">
                    <a16:creationId xmlns:a16="http://schemas.microsoft.com/office/drawing/2014/main" id="{39BE474E-07C9-1FAC-0FBF-DAE7ECD359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960"/>
                <a:ext cx="1632" cy="5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38" name="Rectangle 5">
                <a:extLst>
                  <a:ext uri="{FF2B5EF4-FFF2-40B4-BE49-F238E27FC236}">
                    <a16:creationId xmlns:a16="http://schemas.microsoft.com/office/drawing/2014/main" id="{C8368426-18D8-BAFA-E229-033D8887BB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960"/>
                <a:ext cx="1008" cy="5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39" name="Rectangle 6">
                <a:extLst>
                  <a:ext uri="{FF2B5EF4-FFF2-40B4-BE49-F238E27FC236}">
                    <a16:creationId xmlns:a16="http://schemas.microsoft.com/office/drawing/2014/main" id="{98AD317E-AD59-4259-DDA5-E6B5A4C03E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960"/>
                <a:ext cx="1200" cy="5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0" name="Rectangle 7">
                <a:extLst>
                  <a:ext uri="{FF2B5EF4-FFF2-40B4-BE49-F238E27FC236}">
                    <a16:creationId xmlns:a16="http://schemas.microsoft.com/office/drawing/2014/main" id="{D1267931-519D-ADDA-C198-A91906BE78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960"/>
                <a:ext cx="1200" cy="57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1" name="Rectangle 10">
                <a:extLst>
                  <a:ext uri="{FF2B5EF4-FFF2-40B4-BE49-F238E27FC236}">
                    <a16:creationId xmlns:a16="http://schemas.microsoft.com/office/drawing/2014/main" id="{F9D8A091-5E12-2382-B858-BE005BBF6D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536"/>
                <a:ext cx="1200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2" name="Rectangle 11">
                <a:extLst>
                  <a:ext uri="{FF2B5EF4-FFF2-40B4-BE49-F238E27FC236}">
                    <a16:creationId xmlns:a16="http://schemas.microsoft.com/office/drawing/2014/main" id="{E55CE86B-482D-EF11-F0B5-34361C1CFE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536"/>
                <a:ext cx="1200" cy="3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3" name="Rectangle 12">
                <a:extLst>
                  <a:ext uri="{FF2B5EF4-FFF2-40B4-BE49-F238E27FC236}">
                    <a16:creationId xmlns:a16="http://schemas.microsoft.com/office/drawing/2014/main" id="{0A76992F-CA0E-CC44-9A1F-281EF1EC84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1920"/>
                <a:ext cx="1632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4" name="Rectangle 13">
                <a:extLst>
                  <a:ext uri="{FF2B5EF4-FFF2-40B4-BE49-F238E27FC236}">
                    <a16:creationId xmlns:a16="http://schemas.microsoft.com/office/drawing/2014/main" id="{20AD2170-5A0F-1EA1-7CF9-2D0EC32258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1920"/>
                <a:ext cx="1008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5" name="Rectangle 14">
                <a:extLst>
                  <a:ext uri="{FF2B5EF4-FFF2-40B4-BE49-F238E27FC236}">
                    <a16:creationId xmlns:a16="http://schemas.microsoft.com/office/drawing/2014/main" id="{914CF2E7-EF6F-955F-1D9F-6F8949464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920"/>
                <a:ext cx="1200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6" name="Rectangle 15">
                <a:extLst>
                  <a:ext uri="{FF2B5EF4-FFF2-40B4-BE49-F238E27FC236}">
                    <a16:creationId xmlns:a16="http://schemas.microsoft.com/office/drawing/2014/main" id="{48D6F417-E46A-3C5C-8AF1-9EAB9B3FF4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1200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7" name="Rectangle 16">
                <a:extLst>
                  <a:ext uri="{FF2B5EF4-FFF2-40B4-BE49-F238E27FC236}">
                    <a16:creationId xmlns:a16="http://schemas.microsoft.com/office/drawing/2014/main" id="{797D768E-5331-5A08-2556-BADA34402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256"/>
                <a:ext cx="1632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8" name="Rectangle 17">
                <a:extLst>
                  <a:ext uri="{FF2B5EF4-FFF2-40B4-BE49-F238E27FC236}">
                    <a16:creationId xmlns:a16="http://schemas.microsoft.com/office/drawing/2014/main" id="{3CB3AB37-B590-28D1-4317-7A4F52EB72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256"/>
                <a:ext cx="1008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49" name="Rectangle 18">
                <a:extLst>
                  <a:ext uri="{FF2B5EF4-FFF2-40B4-BE49-F238E27FC236}">
                    <a16:creationId xmlns:a16="http://schemas.microsoft.com/office/drawing/2014/main" id="{EB2826A9-2F99-AF30-B720-F1B6919834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256"/>
                <a:ext cx="1200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0" name="Rectangle 19">
                <a:extLst>
                  <a:ext uri="{FF2B5EF4-FFF2-40B4-BE49-F238E27FC236}">
                    <a16:creationId xmlns:a16="http://schemas.microsoft.com/office/drawing/2014/main" id="{B0EB9ECC-6153-FC4C-0ADA-E3796179FD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256"/>
                <a:ext cx="1200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1" name="Rectangle 24">
                <a:extLst>
                  <a:ext uri="{FF2B5EF4-FFF2-40B4-BE49-F238E27FC236}">
                    <a16:creationId xmlns:a16="http://schemas.microsoft.com/office/drawing/2014/main" id="{5CB1D8EF-F215-10FF-3691-E99DE4BF9D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544"/>
                <a:ext cx="1632" cy="28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2" name="Rectangle 25">
                <a:extLst>
                  <a:ext uri="{FF2B5EF4-FFF2-40B4-BE49-F238E27FC236}">
                    <a16:creationId xmlns:a16="http://schemas.microsoft.com/office/drawing/2014/main" id="{359641C7-E511-74CF-738C-4AA295FA6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544"/>
                <a:ext cx="1008" cy="28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3" name="Rectangle 26">
                <a:extLst>
                  <a:ext uri="{FF2B5EF4-FFF2-40B4-BE49-F238E27FC236}">
                    <a16:creationId xmlns:a16="http://schemas.microsoft.com/office/drawing/2014/main" id="{78BB4271-44B7-E320-5F11-B5280215C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544"/>
                <a:ext cx="1200" cy="28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4" name="Rectangle 27">
                <a:extLst>
                  <a:ext uri="{FF2B5EF4-FFF2-40B4-BE49-F238E27FC236}">
                    <a16:creationId xmlns:a16="http://schemas.microsoft.com/office/drawing/2014/main" id="{810E3C80-71D5-9290-7705-7743F27499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544"/>
                <a:ext cx="1200" cy="289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5" name="Rectangle 28">
                <a:extLst>
                  <a:ext uri="{FF2B5EF4-FFF2-40B4-BE49-F238E27FC236}">
                    <a16:creationId xmlns:a16="http://schemas.microsoft.com/office/drawing/2014/main" id="{85965634-CB2E-5EDF-BC04-C2EC48AD1A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2832"/>
                <a:ext cx="1632" cy="33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6" name="Rectangle 29">
                <a:extLst>
                  <a:ext uri="{FF2B5EF4-FFF2-40B4-BE49-F238E27FC236}">
                    <a16:creationId xmlns:a16="http://schemas.microsoft.com/office/drawing/2014/main" id="{4B91DA1B-4564-E34C-AB26-710B4E8CE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2832"/>
                <a:ext cx="1008" cy="33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7" name="Rectangle 30">
                <a:extLst>
                  <a:ext uri="{FF2B5EF4-FFF2-40B4-BE49-F238E27FC236}">
                    <a16:creationId xmlns:a16="http://schemas.microsoft.com/office/drawing/2014/main" id="{2FF32FE1-1241-EAFE-FBE6-06B03329B2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832"/>
                <a:ext cx="1200" cy="33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8" name="Rectangle 31">
                <a:extLst>
                  <a:ext uri="{FF2B5EF4-FFF2-40B4-BE49-F238E27FC236}">
                    <a16:creationId xmlns:a16="http://schemas.microsoft.com/office/drawing/2014/main" id="{1F9419BB-9851-835C-3A53-E45BADD388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832"/>
                <a:ext cx="1200" cy="331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59" name="Rectangle 32">
                <a:extLst>
                  <a:ext uri="{FF2B5EF4-FFF2-40B4-BE49-F238E27FC236}">
                    <a16:creationId xmlns:a16="http://schemas.microsoft.com/office/drawing/2014/main" id="{420CEDC5-83D5-23FE-D1A5-0D62091016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" y="3168"/>
                <a:ext cx="1632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0" name="Rectangle 33">
                <a:extLst>
                  <a:ext uri="{FF2B5EF4-FFF2-40B4-BE49-F238E27FC236}">
                    <a16:creationId xmlns:a16="http://schemas.microsoft.com/office/drawing/2014/main" id="{1447C335-777C-F202-3439-072CB84FF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68" y="3168"/>
                <a:ext cx="1008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1" name="Rectangle 34">
                <a:extLst>
                  <a:ext uri="{FF2B5EF4-FFF2-40B4-BE49-F238E27FC236}">
                    <a16:creationId xmlns:a16="http://schemas.microsoft.com/office/drawing/2014/main" id="{955FC652-B01B-50DD-E827-CBFCB30A67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3168"/>
                <a:ext cx="1200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sp>
            <p:nvSpPr>
              <p:cNvPr id="26662" name="Rectangle 35">
                <a:extLst>
                  <a:ext uri="{FF2B5EF4-FFF2-40B4-BE49-F238E27FC236}">
                    <a16:creationId xmlns:a16="http://schemas.microsoft.com/office/drawing/2014/main" id="{72007BC6-A6FE-B857-9E27-923E0C16C0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200" cy="33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endParaRPr lang="it-IT" altLang="it-IT"/>
              </a:p>
            </p:txBody>
          </p:sp>
          <p:graphicFrame>
            <p:nvGraphicFramePr>
              <p:cNvPr id="26663" name="Object 40">
                <a:extLst>
                  <a:ext uri="{FF2B5EF4-FFF2-40B4-BE49-F238E27FC236}">
                    <a16:creationId xmlns:a16="http://schemas.microsoft.com/office/drawing/2014/main" id="{D456C188-7660-20B2-D873-ABF6C57D94A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24" y="1920"/>
              <a:ext cx="672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o" r:id="rId4" imgW="237744" imgH="146304" progId="Word.Document.8">
                      <p:embed/>
                    </p:oleObj>
                  </mc:Choice>
                  <mc:Fallback>
                    <p:oleObj name="Documento" r:id="rId4" imgW="237744" imgH="146304" progId="Word.Document.8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1920"/>
                            <a:ext cx="672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64" name="Object 43">
                <a:extLst>
                  <a:ext uri="{FF2B5EF4-FFF2-40B4-BE49-F238E27FC236}">
                    <a16:creationId xmlns:a16="http://schemas.microsoft.com/office/drawing/2014/main" id="{AE142613-46FF-EFBF-1EB0-7FD0A077CA2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80" y="2208"/>
              <a:ext cx="1152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o" r:id="rId6" imgW="544068" imgH="160020" progId="Word.Document.8">
                      <p:embed/>
                    </p:oleObj>
                  </mc:Choice>
                  <mc:Fallback>
                    <p:oleObj name="Documento" r:id="rId6" imgW="544068" imgH="160020" progId="Word.Document.8">
                      <p:embed/>
                      <p:pic>
                        <p:nvPicPr>
                          <p:cNvPr id="0" name="Object 4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" y="2208"/>
                            <a:ext cx="1152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65" name="Object 46">
                <a:extLst>
                  <a:ext uri="{FF2B5EF4-FFF2-40B4-BE49-F238E27FC236}">
                    <a16:creationId xmlns:a16="http://schemas.microsoft.com/office/drawing/2014/main" id="{7C4714A4-C31C-D996-FB30-E9196925412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28" y="2544"/>
              <a:ext cx="768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o" r:id="rId8" imgW="286603" imgH="168322" progId="Word.Document.8">
                      <p:embed/>
                    </p:oleObj>
                  </mc:Choice>
                  <mc:Fallback>
                    <p:oleObj name="Documento" r:id="rId8" imgW="286603" imgH="168322" progId="Word.Document.8">
                      <p:embed/>
                      <p:pic>
                        <p:nvPicPr>
                          <p:cNvPr id="0" name="Object 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2544"/>
                            <a:ext cx="768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66" name="Object 49">
                <a:extLst>
                  <a:ext uri="{FF2B5EF4-FFF2-40B4-BE49-F238E27FC236}">
                    <a16:creationId xmlns:a16="http://schemas.microsoft.com/office/drawing/2014/main" id="{873E9FB0-D3A6-1B82-422A-40983745E1E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24" y="2832"/>
              <a:ext cx="624" cy="3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o" r:id="rId10" imgW="286603" imgH="168322" progId="Word.Document.8">
                      <p:embed/>
                    </p:oleObj>
                  </mc:Choice>
                  <mc:Fallback>
                    <p:oleObj name="Documento" r:id="rId10" imgW="286603" imgH="168322" progId="Word.Document.8">
                      <p:embed/>
                      <p:pic>
                        <p:nvPicPr>
                          <p:cNvPr id="0" name="Object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2832"/>
                            <a:ext cx="624" cy="3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667" name="Object 52">
                <a:extLst>
                  <a:ext uri="{FF2B5EF4-FFF2-40B4-BE49-F238E27FC236}">
                    <a16:creationId xmlns:a16="http://schemas.microsoft.com/office/drawing/2014/main" id="{1A8A0C7E-3837-3EA3-CE5C-D235F989FA0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624" y="3168"/>
              <a:ext cx="624" cy="3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Documento" r:id="rId12" imgW="266509" imgH="147039" progId="Word.Document.8">
                      <p:embed/>
                    </p:oleObj>
                  </mc:Choice>
                  <mc:Fallback>
                    <p:oleObj name="Documento" r:id="rId12" imgW="266509" imgH="147039" progId="Word.Document.8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3168"/>
                            <a:ext cx="624" cy="34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FF66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8FFEFD2C-9D88-7BE2-246F-EB827F47420C}"/>
              </a:ext>
            </a:extLst>
          </p:cNvPr>
          <p:cNvGrpSpPr>
            <a:grpSpLocks/>
          </p:cNvGrpSpPr>
          <p:nvPr/>
        </p:nvGrpSpPr>
        <p:grpSpPr bwMode="auto">
          <a:xfrm>
            <a:off x="2114550" y="4327525"/>
            <a:ext cx="6664838" cy="1825631"/>
            <a:chOff x="1998547" y="4725988"/>
            <a:chExt cx="6665468" cy="1825737"/>
          </a:xfrm>
        </p:grpSpPr>
        <p:sp>
          <p:nvSpPr>
            <p:cNvPr id="26629" name="Rettangolo 1">
              <a:extLst>
                <a:ext uri="{FF2B5EF4-FFF2-40B4-BE49-F238E27FC236}">
                  <a16:creationId xmlns:a16="http://schemas.microsoft.com/office/drawing/2014/main" id="{C53744DD-25E0-1036-9E14-1D0A885F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547" y="6090033"/>
              <a:ext cx="6665468" cy="461692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dirty="0">
                  <a:latin typeface="Arial" panose="020B0604020202020204" pitchFamily="34" charset="0"/>
                  <a:cs typeface="Arial" panose="020B0604020202020204" pitchFamily="34" charset="0"/>
                </a:rPr>
                <a:t>in </a:t>
              </a:r>
              <a:r>
                <a:rPr lang="it-IT" altLang="it-IT" dirty="0" err="1">
                  <a:latin typeface="Arial" panose="020B0604020202020204" pitchFamily="34" charset="0"/>
                  <a:cs typeface="Arial" panose="020B0604020202020204" pitchFamily="34" charset="0"/>
                </a:rPr>
                <a:t>WolframAlpha</a:t>
              </a:r>
              <a:r>
                <a:rPr lang="it-IT" altLang="it-IT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it-IT" altLang="it-IT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solve 10^(-8)*x^2 = 60</a:t>
              </a:r>
            </a:p>
          </p:txBody>
        </p:sp>
        <p:cxnSp>
          <p:nvCxnSpPr>
            <p:cNvPr id="43" name="Connettore 2 42">
              <a:extLst>
                <a:ext uri="{FF2B5EF4-FFF2-40B4-BE49-F238E27FC236}">
                  <a16:creationId xmlns:a16="http://schemas.microsoft.com/office/drawing/2014/main" id="{71A33CAD-81DC-99BD-BD1A-0053FCBB7ACB}"/>
                </a:ext>
              </a:extLst>
            </p:cNvPr>
            <p:cNvCxnSpPr/>
            <p:nvPr/>
          </p:nvCxnSpPr>
          <p:spPr>
            <a:xfrm flipV="1">
              <a:off x="5508842" y="4725988"/>
              <a:ext cx="0" cy="1320877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CA9406D3-FED2-7062-AC4D-A97060B78046}"/>
              </a:ext>
            </a:extLst>
          </p:cNvPr>
          <p:cNvGrpSpPr/>
          <p:nvPr/>
        </p:nvGrpSpPr>
        <p:grpSpPr>
          <a:xfrm>
            <a:off x="5624513" y="5661179"/>
            <a:ext cx="1415747" cy="1083399"/>
            <a:chOff x="5624513" y="5661179"/>
            <a:chExt cx="1415747" cy="1083399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C79E1628-8FA6-CA8D-E20C-680D6DBBC7E2}"/>
                </a:ext>
              </a:extLst>
            </p:cNvPr>
            <p:cNvSpPr txBox="1"/>
            <p:nvPr/>
          </p:nvSpPr>
          <p:spPr>
            <a:xfrm>
              <a:off x="5688013" y="6159803"/>
              <a:ext cx="135224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alt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tempo per 1 operazione</a:t>
              </a:r>
              <a:endParaRPr lang="it-IT" sz="1600" dirty="0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A280B129-1ECE-000E-B84B-E622F10FBFFF}"/>
                </a:ext>
              </a:extLst>
            </p:cNvPr>
            <p:cNvSpPr/>
            <p:nvPr/>
          </p:nvSpPr>
          <p:spPr>
            <a:xfrm>
              <a:off x="5624513" y="5661179"/>
              <a:ext cx="1352243" cy="1083399"/>
            </a:xfrm>
            <a:prstGeom prst="rect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EBB4768D-3954-FD02-0348-9A2AAACBC2EF}"/>
              </a:ext>
            </a:extLst>
          </p:cNvPr>
          <p:cNvGrpSpPr/>
          <p:nvPr/>
        </p:nvGrpSpPr>
        <p:grpSpPr>
          <a:xfrm>
            <a:off x="7040260" y="5661248"/>
            <a:ext cx="1352247" cy="1083399"/>
            <a:chOff x="7040260" y="5661248"/>
            <a:chExt cx="1352247" cy="1083399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55A6393-509C-9771-D20D-3E1CD4D3B295}"/>
                </a:ext>
              </a:extLst>
            </p:cNvPr>
            <p:cNvSpPr txBox="1"/>
            <p:nvPr/>
          </p:nvSpPr>
          <p:spPr>
            <a:xfrm>
              <a:off x="7040260" y="6141648"/>
              <a:ext cx="135224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altLang="it-IT" sz="1600" dirty="0">
                  <a:latin typeface="Arial" panose="020B0604020202020204" pitchFamily="34" charset="0"/>
                  <a:cs typeface="Arial" panose="020B0604020202020204" pitchFamily="34" charset="0"/>
                </a:rPr>
                <a:t>numero operazioni</a:t>
              </a:r>
              <a:endParaRPr lang="it-IT" sz="1600" dirty="0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E0E56975-0482-F50D-28DE-0064E2262BA2}"/>
                </a:ext>
              </a:extLst>
            </p:cNvPr>
            <p:cNvSpPr/>
            <p:nvPr/>
          </p:nvSpPr>
          <p:spPr>
            <a:xfrm>
              <a:off x="7108189" y="5661248"/>
              <a:ext cx="1064211" cy="1083399"/>
            </a:xfrm>
            <a:prstGeom prst="rect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A43EC657-FBA0-7FCB-36F1-F85CBCA20A88}"/>
              </a:ext>
            </a:extLst>
          </p:cNvPr>
          <p:cNvGrpSpPr/>
          <p:nvPr/>
        </p:nvGrpSpPr>
        <p:grpSpPr>
          <a:xfrm>
            <a:off x="8179296" y="5661248"/>
            <a:ext cx="887412" cy="1083399"/>
            <a:chOff x="8179296" y="5661248"/>
            <a:chExt cx="887412" cy="1083399"/>
          </a:xfrm>
        </p:grpSpPr>
        <p:sp>
          <p:nvSpPr>
            <p:cNvPr id="8" name="Rettangolo 7">
              <a:extLst>
                <a:ext uri="{FF2B5EF4-FFF2-40B4-BE49-F238E27FC236}">
                  <a16:creationId xmlns:a16="http://schemas.microsoft.com/office/drawing/2014/main" id="{D81D9611-F292-2647-59CD-360A1304F6B9}"/>
                </a:ext>
              </a:extLst>
            </p:cNvPr>
            <p:cNvSpPr/>
            <p:nvPr/>
          </p:nvSpPr>
          <p:spPr>
            <a:xfrm>
              <a:off x="8260317" y="5661248"/>
              <a:ext cx="566183" cy="1083399"/>
            </a:xfrm>
            <a:prstGeom prst="rect">
              <a:avLst/>
            </a:prstGeom>
            <a:noFill/>
            <a:ln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D40ED3BA-373A-AD4B-A1C7-F409213DFDB9}"/>
                </a:ext>
              </a:extLst>
            </p:cNvPr>
            <p:cNvSpPr txBox="1"/>
            <p:nvPr/>
          </p:nvSpPr>
          <p:spPr>
            <a:xfrm>
              <a:off x="8179296" y="6136816"/>
              <a:ext cx="88741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alt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1 min</a:t>
              </a:r>
              <a:endParaRPr lang="it-IT" sz="1800" dirty="0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8A07681A-5EC4-5D79-8710-1642C94F0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8713787" cy="95410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dirty="0">
                <a:latin typeface="Arial" panose="020B0604020202020204" pitchFamily="34" charset="0"/>
              </a:rPr>
              <a:t>dimensioni dei problemi risolvibili, con un computer di potenza </a:t>
            </a:r>
            <a:r>
              <a:rPr lang="it-IT" altLang="it-IT" sz="2800" dirty="0">
                <a:solidFill>
                  <a:schemeClr val="accent2"/>
                </a:solidFill>
                <a:latin typeface="Arial" panose="020B0604020202020204" pitchFamily="34" charset="0"/>
              </a:rPr>
              <a:t>1000000 Mops/sec</a:t>
            </a:r>
            <a:endParaRPr lang="it-IT" altLang="it-IT" sz="2800" dirty="0">
              <a:solidFill>
                <a:schemeClr val="accent2"/>
              </a:solidFill>
              <a:latin typeface="AvantGarde Bk BT" pitchFamily="34" charset="0"/>
            </a:endParaRPr>
          </a:p>
        </p:txBody>
      </p:sp>
      <p:sp>
        <p:nvSpPr>
          <p:cNvPr id="28675" name="Rectangle 44">
            <a:extLst>
              <a:ext uri="{FF2B5EF4-FFF2-40B4-BE49-F238E27FC236}">
                <a16:creationId xmlns:a16="http://schemas.microsoft.com/office/drawing/2014/main" id="{34A66E41-C327-D6AE-1F25-0AF6DBE67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1773238"/>
            <a:ext cx="1873250" cy="34559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76" name="Rectangle 43">
            <a:extLst>
              <a:ext uri="{FF2B5EF4-FFF2-40B4-BE49-F238E27FC236}">
                <a16:creationId xmlns:a16="http://schemas.microsoft.com/office/drawing/2014/main" id="{1BCBF47D-D680-7F5E-B12E-76E23A026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1773238"/>
            <a:ext cx="1943100" cy="3455987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77" name="Rectangle 42">
            <a:extLst>
              <a:ext uri="{FF2B5EF4-FFF2-40B4-BE49-F238E27FC236}">
                <a16:creationId xmlns:a16="http://schemas.microsoft.com/office/drawing/2014/main" id="{91A4E621-4907-9204-52EF-A868D8DE6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1773238"/>
            <a:ext cx="1584325" cy="345598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78" name="Rectangle 41">
            <a:extLst>
              <a:ext uri="{FF2B5EF4-FFF2-40B4-BE49-F238E27FC236}">
                <a16:creationId xmlns:a16="http://schemas.microsoft.com/office/drawing/2014/main" id="{04C6972E-3F41-992B-58A3-5256F9CE6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73238"/>
            <a:ext cx="2592388" cy="3455987"/>
          </a:xfrm>
          <a:prstGeom prst="rect">
            <a:avLst/>
          </a:prstGeom>
          <a:solidFill>
            <a:srgbClr val="C0F8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79" name="Text Box 4">
            <a:extLst>
              <a:ext uri="{FF2B5EF4-FFF2-40B4-BE49-F238E27FC236}">
                <a16:creationId xmlns:a16="http://schemas.microsoft.com/office/drawing/2014/main" id="{A55D1EF7-57FB-9163-FCE4-EC14FDABD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916113"/>
            <a:ext cx="8153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b="1">
                <a:latin typeface="Arial" panose="020B0604020202020204" pitchFamily="34" charset="0"/>
              </a:rPr>
              <a:t>complessità</a:t>
            </a:r>
            <a:r>
              <a:rPr lang="it-IT" altLang="it-IT" sz="2800" b="1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1">
                <a:latin typeface="Arial" panose="020B0604020202020204" pitchFamily="34" charset="0"/>
              </a:rPr>
              <a:t>1 sec</a:t>
            </a:r>
            <a:r>
              <a:rPr lang="it-IT" altLang="it-IT" sz="2800" b="1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 b="1">
                <a:latin typeface="Arial" panose="020B0604020202020204" pitchFamily="34" charset="0"/>
              </a:rPr>
              <a:t>      1  minuto       1 ora   </a:t>
            </a:r>
            <a:endParaRPr lang="it-IT" altLang="it-IT" sz="2800" b="1"/>
          </a:p>
          <a:p>
            <a:r>
              <a:rPr lang="it-IT" altLang="it-IT" sz="2800" b="1">
                <a:solidFill>
                  <a:srgbClr val="7F7F7F"/>
                </a:solidFill>
              </a:rPr>
              <a:t>	</a:t>
            </a:r>
            <a:endParaRPr lang="it-IT" altLang="it-IT" sz="2800"/>
          </a:p>
          <a:p>
            <a:r>
              <a:rPr lang="it-IT" altLang="it-IT" sz="3200">
                <a:solidFill>
                  <a:srgbClr val="7F7F7F"/>
                </a:solidFill>
              </a:rPr>
              <a:t>	</a:t>
            </a:r>
            <a:r>
              <a:rPr lang="it-IT" altLang="it-IT" sz="3200"/>
              <a:t> </a:t>
            </a:r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3200"/>
              <a:t>10</a:t>
            </a:r>
            <a:r>
              <a:rPr lang="it-IT" altLang="it-IT" sz="3200" baseline="30000"/>
              <a:t>12</a:t>
            </a:r>
            <a:r>
              <a:rPr lang="it-IT" altLang="it-IT" sz="3200">
                <a:solidFill>
                  <a:srgbClr val="7F7F7F"/>
                </a:solidFill>
              </a:rPr>
              <a:t>	</a:t>
            </a:r>
            <a:r>
              <a:rPr lang="it-IT" altLang="it-IT" sz="3200"/>
              <a:t>         6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13</a:t>
            </a:r>
            <a:r>
              <a:rPr lang="it-IT" altLang="it-IT" sz="3200"/>
              <a:t>  </a:t>
            </a:r>
            <a:r>
              <a:rPr lang="it-IT" altLang="it-IT" sz="3200">
                <a:solidFill>
                  <a:srgbClr val="7F7F7F"/>
                </a:solidFill>
              </a:rPr>
              <a:t>	</a:t>
            </a:r>
            <a:r>
              <a:rPr lang="it-IT" altLang="it-IT" sz="3200"/>
              <a:t>3.6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15</a:t>
            </a:r>
            <a:endParaRPr lang="it-IT" altLang="it-IT" sz="3200"/>
          </a:p>
          <a:p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3200"/>
              <a:t>       2.5 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10</a:t>
            </a:r>
            <a:r>
              <a:rPr lang="it-IT" altLang="it-IT" sz="3200"/>
              <a:t>  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</a:t>
            </a:r>
            <a:r>
              <a:rPr lang="it-IT" altLang="it-IT" sz="3200"/>
              <a:t>1.4 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12</a:t>
            </a:r>
            <a:r>
              <a:rPr lang="it-IT" altLang="it-IT" sz="3200"/>
              <a:t>   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</a:t>
            </a:r>
            <a:r>
              <a:rPr lang="it-IT" altLang="it-IT" sz="3200"/>
              <a:t> 7.5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13 </a:t>
            </a:r>
            <a:endParaRPr lang="it-IT" altLang="it-IT" sz="3200"/>
          </a:p>
          <a:p>
            <a:r>
              <a:rPr lang="it-IT" altLang="it-IT" sz="3200">
                <a:solidFill>
                  <a:srgbClr val="7F7F7F"/>
                </a:solidFill>
                <a:sym typeface="Symbol" panose="05050102010706020507" pitchFamily="18" charset="2"/>
              </a:rPr>
              <a:t>			</a:t>
            </a:r>
            <a:r>
              <a:rPr lang="it-IT" altLang="it-IT" sz="3200">
                <a:sym typeface="Symbol" panose="05050102010706020507" pitchFamily="18" charset="2"/>
              </a:rPr>
              <a:t> </a:t>
            </a:r>
            <a:r>
              <a:rPr lang="it-IT" altLang="it-IT" sz="3200"/>
              <a:t>10</a:t>
            </a:r>
            <a:r>
              <a:rPr lang="it-IT" altLang="it-IT" sz="3200" baseline="30000"/>
              <a:t>6</a:t>
            </a:r>
            <a:r>
              <a:rPr lang="it-IT" altLang="it-IT" sz="3200">
                <a:solidFill>
                  <a:srgbClr val="7F7F7F"/>
                </a:solidFill>
              </a:rPr>
              <a:t>	</a:t>
            </a:r>
            <a:r>
              <a:rPr lang="it-IT" altLang="it-IT" sz="3200"/>
              <a:t>       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</a:t>
            </a:r>
            <a:r>
              <a:rPr lang="it-IT" altLang="it-IT" sz="3200"/>
              <a:t>7.7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6</a:t>
            </a:r>
            <a:r>
              <a:rPr lang="it-IT" altLang="it-IT" sz="3200"/>
              <a:t>    </a:t>
            </a:r>
            <a:r>
              <a:rPr lang="it-IT" altLang="it-IT" sz="3200">
                <a:solidFill>
                  <a:srgbClr val="7F7F7F"/>
                </a:solidFill>
              </a:rPr>
              <a:t>	</a:t>
            </a:r>
            <a:r>
              <a:rPr lang="it-IT" altLang="it-IT" sz="3200">
                <a:sym typeface="Symbol" panose="05050102010706020507" pitchFamily="18" charset="2"/>
              </a:rPr>
              <a:t>6</a:t>
            </a:r>
            <a:r>
              <a:rPr lang="it-IT" altLang="it-IT" sz="3200">
                <a:latin typeface="Symbol" panose="05050102010706020507" pitchFamily="18" charset="2"/>
                <a:sym typeface="Symbol" panose="05050102010706020507" pitchFamily="18" charset="2"/>
              </a:rPr>
              <a:t></a:t>
            </a:r>
            <a:r>
              <a:rPr lang="it-IT" altLang="it-IT" sz="3200"/>
              <a:t>10</a:t>
            </a:r>
            <a:r>
              <a:rPr lang="it-IT" altLang="it-IT" sz="3200" baseline="30000"/>
              <a:t>7</a:t>
            </a:r>
            <a:endParaRPr lang="it-IT" altLang="it-IT" sz="3200"/>
          </a:p>
          <a:p>
            <a:r>
              <a:rPr lang="it-IT" altLang="it-IT" sz="3200">
                <a:solidFill>
                  <a:srgbClr val="7F7F7F"/>
                </a:solidFill>
              </a:rPr>
              <a:t>			</a:t>
            </a:r>
            <a:r>
              <a:rPr lang="it-IT" altLang="it-IT" sz="3200"/>
              <a:t> 35</a:t>
            </a:r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3200"/>
              <a:t> 45</a:t>
            </a:r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3200"/>
              <a:t> 51</a:t>
            </a:r>
            <a:r>
              <a:rPr lang="it-IT" altLang="it-IT" sz="3200">
                <a:solidFill>
                  <a:srgbClr val="7F7F7F"/>
                </a:solidFill>
              </a:rPr>
              <a:t>	</a:t>
            </a:r>
            <a:endParaRPr lang="it-IT" altLang="it-IT" sz="3200"/>
          </a:p>
          <a:p>
            <a:r>
              <a:rPr lang="it-IT" altLang="it-IT" sz="3200">
                <a:solidFill>
                  <a:srgbClr val="7F7F7F"/>
                </a:solidFill>
              </a:rPr>
              <a:t>			</a:t>
            </a:r>
            <a:r>
              <a:rPr lang="it-IT" altLang="it-IT" sz="3200"/>
              <a:t> 14</a:t>
            </a:r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3200"/>
              <a:t> 16</a:t>
            </a:r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3200"/>
              <a:t> 17</a:t>
            </a:r>
            <a:r>
              <a:rPr lang="it-IT" altLang="it-IT" sz="3200">
                <a:solidFill>
                  <a:srgbClr val="7F7F7F"/>
                </a:solidFill>
              </a:rPr>
              <a:t>	</a:t>
            </a:r>
            <a:endParaRPr lang="it-IT" altLang="it-IT" sz="3200"/>
          </a:p>
          <a:p>
            <a:r>
              <a:rPr lang="it-IT" altLang="it-IT" sz="3200">
                <a:solidFill>
                  <a:srgbClr val="7F7F7F"/>
                </a:solidFill>
              </a:rPr>
              <a:t>		</a:t>
            </a:r>
            <a:r>
              <a:rPr lang="it-IT" altLang="it-IT" sz="2800">
                <a:solidFill>
                  <a:srgbClr val="7F7F7F"/>
                </a:solidFill>
              </a:rPr>
              <a:t>	</a:t>
            </a:r>
            <a:endParaRPr lang="it-IT" altLang="it-IT" sz="2800"/>
          </a:p>
          <a:p>
            <a:endParaRPr lang="it-IT" altLang="it-IT" baseline="36000"/>
          </a:p>
        </p:txBody>
      </p:sp>
      <p:sp>
        <p:nvSpPr>
          <p:cNvPr id="28680" name="Rectangle 5">
            <a:extLst>
              <a:ext uri="{FF2B5EF4-FFF2-40B4-BE49-F238E27FC236}">
                <a16:creationId xmlns:a16="http://schemas.microsoft.com/office/drawing/2014/main" id="{1BA140B1-4F0E-00BC-60D4-A568CB01A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63713"/>
            <a:ext cx="25908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1" name="Rectangle 6">
            <a:extLst>
              <a:ext uri="{FF2B5EF4-FFF2-40B4-BE49-F238E27FC236}">
                <a16:creationId xmlns:a16="http://schemas.microsoft.com/office/drawing/2014/main" id="{F6892BA7-8B3A-2855-335E-89E53446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1763713"/>
            <a:ext cx="16002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2" name="Rectangle 7">
            <a:extLst>
              <a:ext uri="{FF2B5EF4-FFF2-40B4-BE49-F238E27FC236}">
                <a16:creationId xmlns:a16="http://schemas.microsoft.com/office/drawing/2014/main" id="{FDD5B539-7160-9616-0DD5-8E06E6B2EC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1763713"/>
            <a:ext cx="19050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3" name="Rectangle 8">
            <a:extLst>
              <a:ext uri="{FF2B5EF4-FFF2-40B4-BE49-F238E27FC236}">
                <a16:creationId xmlns:a16="http://schemas.microsoft.com/office/drawing/2014/main" id="{6DA634DF-1BEC-87F9-1058-D2267A8DB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1763713"/>
            <a:ext cx="19050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4" name="Rectangle 9">
            <a:extLst>
              <a:ext uri="{FF2B5EF4-FFF2-40B4-BE49-F238E27FC236}">
                <a16:creationId xmlns:a16="http://schemas.microsoft.com/office/drawing/2014/main" id="{B39A899E-14D2-B9A1-DA9D-8439F6517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78113"/>
            <a:ext cx="25908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5" name="Rectangle 10">
            <a:extLst>
              <a:ext uri="{FF2B5EF4-FFF2-40B4-BE49-F238E27FC236}">
                <a16:creationId xmlns:a16="http://schemas.microsoft.com/office/drawing/2014/main" id="{1A6E24F7-8FEF-7AA3-26B9-92051A289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2678113"/>
            <a:ext cx="16002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6" name="Rectangle 11">
            <a:extLst>
              <a:ext uri="{FF2B5EF4-FFF2-40B4-BE49-F238E27FC236}">
                <a16:creationId xmlns:a16="http://schemas.microsoft.com/office/drawing/2014/main" id="{A203BF52-E865-1969-7756-BBFFA82E6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2678113"/>
            <a:ext cx="19050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7" name="Rectangle 12">
            <a:extLst>
              <a:ext uri="{FF2B5EF4-FFF2-40B4-BE49-F238E27FC236}">
                <a16:creationId xmlns:a16="http://schemas.microsoft.com/office/drawing/2014/main" id="{C0954458-F1CD-F8D4-0EA4-6281B3206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2678113"/>
            <a:ext cx="1905000" cy="609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8" name="Rectangle 13">
            <a:extLst>
              <a:ext uri="{FF2B5EF4-FFF2-40B4-BE49-F238E27FC236}">
                <a16:creationId xmlns:a16="http://schemas.microsoft.com/office/drawing/2014/main" id="{C406FA50-BD8A-EB6F-D91C-CB8D377FC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287713"/>
            <a:ext cx="2590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89" name="Rectangle 14">
            <a:extLst>
              <a:ext uri="{FF2B5EF4-FFF2-40B4-BE49-F238E27FC236}">
                <a16:creationId xmlns:a16="http://schemas.microsoft.com/office/drawing/2014/main" id="{5EDE4E0B-0DB9-EFF9-E7A5-9E6708915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287713"/>
            <a:ext cx="16002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0" name="Rectangle 15">
            <a:extLst>
              <a:ext uri="{FF2B5EF4-FFF2-40B4-BE49-F238E27FC236}">
                <a16:creationId xmlns:a16="http://schemas.microsoft.com/office/drawing/2014/main" id="{BFAFF146-1363-3860-1994-FF21C525B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287713"/>
            <a:ext cx="19050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1" name="Rectangle 16">
            <a:extLst>
              <a:ext uri="{FF2B5EF4-FFF2-40B4-BE49-F238E27FC236}">
                <a16:creationId xmlns:a16="http://schemas.microsoft.com/office/drawing/2014/main" id="{2A0C2388-184B-7849-BFF0-999D710A3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3287713"/>
            <a:ext cx="19050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2" name="Rectangle 17">
            <a:extLst>
              <a:ext uri="{FF2B5EF4-FFF2-40B4-BE49-F238E27FC236}">
                <a16:creationId xmlns:a16="http://schemas.microsoft.com/office/drawing/2014/main" id="{544B979B-38F6-1495-7C0C-DC47B9A5B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821113"/>
            <a:ext cx="25908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3" name="Rectangle 18">
            <a:extLst>
              <a:ext uri="{FF2B5EF4-FFF2-40B4-BE49-F238E27FC236}">
                <a16:creationId xmlns:a16="http://schemas.microsoft.com/office/drawing/2014/main" id="{E96D909F-296E-BE2A-394C-8F1F92F4F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3821113"/>
            <a:ext cx="16002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4" name="Rectangle 19">
            <a:extLst>
              <a:ext uri="{FF2B5EF4-FFF2-40B4-BE49-F238E27FC236}">
                <a16:creationId xmlns:a16="http://schemas.microsoft.com/office/drawing/2014/main" id="{ACCF25F8-CAE8-836C-5134-E5CD2FC92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3821113"/>
            <a:ext cx="19050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5" name="Rectangle 20">
            <a:extLst>
              <a:ext uri="{FF2B5EF4-FFF2-40B4-BE49-F238E27FC236}">
                <a16:creationId xmlns:a16="http://schemas.microsoft.com/office/drawing/2014/main" id="{83BB0C62-CED8-579F-917B-7F54E57D5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3821113"/>
            <a:ext cx="19050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6" name="Rectangle 21">
            <a:extLst>
              <a:ext uri="{FF2B5EF4-FFF2-40B4-BE49-F238E27FC236}">
                <a16:creationId xmlns:a16="http://schemas.microsoft.com/office/drawing/2014/main" id="{4AFD5551-D710-FE0B-AB1D-6356E5D7D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278313"/>
            <a:ext cx="25908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7" name="Rectangle 22">
            <a:extLst>
              <a:ext uri="{FF2B5EF4-FFF2-40B4-BE49-F238E27FC236}">
                <a16:creationId xmlns:a16="http://schemas.microsoft.com/office/drawing/2014/main" id="{92B4F613-49D8-DF6F-C32B-73797CFF5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278313"/>
            <a:ext cx="16002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8" name="Rectangle 23">
            <a:extLst>
              <a:ext uri="{FF2B5EF4-FFF2-40B4-BE49-F238E27FC236}">
                <a16:creationId xmlns:a16="http://schemas.microsoft.com/office/drawing/2014/main" id="{9F4BCE6F-0FAF-8553-99CB-25D90864E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278313"/>
            <a:ext cx="19050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699" name="Rectangle 24">
            <a:extLst>
              <a:ext uri="{FF2B5EF4-FFF2-40B4-BE49-F238E27FC236}">
                <a16:creationId xmlns:a16="http://schemas.microsoft.com/office/drawing/2014/main" id="{C5D5801E-007A-6D8C-9ABF-E95C6C6A5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4278313"/>
            <a:ext cx="19050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700" name="Rectangle 25">
            <a:extLst>
              <a:ext uri="{FF2B5EF4-FFF2-40B4-BE49-F238E27FC236}">
                <a16:creationId xmlns:a16="http://schemas.microsoft.com/office/drawing/2014/main" id="{9E9805BD-BC3E-3977-944C-508962813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735513"/>
            <a:ext cx="2590800" cy="4937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701" name="Rectangle 26">
            <a:extLst>
              <a:ext uri="{FF2B5EF4-FFF2-40B4-BE49-F238E27FC236}">
                <a16:creationId xmlns:a16="http://schemas.microsoft.com/office/drawing/2014/main" id="{3B7E383D-EAC3-820D-A203-A02A87BC2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550" y="4735513"/>
            <a:ext cx="1600200" cy="4937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702" name="Rectangle 27">
            <a:extLst>
              <a:ext uri="{FF2B5EF4-FFF2-40B4-BE49-F238E27FC236}">
                <a16:creationId xmlns:a16="http://schemas.microsoft.com/office/drawing/2014/main" id="{93B37558-ECCD-888C-7CCE-F449EB100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0" y="4735513"/>
            <a:ext cx="1905000" cy="4937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8703" name="Rectangle 28">
            <a:extLst>
              <a:ext uri="{FF2B5EF4-FFF2-40B4-BE49-F238E27FC236}">
                <a16:creationId xmlns:a16="http://schemas.microsoft.com/office/drawing/2014/main" id="{D43EA9A2-82DC-119F-9DDA-38BC48D2D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0" y="4735513"/>
            <a:ext cx="1905000" cy="4937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graphicFrame>
        <p:nvGraphicFramePr>
          <p:cNvPr id="28704" name="Object 34">
            <a:extLst>
              <a:ext uri="{FF2B5EF4-FFF2-40B4-BE49-F238E27FC236}">
                <a16:creationId xmlns:a16="http://schemas.microsoft.com/office/drawing/2014/main" id="{90199D2A-C62E-519D-9222-20C221DC4F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2754313"/>
          <a:ext cx="1066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4" imgW="237744" imgH="146304" progId="Word.Document.8">
                  <p:embed/>
                </p:oleObj>
              </mc:Choice>
              <mc:Fallback>
                <p:oleObj name="Documento" r:id="rId4" imgW="237744" imgH="146304" progId="Word.Document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754313"/>
                        <a:ext cx="1066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5" name="Object 35">
            <a:extLst>
              <a:ext uri="{FF2B5EF4-FFF2-40B4-BE49-F238E27FC236}">
                <a16:creationId xmlns:a16="http://schemas.microsoft.com/office/drawing/2014/main" id="{E3D8B9B4-5680-2F9C-E7EB-F52ED201F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8350" y="3287713"/>
          <a:ext cx="1828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6" imgW="544068" imgH="160020" progId="Word.Document.8">
                  <p:embed/>
                </p:oleObj>
              </mc:Choice>
              <mc:Fallback>
                <p:oleObj name="Documento" r:id="rId6" imgW="544068" imgH="160020" progId="Word.Document.8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3287713"/>
                        <a:ext cx="1828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6" name="Object 36">
            <a:extLst>
              <a:ext uri="{FF2B5EF4-FFF2-40B4-BE49-F238E27FC236}">
                <a16:creationId xmlns:a16="http://schemas.microsoft.com/office/drawing/2014/main" id="{93867ECF-534E-4224-D233-6D706948E6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20750" y="3830638"/>
          <a:ext cx="1130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8" imgW="286603" imgH="168322" progId="Word.Document.8">
                  <p:embed/>
                </p:oleObj>
              </mc:Choice>
              <mc:Fallback>
                <p:oleObj name="Documento" r:id="rId8" imgW="286603" imgH="168322" progId="Word.Document.8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830638"/>
                        <a:ext cx="1130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7" name="Object 37">
            <a:extLst>
              <a:ext uri="{FF2B5EF4-FFF2-40B4-BE49-F238E27FC236}">
                <a16:creationId xmlns:a16="http://schemas.microsoft.com/office/drawing/2014/main" id="{DEE3870F-A553-0DBF-529E-431DE99552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283075"/>
          <a:ext cx="10080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10" imgW="286603" imgH="168322" progId="Word.Document.8">
                  <p:embed/>
                </p:oleObj>
              </mc:Choice>
              <mc:Fallback>
                <p:oleObj name="Documento" r:id="rId10" imgW="286603" imgH="168322" progId="Word.Document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283075"/>
                        <a:ext cx="1008063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708" name="Object 38">
            <a:extLst>
              <a:ext uri="{FF2B5EF4-FFF2-40B4-BE49-F238E27FC236}">
                <a16:creationId xmlns:a16="http://schemas.microsoft.com/office/drawing/2014/main" id="{A7700BB2-695C-D562-8621-11F76D7848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6950" y="4735513"/>
          <a:ext cx="9906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12" imgW="266509" imgH="147039" progId="Word.Document.8">
                  <p:embed/>
                </p:oleObj>
              </mc:Choice>
              <mc:Fallback>
                <p:oleObj name="Documento" r:id="rId12" imgW="266509" imgH="147039" progId="Word.Document.8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4735513"/>
                        <a:ext cx="9906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F121D9E0-B4C0-69E6-956A-B104AEB41FAC}"/>
              </a:ext>
            </a:extLst>
          </p:cNvPr>
          <p:cNvGrpSpPr>
            <a:grpSpLocks/>
          </p:cNvGrpSpPr>
          <p:nvPr/>
        </p:nvGrpSpPr>
        <p:grpSpPr bwMode="auto">
          <a:xfrm>
            <a:off x="1998663" y="4725988"/>
            <a:ext cx="6418262" cy="1825625"/>
            <a:chOff x="1998547" y="4725988"/>
            <a:chExt cx="6418745" cy="1825710"/>
          </a:xfrm>
        </p:grpSpPr>
        <p:sp>
          <p:nvSpPr>
            <p:cNvPr id="28710" name="Rettangolo 1">
              <a:extLst>
                <a:ext uri="{FF2B5EF4-FFF2-40B4-BE49-F238E27FC236}">
                  <a16:creationId xmlns:a16="http://schemas.microsoft.com/office/drawing/2014/main" id="{B65C059D-D6DF-1779-1178-C6C136447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98547" y="6090033"/>
              <a:ext cx="6418745" cy="461665"/>
            </a:xfrm>
            <a:prstGeom prst="rect">
              <a:avLst/>
            </a:prstGeom>
            <a:noFill/>
            <a:ln w="57150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>
                  <a:latin typeface="Arial" panose="020B0604020202020204" pitchFamily="34" charset="0"/>
                  <a:cs typeface="Arial" panose="020B0604020202020204" pitchFamily="34" charset="0"/>
                </a:rPr>
                <a:t>in WolframAlpha: </a:t>
              </a:r>
              <a:r>
                <a:rPr lang="it-IT" altLang="it-IT" b="1">
                  <a:latin typeface="Courier New" panose="02070309020205020404" pitchFamily="49" charset="0"/>
                  <a:cs typeface="Courier New" panose="02070309020205020404" pitchFamily="49" charset="0"/>
                </a:rPr>
                <a:t>solve 10^(-12)*2^x=60</a:t>
              </a:r>
            </a:p>
          </p:txBody>
        </p:sp>
        <p:cxnSp>
          <p:nvCxnSpPr>
            <p:cNvPr id="4" name="Connettore 2 3">
              <a:extLst>
                <a:ext uri="{FF2B5EF4-FFF2-40B4-BE49-F238E27FC236}">
                  <a16:creationId xmlns:a16="http://schemas.microsoft.com/office/drawing/2014/main" id="{EEB25690-0F0E-A419-BB1B-D6542E4D3B15}"/>
                </a:ext>
              </a:extLst>
            </p:cNvPr>
            <p:cNvCxnSpPr/>
            <p:nvPr/>
          </p:nvCxnSpPr>
          <p:spPr>
            <a:xfrm flipV="1">
              <a:off x="5508773" y="4725988"/>
              <a:ext cx="0" cy="1320861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E2D4F021-2D5D-94CA-02FB-964505E45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6775"/>
            <a:ext cx="5867400" cy="1076325"/>
          </a:xfrm>
          <a:prstGeom prst="rect">
            <a:avLst/>
          </a:prstGeom>
          <a:solidFill>
            <a:srgbClr val="9CF87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algoritmi a complessità di tempo </a:t>
            </a:r>
            <a:r>
              <a:rPr lang="it-IT" altLang="it-IT" sz="3200" b="1">
                <a:solidFill>
                  <a:srgbClr val="000099"/>
                </a:solidFill>
                <a:latin typeface="Arial" panose="020B0604020202020204" pitchFamily="34" charset="0"/>
              </a:rPr>
              <a:t>polinomiale</a:t>
            </a:r>
            <a:endParaRPr lang="it-IT" altLang="it-IT"/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3E045D61-8B94-F7BF-5473-C45F1EFDA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8458200" cy="138271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algoritmo a complessità di tempo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fattoriale</a:t>
            </a: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: calcolatore che esegue una operazione in 10</a:t>
            </a:r>
            <a:r>
              <a:rPr lang="it-IT" altLang="it-IT" sz="2800" baseline="30000">
                <a:solidFill>
                  <a:schemeClr val="bg1"/>
                </a:solidFill>
                <a:latin typeface="Arial" panose="020B0604020202020204" pitchFamily="34" charset="0"/>
              </a:rPr>
              <a:t>-12</a:t>
            </a: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 sec, problema di dimensione computazionale 100</a:t>
            </a:r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080849C7-9352-71EA-74AC-A0DAE2903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5875338" cy="5889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tempo di esecuzione: 10</a:t>
            </a:r>
            <a:r>
              <a:rPr lang="it-IT" sz="3200" baseline="300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138 </a:t>
            </a:r>
            <a:r>
              <a:rPr lang="it-IT" sz="32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anni</a:t>
            </a:r>
            <a:endParaRPr lang="it-IT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43365" name="Text Box 5">
            <a:extLst>
              <a:ext uri="{FF2B5EF4-FFF2-40B4-BE49-F238E27FC236}">
                <a16:creationId xmlns:a16="http://schemas.microsoft.com/office/drawing/2014/main" id="{2E40F5AB-72D5-5CDB-9FD1-EA4FD8D96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331075" cy="1076325"/>
          </a:xfrm>
          <a:prstGeom prst="rect">
            <a:avLst/>
          </a:prstGeom>
          <a:solidFill>
            <a:srgbClr val="9CF87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algoritmi utilizzabili per la risoluzione effettiva di problemi</a:t>
            </a:r>
          </a:p>
        </p:txBody>
      </p:sp>
      <p:sp>
        <p:nvSpPr>
          <p:cNvPr id="143366" name="AutoShape 6">
            <a:extLst>
              <a:ext uri="{FF2B5EF4-FFF2-40B4-BE49-F238E27FC236}">
                <a16:creationId xmlns:a16="http://schemas.microsoft.com/office/drawing/2014/main" id="{B281A924-549B-74DA-A5AF-BA9D90F29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229225"/>
            <a:ext cx="681038" cy="714375"/>
          </a:xfrm>
          <a:prstGeom prst="downArrow">
            <a:avLst>
              <a:gd name="adj1" fmla="val 50000"/>
              <a:gd name="adj2" fmla="val 26224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43367" name="AutoShape 7">
            <a:extLst>
              <a:ext uri="{FF2B5EF4-FFF2-40B4-BE49-F238E27FC236}">
                <a16:creationId xmlns:a16="http://schemas.microsoft.com/office/drawing/2014/main" id="{F3FECB35-DDBD-C2AC-5458-314FB34BA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1412875"/>
            <a:ext cx="614362" cy="644525"/>
          </a:xfrm>
          <a:prstGeom prst="downArrow">
            <a:avLst>
              <a:gd name="adj1" fmla="val 50000"/>
              <a:gd name="adj2" fmla="val 26227"/>
            </a:avLst>
          </a:prstGeom>
          <a:solidFill>
            <a:srgbClr val="9CF87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3" grpId="0" animBg="1" autoUpdateAnimBg="0"/>
      <p:bldP spid="143364" grpId="0" animBg="1"/>
      <p:bldP spid="143366" grpId="0" animBg="1"/>
      <p:bldP spid="1433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0E957804-79C7-1C93-6367-E08514A72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6775"/>
            <a:ext cx="5867400" cy="1076325"/>
          </a:xfrm>
          <a:prstGeom prst="rect">
            <a:avLst/>
          </a:prstGeom>
          <a:solidFill>
            <a:srgbClr val="9CF87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3200">
                <a:latin typeface="Arial" panose="020B0604020202020204" pitchFamily="34" charset="0"/>
              </a:rPr>
              <a:t>algoritmi a complessità di tempo </a:t>
            </a:r>
            <a:r>
              <a:rPr lang="it-IT" altLang="it-IT" sz="3200" b="1">
                <a:solidFill>
                  <a:srgbClr val="000099"/>
                </a:solidFill>
                <a:latin typeface="Arial" panose="020B0604020202020204" pitchFamily="34" charset="0"/>
              </a:rPr>
              <a:t>polinomiale</a:t>
            </a:r>
            <a:endParaRPr lang="it-IT" altLang="it-IT"/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1B7CA993-F614-1FBA-FF1B-424E88F7D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657600"/>
            <a:ext cx="8458200" cy="138271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algoritmo a complessità di tempo </a:t>
            </a:r>
            <a:r>
              <a:rPr lang="it-IT" altLang="it-IT" sz="2800" b="1">
                <a:solidFill>
                  <a:schemeClr val="bg1"/>
                </a:solidFill>
                <a:latin typeface="Arial" panose="020B0604020202020204" pitchFamily="34" charset="0"/>
              </a:rPr>
              <a:t>fattoriale</a:t>
            </a: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: calcolatore che esegue una operazione in 10</a:t>
            </a:r>
            <a:r>
              <a:rPr lang="it-IT" altLang="it-IT" sz="2800" baseline="30000">
                <a:solidFill>
                  <a:schemeClr val="bg1"/>
                </a:solidFill>
                <a:latin typeface="Arial" panose="020B0604020202020204" pitchFamily="34" charset="0"/>
              </a:rPr>
              <a:t>-12</a:t>
            </a:r>
            <a:r>
              <a:rPr lang="it-IT" altLang="it-IT" sz="2800">
                <a:solidFill>
                  <a:schemeClr val="bg1"/>
                </a:solidFill>
                <a:latin typeface="Arial" panose="020B0604020202020204" pitchFamily="34" charset="0"/>
              </a:rPr>
              <a:t> sec, problema di dimensione computazionale 100</a:t>
            </a:r>
            <a:endParaRPr lang="it-IT" altLang="it-IT">
              <a:solidFill>
                <a:schemeClr val="bg1"/>
              </a:solidFill>
            </a:endParaRP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3800D2FA-F260-8E81-A903-C05004C5E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6019800"/>
            <a:ext cx="5875338" cy="5889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tempo di esecuzione: 10</a:t>
            </a:r>
            <a:r>
              <a:rPr lang="it-IT" sz="3200" baseline="300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138 </a:t>
            </a:r>
            <a:r>
              <a:rPr lang="it-IT" sz="3200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anni</a:t>
            </a:r>
            <a:endParaRPr lang="it-IT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43365" name="Text Box 5">
            <a:extLst>
              <a:ext uri="{FF2B5EF4-FFF2-40B4-BE49-F238E27FC236}">
                <a16:creationId xmlns:a16="http://schemas.microsoft.com/office/drawing/2014/main" id="{BB1421A3-027A-8F6C-522B-94BC1140E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331075" cy="1076325"/>
          </a:xfrm>
          <a:prstGeom prst="rect">
            <a:avLst/>
          </a:prstGeom>
          <a:solidFill>
            <a:srgbClr val="9CF87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algoritmi utilizzabili per la risoluzione effettiva di problemi</a:t>
            </a:r>
          </a:p>
        </p:txBody>
      </p:sp>
      <p:sp>
        <p:nvSpPr>
          <p:cNvPr id="143367" name="AutoShape 7">
            <a:extLst>
              <a:ext uri="{FF2B5EF4-FFF2-40B4-BE49-F238E27FC236}">
                <a16:creationId xmlns:a16="http://schemas.microsoft.com/office/drawing/2014/main" id="{A4BCDC01-DC52-02F7-A34C-F2A669EEB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1412875"/>
            <a:ext cx="614362" cy="644525"/>
          </a:xfrm>
          <a:prstGeom prst="downArrow">
            <a:avLst>
              <a:gd name="adj1" fmla="val 50000"/>
              <a:gd name="adj2" fmla="val 26227"/>
            </a:avLst>
          </a:prstGeom>
          <a:solidFill>
            <a:srgbClr val="9CF87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2775" name="Rettangolo 8">
            <a:extLst>
              <a:ext uri="{FF2B5EF4-FFF2-40B4-BE49-F238E27FC236}">
                <a16:creationId xmlns:a16="http://schemas.microsoft.com/office/drawing/2014/main" id="{1F4E6536-8A06-996C-C1EB-A6457DDC9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063" y="5137150"/>
            <a:ext cx="7704137" cy="830263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>
                <a:latin typeface="Arial" panose="020B0604020202020204" pitchFamily="34" charset="0"/>
                <a:cs typeface="Arial" panose="020B0604020202020204" pitchFamily="34" charset="0"/>
              </a:rPr>
              <a:t>in WolframAlpha: </a:t>
            </a:r>
          </a:p>
          <a:p>
            <a:r>
              <a:rPr lang="it-IT" altLang="it-IT" b="1">
                <a:latin typeface="Courier New" panose="02070309020205020404" pitchFamily="49" charset="0"/>
                <a:cs typeface="Courier New" panose="02070309020205020404" pitchFamily="49" charset="0"/>
              </a:rPr>
              <a:t>10^(-12)*factorial(100)/(86400*365)</a:t>
            </a:r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>
            <a:extLst>
              <a:ext uri="{FF2B5EF4-FFF2-40B4-BE49-F238E27FC236}">
                <a16:creationId xmlns:a16="http://schemas.microsoft.com/office/drawing/2014/main" id="{74DA34FF-9AD3-E655-D403-B22522649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8120062" cy="1006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latin typeface="Arial" panose="020B0604020202020204" pitchFamily="34" charset="0"/>
              </a:rPr>
              <a:t>c’è necessità di fare ricorso a un algoritmo di complessità di tempo esponenziale o fattoriale</a:t>
            </a:r>
            <a:r>
              <a:rPr lang="it-IT" altLang="it-IT" sz="3200" b="1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05" name="Text Box 5">
            <a:extLst>
              <a:ext uri="{FF2B5EF4-FFF2-40B4-BE49-F238E27FC236}">
                <a16:creationId xmlns:a16="http://schemas.microsoft.com/office/drawing/2014/main" id="{CA6FB394-5051-F2C1-C81C-085F799F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5113337" cy="822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problema del commesso viaggiatore (TSP, </a:t>
            </a:r>
            <a:r>
              <a:rPr lang="it-IT" altLang="it-IT" i="1">
                <a:solidFill>
                  <a:srgbClr val="000000"/>
                </a:solidFill>
                <a:latin typeface="Arial" panose="020B0604020202020204" pitchFamily="34" charset="0"/>
              </a:rPr>
              <a:t>travelling salesman problem</a:t>
            </a:r>
            <a:r>
              <a:rPr lang="it-IT" altLang="it-IT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4806" name="Text Box 6">
            <a:extLst>
              <a:ext uri="{FF2B5EF4-FFF2-40B4-BE49-F238E27FC236}">
                <a16:creationId xmlns:a16="http://schemas.microsoft.com/office/drawing/2014/main" id="{C4692F16-70EC-0DA5-DF5B-0CC13EB78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013325"/>
            <a:ext cx="8640763" cy="15621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it-IT" altLang="it-IT">
                <a:latin typeface="Arial" panose="020B0604020202020204" pitchFamily="34" charset="0"/>
              </a:rPr>
              <a:t>dato un insieme di città e di costi di viaggio, da una qualunque città a un’altra qualunque città, determinare il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cammino più economico</a:t>
            </a:r>
            <a:r>
              <a:rPr lang="it-IT" altLang="it-IT">
                <a:latin typeface="Arial" panose="020B0604020202020204" pitchFamily="34" charset="0"/>
              </a:rPr>
              <a:t> che permetta di visitare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ogni</a:t>
            </a:r>
            <a:r>
              <a:rPr lang="it-IT" altLang="it-IT">
                <a:latin typeface="Arial" panose="020B0604020202020204" pitchFamily="34" charset="0"/>
              </a:rPr>
              <a:t> città esattamente </a:t>
            </a:r>
            <a:r>
              <a:rPr lang="it-IT" altLang="it-IT" b="1">
                <a:solidFill>
                  <a:schemeClr val="accent2"/>
                </a:solidFill>
                <a:latin typeface="Arial" panose="020B0604020202020204" pitchFamily="34" charset="0"/>
              </a:rPr>
              <a:t>una volta sola</a:t>
            </a:r>
            <a:r>
              <a:rPr lang="it-IT" altLang="it-IT">
                <a:latin typeface="Arial" panose="020B0604020202020204" pitchFamily="34" charset="0"/>
              </a:rPr>
              <a:t> e quindi di ritornare alla città di partenza  </a:t>
            </a:r>
          </a:p>
        </p:txBody>
      </p:sp>
      <p:grpSp>
        <p:nvGrpSpPr>
          <p:cNvPr id="204864" name="Group 64">
            <a:extLst>
              <a:ext uri="{FF2B5EF4-FFF2-40B4-BE49-F238E27FC236}">
                <a16:creationId xmlns:a16="http://schemas.microsoft.com/office/drawing/2014/main" id="{91D7FCA1-BA34-DA63-57A6-7CD78187D633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636838"/>
            <a:ext cx="3314700" cy="2017712"/>
            <a:chOff x="1565" y="1661"/>
            <a:chExt cx="2088" cy="1271"/>
          </a:xfrm>
        </p:grpSpPr>
        <p:sp>
          <p:nvSpPr>
            <p:cNvPr id="34831" name="Oval 7">
              <a:extLst>
                <a:ext uri="{FF2B5EF4-FFF2-40B4-BE49-F238E27FC236}">
                  <a16:creationId xmlns:a16="http://schemas.microsoft.com/office/drawing/2014/main" id="{09E0EF4E-657D-CC7C-1924-295DCBB5C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2" y="1888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32" name="Oval 8">
              <a:extLst>
                <a:ext uri="{FF2B5EF4-FFF2-40B4-BE49-F238E27FC236}">
                  <a16:creationId xmlns:a16="http://schemas.microsoft.com/office/drawing/2014/main" id="{236A7891-CF91-7122-2E82-F9018D22A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60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33" name="Line 23">
              <a:extLst>
                <a:ext uri="{FF2B5EF4-FFF2-40B4-BE49-F238E27FC236}">
                  <a16:creationId xmlns:a16="http://schemas.microsoft.com/office/drawing/2014/main" id="{DBDFF31A-059F-8227-D473-721A2024B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6" y="2024"/>
              <a:ext cx="91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4" name="Line 24">
              <a:extLst>
                <a:ext uri="{FF2B5EF4-FFF2-40B4-BE49-F238E27FC236}">
                  <a16:creationId xmlns:a16="http://schemas.microsoft.com/office/drawing/2014/main" id="{1F8F6416-64A3-572A-7D82-2B5EF71B0D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8" y="1752"/>
              <a:ext cx="680" cy="1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5" name="Line 25">
              <a:extLst>
                <a:ext uri="{FF2B5EF4-FFF2-40B4-BE49-F238E27FC236}">
                  <a16:creationId xmlns:a16="http://schemas.microsoft.com/office/drawing/2014/main" id="{C3D61273-9426-B05F-1034-2AF746EF0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4" y="1706"/>
              <a:ext cx="635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6" name="Line 26">
              <a:extLst>
                <a:ext uri="{FF2B5EF4-FFF2-40B4-BE49-F238E27FC236}">
                  <a16:creationId xmlns:a16="http://schemas.microsoft.com/office/drawing/2014/main" id="{FA5A36BF-0AE9-4F98-E2BB-8C0E0A0F17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7" y="1933"/>
              <a:ext cx="952" cy="1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7" name="Line 29">
              <a:extLst>
                <a:ext uri="{FF2B5EF4-FFF2-40B4-BE49-F238E27FC236}">
                  <a16:creationId xmlns:a16="http://schemas.microsoft.com/office/drawing/2014/main" id="{5DCD0695-0DC0-ABCB-DB2E-3CA1956C2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9" y="1752"/>
              <a:ext cx="907" cy="5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8" name="Line 30">
              <a:extLst>
                <a:ext uri="{FF2B5EF4-FFF2-40B4-BE49-F238E27FC236}">
                  <a16:creationId xmlns:a16="http://schemas.microsoft.com/office/drawing/2014/main" id="{F226E9B8-B8CD-F390-D942-02B77D1E35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78"/>
              <a:ext cx="862" cy="1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9" name="Line 31">
              <a:extLst>
                <a:ext uri="{FF2B5EF4-FFF2-40B4-BE49-F238E27FC236}">
                  <a16:creationId xmlns:a16="http://schemas.microsoft.com/office/drawing/2014/main" id="{12799ECA-E0AD-FFE6-F6DA-EA551B54E1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9" y="2795"/>
              <a:ext cx="635" cy="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0" name="Line 32">
              <a:extLst>
                <a:ext uri="{FF2B5EF4-FFF2-40B4-BE49-F238E27FC236}">
                  <a16:creationId xmlns:a16="http://schemas.microsoft.com/office/drawing/2014/main" id="{0272C40E-91A6-8AB8-EBAF-FC00E757BB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2" y="2160"/>
              <a:ext cx="499" cy="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1" name="Line 33">
              <a:extLst>
                <a:ext uri="{FF2B5EF4-FFF2-40B4-BE49-F238E27FC236}">
                  <a16:creationId xmlns:a16="http://schemas.microsoft.com/office/drawing/2014/main" id="{C36F9102-70E3-33CC-0D83-84BFC2754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8" y="1933"/>
              <a:ext cx="1406" cy="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2" name="Line 34">
              <a:extLst>
                <a:ext uri="{FF2B5EF4-FFF2-40B4-BE49-F238E27FC236}">
                  <a16:creationId xmlns:a16="http://schemas.microsoft.com/office/drawing/2014/main" id="{13A77405-984B-D897-20BE-2F344756C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6" y="1752"/>
              <a:ext cx="907" cy="45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3" name="Line 35">
              <a:extLst>
                <a:ext uri="{FF2B5EF4-FFF2-40B4-BE49-F238E27FC236}">
                  <a16:creationId xmlns:a16="http://schemas.microsoft.com/office/drawing/2014/main" id="{26864AC6-65CC-51FB-EBD9-35805E716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1" y="1797"/>
              <a:ext cx="272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4" name="Line 36">
              <a:extLst>
                <a:ext uri="{FF2B5EF4-FFF2-40B4-BE49-F238E27FC236}">
                  <a16:creationId xmlns:a16="http://schemas.microsoft.com/office/drawing/2014/main" id="{158A3E8D-1B65-FB6E-0173-A4F3363266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54" y="1752"/>
              <a:ext cx="318" cy="6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5" name="Line 37">
              <a:extLst>
                <a:ext uri="{FF2B5EF4-FFF2-40B4-BE49-F238E27FC236}">
                  <a16:creationId xmlns:a16="http://schemas.microsoft.com/office/drawing/2014/main" id="{0305273D-58AE-6C32-1205-78C9F73B0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09" y="1797"/>
              <a:ext cx="725" cy="95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6" name="Line 38">
              <a:extLst>
                <a:ext uri="{FF2B5EF4-FFF2-40B4-BE49-F238E27FC236}">
                  <a16:creationId xmlns:a16="http://schemas.microsoft.com/office/drawing/2014/main" id="{C872942B-5E08-0923-2134-BEEF04681B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3" y="1797"/>
              <a:ext cx="0" cy="9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7" name="Line 39">
              <a:extLst>
                <a:ext uri="{FF2B5EF4-FFF2-40B4-BE49-F238E27FC236}">
                  <a16:creationId xmlns:a16="http://schemas.microsoft.com/office/drawing/2014/main" id="{39177E3E-937E-D233-DC96-F6D201F3A2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797"/>
              <a:ext cx="545" cy="9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8" name="Line 40">
              <a:extLst>
                <a:ext uri="{FF2B5EF4-FFF2-40B4-BE49-F238E27FC236}">
                  <a16:creationId xmlns:a16="http://schemas.microsoft.com/office/drawing/2014/main" id="{0F0E0EBA-8137-646B-5DD4-C0CB633DF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250"/>
              <a:ext cx="1224" cy="18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9" name="Line 41">
              <a:extLst>
                <a:ext uri="{FF2B5EF4-FFF2-40B4-BE49-F238E27FC236}">
                  <a16:creationId xmlns:a16="http://schemas.microsoft.com/office/drawing/2014/main" id="{D429FD35-E37D-FC7C-710C-DC5F08D97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2296"/>
              <a:ext cx="363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0" name="Line 42">
              <a:extLst>
                <a:ext uri="{FF2B5EF4-FFF2-40B4-BE49-F238E27FC236}">
                  <a16:creationId xmlns:a16="http://schemas.microsoft.com/office/drawing/2014/main" id="{0F48D1B7-81B7-1C8A-9697-58B7BA152C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251"/>
              <a:ext cx="816" cy="58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1" name="Line 43">
              <a:extLst>
                <a:ext uri="{FF2B5EF4-FFF2-40B4-BE49-F238E27FC236}">
                  <a16:creationId xmlns:a16="http://schemas.microsoft.com/office/drawing/2014/main" id="{4B958BBF-4864-74D4-B5AA-DFF30027D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2251"/>
              <a:ext cx="1633" cy="5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2" name="Line 44">
              <a:extLst>
                <a:ext uri="{FF2B5EF4-FFF2-40B4-BE49-F238E27FC236}">
                  <a16:creationId xmlns:a16="http://schemas.microsoft.com/office/drawing/2014/main" id="{2CB5EA1A-3154-5F94-54C6-22A3AB047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251"/>
              <a:ext cx="1814" cy="9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3" name="Line 45">
              <a:extLst>
                <a:ext uri="{FF2B5EF4-FFF2-40B4-BE49-F238E27FC236}">
                  <a16:creationId xmlns:a16="http://schemas.microsoft.com/office/drawing/2014/main" id="{B447E12A-6D19-FFC9-B6B3-4CBD6F83EC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34" y="1933"/>
              <a:ext cx="227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4" name="Line 46">
              <a:extLst>
                <a:ext uri="{FF2B5EF4-FFF2-40B4-BE49-F238E27FC236}">
                  <a16:creationId xmlns:a16="http://schemas.microsoft.com/office/drawing/2014/main" id="{E37EAE15-CC40-DC43-17DD-879AA8051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89" y="1979"/>
              <a:ext cx="45" cy="77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5" name="Line 47">
              <a:extLst>
                <a:ext uri="{FF2B5EF4-FFF2-40B4-BE49-F238E27FC236}">
                  <a16:creationId xmlns:a16="http://schemas.microsoft.com/office/drawing/2014/main" id="{D137F8E9-FBFB-EEE5-E4F3-FEE79A761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2" y="1933"/>
              <a:ext cx="317" cy="4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6" name="Line 48">
              <a:extLst>
                <a:ext uri="{FF2B5EF4-FFF2-40B4-BE49-F238E27FC236}">
                  <a16:creationId xmlns:a16="http://schemas.microsoft.com/office/drawing/2014/main" id="{0C6B5650-43A8-223B-563B-37EDACA66C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8" y="1888"/>
              <a:ext cx="771" cy="9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7" name="Line 49">
              <a:extLst>
                <a:ext uri="{FF2B5EF4-FFF2-40B4-BE49-F238E27FC236}">
                  <a16:creationId xmlns:a16="http://schemas.microsoft.com/office/drawing/2014/main" id="{E79EF8C7-7C66-64A9-494E-6302845316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0" y="1933"/>
              <a:ext cx="1179" cy="7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8" name="Line 50">
              <a:extLst>
                <a:ext uri="{FF2B5EF4-FFF2-40B4-BE49-F238E27FC236}">
                  <a16:creationId xmlns:a16="http://schemas.microsoft.com/office/drawing/2014/main" id="{1AFCC915-5F61-8C0A-4ACF-339097202C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2659"/>
              <a:ext cx="454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9" name="Line 51">
              <a:extLst>
                <a:ext uri="{FF2B5EF4-FFF2-40B4-BE49-F238E27FC236}">
                  <a16:creationId xmlns:a16="http://schemas.microsoft.com/office/drawing/2014/main" id="{AB22E04D-F7E0-72F4-4887-140314FE8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7" y="2478"/>
              <a:ext cx="317" cy="3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0" name="Line 52">
              <a:extLst>
                <a:ext uri="{FF2B5EF4-FFF2-40B4-BE49-F238E27FC236}">
                  <a16:creationId xmlns:a16="http://schemas.microsoft.com/office/drawing/2014/main" id="{97ABC34C-943C-8E86-80AE-1ADB4DD7A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2296"/>
              <a:ext cx="227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1" name="Line 53">
              <a:extLst>
                <a:ext uri="{FF2B5EF4-FFF2-40B4-BE49-F238E27FC236}">
                  <a16:creationId xmlns:a16="http://schemas.microsoft.com/office/drawing/2014/main" id="{A45BAA0C-FA8D-D4E3-04FD-7EBA56854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3" y="2341"/>
              <a:ext cx="953" cy="4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2" name="Line 54">
              <a:extLst>
                <a:ext uri="{FF2B5EF4-FFF2-40B4-BE49-F238E27FC236}">
                  <a16:creationId xmlns:a16="http://schemas.microsoft.com/office/drawing/2014/main" id="{8B6FAB02-0419-05A9-8B27-D214F224C0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8" y="2432"/>
              <a:ext cx="408" cy="4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3" name="Line 55">
              <a:extLst>
                <a:ext uri="{FF2B5EF4-FFF2-40B4-BE49-F238E27FC236}">
                  <a16:creationId xmlns:a16="http://schemas.microsoft.com/office/drawing/2014/main" id="{15A784D7-E86C-AB63-181F-C0A615D00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296"/>
              <a:ext cx="1452" cy="31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4" name="Oval 14">
              <a:extLst>
                <a:ext uri="{FF2B5EF4-FFF2-40B4-BE49-F238E27FC236}">
                  <a16:creationId xmlns:a16="http://schemas.microsoft.com/office/drawing/2014/main" id="{7DA13A6C-B91B-D82F-31CE-1357ED632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1661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65" name="Oval 15">
              <a:extLst>
                <a:ext uri="{FF2B5EF4-FFF2-40B4-BE49-F238E27FC236}">
                  <a16:creationId xmlns:a16="http://schemas.microsoft.com/office/drawing/2014/main" id="{D8F6540A-ADE3-1CD9-53AE-E08CD87E2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1842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66" name="Oval 17">
              <a:extLst>
                <a:ext uri="{FF2B5EF4-FFF2-40B4-BE49-F238E27FC236}">
                  <a16:creationId xmlns:a16="http://schemas.microsoft.com/office/drawing/2014/main" id="{C68813B4-D810-3AB0-DE77-EF2DF9E9A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251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67" name="Line 56">
              <a:extLst>
                <a:ext uri="{FF2B5EF4-FFF2-40B4-BE49-F238E27FC236}">
                  <a16:creationId xmlns:a16="http://schemas.microsoft.com/office/drawing/2014/main" id="{8E946FE0-217A-9175-9694-1D57C669C9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205"/>
              <a:ext cx="182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8" name="Line 57">
              <a:extLst>
                <a:ext uri="{FF2B5EF4-FFF2-40B4-BE49-F238E27FC236}">
                  <a16:creationId xmlns:a16="http://schemas.microsoft.com/office/drawing/2014/main" id="{23E6A55D-4287-825E-10E0-68555BC68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2160"/>
              <a:ext cx="227" cy="6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9" name="Line 58">
              <a:extLst>
                <a:ext uri="{FF2B5EF4-FFF2-40B4-BE49-F238E27FC236}">
                  <a16:creationId xmlns:a16="http://schemas.microsoft.com/office/drawing/2014/main" id="{E93F9813-FD3A-04F7-DCEA-7974FF239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2160"/>
              <a:ext cx="635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70" name="Line 59">
              <a:extLst>
                <a:ext uri="{FF2B5EF4-FFF2-40B4-BE49-F238E27FC236}">
                  <a16:creationId xmlns:a16="http://schemas.microsoft.com/office/drawing/2014/main" id="{456FEC4A-7B94-EFC9-AA33-63E0896DB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2160"/>
              <a:ext cx="1179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71" name="Line 60">
              <a:extLst>
                <a:ext uri="{FF2B5EF4-FFF2-40B4-BE49-F238E27FC236}">
                  <a16:creationId xmlns:a16="http://schemas.microsoft.com/office/drawing/2014/main" id="{F970EFDA-7A6B-3762-3FD0-C3756D917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2160"/>
              <a:ext cx="998" cy="59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72" name="Oval 9">
              <a:extLst>
                <a:ext uri="{FF2B5EF4-FFF2-40B4-BE49-F238E27FC236}">
                  <a16:creationId xmlns:a16="http://schemas.microsoft.com/office/drawing/2014/main" id="{B5CE69CD-5A6A-D83E-8AB0-033350CA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2069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3" name="Oval 13">
              <a:extLst>
                <a:ext uri="{FF2B5EF4-FFF2-40B4-BE49-F238E27FC236}">
                  <a16:creationId xmlns:a16="http://schemas.microsoft.com/office/drawing/2014/main" id="{F0DFF607-BD8E-463D-782F-15AD71CFB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" y="2795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4" name="Oval 12">
              <a:extLst>
                <a:ext uri="{FF2B5EF4-FFF2-40B4-BE49-F238E27FC236}">
                  <a16:creationId xmlns:a16="http://schemas.microsoft.com/office/drawing/2014/main" id="{23DDA5F7-D622-AED1-B81A-D3920EFA4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6" y="2387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5" name="Oval 10">
              <a:extLst>
                <a:ext uri="{FF2B5EF4-FFF2-40B4-BE49-F238E27FC236}">
                  <a16:creationId xmlns:a16="http://schemas.microsoft.com/office/drawing/2014/main" id="{AAB1E07C-06F4-3FC6-353E-07BE802D2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2614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6" name="Oval 11">
              <a:extLst>
                <a:ext uri="{FF2B5EF4-FFF2-40B4-BE49-F238E27FC236}">
                  <a16:creationId xmlns:a16="http://schemas.microsoft.com/office/drawing/2014/main" id="{5D5E6F20-DAD4-84D6-74DB-A96849CA4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704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204868" name="Group 68">
            <a:extLst>
              <a:ext uri="{FF2B5EF4-FFF2-40B4-BE49-F238E27FC236}">
                <a16:creationId xmlns:a16="http://schemas.microsoft.com/office/drawing/2014/main" id="{2E3AE3C5-0FE4-6FC6-F2AA-8C4898071CB5}"/>
              </a:ext>
            </a:extLst>
          </p:cNvPr>
          <p:cNvGrpSpPr>
            <a:grpSpLocks/>
          </p:cNvGrpSpPr>
          <p:nvPr/>
        </p:nvGrpSpPr>
        <p:grpSpPr bwMode="auto">
          <a:xfrm>
            <a:off x="7092950" y="2420938"/>
            <a:ext cx="1295400" cy="503237"/>
            <a:chOff x="4468" y="1525"/>
            <a:chExt cx="816" cy="317"/>
          </a:xfrm>
        </p:grpSpPr>
        <p:sp>
          <p:nvSpPr>
            <p:cNvPr id="34828" name="Rectangle 67">
              <a:extLst>
                <a:ext uri="{FF2B5EF4-FFF2-40B4-BE49-F238E27FC236}">
                  <a16:creationId xmlns:a16="http://schemas.microsoft.com/office/drawing/2014/main" id="{4D8F43BB-575D-D060-ADA3-62582C942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525"/>
              <a:ext cx="816" cy="317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29" name="Oval 62">
              <a:extLst>
                <a:ext uri="{FF2B5EF4-FFF2-40B4-BE49-F238E27FC236}">
                  <a16:creationId xmlns:a16="http://schemas.microsoft.com/office/drawing/2014/main" id="{80A85E08-CB64-2AB2-A8D3-F418CF7BC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1616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30" name="Text Box 65">
              <a:extLst>
                <a:ext uri="{FF2B5EF4-FFF2-40B4-BE49-F238E27FC236}">
                  <a16:creationId xmlns:a16="http://schemas.microsoft.com/office/drawing/2014/main" id="{D1A3C55E-BD7B-1294-B849-A428A74F2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" y="1525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>
                  <a:latin typeface="Arial" panose="020B0604020202020204" pitchFamily="34" charset="0"/>
                </a:rPr>
                <a:t>città</a:t>
              </a:r>
            </a:p>
          </p:txBody>
        </p:sp>
      </p:grpSp>
      <p:grpSp>
        <p:nvGrpSpPr>
          <p:cNvPr id="204870" name="Group 70">
            <a:extLst>
              <a:ext uri="{FF2B5EF4-FFF2-40B4-BE49-F238E27FC236}">
                <a16:creationId xmlns:a16="http://schemas.microsoft.com/office/drawing/2014/main" id="{BE8C7917-2F30-1D13-BD87-A8D7769A8401}"/>
              </a:ext>
            </a:extLst>
          </p:cNvPr>
          <p:cNvGrpSpPr>
            <a:grpSpLocks/>
          </p:cNvGrpSpPr>
          <p:nvPr/>
        </p:nvGrpSpPr>
        <p:grpSpPr bwMode="auto">
          <a:xfrm>
            <a:off x="7092950" y="2995613"/>
            <a:ext cx="1874838" cy="504825"/>
            <a:chOff x="4468" y="1842"/>
            <a:chExt cx="1181" cy="318"/>
          </a:xfrm>
        </p:grpSpPr>
        <p:sp>
          <p:nvSpPr>
            <p:cNvPr id="34825" name="Rectangle 69">
              <a:extLst>
                <a:ext uri="{FF2B5EF4-FFF2-40B4-BE49-F238E27FC236}">
                  <a16:creationId xmlns:a16="http://schemas.microsoft.com/office/drawing/2014/main" id="{60F0E4BF-0489-118B-57EB-31FB6695D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842"/>
              <a:ext cx="1179" cy="31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26" name="Line 63">
              <a:extLst>
                <a:ext uri="{FF2B5EF4-FFF2-40B4-BE49-F238E27FC236}">
                  <a16:creationId xmlns:a16="http://schemas.microsoft.com/office/drawing/2014/main" id="{724A657F-E2F7-F431-AACD-893068AC2A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58" y="1888"/>
              <a:ext cx="136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27" name="Text Box 66">
              <a:extLst>
                <a:ext uri="{FF2B5EF4-FFF2-40B4-BE49-F238E27FC236}">
                  <a16:creationId xmlns:a16="http://schemas.microsoft.com/office/drawing/2014/main" id="{89528285-DCDB-3EB9-3416-D7BB03854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" y="184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>
                  <a:latin typeface="Arial" panose="020B0604020202020204" pitchFamily="34" charset="0"/>
                </a:rPr>
                <a:t>percorso</a:t>
              </a:r>
            </a:p>
          </p:txBody>
        </p:sp>
      </p:grp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C053FADA-4862-8185-877B-D7C2059CED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" y="3976688"/>
          <a:ext cx="19208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774364" imgH="215806" progId="Equation.3">
                  <p:embed/>
                </p:oleObj>
              </mc:Choice>
              <mc:Fallback>
                <p:oleObj name="Equazione" r:id="rId4" imgW="774364" imgH="215806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976688"/>
                        <a:ext cx="1920875" cy="5365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animBg="1"/>
      <p:bldP spid="2048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>
            <a:extLst>
              <a:ext uri="{FF2B5EF4-FFF2-40B4-BE49-F238E27FC236}">
                <a16:creationId xmlns:a16="http://schemas.microsoft.com/office/drawing/2014/main" id="{74DA34FF-9AD3-E655-D403-B22522649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60350"/>
            <a:ext cx="8120062" cy="1006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2800">
                <a:latin typeface="Arial" panose="020B0604020202020204" pitchFamily="34" charset="0"/>
              </a:rPr>
              <a:t>c’è necessità di fare ricorso a un algoritmo di complessità di tempo esponenziale o fattoriale</a:t>
            </a:r>
            <a:r>
              <a:rPr lang="it-IT" altLang="it-IT" sz="3200" b="1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04805" name="Text Box 5">
            <a:extLst>
              <a:ext uri="{FF2B5EF4-FFF2-40B4-BE49-F238E27FC236}">
                <a16:creationId xmlns:a16="http://schemas.microsoft.com/office/drawing/2014/main" id="{CA6FB394-5051-F2C1-C81C-085F799F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12875"/>
            <a:ext cx="5113337" cy="822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latin typeface="Arial" panose="020B0604020202020204" pitchFamily="34" charset="0"/>
              </a:rPr>
              <a:t>problema del commesso viaggiatore (TSP, </a:t>
            </a:r>
            <a:r>
              <a:rPr lang="it-IT" altLang="it-IT" i="1">
                <a:solidFill>
                  <a:srgbClr val="000000"/>
                </a:solidFill>
                <a:latin typeface="Arial" panose="020B0604020202020204" pitchFamily="34" charset="0"/>
              </a:rPr>
              <a:t>travelling salesman problem</a:t>
            </a:r>
            <a:r>
              <a:rPr lang="it-IT" altLang="it-IT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r>
              <a:rPr lang="it-IT" altLang="it-IT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204864" name="Group 64">
            <a:extLst>
              <a:ext uri="{FF2B5EF4-FFF2-40B4-BE49-F238E27FC236}">
                <a16:creationId xmlns:a16="http://schemas.microsoft.com/office/drawing/2014/main" id="{91D7FCA1-BA34-DA63-57A6-7CD78187D633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2636838"/>
            <a:ext cx="3314700" cy="2017712"/>
            <a:chOff x="1565" y="1661"/>
            <a:chExt cx="2088" cy="1271"/>
          </a:xfrm>
        </p:grpSpPr>
        <p:sp>
          <p:nvSpPr>
            <p:cNvPr id="34831" name="Oval 7">
              <a:extLst>
                <a:ext uri="{FF2B5EF4-FFF2-40B4-BE49-F238E27FC236}">
                  <a16:creationId xmlns:a16="http://schemas.microsoft.com/office/drawing/2014/main" id="{09E0EF4E-657D-CC7C-1924-295DCBB5C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2" y="1888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32" name="Oval 8">
              <a:extLst>
                <a:ext uri="{FF2B5EF4-FFF2-40B4-BE49-F238E27FC236}">
                  <a16:creationId xmlns:a16="http://schemas.microsoft.com/office/drawing/2014/main" id="{236A7891-CF91-7122-2E82-F9018D22A4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5" y="2160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33" name="Line 23">
              <a:extLst>
                <a:ext uri="{FF2B5EF4-FFF2-40B4-BE49-F238E27FC236}">
                  <a16:creationId xmlns:a16="http://schemas.microsoft.com/office/drawing/2014/main" id="{DBDFF31A-059F-8227-D473-721A2024BF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56" y="2024"/>
              <a:ext cx="91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4" name="Line 24">
              <a:extLst>
                <a:ext uri="{FF2B5EF4-FFF2-40B4-BE49-F238E27FC236}">
                  <a16:creationId xmlns:a16="http://schemas.microsoft.com/office/drawing/2014/main" id="{1F8F6416-64A3-572A-7D82-2B5EF71B0D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8" y="1752"/>
              <a:ext cx="680" cy="1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5" name="Line 25">
              <a:extLst>
                <a:ext uri="{FF2B5EF4-FFF2-40B4-BE49-F238E27FC236}">
                  <a16:creationId xmlns:a16="http://schemas.microsoft.com/office/drawing/2014/main" id="{C3D61273-9426-B05F-1034-2AF746EF07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4" y="1706"/>
              <a:ext cx="635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6" name="Line 26">
              <a:extLst>
                <a:ext uri="{FF2B5EF4-FFF2-40B4-BE49-F238E27FC236}">
                  <a16:creationId xmlns:a16="http://schemas.microsoft.com/office/drawing/2014/main" id="{FA5A36BF-0AE9-4F98-E2BB-8C0E0A0F17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7" y="1933"/>
              <a:ext cx="952" cy="1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7" name="Line 29">
              <a:extLst>
                <a:ext uri="{FF2B5EF4-FFF2-40B4-BE49-F238E27FC236}">
                  <a16:creationId xmlns:a16="http://schemas.microsoft.com/office/drawing/2014/main" id="{5DCD0695-0DC0-ABCB-DB2E-3CA1956C2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9" y="1752"/>
              <a:ext cx="907" cy="5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8" name="Line 30">
              <a:extLst>
                <a:ext uri="{FF2B5EF4-FFF2-40B4-BE49-F238E27FC236}">
                  <a16:creationId xmlns:a16="http://schemas.microsoft.com/office/drawing/2014/main" id="{F226E9B8-B8CD-F390-D942-02B77D1E35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78"/>
              <a:ext cx="862" cy="1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39" name="Line 31">
              <a:extLst>
                <a:ext uri="{FF2B5EF4-FFF2-40B4-BE49-F238E27FC236}">
                  <a16:creationId xmlns:a16="http://schemas.microsoft.com/office/drawing/2014/main" id="{12799ECA-E0AD-FFE6-F6DA-EA551B54E1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9" y="2795"/>
              <a:ext cx="635" cy="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0" name="Line 32">
              <a:extLst>
                <a:ext uri="{FF2B5EF4-FFF2-40B4-BE49-F238E27FC236}">
                  <a16:creationId xmlns:a16="http://schemas.microsoft.com/office/drawing/2014/main" id="{0272C40E-91A6-8AB8-EBAF-FC00E757BB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02" y="2160"/>
              <a:ext cx="499" cy="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1" name="Line 33">
              <a:extLst>
                <a:ext uri="{FF2B5EF4-FFF2-40B4-BE49-F238E27FC236}">
                  <a16:creationId xmlns:a16="http://schemas.microsoft.com/office/drawing/2014/main" id="{C36F9102-70E3-33CC-0D83-84BFC2754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38" y="1933"/>
              <a:ext cx="1406" cy="4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2" name="Line 34">
              <a:extLst>
                <a:ext uri="{FF2B5EF4-FFF2-40B4-BE49-F238E27FC236}">
                  <a16:creationId xmlns:a16="http://schemas.microsoft.com/office/drawing/2014/main" id="{13A77405-984B-D897-20BE-2F344756C5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6" y="1752"/>
              <a:ext cx="907" cy="45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3" name="Line 35">
              <a:extLst>
                <a:ext uri="{FF2B5EF4-FFF2-40B4-BE49-F238E27FC236}">
                  <a16:creationId xmlns:a16="http://schemas.microsoft.com/office/drawing/2014/main" id="{26864AC6-65CC-51FB-EBD9-35805E7163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91" y="1797"/>
              <a:ext cx="272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4" name="Line 36">
              <a:extLst>
                <a:ext uri="{FF2B5EF4-FFF2-40B4-BE49-F238E27FC236}">
                  <a16:creationId xmlns:a16="http://schemas.microsoft.com/office/drawing/2014/main" id="{158A3E8D-1B65-FB6E-0173-A4F3363266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54" y="1752"/>
              <a:ext cx="318" cy="6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5" name="Line 37">
              <a:extLst>
                <a:ext uri="{FF2B5EF4-FFF2-40B4-BE49-F238E27FC236}">
                  <a16:creationId xmlns:a16="http://schemas.microsoft.com/office/drawing/2014/main" id="{0305273D-58AE-6C32-1205-78C9F73B06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609" y="1797"/>
              <a:ext cx="725" cy="95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6" name="Line 38">
              <a:extLst>
                <a:ext uri="{FF2B5EF4-FFF2-40B4-BE49-F238E27FC236}">
                  <a16:creationId xmlns:a16="http://schemas.microsoft.com/office/drawing/2014/main" id="{C872942B-5E08-0923-2134-BEEF04681B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3" y="1797"/>
              <a:ext cx="0" cy="99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7" name="Line 39">
              <a:extLst>
                <a:ext uri="{FF2B5EF4-FFF2-40B4-BE49-F238E27FC236}">
                  <a16:creationId xmlns:a16="http://schemas.microsoft.com/office/drawing/2014/main" id="{39177E3E-937E-D233-DC96-F6D201F3A2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1797"/>
              <a:ext cx="545" cy="9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8" name="Line 40">
              <a:extLst>
                <a:ext uri="{FF2B5EF4-FFF2-40B4-BE49-F238E27FC236}">
                  <a16:creationId xmlns:a16="http://schemas.microsoft.com/office/drawing/2014/main" id="{0F0E0EBA-8137-646B-5DD4-C0CB633DFC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250"/>
              <a:ext cx="1224" cy="18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49" name="Line 41">
              <a:extLst>
                <a:ext uri="{FF2B5EF4-FFF2-40B4-BE49-F238E27FC236}">
                  <a16:creationId xmlns:a16="http://schemas.microsoft.com/office/drawing/2014/main" id="{D429FD35-E37D-FC7C-710C-DC5F08D973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2296"/>
              <a:ext cx="363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0" name="Line 42">
              <a:extLst>
                <a:ext uri="{FF2B5EF4-FFF2-40B4-BE49-F238E27FC236}">
                  <a16:creationId xmlns:a16="http://schemas.microsoft.com/office/drawing/2014/main" id="{0F48D1B7-81B7-1C8A-9697-58B7BA152C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251"/>
              <a:ext cx="816" cy="58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1" name="Line 43">
              <a:extLst>
                <a:ext uri="{FF2B5EF4-FFF2-40B4-BE49-F238E27FC236}">
                  <a16:creationId xmlns:a16="http://schemas.microsoft.com/office/drawing/2014/main" id="{4B958BBF-4864-74D4-B5AA-DFF30027D2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56" y="2251"/>
              <a:ext cx="1633" cy="5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2" name="Line 44">
              <a:extLst>
                <a:ext uri="{FF2B5EF4-FFF2-40B4-BE49-F238E27FC236}">
                  <a16:creationId xmlns:a16="http://schemas.microsoft.com/office/drawing/2014/main" id="{2CB5EA1A-3154-5F94-54C6-22A3AB047B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2" y="2251"/>
              <a:ext cx="1814" cy="9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3" name="Line 45">
              <a:extLst>
                <a:ext uri="{FF2B5EF4-FFF2-40B4-BE49-F238E27FC236}">
                  <a16:creationId xmlns:a16="http://schemas.microsoft.com/office/drawing/2014/main" id="{B447E12A-6D19-FFC9-B6B3-4CBD6F83EC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34" y="1933"/>
              <a:ext cx="227" cy="3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4" name="Line 46">
              <a:extLst>
                <a:ext uri="{FF2B5EF4-FFF2-40B4-BE49-F238E27FC236}">
                  <a16:creationId xmlns:a16="http://schemas.microsoft.com/office/drawing/2014/main" id="{E37EAE15-CC40-DC43-17DD-879AA8051D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89" y="1979"/>
              <a:ext cx="45" cy="77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5" name="Line 47">
              <a:extLst>
                <a:ext uri="{FF2B5EF4-FFF2-40B4-BE49-F238E27FC236}">
                  <a16:creationId xmlns:a16="http://schemas.microsoft.com/office/drawing/2014/main" id="{D137F8E9-FBFB-EEE5-E4F3-FEE79A761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2" y="1933"/>
              <a:ext cx="317" cy="4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6" name="Line 48">
              <a:extLst>
                <a:ext uri="{FF2B5EF4-FFF2-40B4-BE49-F238E27FC236}">
                  <a16:creationId xmlns:a16="http://schemas.microsoft.com/office/drawing/2014/main" id="{0C6B5650-43A8-223B-563B-37EDACA66C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8" y="1888"/>
              <a:ext cx="771" cy="9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7" name="Line 49">
              <a:extLst>
                <a:ext uri="{FF2B5EF4-FFF2-40B4-BE49-F238E27FC236}">
                  <a16:creationId xmlns:a16="http://schemas.microsoft.com/office/drawing/2014/main" id="{E79EF8C7-7C66-64A9-494E-6302845316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0" y="1933"/>
              <a:ext cx="1179" cy="72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8" name="Line 50">
              <a:extLst>
                <a:ext uri="{FF2B5EF4-FFF2-40B4-BE49-F238E27FC236}">
                  <a16:creationId xmlns:a16="http://schemas.microsoft.com/office/drawing/2014/main" id="{1AFCC915-5F61-8C0A-4ACF-339097202C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2659"/>
              <a:ext cx="454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59" name="Line 51">
              <a:extLst>
                <a:ext uri="{FF2B5EF4-FFF2-40B4-BE49-F238E27FC236}">
                  <a16:creationId xmlns:a16="http://schemas.microsoft.com/office/drawing/2014/main" id="{AB22E04D-F7E0-72F4-4887-140314FE80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17" y="2478"/>
              <a:ext cx="317" cy="31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0" name="Line 52">
              <a:extLst>
                <a:ext uri="{FF2B5EF4-FFF2-40B4-BE49-F238E27FC236}">
                  <a16:creationId xmlns:a16="http://schemas.microsoft.com/office/drawing/2014/main" id="{97ABC34C-943C-8E86-80AE-1ADB4DD7AE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2296"/>
              <a:ext cx="227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1" name="Line 53">
              <a:extLst>
                <a:ext uri="{FF2B5EF4-FFF2-40B4-BE49-F238E27FC236}">
                  <a16:creationId xmlns:a16="http://schemas.microsoft.com/office/drawing/2014/main" id="{A45BAA0C-FA8D-D4E3-04FD-7EBA568540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3" y="2341"/>
              <a:ext cx="953" cy="499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2" name="Line 54">
              <a:extLst>
                <a:ext uri="{FF2B5EF4-FFF2-40B4-BE49-F238E27FC236}">
                  <a16:creationId xmlns:a16="http://schemas.microsoft.com/office/drawing/2014/main" id="{8B6FAB02-0419-05A9-8B27-D214F224C0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18" y="2432"/>
              <a:ext cx="408" cy="40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3" name="Line 55">
              <a:extLst>
                <a:ext uri="{FF2B5EF4-FFF2-40B4-BE49-F238E27FC236}">
                  <a16:creationId xmlns:a16="http://schemas.microsoft.com/office/drawing/2014/main" id="{15A784D7-E86C-AB63-181F-C0A615D004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296"/>
              <a:ext cx="1452" cy="318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4" name="Oval 14">
              <a:extLst>
                <a:ext uri="{FF2B5EF4-FFF2-40B4-BE49-F238E27FC236}">
                  <a16:creationId xmlns:a16="http://schemas.microsoft.com/office/drawing/2014/main" id="{7DA13A6C-B91B-D82F-31CE-1357ED632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8" y="1661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65" name="Oval 15">
              <a:extLst>
                <a:ext uri="{FF2B5EF4-FFF2-40B4-BE49-F238E27FC236}">
                  <a16:creationId xmlns:a16="http://schemas.microsoft.com/office/drawing/2014/main" id="{D8F6540A-ADE3-1CD9-53AE-E08CD87E2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1842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66" name="Oval 17">
              <a:extLst>
                <a:ext uri="{FF2B5EF4-FFF2-40B4-BE49-F238E27FC236}">
                  <a16:creationId xmlns:a16="http://schemas.microsoft.com/office/drawing/2014/main" id="{C68813B4-D810-3AB0-DE77-EF2DF9E9A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2251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67" name="Line 56">
              <a:extLst>
                <a:ext uri="{FF2B5EF4-FFF2-40B4-BE49-F238E27FC236}">
                  <a16:creationId xmlns:a16="http://schemas.microsoft.com/office/drawing/2014/main" id="{8E946FE0-217A-9175-9694-1D57C669C9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205"/>
              <a:ext cx="182" cy="45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8" name="Line 57">
              <a:extLst>
                <a:ext uri="{FF2B5EF4-FFF2-40B4-BE49-F238E27FC236}">
                  <a16:creationId xmlns:a16="http://schemas.microsoft.com/office/drawing/2014/main" id="{23E6A55D-4287-825E-10E0-68555BC68C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2160"/>
              <a:ext cx="227" cy="68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69" name="Line 58">
              <a:extLst>
                <a:ext uri="{FF2B5EF4-FFF2-40B4-BE49-F238E27FC236}">
                  <a16:creationId xmlns:a16="http://schemas.microsoft.com/office/drawing/2014/main" id="{E93F9813-FD3A-04F7-DCEA-7974FF2399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2160"/>
              <a:ext cx="635" cy="27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70" name="Line 59">
              <a:extLst>
                <a:ext uri="{FF2B5EF4-FFF2-40B4-BE49-F238E27FC236}">
                  <a16:creationId xmlns:a16="http://schemas.microsoft.com/office/drawing/2014/main" id="{456FEC4A-7B94-EFC9-AA33-63E0896DB8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7" y="2160"/>
              <a:ext cx="1179" cy="136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71" name="Line 60">
              <a:extLst>
                <a:ext uri="{FF2B5EF4-FFF2-40B4-BE49-F238E27FC236}">
                  <a16:creationId xmlns:a16="http://schemas.microsoft.com/office/drawing/2014/main" id="{F970EFDA-7A6B-3762-3FD0-C3756D917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1" y="2160"/>
              <a:ext cx="998" cy="59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72" name="Oval 9">
              <a:extLst>
                <a:ext uri="{FF2B5EF4-FFF2-40B4-BE49-F238E27FC236}">
                  <a16:creationId xmlns:a16="http://schemas.microsoft.com/office/drawing/2014/main" id="{B5CE69CD-5A6A-D83E-8AB0-033350CA59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1" y="2069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3" name="Oval 13">
              <a:extLst>
                <a:ext uri="{FF2B5EF4-FFF2-40B4-BE49-F238E27FC236}">
                  <a16:creationId xmlns:a16="http://schemas.microsoft.com/office/drawing/2014/main" id="{F0DFF607-BD8E-463D-782F-15AD71CFB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3" y="2795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4" name="Oval 12">
              <a:extLst>
                <a:ext uri="{FF2B5EF4-FFF2-40B4-BE49-F238E27FC236}">
                  <a16:creationId xmlns:a16="http://schemas.microsoft.com/office/drawing/2014/main" id="{23DDA5F7-D622-AED1-B81A-D3920EFA4D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6" y="2387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5" name="Oval 10">
              <a:extLst>
                <a:ext uri="{FF2B5EF4-FFF2-40B4-BE49-F238E27FC236}">
                  <a16:creationId xmlns:a16="http://schemas.microsoft.com/office/drawing/2014/main" id="{AAB1E07C-06F4-3FC6-353E-07BE802D21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4" y="2614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76" name="Oval 11">
              <a:extLst>
                <a:ext uri="{FF2B5EF4-FFF2-40B4-BE49-F238E27FC236}">
                  <a16:creationId xmlns:a16="http://schemas.microsoft.com/office/drawing/2014/main" id="{5D5E6F20-DAD4-84D6-74DB-A96849CA4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4" y="2704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</p:grpSp>
      <p:grpSp>
        <p:nvGrpSpPr>
          <p:cNvPr id="204868" name="Group 68">
            <a:extLst>
              <a:ext uri="{FF2B5EF4-FFF2-40B4-BE49-F238E27FC236}">
                <a16:creationId xmlns:a16="http://schemas.microsoft.com/office/drawing/2014/main" id="{2E3AE3C5-0FE4-6FC6-F2AA-8C4898071CB5}"/>
              </a:ext>
            </a:extLst>
          </p:cNvPr>
          <p:cNvGrpSpPr>
            <a:grpSpLocks/>
          </p:cNvGrpSpPr>
          <p:nvPr/>
        </p:nvGrpSpPr>
        <p:grpSpPr bwMode="auto">
          <a:xfrm>
            <a:off x="7092950" y="2420938"/>
            <a:ext cx="1295400" cy="503237"/>
            <a:chOff x="4468" y="1525"/>
            <a:chExt cx="816" cy="317"/>
          </a:xfrm>
        </p:grpSpPr>
        <p:sp>
          <p:nvSpPr>
            <p:cNvPr id="34828" name="Rectangle 67">
              <a:extLst>
                <a:ext uri="{FF2B5EF4-FFF2-40B4-BE49-F238E27FC236}">
                  <a16:creationId xmlns:a16="http://schemas.microsoft.com/office/drawing/2014/main" id="{4D8F43BB-575D-D060-ADA3-62582C942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525"/>
              <a:ext cx="816" cy="317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29" name="Oval 62">
              <a:extLst>
                <a:ext uri="{FF2B5EF4-FFF2-40B4-BE49-F238E27FC236}">
                  <a16:creationId xmlns:a16="http://schemas.microsoft.com/office/drawing/2014/main" id="{80A85E08-CB64-2AB2-A8D3-F418CF7BCD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8" y="1616"/>
              <a:ext cx="137" cy="137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30" name="Text Box 65">
              <a:extLst>
                <a:ext uri="{FF2B5EF4-FFF2-40B4-BE49-F238E27FC236}">
                  <a16:creationId xmlns:a16="http://schemas.microsoft.com/office/drawing/2014/main" id="{D1A3C55E-BD7B-1294-B849-A428A74F2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" y="1525"/>
              <a:ext cx="4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>
                  <a:latin typeface="Arial" panose="020B0604020202020204" pitchFamily="34" charset="0"/>
                </a:rPr>
                <a:t>città</a:t>
              </a:r>
            </a:p>
          </p:txBody>
        </p:sp>
      </p:grpSp>
      <p:grpSp>
        <p:nvGrpSpPr>
          <p:cNvPr id="204870" name="Group 70">
            <a:extLst>
              <a:ext uri="{FF2B5EF4-FFF2-40B4-BE49-F238E27FC236}">
                <a16:creationId xmlns:a16="http://schemas.microsoft.com/office/drawing/2014/main" id="{BE8C7917-2F30-1D13-BD87-A8D7769A8401}"/>
              </a:ext>
            </a:extLst>
          </p:cNvPr>
          <p:cNvGrpSpPr>
            <a:grpSpLocks/>
          </p:cNvGrpSpPr>
          <p:nvPr/>
        </p:nvGrpSpPr>
        <p:grpSpPr bwMode="auto">
          <a:xfrm>
            <a:off x="7092950" y="2995613"/>
            <a:ext cx="1874838" cy="504825"/>
            <a:chOff x="4468" y="1842"/>
            <a:chExt cx="1181" cy="318"/>
          </a:xfrm>
        </p:grpSpPr>
        <p:sp>
          <p:nvSpPr>
            <p:cNvPr id="34825" name="Rectangle 69">
              <a:extLst>
                <a:ext uri="{FF2B5EF4-FFF2-40B4-BE49-F238E27FC236}">
                  <a16:creationId xmlns:a16="http://schemas.microsoft.com/office/drawing/2014/main" id="{60F0E4BF-0489-118B-57EB-31FB6695D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1842"/>
              <a:ext cx="1179" cy="31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34826" name="Line 63">
              <a:extLst>
                <a:ext uri="{FF2B5EF4-FFF2-40B4-BE49-F238E27FC236}">
                  <a16:creationId xmlns:a16="http://schemas.microsoft.com/office/drawing/2014/main" id="{724A657F-E2F7-F431-AACD-893068AC2A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58" y="1888"/>
              <a:ext cx="136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34827" name="Text Box 66">
              <a:extLst>
                <a:ext uri="{FF2B5EF4-FFF2-40B4-BE49-F238E27FC236}">
                  <a16:creationId xmlns:a16="http://schemas.microsoft.com/office/drawing/2014/main" id="{89528285-DCDB-3EB9-3416-D7BB03854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5" y="1842"/>
              <a:ext cx="8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it-IT" altLang="it-IT">
                  <a:latin typeface="Arial" panose="020B0604020202020204" pitchFamily="34" charset="0"/>
                </a:rPr>
                <a:t>percorso</a:t>
              </a:r>
            </a:p>
          </p:txBody>
        </p:sp>
      </p:grpSp>
      <p:graphicFrame>
        <p:nvGraphicFramePr>
          <p:cNvPr id="2" name="Oggetto 1">
            <a:extLst>
              <a:ext uri="{FF2B5EF4-FFF2-40B4-BE49-F238E27FC236}">
                <a16:creationId xmlns:a16="http://schemas.microsoft.com/office/drawing/2014/main" id="{C053FADA-4862-8185-877B-D7C2059CED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" y="3976688"/>
          <a:ext cx="192087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774364" imgH="215806" progId="Equation.3">
                  <p:embed/>
                </p:oleObj>
              </mc:Choice>
              <mc:Fallback>
                <p:oleObj name="Equazione" r:id="rId4" imgW="774364" imgH="215806" progId="Equation.3">
                  <p:embed/>
                  <p:pic>
                    <p:nvPicPr>
                      <p:cNvPr id="2" name="Oggetto 1">
                        <a:extLst>
                          <a:ext uri="{FF2B5EF4-FFF2-40B4-BE49-F238E27FC236}">
                            <a16:creationId xmlns:a16="http://schemas.microsoft.com/office/drawing/2014/main" id="{C053FADA-4862-8185-877B-D7C2059CED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" y="3976688"/>
                        <a:ext cx="1920875" cy="536575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1CF4531C-D2CD-FCDF-968C-E980813ED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676645"/>
            <a:ext cx="8785101" cy="108876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altLang="it-IT" dirty="0">
                <a:solidFill>
                  <a:srgbClr val="202124"/>
                </a:solidFill>
                <a:latin typeface="inherit"/>
              </a:rPr>
              <a:t>l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'unico algoritmo conosciuto che risolve questo problema è un  algoritmo di forza bruta che calcola tutti i percorsi possibili e determina quello più economico</a:t>
            </a:r>
            <a:r>
              <a:rPr kumimoji="0" lang="it-IT" alt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7962044B-5FC8-901B-13A8-432951DD9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5" y="5881553"/>
            <a:ext cx="8660360" cy="8425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9522" rIns="0" bIns="-952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il numero di percorsi possibili è pari al numero delle permutazioni di n città</a:t>
            </a:r>
            <a:r>
              <a:rPr kumimoji="0" lang="it-IT" alt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7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5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48B19179-D77E-F7AB-72F5-2C3770BAC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6" y="182881"/>
            <a:ext cx="7599363" cy="528637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>
                <a:latin typeface="Arial" panose="020B0604020202020204" pitchFamily="34" charset="0"/>
              </a:rPr>
              <a:t>problema di dimensione computazionale </a:t>
            </a:r>
            <a:r>
              <a:rPr lang="it-IT" altLang="it-IT" sz="2800">
                <a:solidFill>
                  <a:srgbClr val="000099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solidFill>
                  <a:srgbClr val="000099"/>
                </a:solidFill>
                <a:latin typeface="Arial" panose="020B0604020202020204" pitchFamily="34" charset="0"/>
              </a:rPr>
              <a:t>=10</a:t>
            </a:r>
            <a:r>
              <a:rPr lang="it-IT" altLang="it-IT" sz="2800" baseline="30000">
                <a:solidFill>
                  <a:srgbClr val="000099"/>
                </a:solidFill>
                <a:latin typeface="Arial" panose="020B0604020202020204" pitchFamily="34" charset="0"/>
              </a:rPr>
              <a:t>7</a:t>
            </a:r>
            <a:endParaRPr lang="it-IT" altLang="it-IT" sz="2800" baseline="30000"/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2B3A6EAC-746F-342B-4370-8025002F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46150"/>
            <a:ext cx="3829050" cy="9461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algoritmo a </a:t>
            </a:r>
          </a:p>
          <a:p>
            <a:pPr algn="ctr"/>
            <a:r>
              <a:rPr lang="it-IT" altLang="it-IT" sz="2800">
                <a:latin typeface="Arial" panose="020B0604020202020204" pitchFamily="34" charset="0"/>
              </a:rPr>
              <a:t>complessità </a:t>
            </a:r>
            <a:r>
              <a:rPr lang="it-IT" altLang="it-IT" sz="2800">
                <a:solidFill>
                  <a:srgbClr val="000099"/>
                </a:solidFill>
                <a:latin typeface="Arial" panose="020B0604020202020204" pitchFamily="34" charset="0"/>
              </a:rPr>
              <a:t>quadratica</a:t>
            </a:r>
            <a:endParaRPr lang="it-IT" altLang="it-IT"/>
          </a:p>
        </p:txBody>
      </p:sp>
      <p:sp>
        <p:nvSpPr>
          <p:cNvPr id="145412" name="Text Box 4">
            <a:extLst>
              <a:ext uri="{FF2B5EF4-FFF2-40B4-BE49-F238E27FC236}">
                <a16:creationId xmlns:a16="http://schemas.microsoft.com/office/drawing/2014/main" id="{9555D85D-11DE-670D-0591-D4983AC86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969963"/>
            <a:ext cx="3116263" cy="9461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2800">
                <a:latin typeface="Arial" panose="020B0604020202020204" pitchFamily="34" charset="0"/>
              </a:rPr>
              <a:t>algoritmo a </a:t>
            </a:r>
          </a:p>
          <a:p>
            <a:pPr algn="ctr"/>
            <a:r>
              <a:rPr lang="it-IT" altLang="it-IT" sz="2800">
                <a:latin typeface="Arial" panose="020B0604020202020204" pitchFamily="34" charset="0"/>
              </a:rPr>
              <a:t>complessità </a:t>
            </a:r>
            <a:r>
              <a:rPr lang="it-IT" altLang="it-IT" sz="2800">
                <a:solidFill>
                  <a:srgbClr val="000099"/>
                </a:solidFill>
                <a:latin typeface="Arial" panose="020B0604020202020204" pitchFamily="34" charset="0"/>
              </a:rPr>
              <a:t>lin-log</a:t>
            </a:r>
            <a:endParaRPr lang="it-IT" altLang="it-IT" baseline="36000"/>
          </a:p>
        </p:txBody>
      </p:sp>
      <p:sp>
        <p:nvSpPr>
          <p:cNvPr id="145413" name="Text Box 5">
            <a:extLst>
              <a:ext uri="{FF2B5EF4-FFF2-40B4-BE49-F238E27FC236}">
                <a16:creationId xmlns:a16="http://schemas.microsoft.com/office/drawing/2014/main" id="{9A1B5F07-8AE7-B118-A6EB-C84E1A8D9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205038"/>
            <a:ext cx="3063875" cy="5222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>
                <a:latin typeface="Arial" panose="020B0604020202020204" pitchFamily="34" charset="0"/>
              </a:rPr>
              <a:t>10000 Mops/sec:</a:t>
            </a:r>
            <a:endParaRPr lang="it-IT" altLang="it-IT"/>
          </a:p>
        </p:txBody>
      </p:sp>
      <p:sp>
        <p:nvSpPr>
          <p:cNvPr id="145414" name="Text Box 6">
            <a:extLst>
              <a:ext uri="{FF2B5EF4-FFF2-40B4-BE49-F238E27FC236}">
                <a16:creationId xmlns:a16="http://schemas.microsoft.com/office/drawing/2014/main" id="{A2A3B5A2-5A00-23AB-843C-0C24D61AF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175" y="2208213"/>
            <a:ext cx="2420938" cy="5238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>
                <a:latin typeface="Arial" panose="020B0604020202020204" pitchFamily="34" charset="0"/>
              </a:rPr>
              <a:t>100 Mops/sec</a:t>
            </a:r>
            <a:endParaRPr lang="it-IT" altLang="it-IT"/>
          </a:p>
        </p:txBody>
      </p:sp>
      <p:grpSp>
        <p:nvGrpSpPr>
          <p:cNvPr id="145425" name="Group 17">
            <a:extLst>
              <a:ext uri="{FF2B5EF4-FFF2-40B4-BE49-F238E27FC236}">
                <a16:creationId xmlns:a16="http://schemas.microsoft.com/office/drawing/2014/main" id="{32F6A4F6-C3AB-578C-D3FD-8B7AEF3C3ADC}"/>
              </a:ext>
            </a:extLst>
          </p:cNvPr>
          <p:cNvGrpSpPr>
            <a:grpSpLocks/>
          </p:cNvGrpSpPr>
          <p:nvPr/>
        </p:nvGrpSpPr>
        <p:grpSpPr bwMode="auto">
          <a:xfrm>
            <a:off x="5264150" y="3284536"/>
            <a:ext cx="3124200" cy="1865311"/>
            <a:chOff x="3216" y="2784"/>
            <a:chExt cx="1968" cy="1175"/>
          </a:xfrm>
        </p:grpSpPr>
        <p:sp>
          <p:nvSpPr>
            <p:cNvPr id="36878" name="Text Box 8">
              <a:extLst>
                <a:ext uri="{FF2B5EF4-FFF2-40B4-BE49-F238E27FC236}">
                  <a16:creationId xmlns:a16="http://schemas.microsoft.com/office/drawing/2014/main" id="{E8A01331-F57F-86EE-8160-17CFAAB59C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784"/>
              <a:ext cx="1405" cy="32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10</a:t>
              </a:r>
              <a:r>
                <a:rPr lang="it-IT" altLang="it-IT" sz="2800" baseline="30000">
                  <a:latin typeface="Arial" panose="020B0604020202020204" pitchFamily="34" charset="0"/>
                </a:rPr>
                <a:t>7 </a:t>
              </a:r>
              <a:r>
                <a:rPr lang="it-IT" altLang="it-IT" sz="2800">
                  <a:latin typeface="Arial" panose="020B0604020202020204" pitchFamily="34" charset="0"/>
                  <a:sym typeface="Symbol" panose="05050102010706020507" pitchFamily="18" charset="2"/>
                </a:rPr>
                <a:t></a:t>
              </a:r>
              <a:r>
                <a:rPr lang="it-IT" altLang="it-IT" sz="2800">
                  <a:latin typeface="Arial" panose="020B0604020202020204" pitchFamily="34" charset="0"/>
                </a:rPr>
                <a:t> log</a:t>
              </a:r>
              <a:r>
                <a:rPr lang="it-IT" altLang="it-IT" sz="2800" baseline="-25000">
                  <a:latin typeface="Arial" panose="020B0604020202020204" pitchFamily="34" charset="0"/>
                </a:rPr>
                <a:t>2 </a:t>
              </a:r>
              <a:r>
                <a:rPr lang="it-IT" altLang="it-IT" sz="2800">
                  <a:latin typeface="Arial" panose="020B0604020202020204" pitchFamily="34" charset="0"/>
                </a:rPr>
                <a:t>10</a:t>
              </a:r>
              <a:r>
                <a:rPr lang="it-IT" altLang="it-IT" sz="2800" baseline="30000">
                  <a:latin typeface="Arial" panose="020B0604020202020204" pitchFamily="34" charset="0"/>
                </a:rPr>
                <a:t>7</a:t>
              </a:r>
              <a:r>
                <a:rPr lang="it-IT" altLang="it-IT" baseline="30000"/>
                <a:t> </a:t>
              </a:r>
            </a:p>
          </p:txBody>
        </p:sp>
        <p:sp>
          <p:nvSpPr>
            <p:cNvPr id="36879" name="Text Box 9">
              <a:extLst>
                <a:ext uri="{FF2B5EF4-FFF2-40B4-BE49-F238E27FC236}">
                  <a16:creationId xmlns:a16="http://schemas.microsoft.com/office/drawing/2014/main" id="{684D0351-D767-C58D-34A2-75226B2C6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3120"/>
              <a:ext cx="1961" cy="32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10</a:t>
              </a:r>
              <a:r>
                <a:rPr lang="it-IT" altLang="it-IT" sz="2800" baseline="30000">
                  <a:latin typeface="Arial" panose="020B0604020202020204" pitchFamily="34" charset="0"/>
                </a:rPr>
                <a:t>8</a:t>
              </a:r>
              <a:r>
                <a:rPr lang="it-IT" altLang="it-IT" sz="2800">
                  <a:latin typeface="Arial" panose="020B0604020202020204" pitchFamily="34" charset="0"/>
                </a:rPr>
                <a:t> operazioni/sec</a:t>
              </a:r>
            </a:p>
          </p:txBody>
        </p:sp>
        <p:sp>
          <p:nvSpPr>
            <p:cNvPr id="36880" name="Text Box 10">
              <a:extLst>
                <a:ext uri="{FF2B5EF4-FFF2-40B4-BE49-F238E27FC236}">
                  <a16:creationId xmlns:a16="http://schemas.microsoft.com/office/drawing/2014/main" id="{8209D504-70B9-01DA-74A2-DADCFD48FB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552"/>
              <a:ext cx="893" cy="407"/>
            </a:xfrm>
            <a:prstGeom prst="rect">
              <a:avLst/>
            </a:prstGeom>
            <a:solidFill>
              <a:srgbClr val="FF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sz="3600" b="1" dirty="0"/>
                <a:t>≈ </a:t>
              </a:r>
              <a:r>
                <a:rPr lang="it-IT" altLang="it-IT" sz="2800" dirty="0">
                  <a:solidFill>
                    <a:srgbClr val="000099"/>
                  </a:solidFill>
                  <a:latin typeface="Arial" panose="020B0604020202020204" pitchFamily="34" charset="0"/>
                </a:rPr>
                <a:t>2 sec</a:t>
              </a:r>
              <a:endParaRPr lang="it-IT" altLang="it-IT" sz="2800" dirty="0">
                <a:latin typeface="Arial" panose="020B0604020202020204" pitchFamily="34" charset="0"/>
              </a:endParaRPr>
            </a:p>
          </p:txBody>
        </p:sp>
        <p:sp>
          <p:nvSpPr>
            <p:cNvPr id="36881" name="Line 11">
              <a:extLst>
                <a:ext uri="{FF2B5EF4-FFF2-40B4-BE49-F238E27FC236}">
                  <a16:creationId xmlns:a16="http://schemas.microsoft.com/office/drawing/2014/main" id="{4B51E75A-2391-81D2-288B-5F98CDDA5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64" y="3120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145420" name="Group 12">
            <a:extLst>
              <a:ext uri="{FF2B5EF4-FFF2-40B4-BE49-F238E27FC236}">
                <a16:creationId xmlns:a16="http://schemas.microsoft.com/office/drawing/2014/main" id="{28A2F049-1F25-5893-EB7F-CDFED9F3A63D}"/>
              </a:ext>
            </a:extLst>
          </p:cNvPr>
          <p:cNvGrpSpPr>
            <a:grpSpLocks/>
          </p:cNvGrpSpPr>
          <p:nvPr/>
        </p:nvGrpSpPr>
        <p:grpSpPr bwMode="auto">
          <a:xfrm>
            <a:off x="463550" y="3284538"/>
            <a:ext cx="3248025" cy="1738312"/>
            <a:chOff x="144" y="2880"/>
            <a:chExt cx="2046" cy="1095"/>
          </a:xfrm>
        </p:grpSpPr>
        <p:sp>
          <p:nvSpPr>
            <p:cNvPr id="36874" name="Text Box 13">
              <a:extLst>
                <a:ext uri="{FF2B5EF4-FFF2-40B4-BE49-F238E27FC236}">
                  <a16:creationId xmlns:a16="http://schemas.microsoft.com/office/drawing/2014/main" id="{BFC50881-C7A9-988B-E2D0-B3CFED931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880"/>
              <a:ext cx="1754" cy="32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/>
                <a:t>(</a:t>
              </a:r>
              <a:r>
                <a:rPr lang="it-IT" altLang="it-IT" sz="2800">
                  <a:latin typeface="Arial" panose="020B0604020202020204" pitchFamily="34" charset="0"/>
                </a:rPr>
                <a:t>10</a:t>
              </a:r>
              <a:r>
                <a:rPr lang="it-IT" altLang="it-IT" sz="2800" baseline="30000">
                  <a:latin typeface="Arial" panose="020B0604020202020204" pitchFamily="34" charset="0"/>
                </a:rPr>
                <a:t>7</a:t>
              </a:r>
              <a:r>
                <a:rPr lang="it-IT" altLang="it-IT" sz="2800">
                  <a:latin typeface="Arial" panose="020B0604020202020204" pitchFamily="34" charset="0"/>
                </a:rPr>
                <a:t>)</a:t>
              </a:r>
              <a:r>
                <a:rPr lang="it-IT" altLang="it-IT" sz="2800" baseline="30000">
                  <a:latin typeface="Arial" panose="020B0604020202020204" pitchFamily="34" charset="0"/>
                </a:rPr>
                <a:t>2 </a:t>
              </a:r>
              <a:r>
                <a:rPr lang="it-IT" altLang="it-IT" sz="2800">
                  <a:latin typeface="Arial" panose="020B0604020202020204" pitchFamily="34" charset="0"/>
                </a:rPr>
                <a:t>operazioni</a:t>
              </a:r>
            </a:p>
          </p:txBody>
        </p:sp>
        <p:sp>
          <p:nvSpPr>
            <p:cNvPr id="36875" name="Text Box 14">
              <a:extLst>
                <a:ext uri="{FF2B5EF4-FFF2-40B4-BE49-F238E27FC236}">
                  <a16:creationId xmlns:a16="http://schemas.microsoft.com/office/drawing/2014/main" id="{D9737B83-C7A1-62E5-6E30-C5F6E157B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3216"/>
              <a:ext cx="2046" cy="32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10</a:t>
              </a:r>
              <a:r>
                <a:rPr lang="it-IT" altLang="it-IT" sz="2800" baseline="30000">
                  <a:latin typeface="Arial" panose="020B0604020202020204" pitchFamily="34" charset="0"/>
                </a:rPr>
                <a:t>10</a:t>
              </a:r>
              <a:r>
                <a:rPr lang="it-IT" altLang="it-IT" sz="2800">
                  <a:latin typeface="Arial" panose="020B0604020202020204" pitchFamily="34" charset="0"/>
                </a:rPr>
                <a:t> operazioni/sec</a:t>
              </a:r>
            </a:p>
          </p:txBody>
        </p:sp>
        <p:sp>
          <p:nvSpPr>
            <p:cNvPr id="36876" name="Text Box 15">
              <a:extLst>
                <a:ext uri="{FF2B5EF4-FFF2-40B4-BE49-F238E27FC236}">
                  <a16:creationId xmlns:a16="http://schemas.microsoft.com/office/drawing/2014/main" id="{6B4C9F16-70CC-B83B-5B05-5BF5FBE0C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648"/>
              <a:ext cx="993" cy="327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2800">
                  <a:latin typeface="Arial" panose="020B0604020202020204" pitchFamily="34" charset="0"/>
                </a:rPr>
                <a:t>=</a:t>
              </a:r>
              <a:r>
                <a:rPr lang="it-IT" altLang="it-IT" sz="2800">
                  <a:solidFill>
                    <a:srgbClr val="000099"/>
                  </a:solidFill>
                  <a:latin typeface="Arial" panose="020B0604020202020204" pitchFamily="34" charset="0"/>
                </a:rPr>
                <a:t>10</a:t>
              </a:r>
              <a:r>
                <a:rPr lang="it-IT" altLang="it-IT" sz="2800" baseline="30000">
                  <a:solidFill>
                    <a:srgbClr val="000099"/>
                  </a:solidFill>
                  <a:latin typeface="Arial" panose="020B0604020202020204" pitchFamily="34" charset="0"/>
                </a:rPr>
                <a:t>4</a:t>
              </a:r>
              <a:r>
                <a:rPr lang="it-IT" altLang="it-IT" sz="2800">
                  <a:solidFill>
                    <a:srgbClr val="000099"/>
                  </a:solidFill>
                  <a:latin typeface="Arial" panose="020B0604020202020204" pitchFamily="34" charset="0"/>
                </a:rPr>
                <a:t> sec</a:t>
              </a:r>
              <a:endParaRPr lang="it-IT" altLang="it-IT" sz="2800">
                <a:latin typeface="Arial" panose="020B0604020202020204" pitchFamily="34" charset="0"/>
              </a:endParaRPr>
            </a:p>
          </p:txBody>
        </p:sp>
        <p:sp>
          <p:nvSpPr>
            <p:cNvPr id="36877" name="Line 16">
              <a:extLst>
                <a:ext uri="{FF2B5EF4-FFF2-40B4-BE49-F238E27FC236}">
                  <a16:creationId xmlns:a16="http://schemas.microsoft.com/office/drawing/2014/main" id="{C7BD0ADF-7F75-00D9-EF8F-CDA6F7AAC4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216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5426" name="Text Box 18">
            <a:extLst>
              <a:ext uri="{FF2B5EF4-FFF2-40B4-BE49-F238E27FC236}">
                <a16:creationId xmlns:a16="http://schemas.microsoft.com/office/drawing/2014/main" id="{EE5C1ABB-4B1A-B7F8-893F-357A1E53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373688"/>
            <a:ext cx="7848600" cy="1127125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1200" b="1">
                <a:latin typeface="Arial" panose="020B0604020202020204" pitchFamily="34" charset="0"/>
              </a:rPr>
              <a:t>  </a:t>
            </a:r>
          </a:p>
          <a:p>
            <a:pPr algn="ctr"/>
            <a:r>
              <a:rPr lang="it-IT" altLang="it-IT" sz="4400" b="1">
                <a:solidFill>
                  <a:schemeClr val="bg1"/>
                </a:solidFill>
                <a:latin typeface="Arial" panose="020B0604020202020204" pitchFamily="34" charset="0"/>
              </a:rPr>
              <a:t>algoritmo  =  tecnologia</a:t>
            </a:r>
            <a:endParaRPr lang="it-IT" altLang="it-IT" sz="4400" b="1">
              <a:latin typeface="Arial" panose="020B0604020202020204" pitchFamily="34" charset="0"/>
            </a:endParaRPr>
          </a:p>
          <a:p>
            <a:endParaRPr lang="it-IT" altLang="it-IT" sz="1200" b="1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animBg="1" autoUpdateAnimBg="0"/>
      <p:bldP spid="145412" grpId="0" animBg="1" autoUpdateAnimBg="0"/>
      <p:bldP spid="145413" grpId="0" animBg="1" autoUpdateAnimBg="0"/>
      <p:bldP spid="145414" grpId="0" animBg="1" autoUpdateAnimBg="0"/>
      <p:bldP spid="14542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>
            <a:extLst>
              <a:ext uri="{FF2B5EF4-FFF2-40B4-BE49-F238E27FC236}">
                <a16:creationId xmlns:a16="http://schemas.microsoft.com/office/drawing/2014/main" id="{6F95F3BE-B4F1-7F7F-5878-D6F2791F9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850" y="381000"/>
            <a:ext cx="4648200" cy="5889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 b="1">
                <a:latin typeface="Arial" panose="020B0604020202020204" pitchFamily="34" charset="0"/>
              </a:rPr>
              <a:t>complessità asintotica</a:t>
            </a:r>
            <a:endParaRPr lang="it-IT" altLang="it-IT" b="1">
              <a:latin typeface="New York" charset="0"/>
            </a:endParaRPr>
          </a:p>
        </p:txBody>
      </p:sp>
      <p:sp>
        <p:nvSpPr>
          <p:cNvPr id="125955" name="Text Box 3">
            <a:extLst>
              <a:ext uri="{FF2B5EF4-FFF2-40B4-BE49-F238E27FC236}">
                <a16:creationId xmlns:a16="http://schemas.microsoft.com/office/drawing/2014/main" id="{A153C53A-B105-A95E-20FC-2DAAF8DF3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205038"/>
            <a:ext cx="8321675" cy="1077912"/>
          </a:xfrm>
          <a:prstGeom prst="rect">
            <a:avLst/>
          </a:prstGeom>
          <a:solidFill>
            <a:srgbClr val="DBFD3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>
                <a:latin typeface="Arial" panose="020B0604020202020204" pitchFamily="34" charset="0"/>
              </a:rPr>
              <a:t>comportamento della complessità computazionale al </a:t>
            </a:r>
            <a:r>
              <a:rPr lang="it-IT" altLang="it-IT" sz="2800" b="1">
                <a:latin typeface="Arial" panose="020B0604020202020204" pitchFamily="34" charset="0"/>
              </a:rPr>
              <a:t>crescere</a:t>
            </a:r>
            <a:r>
              <a:rPr lang="it-IT" altLang="it-IT" sz="2800">
                <a:latin typeface="Arial" panose="020B0604020202020204" pitchFamily="34" charset="0"/>
              </a:rPr>
              <a:t> della dimensione computazionale </a:t>
            </a:r>
            <a:r>
              <a:rPr lang="it-IT" altLang="it-IT" sz="3600">
                <a:solidFill>
                  <a:schemeClr val="accent2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/>
              <a:t> </a:t>
            </a:r>
            <a:endParaRPr lang="it-IT" altLang="it-IT">
              <a:latin typeface="New York" charset="0"/>
            </a:endParaRPr>
          </a:p>
        </p:txBody>
      </p:sp>
      <p:sp>
        <p:nvSpPr>
          <p:cNvPr id="125956" name="Text Box 4">
            <a:extLst>
              <a:ext uri="{FF2B5EF4-FFF2-40B4-BE49-F238E27FC236}">
                <a16:creationId xmlns:a16="http://schemas.microsoft.com/office/drawing/2014/main" id="{342DD13E-DD57-B27E-000C-F093958A3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38250"/>
            <a:ext cx="8704263" cy="64611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 dirty="0">
                <a:latin typeface="Arial" charset="0"/>
                <a:ea typeface="ＭＳ Ｐゴシック" charset="0"/>
              </a:rPr>
              <a:t>caratterizzare l’andamento </a:t>
            </a:r>
            <a:r>
              <a:rPr lang="it-IT" sz="2800" b="1" dirty="0">
                <a:latin typeface="Arial" charset="0"/>
                <a:ea typeface="ＭＳ Ｐゴシック" charset="0"/>
              </a:rPr>
              <a:t>asintotico</a:t>
            </a:r>
            <a:r>
              <a:rPr lang="it-IT" sz="2800" dirty="0">
                <a:latin typeface="Arial" charset="0"/>
                <a:ea typeface="ＭＳ Ｐゴシック" charset="0"/>
              </a:rPr>
              <a:t> di 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T(</a:t>
            </a:r>
            <a:r>
              <a:rPr lang="it-IT" sz="3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)</a:t>
            </a:r>
            <a:r>
              <a:rPr lang="it-IT" sz="2800" dirty="0">
                <a:latin typeface="Arial" charset="0"/>
                <a:ea typeface="ＭＳ Ｐゴシック" charset="0"/>
              </a:rPr>
              <a:t> e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S(</a:t>
            </a:r>
            <a:r>
              <a:rPr lang="it-IT" sz="3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)</a:t>
            </a:r>
            <a:endParaRPr lang="it-IT" sz="2800" dirty="0">
              <a:latin typeface="Comic Sans MS" charset="0"/>
              <a:ea typeface="ＭＳ Ｐゴシック" charset="0"/>
            </a:endParaRPr>
          </a:p>
        </p:txBody>
      </p:sp>
      <p:sp>
        <p:nvSpPr>
          <p:cNvPr id="125957" name="Text Box 5">
            <a:extLst>
              <a:ext uri="{FF2B5EF4-FFF2-40B4-BE49-F238E27FC236}">
                <a16:creationId xmlns:a16="http://schemas.microsoft.com/office/drawing/2014/main" id="{3FC8D0DE-B515-04CD-389B-2C5BD2E3B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00600"/>
            <a:ext cx="8093075" cy="162718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dirty="0">
                <a:latin typeface="Arial" charset="0"/>
                <a:ea typeface="ＭＳ Ｐゴシック" charset="0"/>
              </a:rPr>
              <a:t>determinare solo i </a:t>
            </a:r>
            <a:r>
              <a:rPr lang="it-IT" sz="2800" b="1" dirty="0">
                <a:solidFill>
                  <a:srgbClr val="000099"/>
                </a:solidFill>
                <a:latin typeface="Arial" charset="0"/>
                <a:ea typeface="ＭＳ Ｐゴシック" charset="0"/>
              </a:rPr>
              <a:t>termini dominanti</a:t>
            </a:r>
            <a:r>
              <a:rPr lang="it-IT" sz="2800" dirty="0">
                <a:latin typeface="Arial" charset="0"/>
                <a:ea typeface="ＭＳ Ｐゴシック" charset="0"/>
              </a:rPr>
              <a:t> per </a:t>
            </a:r>
            <a:r>
              <a:rPr lang="it-IT" sz="3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2800" dirty="0">
                <a:latin typeface="Arial" charset="0"/>
                <a:ea typeface="ＭＳ Ｐゴシック" charset="0"/>
              </a:rPr>
              <a:t> che tende a infinito, e non l’espressione analitica completa di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T(</a:t>
            </a:r>
            <a:r>
              <a:rPr lang="it-IT" sz="3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)</a:t>
            </a:r>
            <a:r>
              <a:rPr lang="it-IT" sz="2800" dirty="0">
                <a:latin typeface="Arial" charset="0"/>
                <a:ea typeface="ＭＳ Ｐゴシック" charset="0"/>
              </a:rPr>
              <a:t> e 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S(</a:t>
            </a:r>
            <a:r>
              <a:rPr lang="it-IT" sz="36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n</a:t>
            </a:r>
            <a:r>
              <a:rPr lang="it-IT" sz="2800" dirty="0">
                <a:solidFill>
                  <a:schemeClr val="accent2"/>
                </a:solidFill>
                <a:latin typeface="Comic Sans MS" charset="0"/>
                <a:ea typeface="ＭＳ Ｐゴシック" charset="0"/>
              </a:rPr>
              <a:t>)</a:t>
            </a:r>
          </a:p>
        </p:txBody>
      </p:sp>
      <p:sp>
        <p:nvSpPr>
          <p:cNvPr id="125958" name="AutoShape 6">
            <a:extLst>
              <a:ext uri="{FF2B5EF4-FFF2-40B4-BE49-F238E27FC236}">
                <a16:creationId xmlns:a16="http://schemas.microsoft.com/office/drawing/2014/main" id="{E0DD1011-0DDE-CCB2-894A-06B61AEDE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3573463"/>
            <a:ext cx="914400" cy="976312"/>
          </a:xfrm>
          <a:prstGeom prst="downArrow">
            <a:avLst>
              <a:gd name="adj1" fmla="val 50000"/>
              <a:gd name="adj2" fmla="val 26693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 autoUpdateAnimBg="0"/>
      <p:bldP spid="125957" grpId="0" animBg="1"/>
      <p:bldP spid="1259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>
            <a:extLst>
              <a:ext uri="{FF2B5EF4-FFF2-40B4-BE49-F238E27FC236}">
                <a16:creationId xmlns:a16="http://schemas.microsoft.com/office/drawing/2014/main" id="{8DF790D1-D83C-6B55-A8F9-34F699C33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0350"/>
            <a:ext cx="8856662" cy="119062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</a:rPr>
              <a:t>siano</a:t>
            </a:r>
            <a:r>
              <a:rPr lang="it-IT" altLang="it-IT" sz="3600" i="1"/>
              <a:t>  </a:t>
            </a:r>
            <a:r>
              <a:rPr lang="it-IT" altLang="it-IT" sz="3600" i="1">
                <a:solidFill>
                  <a:schemeClr val="accent2"/>
                </a:solidFill>
              </a:rPr>
              <a:t>f </a:t>
            </a:r>
            <a:r>
              <a:rPr lang="it-IT" altLang="it-IT" sz="3600">
                <a:solidFill>
                  <a:schemeClr val="accent2"/>
                </a:solidFill>
              </a:rPr>
              <a:t>(</a:t>
            </a:r>
            <a:r>
              <a:rPr lang="it-IT" altLang="it-IT" sz="3600" i="1">
                <a:solidFill>
                  <a:schemeClr val="accent2"/>
                </a:solidFill>
              </a:rPr>
              <a:t>n</a:t>
            </a:r>
            <a:r>
              <a:rPr lang="it-IT" altLang="it-IT" sz="3600">
                <a:solidFill>
                  <a:schemeClr val="accent2"/>
                </a:solidFill>
              </a:rPr>
              <a:t>)</a:t>
            </a:r>
            <a:r>
              <a:rPr lang="it-IT" altLang="it-IT" sz="3600"/>
              <a:t> </a:t>
            </a:r>
            <a:r>
              <a:rPr lang="it-IT" altLang="it-IT" sz="3200">
                <a:latin typeface="Arial" panose="020B0604020202020204" pitchFamily="34" charset="0"/>
              </a:rPr>
              <a:t>e</a:t>
            </a:r>
            <a:r>
              <a:rPr lang="it-IT" altLang="it-IT" sz="3600"/>
              <a:t> </a:t>
            </a:r>
            <a:r>
              <a:rPr lang="it-IT" altLang="it-IT" sz="3600" i="1">
                <a:solidFill>
                  <a:schemeClr val="accent2"/>
                </a:solidFill>
              </a:rPr>
              <a:t>g</a:t>
            </a:r>
            <a:r>
              <a:rPr lang="it-IT" altLang="it-IT" sz="3600">
                <a:solidFill>
                  <a:schemeClr val="accent2"/>
                </a:solidFill>
              </a:rPr>
              <a:t>(</a:t>
            </a:r>
            <a:r>
              <a:rPr lang="it-IT" altLang="it-IT" sz="3600" i="1">
                <a:solidFill>
                  <a:schemeClr val="accent2"/>
                </a:solidFill>
              </a:rPr>
              <a:t>n</a:t>
            </a:r>
            <a:r>
              <a:rPr lang="it-IT" altLang="it-IT" sz="3600">
                <a:solidFill>
                  <a:schemeClr val="accent2"/>
                </a:solidFill>
              </a:rPr>
              <a:t>)</a:t>
            </a:r>
            <a:r>
              <a:rPr lang="it-IT" altLang="it-IT" sz="3600"/>
              <a:t>  </a:t>
            </a:r>
            <a:r>
              <a:rPr lang="it-IT" altLang="it-IT" sz="3200">
                <a:latin typeface="Arial" panose="020B0604020202020204" pitchFamily="34" charset="0"/>
              </a:rPr>
              <a:t>due funzioni </a:t>
            </a:r>
            <a:r>
              <a:rPr lang="it-IT" altLang="it-IT" sz="3200" b="1">
                <a:latin typeface="Arial" panose="020B0604020202020204" pitchFamily="34" charset="0"/>
              </a:rPr>
              <a:t>non negative </a:t>
            </a:r>
            <a:r>
              <a:rPr lang="it-IT" altLang="it-IT" sz="3200">
                <a:latin typeface="Arial" panose="020B0604020202020204" pitchFamily="34" charset="0"/>
              </a:rPr>
              <a:t>e </a:t>
            </a:r>
            <a:r>
              <a:rPr lang="it-IT" altLang="it-IT" sz="3200" b="1">
                <a:latin typeface="Arial" panose="020B0604020202020204" pitchFamily="34" charset="0"/>
              </a:rPr>
              <a:t>non</a:t>
            </a:r>
            <a:r>
              <a:rPr lang="it-IT" altLang="it-IT" sz="3600" b="1">
                <a:latin typeface="Arial" panose="020B0604020202020204" pitchFamily="34" charset="0"/>
              </a:rPr>
              <a:t> </a:t>
            </a:r>
            <a:r>
              <a:rPr lang="it-IT" altLang="it-IT" sz="3200" b="1">
                <a:latin typeface="Arial" panose="020B0604020202020204" pitchFamily="34" charset="0"/>
              </a:rPr>
              <a:t>decrescenti</a:t>
            </a:r>
            <a:r>
              <a:rPr lang="it-IT" altLang="it-IT" sz="3200">
                <a:latin typeface="Arial" panose="020B0604020202020204" pitchFamily="34" charset="0"/>
              </a:rPr>
              <a:t>;</a:t>
            </a:r>
            <a:endParaRPr lang="it-IT" altLang="it-IT" sz="3200" i="1"/>
          </a:p>
        </p:txBody>
      </p:sp>
      <p:graphicFrame>
        <p:nvGraphicFramePr>
          <p:cNvPr id="137221" name="Object 1029">
            <a:extLst>
              <a:ext uri="{FF2B5EF4-FFF2-40B4-BE49-F238E27FC236}">
                <a16:creationId xmlns:a16="http://schemas.microsoft.com/office/drawing/2014/main" id="{3F607083-B261-94F3-1E3F-F6EC32CFC5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2100263"/>
          <a:ext cx="48768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0948" imgH="253890" progId="Equation.DSMT4">
                  <p:embed/>
                </p:oleObj>
              </mc:Choice>
              <mc:Fallback>
                <p:oleObj name="Equation" r:id="rId4" imgW="1040948" imgH="253890" progId="Equation.DSMT4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100263"/>
                        <a:ext cx="4876800" cy="1112837"/>
                      </a:xfrm>
                      <a:prstGeom prst="rect">
                        <a:avLst/>
                      </a:prstGeom>
                      <a:solidFill>
                        <a:srgbClr val="E1F0A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2" name="Object 1030">
            <a:extLst>
              <a:ext uri="{FF2B5EF4-FFF2-40B4-BE49-F238E27FC236}">
                <a16:creationId xmlns:a16="http://schemas.microsoft.com/office/drawing/2014/main" id="{4CF98BE7-3A30-6D32-D263-14CB3AA0A8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38400" y="5737225"/>
          <a:ext cx="36576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500" imgH="203200" progId="Equation.DSMT4">
                  <p:embed/>
                </p:oleObj>
              </mc:Choice>
              <mc:Fallback>
                <p:oleObj name="Equation" r:id="rId6" imgW="825500" imgH="203200" progId="Equation.DSMT4">
                  <p:embed/>
                  <p:pic>
                    <p:nvPicPr>
                      <p:cNvPr id="0" name="Object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737225"/>
                        <a:ext cx="3657600" cy="860425"/>
                      </a:xfrm>
                      <a:prstGeom prst="rect">
                        <a:avLst/>
                      </a:prstGeom>
                      <a:solidFill>
                        <a:srgbClr val="E1F0A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3" name="Text Box 1031">
            <a:extLst>
              <a:ext uri="{FF2B5EF4-FFF2-40B4-BE49-F238E27FC236}">
                <a16:creationId xmlns:a16="http://schemas.microsoft.com/office/drawing/2014/main" id="{819A0955-43ED-2F22-FCBE-D1C303FA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365625"/>
            <a:ext cx="8397875" cy="1128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</a:rPr>
              <a:t>se esistono due </a:t>
            </a:r>
            <a:r>
              <a:rPr lang="it-IT" altLang="it-IT" sz="3200" b="1">
                <a:latin typeface="Arial" panose="020B0604020202020204" pitchFamily="34" charset="0"/>
              </a:rPr>
              <a:t>costanti positive</a:t>
            </a:r>
            <a:r>
              <a:rPr lang="it-IT" altLang="it-IT" sz="3600"/>
              <a:t>  </a:t>
            </a:r>
            <a:r>
              <a:rPr lang="it-IT" altLang="it-IT" sz="3600" i="1">
                <a:solidFill>
                  <a:schemeClr val="accent2"/>
                </a:solidFill>
              </a:rPr>
              <a:t>c</a:t>
            </a:r>
            <a:r>
              <a:rPr lang="it-IT" altLang="it-IT" sz="3600"/>
              <a:t> </a:t>
            </a:r>
            <a:r>
              <a:rPr lang="it-IT" altLang="it-IT" sz="3200">
                <a:latin typeface="Arial" panose="020B0604020202020204" pitchFamily="34" charset="0"/>
              </a:rPr>
              <a:t>e</a:t>
            </a:r>
            <a:r>
              <a:rPr lang="it-IT" altLang="it-IT" sz="3600"/>
              <a:t> </a:t>
            </a:r>
            <a:r>
              <a:rPr lang="it-IT" altLang="it-IT" sz="3600" i="1">
                <a:solidFill>
                  <a:schemeClr val="accent2"/>
                </a:solidFill>
              </a:rPr>
              <a:t>N</a:t>
            </a:r>
            <a:r>
              <a:rPr lang="it-IT" altLang="it-IT" sz="3600" i="1" baseline="-25000">
                <a:solidFill>
                  <a:schemeClr val="accent2"/>
                </a:solidFill>
              </a:rPr>
              <a:t>0</a:t>
            </a:r>
            <a:r>
              <a:rPr lang="it-IT" altLang="it-IT" sz="3600" i="1"/>
              <a:t> </a:t>
            </a:r>
            <a:r>
              <a:rPr lang="it-IT" altLang="it-IT" sz="3600"/>
              <a:t>    </a:t>
            </a:r>
            <a:r>
              <a:rPr lang="it-IT" altLang="it-IT" sz="3200">
                <a:latin typeface="Arial" panose="020B0604020202020204" pitchFamily="34" charset="0"/>
              </a:rPr>
              <a:t>tali che:</a:t>
            </a:r>
            <a:endParaRPr lang="it-IT" altLang="it-IT" sz="3200"/>
          </a:p>
        </p:txBody>
      </p:sp>
      <p:graphicFrame>
        <p:nvGraphicFramePr>
          <p:cNvPr id="137225" name="Object 1033">
            <a:extLst>
              <a:ext uri="{FF2B5EF4-FFF2-40B4-BE49-F238E27FC236}">
                <a16:creationId xmlns:a16="http://schemas.microsoft.com/office/drawing/2014/main" id="{7C6AD737-E9B8-7BE1-7775-47C9A74EC8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5737225"/>
          <a:ext cx="16732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307" imgH="228501" progId="Equation.DSMT4">
                  <p:embed/>
                </p:oleObj>
              </mc:Choice>
              <mc:Fallback>
                <p:oleObj name="Equation" r:id="rId8" imgW="444307" imgH="228501" progId="Equation.DSMT4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737225"/>
                        <a:ext cx="1673225" cy="8318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6" name="Text Box 1034">
            <a:extLst>
              <a:ext uri="{FF2B5EF4-FFF2-40B4-BE49-F238E27FC236}">
                <a16:creationId xmlns:a16="http://schemas.microsoft.com/office/drawing/2014/main" id="{E8807DBC-F8CF-8D06-C2E8-36CFE7C54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41438"/>
            <a:ext cx="8856662" cy="5794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</a:rPr>
              <a:t>si dice che</a:t>
            </a:r>
            <a:endParaRPr lang="it-IT" altLang="it-IT" sz="3200" i="1"/>
          </a:p>
        </p:txBody>
      </p:sp>
      <p:sp>
        <p:nvSpPr>
          <p:cNvPr id="137228" name="Text Box 1036">
            <a:extLst>
              <a:ext uri="{FF2B5EF4-FFF2-40B4-BE49-F238E27FC236}">
                <a16:creationId xmlns:a16="http://schemas.microsoft.com/office/drawing/2014/main" id="{67358C24-DDA5-7460-C21C-BA4DE175B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357563"/>
            <a:ext cx="3959225" cy="669925"/>
          </a:xfrm>
          <a:prstGeom prst="rect">
            <a:avLst/>
          </a:prstGeom>
          <a:solidFill>
            <a:srgbClr val="E1F0A8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 i="1">
                <a:solidFill>
                  <a:schemeClr val="accent2"/>
                </a:solidFill>
              </a:rPr>
              <a:t> f</a:t>
            </a:r>
            <a:r>
              <a:rPr lang="it-IT" altLang="it-IT" sz="3200">
                <a:latin typeface="Arial" panose="020B0604020202020204" pitchFamily="34" charset="0"/>
              </a:rPr>
              <a:t>  è dell’ordine di  </a:t>
            </a:r>
            <a:r>
              <a:rPr lang="it-IT" altLang="it-IT" sz="3600" i="1">
                <a:solidFill>
                  <a:schemeClr val="accent2"/>
                </a:solidFill>
              </a:rPr>
              <a:t>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3" grpId="0" animBg="1"/>
      <p:bldP spid="137226" grpId="0" animBg="1"/>
      <p:bldP spid="13722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17D35AF6-BDED-0307-13FF-B80A5C3BC8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219200"/>
            <a:ext cx="0" cy="495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13B67A1-A328-ED8D-333C-A6E683CC3B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172200"/>
            <a:ext cx="708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0295" name="Text Box 7">
            <a:extLst>
              <a:ext uri="{FF2B5EF4-FFF2-40B4-BE49-F238E27FC236}">
                <a16:creationId xmlns:a16="http://schemas.microsoft.com/office/drawing/2014/main" id="{481C835E-4160-C8AB-A325-01F55AC86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15888"/>
            <a:ext cx="7812087" cy="120015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 dirty="0">
                <a:latin typeface="Arial" charset="0"/>
                <a:ea typeface="ＭＳ Ｐゴシック" charset="0"/>
              </a:rPr>
              <a:t>il grafico</a:t>
            </a:r>
            <a:r>
              <a:rPr lang="it-IT" sz="3600" i="1" dirty="0">
                <a:latin typeface="Times New Roman" charset="0"/>
                <a:ea typeface="ＭＳ Ｐゴシック" charset="0"/>
              </a:rPr>
              <a:t>  </a:t>
            </a:r>
            <a:r>
              <a:rPr lang="it-IT" sz="36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f </a:t>
            </a:r>
            <a:r>
              <a:rPr lang="it-IT" sz="36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it-IT" sz="36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sz="36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)</a:t>
            </a:r>
            <a:r>
              <a:rPr lang="it-IT" sz="3600" dirty="0">
                <a:latin typeface="Times New Roman" charset="0"/>
                <a:ea typeface="ＭＳ Ｐゴシック" charset="0"/>
              </a:rPr>
              <a:t> </a:t>
            </a:r>
            <a:r>
              <a:rPr lang="it-IT" sz="3200" dirty="0">
                <a:latin typeface="Arial" charset="0"/>
                <a:ea typeface="ＭＳ Ｐゴシック" charset="0"/>
              </a:rPr>
              <a:t>sta </a:t>
            </a:r>
            <a:r>
              <a:rPr lang="it-IT" sz="3200" b="1" dirty="0">
                <a:solidFill>
                  <a:srgbClr val="006600"/>
                </a:solidFill>
                <a:latin typeface="Arial" charset="0"/>
                <a:ea typeface="ＭＳ Ｐゴシック" charset="0"/>
              </a:rPr>
              <a:t>sotto</a:t>
            </a:r>
            <a:r>
              <a:rPr lang="it-IT" sz="3200" dirty="0">
                <a:latin typeface="Arial" charset="0"/>
                <a:ea typeface="ＭＳ Ｐゴシック" charset="0"/>
              </a:rPr>
              <a:t> (o coincide con) il grafico di</a:t>
            </a:r>
            <a:r>
              <a:rPr lang="it-IT" sz="3600" dirty="0">
                <a:latin typeface="Times New Roman" charset="0"/>
                <a:ea typeface="ＭＳ Ｐゴシック" charset="0"/>
              </a:rPr>
              <a:t> </a:t>
            </a:r>
            <a:r>
              <a:rPr lang="it-IT" sz="36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cg</a:t>
            </a:r>
            <a:r>
              <a:rPr lang="it-IT" sz="36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(</a:t>
            </a:r>
            <a:r>
              <a:rPr lang="it-IT" sz="36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sz="36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)</a:t>
            </a:r>
            <a:r>
              <a:rPr lang="it-IT" sz="3600" i="1" dirty="0">
                <a:latin typeface="Times New Roman" charset="0"/>
                <a:ea typeface="ＭＳ Ｐゴシック" charset="0"/>
              </a:rPr>
              <a:t>,</a:t>
            </a:r>
            <a:r>
              <a:rPr lang="it-IT" sz="36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3200" dirty="0">
                <a:solidFill>
                  <a:srgbClr val="006600"/>
                </a:solidFill>
                <a:latin typeface="Arial" charset="0"/>
                <a:ea typeface="ＭＳ Ｐゴシック" charset="0"/>
              </a:rPr>
              <a:t>a partire da</a:t>
            </a:r>
            <a:r>
              <a:rPr lang="it-IT" sz="3600" i="1" dirty="0">
                <a:solidFill>
                  <a:srgbClr val="006600"/>
                </a:solidFill>
                <a:latin typeface="Times New Roman" charset="0"/>
                <a:ea typeface="ＭＳ Ｐゴシック" charset="0"/>
              </a:rPr>
              <a:t> N</a:t>
            </a:r>
            <a:r>
              <a:rPr lang="it-IT" sz="3600" i="1" baseline="-25000" dirty="0">
                <a:solidFill>
                  <a:srgbClr val="006600"/>
                </a:solidFill>
                <a:latin typeface="Times New Roman" charset="0"/>
                <a:ea typeface="ＭＳ Ｐゴシック" charset="0"/>
              </a:rPr>
              <a:t>0  </a:t>
            </a:r>
            <a:r>
              <a:rPr lang="it-IT" sz="3200" dirty="0">
                <a:solidFill>
                  <a:srgbClr val="006600"/>
                </a:solidFill>
                <a:latin typeface="Arial" charset="0"/>
                <a:ea typeface="ＭＳ Ｐゴシック" charset="0"/>
              </a:rPr>
              <a:t>in poi</a:t>
            </a:r>
            <a:endParaRPr lang="it-IT" sz="3200" i="1" dirty="0">
              <a:solidFill>
                <a:srgbClr val="0066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140298" name="AutoShape 10">
            <a:extLst>
              <a:ext uri="{FF2B5EF4-FFF2-40B4-BE49-F238E27FC236}">
                <a16:creationId xmlns:a16="http://schemas.microsoft.com/office/drawing/2014/main" id="{6874874B-4758-1EA1-1D8E-B317AAF1A17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143000" y="2057400"/>
            <a:ext cx="6172200" cy="41148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0300" name="AutoShape 12">
            <a:extLst>
              <a:ext uri="{FF2B5EF4-FFF2-40B4-BE49-F238E27FC236}">
                <a16:creationId xmlns:a16="http://schemas.microsoft.com/office/drawing/2014/main" id="{69C44BDB-41E3-2E9B-E982-B5AFE7C2A3A8}"/>
              </a:ext>
            </a:extLst>
          </p:cNvPr>
          <p:cNvCxnSpPr>
            <a:cxnSpLocks noChangeShapeType="1"/>
            <a:stCxn id="8195" idx="0"/>
          </p:cNvCxnSpPr>
          <p:nvPr/>
        </p:nvCxnSpPr>
        <p:spPr bwMode="auto">
          <a:xfrm rot="-5400000">
            <a:off x="3162300" y="1624013"/>
            <a:ext cx="2514600" cy="655320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0301" name="Rectangle 13">
            <a:extLst>
              <a:ext uri="{FF2B5EF4-FFF2-40B4-BE49-F238E27FC236}">
                <a16:creationId xmlns:a16="http://schemas.microsoft.com/office/drawing/2014/main" id="{8684558B-7FF3-4410-5FD8-4A53662A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13360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 i="1">
                <a:solidFill>
                  <a:srgbClr val="CC3300"/>
                </a:solidFill>
              </a:rPr>
              <a:t>cg(n)</a:t>
            </a:r>
            <a:endParaRPr lang="it-IT" altLang="it-IT" sz="3600" i="1">
              <a:solidFill>
                <a:schemeClr val="accent2"/>
              </a:solidFill>
            </a:endParaRPr>
          </a:p>
        </p:txBody>
      </p:sp>
      <p:sp>
        <p:nvSpPr>
          <p:cNvPr id="140302" name="Rectangle 14">
            <a:extLst>
              <a:ext uri="{FF2B5EF4-FFF2-40B4-BE49-F238E27FC236}">
                <a16:creationId xmlns:a16="http://schemas.microsoft.com/office/drawing/2014/main" id="{8239C0B9-4874-D6D7-72BC-BFD62A2C0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733800"/>
            <a:ext cx="844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 i="1">
                <a:solidFill>
                  <a:schemeClr val="accent2"/>
                </a:solidFill>
              </a:rPr>
              <a:t>f(n)</a:t>
            </a:r>
          </a:p>
        </p:txBody>
      </p:sp>
      <p:grpSp>
        <p:nvGrpSpPr>
          <p:cNvPr id="140305" name="Group 17">
            <a:extLst>
              <a:ext uri="{FF2B5EF4-FFF2-40B4-BE49-F238E27FC236}">
                <a16:creationId xmlns:a16="http://schemas.microsoft.com/office/drawing/2014/main" id="{3DD2D859-F9FF-654C-25CB-0FB324EFE2C4}"/>
              </a:ext>
            </a:extLst>
          </p:cNvPr>
          <p:cNvGrpSpPr>
            <a:grpSpLocks/>
          </p:cNvGrpSpPr>
          <p:nvPr/>
        </p:nvGrpSpPr>
        <p:grpSpPr bwMode="auto">
          <a:xfrm>
            <a:off x="3995738" y="6096000"/>
            <a:ext cx="641350" cy="762000"/>
            <a:chOff x="2544" y="3840"/>
            <a:chExt cx="404" cy="480"/>
          </a:xfrm>
        </p:grpSpPr>
        <p:sp>
          <p:nvSpPr>
            <p:cNvPr id="8204" name="Rectangle 15">
              <a:extLst>
                <a:ext uri="{FF2B5EF4-FFF2-40B4-BE49-F238E27FC236}">
                  <a16:creationId xmlns:a16="http://schemas.microsoft.com/office/drawing/2014/main" id="{BB1152AE-9C0F-09A1-D99C-6F2B98968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916"/>
              <a:ext cx="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3600" i="1"/>
                <a:t>N</a:t>
              </a:r>
              <a:r>
                <a:rPr lang="it-IT" altLang="it-IT" sz="3600" i="1" baseline="-25000"/>
                <a:t>0</a:t>
              </a:r>
              <a:endParaRPr lang="it-IT" altLang="it-IT" sz="3600" i="1" baseline="-25000">
                <a:solidFill>
                  <a:schemeClr val="accent2"/>
                </a:solidFill>
              </a:endParaRPr>
            </a:p>
          </p:txBody>
        </p:sp>
        <p:sp>
          <p:nvSpPr>
            <p:cNvPr id="8205" name="Line 16">
              <a:extLst>
                <a:ext uri="{FF2B5EF4-FFF2-40B4-BE49-F238E27FC236}">
                  <a16:creationId xmlns:a16="http://schemas.microsoft.com/office/drawing/2014/main" id="{5A52DBC0-5455-5F85-98F6-177D0478CB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88" y="3840"/>
              <a:ext cx="0" cy="144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0306" name="Line 18">
            <a:extLst>
              <a:ext uri="{FF2B5EF4-FFF2-40B4-BE49-F238E27FC236}">
                <a16:creationId xmlns:a16="http://schemas.microsoft.com/office/drawing/2014/main" id="{63A4C262-761E-D3F5-FAB1-E5175BDBE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076700"/>
            <a:ext cx="0" cy="208915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03" name="Text Box 19">
            <a:extLst>
              <a:ext uri="{FF2B5EF4-FFF2-40B4-BE49-F238E27FC236}">
                <a16:creationId xmlns:a16="http://schemas.microsoft.com/office/drawing/2014/main" id="{2D04B2AD-A3E3-007C-2B78-2EEF7DA3B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913" y="608647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i="1"/>
              <a:t>n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5E10760-9883-E095-7209-5F3C38D17E1C}"/>
              </a:ext>
            </a:extLst>
          </p:cNvPr>
          <p:cNvCxnSpPr>
            <a:cxnSpLocks/>
          </p:cNvCxnSpPr>
          <p:nvPr/>
        </p:nvCxnSpPr>
        <p:spPr>
          <a:xfrm flipV="1">
            <a:off x="4224338" y="6155779"/>
            <a:ext cx="4164086" cy="9525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4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4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4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 animBg="1"/>
      <p:bldP spid="140301" grpId="0"/>
      <p:bldP spid="1403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3">
            <a:extLst>
              <a:ext uri="{FF2B5EF4-FFF2-40B4-BE49-F238E27FC236}">
                <a16:creationId xmlns:a16="http://schemas.microsoft.com/office/drawing/2014/main" id="{9AD4264B-5E53-D808-28BB-2854D7FF95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9613" y="404813"/>
          <a:ext cx="48768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40948" imgH="253890" progId="Equation.DSMT4">
                  <p:embed/>
                </p:oleObj>
              </mc:Choice>
              <mc:Fallback>
                <p:oleObj name="Equation" r:id="rId4" imgW="1040948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4813"/>
                        <a:ext cx="4876800" cy="1112837"/>
                      </a:xfrm>
                      <a:prstGeom prst="rect">
                        <a:avLst/>
                      </a:prstGeom>
                      <a:solidFill>
                        <a:srgbClr val="E1F0A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4" name="Object 4">
            <a:extLst>
              <a:ext uri="{FF2B5EF4-FFF2-40B4-BE49-F238E27FC236}">
                <a16:creationId xmlns:a16="http://schemas.microsoft.com/office/drawing/2014/main" id="{28A6990A-46A4-2458-0F7B-C6BC7D007E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15175" y="415925"/>
          <a:ext cx="18494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500" imgH="203200" progId="Equation.DSMT4">
                  <p:embed/>
                </p:oleObj>
              </mc:Choice>
              <mc:Fallback>
                <p:oleObj name="Equation" r:id="rId6" imgW="8255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415925"/>
                        <a:ext cx="1849438" cy="434975"/>
                      </a:xfrm>
                      <a:prstGeom prst="rect">
                        <a:avLst/>
                      </a:prstGeom>
                      <a:solidFill>
                        <a:srgbClr val="E1F0A8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65" name="Text Box 5">
            <a:extLst>
              <a:ext uri="{FF2B5EF4-FFF2-40B4-BE49-F238E27FC236}">
                <a16:creationId xmlns:a16="http://schemas.microsoft.com/office/drawing/2014/main" id="{58C74346-2F72-3D5C-4356-2B7C70702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3238"/>
            <a:ext cx="8397875" cy="1066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200">
                <a:latin typeface="Arial" panose="020B0604020202020204" pitchFamily="34" charset="0"/>
              </a:rPr>
              <a:t>notazione </a:t>
            </a:r>
            <a:r>
              <a:rPr lang="it-IT" altLang="it-IT" sz="3200" i="1">
                <a:latin typeface="Arial" panose="020B0604020202020204" pitchFamily="34" charset="0"/>
              </a:rPr>
              <a:t>O grande</a:t>
            </a:r>
            <a:r>
              <a:rPr lang="it-IT" altLang="it-IT" sz="3200">
                <a:latin typeface="Arial" panose="020B0604020202020204" pitchFamily="34" charset="0"/>
                <a:sym typeface="Wingdings" panose="05000000000000000000" pitchFamily="2" charset="2"/>
              </a:rPr>
              <a:t>  (big O), notazione di Landau, notazione asintotica</a:t>
            </a:r>
            <a:endParaRPr lang="it-IT" altLang="it-IT" sz="3200"/>
          </a:p>
        </p:txBody>
      </p:sp>
      <p:graphicFrame>
        <p:nvGraphicFramePr>
          <p:cNvPr id="194566" name="Object 6">
            <a:extLst>
              <a:ext uri="{FF2B5EF4-FFF2-40B4-BE49-F238E27FC236}">
                <a16:creationId xmlns:a16="http://schemas.microsoft.com/office/drawing/2014/main" id="{CDFCD685-1802-2953-77C3-39245A8EFC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27988" y="992188"/>
          <a:ext cx="84613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307" imgH="228501" progId="Equation.DSMT4">
                  <p:embed/>
                </p:oleObj>
              </mc:Choice>
              <mc:Fallback>
                <p:oleObj name="Equation" r:id="rId8" imgW="444307" imgH="228501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992188"/>
                        <a:ext cx="846137" cy="4206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69" name="Object 9">
            <a:extLst>
              <a:ext uri="{FF2B5EF4-FFF2-40B4-BE49-F238E27FC236}">
                <a16:creationId xmlns:a16="http://schemas.microsoft.com/office/drawing/2014/main" id="{8D5DC6C4-0386-1057-E12F-A9D06E1B58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530600"/>
          <a:ext cx="489585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392" imgH="215806" progId="Equation.3">
                  <p:embed/>
                </p:oleObj>
              </mc:Choice>
              <mc:Fallback>
                <p:oleObj name="Equation" r:id="rId10" imgW="939392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530600"/>
                        <a:ext cx="4895850" cy="1122363"/>
                      </a:xfrm>
                      <a:prstGeom prst="rect">
                        <a:avLst/>
                      </a:prstGeom>
                      <a:solidFill>
                        <a:srgbClr val="E1F0A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70" name="Text Box 10">
            <a:extLst>
              <a:ext uri="{FF2B5EF4-FFF2-40B4-BE49-F238E27FC236}">
                <a16:creationId xmlns:a16="http://schemas.microsoft.com/office/drawing/2014/main" id="{02D04128-2962-3E0E-7F17-8D3F9D35A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941888"/>
            <a:ext cx="8496300" cy="167798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600" i="1">
                <a:solidFill>
                  <a:schemeClr val="accent2"/>
                </a:solidFill>
              </a:rPr>
              <a:t>f</a:t>
            </a:r>
            <a:r>
              <a:rPr lang="it-IT" altLang="it-IT" sz="3200" i="1">
                <a:solidFill>
                  <a:schemeClr val="accent2"/>
                </a:solidFill>
              </a:rPr>
              <a:t>   </a:t>
            </a:r>
            <a:r>
              <a:rPr lang="it-IT" altLang="it-IT" sz="3200">
                <a:latin typeface="Arial" panose="020B0604020202020204" pitchFamily="34" charset="0"/>
              </a:rPr>
              <a:t>appartiene all’insieme delle funzioni maggiorate asintoticamente da una opportuna scalatura della funzione  </a:t>
            </a:r>
            <a:r>
              <a:rPr lang="it-IT" altLang="it-IT" sz="3600" i="1">
                <a:solidFill>
                  <a:schemeClr val="accent2"/>
                </a:solidFill>
              </a:rPr>
              <a:t>g</a:t>
            </a:r>
          </a:p>
        </p:txBody>
      </p:sp>
      <p:sp>
        <p:nvSpPr>
          <p:cNvPr id="194571" name="Text Box 11">
            <a:extLst>
              <a:ext uri="{FF2B5EF4-FFF2-40B4-BE49-F238E27FC236}">
                <a16:creationId xmlns:a16="http://schemas.microsoft.com/office/drawing/2014/main" id="{58F5C494-895A-D3E8-FC53-0DF997D6E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500438"/>
            <a:ext cx="1135063" cy="4572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>
                <a:solidFill>
                  <a:schemeClr val="bg1"/>
                </a:solidFill>
                <a:latin typeface="Arial" panose="020B0604020202020204" pitchFamily="34" charset="0"/>
              </a:rPr>
              <a:t>oppure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19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4" dur="500"/>
                                        <p:tgtEl>
                                          <p:spTgt spid="19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5" grpId="0" animBg="1" autoUpdateAnimBg="0"/>
      <p:bldP spid="194570" grpId="0" animBg="1" autoUpdateAnimBg="0"/>
      <p:bldP spid="1945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2">
            <a:extLst>
              <a:ext uri="{FF2B5EF4-FFF2-40B4-BE49-F238E27FC236}">
                <a16:creationId xmlns:a16="http://schemas.microsoft.com/office/drawing/2014/main" id="{276365F1-87B0-5AC2-6851-6BBC9739AF25}"/>
              </a:ext>
            </a:extLst>
          </p:cNvPr>
          <p:cNvGrpSpPr>
            <a:grpSpLocks/>
          </p:cNvGrpSpPr>
          <p:nvPr/>
        </p:nvGrpSpPr>
        <p:grpSpPr bwMode="auto">
          <a:xfrm>
            <a:off x="193675" y="188913"/>
            <a:ext cx="8820150" cy="3600450"/>
            <a:chOff x="122" y="91"/>
            <a:chExt cx="5556" cy="2268"/>
          </a:xfrm>
        </p:grpSpPr>
        <p:sp>
          <p:nvSpPr>
            <p:cNvPr id="12302" name="Rectangle 18">
              <a:extLst>
                <a:ext uri="{FF2B5EF4-FFF2-40B4-BE49-F238E27FC236}">
                  <a16:creationId xmlns:a16="http://schemas.microsoft.com/office/drawing/2014/main" id="{03128536-187E-9747-592B-332F02BA6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" y="91"/>
              <a:ext cx="5556" cy="226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graphicFrame>
          <p:nvGraphicFramePr>
            <p:cNvPr id="12303" name="Object 2">
              <a:extLst>
                <a:ext uri="{FF2B5EF4-FFF2-40B4-BE49-F238E27FC236}">
                  <a16:creationId xmlns:a16="http://schemas.microsoft.com/office/drawing/2014/main" id="{73381FED-3407-B0B3-50C8-1CE9BCCB65C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09" y="91"/>
            <a:ext cx="2222" cy="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Documento" r:id="rId4" imgW="649224" imgH="310896" progId="Word.Document.8">
                    <p:embed/>
                  </p:oleObj>
                </mc:Choice>
                <mc:Fallback>
                  <p:oleObj name="Documento" r:id="rId4" imgW="649224" imgH="310896" progId="Word.Document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91"/>
                          <a:ext cx="2222" cy="885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4" name="Text Box 3">
              <a:extLst>
                <a:ext uri="{FF2B5EF4-FFF2-40B4-BE49-F238E27FC236}">
                  <a16:creationId xmlns:a16="http://schemas.microsoft.com/office/drawing/2014/main" id="{92894608-F0A3-C384-E067-6C483463ED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" y="980"/>
              <a:ext cx="5405" cy="40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3600">
                  <a:latin typeface="Arial" panose="020B0604020202020204" pitchFamily="34" charset="0"/>
                </a:rPr>
                <a:t>cioè</a:t>
              </a:r>
              <a:r>
                <a:rPr lang="it-IT" altLang="it-IT" sz="3600"/>
                <a:t> </a:t>
              </a:r>
              <a:r>
                <a:rPr lang="it-IT" altLang="it-IT" sz="3600" i="1">
                  <a:solidFill>
                    <a:schemeClr val="accent2"/>
                  </a:solidFill>
                </a:rPr>
                <a:t>f</a:t>
              </a:r>
              <a:r>
                <a:rPr lang="it-IT" altLang="it-IT" sz="3600">
                  <a:solidFill>
                    <a:schemeClr val="accent2"/>
                  </a:solidFill>
                </a:rPr>
                <a:t>(</a:t>
              </a:r>
              <a:r>
                <a:rPr lang="it-IT" altLang="it-IT" sz="3600" i="1">
                  <a:solidFill>
                    <a:schemeClr val="accent2"/>
                  </a:solidFill>
                </a:rPr>
                <a:t>n</a:t>
              </a:r>
              <a:r>
                <a:rPr lang="it-IT" altLang="it-IT" sz="3600">
                  <a:solidFill>
                    <a:schemeClr val="accent2"/>
                  </a:solidFill>
                </a:rPr>
                <a:t>)</a:t>
              </a:r>
              <a:r>
                <a:rPr lang="it-IT" altLang="it-IT" sz="3600"/>
                <a:t> </a:t>
              </a:r>
              <a:r>
                <a:rPr lang="it-IT" altLang="it-IT" sz="3600">
                  <a:latin typeface="Arial" panose="020B0604020202020204" pitchFamily="34" charset="0"/>
                </a:rPr>
                <a:t>è un polinomio di grado </a:t>
              </a:r>
              <a:r>
                <a:rPr lang="it-IT" altLang="it-IT" sz="3600" i="1">
                  <a:solidFill>
                    <a:schemeClr val="accent2"/>
                  </a:solidFill>
                </a:rPr>
                <a:t>p</a:t>
              </a:r>
              <a:r>
                <a:rPr lang="it-IT" altLang="it-IT" sz="3600">
                  <a:latin typeface="Arial" panose="020B0604020202020204" pitchFamily="34" charset="0"/>
                </a:rPr>
                <a:t> allora:</a:t>
              </a:r>
              <a:endParaRPr lang="it-IT" altLang="it-IT">
                <a:latin typeface="New York" charset="0"/>
              </a:endParaRPr>
            </a:p>
          </p:txBody>
        </p:sp>
        <p:sp>
          <p:nvSpPr>
            <p:cNvPr id="12305" name="Text Box 5">
              <a:extLst>
                <a:ext uri="{FF2B5EF4-FFF2-40B4-BE49-F238E27FC236}">
                  <a16:creationId xmlns:a16="http://schemas.microsoft.com/office/drawing/2014/main" id="{9AD579A2-DBBF-3BCD-558B-85069F11AC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" y="356"/>
              <a:ext cx="1700" cy="404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3600">
                  <a:latin typeface="Arial" panose="020B0604020202020204" pitchFamily="34" charset="0"/>
                </a:rPr>
                <a:t>Esempio: se</a:t>
              </a:r>
            </a:p>
          </p:txBody>
        </p:sp>
        <p:graphicFrame>
          <p:nvGraphicFramePr>
            <p:cNvPr id="12306" name="Object 10">
              <a:extLst>
                <a:ext uri="{FF2B5EF4-FFF2-40B4-BE49-F238E27FC236}">
                  <a16:creationId xmlns:a16="http://schemas.microsoft.com/office/drawing/2014/main" id="{7F0C7C6F-6529-DF25-D10F-99A06C0C3C3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1" y="1556"/>
            <a:ext cx="2590" cy="7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889000" imgH="279400" progId="Equation.DSMT4">
                    <p:embed/>
                  </p:oleObj>
                </mc:Choice>
                <mc:Fallback>
                  <p:oleObj name="Equation" r:id="rId6" imgW="889000" imgH="2794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1" y="1556"/>
                          <a:ext cx="2590" cy="720"/>
                        </a:xfrm>
                        <a:prstGeom prst="rect">
                          <a:avLst/>
                        </a:prstGeom>
                        <a:solidFill>
                          <a:srgbClr val="DDDDDD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8261" name="Group 21">
            <a:extLst>
              <a:ext uri="{FF2B5EF4-FFF2-40B4-BE49-F238E27FC236}">
                <a16:creationId xmlns:a16="http://schemas.microsoft.com/office/drawing/2014/main" id="{A80E20DB-176A-7B56-7C88-27EC6C4DB4B0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3933825"/>
            <a:ext cx="8785225" cy="2447925"/>
            <a:chOff x="113" y="2478"/>
            <a:chExt cx="5534" cy="1542"/>
          </a:xfrm>
        </p:grpSpPr>
        <p:sp>
          <p:nvSpPr>
            <p:cNvPr id="12296" name="Rectangle 20">
              <a:extLst>
                <a:ext uri="{FF2B5EF4-FFF2-40B4-BE49-F238E27FC236}">
                  <a16:creationId xmlns:a16="http://schemas.microsoft.com/office/drawing/2014/main" id="{BF13219C-239C-BCE5-11B3-D96FDB45E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" y="2478"/>
              <a:ext cx="5534" cy="154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grpSp>
          <p:nvGrpSpPr>
            <p:cNvPr id="12297" name="Group 14">
              <a:extLst>
                <a:ext uri="{FF2B5EF4-FFF2-40B4-BE49-F238E27FC236}">
                  <a16:creationId xmlns:a16="http://schemas.microsoft.com/office/drawing/2014/main" id="{1151104E-A8FD-A903-85D5-01E33ABBC8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2592"/>
              <a:ext cx="5192" cy="1352"/>
              <a:chOff x="240" y="2592"/>
              <a:chExt cx="5192" cy="1352"/>
            </a:xfrm>
          </p:grpSpPr>
          <p:sp>
            <p:nvSpPr>
              <p:cNvPr id="12298" name="Text Box 7">
                <a:extLst>
                  <a:ext uri="{FF2B5EF4-FFF2-40B4-BE49-F238E27FC236}">
                    <a16:creationId xmlns:a16="http://schemas.microsoft.com/office/drawing/2014/main" id="{48DF0ED5-A5AD-8B0C-C0A1-686D2EC4DE8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" y="2654"/>
                <a:ext cx="1350" cy="32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it-IT" altLang="it-IT" sz="2800">
                    <a:latin typeface="Arial" panose="020B0604020202020204" pitchFamily="34" charset="0"/>
                  </a:rPr>
                  <a:t>Esempio: se</a:t>
                </a:r>
              </a:p>
            </p:txBody>
          </p:sp>
          <p:sp>
            <p:nvSpPr>
              <p:cNvPr id="12299" name="Text Box 11">
                <a:extLst>
                  <a:ext uri="{FF2B5EF4-FFF2-40B4-BE49-F238E27FC236}">
                    <a16:creationId xmlns:a16="http://schemas.microsoft.com/office/drawing/2014/main" id="{844D6CC5-1522-B0E9-3802-9639C3B5D0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56" y="2592"/>
                <a:ext cx="2592" cy="404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it-IT" altLang="it-IT" sz="3600" i="1"/>
                  <a:t>f</a:t>
                </a:r>
                <a:r>
                  <a:rPr lang="it-IT" altLang="it-IT" sz="3600"/>
                  <a:t>(</a:t>
                </a:r>
                <a:r>
                  <a:rPr lang="it-IT" altLang="it-IT" sz="3600" i="1"/>
                  <a:t>n</a:t>
                </a:r>
                <a:r>
                  <a:rPr lang="it-IT" altLang="it-IT" sz="3600"/>
                  <a:t>)</a:t>
                </a:r>
                <a:r>
                  <a:rPr lang="it-IT" altLang="it-IT" sz="3600" i="1"/>
                  <a:t> = 2n</a:t>
                </a:r>
                <a:r>
                  <a:rPr lang="it-IT" altLang="it-IT" sz="3600" i="1" baseline="30000"/>
                  <a:t>2</a:t>
                </a:r>
                <a:r>
                  <a:rPr lang="it-IT" altLang="it-IT" sz="3600" i="1"/>
                  <a:t> + 3n + 5</a:t>
                </a:r>
                <a:endParaRPr lang="it-IT" altLang="it-IT" i="1"/>
              </a:p>
            </p:txBody>
          </p:sp>
          <p:sp>
            <p:nvSpPr>
              <p:cNvPr id="12300" name="Text Box 12">
                <a:extLst>
                  <a:ext uri="{FF2B5EF4-FFF2-40B4-BE49-F238E27FC236}">
                    <a16:creationId xmlns:a16="http://schemas.microsoft.com/office/drawing/2014/main" id="{2396E8A1-C998-5444-91FD-C862D244C2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4" y="2654"/>
                <a:ext cx="728" cy="327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it-IT" altLang="it-IT" sz="2800">
                    <a:latin typeface="Arial" panose="020B0604020202020204" pitchFamily="34" charset="0"/>
                  </a:rPr>
                  <a:t>allora:</a:t>
                </a:r>
              </a:p>
            </p:txBody>
          </p:sp>
          <p:graphicFrame>
            <p:nvGraphicFramePr>
              <p:cNvPr id="12301" name="Object 13">
                <a:extLst>
                  <a:ext uri="{FF2B5EF4-FFF2-40B4-BE49-F238E27FC236}">
                    <a16:creationId xmlns:a16="http://schemas.microsoft.com/office/drawing/2014/main" id="{67886A17-678F-201B-526A-43DA96DF6C3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584" y="3168"/>
              <a:ext cx="2586" cy="7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876300" imgH="279400" progId="Equation.DSMT4">
                      <p:embed/>
                    </p:oleObj>
                  </mc:Choice>
                  <mc:Fallback>
                    <p:oleObj name="Equation" r:id="rId8" imgW="876300" imgH="279400" progId="Equation.DSMT4">
                      <p:embed/>
                      <p:pic>
                        <p:nvPicPr>
                          <p:cNvPr id="0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84" y="3168"/>
                            <a:ext cx="2586" cy="776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107763" dir="2700000" algn="ctr" rotWithShape="0">
                                    <a:srgbClr val="808080">
                                      <a:alpha val="74997"/>
                                    </a:srgb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138263" name="Rectangle 23">
            <a:extLst>
              <a:ext uri="{FF2B5EF4-FFF2-40B4-BE49-F238E27FC236}">
                <a16:creationId xmlns:a16="http://schemas.microsoft.com/office/drawing/2014/main" id="{60ABE9D1-2E80-A762-15F9-B6A122771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1628775"/>
            <a:ext cx="360362" cy="6477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8264" name="Rectangle 24">
            <a:extLst>
              <a:ext uri="{FF2B5EF4-FFF2-40B4-BE49-F238E27FC236}">
                <a16:creationId xmlns:a16="http://schemas.microsoft.com/office/drawing/2014/main" id="{93EA9A24-3337-E4E2-01FC-F5FA07A3B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636838"/>
            <a:ext cx="360362" cy="431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8266" name="Rectangle 26">
            <a:extLst>
              <a:ext uri="{FF2B5EF4-FFF2-40B4-BE49-F238E27FC236}">
                <a16:creationId xmlns:a16="http://schemas.microsoft.com/office/drawing/2014/main" id="{02DEA01D-4A28-75B1-C501-B4DFCAD49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4149725"/>
            <a:ext cx="287338" cy="358775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38267" name="Rectangle 27">
            <a:extLst>
              <a:ext uri="{FF2B5EF4-FFF2-40B4-BE49-F238E27FC236}">
                <a16:creationId xmlns:a16="http://schemas.microsoft.com/office/drawing/2014/main" id="{7B909178-1F8B-DF24-CAB7-6C1E71C9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157788"/>
            <a:ext cx="360363" cy="4318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8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63" grpId="0" animBg="1"/>
      <p:bldP spid="138264" grpId="0" animBg="1"/>
      <p:bldP spid="138266" grpId="0" animBg="1"/>
      <p:bldP spid="1382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0" name="Text Box 8">
            <a:extLst>
              <a:ext uri="{FF2B5EF4-FFF2-40B4-BE49-F238E27FC236}">
                <a16:creationId xmlns:a16="http://schemas.microsoft.com/office/drawing/2014/main" id="{5C1B87FD-6CC7-B555-4DAE-DE172C4D1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500438"/>
            <a:ext cx="82804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 dirty="0">
                <a:latin typeface="Arial" panose="020B0604020202020204" pitchFamily="34" charset="0"/>
              </a:rPr>
              <a:t>e porre</a:t>
            </a:r>
            <a:r>
              <a:rPr lang="it-IT" altLang="it-IT" sz="3600" dirty="0">
                <a:latin typeface="Arial" panose="020B0604020202020204" pitchFamily="34" charset="0"/>
              </a:rPr>
              <a:t> </a:t>
            </a:r>
            <a:r>
              <a:rPr lang="it-IT" altLang="it-IT" sz="3600" i="1" dirty="0"/>
              <a:t>N</a:t>
            </a:r>
            <a:r>
              <a:rPr lang="it-IT" altLang="it-IT" sz="3600" i="1" baseline="-25000" dirty="0"/>
              <a:t>0</a:t>
            </a:r>
            <a:r>
              <a:rPr lang="it-IT" altLang="it-IT" sz="3600" dirty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uguale al più piccolo intero maggiore della più piccola radice positiva  dell’equazione</a:t>
            </a:r>
          </a:p>
        </p:txBody>
      </p:sp>
      <p:sp>
        <p:nvSpPr>
          <p:cNvPr id="14339" name="Text Box 9">
            <a:extLst>
              <a:ext uri="{FF2B5EF4-FFF2-40B4-BE49-F238E27FC236}">
                <a16:creationId xmlns:a16="http://schemas.microsoft.com/office/drawing/2014/main" id="{0BFBEA09-30E7-E4B4-2E38-5DDC64C13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842963"/>
            <a:ext cx="4113213" cy="64135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 i="1"/>
              <a:t>f</a:t>
            </a:r>
            <a:r>
              <a:rPr lang="it-IT" altLang="it-IT" sz="3600"/>
              <a:t>(</a:t>
            </a:r>
            <a:r>
              <a:rPr lang="it-IT" altLang="it-IT" sz="3600" i="1"/>
              <a:t>n</a:t>
            </a:r>
            <a:r>
              <a:rPr lang="it-IT" altLang="it-IT" sz="3600"/>
              <a:t>)</a:t>
            </a:r>
            <a:r>
              <a:rPr lang="it-IT" altLang="it-IT" sz="3600" i="1"/>
              <a:t> = 2n</a:t>
            </a:r>
            <a:r>
              <a:rPr lang="it-IT" altLang="it-IT" sz="3600" i="1" baseline="30000"/>
              <a:t>2</a:t>
            </a:r>
            <a:r>
              <a:rPr lang="it-IT" altLang="it-IT" sz="3600" i="1"/>
              <a:t> + 3n + 5</a:t>
            </a:r>
            <a:endParaRPr lang="it-IT" altLang="it-IT" i="1"/>
          </a:p>
        </p:txBody>
      </p:sp>
      <p:sp>
        <p:nvSpPr>
          <p:cNvPr id="166922" name="Text Box 10">
            <a:extLst>
              <a:ext uri="{FF2B5EF4-FFF2-40B4-BE49-F238E27FC236}">
                <a16:creationId xmlns:a16="http://schemas.microsoft.com/office/drawing/2014/main" id="{02D6B6E6-E169-7962-E959-25F6568DAA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581150"/>
            <a:ext cx="62722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>
                <a:latin typeface="Arial" panose="020B0604020202020204" pitchFamily="34" charset="0"/>
              </a:rPr>
              <a:t>infatti, basta considerare, per esempio</a:t>
            </a:r>
          </a:p>
        </p:txBody>
      </p:sp>
      <p:graphicFrame>
        <p:nvGraphicFramePr>
          <p:cNvPr id="166923" name="Object 11">
            <a:extLst>
              <a:ext uri="{FF2B5EF4-FFF2-40B4-BE49-F238E27FC236}">
                <a16:creationId xmlns:a16="http://schemas.microsoft.com/office/drawing/2014/main" id="{9B12D72D-CDD1-87CC-2910-28A32AB1A0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3213" y="2332038"/>
          <a:ext cx="3014662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177723" progId="Equation.DSMT4">
                  <p:embed/>
                </p:oleObj>
              </mc:Choice>
              <mc:Fallback>
                <p:oleObj name="Equation" r:id="rId4" imgW="748975" imgH="177723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332038"/>
                        <a:ext cx="3014662" cy="665162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6924" name="Oval 12">
            <a:extLst>
              <a:ext uri="{FF2B5EF4-FFF2-40B4-BE49-F238E27FC236}">
                <a16:creationId xmlns:a16="http://schemas.microsoft.com/office/drawing/2014/main" id="{BECC4040-AA6B-C6F4-05DD-4C7348A2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333625"/>
            <a:ext cx="647700" cy="64770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66925" name="Oval 13">
            <a:extLst>
              <a:ext uri="{FF2B5EF4-FFF2-40B4-BE49-F238E27FC236}">
                <a16:creationId xmlns:a16="http://schemas.microsoft.com/office/drawing/2014/main" id="{96117004-7D3C-0637-B71C-BAB7FA933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908050"/>
            <a:ext cx="574675" cy="574675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166927" name="Text Box 15">
            <a:extLst>
              <a:ext uri="{FF2B5EF4-FFF2-40B4-BE49-F238E27FC236}">
                <a16:creationId xmlns:a16="http://schemas.microsoft.com/office/drawing/2014/main" id="{D0AB807D-2385-5241-602F-DD8C03C5B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4724400"/>
            <a:ext cx="381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 i="1"/>
              <a:t>2n</a:t>
            </a:r>
            <a:r>
              <a:rPr lang="it-IT" altLang="it-IT" sz="3600" i="1" baseline="30000"/>
              <a:t>2</a:t>
            </a:r>
            <a:r>
              <a:rPr lang="it-IT" altLang="it-IT" sz="3600" i="1"/>
              <a:t> + 3n + 5 =3n</a:t>
            </a:r>
            <a:r>
              <a:rPr lang="it-IT" altLang="it-IT" sz="3600" i="1" baseline="30000"/>
              <a:t>2</a:t>
            </a:r>
          </a:p>
        </p:txBody>
      </p:sp>
      <p:grpSp>
        <p:nvGrpSpPr>
          <p:cNvPr id="166931" name="Group 19">
            <a:extLst>
              <a:ext uri="{FF2B5EF4-FFF2-40B4-BE49-F238E27FC236}">
                <a16:creationId xmlns:a16="http://schemas.microsoft.com/office/drawing/2014/main" id="{4FC28A36-FEE6-95EC-E887-5A5D23125983}"/>
              </a:ext>
            </a:extLst>
          </p:cNvPr>
          <p:cNvGrpSpPr>
            <a:grpSpLocks/>
          </p:cNvGrpSpPr>
          <p:nvPr/>
        </p:nvGrpSpPr>
        <p:grpSpPr bwMode="auto">
          <a:xfrm>
            <a:off x="5146675" y="842963"/>
            <a:ext cx="3457575" cy="641350"/>
            <a:chOff x="2653" y="119"/>
            <a:chExt cx="2178" cy="404"/>
          </a:xfrm>
        </p:grpSpPr>
        <p:sp>
          <p:nvSpPr>
            <p:cNvPr id="14351" name="AutoShape 16">
              <a:extLst>
                <a:ext uri="{FF2B5EF4-FFF2-40B4-BE49-F238E27FC236}">
                  <a16:creationId xmlns:a16="http://schemas.microsoft.com/office/drawing/2014/main" id="{347CD4E3-766E-D3E0-F0E8-97CD54ECE3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3" y="210"/>
              <a:ext cx="615" cy="306"/>
            </a:xfrm>
            <a:prstGeom prst="rightArrow">
              <a:avLst>
                <a:gd name="adj1" fmla="val 50000"/>
                <a:gd name="adj2" fmla="val 50245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it-IT" altLang="it-IT"/>
            </a:p>
          </p:txBody>
        </p:sp>
        <p:sp>
          <p:nvSpPr>
            <p:cNvPr id="14352" name="Text Box 17">
              <a:extLst>
                <a:ext uri="{FF2B5EF4-FFF2-40B4-BE49-F238E27FC236}">
                  <a16:creationId xmlns:a16="http://schemas.microsoft.com/office/drawing/2014/main" id="{100E1FAD-415A-FB47-7208-49552BAFA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119"/>
              <a:ext cx="1452" cy="40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it-IT" altLang="it-IT" sz="3600" i="1"/>
                <a:t>g</a:t>
              </a:r>
              <a:r>
                <a:rPr lang="it-IT" altLang="it-IT" sz="3600"/>
                <a:t>(</a:t>
              </a:r>
              <a:r>
                <a:rPr lang="it-IT" altLang="it-IT" sz="3600" i="1"/>
                <a:t>n</a:t>
              </a:r>
              <a:r>
                <a:rPr lang="it-IT" altLang="it-IT" sz="3600"/>
                <a:t>)</a:t>
              </a:r>
              <a:r>
                <a:rPr lang="it-IT" altLang="it-IT" sz="3600" i="1"/>
                <a:t> = n</a:t>
              </a:r>
              <a:r>
                <a:rPr lang="it-IT" altLang="it-IT" sz="3600" i="1" baseline="30000"/>
                <a:t>2</a:t>
              </a:r>
              <a:endParaRPr lang="it-IT" altLang="it-IT" i="1"/>
            </a:p>
          </p:txBody>
        </p:sp>
      </p:grpSp>
      <p:sp>
        <p:nvSpPr>
          <p:cNvPr id="166930" name="Text Box 18">
            <a:extLst>
              <a:ext uri="{FF2B5EF4-FFF2-40B4-BE49-F238E27FC236}">
                <a16:creationId xmlns:a16="http://schemas.microsoft.com/office/drawing/2014/main" id="{79A28B15-8E68-C533-27E6-12469847F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6040438"/>
            <a:ext cx="29575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2800">
                <a:latin typeface="Arial" panose="020B0604020202020204" pitchFamily="34" charset="0"/>
              </a:rPr>
              <a:t>ovvero</a:t>
            </a:r>
            <a:r>
              <a:rPr lang="it-IT" altLang="it-IT" sz="3600">
                <a:latin typeface="Arial" panose="020B0604020202020204" pitchFamily="34" charset="0"/>
              </a:rPr>
              <a:t> </a:t>
            </a:r>
            <a:r>
              <a:rPr lang="it-IT" altLang="it-IT" sz="3600" i="1"/>
              <a:t>N</a:t>
            </a:r>
            <a:r>
              <a:rPr lang="it-IT" altLang="it-IT" sz="3600" i="1" baseline="-25000"/>
              <a:t>0</a:t>
            </a:r>
            <a:r>
              <a:rPr lang="it-IT" altLang="it-IT" sz="3600">
                <a:latin typeface="Arial" panose="020B0604020202020204" pitchFamily="34" charset="0"/>
              </a:rPr>
              <a:t> </a:t>
            </a:r>
            <a:r>
              <a:rPr lang="it-IT" altLang="it-IT" sz="3200">
                <a:latin typeface="Arial" panose="020B0604020202020204" pitchFamily="34" charset="0"/>
              </a:rPr>
              <a:t>= 5</a:t>
            </a:r>
          </a:p>
        </p:txBody>
      </p:sp>
      <p:sp>
        <p:nvSpPr>
          <p:cNvPr id="14347" name="Text Box 21">
            <a:extLst>
              <a:ext uri="{FF2B5EF4-FFF2-40B4-BE49-F238E27FC236}">
                <a16:creationId xmlns:a16="http://schemas.microsoft.com/office/drawing/2014/main" id="{D60D7BDD-7150-BAE0-9754-AAA68658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761787" cy="52322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dirty="0">
                <a:latin typeface="Arial" panose="020B0604020202020204" pitchFamily="34" charset="0"/>
              </a:rPr>
              <a:t>Esempio: trovare una coppia di valori per </a:t>
            </a:r>
            <a:r>
              <a:rPr lang="it-IT" altLang="it-IT" sz="2800" i="1" dirty="0">
                <a:latin typeface="+mj-lt"/>
              </a:rPr>
              <a:t>c</a:t>
            </a:r>
            <a:r>
              <a:rPr lang="it-IT" altLang="it-IT" dirty="0">
                <a:latin typeface="Arial" panose="020B0604020202020204" pitchFamily="34" charset="0"/>
              </a:rPr>
              <a:t> e </a:t>
            </a:r>
            <a:r>
              <a:rPr lang="it-IT" altLang="it-IT" sz="2800" i="1" dirty="0"/>
              <a:t>N</a:t>
            </a:r>
            <a:r>
              <a:rPr lang="it-IT" altLang="it-IT" sz="2800" i="1" baseline="-25000" dirty="0"/>
              <a:t>0</a:t>
            </a:r>
            <a:r>
              <a:rPr lang="it-IT" altLang="it-IT" sz="2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6934" name="Line 22">
            <a:extLst>
              <a:ext uri="{FF2B5EF4-FFF2-40B4-BE49-F238E27FC236}">
                <a16:creationId xmlns:a16="http://schemas.microsoft.com/office/drawing/2014/main" id="{27A31DEC-D375-D24D-9A3E-8900E2D4B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924175"/>
            <a:ext cx="0" cy="1871663"/>
          </a:xfrm>
          <a:prstGeom prst="line">
            <a:avLst/>
          </a:prstGeom>
          <a:noFill/>
          <a:ln w="12700">
            <a:solidFill>
              <a:srgbClr val="CC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224C62D4-E5B3-E6E9-C981-F93AFE340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5373688"/>
            <a:ext cx="2808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it-IT" altLang="it-IT" sz="3600" i="1"/>
              <a:t>n</a:t>
            </a:r>
            <a:r>
              <a:rPr lang="it-IT" altLang="it-IT" sz="3600" i="1" baseline="30000"/>
              <a:t>2</a:t>
            </a:r>
            <a:r>
              <a:rPr lang="it-IT" altLang="it-IT" sz="3600" i="1"/>
              <a:t> - 3n - 5 = 0</a:t>
            </a:r>
            <a:endParaRPr lang="it-IT" altLang="it-IT" sz="3600" i="1" baseline="3000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DF51C0-66EB-8A7F-C745-82F34754FE44}"/>
              </a:ext>
            </a:extLst>
          </p:cNvPr>
          <p:cNvSpPr txBox="1"/>
          <p:nvPr/>
        </p:nvSpPr>
        <p:spPr>
          <a:xfrm>
            <a:off x="6122988" y="5435600"/>
            <a:ext cx="2211387" cy="8302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soluzioni:</a:t>
            </a:r>
          </a:p>
          <a:p>
            <a:pPr>
              <a:defRPr/>
            </a:pPr>
            <a:r>
              <a:rPr lang="it-IT" dirty="0"/>
              <a:t>4.1926,  -1.1926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56806291-E26D-F3B2-CF1D-7B1B8A91E22C}"/>
              </a:ext>
            </a:extLst>
          </p:cNvPr>
          <p:cNvGrpSpPr/>
          <p:nvPr/>
        </p:nvGrpSpPr>
        <p:grpSpPr>
          <a:xfrm>
            <a:off x="2943820" y="5877272"/>
            <a:ext cx="4155480" cy="388591"/>
            <a:chOff x="2943820" y="5877272"/>
            <a:chExt cx="4155480" cy="388591"/>
          </a:xfrm>
        </p:grpSpPr>
        <p:sp>
          <p:nvSpPr>
            <p:cNvPr id="3" name="Rettangolo con angoli arrotondati 2">
              <a:extLst>
                <a:ext uri="{FF2B5EF4-FFF2-40B4-BE49-F238E27FC236}">
                  <a16:creationId xmlns:a16="http://schemas.microsoft.com/office/drawing/2014/main" id="{47034E05-1DF8-66E8-0494-9357DE9E642B}"/>
                </a:ext>
              </a:extLst>
            </p:cNvPr>
            <p:cNvSpPr/>
            <p:nvPr/>
          </p:nvSpPr>
          <p:spPr>
            <a:xfrm>
              <a:off x="6012160" y="5877272"/>
              <a:ext cx="1087140" cy="388591"/>
            </a:xfrm>
            <a:prstGeom prst="roundRect">
              <a:avLst/>
            </a:prstGeom>
            <a:noFill/>
            <a:ln w="285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" name="Connettore 2 4">
              <a:extLst>
                <a:ext uri="{FF2B5EF4-FFF2-40B4-BE49-F238E27FC236}">
                  <a16:creationId xmlns:a16="http://schemas.microsoft.com/office/drawing/2014/main" id="{8B792830-1AEE-3E13-8622-5DF068FA6922}"/>
                </a:ext>
              </a:extLst>
            </p:cNvPr>
            <p:cNvCxnSpPr>
              <a:cxnSpLocks/>
              <a:stCxn id="3" idx="1"/>
            </p:cNvCxnSpPr>
            <p:nvPr/>
          </p:nvCxnSpPr>
          <p:spPr>
            <a:xfrm flipH="1">
              <a:off x="2943820" y="6071568"/>
              <a:ext cx="3068340" cy="19429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6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6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16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6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6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20" grpId="0"/>
      <p:bldP spid="166922" grpId="0"/>
      <p:bldP spid="166924" grpId="0" animBg="1"/>
      <p:bldP spid="166925" grpId="0" animBg="1"/>
      <p:bldP spid="166927" grpId="0"/>
      <p:bldP spid="166930" grpId="0"/>
      <p:bldP spid="15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>
            <a:extLst>
              <a:ext uri="{FF2B5EF4-FFF2-40B4-BE49-F238E27FC236}">
                <a16:creationId xmlns:a16="http://schemas.microsoft.com/office/drawing/2014/main" id="{B76522D2-2301-575F-EE5E-3489669F8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>
            <a:extLst>
              <a:ext uri="{FF2B5EF4-FFF2-40B4-BE49-F238E27FC236}">
                <a16:creationId xmlns:a16="http://schemas.microsoft.com/office/drawing/2014/main" id="{BCF4F20A-6D2C-A731-AA23-AA72F383F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6278563"/>
            <a:ext cx="360363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it-IT" altLang="it-IT" sz="3200" i="1"/>
              <a:t>n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D4AEC25F-89A1-3A1A-743D-66EF705A49BD}"/>
              </a:ext>
            </a:extLst>
          </p:cNvPr>
          <p:cNvCxnSpPr/>
          <p:nvPr/>
        </p:nvCxnSpPr>
        <p:spPr>
          <a:xfrm>
            <a:off x="4932363" y="4581128"/>
            <a:ext cx="0" cy="144016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ED3283CE-42C8-39A2-8692-49AB4E469C20}"/>
              </a:ext>
            </a:extLst>
          </p:cNvPr>
          <p:cNvCxnSpPr/>
          <p:nvPr/>
        </p:nvCxnSpPr>
        <p:spPr>
          <a:xfrm>
            <a:off x="4932363" y="6021288"/>
            <a:ext cx="3888109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Text Box 4">
            <a:extLst>
              <a:ext uri="{FF2B5EF4-FFF2-40B4-BE49-F238E27FC236}">
                <a16:creationId xmlns:a16="http://schemas.microsoft.com/office/drawing/2014/main" id="{1AB181A2-C53E-1A59-970E-2DAFD0ABF5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876925"/>
            <a:ext cx="4176712" cy="588963"/>
          </a:xfrm>
          <a:prstGeom prst="rect">
            <a:avLst/>
          </a:prstGeom>
          <a:solidFill>
            <a:srgbClr val="C0F8C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it-IT" altLang="it-IT" sz="3200">
                <a:latin typeface="Arial" panose="020B0604020202020204" pitchFamily="34" charset="0"/>
              </a:rPr>
              <a:t>classi di complessità </a:t>
            </a:r>
            <a:endParaRPr lang="it-IT" altLang="it-IT" sz="320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00709" name="Object 5">
            <a:extLst>
              <a:ext uri="{FF2B5EF4-FFF2-40B4-BE49-F238E27FC236}">
                <a16:creationId xmlns:a16="http://schemas.microsoft.com/office/drawing/2014/main" id="{B6E97D91-BFEF-20CB-A767-C0AA79249704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124075" y="1557338"/>
          <a:ext cx="3887788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6698" imgH="215806" progId="Equation.3">
                  <p:embed/>
                </p:oleObj>
              </mc:Choice>
              <mc:Fallback>
                <p:oleObj name="Equation" r:id="rId4" imgW="926698" imgH="215806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557338"/>
                        <a:ext cx="3887788" cy="906462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7">
            <a:extLst>
              <a:ext uri="{FF2B5EF4-FFF2-40B4-BE49-F238E27FC236}">
                <a16:creationId xmlns:a16="http://schemas.microsoft.com/office/drawing/2014/main" id="{A1895BB8-0342-9836-008D-AEF54E8DAF0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124075" y="469900"/>
          <a:ext cx="38163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26698" imgH="215806" progId="Equation.3">
                  <p:embed/>
                </p:oleObj>
              </mc:Choice>
              <mc:Fallback>
                <p:oleObj name="Equation" r:id="rId6" imgW="926698" imgH="215806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469900"/>
                        <a:ext cx="3816350" cy="8890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4" name="Text Box 10">
            <a:extLst>
              <a:ext uri="{FF2B5EF4-FFF2-40B4-BE49-F238E27FC236}">
                <a16:creationId xmlns:a16="http://schemas.microsoft.com/office/drawing/2014/main" id="{93253C70-1F39-5922-957B-200314691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852738"/>
            <a:ext cx="8353425" cy="1687512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it-IT" altLang="it-IT" sz="3200" dirty="0">
                <a:latin typeface="Arial" panose="020B0604020202020204" pitchFamily="34" charset="0"/>
              </a:rPr>
              <a:t>la complessità di tempo dell’algoritmo è minore di (o al più uguale a)  </a:t>
            </a:r>
            <a:r>
              <a:rPr lang="it-IT" altLang="it-IT" sz="3600" i="1" dirty="0">
                <a:solidFill>
                  <a:schemeClr val="accent2"/>
                </a:solidFill>
              </a:rPr>
              <a:t>cg</a:t>
            </a:r>
            <a:r>
              <a:rPr lang="it-IT" altLang="it-IT" sz="3600" dirty="0">
                <a:solidFill>
                  <a:schemeClr val="accent2"/>
                </a:solidFill>
              </a:rPr>
              <a:t>(</a:t>
            </a:r>
            <a:r>
              <a:rPr lang="it-IT" altLang="it-IT" sz="3600" i="1" dirty="0">
                <a:solidFill>
                  <a:schemeClr val="accent2"/>
                </a:solidFill>
              </a:rPr>
              <a:t>n</a:t>
            </a:r>
            <a:r>
              <a:rPr lang="it-IT" altLang="it-IT" sz="3600" dirty="0">
                <a:solidFill>
                  <a:schemeClr val="accent2"/>
                </a:solidFill>
              </a:rPr>
              <a:t>)</a:t>
            </a:r>
            <a:r>
              <a:rPr lang="it-IT" altLang="it-IT" sz="3200" i="1" dirty="0">
                <a:latin typeface="Arial" panose="020B0604020202020204" pitchFamily="34" charset="0"/>
              </a:rPr>
              <a:t>,</a:t>
            </a:r>
            <a:r>
              <a:rPr lang="it-IT" altLang="it-IT" sz="32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it-IT" altLang="it-IT" sz="3200" dirty="0">
                <a:latin typeface="Arial" panose="020B0604020202020204" pitchFamily="34" charset="0"/>
              </a:rPr>
              <a:t>per  </a:t>
            </a:r>
            <a:r>
              <a:rPr lang="it-IT" altLang="it-IT" sz="3600" i="1" dirty="0"/>
              <a:t>n</a:t>
            </a:r>
            <a:r>
              <a:rPr lang="it-IT" altLang="it-IT" sz="3200" dirty="0">
                <a:latin typeface="Arial" panose="020B0604020202020204" pitchFamily="34" charset="0"/>
              </a:rPr>
              <a:t>  sufficientemente grande </a:t>
            </a:r>
            <a:endParaRPr lang="it-IT" altLang="it-IT" sz="3200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00715" name="AutoShape 11">
            <a:extLst>
              <a:ext uri="{FF2B5EF4-FFF2-40B4-BE49-F238E27FC236}">
                <a16:creationId xmlns:a16="http://schemas.microsoft.com/office/drawing/2014/main" id="{C2FF6F04-9500-020F-9C39-E9A3B722C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797425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C0F8C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nimBg="1"/>
      <p:bldP spid="200714" grpId="0" animBg="1"/>
      <p:bldP spid="2007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PRESENTATION_PLAYLIST_COUNT" val="0"/>
  <p:tag name="PRESENTATION_PRESENTER_SLIDE_LEVEL" val="0"/>
  <p:tag name="PUBLISH_TITLE" val="AP-10-02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10-02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6,937"/>
  <p:tag name="AUDIO_ID" val="420"/>
  <p:tag name="TIMELINE" val="30,2/40,8/64,5"/>
  <p:tag name="ARTICULATE_TITLE_TAG" val="Complessità asintotica di tempo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366,094"/>
  <p:tag name="AUDIO_ID" val="387"/>
  <p:tag name="TIMELINE" val="9,7/84,4/118,7/138,5/171,7/192,6/236,1/257,9/285,9"/>
  <p:tag name="ARTICULATE_TITLE_TAG" val="Classi di complessità -1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9,37501"/>
  <p:tag name="AUDIO_ID" val="418"/>
  <p:tag name="ARTICULATE_TITLE_TAG" val="Classi di complessità -2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4,969"/>
  <p:tag name="AUDIO_ID" val="419"/>
  <p:tag name="ARTICULATE_TITLE_TAG" val="Classi di complessità -3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lassi complessità e dimensione computazionale"/>
  <p:tag name="ELAPSEDTIME" val="381,828"/>
  <p:tag name="AUDIO_ID" val="389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lassi complessità e tempi esecuzione -1"/>
  <p:tag name="ELAPSEDTIME" val="86,359"/>
  <p:tag name="AUDIO_ID" val="390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lassi complessità e tempi esecuzione -2"/>
  <p:tag name="ELAPSEDTIME" val="162,843"/>
  <p:tag name="AUDIO_ID" val="391"/>
  <p:tag name="TIMELINE" val="21,2/89,9/128,3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lassi complessità e tempi esecuzione -2"/>
  <p:tag name="ELAPSEDTIME" val="162,843"/>
  <p:tag name="AUDIO_ID" val="391"/>
  <p:tag name="TIMELINE" val="21,2/89,9/128,3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2,125"/>
  <p:tag name="AUDIO_ID" val="421"/>
  <p:tag name="TIMELINE" val="33,1/42,3/54,3/79,4"/>
  <p:tag name="ARTICULATE_TITLE_TAG" val="Problema del commesso viaggiatore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52,125"/>
  <p:tag name="AUDIO_ID" val="421"/>
  <p:tag name="TIMELINE" val="33,1/42,3/54,3/79,4"/>
  <p:tag name="ARTICULATE_TITLE_TAG" val="Problema del commesso viaggiatore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ELAPSEDTIME" val="55,282"/>
  <p:tag name="AUDIO_ID" val="416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= tecnologia"/>
  <p:tag name="ELAPSEDTIME" val="183,204"/>
  <p:tag name="AUDIO_ID" val="392"/>
  <p:tag name="TIMELINE" val="19,5/20,6/42,8/72,5/91,1/116,6/146,7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4,781"/>
  <p:tag name="AUDIO_ID" val="374"/>
  <p:tag name="TIMELINE" val="59,7/64,1"/>
  <p:tag name="ARTICULATE_TITLE_TAG" val="Complessità asintotica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Notazione O grande  -1"/>
  <p:tag name="ELAPSEDTIME" val="130,703"/>
  <p:tag name="AUDIO_ID" val="385"/>
  <p:tag name="TIMELINE" val="50,5/55,8/62,6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Notazione O grande  -2"/>
  <p:tag name="ELAPSEDTIME" val="75,312"/>
  <p:tag name="AUDIO_ID" val="388"/>
  <p:tag name="TIMELINE" val="14,9/16,2/24,4/25,8/34,8/50,9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Notazione O grande  -3"/>
  <p:tag name="ELAPSEDTIME" val="114,171"/>
  <p:tag name="AUDIO_ID" val="417"/>
  <p:tag name="TIMELINE" val="6,5/9,0/46,8/59,3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98,75001"/>
  <p:tag name="AUDIO_ID" val="386"/>
  <p:tag name="TIMELINE" val="57,0/63,2/79,0"/>
  <p:tag name="ARTICULATE_TITLE_TAG" val="Notazione O grande  -4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136,235"/>
  <p:tag name="AUDIO_ID" val="411"/>
  <p:tag name="TIMELINE" val="1,5/12,6/24,8/38,3/50,8/101,3/106,5"/>
  <p:tag name="ARTICULATE_TITLE_TAG" val="Notazione O grande  -5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63,218"/>
  <p:tag name="AUDIO_ID" val="412"/>
  <p:tag name="ARTICULATE_TITLE_TAG" val="Notazione O grande  -6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p">
  <a:themeElements>
    <a:clrScheme name="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2818</TotalTime>
  <Words>936</Words>
  <Application>Microsoft Office PowerPoint</Application>
  <PresentationFormat>Presentazione su schermo (4:3)</PresentationFormat>
  <Paragraphs>139</Paragraphs>
  <Slides>19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19</vt:i4>
      </vt:variant>
    </vt:vector>
  </HeadingPairs>
  <TitlesOfParts>
    <vt:vector size="33" baseType="lpstr">
      <vt:lpstr>Arial</vt:lpstr>
      <vt:lpstr>Avant Garde</vt:lpstr>
      <vt:lpstr>AvantGarde Bk BT</vt:lpstr>
      <vt:lpstr>Comic Sans MS</vt:lpstr>
      <vt:lpstr>Courier New</vt:lpstr>
      <vt:lpstr>inherit</vt:lpstr>
      <vt:lpstr>New York</vt:lpstr>
      <vt:lpstr>Symbol</vt:lpstr>
      <vt:lpstr>Times New Roman</vt:lpstr>
      <vt:lpstr>Wingdings</vt:lpstr>
      <vt:lpstr>p</vt:lpstr>
      <vt:lpstr>Equation</vt:lpstr>
      <vt:lpstr>Documento</vt:lpstr>
      <vt:lpstr>Equazione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123</cp:revision>
  <cp:lastPrinted>2002-11-29T13:49:00Z</cp:lastPrinted>
  <dcterms:created xsi:type="dcterms:W3CDTF">2001-09-23T07:19:47Z</dcterms:created>
  <dcterms:modified xsi:type="dcterms:W3CDTF">2023-11-08T09:34:48Z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AP-10-02-T</vt:lpwstr>
  </property>
</Properties>
</file>