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sldIdLst>
    <p:sldId id="347" r:id="rId2"/>
    <p:sldId id="350" r:id="rId3"/>
    <p:sldId id="382" r:id="rId4"/>
    <p:sldId id="352" r:id="rId5"/>
    <p:sldId id="353" r:id="rId6"/>
    <p:sldId id="383" r:id="rId7"/>
    <p:sldId id="384" r:id="rId8"/>
    <p:sldId id="385" r:id="rId9"/>
    <p:sldId id="386" r:id="rId10"/>
    <p:sldId id="360" r:id="rId11"/>
    <p:sldId id="395" r:id="rId12"/>
    <p:sldId id="361" r:id="rId13"/>
    <p:sldId id="394" r:id="rId14"/>
    <p:sldId id="365" r:id="rId15"/>
    <p:sldId id="393" r:id="rId16"/>
    <p:sldId id="362" r:id="rId17"/>
    <p:sldId id="366" r:id="rId18"/>
    <p:sldId id="367" r:id="rId19"/>
    <p:sldId id="375" r:id="rId20"/>
    <p:sldId id="368" r:id="rId21"/>
    <p:sldId id="369" r:id="rId22"/>
    <p:sldId id="370" r:id="rId23"/>
    <p:sldId id="376" r:id="rId24"/>
    <p:sldId id="371" r:id="rId25"/>
    <p:sldId id="372" r:id="rId26"/>
    <p:sldId id="373" r:id="rId27"/>
    <p:sldId id="377" r:id="rId28"/>
    <p:sldId id="378" r:id="rId29"/>
    <p:sldId id="379" r:id="rId30"/>
    <p:sldId id="387" r:id="rId31"/>
    <p:sldId id="388" r:id="rId32"/>
    <p:sldId id="389" r:id="rId33"/>
    <p:sldId id="390" r:id="rId34"/>
    <p:sldId id="391" r:id="rId35"/>
    <p:sldId id="392" r:id="rId36"/>
    <p:sldId id="380" r:id="rId37"/>
    <p:sldId id="396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CFF99"/>
    <a:srgbClr val="FFFF66"/>
    <a:srgbClr val="99FF99"/>
    <a:srgbClr val="CCFF66"/>
    <a:srgbClr val="99FF33"/>
    <a:srgbClr val="EAEAEA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1BD7E3-62DF-4EA1-B0A3-EAF614822C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E86FBC-4786-433A-9D1C-283C96226722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E6CD59-9B22-4FA3-88D6-193608957940}" type="slidenum">
              <a:rPr lang="it-IT" altLang="it-IT" sz="1200" smtClean="0"/>
              <a:pPr/>
              <a:t>10</a:t>
            </a:fld>
            <a:endParaRPr lang="it-IT" altLang="it-IT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D518E6-C731-4456-A1CD-DFBFE1704C3B}" type="slidenum">
              <a:rPr lang="it-IT" altLang="it-IT" sz="1200" smtClean="0"/>
              <a:pPr/>
              <a:t>12</a:t>
            </a:fld>
            <a:endParaRPr lang="it-IT" altLang="it-IT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4BED44-D2E5-4142-9529-AC13B285ED8D}" type="slidenum">
              <a:rPr lang="it-IT" altLang="it-IT" sz="1200" smtClean="0"/>
              <a:pPr/>
              <a:t>13</a:t>
            </a:fld>
            <a:endParaRPr lang="it-IT" altLang="it-IT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C86990-C027-4E04-A87B-1B2BAC448174}" type="slidenum">
              <a:rPr lang="it-IT" altLang="it-IT" sz="1200" smtClean="0"/>
              <a:pPr/>
              <a:t>14</a:t>
            </a:fld>
            <a:endParaRPr lang="it-IT" altLang="it-IT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EA0E6C-BE7F-47E2-A17C-3E909B4E07C8}" type="slidenum">
              <a:rPr lang="it-IT" altLang="it-IT" sz="1200" smtClean="0"/>
              <a:pPr/>
              <a:t>15</a:t>
            </a:fld>
            <a:endParaRPr lang="it-IT" altLang="it-IT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8F5BE3-1D14-4D52-8E04-BCB875E042CE}" type="slidenum">
              <a:rPr lang="it-IT" altLang="it-IT" sz="1200" smtClean="0"/>
              <a:pPr/>
              <a:t>16</a:t>
            </a:fld>
            <a:endParaRPr lang="it-IT" altLang="it-IT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05F60F-79D8-4018-BB0A-D37C0A960C8B}" type="slidenum">
              <a:rPr lang="it-IT" altLang="it-IT" sz="1200" smtClean="0"/>
              <a:pPr/>
              <a:t>17</a:t>
            </a:fld>
            <a:endParaRPr lang="it-IT" altLang="it-IT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36FED9-1866-4B14-995B-331F5F684A48}" type="slidenum">
              <a:rPr lang="it-IT" altLang="it-IT" sz="1200" smtClean="0"/>
              <a:pPr/>
              <a:t>18</a:t>
            </a:fld>
            <a:endParaRPr lang="it-IT" altLang="it-IT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D49B5F-FA01-45C0-B2C0-053DD1E2982F}" type="slidenum">
              <a:rPr lang="it-IT" altLang="it-IT" sz="1200" smtClean="0"/>
              <a:pPr/>
              <a:t>19</a:t>
            </a:fld>
            <a:endParaRPr lang="it-IT" altLang="it-IT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05E49F-FA65-49B1-A8BB-A315F6531D65}" type="slidenum">
              <a:rPr lang="it-IT" altLang="it-IT" sz="1200" smtClean="0"/>
              <a:pPr/>
              <a:t>20</a:t>
            </a:fld>
            <a:endParaRPr lang="it-IT" altLang="it-IT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AA1BAA-E1AC-4123-9ADB-1B544A12A7EB}" type="slidenum">
              <a:rPr lang="it-IT" altLang="it-IT" sz="1200" smtClean="0"/>
              <a:pPr/>
              <a:t>2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CF33E5-3831-4914-AA7F-D88BD5C229D9}" type="slidenum">
              <a:rPr lang="it-IT" altLang="it-IT" sz="1200" smtClean="0"/>
              <a:pPr/>
              <a:t>21</a:t>
            </a:fld>
            <a:endParaRPr lang="it-IT" altLang="it-IT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7D5547-0FFE-4C6C-BFC1-E7B263DD01A9}" type="slidenum">
              <a:rPr lang="it-IT" altLang="it-IT" sz="1200" smtClean="0"/>
              <a:pPr/>
              <a:t>22</a:t>
            </a:fld>
            <a:endParaRPr lang="it-IT" altLang="it-IT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4D6BDD-0695-4949-96B0-3F9123EE1DFF}" type="slidenum">
              <a:rPr lang="it-IT" altLang="it-IT" sz="1200" smtClean="0"/>
              <a:pPr/>
              <a:t>23</a:t>
            </a:fld>
            <a:endParaRPr lang="it-IT" altLang="it-IT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57E4C1-8CB6-4965-A155-8B806FB56DAB}" type="slidenum">
              <a:rPr lang="it-IT" altLang="it-IT" sz="1200" smtClean="0"/>
              <a:pPr/>
              <a:t>24</a:t>
            </a:fld>
            <a:endParaRPr lang="it-IT" altLang="it-IT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D70722-404E-44D5-8091-D1786B844586}" type="slidenum">
              <a:rPr lang="it-IT" altLang="it-IT" sz="1200" smtClean="0"/>
              <a:pPr/>
              <a:t>25</a:t>
            </a:fld>
            <a:endParaRPr lang="it-IT" altLang="it-IT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875F33-1F4A-45EE-ACB1-79606CBADE2F}" type="slidenum">
              <a:rPr lang="it-IT" altLang="it-IT" sz="1200" smtClean="0"/>
              <a:pPr/>
              <a:t>26</a:t>
            </a:fld>
            <a:endParaRPr lang="it-IT" altLang="it-IT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FC182B-9EC6-484A-859F-CDA57181DB66}" type="slidenum">
              <a:rPr lang="it-IT" altLang="it-IT" sz="1200" smtClean="0"/>
              <a:pPr/>
              <a:t>27</a:t>
            </a:fld>
            <a:endParaRPr lang="it-IT" altLang="it-IT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8466AB-3777-46DF-8510-428439F87E60}" type="slidenum">
              <a:rPr lang="it-IT" altLang="it-IT" sz="1200" smtClean="0"/>
              <a:pPr/>
              <a:t>28</a:t>
            </a:fld>
            <a:endParaRPr lang="it-IT" altLang="it-IT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05D5B6-B9D4-4598-A2C2-72ED984DA32F}" type="slidenum">
              <a:rPr lang="it-IT" altLang="it-IT" sz="1200" smtClean="0"/>
              <a:pPr/>
              <a:t>29</a:t>
            </a:fld>
            <a:endParaRPr lang="it-IT" altLang="it-IT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609312-9613-4B04-8FC3-932CA860B8C8}" type="slidenum">
              <a:rPr lang="it-IT" altLang="it-IT" sz="1200" smtClean="0"/>
              <a:pPr/>
              <a:t>30</a:t>
            </a:fld>
            <a:endParaRPr lang="it-IT" altLang="it-IT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613E50-436A-4E01-ACA3-A5B5B959A388}" type="slidenum">
              <a:rPr lang="it-IT" altLang="it-IT" sz="1200" smtClean="0"/>
              <a:pPr/>
              <a:t>3</a:t>
            </a:fld>
            <a:endParaRPr lang="it-IT" altLang="it-IT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CD774F-26B1-439B-9F6F-4E6F11AEA2B0}" type="slidenum">
              <a:rPr lang="it-IT" altLang="it-IT" sz="1200" smtClean="0"/>
              <a:pPr/>
              <a:t>31</a:t>
            </a:fld>
            <a:endParaRPr lang="it-IT" altLang="it-IT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9E885E-FD66-4A41-BE80-09399A54053E}" type="slidenum">
              <a:rPr lang="it-IT" altLang="it-IT" sz="1200" smtClean="0"/>
              <a:pPr/>
              <a:t>32</a:t>
            </a:fld>
            <a:endParaRPr lang="it-IT" altLang="it-IT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EF4571-2F5B-4748-954E-457CA19B17F0}" type="slidenum">
              <a:rPr lang="it-IT" altLang="it-IT" sz="1200" smtClean="0"/>
              <a:pPr/>
              <a:t>33</a:t>
            </a:fld>
            <a:endParaRPr lang="it-IT" altLang="it-IT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AF9060-9562-42E5-8EC3-17DF3984419B}" type="slidenum">
              <a:rPr lang="it-IT" altLang="it-IT" sz="1200" smtClean="0"/>
              <a:pPr/>
              <a:t>34</a:t>
            </a:fld>
            <a:endParaRPr lang="it-IT" altLang="it-IT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35BC16-35CA-4C7D-9C95-3FC19151D72C}" type="slidenum">
              <a:rPr lang="it-IT" altLang="it-IT" sz="1200" smtClean="0"/>
              <a:pPr/>
              <a:t>35</a:t>
            </a:fld>
            <a:endParaRPr lang="it-IT" altLang="it-IT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FF54CE-45B1-4DF7-A3AE-F38567D64AC6}" type="slidenum">
              <a:rPr lang="it-IT" altLang="it-IT" sz="1200" smtClean="0"/>
              <a:pPr/>
              <a:t>36</a:t>
            </a:fld>
            <a:endParaRPr lang="it-IT" altLang="it-IT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5F4B68-5E76-4FAF-854A-9E860B4B596E}" type="slidenum">
              <a:rPr lang="it-IT" altLang="it-IT" sz="1200" smtClean="0"/>
              <a:pPr/>
              <a:t>4</a:t>
            </a:fld>
            <a:endParaRPr lang="it-IT" altLang="it-IT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DB3009-8D44-4B0A-9C8D-00B531046482}" type="slidenum">
              <a:rPr lang="it-IT" altLang="it-IT" sz="1200" smtClean="0"/>
              <a:pPr/>
              <a:t>5</a:t>
            </a:fld>
            <a:endParaRPr lang="it-IT" altLang="it-IT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1EC551-F3B5-4A20-AC99-C6D14668AA0E}" type="slidenum">
              <a:rPr lang="it-IT" altLang="it-IT" sz="1200" smtClean="0"/>
              <a:pPr/>
              <a:t>6</a:t>
            </a:fld>
            <a:endParaRPr lang="it-IT" altLang="it-IT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4F27EA-1F69-41FA-A412-4B1493E8DC2D}" type="slidenum">
              <a:rPr lang="it-IT" altLang="it-IT" sz="1200" smtClean="0"/>
              <a:pPr/>
              <a:t>7</a:t>
            </a:fld>
            <a:endParaRPr lang="it-IT" altLang="it-IT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DBD86AF-5AF3-496D-8079-2DB502F7D183}" type="slidenum">
              <a:rPr lang="it-IT" altLang="it-IT" sz="1200" smtClean="0"/>
              <a:pPr/>
              <a:t>8</a:t>
            </a:fld>
            <a:endParaRPr lang="it-IT" altLang="it-IT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50EE26-59C8-45AB-94D8-4E5DEC593A7F}" type="slidenum">
              <a:rPr lang="it-IT" altLang="it-IT" sz="1200" smtClean="0"/>
              <a:pPr/>
              <a:t>9</a:t>
            </a:fld>
            <a:endParaRPr lang="it-IT" altLang="it-IT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18AB-3FC8-4AE0-8E2D-07FA1C9660D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0886718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4AA03-EA44-4CD2-8716-E743DF5C731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22668061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02CB-28DE-4A49-A7E5-815B184C3CA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5922280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DC38-7156-462D-BAD4-49F2E04645A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69168398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B999C-34C4-4D5D-B3FF-AF09EB63CA3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0326271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BFBA-A7E2-4429-8E6E-CBC93F44043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8017637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F747-7790-46F1-A7E3-80EAC137C56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77776535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58935-4A3D-487F-A5E2-57936F1265A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4100215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332F-4A01-47C1-B1FC-33B24391E68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83569020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E8800-B698-4D49-BED5-BC017483661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1038510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EA62-F5BB-4394-BC14-9830100DFCE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3750599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1947BD-0A73-4DF1-81B4-66ECD268BA3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9.w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11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9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Array e insiemi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</a:t>
            </a:r>
            <a:r>
              <a:rPr lang="it-IT" altLang="it-IT" sz="2400">
                <a:latin typeface="Arial" panose="020B0604020202020204" pitchFamily="34" charset="0"/>
              </a:rPr>
              <a:t>[08]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Algoritmi di base su insiemi – parte 2    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[02-T]</a:t>
            </a:r>
            <a:endParaRPr lang="it-IT" altLang="it-IT" sz="2400">
              <a:latin typeface="Avant Garde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561263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Insiemi e array: inclusione, sottrazione e uguaglianza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84213" y="2781300"/>
            <a:ext cx="7561262" cy="13112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per determinare l’inclusione di due insiemi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per la sottrazione di due insiemi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per determinare l’uguaglianza di due insiemi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/>
              </a:rPr>
              <a:t>Prerequisiti richiesti:</a:t>
            </a:r>
            <a:r>
              <a:rPr lang="it-IT" altLang="it-IT" sz="2000">
                <a:latin typeface="Avant Garde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/>
              </a:rPr>
              <a:t>P1-07-03-T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8928100" cy="495458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inclusione (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2800" b="1">
                <a:latin typeface="Comic Sans MS" panose="030F0702030302020204" pitchFamily="66" charset="0"/>
              </a:rPr>
              <a:t> a[],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n_a,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2800" b="1">
                <a:latin typeface="Comic Sans MS" panose="030F0702030302020204" pitchFamily="66" charset="0"/>
              </a:rPr>
              <a:t>b[],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         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 </a:t>
            </a:r>
            <a:r>
              <a:rPr lang="en-GB" altLang="it-IT" sz="2800" b="1">
                <a:latin typeface="Comic Sans MS" panose="030F0702030302020204" pitchFamily="66" charset="0"/>
              </a:rPr>
              <a:t>n_b)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logical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incluso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latin typeface="Comic Sans MS" panose="030F0702030302020204" pitchFamily="66" charset="0"/>
              </a:rPr>
              <a:t> i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0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do {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      incluso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appartiene(a[i],b,n_b)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latin typeface="Comic Sans MS" panose="030F0702030302020204" pitchFamily="66" charset="0"/>
              </a:rPr>
              <a:t>       i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i+1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} while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(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tx2"/>
                </a:solidFill>
                <a:latin typeface="Comic Sans MS" panose="030F0702030302020204" pitchFamily="66" charset="0"/>
              </a:rPr>
              <a:t>incluso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n_a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return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chemeClr val="tx2"/>
                </a:solidFill>
                <a:latin typeface="Comic Sans MS" panose="030F0702030302020204" pitchFamily="66" charset="0"/>
              </a:rPr>
              <a:t>incluso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end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308350" y="4221163"/>
            <a:ext cx="5729288" cy="1471612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n_b*n_a</a:t>
            </a:r>
            <a:endParaRPr lang="it-IT" altLang="it-IT"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confronti tra elementi dei due array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(al più)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25E7923-CB6F-1D5A-9DB4-1A3C083AB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85" y="5949280"/>
            <a:ext cx="7673231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2400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400" b="1" dirty="0" err="1">
                <a:latin typeface="Comic Sans MS" panose="030F0702030302020204" pitchFamily="66" charset="0"/>
              </a:rPr>
              <a:t>appartiene</a:t>
            </a:r>
            <a:r>
              <a:rPr lang="en-GB" altLang="it-IT" sz="2400" b="1" dirty="0">
                <a:latin typeface="Comic Sans MS" panose="030F0702030302020204" pitchFamily="66" charset="0"/>
              </a:rPr>
              <a:t>(</a:t>
            </a: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2400" b="1" dirty="0" err="1">
                <a:latin typeface="Comic Sans MS" panose="030F0702030302020204" pitchFamily="66" charset="0"/>
              </a:rPr>
              <a:t>chiave,</a:t>
            </a:r>
            <a:r>
              <a:rPr lang="en-GB" altLang="it-IT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2400" b="1" dirty="0">
                <a:latin typeface="Comic Sans MS" panose="030F0702030302020204" pitchFamily="66" charset="0"/>
              </a:rPr>
              <a:t> array[],</a:t>
            </a: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400" b="1" dirty="0">
                <a:latin typeface="Comic Sans MS" panose="030F0702030302020204" pitchFamily="66" charset="0"/>
              </a:rPr>
              <a:t> n)</a:t>
            </a:r>
            <a:r>
              <a:rPr lang="en-GB" altLang="it-IT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endParaRPr lang="it-IT" altLang="it-IT" sz="2400" dirty="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1258888" y="1206500"/>
          <a:ext cx="39195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29810" imgH="215806" progId="Equation.3">
                  <p:embed/>
                </p:oleObj>
              </mc:Choice>
              <mc:Fallback>
                <p:oleObj name="Equation" r:id="rId2" imgW="112981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206500"/>
                        <a:ext cx="39195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5364163" y="620713"/>
          <a:ext cx="25098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586" imgH="215806" progId="Equation.3">
                  <p:embed/>
                </p:oleObj>
              </mc:Choice>
              <mc:Fallback>
                <p:oleObj name="Equation" r:id="rId4" imgW="723586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620713"/>
                        <a:ext cx="25098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CasellaDiTesto 3"/>
          <p:cNvSpPr txBox="1">
            <a:spLocks noChangeArrowheads="1"/>
          </p:cNvSpPr>
          <p:nvPr/>
        </p:nvSpPr>
        <p:spPr bwMode="auto">
          <a:xfrm>
            <a:off x="258763" y="374650"/>
            <a:ext cx="52022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Esercizio: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main  per  determinare l’inclusione di</a:t>
            </a:r>
          </a:p>
        </p:txBody>
      </p:sp>
      <p:sp>
        <p:nvSpPr>
          <p:cNvPr id="23557" name="CasellaDiTesto 5"/>
          <p:cNvSpPr txBox="1">
            <a:spLocks noChangeArrowheads="1"/>
          </p:cNvSpPr>
          <p:nvPr/>
        </p:nvSpPr>
        <p:spPr bwMode="auto">
          <a:xfrm>
            <a:off x="827088" y="1333500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5263" y="1960563"/>
            <a:ext cx="8928100" cy="452437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main() {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2722563" y="101600"/>
            <a:ext cx="6427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1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1800" b="1">
                <a:latin typeface="Comic Sans MS" panose="030F0702030302020204" pitchFamily="66" charset="0"/>
              </a:rPr>
              <a:t>inclusione (</a:t>
            </a: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1800" b="1">
                <a:latin typeface="Comic Sans MS" panose="030F0702030302020204" pitchFamily="66" charset="0"/>
              </a:rPr>
              <a:t> a[],</a:t>
            </a:r>
            <a:r>
              <a:rPr lang="en-GB" altLang="it-IT" sz="1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1800" b="1">
                <a:latin typeface="Comic Sans MS" panose="030F0702030302020204" pitchFamily="66" charset="0"/>
              </a:rPr>
              <a:t>n_a,</a:t>
            </a:r>
            <a:r>
              <a:rPr lang="en-GB" altLang="it-IT" sz="1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1800" b="1">
                <a:latin typeface="Comic Sans MS" panose="030F0702030302020204" pitchFamily="66" charset="0"/>
              </a:rPr>
              <a:t>b[],</a:t>
            </a: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int  </a:t>
            </a:r>
            <a:r>
              <a:rPr lang="en-GB" altLang="it-IT" sz="1800" b="1">
                <a:latin typeface="Comic Sans MS" panose="030F0702030302020204" pitchFamily="66" charset="0"/>
              </a:rPr>
              <a:t>n_b) </a:t>
            </a:r>
            <a:endParaRPr lang="en-GB" altLang="it-IT" sz="1800" b="1">
              <a:solidFill>
                <a:srgbClr val="7F7F7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684213" y="3933825"/>
            <a:ext cx="7559675" cy="13827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l’insieme sottrazione ha per oggetti gli oggetti del primo insieme che non appartengono al secondo insieme</a:t>
            </a:r>
            <a:endParaRPr lang="it-IT" altLang="it-IT" sz="240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sottrazione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grpSp>
        <p:nvGrpSpPr>
          <p:cNvPr id="24580" name="Group 5"/>
          <p:cNvGrpSpPr>
            <a:grpSpLocks/>
          </p:cNvGrpSpPr>
          <p:nvPr/>
        </p:nvGrpSpPr>
        <p:grpSpPr bwMode="auto">
          <a:xfrm>
            <a:off x="1476375" y="1557338"/>
            <a:ext cx="5616575" cy="792162"/>
            <a:chOff x="960" y="960"/>
            <a:chExt cx="3120" cy="470"/>
          </a:xfrm>
        </p:grpSpPr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3" name="Object 7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3917" name="Object 13"/>
          <p:cNvGraphicFramePr>
            <a:graphicFrameLocks noChangeAspect="1"/>
          </p:cNvGraphicFramePr>
          <p:nvPr/>
        </p:nvGraphicFramePr>
        <p:xfrm>
          <a:off x="2195513" y="2708275"/>
          <a:ext cx="37417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08275"/>
                        <a:ext cx="3741737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sottrazione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195513" y="2708275"/>
          <a:ext cx="37417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032" imgH="215806" progId="Equation.3">
                  <p:embed/>
                </p:oleObj>
              </mc:Choice>
              <mc:Fallback>
                <p:oleObj name="Equation" r:id="rId4" imgW="1079032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08275"/>
                        <a:ext cx="3741737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476375" y="1557338"/>
            <a:ext cx="5616575" cy="792162"/>
            <a:chOff x="960" y="960"/>
            <a:chExt cx="3120" cy="470"/>
          </a:xfrm>
        </p:grpSpPr>
        <p:graphicFrame>
          <p:nvGraphicFramePr>
            <p:cNvPr id="26635" name="Object 5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75920" imgH="253890" progId="Equation.DSMT4">
                    <p:embed/>
                  </p:oleObj>
                </mc:Choice>
                <mc:Fallback>
                  <p:oleObj name="Equation" r:id="rId6" imgW="875920" imgH="25389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6" name="Object 6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23586" imgH="253890" progId="Equation.DSMT4">
                    <p:embed/>
                  </p:oleObj>
                </mc:Choice>
                <mc:Fallback>
                  <p:oleObj name="Equation" r:id="rId8" imgW="723586" imgH="25389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29" name="Group 7"/>
          <p:cNvGrpSpPr>
            <a:grpSpLocks/>
          </p:cNvGrpSpPr>
          <p:nvPr/>
        </p:nvGrpSpPr>
        <p:grpSpPr bwMode="auto">
          <a:xfrm>
            <a:off x="2124075" y="3933825"/>
            <a:ext cx="4464050" cy="1800225"/>
            <a:chOff x="1111" y="2568"/>
            <a:chExt cx="2812" cy="1134"/>
          </a:xfrm>
        </p:grpSpPr>
        <p:grpSp>
          <p:nvGrpSpPr>
            <p:cNvPr id="26630" name="Group 8"/>
            <p:cNvGrpSpPr>
              <a:grpSpLocks/>
            </p:cNvGrpSpPr>
            <p:nvPr/>
          </p:nvGrpSpPr>
          <p:grpSpPr bwMode="auto">
            <a:xfrm>
              <a:off x="1111" y="2568"/>
              <a:ext cx="2812" cy="1134"/>
              <a:chOff x="1111" y="2568"/>
              <a:chExt cx="2812" cy="1134"/>
            </a:xfrm>
          </p:grpSpPr>
          <p:sp>
            <p:nvSpPr>
              <p:cNvPr id="26633" name="Oval 9"/>
              <p:cNvSpPr>
                <a:spLocks noChangeArrowheads="1"/>
              </p:cNvSpPr>
              <p:nvPr/>
            </p:nvSpPr>
            <p:spPr bwMode="auto">
              <a:xfrm rot="-1837223">
                <a:off x="1111" y="2568"/>
                <a:ext cx="1633" cy="113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 sz="3600" i="1"/>
              </a:p>
            </p:txBody>
          </p:sp>
          <p:sp>
            <p:nvSpPr>
              <p:cNvPr id="26634" name="Oval 10"/>
              <p:cNvSpPr>
                <a:spLocks noChangeArrowheads="1"/>
              </p:cNvSpPr>
              <p:nvPr/>
            </p:nvSpPr>
            <p:spPr bwMode="auto">
              <a:xfrm rot="1242622">
                <a:off x="2290" y="2568"/>
                <a:ext cx="1633" cy="113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 sz="3600" i="1"/>
              </a:p>
            </p:txBody>
          </p:sp>
        </p:grpSp>
        <p:sp>
          <p:nvSpPr>
            <p:cNvPr id="26631" name="Text Box 11"/>
            <p:cNvSpPr txBox="1">
              <a:spLocks noChangeArrowheads="1"/>
            </p:cNvSpPr>
            <p:nvPr/>
          </p:nvSpPr>
          <p:spPr bwMode="auto">
            <a:xfrm>
              <a:off x="3016" y="3022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/>
                <a:t>B</a:t>
              </a:r>
            </a:p>
          </p:txBody>
        </p:sp>
        <p:sp>
          <p:nvSpPr>
            <p:cNvPr id="26632" name="Text Box 12"/>
            <p:cNvSpPr txBox="1">
              <a:spLocks noChangeArrowheads="1"/>
            </p:cNvSpPr>
            <p:nvPr/>
          </p:nvSpPr>
          <p:spPr bwMode="auto">
            <a:xfrm>
              <a:off x="1655" y="2976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/>
                <a:t>A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sottrazione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2195513" y="2708275"/>
          <a:ext cx="37417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032" imgH="215806" progId="Equation.3">
                  <p:embed/>
                </p:oleObj>
              </mc:Choice>
              <mc:Fallback>
                <p:oleObj name="Equation" r:id="rId4" imgW="1079032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08275"/>
                        <a:ext cx="3741737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6" name="Group 5"/>
          <p:cNvGrpSpPr>
            <a:grpSpLocks/>
          </p:cNvGrpSpPr>
          <p:nvPr/>
        </p:nvGrpSpPr>
        <p:grpSpPr bwMode="auto">
          <a:xfrm>
            <a:off x="1476375" y="1557338"/>
            <a:ext cx="5616575" cy="792162"/>
            <a:chOff x="960" y="960"/>
            <a:chExt cx="3120" cy="470"/>
          </a:xfrm>
        </p:grpSpPr>
        <p:graphicFrame>
          <p:nvGraphicFramePr>
            <p:cNvPr id="28679" name="Object 6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75920" imgH="253890" progId="Equation.DSMT4">
                    <p:embed/>
                  </p:oleObj>
                </mc:Choice>
                <mc:Fallback>
                  <p:oleObj name="Equation" r:id="rId6" imgW="875920" imgH="25389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0" name="Object 7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23586" imgH="253890" progId="Equation.DSMT4">
                    <p:embed/>
                  </p:oleObj>
                </mc:Choice>
                <mc:Fallback>
                  <p:oleObj name="Equation" r:id="rId8" imgW="723586" imgH="25389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8677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44900"/>
            <a:ext cx="48101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20"/>
          <p:cNvSpPr txBox="1">
            <a:spLocks noChangeArrowheads="1"/>
          </p:cNvSpPr>
          <p:nvPr/>
        </p:nvSpPr>
        <p:spPr bwMode="auto">
          <a:xfrm>
            <a:off x="3779838" y="5445125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i="1"/>
              <a:t>A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sottrazione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195513" y="2708275"/>
          <a:ext cx="37417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032" imgH="215806" progId="Equation.3">
                  <p:embed/>
                </p:oleObj>
              </mc:Choice>
              <mc:Fallback>
                <p:oleObj name="Equation" r:id="rId4" imgW="1079032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08275"/>
                        <a:ext cx="3741737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1476375" y="1557338"/>
            <a:ext cx="5616575" cy="792162"/>
            <a:chOff x="960" y="960"/>
            <a:chExt cx="3120" cy="470"/>
          </a:xfrm>
        </p:grpSpPr>
        <p:graphicFrame>
          <p:nvGraphicFramePr>
            <p:cNvPr id="30727" name="Object 5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75920" imgH="253890" progId="Equation.DSMT4">
                    <p:embed/>
                  </p:oleObj>
                </mc:Choice>
                <mc:Fallback>
                  <p:oleObj name="Equation" r:id="rId6" imgW="875920" imgH="25389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8" name="Object 6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23586" imgH="253890" progId="Equation.DSMT4">
                    <p:embed/>
                  </p:oleObj>
                </mc:Choice>
                <mc:Fallback>
                  <p:oleObj name="Equation" r:id="rId8" imgW="723586" imgH="25389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757238" y="3933825"/>
            <a:ext cx="7559675" cy="13827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il numero di elementi dell’insieme sottrazione è minore o al più uguale al numero degli elementi del primo insieme</a:t>
            </a:r>
            <a:endParaRPr lang="it-IT" altLang="it-IT" sz="2400"/>
          </a:p>
        </p:txBody>
      </p:sp>
      <p:graphicFrame>
        <p:nvGraphicFramePr>
          <p:cNvPr id="30726" name="Object 8"/>
          <p:cNvGraphicFramePr>
            <a:graphicFrameLocks noChangeAspect="1"/>
          </p:cNvGraphicFramePr>
          <p:nvPr/>
        </p:nvGraphicFramePr>
        <p:xfrm>
          <a:off x="3495675" y="5429250"/>
          <a:ext cx="15843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228600" progId="Equation.3">
                  <p:embed/>
                </p:oleObj>
              </mc:Choice>
              <mc:Fallback>
                <p:oleObj name="Equation" r:id="rId10" imgW="457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5429250"/>
                        <a:ext cx="1584325" cy="6588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8135938" cy="47894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 il primo insieme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la sua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cardinalità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n_a</a:t>
            </a:r>
            <a:r>
              <a:rPr lang="it-IT" altLang="it-IT" sz="2800">
                <a:latin typeface="Arial" panose="020B0604020202020204" pitchFamily="34" charset="0"/>
              </a:rPr>
              <a:t>), il secondo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insieme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800">
                <a:latin typeface="Arial" panose="020B0604020202020204" pitchFamily="34" charset="0"/>
              </a:rPr>
              <a:t>), la sua cardinalità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n_b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output: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l’insieme sottrazione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),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la sua cardinalità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n_c</a:t>
            </a:r>
            <a:r>
              <a:rPr lang="it-IT" altLang="it-IT" sz="2800">
                <a:latin typeface="Arial" panose="020B0604020202020204" pitchFamily="34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verificare l’appartenenza di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sz="2800">
                <a:latin typeface="Arial" panose="020B0604020202020204" pitchFamily="34" charset="0"/>
              </a:rPr>
              <a:t> a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se </a:t>
            </a:r>
            <a:r>
              <a:rPr lang="it-IT" altLang="it-IT" sz="2800" b="1">
                <a:latin typeface="Arial" panose="020B0604020202020204" pitchFamily="34" charset="0"/>
              </a:rPr>
              <a:t>non</a:t>
            </a:r>
            <a:r>
              <a:rPr lang="it-IT" altLang="it-IT" sz="2800">
                <a:latin typeface="Arial" panose="020B0604020202020204" pitchFamily="34" charset="0"/>
              </a:rPr>
              <a:t> appartiene,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sz="2800">
                <a:latin typeface="Arial" panose="020B0604020202020204" pitchFamily="34" charset="0"/>
              </a:rPr>
              <a:t> deve essere un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elemento di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c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sottrazione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34840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41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9035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34838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4839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1371600" y="762000"/>
            <a:ext cx="6454775" cy="2401888"/>
            <a:chOff x="864" y="480"/>
            <a:chExt cx="4066" cy="1513"/>
          </a:xfrm>
        </p:grpSpPr>
        <p:grpSp>
          <p:nvGrpSpPr>
            <p:cNvPr id="34823" name="Group 5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34836" name="AutoShape 6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34837" name="Text Box 7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824" name="Group 8"/>
            <p:cNvGrpSpPr>
              <a:grpSpLocks/>
            </p:cNvGrpSpPr>
            <p:nvPr/>
          </p:nvGrpSpPr>
          <p:grpSpPr bwMode="auto">
            <a:xfrm>
              <a:off x="3792" y="480"/>
              <a:ext cx="985" cy="880"/>
              <a:chOff x="3216" y="528"/>
              <a:chExt cx="985" cy="880"/>
            </a:xfrm>
          </p:grpSpPr>
          <p:sp>
            <p:nvSpPr>
              <p:cNvPr id="34834" name="AutoShape 9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34835" name="Text Box 10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825" name="Group 14"/>
            <p:cNvGrpSpPr>
              <a:grpSpLocks/>
            </p:cNvGrpSpPr>
            <p:nvPr/>
          </p:nvGrpSpPr>
          <p:grpSpPr bwMode="auto">
            <a:xfrm>
              <a:off x="864" y="1589"/>
              <a:ext cx="1760" cy="404"/>
              <a:chOff x="480" y="1589"/>
              <a:chExt cx="1760" cy="404"/>
            </a:xfrm>
          </p:grpSpPr>
          <p:sp>
            <p:nvSpPr>
              <p:cNvPr id="34830" name="Text Box 15"/>
              <p:cNvSpPr txBox="1">
                <a:spLocks noChangeArrowheads="1"/>
              </p:cNvSpPr>
              <p:nvPr/>
            </p:nvSpPr>
            <p:spPr bwMode="auto">
              <a:xfrm>
                <a:off x="480" y="1589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831" name="Text Box 16"/>
              <p:cNvSpPr txBox="1">
                <a:spLocks noChangeArrowheads="1"/>
              </p:cNvSpPr>
              <p:nvPr/>
            </p:nvSpPr>
            <p:spPr bwMode="auto">
              <a:xfrm>
                <a:off x="912" y="1589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4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832" name="Text Box 17"/>
              <p:cNvSpPr txBox="1">
                <a:spLocks noChangeArrowheads="1"/>
              </p:cNvSpPr>
              <p:nvPr/>
            </p:nvSpPr>
            <p:spPr bwMode="auto">
              <a:xfrm>
                <a:off x="1344" y="1589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6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833" name="Text Box 18"/>
              <p:cNvSpPr txBox="1">
                <a:spLocks noChangeArrowheads="1"/>
              </p:cNvSpPr>
              <p:nvPr/>
            </p:nvSpPr>
            <p:spPr bwMode="auto">
              <a:xfrm>
                <a:off x="1776" y="1589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3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826" name="Group 19"/>
            <p:cNvGrpSpPr>
              <a:grpSpLocks/>
            </p:cNvGrpSpPr>
            <p:nvPr/>
          </p:nvGrpSpPr>
          <p:grpSpPr bwMode="auto">
            <a:xfrm>
              <a:off x="3648" y="1541"/>
              <a:ext cx="1282" cy="404"/>
              <a:chOff x="3072" y="1541"/>
              <a:chExt cx="1282" cy="404"/>
            </a:xfrm>
          </p:grpSpPr>
          <p:sp>
            <p:nvSpPr>
              <p:cNvPr id="34827" name="Text Box 20"/>
              <p:cNvSpPr txBox="1">
                <a:spLocks noChangeArrowheads="1"/>
              </p:cNvSpPr>
              <p:nvPr/>
            </p:nvSpPr>
            <p:spPr bwMode="auto">
              <a:xfrm>
                <a:off x="3072" y="154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4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828" name="Text Box 21"/>
              <p:cNvSpPr txBox="1">
                <a:spLocks noChangeArrowheads="1"/>
              </p:cNvSpPr>
              <p:nvPr/>
            </p:nvSpPr>
            <p:spPr bwMode="auto">
              <a:xfrm>
                <a:off x="3504" y="154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3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34829" name="Text Box 22"/>
              <p:cNvSpPr txBox="1">
                <a:spLocks noChangeArrowheads="1"/>
              </p:cNvSpPr>
              <p:nvPr/>
            </p:nvSpPr>
            <p:spPr bwMode="auto">
              <a:xfrm>
                <a:off x="3936" y="1541"/>
                <a:ext cx="418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34821" name="Text Box 23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graphicFrame>
        <p:nvGraphicFramePr>
          <p:cNvPr id="129049" name="Object 25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36885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6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867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36883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6884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868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36881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6882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869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36879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6880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36870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6871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6873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6875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6876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6877" name="Text Box 26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graphicFrame>
        <p:nvGraphicFramePr>
          <p:cNvPr id="36878" name="Object 28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38934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35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15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38932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8933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916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38930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8931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917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38928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38929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38918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8919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8920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8921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8922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8923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8924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38925" name="Text Box 25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sp>
        <p:nvSpPr>
          <p:cNvPr id="38926" name="Text Box 26"/>
          <p:cNvSpPr txBox="1">
            <a:spLocks noChangeArrowheads="1"/>
          </p:cNvSpPr>
          <p:nvPr/>
        </p:nvSpPr>
        <p:spPr bwMode="auto">
          <a:xfrm>
            <a:off x="38100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aphicFrame>
        <p:nvGraphicFramePr>
          <p:cNvPr id="38927" name="Object 28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827088" y="3357563"/>
            <a:ext cx="7559675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un insieme è incluso in un altro insieme se tutti i suoi oggetti sono oggetti dell’altro insieme</a:t>
            </a:r>
            <a:endParaRPr lang="it-IT" altLang="it-IT" sz="24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inclusione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2700338" y="2636838"/>
          <a:ext cx="1497012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425" imgH="177646" progId="Equation.3">
                  <p:embed/>
                </p:oleObj>
              </mc:Choice>
              <mc:Fallback>
                <p:oleObj name="Equation" r:id="rId4" imgW="431425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36838"/>
                        <a:ext cx="1497012" cy="51276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5" name="Group 7"/>
          <p:cNvGrpSpPr>
            <a:grpSpLocks/>
          </p:cNvGrpSpPr>
          <p:nvPr/>
        </p:nvGrpSpPr>
        <p:grpSpPr bwMode="auto">
          <a:xfrm>
            <a:off x="1476375" y="1557338"/>
            <a:ext cx="5616575" cy="792162"/>
            <a:chOff x="960" y="960"/>
            <a:chExt cx="3120" cy="470"/>
          </a:xfrm>
        </p:grpSpPr>
        <p:graphicFrame>
          <p:nvGraphicFramePr>
            <p:cNvPr id="5133" name="Object 8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75920" imgH="253890" progId="Equation.DSMT4">
                    <p:embed/>
                  </p:oleObj>
                </mc:Choice>
                <mc:Fallback>
                  <p:oleObj name="Equation" r:id="rId6" imgW="875920" imgH="25389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4" name="Object 9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23586" imgH="253890" progId="Equation.DSMT4">
                    <p:embed/>
                  </p:oleObj>
                </mc:Choice>
                <mc:Fallback>
                  <p:oleObj name="Equation" r:id="rId8" imgW="723586" imgH="25389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650" name="Object 10"/>
          <p:cNvGraphicFramePr>
            <a:graphicFrameLocks noChangeAspect="1"/>
          </p:cNvGraphicFramePr>
          <p:nvPr/>
        </p:nvGraphicFramePr>
        <p:xfrm>
          <a:off x="4716463" y="2636838"/>
          <a:ext cx="1497012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425" imgH="177646" progId="Equation.3">
                  <p:embed/>
                </p:oleObj>
              </mc:Choice>
              <mc:Fallback>
                <p:oleObj name="Equation" r:id="rId10" imgW="431425" imgH="17764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636838"/>
                        <a:ext cx="1497012" cy="51276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55" name="Group 15"/>
          <p:cNvGrpSpPr>
            <a:grpSpLocks/>
          </p:cNvGrpSpPr>
          <p:nvPr/>
        </p:nvGrpSpPr>
        <p:grpSpPr bwMode="auto">
          <a:xfrm>
            <a:off x="2124075" y="4652963"/>
            <a:ext cx="4464050" cy="1800225"/>
            <a:chOff x="1111" y="2568"/>
            <a:chExt cx="2812" cy="1134"/>
          </a:xfrm>
        </p:grpSpPr>
        <p:grpSp>
          <p:nvGrpSpPr>
            <p:cNvPr id="5128" name="Group 16"/>
            <p:cNvGrpSpPr>
              <a:grpSpLocks/>
            </p:cNvGrpSpPr>
            <p:nvPr/>
          </p:nvGrpSpPr>
          <p:grpSpPr bwMode="auto">
            <a:xfrm>
              <a:off x="1111" y="2568"/>
              <a:ext cx="2812" cy="1134"/>
              <a:chOff x="1111" y="2568"/>
              <a:chExt cx="2812" cy="1134"/>
            </a:xfrm>
          </p:grpSpPr>
          <p:sp>
            <p:nvSpPr>
              <p:cNvPr id="5131" name="Oval 17"/>
              <p:cNvSpPr>
                <a:spLocks noChangeArrowheads="1"/>
              </p:cNvSpPr>
              <p:nvPr/>
            </p:nvSpPr>
            <p:spPr bwMode="auto">
              <a:xfrm rot="-1837223">
                <a:off x="1111" y="2568"/>
                <a:ext cx="1633" cy="113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 sz="3600" i="1"/>
              </a:p>
            </p:txBody>
          </p:sp>
          <p:sp>
            <p:nvSpPr>
              <p:cNvPr id="5132" name="Oval 18"/>
              <p:cNvSpPr>
                <a:spLocks noChangeArrowheads="1"/>
              </p:cNvSpPr>
              <p:nvPr/>
            </p:nvSpPr>
            <p:spPr bwMode="auto">
              <a:xfrm rot="1242622">
                <a:off x="2290" y="2568"/>
                <a:ext cx="1633" cy="113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 sz="3600" i="1"/>
              </a:p>
            </p:txBody>
          </p:sp>
        </p:grpSp>
        <p:sp>
          <p:nvSpPr>
            <p:cNvPr id="5129" name="Text Box 19"/>
            <p:cNvSpPr txBox="1">
              <a:spLocks noChangeArrowheads="1"/>
            </p:cNvSpPr>
            <p:nvPr/>
          </p:nvSpPr>
          <p:spPr bwMode="auto">
            <a:xfrm>
              <a:off x="3016" y="3022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/>
                <a:t>B</a:t>
              </a:r>
            </a:p>
          </p:txBody>
        </p:sp>
        <p:sp>
          <p:nvSpPr>
            <p:cNvPr id="5130" name="Text Box 20"/>
            <p:cNvSpPr txBox="1">
              <a:spLocks noChangeArrowheads="1"/>
            </p:cNvSpPr>
            <p:nvPr/>
          </p:nvSpPr>
          <p:spPr bwMode="auto">
            <a:xfrm>
              <a:off x="1655" y="2976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/>
                <a:t>A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40982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83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963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40980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0981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964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40978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0979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965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40976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0977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40966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0967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0968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0969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0970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0971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0972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0973" name="Text Box 24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graphicFrame>
        <p:nvGraphicFramePr>
          <p:cNvPr id="40974" name="Object 26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Text Box 27"/>
          <p:cNvSpPr txBox="1">
            <a:spLocks noChangeArrowheads="1"/>
          </p:cNvSpPr>
          <p:nvPr/>
        </p:nvSpPr>
        <p:spPr bwMode="auto">
          <a:xfrm>
            <a:off x="38100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43030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31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011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43028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3029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012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43026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3027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3013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43024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3025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43014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15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16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17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18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19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20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21" name="Text Box 24"/>
          <p:cNvSpPr txBox="1">
            <a:spLocks noChangeArrowheads="1"/>
          </p:cNvSpPr>
          <p:nvPr/>
        </p:nvSpPr>
        <p:spPr bwMode="auto">
          <a:xfrm>
            <a:off x="38100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3022" name="Text Box 25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graphicFrame>
        <p:nvGraphicFramePr>
          <p:cNvPr id="43023" name="Object 26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45078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79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059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45076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5077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5060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45074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5075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5061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45072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5073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45062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3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4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5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6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7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8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69" name="Text Box 24"/>
          <p:cNvSpPr txBox="1">
            <a:spLocks noChangeArrowheads="1"/>
          </p:cNvSpPr>
          <p:nvPr/>
        </p:nvSpPr>
        <p:spPr bwMode="auto">
          <a:xfrm>
            <a:off x="38100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5070" name="Text Box 27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graphicFrame>
        <p:nvGraphicFramePr>
          <p:cNvPr id="45071" name="Object 28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47127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128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107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47125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7126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7108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47123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7124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7109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47121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7122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47110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1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2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3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4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5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6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7" name="Text Box 26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sp>
        <p:nvSpPr>
          <p:cNvPr id="47118" name="Text Box 28"/>
          <p:cNvSpPr txBox="1">
            <a:spLocks noChangeArrowheads="1"/>
          </p:cNvSpPr>
          <p:nvPr/>
        </p:nvSpPr>
        <p:spPr bwMode="auto">
          <a:xfrm>
            <a:off x="38100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7119" name="Text Box 29"/>
          <p:cNvSpPr txBox="1">
            <a:spLocks noChangeArrowheads="1"/>
          </p:cNvSpPr>
          <p:nvPr/>
        </p:nvSpPr>
        <p:spPr bwMode="auto">
          <a:xfrm>
            <a:off x="44958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aphicFrame>
        <p:nvGraphicFramePr>
          <p:cNvPr id="47120" name="Object 30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49175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176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155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49173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9174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9156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49171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9172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9157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49169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49170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49158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59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60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61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62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63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64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65" name="Text Box 26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sp>
        <p:nvSpPr>
          <p:cNvPr id="49166" name="Text Box 27"/>
          <p:cNvSpPr txBox="1">
            <a:spLocks noChangeArrowheads="1"/>
          </p:cNvSpPr>
          <p:nvPr/>
        </p:nvSpPr>
        <p:spPr bwMode="auto">
          <a:xfrm>
            <a:off x="38100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49167" name="Text Box 28"/>
          <p:cNvSpPr txBox="1">
            <a:spLocks noChangeArrowheads="1"/>
          </p:cNvSpPr>
          <p:nvPr/>
        </p:nvSpPr>
        <p:spPr bwMode="auto">
          <a:xfrm>
            <a:off x="44958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aphicFrame>
        <p:nvGraphicFramePr>
          <p:cNvPr id="49168" name="Object 29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2590800" y="0"/>
            <a:ext cx="4953000" cy="746125"/>
            <a:chOff x="960" y="960"/>
            <a:chExt cx="3120" cy="470"/>
          </a:xfrm>
        </p:grpSpPr>
        <p:graphicFrame>
          <p:nvGraphicFramePr>
            <p:cNvPr id="51223" name="Object 3"/>
            <p:cNvGraphicFramePr>
              <a:graphicFrameLocks noChangeAspect="1"/>
            </p:cNvGraphicFramePr>
            <p:nvPr/>
          </p:nvGraphicFramePr>
          <p:xfrm>
            <a:off x="960" y="960"/>
            <a:ext cx="148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75920" imgH="253890" progId="Equation.DSMT4">
                    <p:embed/>
                  </p:oleObj>
                </mc:Choice>
                <mc:Fallback>
                  <p:oleObj name="Equation" r:id="rId4" imgW="875920" imgH="25389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960"/>
                          <a:ext cx="148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24" name="Object 4"/>
            <p:cNvGraphicFramePr>
              <a:graphicFrameLocks noChangeAspect="1"/>
            </p:cNvGraphicFramePr>
            <p:nvPr/>
          </p:nvGraphicFramePr>
          <p:xfrm>
            <a:off x="2736" y="960"/>
            <a:ext cx="1344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23586" imgH="253890" progId="Equation.DSMT4">
                    <p:embed/>
                  </p:oleObj>
                </mc:Choice>
                <mc:Fallback>
                  <p:oleObj name="Equation" r:id="rId6" imgW="723586" imgH="25389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960"/>
                          <a:ext cx="1344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03" name="Group 5"/>
          <p:cNvGrpSpPr>
            <a:grpSpLocks/>
          </p:cNvGrpSpPr>
          <p:nvPr/>
        </p:nvGrpSpPr>
        <p:grpSpPr bwMode="auto">
          <a:xfrm>
            <a:off x="2209800" y="838200"/>
            <a:ext cx="1547813" cy="1397000"/>
            <a:chOff x="1392" y="528"/>
            <a:chExt cx="975" cy="880"/>
          </a:xfrm>
        </p:grpSpPr>
        <p:sp>
          <p:nvSpPr>
            <p:cNvPr id="51221" name="AutoShape 6"/>
            <p:cNvSpPr>
              <a:spLocks noChangeArrowheads="1"/>
            </p:cNvSpPr>
            <p:nvPr/>
          </p:nvSpPr>
          <p:spPr bwMode="auto">
            <a:xfrm>
              <a:off x="1680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51222" name="Text Box 7"/>
            <p:cNvSpPr txBox="1">
              <a:spLocks noChangeArrowheads="1"/>
            </p:cNvSpPr>
            <p:nvPr/>
          </p:nvSpPr>
          <p:spPr bwMode="auto">
            <a:xfrm>
              <a:off x="1392" y="1043"/>
              <a:ext cx="97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204" name="Group 8"/>
          <p:cNvGrpSpPr>
            <a:grpSpLocks/>
          </p:cNvGrpSpPr>
          <p:nvPr/>
        </p:nvGrpSpPr>
        <p:grpSpPr bwMode="auto">
          <a:xfrm>
            <a:off x="6019800" y="762000"/>
            <a:ext cx="1563688" cy="1397000"/>
            <a:chOff x="3216" y="528"/>
            <a:chExt cx="985" cy="880"/>
          </a:xfrm>
        </p:grpSpPr>
        <p:sp>
          <p:nvSpPr>
            <p:cNvPr id="51219" name="AutoShape 9"/>
            <p:cNvSpPr>
              <a:spLocks noChangeArrowheads="1"/>
            </p:cNvSpPr>
            <p:nvPr/>
          </p:nvSpPr>
          <p:spPr bwMode="auto">
            <a:xfrm>
              <a:off x="3504" y="528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51220" name="Text Box 10"/>
            <p:cNvSpPr txBox="1">
              <a:spLocks noChangeArrowheads="1"/>
            </p:cNvSpPr>
            <p:nvPr/>
          </p:nvSpPr>
          <p:spPr bwMode="auto">
            <a:xfrm>
              <a:off x="3216" y="1043"/>
              <a:ext cx="9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205" name="Group 11"/>
          <p:cNvGrpSpPr>
            <a:grpSpLocks/>
          </p:cNvGrpSpPr>
          <p:nvPr/>
        </p:nvGrpSpPr>
        <p:grpSpPr bwMode="auto">
          <a:xfrm>
            <a:off x="1676400" y="4572000"/>
            <a:ext cx="1531938" cy="1549400"/>
            <a:chOff x="1056" y="2880"/>
            <a:chExt cx="965" cy="976"/>
          </a:xfrm>
        </p:grpSpPr>
        <p:sp>
          <p:nvSpPr>
            <p:cNvPr id="51217" name="AutoShape 12"/>
            <p:cNvSpPr>
              <a:spLocks noChangeArrowheads="1"/>
            </p:cNvSpPr>
            <p:nvPr/>
          </p:nvSpPr>
          <p:spPr bwMode="auto">
            <a:xfrm>
              <a:off x="1344" y="2880"/>
              <a:ext cx="432" cy="480"/>
            </a:xfrm>
            <a:prstGeom prst="downArrow">
              <a:avLst>
                <a:gd name="adj1" fmla="val 50000"/>
                <a:gd name="adj2" fmla="val 2777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51218" name="Text Box 13"/>
            <p:cNvSpPr txBox="1">
              <a:spLocks noChangeArrowheads="1"/>
            </p:cNvSpPr>
            <p:nvPr/>
          </p:nvSpPr>
          <p:spPr bwMode="auto">
            <a:xfrm>
              <a:off x="1056" y="3491"/>
              <a:ext cx="9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array </a:t>
              </a:r>
              <a:r>
                <a:rPr lang="it-IT" altLang="it-IT"/>
                <a:t>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51206" name="Text Box 14"/>
          <p:cNvSpPr txBox="1">
            <a:spLocks noChangeArrowheads="1"/>
          </p:cNvSpPr>
          <p:nvPr/>
        </p:nvSpPr>
        <p:spPr bwMode="auto">
          <a:xfrm>
            <a:off x="13716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07" name="Text Box 15"/>
          <p:cNvSpPr txBox="1">
            <a:spLocks noChangeArrowheads="1"/>
          </p:cNvSpPr>
          <p:nvPr/>
        </p:nvSpPr>
        <p:spPr bwMode="auto">
          <a:xfrm>
            <a:off x="20574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08" name="Text Box 16"/>
          <p:cNvSpPr txBox="1">
            <a:spLocks noChangeArrowheads="1"/>
          </p:cNvSpPr>
          <p:nvPr/>
        </p:nvSpPr>
        <p:spPr bwMode="auto">
          <a:xfrm>
            <a:off x="2743200" y="25225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09" name="Text Box 17"/>
          <p:cNvSpPr txBox="1">
            <a:spLocks noChangeArrowheads="1"/>
          </p:cNvSpPr>
          <p:nvPr/>
        </p:nvSpPr>
        <p:spPr bwMode="auto">
          <a:xfrm>
            <a:off x="3429000" y="25225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10" name="Text Box 18"/>
          <p:cNvSpPr txBox="1">
            <a:spLocks noChangeArrowheads="1"/>
          </p:cNvSpPr>
          <p:nvPr/>
        </p:nvSpPr>
        <p:spPr bwMode="auto">
          <a:xfrm>
            <a:off x="5791200" y="2446338"/>
            <a:ext cx="736600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4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11" name="Text Box 19"/>
          <p:cNvSpPr txBox="1">
            <a:spLocks noChangeArrowheads="1"/>
          </p:cNvSpPr>
          <p:nvPr/>
        </p:nvSpPr>
        <p:spPr bwMode="auto">
          <a:xfrm>
            <a:off x="6477000" y="24463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3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12" name="Text Box 20"/>
          <p:cNvSpPr txBox="1">
            <a:spLocks noChangeArrowheads="1"/>
          </p:cNvSpPr>
          <p:nvPr/>
        </p:nvSpPr>
        <p:spPr bwMode="auto">
          <a:xfrm>
            <a:off x="7162800" y="2446338"/>
            <a:ext cx="663575" cy="64135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  <a:contourClr>
              <a:srgbClr val="CC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1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13" name="Text Box 26"/>
          <p:cNvSpPr txBox="1">
            <a:spLocks noChangeArrowheads="1"/>
          </p:cNvSpPr>
          <p:nvPr/>
        </p:nvSpPr>
        <p:spPr bwMode="auto">
          <a:xfrm>
            <a:off x="0" y="0"/>
            <a:ext cx="21780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sottrazione</a:t>
            </a:r>
          </a:p>
        </p:txBody>
      </p:sp>
      <p:graphicFrame>
        <p:nvGraphicFramePr>
          <p:cNvPr id="51214" name="Object 29"/>
          <p:cNvGraphicFramePr>
            <a:graphicFrameLocks noChangeAspect="1"/>
          </p:cNvGraphicFramePr>
          <p:nvPr/>
        </p:nvGraphicFramePr>
        <p:xfrm>
          <a:off x="1835150" y="3644900"/>
          <a:ext cx="37417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032" imgH="215806" progId="Equation.3">
                  <p:embed/>
                </p:oleObj>
              </mc:Choice>
              <mc:Fallback>
                <p:oleObj name="Equation" r:id="rId8" imgW="1079032" imgH="215806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37417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5" name="Text Box 35"/>
          <p:cNvSpPr txBox="1">
            <a:spLocks noChangeArrowheads="1"/>
          </p:cNvSpPr>
          <p:nvPr/>
        </p:nvSpPr>
        <p:spPr bwMode="auto">
          <a:xfrm>
            <a:off x="38100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2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51216" name="Text Box 36"/>
          <p:cNvSpPr txBox="1">
            <a:spLocks noChangeArrowheads="1"/>
          </p:cNvSpPr>
          <p:nvPr/>
        </p:nvSpPr>
        <p:spPr bwMode="auto">
          <a:xfrm>
            <a:off x="4495800" y="5418138"/>
            <a:ext cx="736600" cy="64135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mic Sans MS" panose="030F0702030302020204" pitchFamily="66" charset="0"/>
              </a:rPr>
              <a:t> 6 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175" y="1052513"/>
            <a:ext cx="8731250" cy="544830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void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sottrazione(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00000"/>
                </a:solidFill>
                <a:latin typeface="Comic Sans MS" panose="030F0702030302020204" pitchFamily="66" charset="0"/>
              </a:rPr>
              <a:t>in: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a[],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n_a,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2800" b="1">
                <a:latin typeface="Comic Sans MS" panose="030F0702030302020204" pitchFamily="66" charset="0"/>
              </a:rPr>
              <a:t>b[],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     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n_b;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00000"/>
                </a:solidFill>
                <a:latin typeface="Comic Sans MS" panose="030F0702030302020204" pitchFamily="66" charset="0"/>
              </a:rPr>
              <a:t>out: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2800" b="1">
                <a:latin typeface="Comic Sans MS" panose="030F0702030302020204" pitchFamily="66" charset="0"/>
              </a:rPr>
              <a:t>c[],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n_c)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n_c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0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(i=0; i &lt; n_a; i++)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if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! </a:t>
            </a:r>
            <a:r>
              <a:rPr lang="en-GB" altLang="it-IT" sz="2800" b="1">
                <a:latin typeface="Comic Sans MS" panose="030F0702030302020204" pitchFamily="66" charset="0"/>
              </a:rPr>
              <a:t>appartiene(a[i],b,n_b) 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      c[n_c]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a[i]</a:t>
            </a:r>
            <a:r>
              <a:rPr lang="de-DE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	 </a:t>
            </a:r>
            <a:r>
              <a:rPr lang="de-DE" altLang="it-IT" sz="2800" b="1">
                <a:latin typeface="Comic Sans MS" panose="030F0702030302020204" pitchFamily="66" charset="0"/>
              </a:rPr>
              <a:t>n_c</a:t>
            </a:r>
            <a:r>
              <a:rPr lang="de-DE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de-DE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de-DE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de-DE" altLang="it-IT" sz="2800" b="1">
                <a:latin typeface="Comic Sans MS" panose="030F0702030302020204" pitchFamily="66" charset="0"/>
              </a:rPr>
              <a:t>n_c+1</a:t>
            </a:r>
            <a:r>
              <a:rPr lang="de-DE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de-DE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  <a:endParaRPr lang="en-GB" altLang="it-IT" sz="2800" b="1">
              <a:solidFill>
                <a:srgbClr val="FF6600"/>
              </a:solidFill>
              <a:latin typeface="Courier New" panose="02070309020205020404" pitchFamily="49" charset="0"/>
            </a:endParaRPr>
          </a:p>
        </p:txBody>
      </p:sp>
      <p:sp>
        <p:nvSpPr>
          <p:cNvPr id="53251" name="Text Box 6"/>
          <p:cNvSpPr txBox="1">
            <a:spLocks noChangeArrowheads="1"/>
          </p:cNvSpPr>
          <p:nvPr/>
        </p:nvSpPr>
        <p:spPr bwMode="auto">
          <a:xfrm>
            <a:off x="0" y="57150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sottrazione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1331913" y="5589588"/>
            <a:ext cx="7704137" cy="6477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latin typeface="Times New Roman" charset="0"/>
                <a:ea typeface="ＭＳ Ｐゴシック" charset="0"/>
              </a:rPr>
              <a:t> </a:t>
            </a:r>
            <a:r>
              <a:rPr lang="it-IT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ATTENZIONE: da modificare in C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443663" y="2622550"/>
            <a:ext cx="2089150" cy="2308225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n_b*n_a</a:t>
            </a:r>
            <a:endParaRPr lang="it-IT" altLang="it-IT"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confronti tra elementi degli array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(al più)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792693E-CC08-0172-ADDC-B0E5A257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85" y="6279703"/>
            <a:ext cx="7673231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2400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400" b="1" dirty="0" err="1">
                <a:latin typeface="Comic Sans MS" panose="030F0702030302020204" pitchFamily="66" charset="0"/>
              </a:rPr>
              <a:t>appartiene</a:t>
            </a:r>
            <a:r>
              <a:rPr lang="en-GB" altLang="it-IT" sz="2400" b="1" dirty="0">
                <a:latin typeface="Comic Sans MS" panose="030F0702030302020204" pitchFamily="66" charset="0"/>
              </a:rPr>
              <a:t>(</a:t>
            </a: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2400" b="1" dirty="0" err="1">
                <a:latin typeface="Comic Sans MS" panose="030F0702030302020204" pitchFamily="66" charset="0"/>
              </a:rPr>
              <a:t>chiave,</a:t>
            </a:r>
            <a:r>
              <a:rPr lang="en-GB" altLang="it-IT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2400" b="1" dirty="0">
                <a:latin typeface="Comic Sans MS" panose="030F0702030302020204" pitchFamily="66" charset="0"/>
              </a:rPr>
              <a:t> array[],</a:t>
            </a: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400" b="1" dirty="0">
                <a:latin typeface="Comic Sans MS" panose="030F0702030302020204" pitchFamily="66" charset="0"/>
              </a:rPr>
              <a:t> n)</a:t>
            </a:r>
            <a:r>
              <a:rPr lang="en-GB" altLang="it-IT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endParaRPr lang="it-IT" altLang="it-IT" sz="2400" dirty="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684213" y="3429000"/>
            <a:ext cx="7559675" cy="13827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due insiemi sono uguali se hanno lo stesso numero di oggetti e se ogni oggetto di un insieme è anche oggetto dell’altro insieme</a:t>
            </a:r>
            <a:endParaRPr lang="it-IT" altLang="it-IT" sz="240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uguaglianza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graphicFrame>
        <p:nvGraphicFramePr>
          <p:cNvPr id="55300" name="Object 9"/>
          <p:cNvGraphicFramePr>
            <a:graphicFrameLocks noChangeAspect="1"/>
          </p:cNvGraphicFramePr>
          <p:nvPr/>
        </p:nvGraphicFramePr>
        <p:xfrm>
          <a:off x="4646613" y="1844675"/>
          <a:ext cx="29067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1844675"/>
                        <a:ext cx="2906712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12"/>
          <p:cNvGraphicFramePr>
            <a:graphicFrameLocks noChangeAspect="1"/>
          </p:cNvGraphicFramePr>
          <p:nvPr/>
        </p:nvGraphicFramePr>
        <p:xfrm>
          <a:off x="846138" y="1844675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844675"/>
                        <a:ext cx="2905125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11188" y="1484313"/>
            <a:ext cx="8135937" cy="4362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 il primo insieme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secondo insieme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800">
                <a:latin typeface="Arial" panose="020B0604020202020204" pitchFamily="34" charset="0"/>
              </a:rPr>
              <a:t>), le loro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cardinalità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true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/>
              <a:t>uguali</a:t>
            </a:r>
            <a:r>
              <a:rPr lang="it-IT" altLang="it-IT" sz="2800">
                <a:latin typeface="Arial" panose="020B0604020202020204" pitchFamily="34" charset="0"/>
              </a:rPr>
              <a:t>),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false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/>
              <a:t>diversi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uguale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do-while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verificare l’appartenenza di ogni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sz="2800">
                <a:latin typeface="Arial" panose="020B0604020202020204" pitchFamily="34" charset="0"/>
              </a:rPr>
              <a:t> a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predicato di permanenza:</a:t>
            </a:r>
            <a:endParaRPr lang="it-IT" altLang="it-IT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</a:rPr>
              <a:t> </a:t>
            </a:r>
            <a:r>
              <a:rPr lang="it-IT" altLang="it-IT" sz="2800">
                <a:solidFill>
                  <a:srgbClr val="7F7F7F"/>
                </a:solidFill>
              </a:rPr>
              <a:t>	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a[i] </a:t>
            </a:r>
            <a:r>
              <a:rPr lang="it-IT" altLang="it-IT" sz="2800">
                <a:latin typeface="Arial" panose="020B0604020202020204" pitchFamily="34" charset="0"/>
              </a:rPr>
              <a:t>appartiene a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b and i &lt; n_a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uguaglianza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0" y="0"/>
            <a:ext cx="23812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uguaglianza</a:t>
            </a:r>
          </a:p>
        </p:txBody>
      </p:sp>
      <p:grpSp>
        <p:nvGrpSpPr>
          <p:cNvPr id="142360" name="Group 24"/>
          <p:cNvGrpSpPr>
            <a:grpSpLocks/>
          </p:cNvGrpSpPr>
          <p:nvPr/>
        </p:nvGrpSpPr>
        <p:grpSpPr bwMode="auto">
          <a:xfrm>
            <a:off x="1692275" y="838200"/>
            <a:ext cx="6137275" cy="2376488"/>
            <a:chOff x="1066" y="528"/>
            <a:chExt cx="3866" cy="1497"/>
          </a:xfrm>
        </p:grpSpPr>
        <p:grpSp>
          <p:nvGrpSpPr>
            <p:cNvPr id="59401" name="Group 6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59414" name="AutoShape 7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59415" name="Text Box 8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59402" name="Group 9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59412" name="AutoShape 10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59413" name="Text Box 11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59403" name="Group 22"/>
            <p:cNvGrpSpPr>
              <a:grpSpLocks/>
            </p:cNvGrpSpPr>
            <p:nvPr/>
          </p:nvGrpSpPr>
          <p:grpSpPr bwMode="auto">
            <a:xfrm>
              <a:off x="1066" y="1621"/>
              <a:ext cx="1592" cy="404"/>
              <a:chOff x="1247" y="1621"/>
              <a:chExt cx="1592" cy="404"/>
            </a:xfrm>
          </p:grpSpPr>
          <p:grpSp>
            <p:nvGrpSpPr>
              <p:cNvPr id="59408" name="Group 12"/>
              <p:cNvGrpSpPr>
                <a:grpSpLocks/>
              </p:cNvGrpSpPr>
              <p:nvPr/>
            </p:nvGrpSpPr>
            <p:grpSpPr bwMode="auto">
              <a:xfrm>
                <a:off x="1247" y="1621"/>
                <a:ext cx="1032" cy="404"/>
                <a:chOff x="1247" y="1575"/>
                <a:chExt cx="1032" cy="404"/>
              </a:xfrm>
            </p:grpSpPr>
            <p:sp>
              <p:nvSpPr>
                <p:cNvPr id="5941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47" y="1575"/>
                  <a:ext cx="640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25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941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815" y="1575"/>
                  <a:ext cx="464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7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59409" name="Text Box 16"/>
              <p:cNvSpPr txBox="1">
                <a:spLocks noChangeArrowheads="1"/>
              </p:cNvSpPr>
              <p:nvPr/>
            </p:nvSpPr>
            <p:spPr bwMode="auto">
              <a:xfrm>
                <a:off x="2245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59404" name="Group 23"/>
            <p:cNvGrpSpPr>
              <a:grpSpLocks/>
            </p:cNvGrpSpPr>
            <p:nvPr/>
          </p:nvGrpSpPr>
          <p:grpSpPr bwMode="auto">
            <a:xfrm>
              <a:off x="3334" y="1621"/>
              <a:ext cx="1598" cy="404"/>
              <a:chOff x="3787" y="1621"/>
              <a:chExt cx="1598" cy="404"/>
            </a:xfrm>
          </p:grpSpPr>
          <p:sp>
            <p:nvSpPr>
              <p:cNvPr id="59405" name="Text Box 17"/>
              <p:cNvSpPr txBox="1">
                <a:spLocks noChangeArrowheads="1"/>
              </p:cNvSpPr>
              <p:nvPr/>
            </p:nvSpPr>
            <p:spPr bwMode="auto">
              <a:xfrm>
                <a:off x="3787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9406" name="Text Box 18"/>
              <p:cNvSpPr txBox="1">
                <a:spLocks noChangeArrowheads="1"/>
              </p:cNvSpPr>
              <p:nvPr/>
            </p:nvSpPr>
            <p:spPr bwMode="auto">
              <a:xfrm>
                <a:off x="4355" y="1621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59407" name="Text Box 19"/>
              <p:cNvSpPr txBox="1">
                <a:spLocks noChangeArrowheads="1"/>
              </p:cNvSpPr>
              <p:nvPr/>
            </p:nvSpPr>
            <p:spPr bwMode="auto">
              <a:xfrm>
                <a:off x="4921" y="162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7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graphicFrame>
        <p:nvGraphicFramePr>
          <p:cNvPr id="59396" name="Object 20"/>
          <p:cNvGraphicFramePr>
            <a:graphicFrameLocks noChangeAspect="1"/>
          </p:cNvGraphicFramePr>
          <p:nvPr/>
        </p:nvGraphicFramePr>
        <p:xfrm>
          <a:off x="5940425" y="0"/>
          <a:ext cx="2906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0"/>
                        <a:ext cx="2906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21"/>
          <p:cNvGraphicFramePr>
            <a:graphicFrameLocks noChangeAspect="1"/>
          </p:cNvGraphicFramePr>
          <p:nvPr/>
        </p:nvGraphicFramePr>
        <p:xfrm>
          <a:off x="2700338" y="0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0"/>
                        <a:ext cx="29051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2361" name="Group 25"/>
          <p:cNvGrpSpPr>
            <a:grpSpLocks/>
          </p:cNvGrpSpPr>
          <p:nvPr/>
        </p:nvGrpSpPr>
        <p:grpSpPr bwMode="auto">
          <a:xfrm>
            <a:off x="1979613" y="4941888"/>
            <a:ext cx="1565275" cy="1384300"/>
            <a:chOff x="1247" y="3113"/>
            <a:chExt cx="986" cy="872"/>
          </a:xfrm>
        </p:grpSpPr>
        <p:sp>
          <p:nvSpPr>
            <p:cNvPr id="59399" name="Text Box 26"/>
            <p:cNvSpPr txBox="1">
              <a:spLocks noChangeArrowheads="1"/>
            </p:cNvSpPr>
            <p:nvPr/>
          </p:nvSpPr>
          <p:spPr bwMode="auto">
            <a:xfrm>
              <a:off x="1247" y="3113"/>
              <a:ext cx="862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      </a:t>
              </a:r>
              <a:r>
                <a:rPr lang="it-IT" altLang="it-IT" sz="2400"/>
                <a:t>   </a:t>
              </a:r>
            </a:p>
          </p:txBody>
        </p:sp>
        <p:sp>
          <p:nvSpPr>
            <p:cNvPr id="59400" name="Text Box 27"/>
            <p:cNvSpPr txBox="1">
              <a:spLocks noChangeArrowheads="1"/>
            </p:cNvSpPr>
            <p:nvPr/>
          </p:nvSpPr>
          <p:spPr bwMode="auto">
            <a:xfrm>
              <a:off x="1280" y="3581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uguale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inclusione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4140200" y="1700213"/>
          <a:ext cx="39195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215806" progId="Equation.3">
                  <p:embed/>
                </p:oleObj>
              </mc:Choice>
              <mc:Fallback>
                <p:oleObj name="Equation" r:id="rId4" imgW="1129810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700213"/>
                        <a:ext cx="3919538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2124075" y="2690813"/>
          <a:ext cx="14970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13" imgH="190417" progId="Equation.3">
                  <p:embed/>
                </p:oleObj>
              </mc:Choice>
              <mc:Fallback>
                <p:oleObj name="Equation" r:id="rId6" imgW="431613" imgH="19041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690813"/>
                        <a:ext cx="1497013" cy="55086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4140200" y="2709863"/>
          <a:ext cx="14970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425" imgH="177646" progId="Equation.3">
                  <p:embed/>
                </p:oleObj>
              </mc:Choice>
              <mc:Fallback>
                <p:oleObj name="Equation" r:id="rId8" imgW="431425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709863"/>
                        <a:ext cx="1497013" cy="51276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1042988" y="1700213"/>
          <a:ext cx="25098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3586" imgH="215806" progId="Equation.3">
                  <p:embed/>
                </p:oleObj>
              </mc:Choice>
              <mc:Fallback>
                <p:oleObj name="Equation" r:id="rId10" imgW="723586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00213"/>
                        <a:ext cx="2509837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5427" name="Group 19"/>
          <p:cNvGrpSpPr>
            <a:grpSpLocks/>
          </p:cNvGrpSpPr>
          <p:nvPr/>
        </p:nvGrpSpPr>
        <p:grpSpPr bwMode="auto">
          <a:xfrm>
            <a:off x="2916238" y="4005263"/>
            <a:ext cx="2592387" cy="1800225"/>
            <a:chOff x="2517" y="2523"/>
            <a:chExt cx="1633" cy="1134"/>
          </a:xfrm>
        </p:grpSpPr>
        <p:sp>
          <p:nvSpPr>
            <p:cNvPr id="7176" name="Oval 15"/>
            <p:cNvSpPr>
              <a:spLocks noChangeArrowheads="1"/>
            </p:cNvSpPr>
            <p:nvPr/>
          </p:nvSpPr>
          <p:spPr bwMode="auto">
            <a:xfrm rot="-1837223">
              <a:off x="2653" y="2568"/>
              <a:ext cx="907" cy="74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 i="1"/>
            </a:p>
          </p:txBody>
        </p:sp>
        <p:sp>
          <p:nvSpPr>
            <p:cNvPr id="7177" name="Oval 16"/>
            <p:cNvSpPr>
              <a:spLocks noChangeArrowheads="1"/>
            </p:cNvSpPr>
            <p:nvPr/>
          </p:nvSpPr>
          <p:spPr bwMode="auto">
            <a:xfrm rot="1242622">
              <a:off x="2517" y="2523"/>
              <a:ext cx="1633" cy="11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 i="1"/>
            </a:p>
          </p:txBody>
        </p:sp>
        <p:sp>
          <p:nvSpPr>
            <p:cNvPr id="7178" name="Text Box 17"/>
            <p:cNvSpPr txBox="1">
              <a:spLocks noChangeArrowheads="1"/>
            </p:cNvSpPr>
            <p:nvPr/>
          </p:nvSpPr>
          <p:spPr bwMode="auto">
            <a:xfrm>
              <a:off x="3560" y="3022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/>
                <a:t>B</a:t>
              </a:r>
            </a:p>
          </p:txBody>
        </p:sp>
        <p:sp>
          <p:nvSpPr>
            <p:cNvPr id="7179" name="Text Box 18"/>
            <p:cNvSpPr txBox="1">
              <a:spLocks noChangeArrowheads="1"/>
            </p:cNvSpPr>
            <p:nvPr/>
          </p:nvSpPr>
          <p:spPr bwMode="auto">
            <a:xfrm>
              <a:off x="2925" y="2750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/>
                <a:t>A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0"/>
            <a:ext cx="23812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uguaglianza</a:t>
            </a:r>
          </a:p>
        </p:txBody>
      </p:sp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1692275" y="838200"/>
            <a:ext cx="6137275" cy="2376488"/>
            <a:chOff x="1066" y="528"/>
            <a:chExt cx="3866" cy="1497"/>
          </a:xfrm>
        </p:grpSpPr>
        <p:grpSp>
          <p:nvGrpSpPr>
            <p:cNvPr id="61449" name="Group 4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61462" name="AutoShape 5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1463" name="Text Box 6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450" name="Group 7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61460" name="AutoShape 8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1461" name="Text Box 9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451" name="Group 10"/>
            <p:cNvGrpSpPr>
              <a:grpSpLocks/>
            </p:cNvGrpSpPr>
            <p:nvPr/>
          </p:nvGrpSpPr>
          <p:grpSpPr bwMode="auto">
            <a:xfrm>
              <a:off x="1066" y="1621"/>
              <a:ext cx="1592" cy="404"/>
              <a:chOff x="1247" y="1621"/>
              <a:chExt cx="1592" cy="404"/>
            </a:xfrm>
          </p:grpSpPr>
          <p:grpSp>
            <p:nvGrpSpPr>
              <p:cNvPr id="61456" name="Group 11"/>
              <p:cNvGrpSpPr>
                <a:grpSpLocks/>
              </p:cNvGrpSpPr>
              <p:nvPr/>
            </p:nvGrpSpPr>
            <p:grpSpPr bwMode="auto">
              <a:xfrm>
                <a:off x="1247" y="1621"/>
                <a:ext cx="1032" cy="404"/>
                <a:chOff x="1247" y="1575"/>
                <a:chExt cx="1032" cy="404"/>
              </a:xfrm>
            </p:grpSpPr>
            <p:sp>
              <p:nvSpPr>
                <p:cNvPr id="6145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7" y="1575"/>
                  <a:ext cx="640" cy="40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  <a:contourClr>
                    <a:srgbClr val="EAEAEA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25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145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15" y="1575"/>
                  <a:ext cx="464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7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61457" name="Text Box 14"/>
              <p:cNvSpPr txBox="1">
                <a:spLocks noChangeArrowheads="1"/>
              </p:cNvSpPr>
              <p:nvPr/>
            </p:nvSpPr>
            <p:spPr bwMode="auto">
              <a:xfrm>
                <a:off x="2245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1452" name="Group 15"/>
            <p:cNvGrpSpPr>
              <a:grpSpLocks/>
            </p:cNvGrpSpPr>
            <p:nvPr/>
          </p:nvGrpSpPr>
          <p:grpSpPr bwMode="auto">
            <a:xfrm>
              <a:off x="3334" y="1621"/>
              <a:ext cx="1598" cy="404"/>
              <a:chOff x="3787" y="1621"/>
              <a:chExt cx="1598" cy="404"/>
            </a:xfrm>
          </p:grpSpPr>
          <p:sp>
            <p:nvSpPr>
              <p:cNvPr id="61453" name="Text Box 16"/>
              <p:cNvSpPr txBox="1">
                <a:spLocks noChangeArrowheads="1"/>
              </p:cNvSpPr>
              <p:nvPr/>
            </p:nvSpPr>
            <p:spPr bwMode="auto">
              <a:xfrm>
                <a:off x="3787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1454" name="Text Box 17"/>
              <p:cNvSpPr txBox="1">
                <a:spLocks noChangeArrowheads="1"/>
              </p:cNvSpPr>
              <p:nvPr/>
            </p:nvSpPr>
            <p:spPr bwMode="auto">
              <a:xfrm>
                <a:off x="4355" y="1621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1455" name="Text Box 18"/>
              <p:cNvSpPr txBox="1">
                <a:spLocks noChangeArrowheads="1"/>
              </p:cNvSpPr>
              <p:nvPr/>
            </p:nvSpPr>
            <p:spPr bwMode="auto">
              <a:xfrm>
                <a:off x="4921" y="162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7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graphicFrame>
        <p:nvGraphicFramePr>
          <p:cNvPr id="61444" name="Object 19"/>
          <p:cNvGraphicFramePr>
            <a:graphicFrameLocks noChangeAspect="1"/>
          </p:cNvGraphicFramePr>
          <p:nvPr/>
        </p:nvGraphicFramePr>
        <p:xfrm>
          <a:off x="5940425" y="0"/>
          <a:ext cx="2906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0"/>
                        <a:ext cx="2906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20"/>
          <p:cNvGraphicFramePr>
            <a:graphicFrameLocks noChangeAspect="1"/>
          </p:cNvGraphicFramePr>
          <p:nvPr/>
        </p:nvGraphicFramePr>
        <p:xfrm>
          <a:off x="2700338" y="0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0"/>
                        <a:ext cx="29051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6" name="Group 21"/>
          <p:cNvGrpSpPr>
            <a:grpSpLocks/>
          </p:cNvGrpSpPr>
          <p:nvPr/>
        </p:nvGrpSpPr>
        <p:grpSpPr bwMode="auto">
          <a:xfrm>
            <a:off x="1979613" y="4941888"/>
            <a:ext cx="1565275" cy="1384300"/>
            <a:chOff x="1247" y="3113"/>
            <a:chExt cx="986" cy="872"/>
          </a:xfrm>
        </p:grpSpPr>
        <p:sp>
          <p:nvSpPr>
            <p:cNvPr id="61447" name="Text Box 22"/>
            <p:cNvSpPr txBox="1">
              <a:spLocks noChangeArrowheads="1"/>
            </p:cNvSpPr>
            <p:nvPr/>
          </p:nvSpPr>
          <p:spPr bwMode="auto">
            <a:xfrm>
              <a:off x="1247" y="3113"/>
              <a:ext cx="862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      </a:t>
              </a:r>
              <a:r>
                <a:rPr lang="it-IT" altLang="it-IT" sz="2400"/>
                <a:t>   </a:t>
              </a:r>
            </a:p>
          </p:txBody>
        </p:sp>
        <p:sp>
          <p:nvSpPr>
            <p:cNvPr id="61448" name="Text Box 23"/>
            <p:cNvSpPr txBox="1">
              <a:spLocks noChangeArrowheads="1"/>
            </p:cNvSpPr>
            <p:nvPr/>
          </p:nvSpPr>
          <p:spPr bwMode="auto">
            <a:xfrm>
              <a:off x="1280" y="3581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uguale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0" y="0"/>
            <a:ext cx="23812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uguaglianza</a:t>
            </a:r>
          </a:p>
        </p:txBody>
      </p:sp>
      <p:grpSp>
        <p:nvGrpSpPr>
          <p:cNvPr id="63491" name="Group 3"/>
          <p:cNvGrpSpPr>
            <a:grpSpLocks/>
          </p:cNvGrpSpPr>
          <p:nvPr/>
        </p:nvGrpSpPr>
        <p:grpSpPr bwMode="auto">
          <a:xfrm>
            <a:off x="1692275" y="838200"/>
            <a:ext cx="6137275" cy="2376488"/>
            <a:chOff x="1066" y="528"/>
            <a:chExt cx="3866" cy="1497"/>
          </a:xfrm>
        </p:grpSpPr>
        <p:grpSp>
          <p:nvGrpSpPr>
            <p:cNvPr id="63497" name="Group 4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63510" name="AutoShape 5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3511" name="Text Box 6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3498" name="Group 7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63508" name="AutoShape 8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3509" name="Text Box 9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3499" name="Group 10"/>
            <p:cNvGrpSpPr>
              <a:grpSpLocks/>
            </p:cNvGrpSpPr>
            <p:nvPr/>
          </p:nvGrpSpPr>
          <p:grpSpPr bwMode="auto">
            <a:xfrm>
              <a:off x="1066" y="1621"/>
              <a:ext cx="1592" cy="404"/>
              <a:chOff x="1247" y="1621"/>
              <a:chExt cx="1592" cy="404"/>
            </a:xfrm>
          </p:grpSpPr>
          <p:grpSp>
            <p:nvGrpSpPr>
              <p:cNvPr id="63504" name="Group 11"/>
              <p:cNvGrpSpPr>
                <a:grpSpLocks/>
              </p:cNvGrpSpPr>
              <p:nvPr/>
            </p:nvGrpSpPr>
            <p:grpSpPr bwMode="auto">
              <a:xfrm>
                <a:off x="1247" y="1621"/>
                <a:ext cx="1032" cy="404"/>
                <a:chOff x="1247" y="1575"/>
                <a:chExt cx="1032" cy="404"/>
              </a:xfrm>
            </p:grpSpPr>
            <p:sp>
              <p:nvSpPr>
                <p:cNvPr id="635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7" y="1575"/>
                  <a:ext cx="640" cy="40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  <a:contourClr>
                    <a:srgbClr val="EAEAEA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25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35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15" y="1575"/>
                  <a:ext cx="464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7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63505" name="Text Box 14"/>
              <p:cNvSpPr txBox="1">
                <a:spLocks noChangeArrowheads="1"/>
              </p:cNvSpPr>
              <p:nvPr/>
            </p:nvSpPr>
            <p:spPr bwMode="auto">
              <a:xfrm>
                <a:off x="2245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3500" name="Group 15"/>
            <p:cNvGrpSpPr>
              <a:grpSpLocks/>
            </p:cNvGrpSpPr>
            <p:nvPr/>
          </p:nvGrpSpPr>
          <p:grpSpPr bwMode="auto">
            <a:xfrm>
              <a:off x="3334" y="1621"/>
              <a:ext cx="1598" cy="404"/>
              <a:chOff x="3787" y="1621"/>
              <a:chExt cx="1598" cy="404"/>
            </a:xfrm>
          </p:grpSpPr>
          <p:sp>
            <p:nvSpPr>
              <p:cNvPr id="63501" name="Text Box 16"/>
              <p:cNvSpPr txBox="1">
                <a:spLocks noChangeArrowheads="1"/>
              </p:cNvSpPr>
              <p:nvPr/>
            </p:nvSpPr>
            <p:spPr bwMode="auto">
              <a:xfrm>
                <a:off x="3787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3502" name="Text Box 17"/>
              <p:cNvSpPr txBox="1">
                <a:spLocks noChangeArrowheads="1"/>
              </p:cNvSpPr>
              <p:nvPr/>
            </p:nvSpPr>
            <p:spPr bwMode="auto">
              <a:xfrm>
                <a:off x="4355" y="1621"/>
                <a:ext cx="640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3503" name="Text Box 18"/>
              <p:cNvSpPr txBox="1">
                <a:spLocks noChangeArrowheads="1"/>
              </p:cNvSpPr>
              <p:nvPr/>
            </p:nvSpPr>
            <p:spPr bwMode="auto">
              <a:xfrm>
                <a:off x="4921" y="162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7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graphicFrame>
        <p:nvGraphicFramePr>
          <p:cNvPr id="63492" name="Object 19"/>
          <p:cNvGraphicFramePr>
            <a:graphicFrameLocks noChangeAspect="1"/>
          </p:cNvGraphicFramePr>
          <p:nvPr/>
        </p:nvGraphicFramePr>
        <p:xfrm>
          <a:off x="5940425" y="0"/>
          <a:ext cx="2906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0"/>
                        <a:ext cx="2906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20"/>
          <p:cNvGraphicFramePr>
            <a:graphicFrameLocks noChangeAspect="1"/>
          </p:cNvGraphicFramePr>
          <p:nvPr/>
        </p:nvGraphicFramePr>
        <p:xfrm>
          <a:off x="2700338" y="0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0"/>
                        <a:ext cx="29051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494" name="Group 21"/>
          <p:cNvGrpSpPr>
            <a:grpSpLocks/>
          </p:cNvGrpSpPr>
          <p:nvPr/>
        </p:nvGrpSpPr>
        <p:grpSpPr bwMode="auto">
          <a:xfrm>
            <a:off x="1979613" y="4941888"/>
            <a:ext cx="1565275" cy="1384300"/>
            <a:chOff x="1247" y="3113"/>
            <a:chExt cx="986" cy="872"/>
          </a:xfrm>
        </p:grpSpPr>
        <p:sp>
          <p:nvSpPr>
            <p:cNvPr id="63495" name="Text Box 22"/>
            <p:cNvSpPr txBox="1">
              <a:spLocks noChangeArrowheads="1"/>
            </p:cNvSpPr>
            <p:nvPr/>
          </p:nvSpPr>
          <p:spPr bwMode="auto">
            <a:xfrm>
              <a:off x="1247" y="3113"/>
              <a:ext cx="880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true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63496" name="Text Box 23"/>
            <p:cNvSpPr txBox="1">
              <a:spLocks noChangeArrowheads="1"/>
            </p:cNvSpPr>
            <p:nvPr/>
          </p:nvSpPr>
          <p:spPr bwMode="auto">
            <a:xfrm>
              <a:off x="1280" y="3581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uguale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0"/>
            <a:ext cx="23812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uguaglianza</a:t>
            </a:r>
          </a:p>
        </p:txBody>
      </p:sp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1692275" y="838200"/>
            <a:ext cx="6137275" cy="2376488"/>
            <a:chOff x="1066" y="528"/>
            <a:chExt cx="3866" cy="1497"/>
          </a:xfrm>
        </p:grpSpPr>
        <p:grpSp>
          <p:nvGrpSpPr>
            <p:cNvPr id="65545" name="Group 4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65558" name="AutoShape 5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5559" name="Text Box 6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5546" name="Group 7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65556" name="AutoShape 8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5557" name="Text Box 9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5547" name="Group 10"/>
            <p:cNvGrpSpPr>
              <a:grpSpLocks/>
            </p:cNvGrpSpPr>
            <p:nvPr/>
          </p:nvGrpSpPr>
          <p:grpSpPr bwMode="auto">
            <a:xfrm>
              <a:off x="1066" y="1621"/>
              <a:ext cx="1592" cy="404"/>
              <a:chOff x="1247" y="1621"/>
              <a:chExt cx="1592" cy="404"/>
            </a:xfrm>
          </p:grpSpPr>
          <p:grpSp>
            <p:nvGrpSpPr>
              <p:cNvPr id="65552" name="Group 11"/>
              <p:cNvGrpSpPr>
                <a:grpSpLocks/>
              </p:cNvGrpSpPr>
              <p:nvPr/>
            </p:nvGrpSpPr>
            <p:grpSpPr bwMode="auto">
              <a:xfrm>
                <a:off x="1247" y="1621"/>
                <a:ext cx="1032" cy="404"/>
                <a:chOff x="1247" y="1575"/>
                <a:chExt cx="1032" cy="404"/>
              </a:xfrm>
            </p:grpSpPr>
            <p:sp>
              <p:nvSpPr>
                <p:cNvPr id="6555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7" y="1575"/>
                  <a:ext cx="640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25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555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15" y="1575"/>
                  <a:ext cx="464" cy="40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  <a:contourClr>
                    <a:srgbClr val="EAEAEA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7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65553" name="Text Box 14"/>
              <p:cNvSpPr txBox="1">
                <a:spLocks noChangeArrowheads="1"/>
              </p:cNvSpPr>
              <p:nvPr/>
            </p:nvSpPr>
            <p:spPr bwMode="auto">
              <a:xfrm>
                <a:off x="2245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5548" name="Group 15"/>
            <p:cNvGrpSpPr>
              <a:grpSpLocks/>
            </p:cNvGrpSpPr>
            <p:nvPr/>
          </p:nvGrpSpPr>
          <p:grpSpPr bwMode="auto">
            <a:xfrm>
              <a:off x="3334" y="1621"/>
              <a:ext cx="1598" cy="404"/>
              <a:chOff x="3787" y="1621"/>
              <a:chExt cx="1598" cy="404"/>
            </a:xfrm>
          </p:grpSpPr>
          <p:sp>
            <p:nvSpPr>
              <p:cNvPr id="65549" name="Text Box 16"/>
              <p:cNvSpPr txBox="1">
                <a:spLocks noChangeArrowheads="1"/>
              </p:cNvSpPr>
              <p:nvPr/>
            </p:nvSpPr>
            <p:spPr bwMode="auto">
              <a:xfrm>
                <a:off x="3787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5550" name="Text Box 17"/>
              <p:cNvSpPr txBox="1">
                <a:spLocks noChangeArrowheads="1"/>
              </p:cNvSpPr>
              <p:nvPr/>
            </p:nvSpPr>
            <p:spPr bwMode="auto">
              <a:xfrm>
                <a:off x="4355" y="1621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5551" name="Text Box 18"/>
              <p:cNvSpPr txBox="1">
                <a:spLocks noChangeArrowheads="1"/>
              </p:cNvSpPr>
              <p:nvPr/>
            </p:nvSpPr>
            <p:spPr bwMode="auto">
              <a:xfrm>
                <a:off x="4921" y="162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7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graphicFrame>
        <p:nvGraphicFramePr>
          <p:cNvPr id="65540" name="Object 19"/>
          <p:cNvGraphicFramePr>
            <a:graphicFrameLocks noChangeAspect="1"/>
          </p:cNvGraphicFramePr>
          <p:nvPr/>
        </p:nvGraphicFramePr>
        <p:xfrm>
          <a:off x="5940425" y="0"/>
          <a:ext cx="2906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0"/>
                        <a:ext cx="2906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20"/>
          <p:cNvGraphicFramePr>
            <a:graphicFrameLocks noChangeAspect="1"/>
          </p:cNvGraphicFramePr>
          <p:nvPr/>
        </p:nvGraphicFramePr>
        <p:xfrm>
          <a:off x="2700338" y="0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0"/>
                        <a:ext cx="29051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42" name="Group 21"/>
          <p:cNvGrpSpPr>
            <a:grpSpLocks/>
          </p:cNvGrpSpPr>
          <p:nvPr/>
        </p:nvGrpSpPr>
        <p:grpSpPr bwMode="auto">
          <a:xfrm>
            <a:off x="1979613" y="4941888"/>
            <a:ext cx="1565275" cy="1384300"/>
            <a:chOff x="1247" y="3113"/>
            <a:chExt cx="986" cy="872"/>
          </a:xfrm>
        </p:grpSpPr>
        <p:sp>
          <p:nvSpPr>
            <p:cNvPr id="65543" name="Text Box 22"/>
            <p:cNvSpPr txBox="1">
              <a:spLocks noChangeArrowheads="1"/>
            </p:cNvSpPr>
            <p:nvPr/>
          </p:nvSpPr>
          <p:spPr bwMode="auto">
            <a:xfrm>
              <a:off x="1247" y="3113"/>
              <a:ext cx="880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true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65544" name="Text Box 23"/>
            <p:cNvSpPr txBox="1">
              <a:spLocks noChangeArrowheads="1"/>
            </p:cNvSpPr>
            <p:nvPr/>
          </p:nvSpPr>
          <p:spPr bwMode="auto">
            <a:xfrm>
              <a:off x="1280" y="3581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uguale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0" y="0"/>
            <a:ext cx="23812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uguaglianza</a:t>
            </a:r>
          </a:p>
        </p:txBody>
      </p:sp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1692275" y="838200"/>
            <a:ext cx="6137275" cy="2376488"/>
            <a:chOff x="1066" y="528"/>
            <a:chExt cx="3866" cy="1497"/>
          </a:xfrm>
        </p:grpSpPr>
        <p:grpSp>
          <p:nvGrpSpPr>
            <p:cNvPr id="67593" name="Group 4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67606" name="AutoShape 5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7607" name="Text Box 6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7594" name="Group 7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67604" name="AutoShape 8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7605" name="Text Box 9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7595" name="Group 10"/>
            <p:cNvGrpSpPr>
              <a:grpSpLocks/>
            </p:cNvGrpSpPr>
            <p:nvPr/>
          </p:nvGrpSpPr>
          <p:grpSpPr bwMode="auto">
            <a:xfrm>
              <a:off x="1066" y="1621"/>
              <a:ext cx="1592" cy="404"/>
              <a:chOff x="1247" y="1621"/>
              <a:chExt cx="1592" cy="404"/>
            </a:xfrm>
          </p:grpSpPr>
          <p:grpSp>
            <p:nvGrpSpPr>
              <p:cNvPr id="67600" name="Group 11"/>
              <p:cNvGrpSpPr>
                <a:grpSpLocks/>
              </p:cNvGrpSpPr>
              <p:nvPr/>
            </p:nvGrpSpPr>
            <p:grpSpPr bwMode="auto">
              <a:xfrm>
                <a:off x="1247" y="1621"/>
                <a:ext cx="1032" cy="404"/>
                <a:chOff x="1247" y="1575"/>
                <a:chExt cx="1032" cy="404"/>
              </a:xfrm>
            </p:grpSpPr>
            <p:sp>
              <p:nvSpPr>
                <p:cNvPr id="6760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7" y="1575"/>
                  <a:ext cx="640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25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76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15" y="1575"/>
                  <a:ext cx="464" cy="404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  <a:contourClr>
                    <a:srgbClr val="EAEAEA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7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67601" name="Text Box 14"/>
              <p:cNvSpPr txBox="1">
                <a:spLocks noChangeArrowheads="1"/>
              </p:cNvSpPr>
              <p:nvPr/>
            </p:nvSpPr>
            <p:spPr bwMode="auto">
              <a:xfrm>
                <a:off x="2245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7596" name="Group 15"/>
            <p:cNvGrpSpPr>
              <a:grpSpLocks/>
            </p:cNvGrpSpPr>
            <p:nvPr/>
          </p:nvGrpSpPr>
          <p:grpSpPr bwMode="auto">
            <a:xfrm>
              <a:off x="3334" y="1621"/>
              <a:ext cx="1598" cy="404"/>
              <a:chOff x="3787" y="1621"/>
              <a:chExt cx="1598" cy="404"/>
            </a:xfrm>
          </p:grpSpPr>
          <p:sp>
            <p:nvSpPr>
              <p:cNvPr id="67597" name="Text Box 16"/>
              <p:cNvSpPr txBox="1">
                <a:spLocks noChangeArrowheads="1"/>
              </p:cNvSpPr>
              <p:nvPr/>
            </p:nvSpPr>
            <p:spPr bwMode="auto">
              <a:xfrm>
                <a:off x="3787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7598" name="Text Box 17"/>
              <p:cNvSpPr txBox="1">
                <a:spLocks noChangeArrowheads="1"/>
              </p:cNvSpPr>
              <p:nvPr/>
            </p:nvSpPr>
            <p:spPr bwMode="auto">
              <a:xfrm>
                <a:off x="4355" y="1621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7599" name="Text Box 18"/>
              <p:cNvSpPr txBox="1">
                <a:spLocks noChangeArrowheads="1"/>
              </p:cNvSpPr>
              <p:nvPr/>
            </p:nvSpPr>
            <p:spPr bwMode="auto">
              <a:xfrm>
                <a:off x="4921" y="1621"/>
                <a:ext cx="464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7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graphicFrame>
        <p:nvGraphicFramePr>
          <p:cNvPr id="67588" name="Object 19"/>
          <p:cNvGraphicFramePr>
            <a:graphicFrameLocks noChangeAspect="1"/>
          </p:cNvGraphicFramePr>
          <p:nvPr/>
        </p:nvGraphicFramePr>
        <p:xfrm>
          <a:off x="5940425" y="0"/>
          <a:ext cx="2906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0"/>
                        <a:ext cx="2906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20"/>
          <p:cNvGraphicFramePr>
            <a:graphicFrameLocks noChangeAspect="1"/>
          </p:cNvGraphicFramePr>
          <p:nvPr/>
        </p:nvGraphicFramePr>
        <p:xfrm>
          <a:off x="2700338" y="0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0"/>
                        <a:ext cx="29051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590" name="Group 21"/>
          <p:cNvGrpSpPr>
            <a:grpSpLocks/>
          </p:cNvGrpSpPr>
          <p:nvPr/>
        </p:nvGrpSpPr>
        <p:grpSpPr bwMode="auto">
          <a:xfrm>
            <a:off x="1979613" y="4941888"/>
            <a:ext cx="1565275" cy="1384300"/>
            <a:chOff x="1247" y="3113"/>
            <a:chExt cx="986" cy="872"/>
          </a:xfrm>
        </p:grpSpPr>
        <p:sp>
          <p:nvSpPr>
            <p:cNvPr id="67591" name="Text Box 22"/>
            <p:cNvSpPr txBox="1">
              <a:spLocks noChangeArrowheads="1"/>
            </p:cNvSpPr>
            <p:nvPr/>
          </p:nvSpPr>
          <p:spPr bwMode="auto">
            <a:xfrm>
              <a:off x="1247" y="3113"/>
              <a:ext cx="880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true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67592" name="Text Box 23"/>
            <p:cNvSpPr txBox="1">
              <a:spLocks noChangeArrowheads="1"/>
            </p:cNvSpPr>
            <p:nvPr/>
          </p:nvSpPr>
          <p:spPr bwMode="auto">
            <a:xfrm>
              <a:off x="1280" y="3581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uguale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0" y="0"/>
            <a:ext cx="23812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uguaglianza</a:t>
            </a:r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1692275" y="838200"/>
            <a:ext cx="6137275" cy="2376488"/>
            <a:chOff x="1066" y="528"/>
            <a:chExt cx="3866" cy="1497"/>
          </a:xfrm>
        </p:grpSpPr>
        <p:grpSp>
          <p:nvGrpSpPr>
            <p:cNvPr id="69641" name="Group 4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69654" name="AutoShape 5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9655" name="Text Box 6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9642" name="Group 7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69652" name="AutoShape 8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69653" name="Text Box 9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9643" name="Group 10"/>
            <p:cNvGrpSpPr>
              <a:grpSpLocks/>
            </p:cNvGrpSpPr>
            <p:nvPr/>
          </p:nvGrpSpPr>
          <p:grpSpPr bwMode="auto">
            <a:xfrm>
              <a:off x="1066" y="1621"/>
              <a:ext cx="1592" cy="404"/>
              <a:chOff x="1247" y="1621"/>
              <a:chExt cx="1592" cy="404"/>
            </a:xfrm>
          </p:grpSpPr>
          <p:grpSp>
            <p:nvGrpSpPr>
              <p:cNvPr id="69648" name="Group 11"/>
              <p:cNvGrpSpPr>
                <a:grpSpLocks/>
              </p:cNvGrpSpPr>
              <p:nvPr/>
            </p:nvGrpSpPr>
            <p:grpSpPr bwMode="auto">
              <a:xfrm>
                <a:off x="1247" y="1621"/>
                <a:ext cx="1032" cy="404"/>
                <a:chOff x="1247" y="1575"/>
                <a:chExt cx="1032" cy="404"/>
              </a:xfrm>
            </p:grpSpPr>
            <p:sp>
              <p:nvSpPr>
                <p:cNvPr id="6965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7" y="1575"/>
                  <a:ext cx="640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25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6965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15" y="1575"/>
                  <a:ext cx="464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7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69649" name="Text Box 14"/>
              <p:cNvSpPr txBox="1">
                <a:spLocks noChangeArrowheads="1"/>
              </p:cNvSpPr>
              <p:nvPr/>
            </p:nvSpPr>
            <p:spPr bwMode="auto">
              <a:xfrm>
                <a:off x="2245" y="1621"/>
                <a:ext cx="594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69644" name="Group 15"/>
            <p:cNvGrpSpPr>
              <a:grpSpLocks/>
            </p:cNvGrpSpPr>
            <p:nvPr/>
          </p:nvGrpSpPr>
          <p:grpSpPr bwMode="auto">
            <a:xfrm>
              <a:off x="3334" y="1621"/>
              <a:ext cx="1598" cy="404"/>
              <a:chOff x="3787" y="1621"/>
              <a:chExt cx="1598" cy="404"/>
            </a:xfrm>
          </p:grpSpPr>
          <p:sp>
            <p:nvSpPr>
              <p:cNvPr id="69645" name="Text Box 16"/>
              <p:cNvSpPr txBox="1">
                <a:spLocks noChangeArrowheads="1"/>
              </p:cNvSpPr>
              <p:nvPr/>
            </p:nvSpPr>
            <p:spPr bwMode="auto">
              <a:xfrm>
                <a:off x="3787" y="1621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646" name="Text Box 17"/>
              <p:cNvSpPr txBox="1">
                <a:spLocks noChangeArrowheads="1"/>
              </p:cNvSpPr>
              <p:nvPr/>
            </p:nvSpPr>
            <p:spPr bwMode="auto">
              <a:xfrm>
                <a:off x="4355" y="1621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9647" name="Text Box 18"/>
              <p:cNvSpPr txBox="1">
                <a:spLocks noChangeArrowheads="1"/>
              </p:cNvSpPr>
              <p:nvPr/>
            </p:nvSpPr>
            <p:spPr bwMode="auto">
              <a:xfrm>
                <a:off x="4921" y="162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7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graphicFrame>
        <p:nvGraphicFramePr>
          <p:cNvPr id="69636" name="Object 19"/>
          <p:cNvGraphicFramePr>
            <a:graphicFrameLocks noChangeAspect="1"/>
          </p:cNvGraphicFramePr>
          <p:nvPr/>
        </p:nvGraphicFramePr>
        <p:xfrm>
          <a:off x="5940425" y="0"/>
          <a:ext cx="2906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0"/>
                        <a:ext cx="2906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20"/>
          <p:cNvGraphicFramePr>
            <a:graphicFrameLocks noChangeAspect="1"/>
          </p:cNvGraphicFramePr>
          <p:nvPr/>
        </p:nvGraphicFramePr>
        <p:xfrm>
          <a:off x="2700338" y="0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0"/>
                        <a:ext cx="29051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38" name="Group 21"/>
          <p:cNvGrpSpPr>
            <a:grpSpLocks/>
          </p:cNvGrpSpPr>
          <p:nvPr/>
        </p:nvGrpSpPr>
        <p:grpSpPr bwMode="auto">
          <a:xfrm>
            <a:off x="1979613" y="4941888"/>
            <a:ext cx="1565275" cy="1384300"/>
            <a:chOff x="1247" y="3113"/>
            <a:chExt cx="986" cy="872"/>
          </a:xfrm>
        </p:grpSpPr>
        <p:sp>
          <p:nvSpPr>
            <p:cNvPr id="69639" name="Text Box 22"/>
            <p:cNvSpPr txBox="1">
              <a:spLocks noChangeArrowheads="1"/>
            </p:cNvSpPr>
            <p:nvPr/>
          </p:nvSpPr>
          <p:spPr bwMode="auto">
            <a:xfrm>
              <a:off x="1247" y="3113"/>
              <a:ext cx="880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true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69640" name="Text Box 23"/>
            <p:cNvSpPr txBox="1">
              <a:spLocks noChangeArrowheads="1"/>
            </p:cNvSpPr>
            <p:nvPr/>
          </p:nvSpPr>
          <p:spPr bwMode="auto">
            <a:xfrm>
              <a:off x="1280" y="3581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uguale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0" y="0"/>
            <a:ext cx="2381250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uguaglianza</a:t>
            </a:r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1692275" y="838200"/>
            <a:ext cx="6137275" cy="2376488"/>
            <a:chOff x="1066" y="528"/>
            <a:chExt cx="3866" cy="1497"/>
          </a:xfrm>
        </p:grpSpPr>
        <p:grpSp>
          <p:nvGrpSpPr>
            <p:cNvPr id="71690" name="Group 4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71703" name="AutoShape 5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71704" name="Text Box 6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71691" name="Group 7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71701" name="AutoShape 8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71702" name="Text Box 9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71692" name="Group 10"/>
            <p:cNvGrpSpPr>
              <a:grpSpLocks/>
            </p:cNvGrpSpPr>
            <p:nvPr/>
          </p:nvGrpSpPr>
          <p:grpSpPr bwMode="auto">
            <a:xfrm>
              <a:off x="1066" y="1621"/>
              <a:ext cx="1592" cy="404"/>
              <a:chOff x="1247" y="1621"/>
              <a:chExt cx="1592" cy="404"/>
            </a:xfrm>
          </p:grpSpPr>
          <p:grpSp>
            <p:nvGrpSpPr>
              <p:cNvPr id="71697" name="Group 11"/>
              <p:cNvGrpSpPr>
                <a:grpSpLocks/>
              </p:cNvGrpSpPr>
              <p:nvPr/>
            </p:nvGrpSpPr>
            <p:grpSpPr bwMode="auto">
              <a:xfrm>
                <a:off x="1247" y="1621"/>
                <a:ext cx="1032" cy="404"/>
                <a:chOff x="1247" y="1575"/>
                <a:chExt cx="1032" cy="404"/>
              </a:xfrm>
            </p:grpSpPr>
            <p:sp>
              <p:nvSpPr>
                <p:cNvPr id="7169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7" y="1575"/>
                  <a:ext cx="640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25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7170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815" y="1575"/>
                  <a:ext cx="464" cy="404"/>
                </a:xfrm>
                <a:prstGeom prst="rect">
                  <a:avLst/>
                </a:prstGeom>
                <a:solidFill>
                  <a:srgbClr val="CCFF66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FF66"/>
                  </a:extrusionClr>
                  <a:contourClr>
                    <a:srgbClr val="CCFF66"/>
                  </a:contour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  <a:flatTx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3600">
                      <a:latin typeface="Comic Sans MS" panose="030F0702030302020204" pitchFamily="66" charset="0"/>
                    </a:rPr>
                    <a:t> 7 </a:t>
                  </a:r>
                  <a:endParaRPr lang="it-IT" altLang="it-IT" sz="2400"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71698" name="Text Box 14"/>
              <p:cNvSpPr txBox="1">
                <a:spLocks noChangeArrowheads="1"/>
              </p:cNvSpPr>
              <p:nvPr/>
            </p:nvSpPr>
            <p:spPr bwMode="auto">
              <a:xfrm>
                <a:off x="2245" y="1621"/>
                <a:ext cx="594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71693" name="Group 15"/>
            <p:cNvGrpSpPr>
              <a:grpSpLocks/>
            </p:cNvGrpSpPr>
            <p:nvPr/>
          </p:nvGrpSpPr>
          <p:grpSpPr bwMode="auto">
            <a:xfrm>
              <a:off x="3334" y="1621"/>
              <a:ext cx="1598" cy="404"/>
              <a:chOff x="3787" y="1621"/>
              <a:chExt cx="1598" cy="404"/>
            </a:xfrm>
          </p:grpSpPr>
          <p:sp>
            <p:nvSpPr>
              <p:cNvPr id="71694" name="Text Box 16"/>
              <p:cNvSpPr txBox="1">
                <a:spLocks noChangeArrowheads="1"/>
              </p:cNvSpPr>
              <p:nvPr/>
            </p:nvSpPr>
            <p:spPr bwMode="auto">
              <a:xfrm>
                <a:off x="3787" y="1621"/>
                <a:ext cx="594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1695" name="Text Box 17"/>
              <p:cNvSpPr txBox="1">
                <a:spLocks noChangeArrowheads="1"/>
              </p:cNvSpPr>
              <p:nvPr/>
            </p:nvSpPr>
            <p:spPr bwMode="auto">
              <a:xfrm>
                <a:off x="4355" y="1621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71696" name="Text Box 18"/>
              <p:cNvSpPr txBox="1">
                <a:spLocks noChangeArrowheads="1"/>
              </p:cNvSpPr>
              <p:nvPr/>
            </p:nvSpPr>
            <p:spPr bwMode="auto">
              <a:xfrm>
                <a:off x="4921" y="1621"/>
                <a:ext cx="46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7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</p:grpSp>
      <p:graphicFrame>
        <p:nvGraphicFramePr>
          <p:cNvPr id="71684" name="Object 19"/>
          <p:cNvGraphicFramePr>
            <a:graphicFrameLocks noChangeAspect="1"/>
          </p:cNvGraphicFramePr>
          <p:nvPr/>
        </p:nvGraphicFramePr>
        <p:xfrm>
          <a:off x="5940425" y="0"/>
          <a:ext cx="2906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0"/>
                        <a:ext cx="2906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20"/>
          <p:cNvGraphicFramePr>
            <a:graphicFrameLocks noChangeAspect="1"/>
          </p:cNvGraphicFramePr>
          <p:nvPr/>
        </p:nvGraphicFramePr>
        <p:xfrm>
          <a:off x="2700338" y="0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37836" imgH="215806" progId="Equation.3">
                  <p:embed/>
                </p:oleObj>
              </mc:Choice>
              <mc:Fallback>
                <p:oleObj name="Equation" r:id="rId6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0"/>
                        <a:ext cx="29051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686" name="Group 21"/>
          <p:cNvGrpSpPr>
            <a:grpSpLocks/>
          </p:cNvGrpSpPr>
          <p:nvPr/>
        </p:nvGrpSpPr>
        <p:grpSpPr bwMode="auto">
          <a:xfrm>
            <a:off x="1979613" y="4941888"/>
            <a:ext cx="1565275" cy="1384300"/>
            <a:chOff x="1247" y="3113"/>
            <a:chExt cx="986" cy="872"/>
          </a:xfrm>
        </p:grpSpPr>
        <p:sp>
          <p:nvSpPr>
            <p:cNvPr id="71688" name="Text Box 22"/>
            <p:cNvSpPr txBox="1">
              <a:spLocks noChangeArrowheads="1"/>
            </p:cNvSpPr>
            <p:nvPr/>
          </p:nvSpPr>
          <p:spPr bwMode="auto">
            <a:xfrm>
              <a:off x="1247" y="3113"/>
              <a:ext cx="880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true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71689" name="Text Box 23"/>
            <p:cNvSpPr txBox="1">
              <a:spLocks noChangeArrowheads="1"/>
            </p:cNvSpPr>
            <p:nvPr/>
          </p:nvSpPr>
          <p:spPr bwMode="auto">
            <a:xfrm>
              <a:off x="1280" y="3581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uguale</a:t>
              </a:r>
            </a:p>
          </p:txBody>
        </p:sp>
      </p:grp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1403350" y="4365625"/>
            <a:ext cx="2881313" cy="2159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74625" y="765175"/>
            <a:ext cx="8789988" cy="4954588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uguaglianza_insiemi(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2800" b="1">
                <a:latin typeface="Comic Sans MS" panose="030F0702030302020204" pitchFamily="66" charset="0"/>
              </a:rPr>
              <a:t> a[],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float </a:t>
            </a:r>
            <a:r>
              <a:rPr lang="en-GB" altLang="it-IT" sz="2800" b="1">
                <a:latin typeface="Comic Sans MS" panose="030F0702030302020204" pitchFamily="66" charset="0"/>
              </a:rPr>
              <a:t>b[],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int </a:t>
            </a:r>
            <a:r>
              <a:rPr lang="en-GB" altLang="it-IT" sz="2800" b="1">
                <a:latin typeface="Comic Sans MS" panose="030F0702030302020204" pitchFamily="66" charset="0"/>
              </a:rPr>
              <a:t>n)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{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logical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uguale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latin typeface="Comic Sans MS" panose="030F0702030302020204" pitchFamily="66" charset="0"/>
              </a:rPr>
              <a:t> i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0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do {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      uguale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appartiene(a[i],b,n)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</a:t>
            </a:r>
            <a:r>
              <a:rPr lang="en-GB" altLang="it-IT" sz="2800" b="1">
                <a:latin typeface="Comic Sans MS" panose="030F0702030302020204" pitchFamily="66" charset="0"/>
              </a:rPr>
              <a:t>i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i+1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} while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(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tx2"/>
                </a:solidFill>
                <a:latin typeface="Comic Sans MS" panose="030F0702030302020204" pitchFamily="66" charset="0"/>
              </a:rPr>
              <a:t>uguale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&amp;&amp;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n )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return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chemeClr val="tx2"/>
                </a:solidFill>
                <a:latin typeface="Comic Sans MS" panose="030F0702030302020204" pitchFamily="66" charset="0"/>
              </a:rPr>
              <a:t>uguale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3348038" y="4983163"/>
            <a:ext cx="5729287" cy="1471612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n</a:t>
            </a:r>
            <a:r>
              <a:rPr lang="it-IT" altLang="it-IT" b="1" baseline="30000">
                <a:latin typeface="Comic Sans MS" panose="030F0702030302020204" pitchFamily="66" charset="0"/>
              </a:rPr>
              <a:t>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confronti tra elementi dei due array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(al più)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D18ABA9-D31E-8B6D-762E-655398E30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257" y="188640"/>
            <a:ext cx="7673231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2400" b="1" dirty="0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400" b="1" dirty="0" err="1">
                <a:latin typeface="Comic Sans MS" panose="030F0702030302020204" pitchFamily="66" charset="0"/>
              </a:rPr>
              <a:t>appartiene</a:t>
            </a:r>
            <a:r>
              <a:rPr lang="en-GB" altLang="it-IT" sz="2400" b="1" dirty="0">
                <a:latin typeface="Comic Sans MS" panose="030F0702030302020204" pitchFamily="66" charset="0"/>
              </a:rPr>
              <a:t>(</a:t>
            </a: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2400" b="1" dirty="0" err="1">
                <a:latin typeface="Comic Sans MS" panose="030F0702030302020204" pitchFamily="66" charset="0"/>
              </a:rPr>
              <a:t>chiave,</a:t>
            </a:r>
            <a:r>
              <a:rPr lang="en-GB" altLang="it-IT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2400" b="1" dirty="0">
                <a:latin typeface="Comic Sans MS" panose="030F0702030302020204" pitchFamily="66" charset="0"/>
              </a:rPr>
              <a:t> array[],</a:t>
            </a:r>
            <a:r>
              <a:rPr lang="en-GB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400" b="1" dirty="0">
                <a:latin typeface="Comic Sans MS" panose="030F0702030302020204" pitchFamily="66" charset="0"/>
              </a:rPr>
              <a:t> n)</a:t>
            </a:r>
            <a:r>
              <a:rPr lang="en-GB" altLang="it-IT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endParaRPr lang="it-IT" altLang="it-IT" sz="2400" dirty="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asellaDiTesto 3"/>
          <p:cNvSpPr txBox="1">
            <a:spLocks noChangeArrowheads="1"/>
          </p:cNvSpPr>
          <p:nvPr/>
        </p:nvSpPr>
        <p:spPr bwMode="auto">
          <a:xfrm>
            <a:off x="258763" y="374650"/>
            <a:ext cx="5494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Esercizio: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main  per  determinare l’uguaglianza di</a:t>
            </a:r>
          </a:p>
        </p:txBody>
      </p:sp>
      <p:sp>
        <p:nvSpPr>
          <p:cNvPr id="75779" name="CasellaDiTesto 4"/>
          <p:cNvSpPr txBox="1">
            <a:spLocks noChangeArrowheads="1"/>
          </p:cNvSpPr>
          <p:nvPr/>
        </p:nvSpPr>
        <p:spPr bwMode="auto">
          <a:xfrm>
            <a:off x="827088" y="1333500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5263" y="1960563"/>
            <a:ext cx="8928100" cy="452437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main() {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it-IT" sz="2800" b="1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2722563" y="101600"/>
            <a:ext cx="6202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logical</a:t>
            </a:r>
            <a:r>
              <a:rPr lang="en-GB" altLang="it-IT" sz="1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1800" b="1">
                <a:latin typeface="Comic Sans MS" panose="030F0702030302020204" pitchFamily="66" charset="0"/>
              </a:rPr>
              <a:t>uguaglianza insiemi (</a:t>
            </a: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float</a:t>
            </a:r>
            <a:r>
              <a:rPr lang="en-GB" altLang="it-IT" sz="1800" b="1">
                <a:latin typeface="Comic Sans MS" panose="030F0702030302020204" pitchFamily="66" charset="0"/>
              </a:rPr>
              <a:t> a[],</a:t>
            </a:r>
            <a:r>
              <a:rPr lang="en-GB" altLang="it-IT" sz="1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float </a:t>
            </a:r>
            <a:r>
              <a:rPr lang="en-GB" altLang="it-IT" sz="1800" b="1">
                <a:latin typeface="Comic Sans MS" panose="030F0702030302020204" pitchFamily="66" charset="0"/>
              </a:rPr>
              <a:t>b[],</a:t>
            </a:r>
            <a:r>
              <a:rPr lang="en-GB" altLang="it-IT" sz="1800" b="1">
                <a:solidFill>
                  <a:srgbClr val="FF0000"/>
                </a:solidFill>
                <a:latin typeface="Comic Sans MS" panose="030F0702030302020204" pitchFamily="66" charset="0"/>
              </a:rPr>
              <a:t>int  </a:t>
            </a:r>
            <a:r>
              <a:rPr lang="en-GB" altLang="it-IT" sz="1800" b="1">
                <a:latin typeface="Comic Sans MS" panose="030F0702030302020204" pitchFamily="66" charset="0"/>
              </a:rPr>
              <a:t>n) </a:t>
            </a:r>
            <a:endParaRPr lang="en-GB" altLang="it-IT" sz="1800" b="1">
              <a:solidFill>
                <a:srgbClr val="7F7F7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5782" name="Object 9"/>
          <p:cNvGraphicFramePr>
            <a:graphicFrameLocks noChangeAspect="1"/>
          </p:cNvGraphicFramePr>
          <p:nvPr/>
        </p:nvGraphicFramePr>
        <p:xfrm>
          <a:off x="1268413" y="1271588"/>
          <a:ext cx="29067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7836" imgH="215806" progId="Equation.3">
                  <p:embed/>
                </p:oleObj>
              </mc:Choice>
              <mc:Fallback>
                <p:oleObj name="Equation" r:id="rId2" imgW="837836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271588"/>
                        <a:ext cx="2906712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12"/>
          <p:cNvGraphicFramePr>
            <a:graphicFrameLocks noChangeAspect="1"/>
          </p:cNvGraphicFramePr>
          <p:nvPr/>
        </p:nvGraphicFramePr>
        <p:xfrm>
          <a:off x="5822950" y="649288"/>
          <a:ext cx="29051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7836" imgH="215806" progId="Equation.3">
                  <p:embed/>
                </p:oleObj>
              </mc:Choice>
              <mc:Fallback>
                <p:oleObj name="Equation" r:id="rId4" imgW="837836" imgH="21580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649288"/>
                        <a:ext cx="2905125" cy="6223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11188" y="1484313"/>
            <a:ext cx="8135937" cy="47894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 il primo insieme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la sua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cardinalità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n_a</a:t>
            </a:r>
            <a:r>
              <a:rPr lang="it-IT" altLang="it-IT" sz="2800">
                <a:latin typeface="Arial" panose="020B0604020202020204" pitchFamily="34" charset="0"/>
              </a:rPr>
              <a:t>), il secondo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insieme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800">
                <a:latin typeface="Arial" panose="020B0604020202020204" pitchFamily="34" charset="0"/>
              </a:rPr>
              <a:t>), la sua cardinalità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n_b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true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/>
              <a:t>incluso</a:t>
            </a:r>
            <a:r>
              <a:rPr lang="it-IT" altLang="it-IT" sz="2800">
                <a:latin typeface="Arial" panose="020B0604020202020204" pitchFamily="34" charset="0"/>
              </a:rPr>
              <a:t>),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false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/>
              <a:t>non incluso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incluso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do-while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verificare l’appartenenza di ogni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 sz="2800">
                <a:latin typeface="Arial" panose="020B0604020202020204" pitchFamily="34" charset="0"/>
              </a:rPr>
              <a:t> a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predicato di permanenza:</a:t>
            </a:r>
            <a:endParaRPr lang="it-IT" altLang="it-IT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FF3300"/>
                </a:solidFill>
              </a:rPr>
              <a:t> </a:t>
            </a:r>
            <a:r>
              <a:rPr lang="it-IT" altLang="it-IT" sz="2800">
                <a:solidFill>
                  <a:srgbClr val="7F7F7F"/>
                </a:solidFill>
              </a:rPr>
              <a:t>	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a[i] </a:t>
            </a:r>
            <a:r>
              <a:rPr lang="it-IT" altLang="it-IT" sz="2800">
                <a:latin typeface="Arial" panose="020B0604020202020204" pitchFamily="34" charset="0"/>
              </a:rPr>
              <a:t>appartiene a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b  and  i &lt; n_a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07375" cy="9461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problemi con insiemi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inclusione</a:t>
            </a:r>
            <a:r>
              <a:rPr lang="it-IT" altLang="it-IT" sz="2800">
                <a:latin typeface="Arial" panose="020B0604020202020204" pitchFamily="34" charset="0"/>
              </a:rPr>
              <a:t> di due insiemi: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9"/>
          <p:cNvSpPr txBox="1">
            <a:spLocks noChangeArrowheads="1"/>
          </p:cNvSpPr>
          <p:nvPr/>
        </p:nvSpPr>
        <p:spPr bwMode="auto">
          <a:xfrm>
            <a:off x="0" y="0"/>
            <a:ext cx="1998663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inclusione</a:t>
            </a:r>
          </a:p>
        </p:txBody>
      </p:sp>
      <p:graphicFrame>
        <p:nvGraphicFramePr>
          <p:cNvPr id="11267" name="Object 32"/>
          <p:cNvGraphicFramePr>
            <a:graphicFrameLocks noChangeAspect="1"/>
          </p:cNvGraphicFramePr>
          <p:nvPr/>
        </p:nvGraphicFramePr>
        <p:xfrm>
          <a:off x="5224463" y="0"/>
          <a:ext cx="39195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215806" progId="Equation.3">
                  <p:embed/>
                </p:oleObj>
              </mc:Choice>
              <mc:Fallback>
                <p:oleObj name="Equation" r:id="rId4" imgW="1129810" imgH="215806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0"/>
                        <a:ext cx="39195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33"/>
          <p:cNvGraphicFramePr>
            <a:graphicFrameLocks noChangeAspect="1"/>
          </p:cNvGraphicFramePr>
          <p:nvPr/>
        </p:nvGraphicFramePr>
        <p:xfrm>
          <a:off x="2127250" y="0"/>
          <a:ext cx="25098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586" imgH="215806" progId="Equation.3">
                  <p:embed/>
                </p:oleObj>
              </mc:Choice>
              <mc:Fallback>
                <p:oleObj name="Equation" r:id="rId6" imgW="723586" imgH="215806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0"/>
                        <a:ext cx="25098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5751" name="Group 39"/>
          <p:cNvGrpSpPr>
            <a:grpSpLocks/>
          </p:cNvGrpSpPr>
          <p:nvPr/>
        </p:nvGrpSpPr>
        <p:grpSpPr bwMode="auto">
          <a:xfrm>
            <a:off x="1979613" y="838200"/>
            <a:ext cx="6569075" cy="2376488"/>
            <a:chOff x="1247" y="528"/>
            <a:chExt cx="4138" cy="1497"/>
          </a:xfrm>
        </p:grpSpPr>
        <p:grpSp>
          <p:nvGrpSpPr>
            <p:cNvPr id="11273" name="Group 5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11285" name="AutoShape 6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1286" name="Text Box 7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1274" name="Group 8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11283" name="AutoShape 9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1284" name="Text Box 10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1275" name="Group 35"/>
            <p:cNvGrpSpPr>
              <a:grpSpLocks/>
            </p:cNvGrpSpPr>
            <p:nvPr/>
          </p:nvGrpSpPr>
          <p:grpSpPr bwMode="auto">
            <a:xfrm>
              <a:off x="1247" y="1621"/>
              <a:ext cx="1162" cy="404"/>
              <a:chOff x="1247" y="1575"/>
              <a:chExt cx="1162" cy="404"/>
            </a:xfrm>
          </p:grpSpPr>
          <p:sp>
            <p:nvSpPr>
              <p:cNvPr id="11281" name="Text Box 16"/>
              <p:cNvSpPr txBox="1">
                <a:spLocks noChangeArrowheads="1"/>
              </p:cNvSpPr>
              <p:nvPr/>
            </p:nvSpPr>
            <p:spPr bwMode="auto">
              <a:xfrm>
                <a:off x="1247" y="1575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282" name="Text Box 17"/>
              <p:cNvSpPr txBox="1">
                <a:spLocks noChangeArrowheads="1"/>
              </p:cNvSpPr>
              <p:nvPr/>
            </p:nvSpPr>
            <p:spPr bwMode="auto">
              <a:xfrm>
                <a:off x="1815" y="1575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1276" name="Text Box 21"/>
            <p:cNvSpPr txBox="1">
              <a:spLocks noChangeArrowheads="1"/>
            </p:cNvSpPr>
            <p:nvPr/>
          </p:nvSpPr>
          <p:spPr bwMode="auto">
            <a:xfrm>
              <a:off x="2789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3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1277" name="Text Box 22"/>
            <p:cNvSpPr txBox="1">
              <a:spLocks noChangeArrowheads="1"/>
            </p:cNvSpPr>
            <p:nvPr/>
          </p:nvSpPr>
          <p:spPr bwMode="auto">
            <a:xfrm>
              <a:off x="3221" y="1621"/>
              <a:ext cx="59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12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1278" name="Text Box 36"/>
            <p:cNvSpPr txBox="1">
              <a:spLocks noChangeArrowheads="1"/>
            </p:cNvSpPr>
            <p:nvPr/>
          </p:nvSpPr>
          <p:spPr bwMode="auto">
            <a:xfrm>
              <a:off x="3787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44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1279" name="Text Box 37"/>
            <p:cNvSpPr txBox="1">
              <a:spLocks noChangeArrowheads="1"/>
            </p:cNvSpPr>
            <p:nvPr/>
          </p:nvSpPr>
          <p:spPr bwMode="auto">
            <a:xfrm>
              <a:off x="4355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25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1280" name="Text Box 38"/>
            <p:cNvSpPr txBox="1">
              <a:spLocks noChangeArrowheads="1"/>
            </p:cNvSpPr>
            <p:nvPr/>
          </p:nvSpPr>
          <p:spPr bwMode="auto">
            <a:xfrm>
              <a:off x="4921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7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5754" name="Group 42"/>
          <p:cNvGrpSpPr>
            <a:grpSpLocks/>
          </p:cNvGrpSpPr>
          <p:nvPr/>
        </p:nvGrpSpPr>
        <p:grpSpPr bwMode="auto">
          <a:xfrm>
            <a:off x="1979613" y="4941888"/>
            <a:ext cx="1689100" cy="1384300"/>
            <a:chOff x="1247" y="3113"/>
            <a:chExt cx="1064" cy="872"/>
          </a:xfrm>
        </p:grpSpPr>
        <p:sp>
          <p:nvSpPr>
            <p:cNvPr id="11271" name="Text Box 40"/>
            <p:cNvSpPr txBox="1">
              <a:spLocks noChangeArrowheads="1"/>
            </p:cNvSpPr>
            <p:nvPr/>
          </p:nvSpPr>
          <p:spPr bwMode="auto">
            <a:xfrm>
              <a:off x="1247" y="3113"/>
              <a:ext cx="1064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     </a:t>
              </a:r>
              <a:r>
                <a:rPr lang="it-IT" altLang="it-IT" sz="2400"/>
                <a:t>         </a:t>
              </a:r>
            </a:p>
          </p:txBody>
        </p:sp>
        <p:sp>
          <p:nvSpPr>
            <p:cNvPr id="11272" name="Text Box 41"/>
            <p:cNvSpPr txBox="1">
              <a:spLocks noChangeArrowheads="1"/>
            </p:cNvSpPr>
            <p:nvPr/>
          </p:nvSpPr>
          <p:spPr bwMode="auto">
            <a:xfrm>
              <a:off x="1280" y="3581"/>
              <a:ext cx="1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incluso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1998663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inclusione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224463" y="0"/>
          <a:ext cx="39195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215806" progId="Equation.3">
                  <p:embed/>
                </p:oleObj>
              </mc:Choice>
              <mc:Fallback>
                <p:oleObj name="Equation" r:id="rId4" imgW="112981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0"/>
                        <a:ext cx="39195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127250" y="0"/>
          <a:ext cx="25098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586" imgH="215806" progId="Equation.3">
                  <p:embed/>
                </p:oleObj>
              </mc:Choice>
              <mc:Fallback>
                <p:oleObj name="Equation" r:id="rId6" imgW="723586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0"/>
                        <a:ext cx="25098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1979613" y="838200"/>
            <a:ext cx="6569075" cy="2376488"/>
            <a:chOff x="1247" y="528"/>
            <a:chExt cx="4138" cy="1497"/>
          </a:xfrm>
        </p:grpSpPr>
        <p:grpSp>
          <p:nvGrpSpPr>
            <p:cNvPr id="13321" name="Group 6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13333" name="AutoShape 7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3334" name="Text Box 8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3322" name="Group 9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13331" name="AutoShape 10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3332" name="Text Box 11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3323" name="Group 12"/>
            <p:cNvGrpSpPr>
              <a:grpSpLocks/>
            </p:cNvGrpSpPr>
            <p:nvPr/>
          </p:nvGrpSpPr>
          <p:grpSpPr bwMode="auto">
            <a:xfrm>
              <a:off x="1247" y="1621"/>
              <a:ext cx="1162" cy="404"/>
              <a:chOff x="1247" y="1575"/>
              <a:chExt cx="1162" cy="404"/>
            </a:xfrm>
          </p:grpSpPr>
          <p:sp>
            <p:nvSpPr>
              <p:cNvPr id="13329" name="Text Box 13"/>
              <p:cNvSpPr txBox="1">
                <a:spLocks noChangeArrowheads="1"/>
              </p:cNvSpPr>
              <p:nvPr/>
            </p:nvSpPr>
            <p:spPr bwMode="auto">
              <a:xfrm>
                <a:off x="1247" y="1575"/>
                <a:ext cx="640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3330" name="Text Box 14"/>
              <p:cNvSpPr txBox="1">
                <a:spLocks noChangeArrowheads="1"/>
              </p:cNvSpPr>
              <p:nvPr/>
            </p:nvSpPr>
            <p:spPr bwMode="auto">
              <a:xfrm>
                <a:off x="1815" y="1575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3324" name="Text Box 15"/>
            <p:cNvSpPr txBox="1">
              <a:spLocks noChangeArrowheads="1"/>
            </p:cNvSpPr>
            <p:nvPr/>
          </p:nvSpPr>
          <p:spPr bwMode="auto">
            <a:xfrm>
              <a:off x="2789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3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3325" name="Text Box 16"/>
            <p:cNvSpPr txBox="1">
              <a:spLocks noChangeArrowheads="1"/>
            </p:cNvSpPr>
            <p:nvPr/>
          </p:nvSpPr>
          <p:spPr bwMode="auto">
            <a:xfrm>
              <a:off x="3221" y="1621"/>
              <a:ext cx="59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12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3326" name="Text Box 17"/>
            <p:cNvSpPr txBox="1">
              <a:spLocks noChangeArrowheads="1"/>
            </p:cNvSpPr>
            <p:nvPr/>
          </p:nvSpPr>
          <p:spPr bwMode="auto">
            <a:xfrm>
              <a:off x="3787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44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3327" name="Text Box 18"/>
            <p:cNvSpPr txBox="1">
              <a:spLocks noChangeArrowheads="1"/>
            </p:cNvSpPr>
            <p:nvPr/>
          </p:nvSpPr>
          <p:spPr bwMode="auto">
            <a:xfrm>
              <a:off x="4355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25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3328" name="Text Box 19"/>
            <p:cNvSpPr txBox="1">
              <a:spLocks noChangeArrowheads="1"/>
            </p:cNvSpPr>
            <p:nvPr/>
          </p:nvSpPr>
          <p:spPr bwMode="auto">
            <a:xfrm>
              <a:off x="4921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7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18" name="Group 20"/>
          <p:cNvGrpSpPr>
            <a:grpSpLocks/>
          </p:cNvGrpSpPr>
          <p:nvPr/>
        </p:nvGrpSpPr>
        <p:grpSpPr bwMode="auto">
          <a:xfrm>
            <a:off x="1979613" y="4941888"/>
            <a:ext cx="1689100" cy="1384300"/>
            <a:chOff x="1247" y="3113"/>
            <a:chExt cx="1064" cy="872"/>
          </a:xfrm>
        </p:grpSpPr>
        <p:sp>
          <p:nvSpPr>
            <p:cNvPr id="13319" name="Text Box 21"/>
            <p:cNvSpPr txBox="1">
              <a:spLocks noChangeArrowheads="1"/>
            </p:cNvSpPr>
            <p:nvPr/>
          </p:nvSpPr>
          <p:spPr bwMode="auto">
            <a:xfrm>
              <a:off x="1247" y="3113"/>
              <a:ext cx="1064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     </a:t>
              </a:r>
              <a:r>
                <a:rPr lang="it-IT" altLang="it-IT" sz="2400"/>
                <a:t>         </a:t>
              </a:r>
            </a:p>
          </p:txBody>
        </p:sp>
        <p:sp>
          <p:nvSpPr>
            <p:cNvPr id="13320" name="Text Box 22"/>
            <p:cNvSpPr txBox="1">
              <a:spLocks noChangeArrowheads="1"/>
            </p:cNvSpPr>
            <p:nvPr/>
          </p:nvSpPr>
          <p:spPr bwMode="auto">
            <a:xfrm>
              <a:off x="1280" y="3581"/>
              <a:ext cx="1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incluso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998663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inclusione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224463" y="0"/>
          <a:ext cx="39195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215806" progId="Equation.3">
                  <p:embed/>
                </p:oleObj>
              </mc:Choice>
              <mc:Fallback>
                <p:oleObj name="Equation" r:id="rId4" imgW="112981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0"/>
                        <a:ext cx="39195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127250" y="0"/>
          <a:ext cx="25098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586" imgH="215806" progId="Equation.3">
                  <p:embed/>
                </p:oleObj>
              </mc:Choice>
              <mc:Fallback>
                <p:oleObj name="Equation" r:id="rId6" imgW="723586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0"/>
                        <a:ext cx="25098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1979613" y="838200"/>
            <a:ext cx="6569075" cy="2376488"/>
            <a:chOff x="1247" y="528"/>
            <a:chExt cx="4138" cy="1497"/>
          </a:xfrm>
        </p:grpSpPr>
        <p:grpSp>
          <p:nvGrpSpPr>
            <p:cNvPr id="15369" name="Group 6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15381" name="AutoShape 7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5382" name="Text Box 8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5370" name="Group 9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15379" name="AutoShape 10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5380" name="Text Box 11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5371" name="Group 12"/>
            <p:cNvGrpSpPr>
              <a:grpSpLocks/>
            </p:cNvGrpSpPr>
            <p:nvPr/>
          </p:nvGrpSpPr>
          <p:grpSpPr bwMode="auto">
            <a:xfrm>
              <a:off x="1247" y="1621"/>
              <a:ext cx="1162" cy="404"/>
              <a:chOff x="1247" y="1575"/>
              <a:chExt cx="1162" cy="404"/>
            </a:xfrm>
          </p:grpSpPr>
          <p:sp>
            <p:nvSpPr>
              <p:cNvPr id="15377" name="Text Box 13"/>
              <p:cNvSpPr txBox="1">
                <a:spLocks noChangeArrowheads="1"/>
              </p:cNvSpPr>
              <p:nvPr/>
            </p:nvSpPr>
            <p:spPr bwMode="auto">
              <a:xfrm>
                <a:off x="1247" y="1575"/>
                <a:ext cx="640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5378" name="Text Box 14"/>
              <p:cNvSpPr txBox="1">
                <a:spLocks noChangeArrowheads="1"/>
              </p:cNvSpPr>
              <p:nvPr/>
            </p:nvSpPr>
            <p:spPr bwMode="auto">
              <a:xfrm>
                <a:off x="1815" y="1575"/>
                <a:ext cx="594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5372" name="Text Box 15"/>
            <p:cNvSpPr txBox="1">
              <a:spLocks noChangeArrowheads="1"/>
            </p:cNvSpPr>
            <p:nvPr/>
          </p:nvSpPr>
          <p:spPr bwMode="auto">
            <a:xfrm>
              <a:off x="2789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3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5373" name="Text Box 16"/>
            <p:cNvSpPr txBox="1">
              <a:spLocks noChangeArrowheads="1"/>
            </p:cNvSpPr>
            <p:nvPr/>
          </p:nvSpPr>
          <p:spPr bwMode="auto">
            <a:xfrm>
              <a:off x="3221" y="1621"/>
              <a:ext cx="59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12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5374" name="Text Box 17"/>
            <p:cNvSpPr txBox="1">
              <a:spLocks noChangeArrowheads="1"/>
            </p:cNvSpPr>
            <p:nvPr/>
          </p:nvSpPr>
          <p:spPr bwMode="auto">
            <a:xfrm>
              <a:off x="3787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44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5375" name="Text Box 18"/>
            <p:cNvSpPr txBox="1">
              <a:spLocks noChangeArrowheads="1"/>
            </p:cNvSpPr>
            <p:nvPr/>
          </p:nvSpPr>
          <p:spPr bwMode="auto">
            <a:xfrm>
              <a:off x="4355" y="1621"/>
              <a:ext cx="640" cy="404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25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5376" name="Text Box 19"/>
            <p:cNvSpPr txBox="1">
              <a:spLocks noChangeArrowheads="1"/>
            </p:cNvSpPr>
            <p:nvPr/>
          </p:nvSpPr>
          <p:spPr bwMode="auto">
            <a:xfrm>
              <a:off x="4921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7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366" name="Group 20"/>
          <p:cNvGrpSpPr>
            <a:grpSpLocks/>
          </p:cNvGrpSpPr>
          <p:nvPr/>
        </p:nvGrpSpPr>
        <p:grpSpPr bwMode="auto">
          <a:xfrm>
            <a:off x="1979613" y="4941888"/>
            <a:ext cx="1670050" cy="1384300"/>
            <a:chOff x="1247" y="3113"/>
            <a:chExt cx="1052" cy="872"/>
          </a:xfrm>
        </p:grpSpPr>
        <p:sp>
          <p:nvSpPr>
            <p:cNvPr id="15367" name="Text Box 21"/>
            <p:cNvSpPr txBox="1">
              <a:spLocks noChangeArrowheads="1"/>
            </p:cNvSpPr>
            <p:nvPr/>
          </p:nvSpPr>
          <p:spPr bwMode="auto">
            <a:xfrm>
              <a:off x="1247" y="3113"/>
              <a:ext cx="1052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 true 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15368" name="Text Box 22"/>
            <p:cNvSpPr txBox="1">
              <a:spLocks noChangeArrowheads="1"/>
            </p:cNvSpPr>
            <p:nvPr/>
          </p:nvSpPr>
          <p:spPr bwMode="auto">
            <a:xfrm>
              <a:off x="1280" y="3581"/>
              <a:ext cx="1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incluso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1998663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inclusione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224463" y="0"/>
          <a:ext cx="39195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215806" progId="Equation.3">
                  <p:embed/>
                </p:oleObj>
              </mc:Choice>
              <mc:Fallback>
                <p:oleObj name="Equation" r:id="rId4" imgW="112981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0"/>
                        <a:ext cx="39195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127250" y="0"/>
          <a:ext cx="25098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586" imgH="215806" progId="Equation.3">
                  <p:embed/>
                </p:oleObj>
              </mc:Choice>
              <mc:Fallback>
                <p:oleObj name="Equation" r:id="rId6" imgW="723586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0"/>
                        <a:ext cx="25098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1979613" y="838200"/>
            <a:ext cx="6569075" cy="2376488"/>
            <a:chOff x="1247" y="528"/>
            <a:chExt cx="4138" cy="1497"/>
          </a:xfrm>
        </p:grpSpPr>
        <p:grpSp>
          <p:nvGrpSpPr>
            <p:cNvPr id="17417" name="Group 6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17429" name="AutoShape 7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7430" name="Text Box 8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7418" name="Group 9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17427" name="AutoShape 10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7428" name="Text Box 11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7419" name="Group 12"/>
            <p:cNvGrpSpPr>
              <a:grpSpLocks/>
            </p:cNvGrpSpPr>
            <p:nvPr/>
          </p:nvGrpSpPr>
          <p:grpSpPr bwMode="auto">
            <a:xfrm>
              <a:off x="1247" y="1621"/>
              <a:ext cx="1162" cy="404"/>
              <a:chOff x="1247" y="1575"/>
              <a:chExt cx="1162" cy="404"/>
            </a:xfrm>
          </p:grpSpPr>
          <p:sp>
            <p:nvSpPr>
              <p:cNvPr id="17425" name="Text Box 13"/>
              <p:cNvSpPr txBox="1">
                <a:spLocks noChangeArrowheads="1"/>
              </p:cNvSpPr>
              <p:nvPr/>
            </p:nvSpPr>
            <p:spPr bwMode="auto">
              <a:xfrm>
                <a:off x="1247" y="1575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426" name="Text Box 14"/>
              <p:cNvSpPr txBox="1">
                <a:spLocks noChangeArrowheads="1"/>
              </p:cNvSpPr>
              <p:nvPr/>
            </p:nvSpPr>
            <p:spPr bwMode="auto">
              <a:xfrm>
                <a:off x="1815" y="1575"/>
                <a:ext cx="594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7420" name="Text Box 15"/>
            <p:cNvSpPr txBox="1">
              <a:spLocks noChangeArrowheads="1"/>
            </p:cNvSpPr>
            <p:nvPr/>
          </p:nvSpPr>
          <p:spPr bwMode="auto">
            <a:xfrm>
              <a:off x="2789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3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7421" name="Text Box 16"/>
            <p:cNvSpPr txBox="1">
              <a:spLocks noChangeArrowheads="1"/>
            </p:cNvSpPr>
            <p:nvPr/>
          </p:nvSpPr>
          <p:spPr bwMode="auto">
            <a:xfrm>
              <a:off x="3221" y="1621"/>
              <a:ext cx="59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12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3787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44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7423" name="Text Box 18"/>
            <p:cNvSpPr txBox="1">
              <a:spLocks noChangeArrowheads="1"/>
            </p:cNvSpPr>
            <p:nvPr/>
          </p:nvSpPr>
          <p:spPr bwMode="auto">
            <a:xfrm>
              <a:off x="4355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25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7424" name="Text Box 19"/>
            <p:cNvSpPr txBox="1">
              <a:spLocks noChangeArrowheads="1"/>
            </p:cNvSpPr>
            <p:nvPr/>
          </p:nvSpPr>
          <p:spPr bwMode="auto">
            <a:xfrm>
              <a:off x="4921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7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414" name="Group 20"/>
          <p:cNvGrpSpPr>
            <a:grpSpLocks/>
          </p:cNvGrpSpPr>
          <p:nvPr/>
        </p:nvGrpSpPr>
        <p:grpSpPr bwMode="auto">
          <a:xfrm>
            <a:off x="1979613" y="4941888"/>
            <a:ext cx="1670050" cy="1384300"/>
            <a:chOff x="1247" y="3113"/>
            <a:chExt cx="1052" cy="872"/>
          </a:xfrm>
        </p:grpSpPr>
        <p:sp>
          <p:nvSpPr>
            <p:cNvPr id="17415" name="Text Box 21"/>
            <p:cNvSpPr txBox="1">
              <a:spLocks noChangeArrowheads="1"/>
            </p:cNvSpPr>
            <p:nvPr/>
          </p:nvSpPr>
          <p:spPr bwMode="auto">
            <a:xfrm>
              <a:off x="1247" y="3113"/>
              <a:ext cx="1052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 true 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17416" name="Text Box 22"/>
            <p:cNvSpPr txBox="1">
              <a:spLocks noChangeArrowheads="1"/>
            </p:cNvSpPr>
            <p:nvPr/>
          </p:nvSpPr>
          <p:spPr bwMode="auto">
            <a:xfrm>
              <a:off x="1280" y="3581"/>
              <a:ext cx="1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incluso</a:t>
              </a:r>
            </a:p>
          </p:txBody>
        </p:sp>
      </p:grpSp>
    </p:spTree>
    <p:custDataLst>
      <p:tags r:id="rId1"/>
    </p:custData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0"/>
            <a:ext cx="1998663" cy="588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inclusione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224463" y="0"/>
          <a:ext cx="39195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29810" imgH="215806" progId="Equation.3">
                  <p:embed/>
                </p:oleObj>
              </mc:Choice>
              <mc:Fallback>
                <p:oleObj name="Equation" r:id="rId4" imgW="1129810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0"/>
                        <a:ext cx="39195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127250" y="0"/>
          <a:ext cx="25098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586" imgH="215806" progId="Equation.3">
                  <p:embed/>
                </p:oleObj>
              </mc:Choice>
              <mc:Fallback>
                <p:oleObj name="Equation" r:id="rId6" imgW="723586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0"/>
                        <a:ext cx="25098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AEAE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1979613" y="838200"/>
            <a:ext cx="6569075" cy="2376488"/>
            <a:chOff x="1247" y="528"/>
            <a:chExt cx="4138" cy="1497"/>
          </a:xfrm>
        </p:grpSpPr>
        <p:grpSp>
          <p:nvGrpSpPr>
            <p:cNvPr id="19466" name="Group 6"/>
            <p:cNvGrpSpPr>
              <a:grpSpLocks/>
            </p:cNvGrpSpPr>
            <p:nvPr/>
          </p:nvGrpSpPr>
          <p:grpSpPr bwMode="auto">
            <a:xfrm>
              <a:off x="1392" y="528"/>
              <a:ext cx="975" cy="880"/>
              <a:chOff x="1392" y="528"/>
              <a:chExt cx="975" cy="880"/>
            </a:xfrm>
          </p:grpSpPr>
          <p:sp>
            <p:nvSpPr>
              <p:cNvPr id="19478" name="AutoShape 7"/>
              <p:cNvSpPr>
                <a:spLocks noChangeArrowheads="1"/>
              </p:cNvSpPr>
              <p:nvPr/>
            </p:nvSpPr>
            <p:spPr bwMode="auto">
              <a:xfrm>
                <a:off x="1680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9479" name="Text Box 8"/>
              <p:cNvSpPr txBox="1">
                <a:spLocks noChangeArrowheads="1"/>
              </p:cNvSpPr>
              <p:nvPr/>
            </p:nvSpPr>
            <p:spPr bwMode="auto">
              <a:xfrm>
                <a:off x="1392" y="1043"/>
                <a:ext cx="97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9467" name="Group 9"/>
            <p:cNvGrpSpPr>
              <a:grpSpLocks/>
            </p:cNvGrpSpPr>
            <p:nvPr/>
          </p:nvGrpSpPr>
          <p:grpSpPr bwMode="auto">
            <a:xfrm>
              <a:off x="3606" y="572"/>
              <a:ext cx="985" cy="880"/>
              <a:chOff x="3216" y="528"/>
              <a:chExt cx="985" cy="880"/>
            </a:xfrm>
          </p:grpSpPr>
          <p:sp>
            <p:nvSpPr>
              <p:cNvPr id="19476" name="AutoShape 10"/>
              <p:cNvSpPr>
                <a:spLocks noChangeArrowheads="1"/>
              </p:cNvSpPr>
              <p:nvPr/>
            </p:nvSpPr>
            <p:spPr bwMode="auto">
              <a:xfrm>
                <a:off x="3504" y="528"/>
                <a:ext cx="432" cy="480"/>
              </a:xfrm>
              <a:prstGeom prst="downArrow">
                <a:avLst>
                  <a:gd name="adj1" fmla="val 50000"/>
                  <a:gd name="adj2" fmla="val 27778"/>
                </a:avLst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3600"/>
              </a:p>
            </p:txBody>
          </p:sp>
          <p:sp>
            <p:nvSpPr>
              <p:cNvPr id="19477" name="Text Box 11"/>
              <p:cNvSpPr txBox="1">
                <a:spLocks noChangeArrowheads="1"/>
              </p:cNvSpPr>
              <p:nvPr/>
            </p:nvSpPr>
            <p:spPr bwMode="auto">
              <a:xfrm>
                <a:off x="3216" y="1043"/>
                <a:ext cx="98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array </a:t>
                </a:r>
                <a:r>
                  <a:rPr lang="it-IT" altLang="it-IT"/>
                  <a:t> </a:t>
                </a:r>
                <a:r>
                  <a:rPr lang="it-IT" altLang="it-IT" b="1">
                    <a:solidFill>
                      <a:srgbClr val="CC33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9468" name="Group 12"/>
            <p:cNvGrpSpPr>
              <a:grpSpLocks/>
            </p:cNvGrpSpPr>
            <p:nvPr/>
          </p:nvGrpSpPr>
          <p:grpSpPr bwMode="auto">
            <a:xfrm>
              <a:off x="1247" y="1621"/>
              <a:ext cx="1162" cy="404"/>
              <a:chOff x="1247" y="1575"/>
              <a:chExt cx="1162" cy="404"/>
            </a:xfrm>
          </p:grpSpPr>
          <p:sp>
            <p:nvSpPr>
              <p:cNvPr id="19474" name="Text Box 13"/>
              <p:cNvSpPr txBox="1">
                <a:spLocks noChangeArrowheads="1"/>
              </p:cNvSpPr>
              <p:nvPr/>
            </p:nvSpPr>
            <p:spPr bwMode="auto">
              <a:xfrm>
                <a:off x="1247" y="1575"/>
                <a:ext cx="640" cy="404"/>
              </a:xfrm>
              <a:prstGeom prst="rect">
                <a:avLst/>
              </a:prstGeom>
              <a:solidFill>
                <a:srgbClr val="CCFF66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66"/>
                </a:extrusionClr>
                <a:contourClr>
                  <a:srgbClr val="CCFF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25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9475" name="Text Box 14"/>
              <p:cNvSpPr txBox="1">
                <a:spLocks noChangeArrowheads="1"/>
              </p:cNvSpPr>
              <p:nvPr/>
            </p:nvSpPr>
            <p:spPr bwMode="auto">
              <a:xfrm>
                <a:off x="1815" y="1575"/>
                <a:ext cx="594" cy="404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  <a:contourClr>
                  <a:srgbClr val="EAEAEA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  <a:flatTx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3600">
                    <a:latin typeface="Comic Sans MS" panose="030F0702030302020204" pitchFamily="66" charset="0"/>
                  </a:rPr>
                  <a:t> 12 </a:t>
                </a:r>
                <a:endParaRPr lang="it-IT" altLang="it-IT" sz="240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9469" name="Text Box 15"/>
            <p:cNvSpPr txBox="1">
              <a:spLocks noChangeArrowheads="1"/>
            </p:cNvSpPr>
            <p:nvPr/>
          </p:nvSpPr>
          <p:spPr bwMode="auto">
            <a:xfrm>
              <a:off x="2789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3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3221" y="1621"/>
              <a:ext cx="594" cy="404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EAEAEA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12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9471" name="Text Box 17"/>
            <p:cNvSpPr txBox="1">
              <a:spLocks noChangeArrowheads="1"/>
            </p:cNvSpPr>
            <p:nvPr/>
          </p:nvSpPr>
          <p:spPr bwMode="auto">
            <a:xfrm>
              <a:off x="3787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44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9472" name="Text Box 18"/>
            <p:cNvSpPr txBox="1">
              <a:spLocks noChangeArrowheads="1"/>
            </p:cNvSpPr>
            <p:nvPr/>
          </p:nvSpPr>
          <p:spPr bwMode="auto">
            <a:xfrm>
              <a:off x="4355" y="1621"/>
              <a:ext cx="640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25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  <p:sp>
          <p:nvSpPr>
            <p:cNvPr id="19473" name="Text Box 19"/>
            <p:cNvSpPr txBox="1">
              <a:spLocks noChangeArrowheads="1"/>
            </p:cNvSpPr>
            <p:nvPr/>
          </p:nvSpPr>
          <p:spPr bwMode="auto">
            <a:xfrm>
              <a:off x="4921" y="1621"/>
              <a:ext cx="464" cy="404"/>
            </a:xfrm>
            <a:prstGeom prst="rect">
              <a:avLst/>
            </a:prstGeom>
            <a:solidFill>
              <a:srgbClr val="CC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66"/>
              </a:extrusionClr>
              <a:contourClr>
                <a:srgbClr val="CC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7 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9462" name="Group 20"/>
          <p:cNvGrpSpPr>
            <a:grpSpLocks/>
          </p:cNvGrpSpPr>
          <p:nvPr/>
        </p:nvGrpSpPr>
        <p:grpSpPr bwMode="auto">
          <a:xfrm>
            <a:off x="1979613" y="4941888"/>
            <a:ext cx="1670050" cy="1384300"/>
            <a:chOff x="1247" y="3113"/>
            <a:chExt cx="1052" cy="872"/>
          </a:xfrm>
        </p:grpSpPr>
        <p:sp>
          <p:nvSpPr>
            <p:cNvPr id="19464" name="Text Box 21"/>
            <p:cNvSpPr txBox="1">
              <a:spLocks noChangeArrowheads="1"/>
            </p:cNvSpPr>
            <p:nvPr/>
          </p:nvSpPr>
          <p:spPr bwMode="auto">
            <a:xfrm>
              <a:off x="1247" y="3113"/>
              <a:ext cx="1052" cy="404"/>
            </a:xfrm>
            <a:prstGeom prst="rect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  <a:contourClr>
                <a:srgbClr val="66FF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mic Sans MS" panose="030F0702030302020204" pitchFamily="66" charset="0"/>
                </a:rPr>
                <a:t>  true </a:t>
              </a:r>
              <a:r>
                <a:rPr lang="it-IT" altLang="it-IT" sz="2400"/>
                <a:t>  </a:t>
              </a:r>
            </a:p>
          </p:txBody>
        </p:sp>
        <p:sp>
          <p:nvSpPr>
            <p:cNvPr id="19465" name="Text Box 22"/>
            <p:cNvSpPr txBox="1">
              <a:spLocks noChangeArrowheads="1"/>
            </p:cNvSpPr>
            <p:nvPr/>
          </p:nvSpPr>
          <p:spPr bwMode="auto">
            <a:xfrm>
              <a:off x="1280" y="3581"/>
              <a:ext cx="1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accent2"/>
                  </a:solidFill>
                  <a:latin typeface="Comic Sans MS" panose="030F0702030302020204" pitchFamily="66" charset="0"/>
                </a:rPr>
                <a:t>incluso</a:t>
              </a:r>
            </a:p>
          </p:txBody>
        </p:sp>
      </p:grpSp>
      <p:sp>
        <p:nvSpPr>
          <p:cNvPr id="149527" name="Rectangle 23"/>
          <p:cNvSpPr>
            <a:spLocks noChangeArrowheads="1"/>
          </p:cNvSpPr>
          <p:nvPr/>
        </p:nvSpPr>
        <p:spPr bwMode="auto">
          <a:xfrm>
            <a:off x="1403350" y="4365625"/>
            <a:ext cx="2881313" cy="2159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PRESENTATION_PLAYLIST_COUNT" val="0"/>
  <p:tag name="PRESENTATION_PRESENTER_SLIDE_LEVEL" val="0"/>
  <p:tag name="PUBLISH_TITLE" val="AP-08-02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8-02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5"/>
  <p:tag name="AUDIO_ID" val="386"/>
  <p:tag name="TIMELINE" val="18,7"/>
  <p:tag name="ARTICULATE_TITLE_TAG" val="Inclusione di insiemi: animazione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40,703"/>
  <p:tag name="AUDIO_ID" val="360"/>
  <p:tag name="TIMELINE" val="228,3"/>
  <p:tag name="ARTICULATE_TITLE_TAG" val="Algoritmo di inclusione di insiemi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2,954"/>
  <p:tag name="AUDIO_ID" val="361"/>
  <p:tag name="TIMELINE" val="16,3/36,0"/>
  <p:tag name="ARTICULATE_TITLE_TAG" val="Sottrazione di insiemi: richiami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1,7/6,8"/>
  <p:tag name="ELAPSEDTIME" val="9,672001"/>
  <p:tag name="AUDIO_ID" val="394"/>
  <p:tag name="ARTICULATE_TITLE_TAG" val="Sottrazione di insiemi: richiami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1,7/6,8"/>
  <p:tag name="ELAPSEDTIME" val="14,984"/>
  <p:tag name="AUDIO_ID" val="365"/>
  <p:tag name="ARTICULATE_TITLE_TAG" val="Sottrazione di insiemi: richiami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1,7/6,8"/>
  <p:tag name="ELAPSEDTIME" val="19,641"/>
  <p:tag name="AUDIO_ID" val="393"/>
  <p:tag name="ARTICULATE_TITLE_TAG" val="Sottrazione di insiemi: richiami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4,265"/>
  <p:tag name="AUDIO_ID" val="362"/>
  <p:tag name="TIMELINE" val="3,9"/>
  <p:tag name="ARTICULATE_TITLE_TAG" val="Sottrazione di insiemi: idea algoritmo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4,079"/>
  <p:tag name="AUDIO_ID" val="366"/>
  <p:tag name="TIMELINE" val="13,3/19,8/25,1"/>
  <p:tag name="ARTICULATE_TITLE_TAG" val="Sottrazione di insiemi: animazione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,453"/>
  <p:tag name="AUDIO_ID" val="367"/>
  <p:tag name="ARTICULATE_TITLE_TAG" val="Sottrazione di insiemi: animazione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9,156"/>
  <p:tag name="AUDIO_ID" val="375"/>
  <p:tag name="ARTICULATE_TITLE_TAG" val="Sottrazione di insiemi: animazione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4,687"/>
  <p:tag name="AUDIO_ID" val="347"/>
  <p:tag name="ARTICULATE_TITLE_TAG" val="Titolo e argomenti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,343"/>
  <p:tag name="AUDIO_ID" val="368"/>
  <p:tag name="ARTICULATE_TITLE_TAG" val="Sottrazione di insiemi: animazione"/>
  <p:tag name="ARTICULATE_SLIDE_PAUSE" val="0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,078"/>
  <p:tag name="AUDIO_ID" val="369"/>
  <p:tag name="ARTICULATE_TITLE_TAG" val="Sottrazione di insiemi: animazione"/>
  <p:tag name="ARTICULATE_SLIDE_PAUSE" val="0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,687"/>
  <p:tag name="AUDIO_ID" val="370"/>
  <p:tag name="ARTICULATE_TITLE_TAG" val="Sottrazione di insiemi: animazione"/>
  <p:tag name="ARTICULATE_SLIDE_PAUSE" val="0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,75"/>
  <p:tag name="AUDIO_ID" val="376"/>
  <p:tag name="ARTICULATE_TITLE_TAG" val="Sottrazione di insiemi: animazione"/>
  <p:tag name="ARTICULATE_SLIDE_PAUSE" val="0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,922"/>
  <p:tag name="AUDIO_ID" val="371"/>
  <p:tag name="ARTICULATE_TITLE_TAG" val="Sottrazione di insiemi: animazione"/>
  <p:tag name="ARTICULATE_SLIDE_PAUSE" val="0"/>
  <p:tag name="ARTICULATE_NAV_LEVEL" val="1"/>
  <p:tag name="ARTICULATE_PLAYLIST_ID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0,453"/>
  <p:tag name="AUDIO_ID" val="372"/>
  <p:tag name="ARTICULATE_TITLE_TAG" val="Sottrazione di insiemi: animazione"/>
  <p:tag name="ARTICULATE_SLIDE_PAUSE" val="0"/>
  <p:tag name="ARTICULATE_NAV_LEVEL" val="1"/>
  <p:tag name="ARTICULATE_PLAYLIST_ID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1,40601"/>
  <p:tag name="AUDIO_ID" val="373"/>
  <p:tag name="TIMELINE" val="42,7"/>
  <p:tag name="ARTICULATE_TITLE_TAG" val="Algoritmo di sottrazione di insiemi"/>
  <p:tag name="ARTICULATE_SLIDE_PAUSE" val="0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0,61"/>
  <p:tag name="AUDIO_ID" val="377"/>
  <p:tag name="TIMELINE" val="11,9"/>
  <p:tag name="ARTICULATE_TITLE_TAG" val="Uguaglianza di insiemi: richiami"/>
  <p:tag name="ARTICULATE_SLIDE_PAUSE" val="0"/>
  <p:tag name="ARTICULATE_NAV_LEVEL" val="1"/>
  <p:tag name="ARTICULATE_PLAYLIST_ID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6,375"/>
  <p:tag name="AUDIO_ID" val="378"/>
  <p:tag name="ARTICULATE_TITLE_TAG" val="Uguaglianza di insiemi: idea algoritmo"/>
  <p:tag name="ARTICULATE_SLIDE_PAUSE" val="0"/>
  <p:tag name="ARTICULATE_NAV_LEVEL" val="1"/>
  <p:tag name="ARTICULATE_PLAYLIST_ID" val="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1,828"/>
  <p:tag name="AUDIO_ID" val="379"/>
  <p:tag name="TIMELINE" val="8,8/44,9"/>
  <p:tag name="ARTICULATE_TITLE_TAG" val="Uguaglianza di insiemi: animazione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6,62601"/>
  <p:tag name="AUDIO_ID" val="350"/>
  <p:tag name="TIMELINE" val="13,8/29,3/45,7/63,4"/>
  <p:tag name="ARTICULATE_TITLE_TAG" val="Inclusione di insiemi: richiami"/>
  <p:tag name="ARTICULATE_SLIDE_PAUSE" val="0"/>
  <p:tag name="ARTICULATE_NAV_LEVEL" val="1"/>
  <p:tag name="ARTICULATE_PLAYLIST_ID" val="-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,562"/>
  <p:tag name="AUDIO_ID" val="387"/>
  <p:tag name="ARTICULATE_TITLE_TAG" val="Uguaglianza di insiemi: animazione"/>
  <p:tag name="ARTICULATE_SLIDE_PAUSE" val="0"/>
  <p:tag name="ARTICULATE_NAV_LEVEL" val="1"/>
  <p:tag name="ARTICULATE_PLAYLIST_ID" val="-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,265"/>
  <p:tag name="AUDIO_ID" val="388"/>
  <p:tag name="ARTICULATE_TITLE_TAG" val="Uguaglianza di insiemi: animazione"/>
  <p:tag name="ARTICULATE_SLIDE_PAUSE" val="0"/>
  <p:tag name="ARTICULATE_NAV_LEVEL" val="1"/>
  <p:tag name="ARTICULATE_PLAYLIST_ID" val="-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,797"/>
  <p:tag name="AUDIO_ID" val="389"/>
  <p:tag name="ARTICULATE_TITLE_TAG" val="Uguaglianza di insiemi: animazione"/>
  <p:tag name="ARTICULATE_SLIDE_PAUSE" val="0"/>
  <p:tag name="ARTICULATE_NAV_LEVEL" val="1"/>
  <p:tag name="ARTICULATE_PLAYLIST_ID" val="-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,468"/>
  <p:tag name="AUDIO_ID" val="390"/>
  <p:tag name="ARTICULATE_TITLE_TAG" val="Uguaglianza di insiemi: animazione"/>
  <p:tag name="ARTICULATE_SLIDE_PAUSE" val="0"/>
  <p:tag name="ARTICULATE_NAV_LEVEL" val="1"/>
  <p:tag name="ARTICULATE_PLAYLIST_ID" val="-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,484"/>
  <p:tag name="AUDIO_ID" val="391"/>
  <p:tag name="ARTICULATE_TITLE_TAG" val="Uguaglianza di insiemi: animazione"/>
  <p:tag name="ARTICULATE_SLIDE_PAUSE" val="0"/>
  <p:tag name="ARTICULATE_NAV_LEVEL" val="1"/>
  <p:tag name="ARTICULATE_PLAYLIST_ID" val="-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1"/>
  <p:tag name="AUDIO_ID" val="392"/>
  <p:tag name="TIMELINE" val="25,8"/>
  <p:tag name="ARTICULATE_TITLE_TAG" val="Uguaglianza di insiemi: animazione"/>
  <p:tag name="ARTICULATE_SLIDE_PAUSE" val="0"/>
  <p:tag name="ARTICULATE_NAV_LEVEL" val="1"/>
  <p:tag name="ARTICULATE_PLAYLIST_ID" val="-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9,765"/>
  <p:tag name="AUDIO_ID" val="380"/>
  <p:tag name="TIMELINE" val="106,1"/>
  <p:tag name="ARTICULATE_TITLE_TAG" val="Algoritmo di uguaglianza di insiemi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02,548"/>
  <p:tag name="AUDIO_ID" val="382"/>
  <p:tag name="TIMELINE" val="12,2/39,2/57,0"/>
  <p:tag name="ARTICULATE_TITLE_TAG" val="Inclusione di insiemi: richiami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86,735"/>
  <p:tag name="AUDIO_ID" val="352"/>
  <p:tag name="TIMELINE" val="8,7"/>
  <p:tag name="ARTICULATE_TITLE_TAG" val="Inclusione di insiemi: idea algoritmo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1,39"/>
  <p:tag name="AUDIO_ID" val="353"/>
  <p:tag name="TIMELINE" val="13,2/50,3"/>
  <p:tag name="ARTICULATE_TITLE_TAG" val="Inclusione di insiemi: animazione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1,016"/>
  <p:tag name="AUDIO_ID" val="383"/>
  <p:tag name="ARTICULATE_TITLE_TAG" val="Inclusione di insiemi: animazione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7,86"/>
  <p:tag name="AUDIO_ID" val="384"/>
  <p:tag name="ARTICULATE_TITLE_TAG" val="Inclusione di insiemi: animazione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,86"/>
  <p:tag name="AUDIO_ID" val="385"/>
  <p:tag name="ARTICULATE_TITLE_TAG" val="Inclusione di insiemi: animazione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9456</TotalTime>
  <Words>1410</Words>
  <Application>Microsoft Office PowerPoint</Application>
  <PresentationFormat>Presentazione su schermo (4:3)</PresentationFormat>
  <Paragraphs>422</Paragraphs>
  <Slides>37</Slides>
  <Notes>35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5" baseType="lpstr">
      <vt:lpstr>Arial</vt:lpstr>
      <vt:lpstr>Avant Garde</vt:lpstr>
      <vt:lpstr>Comic Sans MS</vt:lpstr>
      <vt:lpstr>Courier New</vt:lpstr>
      <vt:lpstr>Times New Roman</vt:lpstr>
      <vt:lpstr>Wingdings</vt:lpstr>
      <vt:lpstr>Presentazione vuota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94</cp:revision>
  <dcterms:created xsi:type="dcterms:W3CDTF">2001-09-23T07:19:47Z</dcterms:created>
  <dcterms:modified xsi:type="dcterms:W3CDTF">2023-10-31T09:07:26Z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AP-08-02-T</vt:lpwstr>
  </property>
</Properties>
</file>