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tags/tag43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4"/>
  </p:notesMasterIdLst>
  <p:sldIdLst>
    <p:sldId id="297" r:id="rId2"/>
    <p:sldId id="272" r:id="rId3"/>
    <p:sldId id="288" r:id="rId4"/>
    <p:sldId id="291" r:id="rId5"/>
    <p:sldId id="292" r:id="rId6"/>
    <p:sldId id="293" r:id="rId7"/>
    <p:sldId id="294" r:id="rId8"/>
    <p:sldId id="295" r:id="rId9"/>
    <p:sldId id="296" r:id="rId10"/>
    <p:sldId id="273" r:id="rId11"/>
    <p:sldId id="290" r:id="rId12"/>
    <p:sldId id="331" r:id="rId13"/>
    <p:sldId id="302" r:id="rId14"/>
    <p:sldId id="303" r:id="rId15"/>
    <p:sldId id="304" r:id="rId16"/>
    <p:sldId id="305" r:id="rId17"/>
    <p:sldId id="306" r:id="rId18"/>
    <p:sldId id="298" r:id="rId19"/>
    <p:sldId id="307" r:id="rId20"/>
    <p:sldId id="310" r:id="rId21"/>
    <p:sldId id="308" r:id="rId22"/>
    <p:sldId id="309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AAF6BC"/>
    <a:srgbClr val="C0F8CD"/>
    <a:srgbClr val="9CF4B1"/>
    <a:srgbClr val="CCFF66"/>
    <a:srgbClr val="EAEAEA"/>
    <a:srgbClr val="DDDDD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4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64C22C9-E5A2-498F-B216-A0172CAC0A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22E56B35-B88C-4DC9-BED8-85DCE44EB94B}" type="slidenum">
              <a:rPr lang="it-IT" altLang="it-IT" sz="1200" smtClean="0">
                <a:latin typeface="Times New Roman" panose="02020603050405020304" pitchFamily="18" charset="0"/>
              </a:rPr>
              <a:pPr/>
              <a:t>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0CA3035-9681-4872-BE6D-30427C8FE2AF}" type="slidenum">
              <a:rPr lang="it-IT" altLang="it-IT" sz="1200" smtClean="0">
                <a:latin typeface="Times New Roman" panose="02020603050405020304" pitchFamily="18" charset="0"/>
              </a:rPr>
              <a:pPr/>
              <a:t>10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4E7BBB1B-D833-4429-ACD3-D91641585C8C}" type="slidenum">
              <a:rPr lang="it-IT" altLang="it-IT" sz="1200" smtClean="0">
                <a:latin typeface="Times New Roman" panose="02020603050405020304" pitchFamily="18" charset="0"/>
              </a:rPr>
              <a:pPr/>
              <a:t>11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BD6048F8-2DFD-45C0-A82D-CA57DF003C21}" type="slidenum">
              <a:rPr lang="it-IT" altLang="it-IT" sz="1200" smtClean="0">
                <a:latin typeface="Times New Roman" panose="02020603050405020304" pitchFamily="18" charset="0"/>
              </a:rPr>
              <a:pPr/>
              <a:t>12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8005ECF-85F1-40BE-928E-BADE292DF456}" type="slidenum">
              <a:rPr lang="it-IT" altLang="it-IT" sz="1200" smtClean="0">
                <a:latin typeface="Times New Roman" panose="02020603050405020304" pitchFamily="18" charset="0"/>
              </a:rPr>
              <a:pPr/>
              <a:t>13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FE7ACC06-AFC7-45ED-97DA-9F44082D43C7}" type="slidenum">
              <a:rPr lang="it-IT" altLang="it-IT" sz="1200" smtClean="0">
                <a:latin typeface="Times New Roman" panose="02020603050405020304" pitchFamily="18" charset="0"/>
              </a:rPr>
              <a:pPr/>
              <a:t>14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8DF3B9E3-003C-46E1-A45F-F998005E601B}" type="slidenum">
              <a:rPr lang="it-IT" altLang="it-IT" sz="1200" smtClean="0">
                <a:latin typeface="Times New Roman" panose="02020603050405020304" pitchFamily="18" charset="0"/>
              </a:rPr>
              <a:pPr/>
              <a:t>15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C7B36AB2-8B04-44A1-BEE4-E22F3B3FA3D0}" type="slidenum">
              <a:rPr lang="it-IT" altLang="it-IT" sz="1200" smtClean="0">
                <a:latin typeface="Times New Roman" panose="02020603050405020304" pitchFamily="18" charset="0"/>
              </a:rPr>
              <a:pPr/>
              <a:t>16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E09ABEB-D55A-4CEE-8EB4-84839AF4EF75}" type="slidenum">
              <a:rPr lang="it-IT" altLang="it-IT" sz="1200" smtClean="0">
                <a:latin typeface="Times New Roman" panose="02020603050405020304" pitchFamily="18" charset="0"/>
              </a:rPr>
              <a:pPr/>
              <a:t>17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F777ED91-12EF-4A39-983D-4506B1A5D6E6}" type="slidenum">
              <a:rPr lang="it-IT" altLang="it-IT" sz="1200" smtClean="0">
                <a:latin typeface="Times New Roman" panose="02020603050405020304" pitchFamily="18" charset="0"/>
              </a:rPr>
              <a:pPr/>
              <a:t>18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7F891768-3843-41D0-8780-011794D07632}" type="slidenum">
              <a:rPr lang="it-IT" altLang="it-IT" sz="1200" smtClean="0">
                <a:latin typeface="Times New Roman" panose="02020603050405020304" pitchFamily="18" charset="0"/>
              </a:rPr>
              <a:pPr/>
              <a:t>19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BCABB518-3E4B-44DA-BAD0-89FB34066E19}" type="slidenum">
              <a:rPr lang="it-IT" altLang="it-IT" sz="1200" smtClean="0">
                <a:latin typeface="Times New Roman" panose="02020603050405020304" pitchFamily="18" charset="0"/>
              </a:rPr>
              <a:pPr/>
              <a:t>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AC67E0E6-04E6-4083-8ADF-0C924E8A3A56}" type="slidenum">
              <a:rPr lang="it-IT" altLang="it-IT" sz="1200" smtClean="0">
                <a:latin typeface="Times New Roman" panose="02020603050405020304" pitchFamily="18" charset="0"/>
              </a:rPr>
              <a:pPr/>
              <a:t>20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D36E1E1-29DA-40B2-ABA9-19F96D509F6A}" type="slidenum">
              <a:rPr lang="it-IT" altLang="it-IT" sz="1200" smtClean="0">
                <a:latin typeface="Times New Roman" panose="02020603050405020304" pitchFamily="18" charset="0"/>
              </a:rPr>
              <a:pPr/>
              <a:t>21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C48027B4-D8B2-4650-8AFF-9575A9333820}" type="slidenum">
              <a:rPr lang="it-IT" altLang="it-IT" sz="1200" smtClean="0">
                <a:latin typeface="Times New Roman" panose="02020603050405020304" pitchFamily="18" charset="0"/>
              </a:rPr>
              <a:pPr/>
              <a:t>22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A036FF5F-71AA-4BCB-A81F-EBDE3CD2AA76}" type="slidenum">
              <a:rPr lang="it-IT" altLang="it-IT" sz="1200" smtClean="0">
                <a:latin typeface="Times New Roman" panose="02020603050405020304" pitchFamily="18" charset="0"/>
              </a:rPr>
              <a:pPr/>
              <a:t>23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24FB6F0-34C9-470B-99C8-862151808D09}" type="slidenum">
              <a:rPr lang="it-IT" altLang="it-IT" sz="1200" smtClean="0">
                <a:latin typeface="Times New Roman" panose="02020603050405020304" pitchFamily="18" charset="0"/>
              </a:rPr>
              <a:pPr/>
              <a:t>24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8FBF9D4F-12AF-4C86-90B0-37D9DA2F8AE6}" type="slidenum">
              <a:rPr lang="it-IT" altLang="it-IT" sz="1200" smtClean="0">
                <a:latin typeface="Times New Roman" panose="02020603050405020304" pitchFamily="18" charset="0"/>
              </a:rPr>
              <a:pPr/>
              <a:t>25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5C808B29-5290-476F-82EE-0DA7642D2502}" type="slidenum">
              <a:rPr lang="it-IT" altLang="it-IT" sz="1200" smtClean="0">
                <a:latin typeface="Times New Roman" panose="02020603050405020304" pitchFamily="18" charset="0"/>
              </a:rPr>
              <a:pPr/>
              <a:t>26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EFA55B27-BAB9-4E09-86CA-C954051FF221}" type="slidenum">
              <a:rPr lang="it-IT" altLang="it-IT" sz="1200" smtClean="0">
                <a:latin typeface="Times New Roman" panose="02020603050405020304" pitchFamily="18" charset="0"/>
              </a:rPr>
              <a:pPr/>
              <a:t>27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AF0FB4F6-83FE-45A9-AE28-A91D1AD60578}" type="slidenum">
              <a:rPr lang="it-IT" altLang="it-IT" sz="1200" smtClean="0">
                <a:latin typeface="Times New Roman" panose="02020603050405020304" pitchFamily="18" charset="0"/>
              </a:rPr>
              <a:pPr/>
              <a:t>28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5A62833-49A9-4629-91F0-0BD1AD585D9E}" type="slidenum">
              <a:rPr lang="it-IT" altLang="it-IT" sz="1200" smtClean="0">
                <a:latin typeface="Times New Roman" panose="02020603050405020304" pitchFamily="18" charset="0"/>
              </a:rPr>
              <a:pPr/>
              <a:t>29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FBCFD426-C08A-461C-A62E-7BB304B4B314}" type="slidenum">
              <a:rPr lang="it-IT" altLang="it-IT" sz="1200" smtClean="0">
                <a:latin typeface="Times New Roman" panose="02020603050405020304" pitchFamily="18" charset="0"/>
              </a:rPr>
              <a:pPr/>
              <a:t>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7BF91E8E-E129-4A70-9DB5-B333189DF856}" type="slidenum">
              <a:rPr lang="it-IT" altLang="it-IT" sz="1200" smtClean="0">
                <a:latin typeface="Times New Roman" panose="02020603050405020304" pitchFamily="18" charset="0"/>
              </a:rPr>
              <a:pPr/>
              <a:t>30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267B99B-C5A2-498D-836D-2E826579F517}" type="slidenum">
              <a:rPr lang="it-IT" altLang="it-IT" sz="1200" smtClean="0">
                <a:latin typeface="Times New Roman" panose="02020603050405020304" pitchFamily="18" charset="0"/>
              </a:rPr>
              <a:pPr/>
              <a:t>31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CA473D39-ED5E-47EC-BF12-397275A8C6A4}" type="slidenum">
              <a:rPr lang="it-IT" altLang="it-IT" sz="1200" smtClean="0">
                <a:latin typeface="Times New Roman" panose="02020603050405020304" pitchFamily="18" charset="0"/>
              </a:rPr>
              <a:pPr/>
              <a:t>32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F5D30BD-B904-4A9D-8A16-68DA3B464D38}" type="slidenum">
              <a:rPr lang="it-IT" altLang="it-IT" sz="1200" smtClean="0">
                <a:latin typeface="Times New Roman" panose="02020603050405020304" pitchFamily="18" charset="0"/>
              </a:rPr>
              <a:pPr/>
              <a:t>33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E178C86-7613-4BA5-9A30-FE0F3015EB89}" type="slidenum">
              <a:rPr lang="it-IT" altLang="it-IT" sz="1200" smtClean="0">
                <a:latin typeface="Times New Roman" panose="02020603050405020304" pitchFamily="18" charset="0"/>
              </a:rPr>
              <a:pPr/>
              <a:t>34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CCCE13D7-272D-4745-96A8-FC56FA8CE992}" type="slidenum">
              <a:rPr lang="it-IT" altLang="it-IT" sz="1200" smtClean="0">
                <a:latin typeface="Times New Roman" panose="02020603050405020304" pitchFamily="18" charset="0"/>
              </a:rPr>
              <a:pPr/>
              <a:t>35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71C50A38-AC15-4CA6-9769-E0CC226873F5}" type="slidenum">
              <a:rPr lang="it-IT" altLang="it-IT" sz="1200" smtClean="0">
                <a:latin typeface="Times New Roman" panose="02020603050405020304" pitchFamily="18" charset="0"/>
              </a:rPr>
              <a:pPr/>
              <a:t>36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2E13159E-F90D-4AEA-9DB9-FED75B95B352}" type="slidenum">
              <a:rPr lang="it-IT" altLang="it-IT" sz="1200" smtClean="0">
                <a:latin typeface="Times New Roman" panose="02020603050405020304" pitchFamily="18" charset="0"/>
              </a:rPr>
              <a:pPr/>
              <a:t>37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24BA81B-3DF4-47EB-BE67-929FCC7924F4}" type="slidenum">
              <a:rPr lang="it-IT" altLang="it-IT" sz="1200" smtClean="0">
                <a:latin typeface="Times New Roman" panose="02020603050405020304" pitchFamily="18" charset="0"/>
              </a:rPr>
              <a:pPr/>
              <a:t>38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253FBA21-41FA-44C4-8E02-D33D6803059E}" type="slidenum">
              <a:rPr lang="it-IT" altLang="it-IT" sz="1200" smtClean="0">
                <a:latin typeface="Times New Roman" panose="02020603050405020304" pitchFamily="18" charset="0"/>
              </a:rPr>
              <a:pPr/>
              <a:t>39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8CF1BEE-F0CF-46AA-95DB-CEA977242998}" type="slidenum">
              <a:rPr lang="it-IT" altLang="it-IT" sz="1200" smtClean="0">
                <a:latin typeface="Times New Roman" panose="02020603050405020304" pitchFamily="18" charset="0"/>
              </a:rPr>
              <a:pPr/>
              <a:t>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F91076A-675D-4F8A-8B5C-6A9B556BDE70}" type="slidenum">
              <a:rPr lang="it-IT" altLang="it-IT" sz="1200" smtClean="0">
                <a:latin typeface="Times New Roman" panose="02020603050405020304" pitchFamily="18" charset="0"/>
              </a:rPr>
              <a:pPr/>
              <a:t>40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FA8D362A-6756-431E-B556-6F246F54CA8D}" type="slidenum">
              <a:rPr lang="it-IT" altLang="it-IT" sz="1200" smtClean="0">
                <a:latin typeface="Times New Roman" panose="02020603050405020304" pitchFamily="18" charset="0"/>
              </a:rPr>
              <a:pPr/>
              <a:t>41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D585D153-01F0-45EC-9A7A-2FDDC9FA01C5}" type="slidenum">
              <a:rPr lang="it-IT" altLang="it-IT" sz="1200" smtClean="0">
                <a:latin typeface="Times New Roman" panose="02020603050405020304" pitchFamily="18" charset="0"/>
              </a:rPr>
              <a:pPr/>
              <a:t>42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454A0800-3F29-4EC4-B114-457310FB7160}" type="slidenum">
              <a:rPr lang="it-IT" altLang="it-IT" sz="1200" smtClean="0">
                <a:latin typeface="Times New Roman" panose="02020603050405020304" pitchFamily="18" charset="0"/>
              </a:rPr>
              <a:pPr/>
              <a:t>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E342F381-DA86-4982-B86C-5E164517E3C7}" type="slidenum">
              <a:rPr lang="it-IT" altLang="it-IT" sz="1200" smtClean="0">
                <a:latin typeface="Times New Roman" panose="02020603050405020304" pitchFamily="18" charset="0"/>
              </a:rPr>
              <a:pPr/>
              <a:t>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7B1BEE49-582C-4C91-BFC9-A4DECBA46675}" type="slidenum">
              <a:rPr lang="it-IT" altLang="it-IT" sz="1200" smtClean="0">
                <a:latin typeface="Times New Roman" panose="02020603050405020304" pitchFamily="18" charset="0"/>
              </a:rPr>
              <a:pPr/>
              <a:t>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25D752DD-8B86-4849-8E35-69337307B789}" type="slidenum">
              <a:rPr lang="it-IT" altLang="it-IT" sz="1200" smtClean="0">
                <a:latin typeface="Times New Roman" panose="02020603050405020304" pitchFamily="18" charset="0"/>
              </a:rPr>
              <a:pPr/>
              <a:t>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8C77FDF5-2DEA-4B50-B462-80832770F7CF}" type="slidenum">
              <a:rPr lang="it-IT" altLang="it-IT" sz="1200" smtClean="0">
                <a:latin typeface="Times New Roman" panose="02020603050405020304" pitchFamily="18" charset="0"/>
              </a:rPr>
              <a:pPr/>
              <a:t>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C2BAB-2C27-4279-8910-7192D6D509D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33855664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8A47C-B252-492F-BD9C-5F657CE53A0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74944309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E50D4-83C4-4ADE-A920-CA7880BE551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19614285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91B3-1BCA-4F2E-86FB-A0DA0526AB9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8505360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B94C8-00EC-4B01-A131-509E5823C1E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49956395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3A28-D7D4-43AE-8195-0CCAE387C8A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8438418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A7F77-8EBE-4936-BA5B-74A54CABA14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9369849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FE54D-3C65-4AB2-AA2A-895A01ABFBB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5257567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B7D0B-F2CF-42EB-8F75-BE7A0FABF91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271327563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1B51C-5BE2-4C48-BC88-DF5AABA27312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56837044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07EAE-7CB3-480B-964D-029F3802803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9578326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DF07953-CE49-4BD1-A6CC-07AA80555E9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Strutture dati: 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 </a:t>
            </a:r>
            <a:r>
              <a:rPr lang="it-IT" altLang="it-IT" sz="2400">
                <a:latin typeface="Arial" panose="020B0604020202020204" pitchFamily="34" charset="0"/>
              </a:rPr>
              <a:t>[07]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Algoritmi di base su array 2D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[06-T]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55650" y="2060575"/>
            <a:ext cx="7920038" cy="4000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Sviluppo di algoritmi per problemi di base con dati in Array 2D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684213" y="2949575"/>
            <a:ext cx="8064500" cy="16319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array 2D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incrementale per il massimo, minimo di array 2D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di somma, media di array 2D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accesso a porzioni di array 2D (diagonale, triangolo,..)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AP-07-01-T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610600" cy="5386388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massimo_a2D(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a[][],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n,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m)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i,j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max_2D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max_2D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a[0][0]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(i=0; i &lt;n; i++)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4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latin typeface="Comic Sans MS" charset="0"/>
                <a:ea typeface="ＭＳ Ｐゴシック" charset="0"/>
              </a:rPr>
              <a:t>     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(j=0; j&lt;m;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j++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(a[i][j] &gt; max_2D) </a:t>
            </a:r>
            <a:endParaRPr lang="it-IT" sz="24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  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max_2D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a[i][j]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}   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max_2D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3059113" y="2349500"/>
            <a:ext cx="5654675" cy="1185863"/>
            <a:chOff x="1383" y="1661"/>
            <a:chExt cx="3562" cy="747"/>
          </a:xfrm>
        </p:grpSpPr>
        <p:sp>
          <p:nvSpPr>
            <p:cNvPr id="20483" name="Text Box 3"/>
            <p:cNvSpPr txBox="1">
              <a:spLocks noChangeArrowheads="1"/>
            </p:cNvSpPr>
            <p:nvPr/>
          </p:nvSpPr>
          <p:spPr bwMode="auto">
            <a:xfrm>
              <a:off x="3813" y="1661"/>
              <a:ext cx="1132" cy="747"/>
            </a:xfrm>
            <a:prstGeom prst="rect">
              <a:avLst/>
            </a:prstGeom>
            <a:solidFill>
              <a:srgbClr val="FFFF99"/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3600" b="1">
                  <a:latin typeface="Comic Sans MS" charset="0"/>
                  <a:ea typeface="ＭＳ Ｐゴシック" charset="0"/>
                </a:rPr>
                <a:t>n*m</a:t>
              </a:r>
              <a:r>
                <a:rPr lang="it-IT" sz="2400">
                  <a:latin typeface="Times New Roman" charset="0"/>
                  <a:ea typeface="ＭＳ Ｐゴシック" charset="0"/>
                </a:rPr>
                <a:t> </a:t>
              </a:r>
            </a:p>
            <a:p>
              <a:pPr algn="ctr">
                <a:defRPr/>
              </a:pPr>
              <a:r>
                <a:rPr lang="it-IT">
                  <a:latin typeface="Arial" charset="0"/>
                  <a:ea typeface="ＭＳ Ｐゴシック" charset="0"/>
                </a:rPr>
                <a:t>confronti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 flipH="1" flipV="1">
              <a:off x="1383" y="1706"/>
              <a:ext cx="2382" cy="3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11" name="Line 5"/>
            <p:cNvSpPr>
              <a:spLocks noChangeShapeType="1"/>
            </p:cNvSpPr>
            <p:nvPr/>
          </p:nvSpPr>
          <p:spPr bwMode="auto">
            <a:xfrm flipH="1" flipV="1">
              <a:off x="1882" y="1933"/>
              <a:ext cx="187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1116013" y="5229225"/>
            <a:ext cx="6577012" cy="1323975"/>
          </a:xfrm>
          <a:prstGeom prst="rect">
            <a:avLst/>
          </a:prstGeom>
          <a:solidFill>
            <a:srgbClr val="FF0000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400" dirty="0">
                <a:latin typeface="Times New Roman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ATTENZIONE: da modificare in C</a:t>
            </a:r>
          </a:p>
          <a:p>
            <a:pPr algn="ctr">
              <a:defRPr/>
            </a:pPr>
            <a:endParaRPr lang="it-IT" sz="2400" dirty="0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4"/>
          <p:cNvSpPr txBox="1">
            <a:spLocks noChangeArrowheads="1"/>
          </p:cNvSpPr>
          <p:nvPr/>
        </p:nvSpPr>
        <p:spPr bwMode="auto">
          <a:xfrm>
            <a:off x="323850" y="188913"/>
            <a:ext cx="8493125" cy="137318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minimo dei valori di un array 2D</a:t>
            </a:r>
            <a:r>
              <a:rPr lang="it-IT" altLang="it-IT" sz="2400">
                <a:latin typeface="New York" charset="0"/>
              </a:rPr>
              <a:t> </a:t>
            </a:r>
            <a:r>
              <a:rPr lang="it-IT" altLang="it-IT" sz="2800">
                <a:latin typeface="New York" charset="0"/>
              </a:rPr>
              <a:t>e dei suoi indici</a:t>
            </a: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250825" y="1644650"/>
            <a:ext cx="8610600" cy="4894263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void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minimo_a2D_ind(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in: float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a[][],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n,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m; </a:t>
            </a:r>
          </a:p>
          <a:p>
            <a:pPr>
              <a:defRPr/>
            </a:pP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       out: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min_2D, </a:t>
            </a:r>
            <a:r>
              <a:rPr lang="it-IT" sz="24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i_min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j_min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i, j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400" b="1" dirty="0">
                <a:latin typeface="Comic Sans MS" charset="0"/>
                <a:ea typeface="ＭＳ Ｐゴシック" charset="0"/>
              </a:rPr>
              <a:t> min_2D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a[0][0]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i_min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0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j_min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0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4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(i=0; i &lt; n; i++) 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4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latin typeface="Comic Sans MS" charset="0"/>
                <a:ea typeface="ＭＳ Ｐゴシック" charset="0"/>
              </a:rPr>
              <a:t>       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(j=0; j &lt; m;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j++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</a:p>
          <a:p>
            <a:pPr algn="just"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(a[i][j] &lt; min_2D) </a:t>
            </a:r>
          </a:p>
          <a:p>
            <a:pPr>
              <a:defRPr/>
            </a:pPr>
            <a:r>
              <a:rPr lang="it-IT" sz="24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{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min_2D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a[i][j]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  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i_min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 err="1">
                <a:latin typeface="Comic Sans MS" charset="0"/>
                <a:ea typeface="ＭＳ Ｐゴシック" charset="0"/>
              </a:rPr>
              <a:t>j_min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j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4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     } </a:t>
            </a:r>
          </a:p>
          <a:p>
            <a:pPr>
              <a:defRPr/>
            </a:pP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 }</a:t>
            </a:r>
          </a:p>
          <a:p>
            <a:pPr>
              <a:defRPr/>
            </a:pP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}</a:t>
            </a:r>
          </a:p>
          <a:p>
            <a:pPr>
              <a:defRPr/>
            </a:pP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7164388" y="2997200"/>
            <a:ext cx="1797050" cy="1185863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b="1">
                <a:latin typeface="Comic Sans MS" charset="0"/>
                <a:ea typeface="ＭＳ Ｐゴシック" charset="0"/>
              </a:rPr>
              <a:t>n*m</a:t>
            </a:r>
            <a:r>
              <a:rPr lang="it-IT" sz="2400">
                <a:latin typeface="Times New Roman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</a:rPr>
              <a:t>confronti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2284413" y="5445125"/>
            <a:ext cx="6577012" cy="1322388"/>
          </a:xfrm>
          <a:prstGeom prst="rect">
            <a:avLst/>
          </a:prstGeom>
          <a:solidFill>
            <a:srgbClr val="FF0000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400" dirty="0">
                <a:latin typeface="Times New Roman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ATTENZIONE: da modificare in C</a:t>
            </a:r>
          </a:p>
          <a:p>
            <a:pPr algn="ctr">
              <a:defRPr/>
            </a:pPr>
            <a:endParaRPr lang="it-IT" sz="2400" dirty="0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3" grpId="0" animBg="1"/>
      <p:bldP spid="73765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03213" y="1052513"/>
            <a:ext cx="8610600" cy="495458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media_a2D(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a[][],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n,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m; 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i, j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float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somma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somma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0.0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(i=0; i &lt; n; i++)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4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latin typeface="Comic Sans MS" charset="0"/>
                <a:ea typeface="ＭＳ Ｐゴシック" charset="0"/>
              </a:rPr>
              <a:t>     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(j=0; j &lt; m;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j++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somma =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somma + a[i][j]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}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somma/(float)(n*m)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323850" y="444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della media dei valori di un array 2D</a:t>
            </a:r>
            <a:endParaRPr lang="it-IT" altLang="it-IT" sz="2800">
              <a:latin typeface="New York" charset="0"/>
            </a:endParaRP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804025" y="2636838"/>
            <a:ext cx="1571625" cy="1185862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b="1">
                <a:latin typeface="Comic Sans MS" charset="0"/>
                <a:ea typeface="ＭＳ Ｐゴシック" charset="0"/>
              </a:rPr>
              <a:t>n*m</a:t>
            </a:r>
            <a:r>
              <a:rPr lang="it-IT" sz="2400">
                <a:latin typeface="Times New Roman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</a:rPr>
              <a:t>somme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2484438" y="5491163"/>
            <a:ext cx="6577012" cy="1322387"/>
          </a:xfrm>
          <a:prstGeom prst="rect">
            <a:avLst/>
          </a:prstGeom>
          <a:solidFill>
            <a:srgbClr val="FF0000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400" dirty="0">
                <a:latin typeface="Times New Roman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ATTENZIONE: da modificare in C</a:t>
            </a:r>
          </a:p>
          <a:p>
            <a:pPr algn="ctr">
              <a:defRPr/>
            </a:pPr>
            <a:endParaRPr lang="it-IT" sz="2400" dirty="0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animBg="1"/>
      <p:bldP spid="120836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9050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5908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2766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9624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9050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25908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32766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39624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19050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25908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32766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10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39624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19050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25908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32766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39624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67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grpSp>
        <p:nvGrpSpPr>
          <p:cNvPr id="86035" name="Group 19"/>
          <p:cNvGrpSpPr>
            <a:grpSpLocks/>
          </p:cNvGrpSpPr>
          <p:nvPr/>
        </p:nvGrpSpPr>
        <p:grpSpPr bwMode="auto">
          <a:xfrm>
            <a:off x="1905000" y="2374900"/>
            <a:ext cx="6477000" cy="2743200"/>
            <a:chOff x="1680" y="2112"/>
            <a:chExt cx="4080" cy="1728"/>
          </a:xfrm>
        </p:grpSpPr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>
              <a:off x="1680" y="2112"/>
              <a:ext cx="1680" cy="17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3639" y="2208"/>
              <a:ext cx="2121" cy="33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diagonale principale</a:t>
              </a:r>
              <a:endParaRPr lang="it-IT" altLang="it-IT" sz="2400"/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 flipH="1">
              <a:off x="2640" y="2544"/>
              <a:ext cx="1008" cy="48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667" name="Text Box 3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905000" y="24511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latin typeface="Times New Roman" charset="0"/>
                <a:ea typeface="ＭＳ Ｐゴシック" charset="0"/>
              </a:rPr>
              <a:t>36</a:t>
            </a:r>
            <a:endParaRPr lang="it-IT" sz="24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5908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2766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9624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9050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25908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2766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39624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19050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25908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32766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10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39624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9050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25908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32766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39624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67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9714" name="Text Box 2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29715" name="Group 25"/>
          <p:cNvGrpSpPr>
            <a:grpSpLocks/>
          </p:cNvGrpSpPr>
          <p:nvPr/>
        </p:nvGrpSpPr>
        <p:grpSpPr bwMode="auto">
          <a:xfrm>
            <a:off x="6156325" y="3644900"/>
            <a:ext cx="1109663" cy="1227138"/>
            <a:chOff x="3878" y="2296"/>
            <a:chExt cx="699" cy="773"/>
          </a:xfrm>
        </p:grpSpPr>
        <p:sp>
          <p:nvSpPr>
            <p:cNvPr id="29716" name="Text Box 23"/>
            <p:cNvSpPr txBox="1">
              <a:spLocks noChangeArrowheads="1"/>
            </p:cNvSpPr>
            <p:nvPr/>
          </p:nvSpPr>
          <p:spPr bwMode="auto">
            <a:xfrm>
              <a:off x="3923" y="2296"/>
              <a:ext cx="543" cy="3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0,0</a:t>
              </a:r>
            </a:p>
          </p:txBody>
        </p:sp>
        <p:sp>
          <p:nvSpPr>
            <p:cNvPr id="29717" name="Text Box 24"/>
            <p:cNvSpPr txBox="1">
              <a:spLocks noChangeArrowheads="1"/>
            </p:cNvSpPr>
            <p:nvPr/>
          </p:nvSpPr>
          <p:spPr bwMode="auto">
            <a:xfrm>
              <a:off x="3878" y="2704"/>
              <a:ext cx="6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indici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9050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5908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2766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39624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9050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590800" y="31369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latin typeface="Times New Roman" charset="0"/>
                <a:ea typeface="ＭＳ Ｐゴシック" charset="0"/>
              </a:rPr>
              <a:t>49</a:t>
            </a:r>
            <a:endParaRPr lang="it-IT" sz="24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32766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39624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19050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25908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32766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10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39624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19050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25908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32766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39624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67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31762" name="Text Box 2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31763" name="Group 23"/>
          <p:cNvGrpSpPr>
            <a:grpSpLocks/>
          </p:cNvGrpSpPr>
          <p:nvPr/>
        </p:nvGrpSpPr>
        <p:grpSpPr bwMode="auto">
          <a:xfrm>
            <a:off x="6156325" y="3644900"/>
            <a:ext cx="1109663" cy="1227138"/>
            <a:chOff x="3878" y="2296"/>
            <a:chExt cx="699" cy="773"/>
          </a:xfrm>
        </p:grpSpPr>
        <p:sp>
          <p:nvSpPr>
            <p:cNvPr id="31764" name="Text Box 24"/>
            <p:cNvSpPr txBox="1">
              <a:spLocks noChangeArrowheads="1"/>
            </p:cNvSpPr>
            <p:nvPr/>
          </p:nvSpPr>
          <p:spPr bwMode="auto">
            <a:xfrm>
              <a:off x="3923" y="2296"/>
              <a:ext cx="543" cy="3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Comic Sans MS" panose="030F0702030302020204" pitchFamily="66" charset="0"/>
                </a:rPr>
                <a:t>1,1</a:t>
              </a:r>
            </a:p>
          </p:txBody>
        </p:sp>
        <p:sp>
          <p:nvSpPr>
            <p:cNvPr id="31765" name="Text Box 25"/>
            <p:cNvSpPr txBox="1">
              <a:spLocks noChangeArrowheads="1"/>
            </p:cNvSpPr>
            <p:nvPr/>
          </p:nvSpPr>
          <p:spPr bwMode="auto">
            <a:xfrm>
              <a:off x="3878" y="2704"/>
              <a:ext cx="6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indici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9050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5908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2766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9624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9050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25908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2766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9624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9050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5908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3276600" y="38227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10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9624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19050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25908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32766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39624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67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33810" name="Text Box 2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33811" name="Group 23"/>
          <p:cNvGrpSpPr>
            <a:grpSpLocks/>
          </p:cNvGrpSpPr>
          <p:nvPr/>
        </p:nvGrpSpPr>
        <p:grpSpPr bwMode="auto">
          <a:xfrm>
            <a:off x="6156325" y="3644900"/>
            <a:ext cx="1109663" cy="1227138"/>
            <a:chOff x="3878" y="2296"/>
            <a:chExt cx="699" cy="773"/>
          </a:xfrm>
        </p:grpSpPr>
        <p:sp>
          <p:nvSpPr>
            <p:cNvPr id="33812" name="Text Box 24"/>
            <p:cNvSpPr txBox="1">
              <a:spLocks noChangeArrowheads="1"/>
            </p:cNvSpPr>
            <p:nvPr/>
          </p:nvSpPr>
          <p:spPr bwMode="auto">
            <a:xfrm>
              <a:off x="3923" y="2296"/>
              <a:ext cx="543" cy="3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Comic Sans MS" panose="030F0702030302020204" pitchFamily="66" charset="0"/>
                </a:rPr>
                <a:t>2,2</a:t>
              </a:r>
            </a:p>
          </p:txBody>
        </p:sp>
        <p:sp>
          <p:nvSpPr>
            <p:cNvPr id="33813" name="Text Box 25"/>
            <p:cNvSpPr txBox="1">
              <a:spLocks noChangeArrowheads="1"/>
            </p:cNvSpPr>
            <p:nvPr/>
          </p:nvSpPr>
          <p:spPr bwMode="auto">
            <a:xfrm>
              <a:off x="3878" y="2704"/>
              <a:ext cx="6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indici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9050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5908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766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9624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9050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5908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2766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9624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19050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5908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2766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10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39624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19050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25908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32766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3962400" y="45085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latin typeface="Times New Roman" charset="0"/>
                <a:ea typeface="ＭＳ Ｐゴシック" charset="0"/>
              </a:rPr>
              <a:t>67</a:t>
            </a:r>
            <a:endParaRPr lang="it-IT" sz="24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35859" name="Group 19"/>
          <p:cNvGrpSpPr>
            <a:grpSpLocks/>
          </p:cNvGrpSpPr>
          <p:nvPr/>
        </p:nvGrpSpPr>
        <p:grpSpPr bwMode="auto">
          <a:xfrm>
            <a:off x="6156325" y="3644900"/>
            <a:ext cx="1109663" cy="1227138"/>
            <a:chOff x="3878" y="2296"/>
            <a:chExt cx="699" cy="773"/>
          </a:xfrm>
        </p:grpSpPr>
        <p:sp>
          <p:nvSpPr>
            <p:cNvPr id="35860" name="Text Box 20"/>
            <p:cNvSpPr txBox="1">
              <a:spLocks noChangeArrowheads="1"/>
            </p:cNvSpPr>
            <p:nvPr/>
          </p:nvSpPr>
          <p:spPr bwMode="auto">
            <a:xfrm>
              <a:off x="3923" y="2296"/>
              <a:ext cx="543" cy="3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Comic Sans MS" panose="030F0702030302020204" pitchFamily="66" charset="0"/>
                </a:rPr>
                <a:t>3,3</a:t>
              </a:r>
            </a:p>
          </p:txBody>
        </p:sp>
        <p:sp>
          <p:nvSpPr>
            <p:cNvPr id="35861" name="Text Box 21"/>
            <p:cNvSpPr txBox="1">
              <a:spLocks noChangeArrowheads="1"/>
            </p:cNvSpPr>
            <p:nvPr/>
          </p:nvSpPr>
          <p:spPr bwMode="auto">
            <a:xfrm>
              <a:off x="3878" y="2704"/>
              <a:ext cx="6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indici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555875" y="1989138"/>
            <a:ext cx="2708275" cy="2708275"/>
            <a:chOff x="1680" y="2160"/>
            <a:chExt cx="1706" cy="1706"/>
          </a:xfrm>
        </p:grpSpPr>
        <p:sp>
          <p:nvSpPr>
            <p:cNvPr id="81923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25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28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29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30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31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32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33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34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35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37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1938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81940" name="Group 20"/>
          <p:cNvGrpSpPr>
            <a:grpSpLocks/>
          </p:cNvGrpSpPr>
          <p:nvPr/>
        </p:nvGrpSpPr>
        <p:grpSpPr bwMode="auto">
          <a:xfrm>
            <a:off x="3132138" y="5229225"/>
            <a:ext cx="2014537" cy="1414463"/>
            <a:chOff x="1973" y="3113"/>
            <a:chExt cx="1269" cy="891"/>
          </a:xfrm>
        </p:grpSpPr>
        <p:sp>
          <p:nvSpPr>
            <p:cNvPr id="37896" name="Text Box 21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36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37897" name="Text Box 22"/>
            <p:cNvSpPr txBox="1">
              <a:spLocks noChangeArrowheads="1"/>
            </p:cNvSpPr>
            <p:nvPr/>
          </p:nvSpPr>
          <p:spPr bwMode="auto">
            <a:xfrm>
              <a:off x="1973" y="3639"/>
              <a:ext cx="12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max_diag</a:t>
              </a:r>
            </a:p>
          </p:txBody>
        </p:sp>
      </p:grpSp>
      <p:sp>
        <p:nvSpPr>
          <p:cNvPr id="37892" name="Rectangle 23"/>
          <p:cNvSpPr>
            <a:spLocks noChangeArrowheads="1"/>
          </p:cNvSpPr>
          <p:nvPr/>
        </p:nvSpPr>
        <p:spPr bwMode="auto">
          <a:xfrm>
            <a:off x="2555875" y="1989138"/>
            <a:ext cx="647700" cy="6477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5580063" y="3068638"/>
            <a:ext cx="3313112" cy="193833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4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    l’elemento [i][i]</a:t>
            </a:r>
            <a:endParaRPr lang="it-IT" altLang="it-IT" sz="24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  <p:sp>
        <p:nvSpPr>
          <p:cNvPr id="37894" name="Text Box 25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5724525" y="5081588"/>
            <a:ext cx="3146425" cy="5794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un solo ciclo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81944" grpId="0" animBg="1" autoUpdateAnimBg="0"/>
      <p:bldP spid="819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2555875" y="1989138"/>
            <a:ext cx="2708275" cy="2708275"/>
            <a:chOff x="1680" y="2160"/>
            <a:chExt cx="1706" cy="1706"/>
          </a:xfrm>
        </p:grpSpPr>
        <p:sp>
          <p:nvSpPr>
            <p:cNvPr id="91139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0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1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2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3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4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49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5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6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49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52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53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1154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39939" name="Group 19"/>
          <p:cNvGrpSpPr>
            <a:grpSpLocks/>
          </p:cNvGrpSpPr>
          <p:nvPr/>
        </p:nvGrpSpPr>
        <p:grpSpPr bwMode="auto">
          <a:xfrm>
            <a:off x="3132138" y="5229225"/>
            <a:ext cx="2014537" cy="1414463"/>
            <a:chOff x="1973" y="3113"/>
            <a:chExt cx="1269" cy="891"/>
          </a:xfrm>
        </p:grpSpPr>
        <p:sp>
          <p:nvSpPr>
            <p:cNvPr id="39943" name="Text Box 20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36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39944" name="Text Box 21"/>
            <p:cNvSpPr txBox="1">
              <a:spLocks noChangeArrowheads="1"/>
            </p:cNvSpPr>
            <p:nvPr/>
          </p:nvSpPr>
          <p:spPr bwMode="auto">
            <a:xfrm>
              <a:off x="1973" y="3639"/>
              <a:ext cx="12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max_diag</a:t>
              </a:r>
            </a:p>
          </p:txBody>
        </p:sp>
      </p:grpSp>
      <p:sp>
        <p:nvSpPr>
          <p:cNvPr id="39940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39941" name="Rectangle 24"/>
          <p:cNvSpPr>
            <a:spLocks noChangeArrowheads="1"/>
          </p:cNvSpPr>
          <p:nvPr/>
        </p:nvSpPr>
        <p:spPr bwMode="auto">
          <a:xfrm>
            <a:off x="5580063" y="3068638"/>
            <a:ext cx="3313112" cy="193833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4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    l’elemento [i][i]</a:t>
            </a:r>
            <a:endParaRPr lang="it-IT" altLang="it-IT" sz="24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  <p:sp>
        <p:nvSpPr>
          <p:cNvPr id="39942" name="Text Box 26"/>
          <p:cNvSpPr txBox="1">
            <a:spLocks noChangeArrowheads="1"/>
          </p:cNvSpPr>
          <p:nvPr/>
        </p:nvSpPr>
        <p:spPr bwMode="auto">
          <a:xfrm>
            <a:off x="5724525" y="5081588"/>
            <a:ext cx="3146425" cy="5794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un solo ciclo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8458200" cy="52625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l’array 2D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 il numero di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righe dell’array (variabile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  il numero di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colonne dell’array (variabile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m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 </a:t>
            </a:r>
            <a:r>
              <a:rPr lang="it-IT" altLang="it-IT" sz="2800">
                <a:latin typeface="Arial" panose="020B0604020202020204" pitchFamily="34" charset="0"/>
              </a:rPr>
              <a:t>il valore massimo (variabile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max_2D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 2 cicli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 innestati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>
                <a:latin typeface="Arial" panose="020B0604020202020204" pitchFamily="34" charset="0"/>
              </a:rPr>
              <a:t>,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j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800">
                <a:latin typeface="Arial" panose="020B0604020202020204" pitchFamily="34" charset="0"/>
              </a:rPr>
              <a:t>confrontare l’(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,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j</a:t>
            </a:r>
            <a:r>
              <a:rPr lang="it-IT" altLang="it-IT" sz="2800">
                <a:latin typeface="Arial" panose="020B0604020202020204" pitchFamily="34" charset="0"/>
              </a:rPr>
              <a:t>)-simo elemento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	</a:t>
            </a:r>
            <a:r>
              <a:rPr lang="it-IT" altLang="it-IT" sz="2800">
                <a:latin typeface="Arial" panose="020B0604020202020204" pitchFamily="34" charset="0"/>
              </a:rPr>
              <a:t>dell’array 2D con il massimo dei precedenti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800">
                <a:latin typeface="Arial" panose="020B0604020202020204" pitchFamily="34" charset="0"/>
              </a:rPr>
              <a:t>valori dell’array e determinare il nuovo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	</a:t>
            </a:r>
            <a:r>
              <a:rPr lang="it-IT" altLang="it-IT" sz="2800">
                <a:latin typeface="Arial" panose="020B0604020202020204" pitchFamily="34" charset="0"/>
              </a:rPr>
              <a:t>massimo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2555875" y="1989138"/>
            <a:ext cx="2708275" cy="2708275"/>
            <a:chOff x="1680" y="2160"/>
            <a:chExt cx="1706" cy="1706"/>
          </a:xfrm>
        </p:grpSpPr>
        <p:sp>
          <p:nvSpPr>
            <p:cNvPr id="94211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12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13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14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16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49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17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18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19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20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21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22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23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24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25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4226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987" name="Group 19"/>
          <p:cNvGrpSpPr>
            <a:grpSpLocks/>
          </p:cNvGrpSpPr>
          <p:nvPr/>
        </p:nvGrpSpPr>
        <p:grpSpPr bwMode="auto">
          <a:xfrm>
            <a:off x="3132138" y="5229225"/>
            <a:ext cx="2014537" cy="1414463"/>
            <a:chOff x="1973" y="3113"/>
            <a:chExt cx="1269" cy="891"/>
          </a:xfrm>
        </p:grpSpPr>
        <p:sp>
          <p:nvSpPr>
            <p:cNvPr id="41991" name="Text Box 20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49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41992" name="Text Box 21"/>
            <p:cNvSpPr txBox="1">
              <a:spLocks noChangeArrowheads="1"/>
            </p:cNvSpPr>
            <p:nvPr/>
          </p:nvSpPr>
          <p:spPr bwMode="auto">
            <a:xfrm>
              <a:off x="1973" y="3639"/>
              <a:ext cx="12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max_diag</a:t>
              </a:r>
            </a:p>
          </p:txBody>
        </p:sp>
      </p:grpSp>
      <p:sp>
        <p:nvSpPr>
          <p:cNvPr id="41988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41989" name="Rectangle 24"/>
          <p:cNvSpPr>
            <a:spLocks noChangeArrowheads="1"/>
          </p:cNvSpPr>
          <p:nvPr/>
        </p:nvSpPr>
        <p:spPr bwMode="auto">
          <a:xfrm>
            <a:off x="5580063" y="3068638"/>
            <a:ext cx="3313112" cy="193833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4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    l’elemento [i][i]</a:t>
            </a:r>
            <a:endParaRPr lang="it-IT" altLang="it-IT" sz="24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  <p:sp>
        <p:nvSpPr>
          <p:cNvPr id="41990" name="Text Box 26"/>
          <p:cNvSpPr txBox="1">
            <a:spLocks noChangeArrowheads="1"/>
          </p:cNvSpPr>
          <p:nvPr/>
        </p:nvSpPr>
        <p:spPr bwMode="auto">
          <a:xfrm>
            <a:off x="5724525" y="5081588"/>
            <a:ext cx="3146425" cy="5794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un solo ciclo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2555875" y="1989138"/>
            <a:ext cx="2708275" cy="2708275"/>
            <a:chOff x="1680" y="2160"/>
            <a:chExt cx="1706" cy="1706"/>
          </a:xfrm>
        </p:grpSpPr>
        <p:sp>
          <p:nvSpPr>
            <p:cNvPr id="92163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64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65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66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69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70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71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72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73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10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74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75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76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77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2178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4035" name="Group 19"/>
          <p:cNvGrpSpPr>
            <a:grpSpLocks/>
          </p:cNvGrpSpPr>
          <p:nvPr/>
        </p:nvGrpSpPr>
        <p:grpSpPr bwMode="auto">
          <a:xfrm>
            <a:off x="3132138" y="5229225"/>
            <a:ext cx="2014537" cy="1414463"/>
            <a:chOff x="1973" y="3113"/>
            <a:chExt cx="1269" cy="891"/>
          </a:xfrm>
        </p:grpSpPr>
        <p:sp>
          <p:nvSpPr>
            <p:cNvPr id="44039" name="Text Box 20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49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44040" name="Text Box 21"/>
            <p:cNvSpPr txBox="1">
              <a:spLocks noChangeArrowheads="1"/>
            </p:cNvSpPr>
            <p:nvPr/>
          </p:nvSpPr>
          <p:spPr bwMode="auto">
            <a:xfrm>
              <a:off x="1973" y="3639"/>
              <a:ext cx="12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max_diag</a:t>
              </a:r>
            </a:p>
          </p:txBody>
        </p:sp>
      </p:grpSp>
      <p:sp>
        <p:nvSpPr>
          <p:cNvPr id="44036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44037" name="Rectangle 24"/>
          <p:cNvSpPr>
            <a:spLocks noChangeArrowheads="1"/>
          </p:cNvSpPr>
          <p:nvPr/>
        </p:nvSpPr>
        <p:spPr bwMode="auto">
          <a:xfrm>
            <a:off x="5580063" y="3068638"/>
            <a:ext cx="3313112" cy="193833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4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    l’elemento [i][i]</a:t>
            </a:r>
            <a:endParaRPr lang="it-IT" altLang="it-IT" sz="24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  <p:sp>
        <p:nvSpPr>
          <p:cNvPr id="44038" name="Text Box 26"/>
          <p:cNvSpPr txBox="1">
            <a:spLocks noChangeArrowheads="1"/>
          </p:cNvSpPr>
          <p:nvPr/>
        </p:nvSpPr>
        <p:spPr bwMode="auto">
          <a:xfrm>
            <a:off x="5724525" y="5081588"/>
            <a:ext cx="3146425" cy="5794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un solo ciclo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2555875" y="1989138"/>
            <a:ext cx="2708275" cy="2708275"/>
            <a:chOff x="1680" y="2160"/>
            <a:chExt cx="1706" cy="1706"/>
          </a:xfrm>
        </p:grpSpPr>
        <p:sp>
          <p:nvSpPr>
            <p:cNvPr id="93187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88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89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0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2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3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4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5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6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7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8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9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200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201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202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67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6083" name="Group 19"/>
          <p:cNvGrpSpPr>
            <a:grpSpLocks/>
          </p:cNvGrpSpPr>
          <p:nvPr/>
        </p:nvGrpSpPr>
        <p:grpSpPr bwMode="auto">
          <a:xfrm>
            <a:off x="3132138" y="5229225"/>
            <a:ext cx="2014537" cy="1414463"/>
            <a:chOff x="1973" y="3113"/>
            <a:chExt cx="1269" cy="891"/>
          </a:xfrm>
        </p:grpSpPr>
        <p:sp>
          <p:nvSpPr>
            <p:cNvPr id="46087" name="Text Box 20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49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46088" name="Text Box 21"/>
            <p:cNvSpPr txBox="1">
              <a:spLocks noChangeArrowheads="1"/>
            </p:cNvSpPr>
            <p:nvPr/>
          </p:nvSpPr>
          <p:spPr bwMode="auto">
            <a:xfrm>
              <a:off x="1973" y="3639"/>
              <a:ext cx="12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max_diag</a:t>
              </a:r>
            </a:p>
          </p:txBody>
        </p:sp>
      </p:grpSp>
      <p:sp>
        <p:nvSpPr>
          <p:cNvPr id="46084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46085" name="Rectangle 24"/>
          <p:cNvSpPr>
            <a:spLocks noChangeArrowheads="1"/>
          </p:cNvSpPr>
          <p:nvPr/>
        </p:nvSpPr>
        <p:spPr bwMode="auto">
          <a:xfrm>
            <a:off x="5580063" y="3068638"/>
            <a:ext cx="3313112" cy="193833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4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    l’elemento [i][i]</a:t>
            </a:r>
            <a:endParaRPr lang="it-IT" altLang="it-IT" sz="24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  <p:sp>
        <p:nvSpPr>
          <p:cNvPr id="46086" name="Text Box 26"/>
          <p:cNvSpPr txBox="1">
            <a:spLocks noChangeArrowheads="1"/>
          </p:cNvSpPr>
          <p:nvPr/>
        </p:nvSpPr>
        <p:spPr bwMode="auto">
          <a:xfrm>
            <a:off x="5724525" y="5081588"/>
            <a:ext cx="3146425" cy="5794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un solo ciclo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2555875" y="1989138"/>
            <a:ext cx="2708275" cy="2708275"/>
            <a:chOff x="1680" y="2160"/>
            <a:chExt cx="1706" cy="1706"/>
          </a:xfrm>
        </p:grpSpPr>
        <p:sp>
          <p:nvSpPr>
            <p:cNvPr id="95235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36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37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38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39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0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2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3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4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5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6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7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8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49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5250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67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8131" name="Group 19"/>
          <p:cNvGrpSpPr>
            <a:grpSpLocks/>
          </p:cNvGrpSpPr>
          <p:nvPr/>
        </p:nvGrpSpPr>
        <p:grpSpPr bwMode="auto">
          <a:xfrm>
            <a:off x="3132138" y="5229225"/>
            <a:ext cx="2014537" cy="1414463"/>
            <a:chOff x="1973" y="3113"/>
            <a:chExt cx="1269" cy="891"/>
          </a:xfrm>
        </p:grpSpPr>
        <p:sp>
          <p:nvSpPr>
            <p:cNvPr id="48136" name="Text Box 20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67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48137" name="Text Box 21"/>
            <p:cNvSpPr txBox="1">
              <a:spLocks noChangeArrowheads="1"/>
            </p:cNvSpPr>
            <p:nvPr/>
          </p:nvSpPr>
          <p:spPr bwMode="auto">
            <a:xfrm>
              <a:off x="1973" y="3639"/>
              <a:ext cx="12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max_diag</a:t>
              </a:r>
            </a:p>
          </p:txBody>
        </p:sp>
      </p:grpSp>
      <p:sp>
        <p:nvSpPr>
          <p:cNvPr id="48132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della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diagonale</a:t>
            </a:r>
            <a:r>
              <a:rPr lang="it-IT" altLang="it-IT" sz="2800">
                <a:latin typeface="Arial" panose="020B0604020202020204" pitchFamily="34" charset="0"/>
              </a:rPr>
              <a:t> (principale)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6338888" y="1811338"/>
            <a:ext cx="1797050" cy="1123950"/>
          </a:xfrm>
          <a:prstGeom prst="rect">
            <a:avLst/>
          </a:prstGeom>
          <a:solidFill>
            <a:srgbClr val="FFFF66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b="1">
                <a:latin typeface="Comic Sans MS" charset="0"/>
                <a:ea typeface="ＭＳ Ｐゴシック" charset="0"/>
              </a:rPr>
              <a:t>n</a:t>
            </a:r>
            <a:r>
              <a:rPr lang="it-IT"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>
                <a:ea typeface="ＭＳ Ｐゴシック" charset="0"/>
              </a:rPr>
              <a:t>confronti</a:t>
            </a:r>
          </a:p>
        </p:txBody>
      </p:sp>
      <p:sp>
        <p:nvSpPr>
          <p:cNvPr id="48134" name="Rectangle 24"/>
          <p:cNvSpPr>
            <a:spLocks noChangeArrowheads="1"/>
          </p:cNvSpPr>
          <p:nvPr/>
        </p:nvSpPr>
        <p:spPr bwMode="auto">
          <a:xfrm>
            <a:off x="5580063" y="3068638"/>
            <a:ext cx="3313112" cy="193833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4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4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    l’elemento [i][i]</a:t>
            </a:r>
            <a:endParaRPr lang="it-IT" altLang="it-IT" sz="24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  <p:sp>
        <p:nvSpPr>
          <p:cNvPr id="48135" name="Text Box 26"/>
          <p:cNvSpPr txBox="1">
            <a:spLocks noChangeArrowheads="1"/>
          </p:cNvSpPr>
          <p:nvPr/>
        </p:nvSpPr>
        <p:spPr bwMode="auto">
          <a:xfrm>
            <a:off x="5724525" y="5081588"/>
            <a:ext cx="3146425" cy="5794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un solo ciclo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8"/>
          <p:cNvGrpSpPr>
            <a:grpSpLocks/>
          </p:cNvGrpSpPr>
          <p:nvPr/>
        </p:nvGrpSpPr>
        <p:grpSpPr bwMode="auto">
          <a:xfrm>
            <a:off x="3419475" y="2420938"/>
            <a:ext cx="2708275" cy="2708275"/>
            <a:chOff x="1200" y="1544"/>
            <a:chExt cx="1706" cy="1706"/>
          </a:xfrm>
        </p:grpSpPr>
        <p:sp>
          <p:nvSpPr>
            <p:cNvPr id="96258" name="Text Box 2"/>
            <p:cNvSpPr txBox="1">
              <a:spLocks noChangeArrowheads="1"/>
            </p:cNvSpPr>
            <p:nvPr/>
          </p:nvSpPr>
          <p:spPr bwMode="auto">
            <a:xfrm>
              <a:off x="1200" y="154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59" name="Text Box 3"/>
            <p:cNvSpPr txBox="1">
              <a:spLocks noChangeArrowheads="1"/>
            </p:cNvSpPr>
            <p:nvPr/>
          </p:nvSpPr>
          <p:spPr bwMode="auto">
            <a:xfrm>
              <a:off x="1632" y="154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0" name="Text Box 4"/>
            <p:cNvSpPr txBox="1">
              <a:spLocks noChangeArrowheads="1"/>
            </p:cNvSpPr>
            <p:nvPr/>
          </p:nvSpPr>
          <p:spPr bwMode="auto">
            <a:xfrm>
              <a:off x="2064" y="154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1" name="Text Box 5"/>
            <p:cNvSpPr txBox="1">
              <a:spLocks noChangeArrowheads="1"/>
            </p:cNvSpPr>
            <p:nvPr/>
          </p:nvSpPr>
          <p:spPr bwMode="auto">
            <a:xfrm>
              <a:off x="2496" y="154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2" name="Text Box 6"/>
            <p:cNvSpPr txBox="1">
              <a:spLocks noChangeArrowheads="1"/>
            </p:cNvSpPr>
            <p:nvPr/>
          </p:nvSpPr>
          <p:spPr bwMode="auto">
            <a:xfrm>
              <a:off x="1200" y="197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3" name="Text Box 7"/>
            <p:cNvSpPr txBox="1">
              <a:spLocks noChangeArrowheads="1"/>
            </p:cNvSpPr>
            <p:nvPr/>
          </p:nvSpPr>
          <p:spPr bwMode="auto">
            <a:xfrm>
              <a:off x="1632" y="197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4" name="Text Box 8"/>
            <p:cNvSpPr txBox="1">
              <a:spLocks noChangeArrowheads="1"/>
            </p:cNvSpPr>
            <p:nvPr/>
          </p:nvSpPr>
          <p:spPr bwMode="auto">
            <a:xfrm>
              <a:off x="2064" y="197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5" name="Text Box 9"/>
            <p:cNvSpPr txBox="1">
              <a:spLocks noChangeArrowheads="1"/>
            </p:cNvSpPr>
            <p:nvPr/>
          </p:nvSpPr>
          <p:spPr bwMode="auto">
            <a:xfrm>
              <a:off x="2496" y="197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6" name="Text Box 10"/>
            <p:cNvSpPr txBox="1">
              <a:spLocks noChangeArrowheads="1"/>
            </p:cNvSpPr>
            <p:nvPr/>
          </p:nvSpPr>
          <p:spPr bwMode="auto">
            <a:xfrm>
              <a:off x="1200" y="2408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7" name="Text Box 11"/>
            <p:cNvSpPr txBox="1">
              <a:spLocks noChangeArrowheads="1"/>
            </p:cNvSpPr>
            <p:nvPr/>
          </p:nvSpPr>
          <p:spPr bwMode="auto">
            <a:xfrm>
              <a:off x="1632" y="2408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8" name="Text Box 12"/>
            <p:cNvSpPr txBox="1">
              <a:spLocks noChangeArrowheads="1"/>
            </p:cNvSpPr>
            <p:nvPr/>
          </p:nvSpPr>
          <p:spPr bwMode="auto">
            <a:xfrm>
              <a:off x="2064" y="2408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69" name="Text Box 13"/>
            <p:cNvSpPr txBox="1">
              <a:spLocks noChangeArrowheads="1"/>
            </p:cNvSpPr>
            <p:nvPr/>
          </p:nvSpPr>
          <p:spPr bwMode="auto">
            <a:xfrm>
              <a:off x="2496" y="2408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70" name="Text Box 14"/>
            <p:cNvSpPr txBox="1">
              <a:spLocks noChangeArrowheads="1"/>
            </p:cNvSpPr>
            <p:nvPr/>
          </p:nvSpPr>
          <p:spPr bwMode="auto">
            <a:xfrm>
              <a:off x="1200" y="284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71" name="Text Box 15"/>
            <p:cNvSpPr txBox="1">
              <a:spLocks noChangeArrowheads="1"/>
            </p:cNvSpPr>
            <p:nvPr/>
          </p:nvSpPr>
          <p:spPr bwMode="auto">
            <a:xfrm>
              <a:off x="1632" y="284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72" name="Text Box 16"/>
            <p:cNvSpPr txBox="1">
              <a:spLocks noChangeArrowheads="1"/>
            </p:cNvSpPr>
            <p:nvPr/>
          </p:nvSpPr>
          <p:spPr bwMode="auto">
            <a:xfrm>
              <a:off x="2064" y="284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6273" name="Text Box 17"/>
            <p:cNvSpPr txBox="1">
              <a:spLocks noChangeArrowheads="1"/>
            </p:cNvSpPr>
            <p:nvPr/>
          </p:nvSpPr>
          <p:spPr bwMode="auto">
            <a:xfrm>
              <a:off x="2496" y="284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50179" name="Text Box 2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96279" name="Group 23"/>
          <p:cNvGrpSpPr>
            <a:grpSpLocks/>
          </p:cNvGrpSpPr>
          <p:nvPr/>
        </p:nvGrpSpPr>
        <p:grpSpPr bwMode="auto">
          <a:xfrm>
            <a:off x="1187450" y="2205038"/>
            <a:ext cx="4876800" cy="2895600"/>
            <a:chOff x="288" y="2016"/>
            <a:chExt cx="3072" cy="1824"/>
          </a:xfrm>
        </p:grpSpPr>
        <p:sp>
          <p:nvSpPr>
            <p:cNvPr id="50181" name="Text Box 24"/>
            <p:cNvSpPr txBox="1">
              <a:spLocks noChangeArrowheads="1"/>
            </p:cNvSpPr>
            <p:nvPr/>
          </p:nvSpPr>
          <p:spPr bwMode="auto">
            <a:xfrm>
              <a:off x="288" y="2016"/>
              <a:ext cx="1187" cy="67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triangolo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superiore</a:t>
              </a:r>
              <a:endParaRPr lang="it-IT" altLang="it-IT" sz="2400"/>
            </a:p>
          </p:txBody>
        </p:sp>
        <p:sp>
          <p:nvSpPr>
            <p:cNvPr id="50182" name="Line 25"/>
            <p:cNvSpPr>
              <a:spLocks noChangeShapeType="1"/>
            </p:cNvSpPr>
            <p:nvPr/>
          </p:nvSpPr>
          <p:spPr bwMode="auto">
            <a:xfrm>
              <a:off x="1680" y="2160"/>
              <a:ext cx="1680" cy="16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183" name="Line 26"/>
            <p:cNvSpPr>
              <a:spLocks noChangeShapeType="1"/>
            </p:cNvSpPr>
            <p:nvPr/>
          </p:nvSpPr>
          <p:spPr bwMode="auto">
            <a:xfrm>
              <a:off x="1728" y="2160"/>
              <a:ext cx="163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0184" name="Line 27"/>
            <p:cNvSpPr>
              <a:spLocks noChangeShapeType="1"/>
            </p:cNvSpPr>
            <p:nvPr/>
          </p:nvSpPr>
          <p:spPr bwMode="auto">
            <a:xfrm>
              <a:off x="3360" y="2160"/>
              <a:ext cx="0" cy="16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905000" y="24511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latin typeface="Times New Roman" charset="0"/>
                <a:ea typeface="ＭＳ Ｐゴシック" charset="0"/>
              </a:rPr>
              <a:t>36</a:t>
            </a:r>
            <a:endParaRPr lang="it-IT" sz="24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590800" y="24511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276600" y="24511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962400" y="24511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9050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5908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2766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39624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19050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25908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32766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10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39624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19050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25908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32766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39624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67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2242" name="Text Box 2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52243" name="Group 26"/>
          <p:cNvGrpSpPr>
            <a:grpSpLocks/>
          </p:cNvGrpSpPr>
          <p:nvPr/>
        </p:nvGrpSpPr>
        <p:grpSpPr bwMode="auto">
          <a:xfrm>
            <a:off x="5076825" y="3644900"/>
            <a:ext cx="3886200" cy="1227138"/>
            <a:chOff x="3198" y="2296"/>
            <a:chExt cx="2448" cy="773"/>
          </a:xfrm>
        </p:grpSpPr>
        <p:sp>
          <p:nvSpPr>
            <p:cNvPr id="52247" name="Text Box 20"/>
            <p:cNvSpPr txBox="1">
              <a:spLocks noChangeArrowheads="1"/>
            </p:cNvSpPr>
            <p:nvPr/>
          </p:nvSpPr>
          <p:spPr bwMode="auto">
            <a:xfrm>
              <a:off x="3198" y="2296"/>
              <a:ext cx="543" cy="3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0,0</a:t>
              </a:r>
            </a:p>
          </p:txBody>
        </p:sp>
        <p:sp>
          <p:nvSpPr>
            <p:cNvPr id="52248" name="Text Box 21"/>
            <p:cNvSpPr txBox="1">
              <a:spLocks noChangeArrowheads="1"/>
            </p:cNvSpPr>
            <p:nvPr/>
          </p:nvSpPr>
          <p:spPr bwMode="auto">
            <a:xfrm>
              <a:off x="3878" y="2704"/>
              <a:ext cx="6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indici</a:t>
              </a:r>
            </a:p>
          </p:txBody>
        </p:sp>
        <p:sp>
          <p:nvSpPr>
            <p:cNvPr id="52249" name="Text Box 23"/>
            <p:cNvSpPr txBox="1">
              <a:spLocks noChangeArrowheads="1"/>
            </p:cNvSpPr>
            <p:nvPr/>
          </p:nvSpPr>
          <p:spPr bwMode="auto">
            <a:xfrm>
              <a:off x="3833" y="2296"/>
              <a:ext cx="543" cy="3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0,1</a:t>
              </a:r>
            </a:p>
          </p:txBody>
        </p:sp>
        <p:sp>
          <p:nvSpPr>
            <p:cNvPr id="52250" name="Text Box 24"/>
            <p:cNvSpPr txBox="1">
              <a:spLocks noChangeArrowheads="1"/>
            </p:cNvSpPr>
            <p:nvPr/>
          </p:nvSpPr>
          <p:spPr bwMode="auto">
            <a:xfrm>
              <a:off x="4468" y="2296"/>
              <a:ext cx="543" cy="3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0,2</a:t>
              </a:r>
            </a:p>
          </p:txBody>
        </p:sp>
        <p:sp>
          <p:nvSpPr>
            <p:cNvPr id="52251" name="Text Box 25"/>
            <p:cNvSpPr txBox="1">
              <a:spLocks noChangeArrowheads="1"/>
            </p:cNvSpPr>
            <p:nvPr/>
          </p:nvSpPr>
          <p:spPr bwMode="auto">
            <a:xfrm>
              <a:off x="5103" y="2296"/>
              <a:ext cx="543" cy="3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0,3</a:t>
              </a:r>
            </a:p>
          </p:txBody>
        </p:sp>
      </p:grpSp>
      <p:grpSp>
        <p:nvGrpSpPr>
          <p:cNvPr id="97309" name="Group 29"/>
          <p:cNvGrpSpPr>
            <a:grpSpLocks/>
          </p:cNvGrpSpPr>
          <p:nvPr/>
        </p:nvGrpSpPr>
        <p:grpSpPr bwMode="auto">
          <a:xfrm>
            <a:off x="4067175" y="4941888"/>
            <a:ext cx="5076825" cy="1671637"/>
            <a:chOff x="2562" y="3113"/>
            <a:chExt cx="3198" cy="1053"/>
          </a:xfrm>
        </p:grpSpPr>
        <p:sp>
          <p:nvSpPr>
            <p:cNvPr id="52245" name="AutoShape 27"/>
            <p:cNvSpPr>
              <a:spLocks noChangeArrowheads="1"/>
            </p:cNvSpPr>
            <p:nvPr/>
          </p:nvSpPr>
          <p:spPr bwMode="auto">
            <a:xfrm>
              <a:off x="4059" y="3113"/>
              <a:ext cx="273" cy="454"/>
            </a:xfrm>
            <a:prstGeom prst="downArrow">
              <a:avLst>
                <a:gd name="adj1" fmla="val 50000"/>
                <a:gd name="adj2" fmla="val 4157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solidFill>
                  <a:schemeClr val="accent2"/>
                </a:solidFill>
                <a:latin typeface="Arial Unicode MS" charset="0"/>
              </a:endParaRPr>
            </a:p>
          </p:txBody>
        </p:sp>
        <p:sp>
          <p:nvSpPr>
            <p:cNvPr id="52246" name="Text Box 28"/>
            <p:cNvSpPr txBox="1">
              <a:spLocks noChangeArrowheads="1"/>
            </p:cNvSpPr>
            <p:nvPr/>
          </p:nvSpPr>
          <p:spPr bwMode="auto">
            <a:xfrm>
              <a:off x="2562" y="3564"/>
              <a:ext cx="3198" cy="60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 Unicode MS" charset="0"/>
                </a:rPr>
                <a:t>indice di riga </a:t>
              </a:r>
              <a:r>
                <a:rPr lang="it-IT" altLang="it-IT" sz="2800">
                  <a:solidFill>
                    <a:schemeClr val="accent2"/>
                  </a:solidFill>
                  <a:latin typeface="Arial Unicode MS" charset="0"/>
                </a:rPr>
                <a:t>minore o uguale</a:t>
              </a:r>
              <a:r>
                <a:rPr lang="it-IT" altLang="it-IT" sz="2800">
                  <a:latin typeface="Arial Unicode MS" charset="0"/>
                </a:rPr>
                <a:t> dell’indice di colonna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9050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5908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2766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9624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9050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590800" y="31369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latin typeface="Times New Roman" charset="0"/>
                <a:ea typeface="ＭＳ Ｐゴシック" charset="0"/>
              </a:rPr>
              <a:t>49</a:t>
            </a:r>
            <a:endParaRPr lang="it-IT" sz="24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3276600" y="31369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3962400" y="31369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9050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25908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32766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10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39624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19050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25908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32766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39624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67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4290" name="Text Box 2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54291" name="Text Box 25"/>
          <p:cNvSpPr txBox="1">
            <a:spLocks noChangeArrowheads="1"/>
          </p:cNvSpPr>
          <p:nvPr/>
        </p:nvSpPr>
        <p:spPr bwMode="auto">
          <a:xfrm>
            <a:off x="6156325" y="4292600"/>
            <a:ext cx="1109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indici</a:t>
            </a:r>
          </a:p>
        </p:txBody>
      </p:sp>
      <p:sp>
        <p:nvSpPr>
          <p:cNvPr id="54292" name="Text Box 26"/>
          <p:cNvSpPr txBox="1">
            <a:spLocks noChangeArrowheads="1"/>
          </p:cNvSpPr>
          <p:nvPr/>
        </p:nvSpPr>
        <p:spPr bwMode="auto">
          <a:xfrm>
            <a:off x="5219700" y="3644900"/>
            <a:ext cx="862013" cy="5842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1,1</a:t>
            </a:r>
          </a:p>
        </p:txBody>
      </p:sp>
      <p:sp>
        <p:nvSpPr>
          <p:cNvPr id="54293" name="Text Box 27"/>
          <p:cNvSpPr txBox="1">
            <a:spLocks noChangeArrowheads="1"/>
          </p:cNvSpPr>
          <p:nvPr/>
        </p:nvSpPr>
        <p:spPr bwMode="auto">
          <a:xfrm>
            <a:off x="6227763" y="3644900"/>
            <a:ext cx="862012" cy="5842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1,2</a:t>
            </a:r>
          </a:p>
        </p:txBody>
      </p:sp>
      <p:sp>
        <p:nvSpPr>
          <p:cNvPr id="54294" name="Text Box 28"/>
          <p:cNvSpPr txBox="1">
            <a:spLocks noChangeArrowheads="1"/>
          </p:cNvSpPr>
          <p:nvPr/>
        </p:nvSpPr>
        <p:spPr bwMode="auto">
          <a:xfrm>
            <a:off x="7235825" y="3644900"/>
            <a:ext cx="862013" cy="5842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1,3</a:t>
            </a:r>
          </a:p>
        </p:txBody>
      </p:sp>
      <p:sp>
        <p:nvSpPr>
          <p:cNvPr id="54295" name="Text Box 31"/>
          <p:cNvSpPr txBox="1">
            <a:spLocks noChangeArrowheads="1"/>
          </p:cNvSpPr>
          <p:nvPr/>
        </p:nvSpPr>
        <p:spPr bwMode="auto">
          <a:xfrm>
            <a:off x="4067175" y="5657850"/>
            <a:ext cx="50768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 Unicode MS" charset="0"/>
              </a:rPr>
              <a:t>indice di riga </a:t>
            </a:r>
            <a:r>
              <a:rPr lang="it-IT" altLang="it-IT" sz="2800">
                <a:solidFill>
                  <a:schemeClr val="accent2"/>
                </a:solidFill>
                <a:latin typeface="Arial Unicode MS" charset="0"/>
              </a:rPr>
              <a:t>minore o uguale</a:t>
            </a:r>
            <a:r>
              <a:rPr lang="it-IT" altLang="it-IT" sz="2800">
                <a:latin typeface="Arial Unicode MS" charset="0"/>
              </a:rPr>
              <a:t> dell’indice di colonna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9050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5908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2766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9624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9050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5908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2766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39624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9050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25908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3276600" y="38227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latin typeface="Times New Roman" charset="0"/>
                <a:ea typeface="ＭＳ Ｐゴシック" charset="0"/>
              </a:rPr>
              <a:t>10</a:t>
            </a:r>
            <a:endParaRPr lang="it-IT" sz="24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3962400" y="38227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19050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25908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32766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39624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67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6338" name="Text Box 2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56339" name="Text Box 25"/>
          <p:cNvSpPr txBox="1">
            <a:spLocks noChangeArrowheads="1"/>
          </p:cNvSpPr>
          <p:nvPr/>
        </p:nvSpPr>
        <p:spPr bwMode="auto">
          <a:xfrm>
            <a:off x="6156325" y="4292600"/>
            <a:ext cx="1109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</a:rPr>
              <a:t>indici</a:t>
            </a:r>
          </a:p>
        </p:txBody>
      </p:sp>
      <p:sp>
        <p:nvSpPr>
          <p:cNvPr id="56340" name="Text Box 27"/>
          <p:cNvSpPr txBox="1">
            <a:spLocks noChangeArrowheads="1"/>
          </p:cNvSpPr>
          <p:nvPr/>
        </p:nvSpPr>
        <p:spPr bwMode="auto">
          <a:xfrm>
            <a:off x="5868988" y="3644900"/>
            <a:ext cx="862012" cy="5842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2,2</a:t>
            </a:r>
          </a:p>
        </p:txBody>
      </p:sp>
      <p:sp>
        <p:nvSpPr>
          <p:cNvPr id="56341" name="Text Box 28"/>
          <p:cNvSpPr txBox="1">
            <a:spLocks noChangeArrowheads="1"/>
          </p:cNvSpPr>
          <p:nvPr/>
        </p:nvSpPr>
        <p:spPr bwMode="auto">
          <a:xfrm>
            <a:off x="6877050" y="3644900"/>
            <a:ext cx="862013" cy="5842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2,3</a:t>
            </a:r>
          </a:p>
        </p:txBody>
      </p:sp>
      <p:sp>
        <p:nvSpPr>
          <p:cNvPr id="56342" name="Text Box 29"/>
          <p:cNvSpPr txBox="1">
            <a:spLocks noChangeArrowheads="1"/>
          </p:cNvSpPr>
          <p:nvPr/>
        </p:nvSpPr>
        <p:spPr bwMode="auto">
          <a:xfrm>
            <a:off x="4067175" y="5657850"/>
            <a:ext cx="50768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 Unicode MS" charset="0"/>
              </a:rPr>
              <a:t>indice di riga </a:t>
            </a:r>
            <a:r>
              <a:rPr lang="it-IT" altLang="it-IT" sz="2800">
                <a:solidFill>
                  <a:schemeClr val="accent2"/>
                </a:solidFill>
                <a:latin typeface="Arial Unicode MS" charset="0"/>
              </a:rPr>
              <a:t>minore o uguale</a:t>
            </a:r>
            <a:r>
              <a:rPr lang="it-IT" altLang="it-IT" sz="2800">
                <a:latin typeface="Arial Unicode MS" charset="0"/>
              </a:rPr>
              <a:t> dell’indice di colonna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9050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5908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2766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962400" y="24511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19050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5908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2766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3962400" y="31369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19050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25908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32766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10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3962400" y="38227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19050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25908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3276600" y="45085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59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3962400" y="4508500"/>
            <a:ext cx="650875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latin typeface="Times New Roman" charset="0"/>
                <a:ea typeface="ＭＳ Ｐゴシック" charset="0"/>
              </a:rPr>
              <a:t>67</a:t>
            </a:r>
            <a:endParaRPr lang="it-IT" sz="24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58386" name="Group 19"/>
          <p:cNvGrpSpPr>
            <a:grpSpLocks/>
          </p:cNvGrpSpPr>
          <p:nvPr/>
        </p:nvGrpSpPr>
        <p:grpSpPr bwMode="auto">
          <a:xfrm>
            <a:off x="6156325" y="3644900"/>
            <a:ext cx="1109663" cy="1227138"/>
            <a:chOff x="3878" y="2296"/>
            <a:chExt cx="699" cy="773"/>
          </a:xfrm>
        </p:grpSpPr>
        <p:sp>
          <p:nvSpPr>
            <p:cNvPr id="58389" name="Text Box 20"/>
            <p:cNvSpPr txBox="1">
              <a:spLocks noChangeArrowheads="1"/>
            </p:cNvSpPr>
            <p:nvPr/>
          </p:nvSpPr>
          <p:spPr bwMode="auto">
            <a:xfrm>
              <a:off x="3923" y="2296"/>
              <a:ext cx="543" cy="3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Comic Sans MS" panose="030F0702030302020204" pitchFamily="66" charset="0"/>
                </a:rPr>
                <a:t>3,3</a:t>
              </a:r>
            </a:p>
          </p:txBody>
        </p:sp>
        <p:sp>
          <p:nvSpPr>
            <p:cNvPr id="58390" name="Text Box 21"/>
            <p:cNvSpPr txBox="1">
              <a:spLocks noChangeArrowheads="1"/>
            </p:cNvSpPr>
            <p:nvPr/>
          </p:nvSpPr>
          <p:spPr bwMode="auto">
            <a:xfrm>
              <a:off x="3878" y="2704"/>
              <a:ext cx="6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 Unicode MS" charset="0"/>
                </a:rPr>
                <a:t>indici</a:t>
              </a:r>
            </a:p>
          </p:txBody>
        </p:sp>
      </p:grpSp>
      <p:sp>
        <p:nvSpPr>
          <p:cNvPr id="58387" name="Text Box 2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58388" name="Text Box 23"/>
          <p:cNvSpPr txBox="1">
            <a:spLocks noChangeArrowheads="1"/>
          </p:cNvSpPr>
          <p:nvPr/>
        </p:nvSpPr>
        <p:spPr bwMode="auto">
          <a:xfrm>
            <a:off x="4067175" y="5657850"/>
            <a:ext cx="5076825" cy="955675"/>
          </a:xfrm>
          <a:prstGeom prst="rect">
            <a:avLst/>
          </a:pr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 Unicode MS" charset="0"/>
              </a:rPr>
              <a:t>indice di riga </a:t>
            </a:r>
            <a:r>
              <a:rPr lang="it-IT" altLang="it-IT" sz="2800">
                <a:solidFill>
                  <a:schemeClr val="accent2"/>
                </a:solidFill>
                <a:latin typeface="Arial Unicode MS" charset="0"/>
              </a:rPr>
              <a:t>minore o uguale</a:t>
            </a:r>
            <a:r>
              <a:rPr lang="it-IT" altLang="it-IT" sz="2800">
                <a:latin typeface="Arial Unicode MS" charset="0"/>
              </a:rPr>
              <a:t> dell’indice di colonna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01379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0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1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2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7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8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89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90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91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92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93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1394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01403" name="Group 27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60423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36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60424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101398" name="Rectangle 22"/>
          <p:cNvSpPr>
            <a:spLocks noChangeArrowheads="1"/>
          </p:cNvSpPr>
          <p:nvPr/>
        </p:nvSpPr>
        <p:spPr bwMode="auto">
          <a:xfrm>
            <a:off x="468313" y="1916113"/>
            <a:ext cx="647700" cy="6477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101399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  <p:sp>
        <p:nvSpPr>
          <p:cNvPr id="60422" name="Text Box 26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8" grpId="0" animBg="1"/>
      <p:bldP spid="10139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32" name="Group 52"/>
          <p:cNvGrpSpPr>
            <a:grpSpLocks/>
          </p:cNvGrpSpPr>
          <p:nvPr/>
        </p:nvGrpSpPr>
        <p:grpSpPr bwMode="auto">
          <a:xfrm>
            <a:off x="2555875" y="1557338"/>
            <a:ext cx="2708275" cy="2708275"/>
            <a:chOff x="1680" y="2160"/>
            <a:chExt cx="1706" cy="1706"/>
          </a:xfrm>
        </p:grpSpPr>
        <p:sp>
          <p:nvSpPr>
            <p:cNvPr id="71682" name="Text Box 2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84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88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89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90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91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92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693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711" name="Text Box 31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712" name="Text Box 32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713" name="Text Box 33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714" name="Text Box 34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1715" name="Text Box 35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7171" name="Text Box 51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71736" name="Group 56"/>
          <p:cNvGrpSpPr>
            <a:grpSpLocks/>
          </p:cNvGrpSpPr>
          <p:nvPr/>
        </p:nvGrpSpPr>
        <p:grpSpPr bwMode="auto">
          <a:xfrm>
            <a:off x="3132138" y="4941888"/>
            <a:ext cx="1762125" cy="1414462"/>
            <a:chOff x="1973" y="3113"/>
            <a:chExt cx="1110" cy="891"/>
          </a:xfrm>
        </p:grpSpPr>
        <p:sp>
          <p:nvSpPr>
            <p:cNvPr id="7175" name="Text Box 53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36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7176" name="Text Box 54"/>
            <p:cNvSpPr txBox="1">
              <a:spLocks noChangeArrowheads="1"/>
            </p:cNvSpPr>
            <p:nvPr/>
          </p:nvSpPr>
          <p:spPr bwMode="auto">
            <a:xfrm>
              <a:off x="1973" y="3639"/>
              <a:ext cx="11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max_2D</a:t>
              </a:r>
            </a:p>
          </p:txBody>
        </p:sp>
      </p:grpSp>
      <p:sp>
        <p:nvSpPr>
          <p:cNvPr id="71735" name="Rectangle 55"/>
          <p:cNvSpPr>
            <a:spLocks noChangeArrowheads="1"/>
          </p:cNvSpPr>
          <p:nvPr/>
        </p:nvSpPr>
        <p:spPr bwMode="auto">
          <a:xfrm>
            <a:off x="2555875" y="1557338"/>
            <a:ext cx="647700" cy="6477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71737" name="Rectangle 57"/>
          <p:cNvSpPr>
            <a:spLocks noChangeArrowheads="1"/>
          </p:cNvSpPr>
          <p:nvPr/>
        </p:nvSpPr>
        <p:spPr bwMode="auto">
          <a:xfrm>
            <a:off x="5486400" y="2781300"/>
            <a:ext cx="3406775" cy="2246313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inizializzazione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000" b="1">
                <a:latin typeface="Comic Sans MS" panose="030F0702030302020204" pitchFamily="66" charset="0"/>
              </a:rPr>
              <a:t>(i=0;i&lt;n;i++)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mic Sans MS" panose="030F0702030302020204" pitchFamily="66" charset="0"/>
              </a:rPr>
              <a:t>     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000" b="1">
                <a:latin typeface="Comic Sans MS" panose="030F0702030302020204" pitchFamily="66" charset="0"/>
              </a:rPr>
              <a:t>(j=0;j&lt;m;j++)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r>
              <a:rPr lang="it-IT" altLang="it-IT" sz="20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   </a:t>
            </a:r>
            <a:r>
              <a:rPr lang="it-IT" altLang="it-IT" sz="2000" b="1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l’elemento [i][j]</a:t>
            </a:r>
            <a:endParaRPr lang="it-IT" altLang="it-IT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5" grpId="0" animBg="1"/>
      <p:bldP spid="71737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24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21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25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26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27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28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32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33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34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35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36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37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7538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62467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62470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36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62471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62468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2469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08547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48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49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44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0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1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2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3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4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5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6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7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8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59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60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61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8562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64515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64518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36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64519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64516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4517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09571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72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73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44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74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76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77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78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79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80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81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82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83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84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85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9586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66563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66566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44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66567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66564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6565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0595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596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597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598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11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599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0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1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2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3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4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5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6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7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8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09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0610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68611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68614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44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68615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68612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8613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1619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0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1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2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3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4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49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6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7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8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29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30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31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32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33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70659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70662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44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70663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70660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70661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2643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44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45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47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48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49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49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52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54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55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56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658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72707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72710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49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72711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72708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72709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3667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68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69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0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1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2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3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27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4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5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6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7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8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79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80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81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682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74755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74758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49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74759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74756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74757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4691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692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693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694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695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696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697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698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13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699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700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702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703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704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705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76803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76806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49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76807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76804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76805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5715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17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18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19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0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1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2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3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4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5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10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6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7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8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29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730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78851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78854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49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78855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78852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78853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6739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0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1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2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3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4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6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7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8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50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16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51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53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754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80899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80902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49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80903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80900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0901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2555875" y="1557338"/>
            <a:ext cx="2708275" cy="2708275"/>
            <a:chOff x="1680" y="2160"/>
            <a:chExt cx="1706" cy="1706"/>
          </a:xfrm>
        </p:grpSpPr>
        <p:sp>
          <p:nvSpPr>
            <p:cNvPr id="74755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56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21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0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4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5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6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69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9219" name="Text Box 19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9220" name="Group 20"/>
          <p:cNvGrpSpPr>
            <a:grpSpLocks/>
          </p:cNvGrpSpPr>
          <p:nvPr/>
        </p:nvGrpSpPr>
        <p:grpSpPr bwMode="auto">
          <a:xfrm>
            <a:off x="3132138" y="4941888"/>
            <a:ext cx="1762125" cy="1414462"/>
            <a:chOff x="1973" y="3113"/>
            <a:chExt cx="1110" cy="891"/>
          </a:xfrm>
        </p:grpSpPr>
        <p:sp>
          <p:nvSpPr>
            <p:cNvPr id="9222" name="Text Box 21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36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9223" name="Text Box 22"/>
            <p:cNvSpPr txBox="1">
              <a:spLocks noChangeArrowheads="1"/>
            </p:cNvSpPr>
            <p:nvPr/>
          </p:nvSpPr>
          <p:spPr bwMode="auto">
            <a:xfrm>
              <a:off x="1973" y="3639"/>
              <a:ext cx="11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max_2D</a:t>
              </a:r>
            </a:p>
          </p:txBody>
        </p:sp>
      </p:grpSp>
      <p:sp>
        <p:nvSpPr>
          <p:cNvPr id="9221" name="Rectangle 57"/>
          <p:cNvSpPr>
            <a:spLocks noChangeArrowheads="1"/>
          </p:cNvSpPr>
          <p:nvPr/>
        </p:nvSpPr>
        <p:spPr bwMode="auto">
          <a:xfrm>
            <a:off x="5486400" y="2781300"/>
            <a:ext cx="3406775" cy="2246313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inizializzazione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000" b="1">
                <a:latin typeface="Comic Sans MS" panose="030F0702030302020204" pitchFamily="66" charset="0"/>
              </a:rPr>
              <a:t>(i=0;i&lt;n;i++)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mic Sans MS" panose="030F0702030302020204" pitchFamily="66" charset="0"/>
              </a:rPr>
              <a:t>     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000" b="1">
                <a:latin typeface="Comic Sans MS" panose="030F0702030302020204" pitchFamily="66" charset="0"/>
              </a:rPr>
              <a:t>(j=0;j&lt;m;j++)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r>
              <a:rPr lang="it-IT" altLang="it-IT" sz="20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   </a:t>
            </a:r>
            <a:r>
              <a:rPr lang="it-IT" altLang="it-IT" sz="2000" b="1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l’elemento [i][j]</a:t>
            </a:r>
            <a:endParaRPr lang="it-IT" altLang="it-IT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7763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64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65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66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67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68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70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71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72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73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74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75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76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77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67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82947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82950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49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82951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82948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2949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8787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88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89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0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1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2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3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4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5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6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7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8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801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802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67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84995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84999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67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85000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84996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5002213" y="5376863"/>
            <a:ext cx="2968625" cy="1123950"/>
          </a:xfrm>
          <a:prstGeom prst="rect">
            <a:avLst/>
          </a:prstGeom>
          <a:solidFill>
            <a:srgbClr val="FFFF66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b="1">
                <a:latin typeface="Comic Sans MS" charset="0"/>
                <a:ea typeface="ＭＳ Ｐゴシック" charset="0"/>
              </a:rPr>
              <a:t>4 + 3 + 2 +1</a:t>
            </a:r>
            <a:r>
              <a:rPr lang="it-IT"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>
                <a:ea typeface="ＭＳ Ｐゴシック" charset="0"/>
              </a:rPr>
              <a:t>confronti</a:t>
            </a:r>
          </a:p>
        </p:txBody>
      </p:sp>
      <p:sp>
        <p:nvSpPr>
          <p:cNvPr id="84998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468313" y="1916113"/>
            <a:ext cx="2708275" cy="2708275"/>
            <a:chOff x="1680" y="2160"/>
            <a:chExt cx="1706" cy="1706"/>
          </a:xfrm>
        </p:grpSpPr>
        <p:sp>
          <p:nvSpPr>
            <p:cNvPr id="119811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12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13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14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15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16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18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19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21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24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25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67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87043" name="Group 19"/>
          <p:cNvGrpSpPr>
            <a:grpSpLocks/>
          </p:cNvGrpSpPr>
          <p:nvPr/>
        </p:nvGrpSpPr>
        <p:grpSpPr bwMode="auto">
          <a:xfrm>
            <a:off x="611188" y="5157788"/>
            <a:ext cx="2349500" cy="1443037"/>
            <a:chOff x="1746" y="3294"/>
            <a:chExt cx="1480" cy="909"/>
          </a:xfrm>
        </p:grpSpPr>
        <p:sp>
          <p:nvSpPr>
            <p:cNvPr id="87047" name="Text Box 20"/>
            <p:cNvSpPr txBox="1">
              <a:spLocks noChangeArrowheads="1"/>
            </p:cNvSpPr>
            <p:nvPr/>
          </p:nvSpPr>
          <p:spPr bwMode="auto">
            <a:xfrm>
              <a:off x="2200" y="3294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67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87048" name="Text Box 21"/>
            <p:cNvSpPr txBox="1">
              <a:spLocks noChangeArrowheads="1"/>
            </p:cNvSpPr>
            <p:nvPr/>
          </p:nvSpPr>
          <p:spPr bwMode="auto">
            <a:xfrm>
              <a:off x="1746" y="3838"/>
              <a:ext cx="1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max_trisup</a:t>
              </a:r>
            </a:p>
          </p:txBody>
        </p:sp>
      </p:grpSp>
      <p:sp>
        <p:nvSpPr>
          <p:cNvPr id="87044" name="Text Box 24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del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triangolo superiore</a:t>
            </a:r>
            <a:r>
              <a:rPr lang="it-IT" altLang="it-IT" sz="2800">
                <a:latin typeface="Arial" panose="020B0604020202020204" pitchFamily="34" charset="0"/>
              </a:rPr>
              <a:t>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5365750" y="5376863"/>
            <a:ext cx="2244725" cy="1123950"/>
          </a:xfrm>
          <a:prstGeom prst="rect">
            <a:avLst/>
          </a:prstGeom>
          <a:solidFill>
            <a:srgbClr val="FFFF66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b="1">
                <a:latin typeface="Comic Sans MS" charset="0"/>
                <a:ea typeface="ＭＳ Ｐゴシック" charset="0"/>
              </a:rPr>
              <a:t>n*(n+1)/2</a:t>
            </a:r>
            <a:r>
              <a:rPr lang="it-IT"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>
                <a:ea typeface="ＭＳ Ｐゴシック" charset="0"/>
              </a:rPr>
              <a:t>confronti</a:t>
            </a:r>
          </a:p>
        </p:txBody>
      </p:sp>
      <p:sp>
        <p:nvSpPr>
          <p:cNvPr id="87046" name="Rectangle 23"/>
          <p:cNvSpPr>
            <a:spLocks noChangeArrowheads="1"/>
          </p:cNvSpPr>
          <p:nvPr/>
        </p:nvSpPr>
        <p:spPr bwMode="auto">
          <a:xfrm>
            <a:off x="4140200" y="1989138"/>
            <a:ext cx="4392613" cy="310832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inizializzazione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800" b="1">
                <a:latin typeface="Comic Sans MS" panose="030F0702030302020204" pitchFamily="66" charset="0"/>
              </a:rPr>
              <a:t>(i=0;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for </a:t>
            </a:r>
            <a:r>
              <a:rPr lang="it-IT" altLang="it-IT" sz="2800" b="1">
                <a:latin typeface="Comic Sans MS" panose="030F0702030302020204" pitchFamily="66" charset="0"/>
              </a:rPr>
              <a:t>(j=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latin typeface="Comic Sans MS" panose="030F0702030302020204" pitchFamily="66" charset="0"/>
              </a:rPr>
              <a:t>; j&lt;m; j++)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    l’elemento [i][j]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2555875" y="1557338"/>
            <a:ext cx="2708275" cy="2708275"/>
            <a:chOff x="1680" y="2160"/>
            <a:chExt cx="1706" cy="1706"/>
          </a:xfrm>
        </p:grpSpPr>
        <p:sp>
          <p:nvSpPr>
            <p:cNvPr id="75779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44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3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7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8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89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90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91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93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5794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1267" name="Text Box 19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11268" name="Group 20"/>
          <p:cNvGrpSpPr>
            <a:grpSpLocks/>
          </p:cNvGrpSpPr>
          <p:nvPr/>
        </p:nvGrpSpPr>
        <p:grpSpPr bwMode="auto">
          <a:xfrm>
            <a:off x="3132138" y="4941888"/>
            <a:ext cx="1762125" cy="1414462"/>
            <a:chOff x="1973" y="3113"/>
            <a:chExt cx="1110" cy="891"/>
          </a:xfrm>
        </p:grpSpPr>
        <p:sp>
          <p:nvSpPr>
            <p:cNvPr id="11270" name="Text Box 21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36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11271" name="Text Box 22"/>
            <p:cNvSpPr txBox="1">
              <a:spLocks noChangeArrowheads="1"/>
            </p:cNvSpPr>
            <p:nvPr/>
          </p:nvSpPr>
          <p:spPr bwMode="auto">
            <a:xfrm>
              <a:off x="1973" y="3639"/>
              <a:ext cx="11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max_2D</a:t>
              </a:r>
            </a:p>
          </p:txBody>
        </p:sp>
      </p:grpSp>
      <p:sp>
        <p:nvSpPr>
          <p:cNvPr id="11269" name="Rectangle 57"/>
          <p:cNvSpPr>
            <a:spLocks noChangeArrowheads="1"/>
          </p:cNvSpPr>
          <p:nvPr/>
        </p:nvSpPr>
        <p:spPr bwMode="auto">
          <a:xfrm>
            <a:off x="5486400" y="2781300"/>
            <a:ext cx="3406775" cy="2246313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inizializzazione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000" b="1">
                <a:latin typeface="Comic Sans MS" panose="030F0702030302020204" pitchFamily="66" charset="0"/>
              </a:rPr>
              <a:t>(i=0;i&lt;n;i++)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mic Sans MS" panose="030F0702030302020204" pitchFamily="66" charset="0"/>
              </a:rPr>
              <a:t>     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000" b="1">
                <a:latin typeface="Comic Sans MS" panose="030F0702030302020204" pitchFamily="66" charset="0"/>
              </a:rPr>
              <a:t>(j=0;j&lt;m;j++)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r>
              <a:rPr lang="it-IT" altLang="it-IT" sz="20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   </a:t>
            </a:r>
            <a:r>
              <a:rPr lang="it-IT" altLang="it-IT" sz="2000" b="1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l’elemento [i][j]</a:t>
            </a:r>
            <a:endParaRPr lang="it-IT" altLang="it-IT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555875" y="1557338"/>
            <a:ext cx="2708275" cy="2708275"/>
            <a:chOff x="1680" y="2160"/>
            <a:chExt cx="1706" cy="1706"/>
          </a:xfrm>
        </p:grpSpPr>
        <p:sp>
          <p:nvSpPr>
            <p:cNvPr id="76803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05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44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06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07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08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09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10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11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12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13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14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15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16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17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6818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3315" name="Text Box 19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13316" name="Group 20"/>
          <p:cNvGrpSpPr>
            <a:grpSpLocks/>
          </p:cNvGrpSpPr>
          <p:nvPr/>
        </p:nvGrpSpPr>
        <p:grpSpPr bwMode="auto">
          <a:xfrm>
            <a:off x="3132138" y="4941888"/>
            <a:ext cx="1762125" cy="1414462"/>
            <a:chOff x="1973" y="3113"/>
            <a:chExt cx="1110" cy="891"/>
          </a:xfrm>
        </p:grpSpPr>
        <p:sp>
          <p:nvSpPr>
            <p:cNvPr id="13318" name="Text Box 21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44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13319" name="Text Box 22"/>
            <p:cNvSpPr txBox="1">
              <a:spLocks noChangeArrowheads="1"/>
            </p:cNvSpPr>
            <p:nvPr/>
          </p:nvSpPr>
          <p:spPr bwMode="auto">
            <a:xfrm>
              <a:off x="1973" y="3639"/>
              <a:ext cx="11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max_2D</a:t>
              </a:r>
            </a:p>
          </p:txBody>
        </p:sp>
      </p:grpSp>
      <p:sp>
        <p:nvSpPr>
          <p:cNvPr id="13317" name="Rectangle 57"/>
          <p:cNvSpPr>
            <a:spLocks noChangeArrowheads="1"/>
          </p:cNvSpPr>
          <p:nvPr/>
        </p:nvSpPr>
        <p:spPr bwMode="auto">
          <a:xfrm>
            <a:off x="5486400" y="2781300"/>
            <a:ext cx="3406775" cy="2246313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inizializzazione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000" b="1">
                <a:latin typeface="Comic Sans MS" panose="030F0702030302020204" pitchFamily="66" charset="0"/>
              </a:rPr>
              <a:t>(i=0;i&lt;n;i++)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mic Sans MS" panose="030F0702030302020204" pitchFamily="66" charset="0"/>
              </a:rPr>
              <a:t>     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000" b="1">
                <a:latin typeface="Comic Sans MS" panose="030F0702030302020204" pitchFamily="66" charset="0"/>
              </a:rPr>
              <a:t>(j=0;j&lt;m;j++)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r>
              <a:rPr lang="it-IT" altLang="it-IT" sz="20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   </a:t>
            </a:r>
            <a:r>
              <a:rPr lang="it-IT" altLang="it-IT" sz="2000" b="1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l’elemento [i][j]</a:t>
            </a:r>
            <a:endParaRPr lang="it-IT" altLang="it-IT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2555875" y="1557338"/>
            <a:ext cx="2708275" cy="2708275"/>
            <a:chOff x="1680" y="2160"/>
            <a:chExt cx="1706" cy="1706"/>
          </a:xfrm>
        </p:grpSpPr>
        <p:sp>
          <p:nvSpPr>
            <p:cNvPr id="77827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28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29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11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2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4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5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6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7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8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39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40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41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7842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5363" name="Text Box 19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15364" name="Group 20"/>
          <p:cNvGrpSpPr>
            <a:grpSpLocks/>
          </p:cNvGrpSpPr>
          <p:nvPr/>
        </p:nvGrpSpPr>
        <p:grpSpPr bwMode="auto">
          <a:xfrm>
            <a:off x="3132138" y="4941888"/>
            <a:ext cx="1762125" cy="1414462"/>
            <a:chOff x="1973" y="3113"/>
            <a:chExt cx="1110" cy="891"/>
          </a:xfrm>
        </p:grpSpPr>
        <p:sp>
          <p:nvSpPr>
            <p:cNvPr id="15366" name="Text Box 21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44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15367" name="Text Box 22"/>
            <p:cNvSpPr txBox="1">
              <a:spLocks noChangeArrowheads="1"/>
            </p:cNvSpPr>
            <p:nvPr/>
          </p:nvSpPr>
          <p:spPr bwMode="auto">
            <a:xfrm>
              <a:off x="1973" y="3639"/>
              <a:ext cx="11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max_2D</a:t>
              </a:r>
            </a:p>
          </p:txBody>
        </p:sp>
      </p:grpSp>
      <p:sp>
        <p:nvSpPr>
          <p:cNvPr id="15365" name="Rectangle 57"/>
          <p:cNvSpPr>
            <a:spLocks noChangeArrowheads="1"/>
          </p:cNvSpPr>
          <p:nvPr/>
        </p:nvSpPr>
        <p:spPr bwMode="auto">
          <a:xfrm>
            <a:off x="5486400" y="2781300"/>
            <a:ext cx="3406775" cy="2246313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inizializzazione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000" b="1">
                <a:latin typeface="Comic Sans MS" panose="030F0702030302020204" pitchFamily="66" charset="0"/>
              </a:rPr>
              <a:t>(i=0;i&lt;n;i++)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mic Sans MS" panose="030F0702030302020204" pitchFamily="66" charset="0"/>
              </a:rPr>
              <a:t>     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000" b="1">
                <a:latin typeface="Comic Sans MS" panose="030F0702030302020204" pitchFamily="66" charset="0"/>
              </a:rPr>
              <a:t>(j=0;j&lt;m;j++)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r>
              <a:rPr lang="it-IT" altLang="it-IT" sz="20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   </a:t>
            </a:r>
            <a:r>
              <a:rPr lang="it-IT" altLang="it-IT" sz="2000" b="1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l’elemento [i][j]</a:t>
            </a:r>
            <a:endParaRPr lang="it-IT" altLang="it-IT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2555875" y="1557338"/>
            <a:ext cx="2708275" cy="2708275"/>
            <a:chOff x="1680" y="2160"/>
            <a:chExt cx="1706" cy="1706"/>
          </a:xfrm>
        </p:grpSpPr>
        <p:sp>
          <p:nvSpPr>
            <p:cNvPr id="78851" name="Text Box 3"/>
            <p:cNvSpPr txBox="1">
              <a:spLocks noChangeArrowheads="1"/>
            </p:cNvSpPr>
            <p:nvPr/>
          </p:nvSpPr>
          <p:spPr bwMode="auto">
            <a:xfrm>
              <a:off x="1680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52" name="Text Box 4"/>
            <p:cNvSpPr txBox="1">
              <a:spLocks noChangeArrowheads="1"/>
            </p:cNvSpPr>
            <p:nvPr/>
          </p:nvSpPr>
          <p:spPr bwMode="auto">
            <a:xfrm>
              <a:off x="2112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53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54" name="Text Box 6"/>
            <p:cNvSpPr txBox="1">
              <a:spLocks noChangeArrowheads="1"/>
            </p:cNvSpPr>
            <p:nvPr/>
          </p:nvSpPr>
          <p:spPr bwMode="auto">
            <a:xfrm>
              <a:off x="2976" y="2160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1680" y="2592"/>
              <a:ext cx="410" cy="4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18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2112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2544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58" name="Text Box 10"/>
            <p:cNvSpPr txBox="1">
              <a:spLocks noChangeArrowheads="1"/>
            </p:cNvSpPr>
            <p:nvPr/>
          </p:nvSpPr>
          <p:spPr bwMode="auto">
            <a:xfrm>
              <a:off x="2976" y="2592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1680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60" name="Text Box 12"/>
            <p:cNvSpPr txBox="1">
              <a:spLocks noChangeArrowheads="1"/>
            </p:cNvSpPr>
            <p:nvPr/>
          </p:nvSpPr>
          <p:spPr bwMode="auto">
            <a:xfrm>
              <a:off x="2112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61" name="Text Box 13"/>
            <p:cNvSpPr txBox="1">
              <a:spLocks noChangeArrowheads="1"/>
            </p:cNvSpPr>
            <p:nvPr/>
          </p:nvSpPr>
          <p:spPr bwMode="auto">
            <a:xfrm>
              <a:off x="2544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10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62" name="Text Box 14"/>
            <p:cNvSpPr txBox="1">
              <a:spLocks noChangeArrowheads="1"/>
            </p:cNvSpPr>
            <p:nvPr/>
          </p:nvSpPr>
          <p:spPr bwMode="auto">
            <a:xfrm>
              <a:off x="2976" y="302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63" name="Text Box 15"/>
            <p:cNvSpPr txBox="1">
              <a:spLocks noChangeArrowheads="1"/>
            </p:cNvSpPr>
            <p:nvPr/>
          </p:nvSpPr>
          <p:spPr bwMode="auto">
            <a:xfrm>
              <a:off x="1680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64" name="Text Box 16"/>
            <p:cNvSpPr txBox="1">
              <a:spLocks noChangeArrowheads="1"/>
            </p:cNvSpPr>
            <p:nvPr/>
          </p:nvSpPr>
          <p:spPr bwMode="auto">
            <a:xfrm>
              <a:off x="2112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65" name="Text Box 17"/>
            <p:cNvSpPr txBox="1">
              <a:spLocks noChangeArrowheads="1"/>
            </p:cNvSpPr>
            <p:nvPr/>
          </p:nvSpPr>
          <p:spPr bwMode="auto">
            <a:xfrm>
              <a:off x="2544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59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866" name="Text Box 18"/>
            <p:cNvSpPr txBox="1">
              <a:spLocks noChangeArrowheads="1"/>
            </p:cNvSpPr>
            <p:nvPr/>
          </p:nvSpPr>
          <p:spPr bwMode="auto">
            <a:xfrm>
              <a:off x="2976" y="3456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67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7411" name="Text Box 19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2D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17412" name="Group 20"/>
          <p:cNvGrpSpPr>
            <a:grpSpLocks/>
          </p:cNvGrpSpPr>
          <p:nvPr/>
        </p:nvGrpSpPr>
        <p:grpSpPr bwMode="auto">
          <a:xfrm>
            <a:off x="3132138" y="4941888"/>
            <a:ext cx="1762125" cy="1414462"/>
            <a:chOff x="1973" y="3113"/>
            <a:chExt cx="1110" cy="891"/>
          </a:xfrm>
        </p:grpSpPr>
        <p:sp>
          <p:nvSpPr>
            <p:cNvPr id="17415" name="Text Box 21"/>
            <p:cNvSpPr txBox="1">
              <a:spLocks noChangeArrowheads="1"/>
            </p:cNvSpPr>
            <p:nvPr/>
          </p:nvSpPr>
          <p:spPr bwMode="auto">
            <a:xfrm>
              <a:off x="2200" y="3113"/>
              <a:ext cx="644" cy="519"/>
            </a:xfrm>
            <a:prstGeom prst="rect">
              <a:avLst/>
            </a:prstGeom>
            <a:solidFill>
              <a:srgbClr val="9CF4B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CF4B1"/>
              </a:extrusionClr>
              <a:contourClr>
                <a:srgbClr val="9CF4B1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</a:t>
              </a:r>
              <a:r>
                <a:rPr lang="it-IT" altLang="it-IT" sz="4800"/>
                <a:t>44</a:t>
              </a:r>
              <a:r>
                <a:rPr lang="it-IT" altLang="it-IT" sz="3600"/>
                <a:t> </a:t>
              </a:r>
              <a:endParaRPr lang="it-IT" altLang="it-IT" sz="2400"/>
            </a:p>
          </p:txBody>
        </p:sp>
        <p:sp>
          <p:nvSpPr>
            <p:cNvPr id="17416" name="Text Box 22"/>
            <p:cNvSpPr txBox="1">
              <a:spLocks noChangeArrowheads="1"/>
            </p:cNvSpPr>
            <p:nvPr/>
          </p:nvSpPr>
          <p:spPr bwMode="auto">
            <a:xfrm>
              <a:off x="1973" y="3639"/>
              <a:ext cx="11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</a:rPr>
                <a:t>max_2D</a:t>
              </a:r>
            </a:p>
          </p:txBody>
        </p:sp>
      </p:grp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6588125" y="5949950"/>
            <a:ext cx="2305050" cy="579438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bg1"/>
                </a:solidFill>
                <a:latin typeface="Arial Unicode MS" charset="0"/>
              </a:rPr>
              <a:t>e così via…</a:t>
            </a:r>
          </a:p>
        </p:txBody>
      </p:sp>
      <p:sp>
        <p:nvSpPr>
          <p:cNvPr id="17414" name="Rectangle 57"/>
          <p:cNvSpPr>
            <a:spLocks noChangeArrowheads="1"/>
          </p:cNvSpPr>
          <p:nvPr/>
        </p:nvSpPr>
        <p:spPr bwMode="auto">
          <a:xfrm>
            <a:off x="5486400" y="2781300"/>
            <a:ext cx="3406775" cy="2246313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inizializzazione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for </a:t>
            </a:r>
            <a:r>
              <a:rPr lang="it-IT" altLang="it-IT" sz="2000" b="1">
                <a:latin typeface="Comic Sans MS" panose="030F0702030302020204" pitchFamily="66" charset="0"/>
              </a:rPr>
              <a:t>(i=0;i&lt;n;i++)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mic Sans MS" panose="030F0702030302020204" pitchFamily="66" charset="0"/>
              </a:rPr>
              <a:t>     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000" b="1">
                <a:latin typeface="Comic Sans MS" panose="030F0702030302020204" pitchFamily="66" charset="0"/>
              </a:rPr>
              <a:t>(j=0;j&lt;m;j++) </a:t>
            </a: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r>
              <a:rPr lang="it-IT" altLang="it-IT" sz="20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confronto con    </a:t>
            </a:r>
            <a:r>
              <a:rPr lang="it-IT" altLang="it-IT" sz="2000" b="1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l’elemento [i][j]</a:t>
            </a:r>
            <a:endParaRPr lang="it-IT" altLang="it-IT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195513" y="1052513"/>
            <a:ext cx="5184775" cy="76993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3600" b="1" dirty="0">
                <a:latin typeface="Courier New" charset="0"/>
                <a:ea typeface="ＭＳ Ｐゴシック" charset="0"/>
              </a:rPr>
              <a:t> 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max_2D 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 a[0][0] </a:t>
            </a:r>
            <a:r>
              <a:rPr lang="it-IT" sz="3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66838" y="3717925"/>
            <a:ext cx="6842125" cy="2432050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3600" b="1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  </a:t>
            </a:r>
          </a:p>
          <a:p>
            <a:pPr>
              <a:defRPr/>
            </a:pPr>
            <a:r>
              <a:rPr lang="it-IT" sz="3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3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3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(a[i][j] &gt; max_2D) </a:t>
            </a:r>
            <a:r>
              <a:rPr lang="it-IT" sz="3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36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3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 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max_2D </a:t>
            </a:r>
            <a:r>
              <a:rPr lang="it-IT" sz="3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3600" b="1" dirty="0">
                <a:latin typeface="Comic Sans MS" charset="0"/>
                <a:ea typeface="ＭＳ Ｐゴシック" charset="0"/>
              </a:rPr>
              <a:t>a[i][j])</a:t>
            </a:r>
            <a:r>
              <a:rPr lang="it-IT" sz="3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}</a:t>
            </a:r>
          </a:p>
          <a:p>
            <a:pPr>
              <a:defRPr/>
            </a:pPr>
            <a:endParaRPr lang="it-IT" sz="36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3240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inizializzazione:</a:t>
            </a:r>
            <a:endParaRPr lang="it-IT" altLang="it-IT">
              <a:latin typeface="New York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12775" y="2492375"/>
            <a:ext cx="7705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costrutto di selezione all’interno dei due cicli innestati:</a:t>
            </a:r>
            <a:endParaRPr lang="it-IT" altLang="it-IT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nimBg="1"/>
      <p:bldP spid="798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PRESENTATION_PLAYLIST_COUNT" val="0"/>
  <p:tag name="PRESENTATION_PRESENTER_SLIDE_LEVEL" val="0"/>
  <p:tag name="PUBLISH_TITLE" val="AP-07-06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7-06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2,546"/>
  <p:tag name="AUDIO_ID" val="296"/>
  <p:tag name="TIMELINE" val="29,3"/>
  <p:tag name="ARTICULATE_TITLE_TAG" val="Max array 2D: inizializzazione  e selezione"/>
  <p:tag name="ARTICULATE_SLIDE_PAUSE" val="0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7,734"/>
  <p:tag name="AUDIO_ID" val="273"/>
  <p:tag name="TIMELINE" val="143,3"/>
  <p:tag name="ARTICULATE_TITLE_TAG" val="Max array 2D: algoritmo"/>
  <p:tag name="ARTICULATE_SLIDE_PAUSE" val="0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89,109"/>
  <p:tag name="AUDIO_ID" val="290"/>
  <p:tag name="TIMELINE" val="62,0/174,7"/>
  <p:tag name="ARTICULATE_TITLE_TAG" val="Minimo array 2D e suoi indici: algoritmo"/>
  <p:tag name="ARTICULATE_SLIDE_PAUSE" val="0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3,515"/>
  <p:tag name="AUDIO_ID" val="331"/>
  <p:tag name="TIMELINE" val="32,6/130,5"/>
  <p:tag name="ARTICULATE_TITLE_TAG" val="Media di un array 2D: algoritmo"/>
  <p:tag name="ARTICULATE_SLIDE_PAUSE" val="0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1,813"/>
  <p:tag name="AUDIO_ID" val="302"/>
  <p:tag name="TIMELINE" val="22,3/57,4"/>
  <p:tag name="ARTICULATE_TITLE_TAG" val="Diagonale di un array 2D"/>
  <p:tag name="ARTICULATE_SLIDE_PAUSE" val="0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8,907"/>
  <p:tag name="AUDIO_ID" val="303"/>
  <p:tag name="ARTICULATE_TITLE_TAG" val="Diagonale di un array 2D: indici"/>
  <p:tag name="ARTICULATE_SLIDE_PAUSE" val="0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,625"/>
  <p:tag name="AUDIO_ID" val="304"/>
  <p:tag name="ARTICULATE_TITLE_TAG" val="Diagonale di un array 2D: indici"/>
  <p:tag name="ARTICULATE_SLIDE_PAUSE" val="0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,109"/>
  <p:tag name="AUDIO_ID" val="305"/>
  <p:tag name="ARTICULATE_TITLE_TAG" val="Diagonale di un array 2D: indici"/>
  <p:tag name="ARTICULATE_SLIDE_PAUSE" val="0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0,844"/>
  <p:tag name="AUDIO_ID" val="306"/>
  <p:tag name="ARTICULATE_TITLE_TAG" val="Diagonale di un array 2D: indici"/>
  <p:tag name="ARTICULATE_SLIDE_PAUSE" val="0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0,922"/>
  <p:tag name="AUDIO_ID" val="298"/>
  <p:tag name="TIMELINE" val="7,7/19,8/23,7/46,5/59,0"/>
  <p:tag name="ARTICULATE_TITLE_TAG" val="Max diagonale: animazione"/>
  <p:tag name="ARTICULATE_SLIDE_PAUSE" val="0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1,75"/>
  <p:tag name="AUDIO_ID" val="297"/>
  <p:tag name="ARTICULATE_TITLE_TAG" val="Argomenti e titoli"/>
  <p:tag name="ARTICULATE_SLIDE_PAUSE" val="0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8"/>
  <p:tag name="AUDIO_ID" val="307"/>
  <p:tag name="ARTICULATE_TITLE_TAG" val="Max diagonale: animazione"/>
  <p:tag name="ARTICULATE_SLIDE_PAUSE" val="0"/>
  <p:tag name="ARTICULATE_NAV_LEVEL" val="1"/>
  <p:tag name="ARTICULATE_PLAYLIST_ID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,578"/>
  <p:tag name="AUDIO_ID" val="310"/>
  <p:tag name="ARTICULATE_TITLE_TAG" val="Max diagonale: animazione"/>
  <p:tag name="ARTICULATE_SLIDE_PAUSE" val="0"/>
  <p:tag name="ARTICULATE_NAV_LEVEL" val="1"/>
  <p:tag name="ARTICULATE_PLAYLIST_ID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,953"/>
  <p:tag name="AUDIO_ID" val="308"/>
  <p:tag name="ARTICULATE_TITLE_TAG" val="Max diagonale: animazione"/>
  <p:tag name="ARTICULATE_SLIDE_PAUSE" val="0"/>
  <p:tag name="ARTICULATE_NAV_LEVEL" val="1"/>
  <p:tag name="ARTICULATE_PLAYLIST_ID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,719"/>
  <p:tag name="AUDIO_ID" val="309"/>
  <p:tag name="ARTICULATE_TITLE_TAG" val="Max diagonale: animazione"/>
  <p:tag name="ARTICULATE_SLIDE_PAUSE" val="0"/>
  <p:tag name="ARTICULATE_NAV_LEVEL" val="1"/>
  <p:tag name="ARTICULATE_PLAYLIST_ID" val="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7,578"/>
  <p:tag name="AUDIO_ID" val="311"/>
  <p:tag name="TIMELINE" val="5,9"/>
  <p:tag name="ARTICULATE_TITLE_TAG" val="Max diagonale: animazione"/>
  <p:tag name="ARTICULATE_SLIDE_PAUSE" val="0"/>
  <p:tag name="ARTICULATE_NAV_LEVEL" val="1"/>
  <p:tag name="ARTICULATE_PLAYLIST_ID" val="-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0,547"/>
  <p:tag name="AUDIO_ID" val="312"/>
  <p:tag name="TIMELINE" val="20,8"/>
  <p:tag name="ARTICULATE_TITLE_TAG" val="Triangolo sup di un array 2D"/>
  <p:tag name="ARTICULATE_SLIDE_PAUSE" val="0"/>
  <p:tag name="ARTICULATE_NAV_LEVEL" val="1"/>
  <p:tag name="ARTICULATE_PLAYLIST_ID" val="-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4,594"/>
  <p:tag name="AUDIO_ID" val="313"/>
  <p:tag name="TIMELINE" val="65,8"/>
  <p:tag name="ARTICULATE_TITLE_TAG" val="Triangolo superiore: indici"/>
  <p:tag name="ARTICULATE_SLIDE_PAUSE" val="0"/>
  <p:tag name="ARTICULATE_NAV_LEVEL" val="1"/>
  <p:tag name="ARTICULATE_PLAYLIST_ID" val="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,313"/>
  <p:tag name="AUDIO_ID" val="314"/>
  <p:tag name="ARTICULATE_TITLE_TAG" val="Triangolo superiore: indici"/>
  <p:tag name="ARTICULATE_SLIDE_PAUSE" val="0"/>
  <p:tag name="ARTICULATE_NAV_LEVEL" val="1"/>
  <p:tag name="ARTICULATE_PLAYLIST_ID" val="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2,187"/>
  <p:tag name="AUDIO_ID" val="315"/>
  <p:tag name="ARTICULATE_TITLE_TAG" val="Triangolo superiore: indici"/>
  <p:tag name="ARTICULATE_SLIDE_PAUSE" val="0"/>
  <p:tag name="ARTICULATE_NAV_LEVEL" val="1"/>
  <p:tag name="ARTICULATE_PLAYLIST_ID" val="-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,625"/>
  <p:tag name="AUDIO_ID" val="316"/>
  <p:tag name="ARTICULATE_TITLE_TAG" val="Triangolo superiore: indici"/>
  <p:tag name="ARTICULATE_SLIDE_PAUSE" val="0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7,015"/>
  <p:tag name="AUDIO_ID" val="272"/>
  <p:tag name="TIMELINE" val="11,9"/>
  <p:tag name="ARTICULATE_TITLE_TAG" val="Massimo di un array 2D"/>
  <p:tag name="ARTICULATE_SLIDE_PAUSE" val="0"/>
  <p:tag name="ARTICULATE_NAV_LEVEL" val="1"/>
  <p:tag name="ARTICULATE_PLAYLIST_ID" val="-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7,109"/>
  <p:tag name="AUDIO_ID" val="317"/>
  <p:tag name="TIMELINE" val="35,0/99,5/106,8"/>
  <p:tag name="ARTICULATE_TITLE_TAG" val="Max triang. sup.: animazione"/>
  <p:tag name="ARTICULATE_SLIDE_PAUSE" val="0"/>
  <p:tag name="ARTICULATE_NAV_LEVEL" val="1"/>
  <p:tag name="ARTICULATE_PLAYLIST_ID" val="-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1,735"/>
  <p:tag name="AUDIO_ID" val="318"/>
  <p:tag name="ARTICULATE_TITLE_TAG" val="Max triang. sup.: animazione"/>
  <p:tag name="ARTICULATE_SLIDE_PAUSE" val="0"/>
  <p:tag name="ARTICULATE_NAV_LEVEL" val="1"/>
  <p:tag name="ARTICULATE_PLAYLIST_ID" val="-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,031"/>
  <p:tag name="AUDIO_ID" val="319"/>
  <p:tag name="ARTICULATE_TITLE_TAG" val="Max triang. sup.: animazione"/>
  <p:tag name="ARTICULATE_SLIDE_PAUSE" val="0"/>
  <p:tag name="ARTICULATE_NAV_LEVEL" val="1"/>
  <p:tag name="ARTICULATE_PLAYLIST_ID" val="-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,203"/>
  <p:tag name="AUDIO_ID" val="320"/>
  <p:tag name="ARTICULATE_TITLE_TAG" val="Max triang. sup.: animazione"/>
  <p:tag name="ARTICULATE_SLIDE_PAUSE" val="0"/>
  <p:tag name="ARTICULATE_NAV_LEVEL" val="1"/>
  <p:tag name="ARTICULATE_PLAYLIST_ID" val="-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4,5"/>
  <p:tag name="AUDIO_ID" val="321"/>
  <p:tag name="ARTICULATE_TITLE_TAG" val="Max triang. sup.: animazione"/>
  <p:tag name="ARTICULATE_SLIDE_PAUSE" val="0"/>
  <p:tag name="ARTICULATE_NAV_LEVEL" val="1"/>
  <p:tag name="ARTICULATE_PLAYLIST_ID" val="-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,704"/>
  <p:tag name="AUDIO_ID" val="322"/>
  <p:tag name="ARTICULATE_TITLE_TAG" val="Max triang. sup.: animazione"/>
  <p:tag name="ARTICULATE_SLIDE_PAUSE" val="0"/>
  <p:tag name="ARTICULATE_NAV_LEVEL" val="1"/>
  <p:tag name="ARTICULATE_PLAYLIST_ID" val="-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2,125"/>
  <p:tag name="AUDIO_ID" val="323"/>
  <p:tag name="ARTICULATE_TITLE_TAG" val="Max triang. sup.: animazione"/>
  <p:tag name="ARTICULATE_SLIDE_PAUSE" val="0"/>
  <p:tag name="ARTICULATE_NAV_LEVEL" val="1"/>
  <p:tag name="ARTICULATE_PLAYLIST_ID" val="-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,438"/>
  <p:tag name="AUDIO_ID" val="324"/>
  <p:tag name="ARTICULATE_TITLE_TAG" val="Max triang. sup.: animazione"/>
  <p:tag name="ARTICULATE_SLIDE_PAUSE" val="0"/>
  <p:tag name="ARTICULATE_NAV_LEVEL" val="1"/>
  <p:tag name="ARTICULATE_PLAYLIST_ID" val="-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1,031"/>
  <p:tag name="AUDIO_ID" val="325"/>
  <p:tag name="ARTICULATE_TITLE_TAG" val="Max triang. sup.: animazione"/>
  <p:tag name="ARTICULATE_SLIDE_PAUSE" val="0"/>
  <p:tag name="ARTICULATE_NAV_LEVEL" val="1"/>
  <p:tag name="ARTICULATE_PLAYLIST_ID" val="-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,484"/>
  <p:tag name="AUDIO_ID" val="326"/>
  <p:tag name="ARTICULATE_TITLE_TAG" val="Max triang. sup.: animazione"/>
  <p:tag name="ARTICULATE_SLIDE_PAUSE" val="0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1,282"/>
  <p:tag name="AUDIO_ID" val="288"/>
  <p:tag name="TIMELINE" val="5,4/24,9/40,4/54,6"/>
  <p:tag name="ARTICULATE_TITLE_TAG" val="Max array 2D: animazione"/>
  <p:tag name="ARTICULATE_SLIDE_PAUSE" val="0"/>
  <p:tag name="ARTICULATE_NAV_LEVEL" val="1"/>
  <p:tag name="ARTICULATE_PLAYLIST_ID" val="-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2,031"/>
  <p:tag name="AUDIO_ID" val="327"/>
  <p:tag name="ARTICULATE_TITLE_TAG" val="Max triang. sup.: animazione"/>
  <p:tag name="ARTICULATE_SLIDE_PAUSE" val="0"/>
  <p:tag name="ARTICULATE_NAV_LEVEL" val="1"/>
  <p:tag name="ARTICULATE_PLAYLIST_ID" val="-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,14"/>
  <p:tag name="AUDIO_ID" val="328"/>
  <p:tag name="ARTICULATE_TITLE_TAG" val="Max triang. sup.: animazione"/>
  <p:tag name="ARTICULATE_SLIDE_PAUSE" val="0"/>
  <p:tag name="ARTICULATE_NAV_LEVEL" val="1"/>
  <p:tag name="ARTICULATE_PLAYLIST_ID" val="-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7,922"/>
  <p:tag name="AUDIO_ID" val="329"/>
  <p:tag name="TIMELINE" val="55,7"/>
  <p:tag name="ARTICULATE_TITLE_TAG" val="Max triang. sup.: animazione"/>
  <p:tag name="ARTICULATE_SLIDE_PAUSE" val="0"/>
  <p:tag name="ARTICULATE_NAV_LEVEL" val="1"/>
  <p:tag name="ARTICULATE_PLAYLIST_ID" val="-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9,422"/>
  <p:tag name="AUDIO_ID" val="330"/>
  <p:tag name="ARTICULATE_TITLE_TAG" val="Max triang. sup.: costo"/>
  <p:tag name="ARTICULATE_SLIDE_PAUSE" val="0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7,438"/>
  <p:tag name="AUDIO_ID" val="291"/>
  <p:tag name="ARTICULATE_TITLE_TAG" val="Max array 2D: animazione"/>
  <p:tag name="ARTICULATE_SLIDE_PAUSE" val="0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5,25"/>
  <p:tag name="AUDIO_ID" val="292"/>
  <p:tag name="ARTICULATE_TITLE_TAG" val="Max array 2D: animazione"/>
  <p:tag name="ARTICULATE_SLIDE_PAUSE" val="0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5,813"/>
  <p:tag name="AUDIO_ID" val="293"/>
  <p:tag name="ARTICULATE_TITLE_TAG" val="Max array 2D: animazione"/>
  <p:tag name="ARTICULATE_SLIDE_PAUSE" val="0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1,484"/>
  <p:tag name="AUDIO_ID" val="294"/>
  <p:tag name="ARTICULATE_TITLE_TAG" val="Max array 2D: animazione"/>
  <p:tag name="ARTICULATE_SLIDE_PAUSE" val="0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5,844"/>
  <p:tag name="AUDIO_ID" val="295"/>
  <p:tag name="TIMELINE" val="27,8"/>
  <p:tag name="ARTICULATE_TITLE_TAG" val="Max array 2D: animazione"/>
  <p:tag name="ARTICULATE_SLIDE_PAUSE" val="0"/>
  <p:tag name="ARTICULATE_NAV_LEVEL" val="1"/>
  <p:tag name="ARTICULATE_PLAYLIST_ID" val="-1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charset="0"/>
            <a:ea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2402</Words>
  <Application>Microsoft Office PowerPoint</Application>
  <PresentationFormat>Presentazione su schermo (4:3)</PresentationFormat>
  <Paragraphs>1025</Paragraphs>
  <Slides>42</Slides>
  <Notes>42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52" baseType="lpstr">
      <vt:lpstr>Arial Unicode MS</vt:lpstr>
      <vt:lpstr>MS PGothic</vt:lpstr>
      <vt:lpstr>Arial</vt:lpstr>
      <vt:lpstr>Times New Roman</vt:lpstr>
      <vt:lpstr>Avant Garde</vt:lpstr>
      <vt:lpstr>Wingdings</vt:lpstr>
      <vt:lpstr>New York</vt:lpstr>
      <vt:lpstr>Comic Sans MS</vt:lpstr>
      <vt:lpstr>Courier New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80</cp:revision>
  <dcterms:created xsi:type="dcterms:W3CDTF">2001-09-23T07:19:47Z</dcterms:created>
  <dcterms:modified xsi:type="dcterms:W3CDTF">2022-11-02T12:22:36Z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AP-07-06-T</vt:lpwstr>
  </property>
</Properties>
</file>