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345" r:id="rId2"/>
    <p:sldId id="277" r:id="rId3"/>
    <p:sldId id="346" r:id="rId4"/>
    <p:sldId id="329" r:id="rId5"/>
    <p:sldId id="347" r:id="rId6"/>
    <p:sldId id="340" r:id="rId7"/>
    <p:sldId id="348" r:id="rId8"/>
    <p:sldId id="341" r:id="rId9"/>
    <p:sldId id="279" r:id="rId10"/>
    <p:sldId id="344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CCFF99"/>
    <a:srgbClr val="FFFF66"/>
    <a:srgbClr val="99FF99"/>
    <a:srgbClr val="CCFF66"/>
    <a:srgbClr val="66FF66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48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D0D7B8-040A-4961-8086-273194D4DD0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AC4AF83-5023-4DB5-9936-1D17280AC700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969F83E-D704-4E45-88B7-4A5BC0A6AD9E}" type="slidenum">
              <a:rPr lang="it-IT" altLang="it-IT" sz="1200" smtClean="0"/>
              <a:pPr/>
              <a:t>10</a:t>
            </a:fld>
            <a:endParaRPr lang="it-IT" altLang="it-IT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5D63A7E-2B1E-4C62-AC1A-01C13686D887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068F429-438C-4A20-8C51-4A4D3F4D9BBB}" type="slidenum">
              <a:rPr lang="it-IT" altLang="it-IT" sz="1200" smtClean="0"/>
              <a:pPr/>
              <a:t>3</a:t>
            </a:fld>
            <a:endParaRPr lang="it-IT" altLang="it-IT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FCF6229-AB87-42FB-A890-3C9BA8A406B4}" type="slidenum">
              <a:rPr lang="it-IT" altLang="it-IT" sz="1200" smtClean="0"/>
              <a:pPr/>
              <a:t>4</a:t>
            </a:fld>
            <a:endParaRPr lang="it-IT" altLang="it-IT" sz="12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3C4FB0F-0306-4F62-9B41-509A89D2B190}" type="slidenum">
              <a:rPr lang="it-IT" altLang="it-IT" sz="1200" smtClean="0"/>
              <a:pPr/>
              <a:t>5</a:t>
            </a:fld>
            <a:endParaRPr lang="it-IT" altLang="it-IT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70F45B9-FC2B-415F-917E-DCD20E3D8000}" type="slidenum">
              <a:rPr lang="it-IT" altLang="it-IT" sz="1200" smtClean="0"/>
              <a:pPr/>
              <a:t>6</a:t>
            </a:fld>
            <a:endParaRPr lang="it-IT" altLang="it-IT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42D2CC6-9BC0-4A62-8E39-2FBE5A3BDBA4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C3A11B5-7401-4402-B825-475FC55675ED}" type="slidenum">
              <a:rPr lang="it-IT" altLang="it-IT" sz="1200" smtClean="0"/>
              <a:pPr/>
              <a:t>8</a:t>
            </a:fld>
            <a:endParaRPr lang="it-IT" altLang="it-IT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18E7331-DFBD-4522-9387-DE7C5560C060}" type="slidenum">
              <a:rPr lang="it-IT" altLang="it-IT" sz="1200" smtClean="0"/>
              <a:pPr/>
              <a:t>9</a:t>
            </a:fld>
            <a:endParaRPr lang="it-IT" altLang="it-IT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E32BD-BA99-40F6-96FD-8E9EE3C8DE3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70512209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5558E-7020-4E23-B42B-ACC042705C9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4398765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6960D-E4CB-47E1-8F79-1FBA9443403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1619776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248CC-0C73-414D-8D3A-B95EFB55B5F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04162532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41B4C-C379-4BE8-8B44-81EC061C206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48634719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BB2A4-5990-444A-A9C3-CCC291B6A7E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191709367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F8123-5D9F-4EDE-ABF1-9AC2BBFE93D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96527632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2C88F-3D00-4041-A43B-7EA7CAA2905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5578931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87D10-5B93-451D-9AC5-1E549EAB61C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84289060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FD50A-FF0C-4155-8AE7-3FA91FD94AE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6918354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32493-63D2-41F0-88E7-16E92568D0F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44795491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B57163-B824-4E1F-BE8E-38857906325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Strutture dati: array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 </a:t>
            </a:r>
            <a:r>
              <a:rPr lang="it-IT" altLang="it-IT" sz="2400">
                <a:latin typeface="Arial" panose="020B0604020202020204" pitchFamily="34" charset="0"/>
              </a:rPr>
              <a:t>[07]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9445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Algoritmo per la determinazione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dell’uguaglianza di due array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[05-T]</a:t>
            </a:r>
            <a:endParaRPr lang="it-IT" altLang="it-IT" sz="2400">
              <a:latin typeface="Avant Garde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11188" y="2092325"/>
            <a:ext cx="7993062" cy="4000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Uguaglianza delle componenti di ugual posto di due array 1D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468313" y="2781300"/>
            <a:ext cx="8496300" cy="13223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definizione di uguaglianza di due array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incrementale per la determinazione dell’uguaglianza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costo dell’algoritmo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AP-07-01-T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34925" y="11113"/>
            <a:ext cx="9107488" cy="5448300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logical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uguaglianza_array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b[],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n)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logical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uguale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0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uguale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true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(uguale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&amp;&amp;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 &lt; n)</a:t>
            </a:r>
            <a:r>
              <a:rPr lang="it-IT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]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!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b[i])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uguale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false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;}</a:t>
            </a:r>
          </a:p>
          <a:p>
            <a:pPr>
              <a:defRPr/>
            </a:pPr>
            <a:r>
              <a:rPr lang="it-IT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 algn="just"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uguale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end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7270750" y="981075"/>
            <a:ext cx="1838325" cy="528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versione 2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5651500" y="1916113"/>
            <a:ext cx="3492500" cy="240665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b="1" smtClean="0">
                <a:latin typeface="Comic Sans MS" panose="030F0702030302020204" pitchFamily="66" charset="0"/>
              </a:rPr>
              <a:t>n</a:t>
            </a:r>
            <a:endParaRPr lang="it-IT" altLang="it-IT" smtClean="0"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it-IT" altLang="it-IT" sz="2800" smtClean="0">
                <a:latin typeface="Arial" panose="020B0604020202020204" pitchFamily="34" charset="0"/>
              </a:rPr>
              <a:t>confronti tra gli elementi dei due array</a:t>
            </a:r>
          </a:p>
          <a:p>
            <a:pPr algn="ctr">
              <a:defRPr/>
            </a:pPr>
            <a:r>
              <a:rPr lang="it-IT" altLang="it-IT" sz="2800" smtClean="0">
                <a:latin typeface="Arial" panose="020B0604020202020204" pitchFamily="34" charset="0"/>
              </a:rPr>
              <a:t>(al più)</a:t>
            </a:r>
            <a:endParaRPr lang="it-IT" altLang="it-IT" sz="2800" smtClean="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due array 1D sono </a:t>
            </a:r>
            <a:r>
              <a:rPr lang="it-IT" altLang="it-IT" sz="2800" b="1">
                <a:latin typeface="Arial" panose="020B0604020202020204" pitchFamily="34" charset="0"/>
              </a:rPr>
              <a:t>uguali</a:t>
            </a:r>
            <a:endParaRPr lang="it-IT" altLang="it-IT" sz="2400" b="1">
              <a:latin typeface="New York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92113" y="4360863"/>
            <a:ext cx="8424862" cy="2051050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se</a:t>
            </a:r>
            <a:r>
              <a:rPr lang="it-IT" altLang="it-IT">
                <a:latin typeface="Arial" panose="020B0604020202020204" pitchFamily="34" charset="0"/>
              </a:rPr>
              <a:t> per un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</a:t>
            </a:r>
            <a:r>
              <a:rPr lang="it-IT" altLang="it-IT">
                <a:latin typeface="Arial" panose="020B0604020202020204" pitchFamily="34" charset="0"/>
                <a:cs typeface="Courier New" panose="02070309020205020404" pitchFamily="49" charset="0"/>
              </a:rPr>
              <a:t> si ha che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a[i]</a:t>
            </a:r>
            <a:r>
              <a:rPr lang="it-IT" altLang="it-IT">
                <a:cs typeface="Courier New" panose="02070309020205020404" pitchFamily="49" charset="0"/>
              </a:rPr>
              <a:t> </a:t>
            </a:r>
            <a:r>
              <a:rPr lang="it-IT" altLang="it-IT">
                <a:latin typeface="Arial Unicode MS" charset="0"/>
                <a:cs typeface="Courier New" panose="02070309020205020404" pitchFamily="49" charset="0"/>
              </a:rPr>
              <a:t>e</a:t>
            </a:r>
            <a:r>
              <a:rPr lang="it-IT" altLang="it-IT">
                <a:cs typeface="Courier New" panose="02070309020205020404" pitchFamily="49" charset="0"/>
              </a:rPr>
              <a:t>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b[i]</a:t>
            </a:r>
            <a:r>
              <a:rPr lang="it-IT" altLang="it-IT">
                <a:cs typeface="Courier New" panose="02070309020205020404" pitchFamily="49" charset="0"/>
              </a:rPr>
              <a:t> </a:t>
            </a:r>
            <a:r>
              <a:rPr lang="it-IT" altLang="it-IT">
                <a:latin typeface="Arial Unicode MS" charset="0"/>
                <a:cs typeface="Courier New" panose="02070309020205020404" pitchFamily="49" charset="0"/>
              </a:rPr>
              <a:t>sono diversi allora i</a:t>
            </a:r>
            <a:r>
              <a:rPr lang="it-IT" altLang="it-IT">
                <a:cs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  <a:cs typeface="Courier New" panose="02070309020205020404" pitchFamily="49" charset="0"/>
              </a:rPr>
              <a:t>due array sono </a:t>
            </a:r>
            <a:r>
              <a:rPr lang="it-IT" altLang="it-IT" b="1">
                <a:latin typeface="Arial" panose="020B0604020202020204" pitchFamily="34" charset="0"/>
                <a:cs typeface="Courier New" panose="02070309020205020404" pitchFamily="49" charset="0"/>
              </a:rPr>
              <a:t>diversi</a:t>
            </a:r>
            <a:r>
              <a:rPr lang="it-IT" altLang="it-IT">
                <a:latin typeface="Arial" panose="020B0604020202020204" pitchFamily="34" charset="0"/>
                <a:cs typeface="Courier New" panose="02070309020205020404" pitchFamily="49" charset="0"/>
              </a:rPr>
              <a:t>;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altrimenti</a:t>
            </a:r>
            <a:r>
              <a:rPr lang="it-IT" altLang="it-IT">
                <a:latin typeface="Arial" panose="020B0604020202020204" pitchFamily="34" charset="0"/>
                <a:cs typeface="Courier New" panose="02070309020205020404" pitchFamily="49" charset="0"/>
              </a:rPr>
              <a:t> (cioè se per  tutti gli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</a:t>
            </a:r>
            <a:r>
              <a:rPr lang="it-IT" altLang="it-IT">
                <a:latin typeface="Arial" panose="020B0604020202020204" pitchFamily="34" charset="0"/>
                <a:cs typeface="Courier New" panose="02070309020205020404" pitchFamily="49" charset="0"/>
              </a:rPr>
              <a:t>,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a[i]</a:t>
            </a:r>
            <a:r>
              <a:rPr lang="it-IT" altLang="it-IT">
                <a:latin typeface="Arial" panose="020B0604020202020204" pitchFamily="34" charset="0"/>
                <a:cs typeface="Courier New" panose="02070309020205020404" pitchFamily="49" charset="0"/>
              </a:rPr>
              <a:t> e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b[i]</a:t>
            </a:r>
            <a:r>
              <a:rPr lang="it-IT" altLang="it-IT">
                <a:latin typeface="Arial" panose="020B0604020202020204" pitchFamily="34" charset="0"/>
                <a:cs typeface="Courier New" panose="02070309020205020404" pitchFamily="49" charset="0"/>
              </a:rPr>
              <a:t> sono uguali) i </a:t>
            </a:r>
            <a:r>
              <a:rPr lang="it-IT" altLang="it-IT" b="1">
                <a:latin typeface="Arial" panose="020B0604020202020204" pitchFamily="34" charset="0"/>
                <a:cs typeface="Courier New" panose="02070309020205020404" pitchFamily="49" charset="0"/>
              </a:rPr>
              <a:t>due array sono uguali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4213" y="1484313"/>
            <a:ext cx="7775575" cy="25987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it-IT" sz="1200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due variabili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a</a:t>
            </a:r>
            <a:r>
              <a:rPr lang="it-IT" sz="3200" dirty="0">
                <a:latin typeface="Arial" charset="0"/>
                <a:ea typeface="ＭＳ Ｐゴシック" charset="0"/>
              </a:rPr>
              <a:t> e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b</a:t>
            </a:r>
            <a:r>
              <a:rPr lang="it-IT" sz="3200" dirty="0">
                <a:latin typeface="Arial" charset="0"/>
                <a:ea typeface="ＭＳ Ｐゴシック" charset="0"/>
              </a:rPr>
              <a:t> di  tipo array  (1D) </a:t>
            </a:r>
          </a:p>
          <a:p>
            <a:pPr algn="ctr"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sono </a:t>
            </a:r>
            <a:r>
              <a:rPr lang="it-IT" sz="3200" b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uguali</a:t>
            </a:r>
            <a:r>
              <a:rPr lang="it-IT" sz="3200" dirty="0">
                <a:latin typeface="Arial" charset="0"/>
                <a:ea typeface="ＭＳ Ｐゴシック" charset="0"/>
              </a:rPr>
              <a:t> </a:t>
            </a:r>
            <a:r>
              <a:rPr lang="it-IT" sz="2800" dirty="0">
                <a:latin typeface="Arial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endParaRPr lang="it-IT" sz="1200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se  hanno lo</a:t>
            </a:r>
            <a:r>
              <a:rPr lang="it-IT" sz="3200" b="1" dirty="0">
                <a:latin typeface="Arial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stesso size</a:t>
            </a:r>
            <a:r>
              <a:rPr lang="it-IT" sz="3200" dirty="0">
                <a:latin typeface="Arial" charset="0"/>
                <a:ea typeface="ＭＳ Ｐゴシック" charset="0"/>
              </a:rPr>
              <a:t>  e </a:t>
            </a:r>
          </a:p>
          <a:p>
            <a:pPr algn="ctr"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se 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a[i]</a:t>
            </a:r>
            <a:r>
              <a:rPr lang="it-IT" sz="3200" dirty="0">
                <a:solidFill>
                  <a:srgbClr val="FF3300"/>
                </a:solidFill>
                <a:latin typeface="Arial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b[i]</a:t>
            </a:r>
            <a:r>
              <a:rPr lang="it-IT" sz="32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 per tutti gli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</a:t>
            </a:r>
            <a:r>
              <a:rPr lang="it-IT" sz="32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 </a:t>
            </a:r>
            <a:endParaRPr lang="it-IT" sz="3200" b="1" dirty="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 sz="12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8135937" cy="47894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 il primo array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il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secondo array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 sz="2800">
                <a:latin typeface="Arial" panose="020B0604020202020204" pitchFamily="34" charset="0"/>
              </a:rPr>
              <a:t>), il size degli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array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true </a:t>
            </a:r>
            <a:r>
              <a:rPr lang="it-IT" altLang="it-IT" sz="2400"/>
              <a:t>(uguali) </a:t>
            </a:r>
            <a:r>
              <a:rPr lang="it-IT" altLang="it-IT" sz="2800">
                <a:latin typeface="Arial" panose="020B0604020202020204" pitchFamily="34" charset="0"/>
              </a:rPr>
              <a:t>,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false </a:t>
            </a:r>
            <a:r>
              <a:rPr lang="it-IT" altLang="it-IT" sz="2400"/>
              <a:t>(diversi)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uguale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do-while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confrontare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a[i]</a:t>
            </a:r>
            <a:r>
              <a:rPr lang="it-IT" altLang="it-IT" sz="2800">
                <a:latin typeface="Arial" panose="020B0604020202020204" pitchFamily="34" charset="0"/>
              </a:rPr>
              <a:t> e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b[i]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se sono diversi o se sono state esaminate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tutte le componenti dei due array, terminare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il ciclo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due array 1D sono </a:t>
            </a:r>
            <a:r>
              <a:rPr lang="it-IT" altLang="it-IT" sz="2800" b="1">
                <a:latin typeface="Arial" panose="020B0604020202020204" pitchFamily="34" charset="0"/>
              </a:rPr>
              <a:t>uguali</a:t>
            </a:r>
            <a:endParaRPr lang="it-IT" altLang="it-IT" sz="2400" b="1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57" name="Group 21"/>
          <p:cNvGrpSpPr>
            <a:grpSpLocks/>
          </p:cNvGrpSpPr>
          <p:nvPr/>
        </p:nvGrpSpPr>
        <p:grpSpPr bwMode="auto">
          <a:xfrm>
            <a:off x="1371600" y="146050"/>
            <a:ext cx="76200" cy="4419600"/>
            <a:chOff x="1344" y="144"/>
            <a:chExt cx="48" cy="2784"/>
          </a:xfrm>
        </p:grpSpPr>
        <p:sp>
          <p:nvSpPr>
            <p:cNvPr id="9256" name="Line 16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7" name="Line 17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5435600" y="4200525"/>
            <a:ext cx="3708400" cy="23082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sz="2400" b="1">
                <a:latin typeface="Comic Sans MS" panose="030F0702030302020204" pitchFamily="66" charset="0"/>
              </a:rPr>
              <a:t>true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do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if </a:t>
            </a:r>
            <a:r>
              <a:rPr lang="it-IT" altLang="it-IT" sz="2400" b="1">
                <a:latin typeface="Comic Sans MS" panose="030F0702030302020204" pitchFamily="66" charset="0"/>
              </a:rPr>
              <a:t>(a[i]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!=</a:t>
            </a:r>
            <a:r>
              <a:rPr lang="it-IT" altLang="it-IT" sz="2400" b="1">
                <a:latin typeface="Comic Sans MS" panose="030F0702030302020204" pitchFamily="66" charset="0"/>
              </a:rPr>
              <a:t> b[i])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400" b="1">
                <a:latin typeface="Comic Sans MS" panose="030F0702030302020204" pitchFamily="66" charset="0"/>
              </a:rPr>
              <a:t>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sz="2400" b="1">
                <a:latin typeface="Comic Sans MS" panose="030F0702030302020204" pitchFamily="66" charset="0"/>
              </a:rPr>
              <a:t>false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;}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400" b="1">
                <a:latin typeface="Comic Sans MS" panose="030F0702030302020204" pitchFamily="66" charset="0"/>
              </a:rPr>
              <a:t>i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400" b="1">
                <a:latin typeface="Comic Sans MS" panose="030F0702030302020204" pitchFamily="66" charset="0"/>
              </a:rPr>
              <a:t> i+1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} while </a:t>
            </a:r>
            <a:r>
              <a:rPr lang="it-IT" altLang="it-IT" sz="2400" b="1">
                <a:latin typeface="Comic Sans MS" panose="030F0702030302020204" pitchFamily="66" charset="0"/>
              </a:rPr>
              <a:t>(uguale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&amp;&amp;</a:t>
            </a:r>
            <a:r>
              <a:rPr lang="it-IT" altLang="it-IT" sz="2400" b="1">
                <a:latin typeface="Comic Sans MS" panose="030F0702030302020204" pitchFamily="66" charset="0"/>
              </a:rPr>
              <a:t> i&lt;n )</a:t>
            </a:r>
          </a:p>
        </p:txBody>
      </p:sp>
      <p:grpSp>
        <p:nvGrpSpPr>
          <p:cNvPr id="91173" name="Group 37"/>
          <p:cNvGrpSpPr>
            <a:grpSpLocks/>
          </p:cNvGrpSpPr>
          <p:nvPr/>
        </p:nvGrpSpPr>
        <p:grpSpPr bwMode="auto">
          <a:xfrm>
            <a:off x="0" y="1336675"/>
            <a:ext cx="5822950" cy="669925"/>
            <a:chOff x="480" y="894"/>
            <a:chExt cx="3668" cy="422"/>
          </a:xfrm>
        </p:grpSpPr>
        <p:sp>
          <p:nvSpPr>
            <p:cNvPr id="9248" name="Text Box 2"/>
            <p:cNvSpPr txBox="1">
              <a:spLocks noChangeArrowheads="1"/>
            </p:cNvSpPr>
            <p:nvPr/>
          </p:nvSpPr>
          <p:spPr bwMode="auto">
            <a:xfrm>
              <a:off x="1152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9249" name="Text Box 3"/>
            <p:cNvSpPr txBox="1">
              <a:spLocks noChangeArrowheads="1"/>
            </p:cNvSpPr>
            <p:nvPr/>
          </p:nvSpPr>
          <p:spPr bwMode="auto">
            <a:xfrm>
              <a:off x="1584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9250" name="Text Box 4"/>
            <p:cNvSpPr txBox="1">
              <a:spLocks noChangeArrowheads="1"/>
            </p:cNvSpPr>
            <p:nvPr/>
          </p:nvSpPr>
          <p:spPr bwMode="auto">
            <a:xfrm>
              <a:off x="2016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9251" name="Text Box 5"/>
            <p:cNvSpPr txBox="1">
              <a:spLocks noChangeArrowheads="1"/>
            </p:cNvSpPr>
            <p:nvPr/>
          </p:nvSpPr>
          <p:spPr bwMode="auto">
            <a:xfrm>
              <a:off x="2448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9252" name="Text Box 6"/>
            <p:cNvSpPr txBox="1">
              <a:spLocks noChangeArrowheads="1"/>
            </p:cNvSpPr>
            <p:nvPr/>
          </p:nvSpPr>
          <p:spPr bwMode="auto">
            <a:xfrm>
              <a:off x="2880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9253" name="Text Box 7"/>
            <p:cNvSpPr txBox="1">
              <a:spLocks noChangeArrowheads="1"/>
            </p:cNvSpPr>
            <p:nvPr/>
          </p:nvSpPr>
          <p:spPr bwMode="auto">
            <a:xfrm>
              <a:off x="3312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9254" name="Text Box 8"/>
            <p:cNvSpPr txBox="1">
              <a:spLocks noChangeArrowheads="1"/>
            </p:cNvSpPr>
            <p:nvPr/>
          </p:nvSpPr>
          <p:spPr bwMode="auto">
            <a:xfrm>
              <a:off x="3744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10</a:t>
              </a:r>
              <a:endParaRPr lang="it-IT" altLang="it-IT" sz="2400"/>
            </a:p>
          </p:txBody>
        </p:sp>
        <p:sp>
          <p:nvSpPr>
            <p:cNvPr id="9255" name="Rectangle 19"/>
            <p:cNvSpPr>
              <a:spLocks noChangeArrowheads="1"/>
            </p:cNvSpPr>
            <p:nvPr/>
          </p:nvSpPr>
          <p:spPr bwMode="auto">
            <a:xfrm>
              <a:off x="480" y="8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91174" name="Group 38"/>
          <p:cNvGrpSpPr>
            <a:grpSpLocks/>
          </p:cNvGrpSpPr>
          <p:nvPr/>
        </p:nvGrpSpPr>
        <p:grpSpPr bwMode="auto">
          <a:xfrm>
            <a:off x="0" y="2708275"/>
            <a:ext cx="5822950" cy="669925"/>
            <a:chOff x="480" y="1758"/>
            <a:chExt cx="3668" cy="422"/>
          </a:xfrm>
        </p:grpSpPr>
        <p:sp>
          <p:nvSpPr>
            <p:cNvPr id="9240" name="Text Box 9"/>
            <p:cNvSpPr txBox="1">
              <a:spLocks noChangeArrowheads="1"/>
            </p:cNvSpPr>
            <p:nvPr/>
          </p:nvSpPr>
          <p:spPr bwMode="auto">
            <a:xfrm>
              <a:off x="1152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9241" name="Text Box 10"/>
            <p:cNvSpPr txBox="1">
              <a:spLocks noChangeArrowheads="1"/>
            </p:cNvSpPr>
            <p:nvPr/>
          </p:nvSpPr>
          <p:spPr bwMode="auto">
            <a:xfrm>
              <a:off x="1584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9242" name="Text Box 11"/>
            <p:cNvSpPr txBox="1">
              <a:spLocks noChangeArrowheads="1"/>
            </p:cNvSpPr>
            <p:nvPr/>
          </p:nvSpPr>
          <p:spPr bwMode="auto">
            <a:xfrm>
              <a:off x="2016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9243" name="Text Box 12"/>
            <p:cNvSpPr txBox="1">
              <a:spLocks noChangeArrowheads="1"/>
            </p:cNvSpPr>
            <p:nvPr/>
          </p:nvSpPr>
          <p:spPr bwMode="auto">
            <a:xfrm>
              <a:off x="2448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9244" name="Text Box 13"/>
            <p:cNvSpPr txBox="1">
              <a:spLocks noChangeArrowheads="1"/>
            </p:cNvSpPr>
            <p:nvPr/>
          </p:nvSpPr>
          <p:spPr bwMode="auto">
            <a:xfrm>
              <a:off x="2880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9245" name="Text Box 14"/>
            <p:cNvSpPr txBox="1">
              <a:spLocks noChangeArrowheads="1"/>
            </p:cNvSpPr>
            <p:nvPr/>
          </p:nvSpPr>
          <p:spPr bwMode="auto">
            <a:xfrm>
              <a:off x="3312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18</a:t>
              </a:r>
              <a:endParaRPr lang="it-IT" altLang="it-IT" sz="2400"/>
            </a:p>
          </p:txBody>
        </p:sp>
        <p:sp>
          <p:nvSpPr>
            <p:cNvPr id="9246" name="Text Box 15"/>
            <p:cNvSpPr txBox="1">
              <a:spLocks noChangeArrowheads="1"/>
            </p:cNvSpPr>
            <p:nvPr/>
          </p:nvSpPr>
          <p:spPr bwMode="auto">
            <a:xfrm>
              <a:off x="3744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37</a:t>
              </a:r>
              <a:endParaRPr lang="it-IT" altLang="it-IT" sz="2400"/>
            </a:p>
          </p:txBody>
        </p:sp>
        <p:sp>
          <p:nvSpPr>
            <p:cNvPr id="9247" name="Rectangle 20"/>
            <p:cNvSpPr>
              <a:spLocks noChangeArrowheads="1"/>
            </p:cNvSpPr>
            <p:nvPr/>
          </p:nvSpPr>
          <p:spPr bwMode="auto">
            <a:xfrm>
              <a:off x="480" y="1758"/>
              <a:ext cx="26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</a:rPr>
                <a:t>b</a:t>
              </a:r>
            </a:p>
          </p:txBody>
        </p:sp>
      </p:grpSp>
      <p:grpSp>
        <p:nvGrpSpPr>
          <p:cNvPr id="91158" name="Group 22"/>
          <p:cNvGrpSpPr>
            <a:grpSpLocks/>
          </p:cNvGrpSpPr>
          <p:nvPr/>
        </p:nvGrpSpPr>
        <p:grpSpPr bwMode="auto">
          <a:xfrm>
            <a:off x="2057400" y="146050"/>
            <a:ext cx="76200" cy="4419600"/>
            <a:chOff x="1344" y="144"/>
            <a:chExt cx="48" cy="2784"/>
          </a:xfrm>
        </p:grpSpPr>
        <p:sp>
          <p:nvSpPr>
            <p:cNvPr id="9238" name="Line 23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9" name="Line 24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1161" name="Group 25"/>
          <p:cNvGrpSpPr>
            <a:grpSpLocks/>
          </p:cNvGrpSpPr>
          <p:nvPr/>
        </p:nvGrpSpPr>
        <p:grpSpPr bwMode="auto">
          <a:xfrm>
            <a:off x="2819400" y="146050"/>
            <a:ext cx="76200" cy="4419600"/>
            <a:chOff x="1344" y="144"/>
            <a:chExt cx="48" cy="2784"/>
          </a:xfrm>
        </p:grpSpPr>
        <p:sp>
          <p:nvSpPr>
            <p:cNvPr id="9236" name="Line 26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7" name="Line 27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1164" name="Group 28"/>
          <p:cNvGrpSpPr>
            <a:grpSpLocks/>
          </p:cNvGrpSpPr>
          <p:nvPr/>
        </p:nvGrpSpPr>
        <p:grpSpPr bwMode="auto">
          <a:xfrm>
            <a:off x="3429000" y="146050"/>
            <a:ext cx="76200" cy="4419600"/>
            <a:chOff x="1344" y="144"/>
            <a:chExt cx="48" cy="2784"/>
          </a:xfrm>
        </p:grpSpPr>
        <p:sp>
          <p:nvSpPr>
            <p:cNvPr id="9234" name="Line 29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5" name="Line 30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1167" name="Group 31"/>
          <p:cNvGrpSpPr>
            <a:grpSpLocks/>
          </p:cNvGrpSpPr>
          <p:nvPr/>
        </p:nvGrpSpPr>
        <p:grpSpPr bwMode="auto">
          <a:xfrm>
            <a:off x="4114800" y="146050"/>
            <a:ext cx="76200" cy="4419600"/>
            <a:chOff x="1344" y="144"/>
            <a:chExt cx="48" cy="2784"/>
          </a:xfrm>
        </p:grpSpPr>
        <p:sp>
          <p:nvSpPr>
            <p:cNvPr id="9232" name="Line 32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3" name="Line 33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1170" name="Group 34"/>
          <p:cNvGrpSpPr>
            <a:grpSpLocks/>
          </p:cNvGrpSpPr>
          <p:nvPr/>
        </p:nvGrpSpPr>
        <p:grpSpPr bwMode="auto">
          <a:xfrm>
            <a:off x="4724400" y="146050"/>
            <a:ext cx="76200" cy="4419600"/>
            <a:chOff x="1344" y="144"/>
            <a:chExt cx="48" cy="2784"/>
          </a:xfrm>
        </p:grpSpPr>
        <p:sp>
          <p:nvSpPr>
            <p:cNvPr id="9230" name="Line 35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1" name="Line 36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1182" name="Group 46"/>
          <p:cNvGrpSpPr>
            <a:grpSpLocks/>
          </p:cNvGrpSpPr>
          <p:nvPr/>
        </p:nvGrpSpPr>
        <p:grpSpPr bwMode="auto">
          <a:xfrm>
            <a:off x="1619250" y="5348288"/>
            <a:ext cx="1435100" cy="1252537"/>
            <a:chOff x="1020" y="3369"/>
            <a:chExt cx="904" cy="789"/>
          </a:xfrm>
        </p:grpSpPr>
        <p:sp>
          <p:nvSpPr>
            <p:cNvPr id="9228" name="Text Box 44"/>
            <p:cNvSpPr txBox="1">
              <a:spLocks noChangeArrowheads="1"/>
            </p:cNvSpPr>
            <p:nvPr/>
          </p:nvSpPr>
          <p:spPr bwMode="auto">
            <a:xfrm>
              <a:off x="1066" y="3369"/>
              <a:ext cx="858" cy="442"/>
            </a:xfrm>
            <a:prstGeom prst="rect">
              <a:avLst/>
            </a:prstGeom>
            <a:solidFill>
              <a:srgbClr val="DDDDDD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>
                  <a:solidFill>
                    <a:schemeClr val="accent2"/>
                  </a:solidFill>
                  <a:latin typeface="Comic Sans MS" panose="030F0702030302020204" pitchFamily="66" charset="0"/>
                </a:rPr>
                <a:t>true </a:t>
              </a:r>
            </a:p>
          </p:txBody>
        </p:sp>
        <p:sp>
          <p:nvSpPr>
            <p:cNvPr id="9229" name="Text Box 45"/>
            <p:cNvSpPr txBox="1">
              <a:spLocks noChangeArrowheads="1"/>
            </p:cNvSpPr>
            <p:nvPr/>
          </p:nvSpPr>
          <p:spPr bwMode="auto">
            <a:xfrm>
              <a:off x="1020" y="3793"/>
              <a:ext cx="8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Comic Sans MS" panose="030F0702030302020204" pitchFamily="66" charset="0"/>
                </a:rPr>
                <a:t>uguale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1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6"/>
          <p:cNvGrpSpPr>
            <a:grpSpLocks/>
          </p:cNvGrpSpPr>
          <p:nvPr/>
        </p:nvGrpSpPr>
        <p:grpSpPr bwMode="auto">
          <a:xfrm>
            <a:off x="0" y="1336675"/>
            <a:ext cx="5822950" cy="669925"/>
            <a:chOff x="480" y="894"/>
            <a:chExt cx="3668" cy="422"/>
          </a:xfrm>
        </p:grpSpPr>
        <p:sp>
          <p:nvSpPr>
            <p:cNvPr id="11285" name="Text Box 7"/>
            <p:cNvSpPr txBox="1">
              <a:spLocks noChangeArrowheads="1"/>
            </p:cNvSpPr>
            <p:nvPr/>
          </p:nvSpPr>
          <p:spPr bwMode="auto">
            <a:xfrm>
              <a:off x="1152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11286" name="Text Box 8"/>
            <p:cNvSpPr txBox="1">
              <a:spLocks noChangeArrowheads="1"/>
            </p:cNvSpPr>
            <p:nvPr/>
          </p:nvSpPr>
          <p:spPr bwMode="auto">
            <a:xfrm>
              <a:off x="1584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11287" name="Text Box 9"/>
            <p:cNvSpPr txBox="1">
              <a:spLocks noChangeArrowheads="1"/>
            </p:cNvSpPr>
            <p:nvPr/>
          </p:nvSpPr>
          <p:spPr bwMode="auto">
            <a:xfrm>
              <a:off x="2016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11288" name="Text Box 10"/>
            <p:cNvSpPr txBox="1">
              <a:spLocks noChangeArrowheads="1"/>
            </p:cNvSpPr>
            <p:nvPr/>
          </p:nvSpPr>
          <p:spPr bwMode="auto">
            <a:xfrm>
              <a:off x="2448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11289" name="Text Box 11"/>
            <p:cNvSpPr txBox="1">
              <a:spLocks noChangeArrowheads="1"/>
            </p:cNvSpPr>
            <p:nvPr/>
          </p:nvSpPr>
          <p:spPr bwMode="auto">
            <a:xfrm>
              <a:off x="2880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11290" name="Text Box 12"/>
            <p:cNvSpPr txBox="1">
              <a:spLocks noChangeArrowheads="1"/>
            </p:cNvSpPr>
            <p:nvPr/>
          </p:nvSpPr>
          <p:spPr bwMode="auto">
            <a:xfrm>
              <a:off x="3312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11291" name="Text Box 13"/>
            <p:cNvSpPr txBox="1">
              <a:spLocks noChangeArrowheads="1"/>
            </p:cNvSpPr>
            <p:nvPr/>
          </p:nvSpPr>
          <p:spPr bwMode="auto">
            <a:xfrm>
              <a:off x="3744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10</a:t>
              </a:r>
              <a:endParaRPr lang="it-IT" altLang="it-IT" sz="2400"/>
            </a:p>
          </p:txBody>
        </p:sp>
        <p:sp>
          <p:nvSpPr>
            <p:cNvPr id="11292" name="Rectangle 14"/>
            <p:cNvSpPr>
              <a:spLocks noChangeArrowheads="1"/>
            </p:cNvSpPr>
            <p:nvPr/>
          </p:nvSpPr>
          <p:spPr bwMode="auto">
            <a:xfrm>
              <a:off x="480" y="8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11267" name="Group 15"/>
          <p:cNvGrpSpPr>
            <a:grpSpLocks/>
          </p:cNvGrpSpPr>
          <p:nvPr/>
        </p:nvGrpSpPr>
        <p:grpSpPr bwMode="auto">
          <a:xfrm>
            <a:off x="0" y="2708275"/>
            <a:ext cx="5822950" cy="669925"/>
            <a:chOff x="480" y="1758"/>
            <a:chExt cx="3668" cy="422"/>
          </a:xfrm>
        </p:grpSpPr>
        <p:sp>
          <p:nvSpPr>
            <p:cNvPr id="11277" name="Text Box 16"/>
            <p:cNvSpPr txBox="1">
              <a:spLocks noChangeArrowheads="1"/>
            </p:cNvSpPr>
            <p:nvPr/>
          </p:nvSpPr>
          <p:spPr bwMode="auto">
            <a:xfrm>
              <a:off x="1152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11278" name="Text Box 17"/>
            <p:cNvSpPr txBox="1">
              <a:spLocks noChangeArrowheads="1"/>
            </p:cNvSpPr>
            <p:nvPr/>
          </p:nvSpPr>
          <p:spPr bwMode="auto">
            <a:xfrm>
              <a:off x="1584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11279" name="Text Box 18"/>
            <p:cNvSpPr txBox="1">
              <a:spLocks noChangeArrowheads="1"/>
            </p:cNvSpPr>
            <p:nvPr/>
          </p:nvSpPr>
          <p:spPr bwMode="auto">
            <a:xfrm>
              <a:off x="2016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11280" name="Text Box 19"/>
            <p:cNvSpPr txBox="1">
              <a:spLocks noChangeArrowheads="1"/>
            </p:cNvSpPr>
            <p:nvPr/>
          </p:nvSpPr>
          <p:spPr bwMode="auto">
            <a:xfrm>
              <a:off x="2448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11281" name="Text Box 20"/>
            <p:cNvSpPr txBox="1">
              <a:spLocks noChangeArrowheads="1"/>
            </p:cNvSpPr>
            <p:nvPr/>
          </p:nvSpPr>
          <p:spPr bwMode="auto">
            <a:xfrm>
              <a:off x="2880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11282" name="Text Box 21"/>
            <p:cNvSpPr txBox="1">
              <a:spLocks noChangeArrowheads="1"/>
            </p:cNvSpPr>
            <p:nvPr/>
          </p:nvSpPr>
          <p:spPr bwMode="auto">
            <a:xfrm>
              <a:off x="3312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18</a:t>
              </a:r>
              <a:endParaRPr lang="it-IT" altLang="it-IT" sz="2400"/>
            </a:p>
          </p:txBody>
        </p:sp>
        <p:sp>
          <p:nvSpPr>
            <p:cNvPr id="11283" name="Text Box 22"/>
            <p:cNvSpPr txBox="1">
              <a:spLocks noChangeArrowheads="1"/>
            </p:cNvSpPr>
            <p:nvPr/>
          </p:nvSpPr>
          <p:spPr bwMode="auto">
            <a:xfrm>
              <a:off x="3744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37</a:t>
              </a:r>
              <a:endParaRPr lang="it-IT" altLang="it-IT" sz="2400"/>
            </a:p>
          </p:txBody>
        </p:sp>
        <p:sp>
          <p:nvSpPr>
            <p:cNvPr id="11284" name="Rectangle 23"/>
            <p:cNvSpPr>
              <a:spLocks noChangeArrowheads="1"/>
            </p:cNvSpPr>
            <p:nvPr/>
          </p:nvSpPr>
          <p:spPr bwMode="auto">
            <a:xfrm>
              <a:off x="480" y="1758"/>
              <a:ext cx="26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</a:rPr>
                <a:t>b</a:t>
              </a:r>
            </a:p>
          </p:txBody>
        </p:sp>
      </p:grpSp>
      <p:grpSp>
        <p:nvGrpSpPr>
          <p:cNvPr id="11268" name="Group 36"/>
          <p:cNvGrpSpPr>
            <a:grpSpLocks/>
          </p:cNvGrpSpPr>
          <p:nvPr/>
        </p:nvGrpSpPr>
        <p:grpSpPr bwMode="auto">
          <a:xfrm>
            <a:off x="4724400" y="146050"/>
            <a:ext cx="76200" cy="4419600"/>
            <a:chOff x="1344" y="144"/>
            <a:chExt cx="48" cy="2784"/>
          </a:xfrm>
        </p:grpSpPr>
        <p:sp>
          <p:nvSpPr>
            <p:cNvPr id="11275" name="Line 37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6" name="Line 38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1269" name="Text Box 39"/>
          <p:cNvSpPr txBox="1">
            <a:spLocks noChangeArrowheads="1"/>
          </p:cNvSpPr>
          <p:nvPr/>
        </p:nvSpPr>
        <p:spPr bwMode="auto">
          <a:xfrm>
            <a:off x="6804025" y="1916113"/>
            <a:ext cx="1512888" cy="579437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bg1"/>
                </a:solidFill>
                <a:latin typeface="Arial Unicode MS" charset="0"/>
              </a:rPr>
              <a:t>diversi</a:t>
            </a:r>
          </a:p>
        </p:txBody>
      </p:sp>
      <p:grpSp>
        <p:nvGrpSpPr>
          <p:cNvPr id="11270" name="Group 40"/>
          <p:cNvGrpSpPr>
            <a:grpSpLocks/>
          </p:cNvGrpSpPr>
          <p:nvPr/>
        </p:nvGrpSpPr>
        <p:grpSpPr bwMode="auto">
          <a:xfrm>
            <a:off x="1619250" y="5348288"/>
            <a:ext cx="1441450" cy="1252537"/>
            <a:chOff x="1020" y="3369"/>
            <a:chExt cx="908" cy="789"/>
          </a:xfrm>
        </p:grpSpPr>
        <p:sp>
          <p:nvSpPr>
            <p:cNvPr id="11273" name="Text Box 41"/>
            <p:cNvSpPr txBox="1">
              <a:spLocks noChangeArrowheads="1"/>
            </p:cNvSpPr>
            <p:nvPr/>
          </p:nvSpPr>
          <p:spPr bwMode="auto">
            <a:xfrm>
              <a:off x="1066" y="3369"/>
              <a:ext cx="862" cy="442"/>
            </a:xfrm>
            <a:prstGeom prst="rect">
              <a:avLst/>
            </a:prstGeom>
            <a:solidFill>
              <a:srgbClr val="DDDDDD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>
                  <a:solidFill>
                    <a:schemeClr val="accent2"/>
                  </a:solidFill>
                  <a:latin typeface="Comic Sans MS" panose="030F0702030302020204" pitchFamily="66" charset="0"/>
                </a:rPr>
                <a:t>false</a:t>
              </a:r>
            </a:p>
          </p:txBody>
        </p:sp>
        <p:sp>
          <p:nvSpPr>
            <p:cNvPr id="11274" name="Text Box 42"/>
            <p:cNvSpPr txBox="1">
              <a:spLocks noChangeArrowheads="1"/>
            </p:cNvSpPr>
            <p:nvPr/>
          </p:nvSpPr>
          <p:spPr bwMode="auto">
            <a:xfrm>
              <a:off x="1020" y="3793"/>
              <a:ext cx="8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Comic Sans MS" panose="030F0702030302020204" pitchFamily="66" charset="0"/>
                </a:rPr>
                <a:t>uguale</a:t>
              </a:r>
            </a:p>
          </p:txBody>
        </p:sp>
      </p:grpSp>
      <p:sp>
        <p:nvSpPr>
          <p:cNvPr id="11271" name="Rectangle 43"/>
          <p:cNvSpPr>
            <a:spLocks noChangeArrowheads="1"/>
          </p:cNvSpPr>
          <p:nvPr/>
        </p:nvSpPr>
        <p:spPr bwMode="auto">
          <a:xfrm>
            <a:off x="1042988" y="4797425"/>
            <a:ext cx="2736850" cy="187166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1272" name="Rectangle 18"/>
          <p:cNvSpPr>
            <a:spLocks noChangeArrowheads="1"/>
          </p:cNvSpPr>
          <p:nvPr/>
        </p:nvSpPr>
        <p:spPr bwMode="auto">
          <a:xfrm>
            <a:off x="5435600" y="4200525"/>
            <a:ext cx="3708400" cy="23082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sz="2400" b="1">
                <a:latin typeface="Comic Sans MS" panose="030F0702030302020204" pitchFamily="66" charset="0"/>
              </a:rPr>
              <a:t>true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do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if </a:t>
            </a:r>
            <a:r>
              <a:rPr lang="it-IT" altLang="it-IT" sz="2400" b="1">
                <a:latin typeface="Comic Sans MS" panose="030F0702030302020204" pitchFamily="66" charset="0"/>
              </a:rPr>
              <a:t>(a[i]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!=</a:t>
            </a:r>
            <a:r>
              <a:rPr lang="it-IT" altLang="it-IT" sz="2400" b="1">
                <a:latin typeface="Comic Sans MS" panose="030F0702030302020204" pitchFamily="66" charset="0"/>
              </a:rPr>
              <a:t> b[i])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400" b="1">
                <a:latin typeface="Comic Sans MS" panose="030F0702030302020204" pitchFamily="66" charset="0"/>
              </a:rPr>
              <a:t>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sz="2400" b="1">
                <a:latin typeface="Comic Sans MS" panose="030F0702030302020204" pitchFamily="66" charset="0"/>
              </a:rPr>
              <a:t>false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;}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400" b="1">
                <a:latin typeface="Comic Sans MS" panose="030F0702030302020204" pitchFamily="66" charset="0"/>
              </a:rPr>
              <a:t>i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400" b="1">
                <a:latin typeface="Comic Sans MS" panose="030F0702030302020204" pitchFamily="66" charset="0"/>
              </a:rPr>
              <a:t> i+1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} while </a:t>
            </a:r>
            <a:r>
              <a:rPr lang="it-IT" altLang="it-IT" sz="2400" b="1">
                <a:latin typeface="Comic Sans MS" panose="030F0702030302020204" pitchFamily="66" charset="0"/>
              </a:rPr>
              <a:t>(uguale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&amp;&amp;</a:t>
            </a:r>
            <a:r>
              <a:rPr lang="it-IT" altLang="it-IT" sz="2400" b="1">
                <a:latin typeface="Comic Sans MS" panose="030F0702030302020204" pitchFamily="66" charset="0"/>
              </a:rPr>
              <a:t> i&lt;n )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1371600" y="219075"/>
            <a:ext cx="76200" cy="4419600"/>
            <a:chOff x="1344" y="144"/>
            <a:chExt cx="48" cy="2784"/>
          </a:xfrm>
        </p:grpSpPr>
        <p:sp>
          <p:nvSpPr>
            <p:cNvPr id="13355" name="Line 3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56" name="Line 4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3315" name="Group 6"/>
          <p:cNvGrpSpPr>
            <a:grpSpLocks/>
          </p:cNvGrpSpPr>
          <p:nvPr/>
        </p:nvGrpSpPr>
        <p:grpSpPr bwMode="auto">
          <a:xfrm>
            <a:off x="0" y="1409700"/>
            <a:ext cx="5822950" cy="669925"/>
            <a:chOff x="480" y="894"/>
            <a:chExt cx="3668" cy="422"/>
          </a:xfrm>
        </p:grpSpPr>
        <p:sp>
          <p:nvSpPr>
            <p:cNvPr id="13347" name="Text Box 7"/>
            <p:cNvSpPr txBox="1">
              <a:spLocks noChangeArrowheads="1"/>
            </p:cNvSpPr>
            <p:nvPr/>
          </p:nvSpPr>
          <p:spPr bwMode="auto">
            <a:xfrm>
              <a:off x="1152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13348" name="Text Box 8"/>
            <p:cNvSpPr txBox="1">
              <a:spLocks noChangeArrowheads="1"/>
            </p:cNvSpPr>
            <p:nvPr/>
          </p:nvSpPr>
          <p:spPr bwMode="auto">
            <a:xfrm>
              <a:off x="1584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13349" name="Text Box 9"/>
            <p:cNvSpPr txBox="1">
              <a:spLocks noChangeArrowheads="1"/>
            </p:cNvSpPr>
            <p:nvPr/>
          </p:nvSpPr>
          <p:spPr bwMode="auto">
            <a:xfrm>
              <a:off x="2016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13350" name="Text Box 10"/>
            <p:cNvSpPr txBox="1">
              <a:spLocks noChangeArrowheads="1"/>
            </p:cNvSpPr>
            <p:nvPr/>
          </p:nvSpPr>
          <p:spPr bwMode="auto">
            <a:xfrm>
              <a:off x="2448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13351" name="Text Box 11"/>
            <p:cNvSpPr txBox="1">
              <a:spLocks noChangeArrowheads="1"/>
            </p:cNvSpPr>
            <p:nvPr/>
          </p:nvSpPr>
          <p:spPr bwMode="auto">
            <a:xfrm>
              <a:off x="2880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13352" name="Text Box 12"/>
            <p:cNvSpPr txBox="1">
              <a:spLocks noChangeArrowheads="1"/>
            </p:cNvSpPr>
            <p:nvPr/>
          </p:nvSpPr>
          <p:spPr bwMode="auto">
            <a:xfrm>
              <a:off x="3312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13353" name="Text Box 13"/>
            <p:cNvSpPr txBox="1">
              <a:spLocks noChangeArrowheads="1"/>
            </p:cNvSpPr>
            <p:nvPr/>
          </p:nvSpPr>
          <p:spPr bwMode="auto">
            <a:xfrm>
              <a:off x="3744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10</a:t>
              </a:r>
              <a:endParaRPr lang="it-IT" altLang="it-IT" sz="2400"/>
            </a:p>
          </p:txBody>
        </p:sp>
        <p:sp>
          <p:nvSpPr>
            <p:cNvPr id="13354" name="Rectangle 14"/>
            <p:cNvSpPr>
              <a:spLocks noChangeArrowheads="1"/>
            </p:cNvSpPr>
            <p:nvPr/>
          </p:nvSpPr>
          <p:spPr bwMode="auto">
            <a:xfrm>
              <a:off x="480" y="8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13316" name="Group 15"/>
          <p:cNvGrpSpPr>
            <a:grpSpLocks/>
          </p:cNvGrpSpPr>
          <p:nvPr/>
        </p:nvGrpSpPr>
        <p:grpSpPr bwMode="auto">
          <a:xfrm>
            <a:off x="0" y="2781300"/>
            <a:ext cx="5822950" cy="669925"/>
            <a:chOff x="480" y="1758"/>
            <a:chExt cx="3668" cy="422"/>
          </a:xfrm>
        </p:grpSpPr>
        <p:sp>
          <p:nvSpPr>
            <p:cNvPr id="13339" name="Text Box 16"/>
            <p:cNvSpPr txBox="1">
              <a:spLocks noChangeArrowheads="1"/>
            </p:cNvSpPr>
            <p:nvPr/>
          </p:nvSpPr>
          <p:spPr bwMode="auto">
            <a:xfrm>
              <a:off x="1152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13340" name="Text Box 17"/>
            <p:cNvSpPr txBox="1">
              <a:spLocks noChangeArrowheads="1"/>
            </p:cNvSpPr>
            <p:nvPr/>
          </p:nvSpPr>
          <p:spPr bwMode="auto">
            <a:xfrm>
              <a:off x="1584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13341" name="Text Box 18"/>
            <p:cNvSpPr txBox="1">
              <a:spLocks noChangeArrowheads="1"/>
            </p:cNvSpPr>
            <p:nvPr/>
          </p:nvSpPr>
          <p:spPr bwMode="auto">
            <a:xfrm>
              <a:off x="2016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13342" name="Text Box 19"/>
            <p:cNvSpPr txBox="1">
              <a:spLocks noChangeArrowheads="1"/>
            </p:cNvSpPr>
            <p:nvPr/>
          </p:nvSpPr>
          <p:spPr bwMode="auto">
            <a:xfrm>
              <a:off x="2448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13343" name="Text Box 20"/>
            <p:cNvSpPr txBox="1">
              <a:spLocks noChangeArrowheads="1"/>
            </p:cNvSpPr>
            <p:nvPr/>
          </p:nvSpPr>
          <p:spPr bwMode="auto">
            <a:xfrm>
              <a:off x="2880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13344" name="Text Box 21"/>
            <p:cNvSpPr txBox="1">
              <a:spLocks noChangeArrowheads="1"/>
            </p:cNvSpPr>
            <p:nvPr/>
          </p:nvSpPr>
          <p:spPr bwMode="auto">
            <a:xfrm>
              <a:off x="3312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13345" name="Text Box 22"/>
            <p:cNvSpPr txBox="1">
              <a:spLocks noChangeArrowheads="1"/>
            </p:cNvSpPr>
            <p:nvPr/>
          </p:nvSpPr>
          <p:spPr bwMode="auto">
            <a:xfrm>
              <a:off x="3744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37</a:t>
              </a:r>
              <a:endParaRPr lang="it-IT" altLang="it-IT" sz="2400"/>
            </a:p>
          </p:txBody>
        </p:sp>
        <p:sp>
          <p:nvSpPr>
            <p:cNvPr id="13346" name="Rectangle 23"/>
            <p:cNvSpPr>
              <a:spLocks noChangeArrowheads="1"/>
            </p:cNvSpPr>
            <p:nvPr/>
          </p:nvSpPr>
          <p:spPr bwMode="auto">
            <a:xfrm>
              <a:off x="480" y="1758"/>
              <a:ext cx="26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</a:rPr>
                <a:t>b</a:t>
              </a:r>
            </a:p>
          </p:txBody>
        </p:sp>
      </p:grpSp>
      <p:grpSp>
        <p:nvGrpSpPr>
          <p:cNvPr id="102424" name="Group 24"/>
          <p:cNvGrpSpPr>
            <a:grpSpLocks/>
          </p:cNvGrpSpPr>
          <p:nvPr/>
        </p:nvGrpSpPr>
        <p:grpSpPr bwMode="auto">
          <a:xfrm>
            <a:off x="2057400" y="219075"/>
            <a:ext cx="76200" cy="4419600"/>
            <a:chOff x="1344" y="144"/>
            <a:chExt cx="48" cy="2784"/>
          </a:xfrm>
        </p:grpSpPr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2427" name="Group 27"/>
          <p:cNvGrpSpPr>
            <a:grpSpLocks/>
          </p:cNvGrpSpPr>
          <p:nvPr/>
        </p:nvGrpSpPr>
        <p:grpSpPr bwMode="auto">
          <a:xfrm>
            <a:off x="2819400" y="219075"/>
            <a:ext cx="76200" cy="4419600"/>
            <a:chOff x="1344" y="144"/>
            <a:chExt cx="48" cy="2784"/>
          </a:xfrm>
        </p:grpSpPr>
        <p:sp>
          <p:nvSpPr>
            <p:cNvPr id="13335" name="Line 28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36" name="Line 29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2430" name="Group 30"/>
          <p:cNvGrpSpPr>
            <a:grpSpLocks/>
          </p:cNvGrpSpPr>
          <p:nvPr/>
        </p:nvGrpSpPr>
        <p:grpSpPr bwMode="auto">
          <a:xfrm>
            <a:off x="3429000" y="219075"/>
            <a:ext cx="76200" cy="4419600"/>
            <a:chOff x="1344" y="144"/>
            <a:chExt cx="48" cy="2784"/>
          </a:xfrm>
        </p:grpSpPr>
        <p:sp>
          <p:nvSpPr>
            <p:cNvPr id="13333" name="Line 31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34" name="Line 32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2433" name="Group 33"/>
          <p:cNvGrpSpPr>
            <a:grpSpLocks/>
          </p:cNvGrpSpPr>
          <p:nvPr/>
        </p:nvGrpSpPr>
        <p:grpSpPr bwMode="auto">
          <a:xfrm>
            <a:off x="4114800" y="219075"/>
            <a:ext cx="76200" cy="4419600"/>
            <a:chOff x="1344" y="144"/>
            <a:chExt cx="48" cy="2784"/>
          </a:xfrm>
        </p:grpSpPr>
        <p:sp>
          <p:nvSpPr>
            <p:cNvPr id="13331" name="Line 34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32" name="Line 35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2436" name="Group 36"/>
          <p:cNvGrpSpPr>
            <a:grpSpLocks/>
          </p:cNvGrpSpPr>
          <p:nvPr/>
        </p:nvGrpSpPr>
        <p:grpSpPr bwMode="auto">
          <a:xfrm>
            <a:off x="4724400" y="219075"/>
            <a:ext cx="76200" cy="4419600"/>
            <a:chOff x="1344" y="144"/>
            <a:chExt cx="48" cy="2784"/>
          </a:xfrm>
        </p:grpSpPr>
        <p:sp>
          <p:nvSpPr>
            <p:cNvPr id="13329" name="Line 37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30" name="Line 38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2440" name="Group 40"/>
          <p:cNvGrpSpPr>
            <a:grpSpLocks/>
          </p:cNvGrpSpPr>
          <p:nvPr/>
        </p:nvGrpSpPr>
        <p:grpSpPr bwMode="auto">
          <a:xfrm>
            <a:off x="5465763" y="179388"/>
            <a:ext cx="76200" cy="4419600"/>
            <a:chOff x="1344" y="144"/>
            <a:chExt cx="48" cy="2784"/>
          </a:xfrm>
        </p:grpSpPr>
        <p:sp>
          <p:nvSpPr>
            <p:cNvPr id="13327" name="Line 41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28" name="Line 42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3323" name="Group 50"/>
          <p:cNvGrpSpPr>
            <a:grpSpLocks/>
          </p:cNvGrpSpPr>
          <p:nvPr/>
        </p:nvGrpSpPr>
        <p:grpSpPr bwMode="auto">
          <a:xfrm>
            <a:off x="1619250" y="5348288"/>
            <a:ext cx="1435100" cy="1252537"/>
            <a:chOff x="1020" y="3369"/>
            <a:chExt cx="904" cy="789"/>
          </a:xfrm>
        </p:grpSpPr>
        <p:sp>
          <p:nvSpPr>
            <p:cNvPr id="13325" name="Text Box 51"/>
            <p:cNvSpPr txBox="1">
              <a:spLocks noChangeArrowheads="1"/>
            </p:cNvSpPr>
            <p:nvPr/>
          </p:nvSpPr>
          <p:spPr bwMode="auto">
            <a:xfrm>
              <a:off x="1066" y="3369"/>
              <a:ext cx="858" cy="442"/>
            </a:xfrm>
            <a:prstGeom prst="rect">
              <a:avLst/>
            </a:prstGeom>
            <a:solidFill>
              <a:srgbClr val="DDDDDD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>
                  <a:solidFill>
                    <a:schemeClr val="accent2"/>
                  </a:solidFill>
                  <a:latin typeface="Comic Sans MS" panose="030F0702030302020204" pitchFamily="66" charset="0"/>
                </a:rPr>
                <a:t>true </a:t>
              </a:r>
            </a:p>
          </p:txBody>
        </p:sp>
        <p:sp>
          <p:nvSpPr>
            <p:cNvPr id="13326" name="Text Box 52"/>
            <p:cNvSpPr txBox="1">
              <a:spLocks noChangeArrowheads="1"/>
            </p:cNvSpPr>
            <p:nvPr/>
          </p:nvSpPr>
          <p:spPr bwMode="auto">
            <a:xfrm>
              <a:off x="1020" y="3793"/>
              <a:ext cx="8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Comic Sans MS" panose="030F0702030302020204" pitchFamily="66" charset="0"/>
                </a:rPr>
                <a:t>uguale</a:t>
              </a:r>
            </a:p>
          </p:txBody>
        </p:sp>
      </p:grpSp>
      <p:sp>
        <p:nvSpPr>
          <p:cNvPr id="13324" name="Rectangle 18"/>
          <p:cNvSpPr>
            <a:spLocks noChangeArrowheads="1"/>
          </p:cNvSpPr>
          <p:nvPr/>
        </p:nvSpPr>
        <p:spPr bwMode="auto">
          <a:xfrm>
            <a:off x="5435600" y="4200525"/>
            <a:ext cx="3708400" cy="23082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sz="2400" b="1">
                <a:latin typeface="Comic Sans MS" panose="030F0702030302020204" pitchFamily="66" charset="0"/>
              </a:rPr>
              <a:t>true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do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if </a:t>
            </a:r>
            <a:r>
              <a:rPr lang="it-IT" altLang="it-IT" sz="2400" b="1">
                <a:latin typeface="Comic Sans MS" panose="030F0702030302020204" pitchFamily="66" charset="0"/>
              </a:rPr>
              <a:t>(a[i]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!=</a:t>
            </a:r>
            <a:r>
              <a:rPr lang="it-IT" altLang="it-IT" sz="2400" b="1">
                <a:latin typeface="Comic Sans MS" panose="030F0702030302020204" pitchFamily="66" charset="0"/>
              </a:rPr>
              <a:t> b[i])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400" b="1">
                <a:latin typeface="Comic Sans MS" panose="030F0702030302020204" pitchFamily="66" charset="0"/>
              </a:rPr>
              <a:t>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sz="2400" b="1">
                <a:latin typeface="Comic Sans MS" panose="030F0702030302020204" pitchFamily="66" charset="0"/>
              </a:rPr>
              <a:t>false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;}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400" b="1">
                <a:latin typeface="Comic Sans MS" panose="030F0702030302020204" pitchFamily="66" charset="0"/>
              </a:rPr>
              <a:t>i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400" b="1">
                <a:latin typeface="Comic Sans MS" panose="030F0702030302020204" pitchFamily="66" charset="0"/>
              </a:rPr>
              <a:t> i+1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} while </a:t>
            </a:r>
            <a:r>
              <a:rPr lang="it-IT" altLang="it-IT" sz="2400" b="1">
                <a:latin typeface="Comic Sans MS" panose="030F0702030302020204" pitchFamily="66" charset="0"/>
              </a:rPr>
              <a:t>(uguale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&amp;&amp;</a:t>
            </a:r>
            <a:r>
              <a:rPr lang="it-IT" altLang="it-IT" sz="2400" b="1">
                <a:latin typeface="Comic Sans MS" panose="030F0702030302020204" pitchFamily="66" charset="0"/>
              </a:rPr>
              <a:t> i&lt;n )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5"/>
          <p:cNvGrpSpPr>
            <a:grpSpLocks/>
          </p:cNvGrpSpPr>
          <p:nvPr/>
        </p:nvGrpSpPr>
        <p:grpSpPr bwMode="auto">
          <a:xfrm>
            <a:off x="0" y="1409700"/>
            <a:ext cx="5822950" cy="669925"/>
            <a:chOff x="480" y="894"/>
            <a:chExt cx="3668" cy="422"/>
          </a:xfrm>
        </p:grpSpPr>
        <p:sp>
          <p:nvSpPr>
            <p:cNvPr id="15381" name="Text Box 6"/>
            <p:cNvSpPr txBox="1">
              <a:spLocks noChangeArrowheads="1"/>
            </p:cNvSpPr>
            <p:nvPr/>
          </p:nvSpPr>
          <p:spPr bwMode="auto">
            <a:xfrm>
              <a:off x="1152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15382" name="Text Box 7"/>
            <p:cNvSpPr txBox="1">
              <a:spLocks noChangeArrowheads="1"/>
            </p:cNvSpPr>
            <p:nvPr/>
          </p:nvSpPr>
          <p:spPr bwMode="auto">
            <a:xfrm>
              <a:off x="1584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15383" name="Text Box 8"/>
            <p:cNvSpPr txBox="1">
              <a:spLocks noChangeArrowheads="1"/>
            </p:cNvSpPr>
            <p:nvPr/>
          </p:nvSpPr>
          <p:spPr bwMode="auto">
            <a:xfrm>
              <a:off x="2016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15384" name="Text Box 9"/>
            <p:cNvSpPr txBox="1">
              <a:spLocks noChangeArrowheads="1"/>
            </p:cNvSpPr>
            <p:nvPr/>
          </p:nvSpPr>
          <p:spPr bwMode="auto">
            <a:xfrm>
              <a:off x="2448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15385" name="Text Box 10"/>
            <p:cNvSpPr txBox="1">
              <a:spLocks noChangeArrowheads="1"/>
            </p:cNvSpPr>
            <p:nvPr/>
          </p:nvSpPr>
          <p:spPr bwMode="auto">
            <a:xfrm>
              <a:off x="2880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15386" name="Text Box 11"/>
            <p:cNvSpPr txBox="1">
              <a:spLocks noChangeArrowheads="1"/>
            </p:cNvSpPr>
            <p:nvPr/>
          </p:nvSpPr>
          <p:spPr bwMode="auto">
            <a:xfrm>
              <a:off x="3312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15387" name="Text Box 12"/>
            <p:cNvSpPr txBox="1">
              <a:spLocks noChangeArrowheads="1"/>
            </p:cNvSpPr>
            <p:nvPr/>
          </p:nvSpPr>
          <p:spPr bwMode="auto">
            <a:xfrm>
              <a:off x="3744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10</a:t>
              </a:r>
              <a:endParaRPr lang="it-IT" altLang="it-IT" sz="2400"/>
            </a:p>
          </p:txBody>
        </p:sp>
        <p:sp>
          <p:nvSpPr>
            <p:cNvPr id="15388" name="Rectangle 13"/>
            <p:cNvSpPr>
              <a:spLocks noChangeArrowheads="1"/>
            </p:cNvSpPr>
            <p:nvPr/>
          </p:nvSpPr>
          <p:spPr bwMode="auto">
            <a:xfrm>
              <a:off x="480" y="8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15363" name="Group 14"/>
          <p:cNvGrpSpPr>
            <a:grpSpLocks/>
          </p:cNvGrpSpPr>
          <p:nvPr/>
        </p:nvGrpSpPr>
        <p:grpSpPr bwMode="auto">
          <a:xfrm>
            <a:off x="0" y="2781300"/>
            <a:ext cx="5822950" cy="669925"/>
            <a:chOff x="480" y="1758"/>
            <a:chExt cx="3668" cy="422"/>
          </a:xfrm>
        </p:grpSpPr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1152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15374" name="Text Box 16"/>
            <p:cNvSpPr txBox="1">
              <a:spLocks noChangeArrowheads="1"/>
            </p:cNvSpPr>
            <p:nvPr/>
          </p:nvSpPr>
          <p:spPr bwMode="auto">
            <a:xfrm>
              <a:off x="1584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15375" name="Text Box 17"/>
            <p:cNvSpPr txBox="1">
              <a:spLocks noChangeArrowheads="1"/>
            </p:cNvSpPr>
            <p:nvPr/>
          </p:nvSpPr>
          <p:spPr bwMode="auto">
            <a:xfrm>
              <a:off x="2016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15376" name="Text Box 18"/>
            <p:cNvSpPr txBox="1">
              <a:spLocks noChangeArrowheads="1"/>
            </p:cNvSpPr>
            <p:nvPr/>
          </p:nvSpPr>
          <p:spPr bwMode="auto">
            <a:xfrm>
              <a:off x="2448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15377" name="Text Box 19"/>
            <p:cNvSpPr txBox="1">
              <a:spLocks noChangeArrowheads="1"/>
            </p:cNvSpPr>
            <p:nvPr/>
          </p:nvSpPr>
          <p:spPr bwMode="auto">
            <a:xfrm>
              <a:off x="2880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15378" name="Text Box 20"/>
            <p:cNvSpPr txBox="1">
              <a:spLocks noChangeArrowheads="1"/>
            </p:cNvSpPr>
            <p:nvPr/>
          </p:nvSpPr>
          <p:spPr bwMode="auto">
            <a:xfrm>
              <a:off x="3312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15379" name="Text Box 21"/>
            <p:cNvSpPr txBox="1">
              <a:spLocks noChangeArrowheads="1"/>
            </p:cNvSpPr>
            <p:nvPr/>
          </p:nvSpPr>
          <p:spPr bwMode="auto">
            <a:xfrm>
              <a:off x="3744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37</a:t>
              </a:r>
              <a:endParaRPr lang="it-IT" altLang="it-IT" sz="2400"/>
            </a:p>
          </p:txBody>
        </p:sp>
        <p:sp>
          <p:nvSpPr>
            <p:cNvPr id="15380" name="Rectangle 22"/>
            <p:cNvSpPr>
              <a:spLocks noChangeArrowheads="1"/>
            </p:cNvSpPr>
            <p:nvPr/>
          </p:nvSpPr>
          <p:spPr bwMode="auto">
            <a:xfrm>
              <a:off x="480" y="1758"/>
              <a:ext cx="26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15364" name="Text Box 38"/>
          <p:cNvSpPr txBox="1">
            <a:spLocks noChangeArrowheads="1"/>
          </p:cNvSpPr>
          <p:nvPr/>
        </p:nvSpPr>
        <p:spPr bwMode="auto">
          <a:xfrm>
            <a:off x="7019925" y="1989138"/>
            <a:ext cx="1512888" cy="579437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bg1"/>
                </a:solidFill>
                <a:latin typeface="Arial Unicode MS" charset="0"/>
              </a:rPr>
              <a:t>diversi</a:t>
            </a:r>
          </a:p>
        </p:txBody>
      </p:sp>
      <p:grpSp>
        <p:nvGrpSpPr>
          <p:cNvPr id="15365" name="Group 39"/>
          <p:cNvGrpSpPr>
            <a:grpSpLocks/>
          </p:cNvGrpSpPr>
          <p:nvPr/>
        </p:nvGrpSpPr>
        <p:grpSpPr bwMode="auto">
          <a:xfrm>
            <a:off x="5465763" y="179388"/>
            <a:ext cx="76200" cy="4419600"/>
            <a:chOff x="1344" y="144"/>
            <a:chExt cx="48" cy="2784"/>
          </a:xfrm>
        </p:grpSpPr>
        <p:sp>
          <p:nvSpPr>
            <p:cNvPr id="15371" name="Line 40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72" name="Line 41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5366" name="Group 46"/>
          <p:cNvGrpSpPr>
            <a:grpSpLocks/>
          </p:cNvGrpSpPr>
          <p:nvPr/>
        </p:nvGrpSpPr>
        <p:grpSpPr bwMode="auto">
          <a:xfrm>
            <a:off x="1619250" y="5348288"/>
            <a:ext cx="1441450" cy="1252537"/>
            <a:chOff x="1020" y="3369"/>
            <a:chExt cx="908" cy="789"/>
          </a:xfrm>
        </p:grpSpPr>
        <p:sp>
          <p:nvSpPr>
            <p:cNvPr id="15369" name="Text Box 47"/>
            <p:cNvSpPr txBox="1">
              <a:spLocks noChangeArrowheads="1"/>
            </p:cNvSpPr>
            <p:nvPr/>
          </p:nvSpPr>
          <p:spPr bwMode="auto">
            <a:xfrm>
              <a:off x="1066" y="3369"/>
              <a:ext cx="862" cy="442"/>
            </a:xfrm>
            <a:prstGeom prst="rect">
              <a:avLst/>
            </a:prstGeom>
            <a:solidFill>
              <a:srgbClr val="DDDDDD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>
                  <a:solidFill>
                    <a:schemeClr val="accent2"/>
                  </a:solidFill>
                  <a:latin typeface="Comic Sans MS" panose="030F0702030302020204" pitchFamily="66" charset="0"/>
                </a:rPr>
                <a:t>false</a:t>
              </a:r>
            </a:p>
          </p:txBody>
        </p:sp>
        <p:sp>
          <p:nvSpPr>
            <p:cNvPr id="15370" name="Text Box 48"/>
            <p:cNvSpPr txBox="1">
              <a:spLocks noChangeArrowheads="1"/>
            </p:cNvSpPr>
            <p:nvPr/>
          </p:nvSpPr>
          <p:spPr bwMode="auto">
            <a:xfrm>
              <a:off x="1020" y="3793"/>
              <a:ext cx="8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Comic Sans MS" panose="030F0702030302020204" pitchFamily="66" charset="0"/>
                </a:rPr>
                <a:t>uguale</a:t>
              </a:r>
            </a:p>
          </p:txBody>
        </p:sp>
      </p:grpSp>
      <p:sp>
        <p:nvSpPr>
          <p:cNvPr id="15367" name="Rectangle 49"/>
          <p:cNvSpPr>
            <a:spLocks noChangeArrowheads="1"/>
          </p:cNvSpPr>
          <p:nvPr/>
        </p:nvSpPr>
        <p:spPr bwMode="auto">
          <a:xfrm>
            <a:off x="1042988" y="4797425"/>
            <a:ext cx="2736850" cy="187166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8" name="Rectangle 18"/>
          <p:cNvSpPr>
            <a:spLocks noChangeArrowheads="1"/>
          </p:cNvSpPr>
          <p:nvPr/>
        </p:nvSpPr>
        <p:spPr bwMode="auto">
          <a:xfrm>
            <a:off x="5435600" y="4200525"/>
            <a:ext cx="3708400" cy="23082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sz="2400" b="1">
                <a:latin typeface="Comic Sans MS" panose="030F0702030302020204" pitchFamily="66" charset="0"/>
              </a:rPr>
              <a:t>true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do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if </a:t>
            </a:r>
            <a:r>
              <a:rPr lang="it-IT" altLang="it-IT" sz="2400" b="1">
                <a:latin typeface="Comic Sans MS" panose="030F0702030302020204" pitchFamily="66" charset="0"/>
              </a:rPr>
              <a:t>(a[i]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!=</a:t>
            </a:r>
            <a:r>
              <a:rPr lang="it-IT" altLang="it-IT" sz="2400" b="1">
                <a:latin typeface="Comic Sans MS" panose="030F0702030302020204" pitchFamily="66" charset="0"/>
              </a:rPr>
              <a:t> b[i])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400" b="1">
                <a:latin typeface="Comic Sans MS" panose="030F0702030302020204" pitchFamily="66" charset="0"/>
              </a:rPr>
              <a:t>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sz="2400" b="1">
                <a:latin typeface="Comic Sans MS" panose="030F0702030302020204" pitchFamily="66" charset="0"/>
              </a:rPr>
              <a:t>false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;}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400" b="1">
                <a:latin typeface="Comic Sans MS" panose="030F0702030302020204" pitchFamily="66" charset="0"/>
              </a:rPr>
              <a:t>i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400" b="1">
                <a:latin typeface="Comic Sans MS" panose="030F0702030302020204" pitchFamily="66" charset="0"/>
              </a:rPr>
              <a:t> i+1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} while </a:t>
            </a:r>
            <a:r>
              <a:rPr lang="it-IT" altLang="it-IT" sz="2400" b="1">
                <a:latin typeface="Comic Sans MS" panose="030F0702030302020204" pitchFamily="66" charset="0"/>
              </a:rPr>
              <a:t>(uguale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&amp;&amp;</a:t>
            </a:r>
            <a:r>
              <a:rPr lang="it-IT" altLang="it-IT" sz="2400" b="1">
                <a:latin typeface="Comic Sans MS" panose="030F0702030302020204" pitchFamily="66" charset="0"/>
              </a:rPr>
              <a:t> i&lt;n )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1371600" y="219075"/>
            <a:ext cx="76200" cy="4419600"/>
            <a:chOff x="1344" y="144"/>
            <a:chExt cx="48" cy="2784"/>
          </a:xfrm>
        </p:grpSpPr>
        <p:sp>
          <p:nvSpPr>
            <p:cNvPr id="17453" name="Line 3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4" name="Line 4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7411" name="Group 6"/>
          <p:cNvGrpSpPr>
            <a:grpSpLocks/>
          </p:cNvGrpSpPr>
          <p:nvPr/>
        </p:nvGrpSpPr>
        <p:grpSpPr bwMode="auto">
          <a:xfrm>
            <a:off x="0" y="1409700"/>
            <a:ext cx="5822950" cy="669925"/>
            <a:chOff x="480" y="894"/>
            <a:chExt cx="3668" cy="422"/>
          </a:xfrm>
        </p:grpSpPr>
        <p:sp>
          <p:nvSpPr>
            <p:cNvPr id="17445" name="Text Box 7"/>
            <p:cNvSpPr txBox="1">
              <a:spLocks noChangeArrowheads="1"/>
            </p:cNvSpPr>
            <p:nvPr/>
          </p:nvSpPr>
          <p:spPr bwMode="auto">
            <a:xfrm>
              <a:off x="1152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17446" name="Text Box 8"/>
            <p:cNvSpPr txBox="1">
              <a:spLocks noChangeArrowheads="1"/>
            </p:cNvSpPr>
            <p:nvPr/>
          </p:nvSpPr>
          <p:spPr bwMode="auto">
            <a:xfrm>
              <a:off x="1584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17447" name="Text Box 9"/>
            <p:cNvSpPr txBox="1">
              <a:spLocks noChangeArrowheads="1"/>
            </p:cNvSpPr>
            <p:nvPr/>
          </p:nvSpPr>
          <p:spPr bwMode="auto">
            <a:xfrm>
              <a:off x="2016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17448" name="Text Box 10"/>
            <p:cNvSpPr txBox="1">
              <a:spLocks noChangeArrowheads="1"/>
            </p:cNvSpPr>
            <p:nvPr/>
          </p:nvSpPr>
          <p:spPr bwMode="auto">
            <a:xfrm>
              <a:off x="2448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17449" name="Text Box 11"/>
            <p:cNvSpPr txBox="1">
              <a:spLocks noChangeArrowheads="1"/>
            </p:cNvSpPr>
            <p:nvPr/>
          </p:nvSpPr>
          <p:spPr bwMode="auto">
            <a:xfrm>
              <a:off x="2880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17450" name="Text Box 12"/>
            <p:cNvSpPr txBox="1">
              <a:spLocks noChangeArrowheads="1"/>
            </p:cNvSpPr>
            <p:nvPr/>
          </p:nvSpPr>
          <p:spPr bwMode="auto">
            <a:xfrm>
              <a:off x="3312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17451" name="Text Box 13"/>
            <p:cNvSpPr txBox="1">
              <a:spLocks noChangeArrowheads="1"/>
            </p:cNvSpPr>
            <p:nvPr/>
          </p:nvSpPr>
          <p:spPr bwMode="auto">
            <a:xfrm>
              <a:off x="3744" y="912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10</a:t>
              </a:r>
              <a:endParaRPr lang="it-IT" altLang="it-IT" sz="2400"/>
            </a:p>
          </p:txBody>
        </p:sp>
        <p:sp>
          <p:nvSpPr>
            <p:cNvPr id="17452" name="Rectangle 14"/>
            <p:cNvSpPr>
              <a:spLocks noChangeArrowheads="1"/>
            </p:cNvSpPr>
            <p:nvPr/>
          </p:nvSpPr>
          <p:spPr bwMode="auto">
            <a:xfrm>
              <a:off x="480" y="8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17412" name="Group 15"/>
          <p:cNvGrpSpPr>
            <a:grpSpLocks/>
          </p:cNvGrpSpPr>
          <p:nvPr/>
        </p:nvGrpSpPr>
        <p:grpSpPr bwMode="auto">
          <a:xfrm>
            <a:off x="0" y="2781300"/>
            <a:ext cx="5822950" cy="669925"/>
            <a:chOff x="480" y="1758"/>
            <a:chExt cx="3668" cy="422"/>
          </a:xfrm>
        </p:grpSpPr>
        <p:sp>
          <p:nvSpPr>
            <p:cNvPr id="17437" name="Text Box 16"/>
            <p:cNvSpPr txBox="1">
              <a:spLocks noChangeArrowheads="1"/>
            </p:cNvSpPr>
            <p:nvPr/>
          </p:nvSpPr>
          <p:spPr bwMode="auto">
            <a:xfrm>
              <a:off x="1152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17438" name="Text Box 17"/>
            <p:cNvSpPr txBox="1">
              <a:spLocks noChangeArrowheads="1"/>
            </p:cNvSpPr>
            <p:nvPr/>
          </p:nvSpPr>
          <p:spPr bwMode="auto">
            <a:xfrm>
              <a:off x="1584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17439" name="Text Box 18"/>
            <p:cNvSpPr txBox="1">
              <a:spLocks noChangeArrowheads="1"/>
            </p:cNvSpPr>
            <p:nvPr/>
          </p:nvSpPr>
          <p:spPr bwMode="auto">
            <a:xfrm>
              <a:off x="2016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17440" name="Text Box 19"/>
            <p:cNvSpPr txBox="1">
              <a:spLocks noChangeArrowheads="1"/>
            </p:cNvSpPr>
            <p:nvPr/>
          </p:nvSpPr>
          <p:spPr bwMode="auto">
            <a:xfrm>
              <a:off x="2448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17441" name="Text Box 20"/>
            <p:cNvSpPr txBox="1">
              <a:spLocks noChangeArrowheads="1"/>
            </p:cNvSpPr>
            <p:nvPr/>
          </p:nvSpPr>
          <p:spPr bwMode="auto">
            <a:xfrm>
              <a:off x="2880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17442" name="Text Box 21"/>
            <p:cNvSpPr txBox="1">
              <a:spLocks noChangeArrowheads="1"/>
            </p:cNvSpPr>
            <p:nvPr/>
          </p:nvSpPr>
          <p:spPr bwMode="auto">
            <a:xfrm>
              <a:off x="3312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17443" name="Text Box 22"/>
            <p:cNvSpPr txBox="1">
              <a:spLocks noChangeArrowheads="1"/>
            </p:cNvSpPr>
            <p:nvPr/>
          </p:nvSpPr>
          <p:spPr bwMode="auto">
            <a:xfrm>
              <a:off x="3744" y="177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10</a:t>
              </a:r>
              <a:endParaRPr lang="it-IT" altLang="it-IT" sz="2400"/>
            </a:p>
          </p:txBody>
        </p:sp>
        <p:sp>
          <p:nvSpPr>
            <p:cNvPr id="17444" name="Rectangle 23"/>
            <p:cNvSpPr>
              <a:spLocks noChangeArrowheads="1"/>
            </p:cNvSpPr>
            <p:nvPr/>
          </p:nvSpPr>
          <p:spPr bwMode="auto">
            <a:xfrm>
              <a:off x="480" y="1758"/>
              <a:ext cx="26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</a:rPr>
                <a:t>b</a:t>
              </a:r>
            </a:p>
          </p:txBody>
        </p:sp>
      </p:grpSp>
      <p:grpSp>
        <p:nvGrpSpPr>
          <p:cNvPr id="103448" name="Group 24"/>
          <p:cNvGrpSpPr>
            <a:grpSpLocks/>
          </p:cNvGrpSpPr>
          <p:nvPr/>
        </p:nvGrpSpPr>
        <p:grpSpPr bwMode="auto">
          <a:xfrm>
            <a:off x="2057400" y="219075"/>
            <a:ext cx="76200" cy="4419600"/>
            <a:chOff x="1344" y="144"/>
            <a:chExt cx="48" cy="2784"/>
          </a:xfrm>
        </p:grpSpPr>
        <p:sp>
          <p:nvSpPr>
            <p:cNvPr id="17435" name="Line 25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36" name="Line 26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3451" name="Group 27"/>
          <p:cNvGrpSpPr>
            <a:grpSpLocks/>
          </p:cNvGrpSpPr>
          <p:nvPr/>
        </p:nvGrpSpPr>
        <p:grpSpPr bwMode="auto">
          <a:xfrm>
            <a:off x="2819400" y="219075"/>
            <a:ext cx="76200" cy="4419600"/>
            <a:chOff x="1344" y="144"/>
            <a:chExt cx="48" cy="2784"/>
          </a:xfrm>
        </p:grpSpPr>
        <p:sp>
          <p:nvSpPr>
            <p:cNvPr id="17433" name="Line 28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34" name="Line 29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3454" name="Group 30"/>
          <p:cNvGrpSpPr>
            <a:grpSpLocks/>
          </p:cNvGrpSpPr>
          <p:nvPr/>
        </p:nvGrpSpPr>
        <p:grpSpPr bwMode="auto">
          <a:xfrm>
            <a:off x="3429000" y="219075"/>
            <a:ext cx="76200" cy="4419600"/>
            <a:chOff x="1344" y="144"/>
            <a:chExt cx="48" cy="2784"/>
          </a:xfrm>
        </p:grpSpPr>
        <p:sp>
          <p:nvSpPr>
            <p:cNvPr id="17431" name="Line 31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32" name="Line 32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3457" name="Group 33"/>
          <p:cNvGrpSpPr>
            <a:grpSpLocks/>
          </p:cNvGrpSpPr>
          <p:nvPr/>
        </p:nvGrpSpPr>
        <p:grpSpPr bwMode="auto">
          <a:xfrm>
            <a:off x="4114800" y="219075"/>
            <a:ext cx="76200" cy="4419600"/>
            <a:chOff x="1344" y="144"/>
            <a:chExt cx="48" cy="2784"/>
          </a:xfrm>
        </p:grpSpPr>
        <p:sp>
          <p:nvSpPr>
            <p:cNvPr id="17429" name="Line 34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30" name="Line 35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3460" name="Group 36"/>
          <p:cNvGrpSpPr>
            <a:grpSpLocks/>
          </p:cNvGrpSpPr>
          <p:nvPr/>
        </p:nvGrpSpPr>
        <p:grpSpPr bwMode="auto">
          <a:xfrm>
            <a:off x="4724400" y="219075"/>
            <a:ext cx="76200" cy="4419600"/>
            <a:chOff x="1344" y="144"/>
            <a:chExt cx="48" cy="2784"/>
          </a:xfrm>
        </p:grpSpPr>
        <p:sp>
          <p:nvSpPr>
            <p:cNvPr id="17427" name="Line 37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8" name="Line 38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3463" name="Text Box 39"/>
          <p:cNvSpPr txBox="1">
            <a:spLocks noChangeArrowheads="1"/>
          </p:cNvSpPr>
          <p:nvPr/>
        </p:nvSpPr>
        <p:spPr bwMode="auto">
          <a:xfrm>
            <a:off x="6804025" y="1989138"/>
            <a:ext cx="1439863" cy="579437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bg1"/>
                </a:solidFill>
                <a:latin typeface="Arial Unicode MS" charset="0"/>
              </a:rPr>
              <a:t>uguali</a:t>
            </a:r>
          </a:p>
        </p:txBody>
      </p:sp>
      <p:grpSp>
        <p:nvGrpSpPr>
          <p:cNvPr id="103464" name="Group 40"/>
          <p:cNvGrpSpPr>
            <a:grpSpLocks/>
          </p:cNvGrpSpPr>
          <p:nvPr/>
        </p:nvGrpSpPr>
        <p:grpSpPr bwMode="auto">
          <a:xfrm>
            <a:off x="5465763" y="179388"/>
            <a:ext cx="76200" cy="4419600"/>
            <a:chOff x="1344" y="144"/>
            <a:chExt cx="48" cy="2784"/>
          </a:xfrm>
        </p:grpSpPr>
        <p:sp>
          <p:nvSpPr>
            <p:cNvPr id="17425" name="Line 41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6" name="Line 42"/>
            <p:cNvSpPr>
              <a:spLocks noChangeShapeType="1"/>
            </p:cNvSpPr>
            <p:nvPr/>
          </p:nvSpPr>
          <p:spPr bwMode="auto">
            <a:xfrm>
              <a:off x="1392" y="144"/>
              <a:ext cx="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7420" name="Group 50"/>
          <p:cNvGrpSpPr>
            <a:grpSpLocks/>
          </p:cNvGrpSpPr>
          <p:nvPr/>
        </p:nvGrpSpPr>
        <p:grpSpPr bwMode="auto">
          <a:xfrm>
            <a:off x="1619250" y="5348288"/>
            <a:ext cx="1435100" cy="1252537"/>
            <a:chOff x="1020" y="3369"/>
            <a:chExt cx="904" cy="789"/>
          </a:xfrm>
        </p:grpSpPr>
        <p:sp>
          <p:nvSpPr>
            <p:cNvPr id="17423" name="Text Box 51"/>
            <p:cNvSpPr txBox="1">
              <a:spLocks noChangeArrowheads="1"/>
            </p:cNvSpPr>
            <p:nvPr/>
          </p:nvSpPr>
          <p:spPr bwMode="auto">
            <a:xfrm>
              <a:off x="1066" y="3369"/>
              <a:ext cx="858" cy="442"/>
            </a:xfrm>
            <a:prstGeom prst="rect">
              <a:avLst/>
            </a:prstGeom>
            <a:solidFill>
              <a:srgbClr val="DDDDDD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>
                  <a:solidFill>
                    <a:schemeClr val="accent2"/>
                  </a:solidFill>
                  <a:latin typeface="Comic Sans MS" panose="030F0702030302020204" pitchFamily="66" charset="0"/>
                </a:rPr>
                <a:t>true </a:t>
              </a:r>
            </a:p>
          </p:txBody>
        </p:sp>
        <p:sp>
          <p:nvSpPr>
            <p:cNvPr id="17424" name="Text Box 52"/>
            <p:cNvSpPr txBox="1">
              <a:spLocks noChangeArrowheads="1"/>
            </p:cNvSpPr>
            <p:nvPr/>
          </p:nvSpPr>
          <p:spPr bwMode="auto">
            <a:xfrm>
              <a:off x="1020" y="3793"/>
              <a:ext cx="8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Comic Sans MS" panose="030F0702030302020204" pitchFamily="66" charset="0"/>
                </a:rPr>
                <a:t>uguale</a:t>
              </a:r>
            </a:p>
          </p:txBody>
        </p:sp>
      </p:grpSp>
      <p:sp>
        <p:nvSpPr>
          <p:cNvPr id="103477" name="Rectangle 53"/>
          <p:cNvSpPr>
            <a:spLocks noChangeArrowheads="1"/>
          </p:cNvSpPr>
          <p:nvPr/>
        </p:nvSpPr>
        <p:spPr bwMode="auto">
          <a:xfrm>
            <a:off x="1042988" y="4797425"/>
            <a:ext cx="2736850" cy="187166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22" name="Rectangle 18"/>
          <p:cNvSpPr>
            <a:spLocks noChangeArrowheads="1"/>
          </p:cNvSpPr>
          <p:nvPr/>
        </p:nvSpPr>
        <p:spPr bwMode="auto">
          <a:xfrm>
            <a:off x="5435600" y="4200525"/>
            <a:ext cx="3708400" cy="230822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sz="2400" b="1">
                <a:latin typeface="Comic Sans MS" panose="030F0702030302020204" pitchFamily="66" charset="0"/>
              </a:rPr>
              <a:t>true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do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if </a:t>
            </a:r>
            <a:r>
              <a:rPr lang="it-IT" altLang="it-IT" sz="2400" b="1">
                <a:latin typeface="Comic Sans MS" panose="030F0702030302020204" pitchFamily="66" charset="0"/>
              </a:rPr>
              <a:t>(a[i]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!=</a:t>
            </a:r>
            <a:r>
              <a:rPr lang="it-IT" altLang="it-IT" sz="2400" b="1">
                <a:latin typeface="Comic Sans MS" panose="030F0702030302020204" pitchFamily="66" charset="0"/>
              </a:rPr>
              <a:t> b[i])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400" b="1">
                <a:latin typeface="Comic Sans MS" panose="030F0702030302020204" pitchFamily="66" charset="0"/>
              </a:rPr>
              <a:t>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it-IT" altLang="it-IT" sz="2400" b="1">
                <a:latin typeface="Comic Sans MS" panose="030F0702030302020204" pitchFamily="66" charset="0"/>
              </a:rPr>
              <a:t>false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;}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400" b="1">
                <a:latin typeface="Comic Sans MS" panose="030F0702030302020204" pitchFamily="66" charset="0"/>
              </a:rPr>
              <a:t>i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400" b="1">
                <a:latin typeface="Comic Sans MS" panose="030F0702030302020204" pitchFamily="66" charset="0"/>
              </a:rPr>
              <a:t> i+1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} while </a:t>
            </a:r>
            <a:r>
              <a:rPr lang="it-IT" altLang="it-IT" sz="2400" b="1">
                <a:latin typeface="Comic Sans MS" panose="030F0702030302020204" pitchFamily="66" charset="0"/>
              </a:rPr>
              <a:t>(uguale 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&amp;&amp;</a:t>
            </a:r>
            <a:r>
              <a:rPr lang="it-IT" altLang="it-IT" sz="2400" b="1">
                <a:latin typeface="Comic Sans MS" panose="030F0702030302020204" pitchFamily="66" charset="0"/>
              </a:rPr>
              <a:t> i&lt;n )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63" grpId="0" animBg="1"/>
      <p:bldP spid="1034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400" y="115888"/>
            <a:ext cx="9107488" cy="538638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logical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uguaglianza_array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b[],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n)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logical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uguale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0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uguale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true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do {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a[i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]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!=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b[i])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 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uguale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false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;}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i+1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}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uguale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&amp;&amp;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 &lt; n)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uguale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37075" y="1635125"/>
            <a:ext cx="4572000" cy="1979613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b="1" smtClean="0">
                <a:latin typeface="Comic Sans MS" panose="030F0702030302020204" pitchFamily="66" charset="0"/>
              </a:rPr>
              <a:t>n</a:t>
            </a:r>
            <a:endParaRPr lang="it-IT" altLang="it-IT" smtClean="0"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it-IT" altLang="it-IT" sz="2800" smtClean="0">
                <a:latin typeface="Arial" panose="020B0604020202020204" pitchFamily="34" charset="0"/>
              </a:rPr>
              <a:t>confronti tra gli elementi dei due array</a:t>
            </a:r>
          </a:p>
          <a:p>
            <a:pPr algn="ctr">
              <a:defRPr/>
            </a:pPr>
            <a:r>
              <a:rPr lang="it-IT" altLang="it-IT" sz="2800" smtClean="0">
                <a:latin typeface="Arial" panose="020B0604020202020204" pitchFamily="34" charset="0"/>
              </a:rPr>
              <a:t>(al più)</a:t>
            </a:r>
            <a:endParaRPr lang="it-IT" altLang="it-IT" sz="2800" smtClean="0"/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7294563" y="981075"/>
            <a:ext cx="1838325" cy="528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versione 1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300788" y="4076700"/>
            <a:ext cx="2392362" cy="5286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uguale==true</a:t>
            </a:r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>
            <a:off x="5219700" y="4221163"/>
            <a:ext cx="976313" cy="360362"/>
          </a:xfrm>
          <a:prstGeom prst="rightArrow">
            <a:avLst>
              <a:gd name="adj1" fmla="val 50000"/>
              <a:gd name="adj2" fmla="val 677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 autoUpdateAnimBg="0"/>
      <p:bldP spid="26641" grpId="0" animBg="1"/>
      <p:bldP spid="266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07-05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7-05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Uguaglianza array: algoritmo 1"/>
  <p:tag name="ARTICULATE_SLIDE_PAUSE" val="0"/>
  <p:tag name="ARTICULATE_NAV_LEVEL" val="1"/>
  <p:tag name="ARTICULATE_PLAYLIST_ID" val="-1"/>
  <p:tag name="ELAPSEDTIME" val="193,173"/>
  <p:tag name="AUDIO_ID" val="279"/>
  <p:tag name="TIMELINE" val="77,7/175,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Uguaglianza array: algoritmo 3"/>
  <p:tag name="ARTICULATE_SLIDE_PAUSE" val="0"/>
  <p:tag name="ARTICULATE_NAV_LEVEL" val="1"/>
  <p:tag name="ARTICULATE_PLAYLIST_ID" val="-1"/>
  <p:tag name="ELAPSEDTIME" val="121,827"/>
  <p:tag name="AUDIO_ID" val="344"/>
  <p:tag name="TIMELINE" val="75,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20,453"/>
  <p:tag name="AUDIO_ID" val="34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finizione di uguaglianza di 2 array 1D"/>
  <p:tag name="ARTICULATE_SLIDE_PAUSE" val="0"/>
  <p:tag name="ARTICULATE_NAV_LEVEL" val="1"/>
  <p:tag name="ARTICULATE_PLAYLIST_ID" val="-1"/>
  <p:tag name="ELAPSEDTIME" val="93,843"/>
  <p:tag name="AUDIO_ID" val="277"/>
  <p:tag name="TIMELINE" val="60,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pproccio incrementale per l'uguaglianza array"/>
  <p:tag name="ARTICULATE_SLIDE_PAUSE" val="0"/>
  <p:tag name="ARTICULATE_NAV_LEVEL" val="1"/>
  <p:tag name="ARTICULATE_PLAYLIST_ID" val="-1"/>
  <p:tag name="ELAPSEDTIME" val="128,86"/>
  <p:tag name="AUDIO_ID" val="34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Uguaglianza array: animazione"/>
  <p:tag name="ARTICULATE_SLIDE_PAUSE" val="0"/>
  <p:tag name="ARTICULATE_NAV_LEVEL" val="1"/>
  <p:tag name="ARTICULATE_PLAYLIST_ID" val="-1"/>
  <p:tag name="ELAPSEDTIME" val="319,422"/>
  <p:tag name="AUDIO_ID" val="329"/>
  <p:tag name="TIMELINE" val="10,6/57,3/189,3/237,1/264,0/271,7/278,1/305,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Uguaglianza array: animazione"/>
  <p:tag name="ARTICULATE_SLIDE_PAUSE" val="0"/>
  <p:tag name="ARTICULATE_NAV_LEVEL" val="1"/>
  <p:tag name="ARTICULATE_PLAYLIST_ID" val="-1"/>
  <p:tag name="ELAPSEDTIME" val="56,797"/>
  <p:tag name="AUDIO_ID" val="34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Uguaglianza array: animazione"/>
  <p:tag name="ARTICULATE_SLIDE_PAUSE" val="0"/>
  <p:tag name="ARTICULATE_NAV_LEVEL" val="1"/>
  <p:tag name="ARTICULATE_PLAYLIST_ID" val="-1"/>
  <p:tag name="ELAPSEDTIME" val="98,53101"/>
  <p:tag name="AUDIO_ID" val="340"/>
  <p:tag name="TIMELINE" val="6,1/9,0/9,9/11,0/11,9/17,0/53,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Uguaglianza array: animazione"/>
  <p:tag name="ARTICULATE_SLIDE_PAUSE" val="0"/>
  <p:tag name="ARTICULATE_NAV_LEVEL" val="1"/>
  <p:tag name="ARTICULATE_PLAYLIST_ID" val="-1"/>
  <p:tag name="ELAPSEDTIME" val="43,781"/>
  <p:tag name="AUDIO_ID" val="34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Uguaglianza array: animazione"/>
  <p:tag name="ARTICULATE_SLIDE_PAUSE" val="0"/>
  <p:tag name="ARTICULATE_NAV_LEVEL" val="1"/>
  <p:tag name="ARTICULATE_PLAYLIST_ID" val="-1"/>
  <p:tag name="ELAPSEDTIME" val="117,141"/>
  <p:tag name="AUDIO_ID" val="341"/>
  <p:tag name="TIMELINE" val="20,5/22,4/23,2/23,9/50,3/51,1/62,4/103,9/106,2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9508</TotalTime>
  <Words>552</Words>
  <Application>Microsoft Office PowerPoint</Application>
  <PresentationFormat>Presentazione su schermo (4:3)</PresentationFormat>
  <Paragraphs>196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20" baseType="lpstr">
      <vt:lpstr>Times New Roman</vt:lpstr>
      <vt:lpstr>MS PGothic</vt:lpstr>
      <vt:lpstr>Arial</vt:lpstr>
      <vt:lpstr>Avant Garde</vt:lpstr>
      <vt:lpstr>Wingdings</vt:lpstr>
      <vt:lpstr>New York</vt:lpstr>
      <vt:lpstr>Comic Sans MS</vt:lpstr>
      <vt:lpstr>Courier New</vt:lpstr>
      <vt:lpstr>Arial Unicode MS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90</cp:revision>
  <dcterms:created xsi:type="dcterms:W3CDTF">2001-09-23T07:19:47Z</dcterms:created>
  <dcterms:modified xsi:type="dcterms:W3CDTF">2022-11-02T12:21:57Z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AP-07-05-T</vt:lpwstr>
  </property>
</Properties>
</file>