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315" r:id="rId2"/>
    <p:sldId id="290" r:id="rId3"/>
    <p:sldId id="317" r:id="rId4"/>
    <p:sldId id="316" r:id="rId5"/>
    <p:sldId id="311" r:id="rId6"/>
    <p:sldId id="318" r:id="rId7"/>
    <p:sldId id="312" r:id="rId8"/>
    <p:sldId id="313" r:id="rId9"/>
    <p:sldId id="314" r:id="rId10"/>
    <p:sldId id="319" r:id="rId11"/>
    <p:sldId id="308" r:id="rId12"/>
    <p:sldId id="289" r:id="rId13"/>
    <p:sldId id="302" r:id="rId14"/>
    <p:sldId id="310" r:id="rId15"/>
    <p:sldId id="309" r:id="rId16"/>
    <p:sldId id="291" r:id="rId17"/>
    <p:sldId id="320" r:id="rId18"/>
    <p:sldId id="321" r:id="rId19"/>
    <p:sldId id="32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05BB"/>
    <a:srgbClr val="AAF6BC"/>
    <a:srgbClr val="C0F8CD"/>
    <a:srgbClr val="9CF4B1"/>
    <a:srgbClr val="FF7C80"/>
    <a:srgbClr val="FFCC99"/>
    <a:srgbClr val="FF33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6" autoAdjust="0"/>
  </p:normalViewPr>
  <p:slideViewPr>
    <p:cSldViewPr>
      <p:cViewPr varScale="1">
        <p:scale>
          <a:sx n="100" d="100"/>
          <a:sy n="100" d="100"/>
        </p:scale>
        <p:origin x="8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56AF47-5031-4F9C-ADAE-53152573E2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F089F7-48DF-4EB0-8281-23288B2824BD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358082-30F1-4BBE-9237-D0FE0D7A3B82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C52229-B63D-4A6D-8527-A89AA2B13CF3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445493-BD25-40BF-AD59-E0651B8BF302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A415EE-8A1C-4215-B020-B1B0839FB7AF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DBA60E-744D-4628-A33A-8AB25EE060DF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578E47-F3E9-483B-9BED-CBC5FCAA16BB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B80B3D-7F6C-4FDE-A41F-D43D5DDCE0D3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85D0A3-3E34-41AB-865C-43BA3727BD89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A22516-8655-4688-A9C0-76B1EB22456C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7F428F-07A1-49C2-A15E-7926E3935DFF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896A6FE-0B27-4A42-907B-94E1FC5802ED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DA86CE-DE39-466E-A41D-F20598A8C44A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598F64-6FB1-4B2B-9EAA-D369ECB6F200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8FD035-1CFE-47E7-AEA3-9F17B13D5652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EE6333-78C2-4E8F-8405-2C281A0F04DA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6051A4-6546-47AA-9B7C-BF7B7C09D794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99BB7-DBEF-4766-B9A6-95F63154750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9010096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20E0-BBE1-401C-BA66-F9B6B5209BC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284560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E3865-342D-4CD2-9E44-052AEEA0CEA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4258999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F9942-42C7-4E08-AB84-522DD195CC9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123857212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625B-97C7-4C0F-BDD2-9F99E62AA5E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79009819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C143B-28B8-44D7-BAFD-C2FD5C916A8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6269969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69D8-2210-4655-BA11-2FE0F3C53B7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7307483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A287-60F0-4ED2-85D7-96A7DCB639D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55155677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8371-CE8E-4203-90C4-9C25982022B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1759930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07FD3-5465-4B67-9E39-B9B88DB54BD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9249537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AFB4-72CF-454E-ABC0-F88D4A27AE2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7655776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4B6618-8A3C-41C0-A77A-1AB08BCC451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Algoritmo di fusione di array ordinati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[04-T]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3968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Fusione di due array ordinati in un nuovo array ordinato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7561262" cy="13112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array ordinato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fusione di array ordinati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costo dell’algoritmo di fusione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AP-07-01-T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6659563" y="3429000"/>
            <a:ext cx="871537" cy="998538"/>
            <a:chOff x="1440" y="2256"/>
            <a:chExt cx="549" cy="629"/>
          </a:xfrm>
        </p:grpSpPr>
        <p:sp>
          <p:nvSpPr>
            <p:cNvPr id="21546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7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21510" name="Group 8"/>
          <p:cNvGrpSpPr>
            <a:grpSpLocks/>
          </p:cNvGrpSpPr>
          <p:nvPr/>
        </p:nvGrpSpPr>
        <p:grpSpPr bwMode="auto">
          <a:xfrm>
            <a:off x="3635375" y="188913"/>
            <a:ext cx="854075" cy="1243012"/>
            <a:chOff x="336" y="465"/>
            <a:chExt cx="538" cy="783"/>
          </a:xfrm>
        </p:grpSpPr>
        <p:sp>
          <p:nvSpPr>
            <p:cNvPr id="21544" name="Line 9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5" name="Text Box 10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21512" name="Text Box 12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5" name="Text Box 15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6" name="Text Box 16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8" name="Text Box 18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1" name="Text Box 21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2" name="Text Box 22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3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4" name="Text Box 24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5" name="Text Box 25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6" name="Text Box 26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7" name="Text Box 27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21528" name="Text Box 28"/>
          <p:cNvSpPr txBox="1">
            <a:spLocks noChangeArrowheads="1"/>
          </p:cNvSpPr>
          <p:nvPr/>
        </p:nvSpPr>
        <p:spPr bwMode="auto">
          <a:xfrm>
            <a:off x="468313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29" name="Text Box 29"/>
          <p:cNvSpPr txBox="1">
            <a:spLocks noChangeArrowheads="1"/>
          </p:cNvSpPr>
          <p:nvPr/>
        </p:nvSpPr>
        <p:spPr bwMode="auto">
          <a:xfrm>
            <a:off x="1116013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763713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21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grpSp>
        <p:nvGrpSpPr>
          <p:cNvPr id="21531" name="Group 31"/>
          <p:cNvGrpSpPr>
            <a:grpSpLocks/>
          </p:cNvGrpSpPr>
          <p:nvPr/>
        </p:nvGrpSpPr>
        <p:grpSpPr bwMode="auto">
          <a:xfrm>
            <a:off x="8101013" y="5734050"/>
            <a:ext cx="835025" cy="998538"/>
            <a:chOff x="240" y="3504"/>
            <a:chExt cx="526" cy="629"/>
          </a:xfrm>
        </p:grpSpPr>
        <p:sp>
          <p:nvSpPr>
            <p:cNvPr id="21542" name="Line 32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43" name="Text Box 33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2411413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3" name="Text Box 43"/>
          <p:cNvSpPr txBox="1">
            <a:spLocks noChangeArrowheads="1"/>
          </p:cNvSpPr>
          <p:nvPr/>
        </p:nvSpPr>
        <p:spPr bwMode="auto">
          <a:xfrm>
            <a:off x="3059113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4" name="Text Box 44"/>
          <p:cNvSpPr txBox="1">
            <a:spLocks noChangeArrowheads="1"/>
          </p:cNvSpPr>
          <p:nvPr/>
        </p:nvSpPr>
        <p:spPr bwMode="auto">
          <a:xfrm>
            <a:off x="3708400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33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5" name="Text Box 45"/>
          <p:cNvSpPr txBox="1">
            <a:spLocks noChangeArrowheads="1"/>
          </p:cNvSpPr>
          <p:nvPr/>
        </p:nvSpPr>
        <p:spPr bwMode="auto">
          <a:xfrm>
            <a:off x="4356100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34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6" name="Text Box 46"/>
          <p:cNvSpPr txBox="1">
            <a:spLocks noChangeArrowheads="1"/>
          </p:cNvSpPr>
          <p:nvPr/>
        </p:nvSpPr>
        <p:spPr bwMode="auto">
          <a:xfrm>
            <a:off x="5003800" y="5229225"/>
            <a:ext cx="619125" cy="519113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7" name="Text Box 47"/>
          <p:cNvSpPr txBox="1">
            <a:spLocks noChangeArrowheads="1"/>
          </p:cNvSpPr>
          <p:nvPr/>
        </p:nvSpPr>
        <p:spPr bwMode="auto">
          <a:xfrm>
            <a:off x="5653088" y="5214938"/>
            <a:ext cx="619125" cy="519112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8" name="Text Box 48"/>
          <p:cNvSpPr txBox="1">
            <a:spLocks noChangeArrowheads="1"/>
          </p:cNvSpPr>
          <p:nvPr/>
        </p:nvSpPr>
        <p:spPr bwMode="auto">
          <a:xfrm>
            <a:off x="6300788" y="5214938"/>
            <a:ext cx="619125" cy="519112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47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39" name="Text Box 49"/>
          <p:cNvSpPr txBox="1">
            <a:spLocks noChangeArrowheads="1"/>
          </p:cNvSpPr>
          <p:nvPr/>
        </p:nvSpPr>
        <p:spPr bwMode="auto">
          <a:xfrm>
            <a:off x="6948488" y="5214938"/>
            <a:ext cx="619125" cy="519112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40" name="Text Box 50"/>
          <p:cNvSpPr txBox="1">
            <a:spLocks noChangeArrowheads="1"/>
          </p:cNvSpPr>
          <p:nvPr/>
        </p:nvSpPr>
        <p:spPr bwMode="auto">
          <a:xfrm>
            <a:off x="7596188" y="5214938"/>
            <a:ext cx="619125" cy="519112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2800">
              <a:solidFill>
                <a:schemeClr val="accent2"/>
              </a:solidFill>
            </a:endParaRPr>
          </a:p>
        </p:txBody>
      </p:sp>
      <p:sp>
        <p:nvSpPr>
          <p:cNvPr id="21541" name="Text Box 51"/>
          <p:cNvSpPr txBox="1">
            <a:spLocks noChangeArrowheads="1"/>
          </p:cNvSpPr>
          <p:nvPr/>
        </p:nvSpPr>
        <p:spPr bwMode="auto">
          <a:xfrm>
            <a:off x="8243888" y="5214938"/>
            <a:ext cx="619125" cy="519112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28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3860800"/>
            <a:ext cx="81534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selezione tra  l’elemento corrente di 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e  l’elemento corrente di 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57200" y="5156200"/>
            <a:ext cx="81534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i_a</a:t>
            </a:r>
            <a:r>
              <a:rPr lang="it-IT" altLang="it-IT" sz="2800">
                <a:latin typeface="Comic Sans MS" panose="030F0702030302020204" pitchFamily="66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 indica  l’elemento corrente di 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e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i_b</a:t>
            </a:r>
            <a:r>
              <a:rPr lang="it-IT" altLang="it-IT" sz="3600" b="1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 indica l’elemento corrente di  </a:t>
            </a: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8642350" cy="35083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array ordinato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size del primo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n_a</a:t>
            </a:r>
            <a:r>
              <a:rPr lang="it-IT" altLang="it-IT" sz="2800">
                <a:latin typeface="Arial" panose="020B0604020202020204" pitchFamily="34" charset="0"/>
              </a:rPr>
              <a:t>),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secondo array ordinato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il size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del secondo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n_b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output: </a:t>
            </a:r>
            <a:r>
              <a:rPr lang="it-IT" altLang="it-IT" sz="2800">
                <a:latin typeface="Arial" panose="020B0604020202020204" pitchFamily="34" charset="0"/>
              </a:rPr>
              <a:t>l’array “fuso” (variabile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i_c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generare l’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i_c</a:t>
            </a:r>
            <a:r>
              <a:rPr lang="it-IT" altLang="it-IT" sz="2800">
                <a:latin typeface="Arial" panose="020B0604020202020204" pitchFamily="34" charset="0"/>
              </a:rPr>
              <a:t>-simo elemento dell’array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endParaRPr lang="it-IT" altLang="it-IT" sz="2800" b="1">
              <a:solidFill>
                <a:srgbClr val="7F7F7F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 autoUpdateAnimBg="0"/>
      <p:bldP spid="5837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751888" cy="4094163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fusione(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in: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n_b;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out: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c[])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i_c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(i_c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0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latin typeface="Comic Sans MS" panose="030F0702030302020204" pitchFamily="66" charset="0"/>
              </a:rPr>
              <a:t> n_a+n_b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i_c++)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COSTRUIRE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c[i_c]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250825" y="5445125"/>
            <a:ext cx="8729663" cy="51911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prima versione (da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raffinare</a:t>
            </a:r>
            <a:r>
              <a:rPr lang="it-IT" altLang="it-IT" sz="2800">
                <a:latin typeface="Arial" panose="020B0604020202020204" pitchFamily="34" charset="0"/>
              </a:rPr>
              <a:t>) dell’algoritmo di fusione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10600" cy="4954588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fusione(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in: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n_b;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out: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c[])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i_c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CC33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(i_c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0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latin typeface="Comic Sans MS" panose="030F0702030302020204" pitchFamily="66" charset="0"/>
              </a:rPr>
              <a:t> n_a+n_b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i_c++)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urier New" panose="02070309020205020404" pitchFamily="49" charset="0"/>
              </a:rPr>
              <a:t>(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ci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sono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sia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elementi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sia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da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		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prendere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in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considerazione</a:t>
            </a:r>
            <a:r>
              <a:rPr lang="en-GB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	</a:t>
            </a:r>
            <a:r>
              <a:rPr lang="en-GB" altLang="it-IT" sz="2800" b="1">
                <a:latin typeface="Book Antiqua" panose="02040602050305030304" pitchFamily="18" charset="0"/>
              </a:rPr>
              <a:t>)</a:t>
            </a:r>
            <a:r>
              <a:rPr lang="en-GB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	</a:t>
            </a:r>
            <a:endParaRPr lang="en-GB" altLang="it-IT" sz="2800" b="1">
              <a:latin typeface="Book Antiqua" panose="0204060205030503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	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	 </a:t>
            </a:r>
            <a:r>
              <a:rPr lang="en-GB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è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il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minimo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tra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l’elemento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corrente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	 	 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l’elemento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corrente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</a:t>
            </a:r>
            <a:endParaRPr lang="it-IT" altLang="it-IT" sz="2800" b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….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171575" y="5516563"/>
            <a:ext cx="6769100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seconda versione (da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raffinare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dell’algoritmo di fusione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228600"/>
            <a:ext cx="9029700" cy="3970338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81000" indent="63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4F05BB"/>
                </a:solidFill>
                <a:latin typeface="Comic Sans MS" panose="030F0702030302020204" pitchFamily="66" charset="0"/>
              </a:rPr>
              <a:t>/* uno dei due array è stato inserito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4F05BB"/>
                </a:solidFill>
                <a:latin typeface="Comic Sans MS" panose="030F0702030302020204" pitchFamily="66" charset="0"/>
              </a:rPr>
              <a:t>     completamente in c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else {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 </a:t>
            </a:r>
            <a:r>
              <a:rPr lang="en-GB" altLang="it-IT" sz="2800" b="1">
                <a:latin typeface="Comic Sans MS" panose="030F0702030302020204" pitchFamily="66" charset="0"/>
              </a:rPr>
              <a:t>(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l’array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non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deve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essere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più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considerato</a:t>
            </a:r>
            <a:r>
              <a:rPr lang="en-GB" altLang="it-IT" sz="2800" b="1">
                <a:latin typeface="Comic Sans MS" panose="030F0702030302020204" pitchFamily="66" charset="0"/>
              </a:rPr>
              <a:t>)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800" b="1"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l’elemento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corrente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 else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sz="2800" b="1">
                <a:latin typeface="Comic Sans MS" panose="030F0702030302020204" pitchFamily="66" charset="0"/>
              </a:rPr>
              <a:t>c(i_c]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l’elemento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corrente</a:t>
            </a:r>
            <a:r>
              <a:rPr lang="it-IT" altLang="it-IT" sz="2800" b="1">
                <a:solidFill>
                  <a:srgbClr val="7F7F7F"/>
                </a:solidFill>
                <a:latin typeface="Book Antiqua" panose="02040602050305030304" pitchFamily="18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Book Antiqua" panose="02040602050305030304" pitchFamily="18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urier New" panose="02070309020205020404" pitchFamily="49" charset="0"/>
              </a:rPr>
              <a:t>b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GB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 }</a:t>
            </a:r>
            <a:endParaRPr lang="en-GB" altLang="it-IT" b="1">
              <a:latin typeface="Comic Sans MS" panose="030F0702030302020204" pitchFamily="66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GB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}</a:t>
            </a:r>
            <a:endParaRPr lang="en-GB" altLang="it-IT" b="1">
              <a:solidFill>
                <a:srgbClr val="FF7C8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27088" y="4652963"/>
            <a:ext cx="6769100" cy="9461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seconda versione (da </a:t>
            </a:r>
            <a:r>
              <a:rPr lang="it-IT" altLang="it-IT" sz="2800">
                <a:solidFill>
                  <a:schemeClr val="accent2"/>
                </a:solidFill>
                <a:latin typeface="Comic Sans MS" panose="030F0702030302020204" pitchFamily="66" charset="0"/>
              </a:rPr>
              <a:t>raffinare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dell’algoritmo di fusione</a:t>
            </a:r>
            <a:endParaRPr lang="it-IT" altLang="it-IT" sz="2400"/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7164388" y="333375"/>
            <a:ext cx="1865312" cy="51911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commenti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58166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fusione(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in: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n_b;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out: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c[])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i_a, i_b, i_c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 = 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r>
              <a:rPr lang="it-IT" altLang="it-IT" sz="28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i_b = 0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for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(i_c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0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latin typeface="Comic Sans MS" panose="030F0702030302020204" pitchFamily="66" charset="0"/>
              </a:rPr>
              <a:t> n_a+n_b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latin typeface="Comic Sans MS" panose="030F0702030302020204" pitchFamily="66" charset="0"/>
              </a:rPr>
              <a:t> i_c++)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&amp;&amp;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sono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sia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elementi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sia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 prendere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in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considerazione */</a:t>
            </a:r>
            <a:endParaRPr lang="en-GB" altLang="it-IT" sz="2400">
              <a:latin typeface="Comic Sans MS" panose="030F0702030302020204" pitchFamily="66" charset="0"/>
            </a:endParaRP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n-GB" altLang="it-IT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(a[i_a]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c[i_c]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}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...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973888" y="4149725"/>
            <a:ext cx="1865312" cy="51911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commenti</a:t>
            </a: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492500" y="5876925"/>
            <a:ext cx="5529263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9001125" cy="655637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81000" indent="63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else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  <a:r>
              <a:rPr lang="en-GB" altLang="it-IT" sz="2800" b="1">
                <a:latin typeface="Comic Sans MS" panose="030F0702030302020204" pitchFamily="66" charset="0"/>
              </a:rPr>
              <a:t>c[i_c]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}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uno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dei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due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array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non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deve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essere più usato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else {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&gt;=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considerare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solo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  */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else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considerare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solo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b  */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b[i_b]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      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 }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}</a:t>
            </a:r>
            <a:endParaRPr lang="en-GB" altLang="it-IT" sz="2800" b="1">
              <a:latin typeface="Comic Sans MS" panose="030F0702030302020204" pitchFamily="66" charset="0"/>
            </a:endParaRPr>
          </a:p>
        </p:txBody>
      </p:sp>
      <p:sp>
        <p:nvSpPr>
          <p:cNvPr id="33795" name="CasellaDiTesto 2"/>
          <p:cNvSpPr txBox="1">
            <a:spLocks noChangeArrowheads="1"/>
          </p:cNvSpPr>
          <p:nvPr/>
        </p:nvSpPr>
        <p:spPr bwMode="auto">
          <a:xfrm>
            <a:off x="3492500" y="5876925"/>
            <a:ext cx="5529263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10600" cy="61245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81000" indent="63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i_a = 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r>
              <a:rPr lang="it-IT" altLang="it-IT" sz="2800" b="1">
                <a:latin typeface="Comic Sans MS" panose="030F0702030302020204" pitchFamily="66" charset="0"/>
              </a:rPr>
              <a:t> i_b = 0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(i_c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latin typeface="Comic Sans MS" panose="030F0702030302020204" pitchFamily="66" charset="0"/>
              </a:rPr>
              <a:t>0; i_c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latin typeface="Comic Sans MS" panose="030F0702030302020204" pitchFamily="66" charset="0"/>
              </a:rPr>
              <a:t> n_a+n_b; i_c++)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  <a:endParaRPr lang="it-IT" altLang="it-IT" sz="2800" b="1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if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&amp;&amp;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{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(a[i_a]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a[i_a],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;</a:t>
            </a:r>
            <a:endParaRPr lang="en-GB" altLang="it-IT" sz="2800" b="1">
              <a:solidFill>
                <a:srgbClr val="7F7F7F"/>
              </a:solidFill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else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</a:t>
            </a:r>
            <a:r>
              <a:rPr lang="en-GB" altLang="it-IT" sz="2800" b="1">
                <a:latin typeface="Comic Sans MS" panose="030F0702030302020204" pitchFamily="66" charset="0"/>
              </a:rPr>
              <a:t>c[i_c]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;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}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 else {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&gt;=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latin typeface="Comic Sans MS" panose="030F0702030302020204" pitchFamily="66" charset="0"/>
              </a:rPr>
              <a:t>c[i_c]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a[i_a],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;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else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b[i_b],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 }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3419475" y="5516563"/>
            <a:ext cx="5473700" cy="130651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n_a+n_b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confronti (tra elementi di </a:t>
            </a:r>
            <a:r>
              <a:rPr lang="it-IT" altLang="it-IT" sz="2400" b="1">
                <a:latin typeface="Comic Sans MS" panose="030F0702030302020204" pitchFamily="66" charset="0"/>
              </a:rPr>
              <a:t>a</a:t>
            </a:r>
            <a:r>
              <a:rPr lang="it-IT" altLang="it-IT" sz="2400">
                <a:latin typeface="Arial" panose="020B0604020202020204" pitchFamily="34" charset="0"/>
              </a:rPr>
              <a:t> e di </a:t>
            </a:r>
            <a:r>
              <a:rPr lang="it-IT" altLang="it-IT" sz="2400" b="1">
                <a:latin typeface="Comic Sans MS" panose="030F0702030302020204" pitchFamily="66" charset="0"/>
              </a:rPr>
              <a:t>b</a:t>
            </a:r>
            <a:r>
              <a:rPr lang="it-IT" altLang="it-IT" sz="2400">
                <a:latin typeface="Arial" panose="020B0604020202020204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al più</a:t>
            </a:r>
            <a:endParaRPr lang="it-IT" altLang="it-IT" sz="24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887913" y="115888"/>
            <a:ext cx="4197350" cy="4667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costo dell’algoritmo di fusione</a:t>
            </a:r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1979613" y="1557338"/>
            <a:ext cx="2592387" cy="4318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1331913" y="1125538"/>
            <a:ext cx="4824412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2124075" y="3665538"/>
            <a:ext cx="2663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38113" y="44450"/>
            <a:ext cx="8897937" cy="66167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8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void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fusione(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</a:t>
            </a:r>
            <a:r>
              <a:rPr lang="en-GB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a[],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b[],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 </a:t>
            </a:r>
            <a:r>
              <a:rPr lang="en-GB" altLang="it-IT" sz="2800" b="1">
                <a:latin typeface="Comic Sans MS" panose="030F0702030302020204" pitchFamily="66" charset="0"/>
              </a:rPr>
              <a:t>n_b,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char </a:t>
            </a:r>
            <a:r>
              <a:rPr lang="en-GB" altLang="it-IT" sz="2800" b="1">
                <a:latin typeface="Comic Sans MS" panose="030F0702030302020204" pitchFamily="66" charset="0"/>
              </a:rPr>
              <a:t>c[])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i_a, i_b, i_c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 = 0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;</a:t>
            </a:r>
            <a:r>
              <a:rPr lang="it-IT" altLang="it-IT" sz="2800" b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i_b = 0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i_c = 0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while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&amp;&amp;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ci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sono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sia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elementi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di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sia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di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4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da considerare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    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if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(a[i_a]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c[i_c]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</a:p>
          <a:p>
            <a:pPr lvl="2" algn="just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}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    else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en-GB" altLang="it-IT" sz="2800" b="1">
                <a:latin typeface="Comic Sans MS" panose="030F0702030302020204" pitchFamily="66" charset="0"/>
              </a:rPr>
              <a:t>c[i_c]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b[i_b]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CC0000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i_c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i_c+1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37891" name="CasellaDiTesto 2"/>
          <p:cNvSpPr txBox="1">
            <a:spLocks noChangeArrowheads="1"/>
          </p:cNvSpPr>
          <p:nvPr/>
        </p:nvSpPr>
        <p:spPr bwMode="auto">
          <a:xfrm>
            <a:off x="4356100" y="1196975"/>
            <a:ext cx="4389438" cy="4619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versione alternativa, OK in C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07950" y="115888"/>
            <a:ext cx="9001125" cy="612457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81000" indent="63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uno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dei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due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array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non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deve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essere più usato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(i_a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n_a)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  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considerare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solo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a  */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a[i_a]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  </a:t>
            </a:r>
            <a:r>
              <a:rPr lang="it-IT" altLang="it-IT" sz="2800" b="1">
                <a:latin typeface="Comic Sans MS" panose="030F0702030302020204" pitchFamily="66" charset="0"/>
              </a:rPr>
              <a:t>i_a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i_a+1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Comic Sans MS" panose="030F0702030302020204" pitchFamily="66" charset="0"/>
              </a:rPr>
              <a:t>          i_c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i_c+1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</a:t>
            </a:r>
            <a:r>
              <a:rPr lang="it-IT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while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(i_b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&lt;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latin typeface="Comic Sans MS" panose="030F0702030302020204" pitchFamily="66" charset="0"/>
              </a:rPr>
              <a:t>n_b)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{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/*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considerare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solo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chemeClr val="accent2"/>
                </a:solidFill>
                <a:latin typeface="Comic Sans MS" panose="030F0702030302020204" pitchFamily="66" charset="0"/>
              </a:rPr>
              <a:t>b  */</a:t>
            </a:r>
            <a:endParaRPr lang="it-IT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      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{ </a:t>
            </a:r>
            <a:r>
              <a:rPr lang="it-IT" altLang="it-IT" sz="2800" b="1">
                <a:latin typeface="Comic Sans MS" panose="030F0702030302020204" pitchFamily="66" charset="0"/>
              </a:rPr>
              <a:t>c[i_c]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b[i_b]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      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i_b+1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         </a:t>
            </a:r>
            <a:r>
              <a:rPr lang="it-IT" altLang="it-IT" sz="2800" b="1">
                <a:latin typeface="Comic Sans MS" panose="030F0702030302020204" pitchFamily="66" charset="0"/>
              </a:rPr>
              <a:t>i_c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800" b="1">
                <a:latin typeface="Comic Sans MS" panose="030F0702030302020204" pitchFamily="66" charset="0"/>
              </a:rPr>
              <a:t>i_c+1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en-GB" altLang="it-IT" sz="2800" b="1">
                <a:solidFill>
                  <a:srgbClr val="FF6600"/>
                </a:solidFill>
                <a:latin typeface="Comic Sans MS" panose="030F0702030302020204" pitchFamily="66" charset="0"/>
              </a:rPr>
              <a:t>}</a:t>
            </a:r>
            <a:r>
              <a:rPr lang="it-IT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b="1">
                <a:solidFill>
                  <a:srgbClr val="7F7F7F"/>
                </a:solidFill>
                <a:latin typeface="Comic Sans MS" panose="030F0702030302020204" pitchFamily="66" charset="0"/>
              </a:rPr>
              <a:t> </a:t>
            </a:r>
            <a:endParaRPr lang="en-GB" altLang="it-IT" sz="2800" b="1">
              <a:latin typeface="Comic Sans MS" panose="030F0702030302020204" pitchFamily="66" charset="0"/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b="1">
                <a:solidFill>
                  <a:srgbClr val="FF0000"/>
                </a:solidFill>
                <a:latin typeface="Comic Sans MS" panose="030F0702030302020204" pitchFamily="66" charset="0"/>
              </a:rPr>
              <a:t>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12725" y="346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8431213" cy="137318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fusione (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merge</a:t>
            </a:r>
            <a:r>
              <a:rPr lang="it-IT" altLang="it-IT" sz="2800">
                <a:latin typeface="Arial" panose="020B0604020202020204" pitchFamily="34" charset="0"/>
              </a:rPr>
              <a:t>) di due array 1D </a:t>
            </a:r>
            <a:r>
              <a:rPr lang="it-IT" altLang="it-IT" sz="2800" b="1">
                <a:latin typeface="Arial" panose="020B0604020202020204" pitchFamily="34" charset="0"/>
              </a:rPr>
              <a:t>ordinati</a:t>
            </a:r>
            <a:r>
              <a:rPr lang="it-IT" altLang="it-IT" sz="280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 due array hanno intersezione vuota.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39750" y="2205038"/>
            <a:ext cx="8321675" cy="18684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una variabile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 di tipo array  (1D) è 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ordinata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(in senso crescente) se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a[i]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≤ a[j]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    per 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&lt; j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321675" cy="1381125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due variabili 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latin typeface="Arial" panose="020B0604020202020204" pitchFamily="34" charset="0"/>
              </a:rPr>
              <a:t>,</a:t>
            </a:r>
            <a:r>
              <a:rPr lang="it-IT" altLang="it-IT" b="1">
                <a:solidFill>
                  <a:srgbClr val="FF3300"/>
                </a:solidFill>
                <a:latin typeface="Comic Sans MS" panose="030F0702030302020204" pitchFamily="66" charset="0"/>
              </a:rPr>
              <a:t> b</a:t>
            </a:r>
            <a:r>
              <a:rPr lang="it-IT" altLang="it-IT" sz="2800">
                <a:latin typeface="Arial" panose="020B0604020202020204" pitchFamily="34" charset="0"/>
              </a:rPr>
              <a:t> di tipo array  hanno </a:t>
            </a:r>
            <a:r>
              <a:rPr lang="it-IT" altLang="it-IT" sz="2800" b="1">
                <a:latin typeface="Arial" panose="020B0604020202020204" pitchFamily="34" charset="0"/>
              </a:rPr>
              <a:t>intersezione vuota</a:t>
            </a:r>
            <a:r>
              <a:rPr lang="it-IT" altLang="it-IT" sz="2800">
                <a:latin typeface="Arial" panose="020B0604020202020204" pitchFamily="34" charset="0"/>
              </a:rPr>
              <a:t> se non hanno elementi comuni</a:t>
            </a:r>
            <a:endParaRPr lang="it-IT" altLang="it-IT" b="1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chemeClr val="accent2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2725" y="346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34988" y="2859088"/>
            <a:ext cx="8321675" cy="1076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generazione di un array ordinato di size   </a:t>
            </a:r>
            <a:r>
              <a:rPr lang="it-IT" altLang="it-IT" b="1">
                <a:latin typeface="Comic Sans MS" panose="030F0702030302020204" pitchFamily="66" charset="0"/>
              </a:rPr>
              <a:t>n </a:t>
            </a:r>
            <a:r>
              <a:rPr lang="it-IT" altLang="it-IT" sz="2800">
                <a:latin typeface="Comic Sans MS" panose="030F0702030302020204" pitchFamily="66" charset="0"/>
              </a:rPr>
              <a:t>+ </a:t>
            </a:r>
            <a:r>
              <a:rPr lang="it-IT" altLang="it-IT" b="1">
                <a:latin typeface="Comic Sans MS" panose="030F0702030302020204" pitchFamily="66" charset="0"/>
              </a:rPr>
              <a:t>m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a partire da due array ordinati di size </a:t>
            </a:r>
            <a:r>
              <a:rPr lang="it-IT" altLang="it-IT" b="1"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e </a:t>
            </a:r>
            <a:r>
              <a:rPr lang="it-IT" altLang="it-IT" b="1">
                <a:latin typeface="Comic Sans MS" panose="030F0702030302020204" pitchFamily="66" charset="0"/>
              </a:rPr>
              <a:t>m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39750" y="5157788"/>
            <a:ext cx="8305800" cy="9556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caso particolare del problema di determinazione dell’</a:t>
            </a:r>
            <a:r>
              <a:rPr lang="it-IT" altLang="it-IT" sz="2800" b="1">
                <a:latin typeface="Arial" panose="020B0604020202020204" pitchFamily="34" charset="0"/>
              </a:rPr>
              <a:t>unione</a:t>
            </a:r>
            <a:r>
              <a:rPr lang="it-IT" altLang="it-IT" sz="2800">
                <a:latin typeface="Arial" panose="020B0604020202020204" pitchFamily="34" charset="0"/>
              </a:rPr>
              <a:t> di due insiemi</a:t>
            </a:r>
            <a:endParaRPr lang="it-IT" altLang="it-IT" sz="2400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3735388" y="1792288"/>
            <a:ext cx="914400" cy="976312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>
            <a:off x="3811588" y="4078288"/>
            <a:ext cx="914400" cy="976312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539750" y="188913"/>
            <a:ext cx="8431213" cy="137318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fusione (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merge</a:t>
            </a:r>
            <a:r>
              <a:rPr lang="it-IT" altLang="it-IT" sz="2800">
                <a:latin typeface="Arial" panose="020B0604020202020204" pitchFamily="34" charset="0"/>
              </a:rPr>
              <a:t>) di due array 1D </a:t>
            </a:r>
            <a:r>
              <a:rPr lang="it-IT" altLang="it-IT" sz="2800" b="1">
                <a:latin typeface="Arial" panose="020B0604020202020204" pitchFamily="34" charset="0"/>
              </a:rPr>
              <a:t>ordinati</a:t>
            </a:r>
            <a:r>
              <a:rPr lang="it-IT" altLang="it-IT" sz="280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 due array hanno intersezione vuota.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12725" y="346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684213" y="1700213"/>
            <a:ext cx="8135937" cy="47894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 il primo array ordinato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il size del primo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n_a</a:t>
            </a:r>
            <a:r>
              <a:rPr lang="it-IT" altLang="it-IT" sz="2800">
                <a:latin typeface="Arial" panose="020B0604020202020204" pitchFamily="34" charset="0"/>
              </a:rPr>
              <a:t>),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secondo array ordinato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 sz="2800">
                <a:latin typeface="Arial" panose="020B0604020202020204" pitchFamily="34" charset="0"/>
              </a:rPr>
              <a:t>), il size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del secondo array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n_b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output: </a:t>
            </a:r>
            <a:r>
              <a:rPr lang="it-IT" altLang="it-IT" sz="2800">
                <a:latin typeface="Arial" panose="020B0604020202020204" pitchFamily="34" charset="0"/>
              </a:rPr>
              <a:t>l’array “fuso” (variabile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,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 da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      </a:t>
            </a:r>
            <a:r>
              <a:rPr lang="it-IT" altLang="it-IT" sz="2800">
                <a:latin typeface="Arial" panose="020B0604020202020204" pitchFamily="34" charset="0"/>
              </a:rPr>
              <a:t>a 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n_a+n_b-1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determinare l’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sz="2800">
                <a:latin typeface="Arial" panose="020B0604020202020204" pitchFamily="34" charset="0"/>
              </a:rPr>
              <a:t>,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considerando il minore tra i due elementi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sotto esame di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 e di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539750" y="188913"/>
            <a:ext cx="8431213" cy="137318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fusione (</a:t>
            </a:r>
            <a:r>
              <a:rPr lang="it-IT" altLang="it-IT" sz="2800" b="1">
                <a:solidFill>
                  <a:schemeClr val="accent2"/>
                </a:solidFill>
                <a:latin typeface="Arial" panose="020B0604020202020204" pitchFamily="34" charset="0"/>
              </a:rPr>
              <a:t>merge</a:t>
            </a:r>
            <a:r>
              <a:rPr lang="it-IT" altLang="it-IT" sz="2800">
                <a:latin typeface="Arial" panose="020B0604020202020204" pitchFamily="34" charset="0"/>
              </a:rPr>
              <a:t>) di due array 1D </a:t>
            </a:r>
            <a:r>
              <a:rPr lang="it-IT" altLang="it-IT" sz="2800" b="1">
                <a:latin typeface="Arial" panose="020B0604020202020204" pitchFamily="34" charset="0"/>
              </a:rPr>
              <a:t>ordinati</a:t>
            </a:r>
            <a:r>
              <a:rPr lang="it-IT" altLang="it-IT" sz="280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I due array hanno intersezione vuota.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609600" y="3505200"/>
            <a:ext cx="871538" cy="998538"/>
            <a:chOff x="1440" y="2256"/>
            <a:chExt cx="549" cy="629"/>
          </a:xfrm>
        </p:grpSpPr>
        <p:sp>
          <p:nvSpPr>
            <p:cNvPr id="11295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6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609600" y="204788"/>
            <a:ext cx="854075" cy="1243012"/>
            <a:chOff x="336" y="465"/>
            <a:chExt cx="538" cy="783"/>
          </a:xfrm>
        </p:grpSpPr>
        <p:sp>
          <p:nvSpPr>
            <p:cNvPr id="11293" name="Line 17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4" name="Text Box 18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1271" name="Text Box 40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61481" name="Group 41"/>
          <p:cNvGrpSpPr>
            <a:grpSpLocks/>
          </p:cNvGrpSpPr>
          <p:nvPr/>
        </p:nvGrpSpPr>
        <p:grpSpPr bwMode="auto">
          <a:xfrm>
            <a:off x="685800" y="5835650"/>
            <a:ext cx="835025" cy="998538"/>
            <a:chOff x="240" y="3504"/>
            <a:chExt cx="526" cy="629"/>
          </a:xfrm>
        </p:grpSpPr>
        <p:sp>
          <p:nvSpPr>
            <p:cNvPr id="11291" name="Line 42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292" name="Text Box 43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1273" name="Text Box 52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4" name="Text Box 53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5" name="Text Box 54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6" name="Text Box 55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7" name="Text Box 56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8" name="Text Box 57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79" name="Text Box 58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0" name="Text Box 59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1" name="Text Box 60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2" name="Text Box 61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3" name="Text Box 62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4" name="Text Box 63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5" name="Text Box 64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6" name="Text Box 65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7" name="Text Box 66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8" name="Text Box 67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1289" name="Text Box 71"/>
          <p:cNvSpPr txBox="1">
            <a:spLocks noChangeArrowheads="1"/>
          </p:cNvSpPr>
          <p:nvPr/>
        </p:nvSpPr>
        <p:spPr bwMode="auto">
          <a:xfrm>
            <a:off x="762000" y="5156200"/>
            <a:ext cx="779463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   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61531" name="Text Box 91"/>
          <p:cNvSpPr txBox="1">
            <a:spLocks noChangeArrowheads="1"/>
          </p:cNvSpPr>
          <p:nvPr/>
        </p:nvSpPr>
        <p:spPr bwMode="auto">
          <a:xfrm>
            <a:off x="2484438" y="3860800"/>
            <a:ext cx="6265862" cy="253841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per ognuna delle tre variabili array si considera un indice, che determina l’elemento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sotto esame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di quella variabile array</a:t>
            </a:r>
            <a:endParaRPr lang="it-IT" altLang="it-IT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09600" y="3505200"/>
            <a:ext cx="871538" cy="998538"/>
            <a:chOff x="1440" y="2256"/>
            <a:chExt cx="549" cy="629"/>
          </a:xfrm>
        </p:grpSpPr>
        <p:sp>
          <p:nvSpPr>
            <p:cNvPr id="13342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43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609600" y="204788"/>
            <a:ext cx="854075" cy="1243012"/>
            <a:chOff x="336" y="465"/>
            <a:chExt cx="538" cy="783"/>
          </a:xfrm>
        </p:grpSpPr>
        <p:sp>
          <p:nvSpPr>
            <p:cNvPr id="13340" name="Line 9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41" name="Text Box 10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13320" name="Group 12"/>
          <p:cNvGrpSpPr>
            <a:grpSpLocks/>
          </p:cNvGrpSpPr>
          <p:nvPr/>
        </p:nvGrpSpPr>
        <p:grpSpPr bwMode="auto">
          <a:xfrm>
            <a:off x="685800" y="5835650"/>
            <a:ext cx="835025" cy="998538"/>
            <a:chOff x="240" y="3504"/>
            <a:chExt cx="526" cy="629"/>
          </a:xfrm>
        </p:grpSpPr>
        <p:sp>
          <p:nvSpPr>
            <p:cNvPr id="13338" name="Line 13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339" name="Text Box 14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3" name="Text Box 17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7" name="Text Box 21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0" name="Text Box 24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2" name="Text Box 26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3" name="Text Box 27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4" name="Text Box 28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5" name="Text Box 29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6" name="Text Box 30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3337" name="Text Box 31"/>
          <p:cNvSpPr txBox="1">
            <a:spLocks noChangeArrowheads="1"/>
          </p:cNvSpPr>
          <p:nvPr/>
        </p:nvSpPr>
        <p:spPr bwMode="auto">
          <a:xfrm>
            <a:off x="762000" y="5156200"/>
            <a:ext cx="779463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   </a:t>
            </a:r>
            <a:endParaRPr lang="it-IT" altLang="it-IT" sz="36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295400" y="3429000"/>
            <a:ext cx="871538" cy="998538"/>
            <a:chOff x="1440" y="2256"/>
            <a:chExt cx="549" cy="629"/>
          </a:xfrm>
        </p:grpSpPr>
        <p:sp>
          <p:nvSpPr>
            <p:cNvPr id="15391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2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15366" name="Group 8"/>
          <p:cNvGrpSpPr>
            <a:grpSpLocks/>
          </p:cNvGrpSpPr>
          <p:nvPr/>
        </p:nvGrpSpPr>
        <p:grpSpPr bwMode="auto">
          <a:xfrm>
            <a:off x="609600" y="204788"/>
            <a:ext cx="854075" cy="1243012"/>
            <a:chOff x="336" y="465"/>
            <a:chExt cx="538" cy="783"/>
          </a:xfrm>
        </p:grpSpPr>
        <p:sp>
          <p:nvSpPr>
            <p:cNvPr id="15389" name="Line 9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90" name="Text Box 10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1476375" y="5859463"/>
            <a:ext cx="835025" cy="998537"/>
            <a:chOff x="240" y="3504"/>
            <a:chExt cx="526" cy="629"/>
          </a:xfrm>
        </p:grpSpPr>
        <p:sp>
          <p:nvSpPr>
            <p:cNvPr id="15387" name="Line 13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88" name="Text Box 14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3" name="Text Box 19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5" name="Text Box 21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6" name="Text Box 22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7" name="Text Box 23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8" name="Text Box 24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79" name="Text Box 25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0" name="Text Box 26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1" name="Text Box 27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2" name="Text Box 28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3" name="Text Box 29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4" name="Text Box 30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5385" name="Text Box 31"/>
          <p:cNvSpPr txBox="1">
            <a:spLocks noChangeArrowheads="1"/>
          </p:cNvSpPr>
          <p:nvPr/>
        </p:nvSpPr>
        <p:spPr bwMode="auto">
          <a:xfrm>
            <a:off x="762000" y="50292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1552575" y="5029200"/>
            <a:ext cx="779463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   </a:t>
            </a:r>
            <a:endParaRPr lang="it-IT" altLang="it-IT" sz="36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057400" y="3429000"/>
            <a:ext cx="871538" cy="998538"/>
            <a:chOff x="1440" y="2256"/>
            <a:chExt cx="549" cy="629"/>
          </a:xfrm>
        </p:grpSpPr>
        <p:sp>
          <p:nvSpPr>
            <p:cNvPr id="17440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41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17414" name="Group 8"/>
          <p:cNvGrpSpPr>
            <a:grpSpLocks/>
          </p:cNvGrpSpPr>
          <p:nvPr/>
        </p:nvGrpSpPr>
        <p:grpSpPr bwMode="auto">
          <a:xfrm>
            <a:off x="609600" y="204788"/>
            <a:ext cx="854075" cy="1243012"/>
            <a:chOff x="336" y="465"/>
            <a:chExt cx="538" cy="783"/>
          </a:xfrm>
        </p:grpSpPr>
        <p:sp>
          <p:nvSpPr>
            <p:cNvPr id="17438" name="Line 9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9" name="Text Box 10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17" name="Text Box 16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18" name="Text Box 17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1" name="Text Box 20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2" name="Text Box 21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3" name="Text Box 22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5" name="Text Box 24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6" name="Text Box 25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7" name="Text Box 26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8" name="Text Box 27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762000" y="51054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7433" name="Text Box 33"/>
          <p:cNvSpPr txBox="1">
            <a:spLocks noChangeArrowheads="1"/>
          </p:cNvSpPr>
          <p:nvPr/>
        </p:nvSpPr>
        <p:spPr bwMode="auto">
          <a:xfrm>
            <a:off x="1524000" y="51054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grpSp>
        <p:nvGrpSpPr>
          <p:cNvPr id="63522" name="Group 34"/>
          <p:cNvGrpSpPr>
            <a:grpSpLocks/>
          </p:cNvGrpSpPr>
          <p:nvPr/>
        </p:nvGrpSpPr>
        <p:grpSpPr bwMode="auto">
          <a:xfrm>
            <a:off x="2286000" y="5835650"/>
            <a:ext cx="835025" cy="998538"/>
            <a:chOff x="240" y="3504"/>
            <a:chExt cx="526" cy="629"/>
          </a:xfrm>
        </p:grpSpPr>
        <p:sp>
          <p:nvSpPr>
            <p:cNvPr id="17436" name="Line 35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37" name="Text Box 36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63525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779463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   </a:t>
            </a:r>
            <a:endParaRPr lang="it-IT" altLang="it-IT" sz="36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2057400" y="3429000"/>
            <a:ext cx="871538" cy="998538"/>
            <a:chOff x="1440" y="2256"/>
            <a:chExt cx="549" cy="629"/>
          </a:xfrm>
        </p:grpSpPr>
        <p:sp>
          <p:nvSpPr>
            <p:cNvPr id="19489" name="Line 3"/>
            <p:cNvSpPr>
              <a:spLocks noChangeShapeType="1"/>
            </p:cNvSpPr>
            <p:nvPr/>
          </p:nvSpPr>
          <p:spPr bwMode="auto">
            <a:xfrm flipV="1">
              <a:off x="1728" y="2256"/>
              <a:ext cx="0" cy="336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1440" y="2481"/>
              <a:ext cx="5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i_b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0" y="165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a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609600" y="28956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0" y="2720975"/>
            <a:ext cx="42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CC0000"/>
                </a:solidFill>
                <a:latin typeface="Comic Sans MS" panose="030F0702030302020204" pitchFamily="66" charset="0"/>
              </a:rPr>
              <a:t>b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grpSp>
        <p:nvGrpSpPr>
          <p:cNvPr id="19462" name="Group 8"/>
          <p:cNvGrpSpPr>
            <a:grpSpLocks/>
          </p:cNvGrpSpPr>
          <p:nvPr/>
        </p:nvGrpSpPr>
        <p:grpSpPr bwMode="auto">
          <a:xfrm>
            <a:off x="1447800" y="204788"/>
            <a:ext cx="854075" cy="1243012"/>
            <a:chOff x="336" y="465"/>
            <a:chExt cx="538" cy="783"/>
          </a:xfrm>
        </p:grpSpPr>
        <p:sp>
          <p:nvSpPr>
            <p:cNvPr id="19487" name="Line 9"/>
            <p:cNvSpPr>
              <a:spLocks noChangeShapeType="1"/>
            </p:cNvSpPr>
            <p:nvPr/>
          </p:nvSpPr>
          <p:spPr bwMode="auto">
            <a:xfrm flipV="1">
              <a:off x="624" y="912"/>
              <a:ext cx="0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88" name="Text Box 10"/>
            <p:cNvSpPr txBox="1">
              <a:spLocks noChangeArrowheads="1"/>
            </p:cNvSpPr>
            <p:nvPr/>
          </p:nvSpPr>
          <p:spPr bwMode="auto">
            <a:xfrm>
              <a:off x="336" y="465"/>
              <a:ext cx="53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i_a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0" y="5083175"/>
            <a:ext cx="39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mic Sans MS" panose="030F0702030302020204" pitchFamily="66" charset="0"/>
              </a:rPr>
              <a:t>c</a:t>
            </a:r>
            <a:endParaRPr lang="it-IT" altLang="it-IT" sz="2400">
              <a:latin typeface="Comic Sans MS" panose="030F0702030302020204" pitchFamily="66" charset="0"/>
            </a:endParaRP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68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44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2209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34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2971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47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3733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69" name="Text Box 17"/>
          <p:cNvSpPr txBox="1">
            <a:spLocks noChangeArrowheads="1"/>
          </p:cNvSpPr>
          <p:nvPr/>
        </p:nvSpPr>
        <p:spPr bwMode="auto">
          <a:xfrm>
            <a:off x="4495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5257800" y="1676400"/>
            <a:ext cx="742950" cy="641350"/>
          </a:xfrm>
          <a:prstGeom prst="rect">
            <a:avLst/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66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95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685800" y="274955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2" name="Text Box 20"/>
          <p:cNvSpPr txBox="1">
            <a:spLocks noChangeArrowheads="1"/>
          </p:cNvSpPr>
          <p:nvPr/>
        </p:nvSpPr>
        <p:spPr bwMode="auto">
          <a:xfrm>
            <a:off x="137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3" name="Text Box 21"/>
          <p:cNvSpPr txBox="1">
            <a:spLocks noChangeArrowheads="1"/>
          </p:cNvSpPr>
          <p:nvPr/>
        </p:nvSpPr>
        <p:spPr bwMode="auto">
          <a:xfrm>
            <a:off x="213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23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289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27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5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35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6" name="Text Box 24"/>
          <p:cNvSpPr txBox="1">
            <a:spLocks noChangeArrowheads="1"/>
          </p:cNvSpPr>
          <p:nvPr/>
        </p:nvSpPr>
        <p:spPr bwMode="auto">
          <a:xfrm>
            <a:off x="4419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7" name="Text Box 25"/>
          <p:cNvSpPr txBox="1">
            <a:spLocks noChangeArrowheads="1"/>
          </p:cNvSpPr>
          <p:nvPr/>
        </p:nvSpPr>
        <p:spPr bwMode="auto">
          <a:xfrm>
            <a:off x="5181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48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8" name="Text Box 26"/>
          <p:cNvSpPr txBox="1">
            <a:spLocks noChangeArrowheads="1"/>
          </p:cNvSpPr>
          <p:nvPr/>
        </p:nvSpPr>
        <p:spPr bwMode="auto">
          <a:xfrm>
            <a:off x="5943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50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79" name="Text Box 27"/>
          <p:cNvSpPr txBox="1">
            <a:spLocks noChangeArrowheads="1"/>
          </p:cNvSpPr>
          <p:nvPr/>
        </p:nvSpPr>
        <p:spPr bwMode="auto">
          <a:xfrm>
            <a:off x="6705600" y="2743200"/>
            <a:ext cx="742950" cy="64135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58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80" name="Text Box 28"/>
          <p:cNvSpPr txBox="1">
            <a:spLocks noChangeArrowheads="1"/>
          </p:cNvSpPr>
          <p:nvPr/>
        </p:nvSpPr>
        <p:spPr bwMode="auto">
          <a:xfrm>
            <a:off x="762000" y="51054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15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81" name="Text Box 29"/>
          <p:cNvSpPr txBox="1">
            <a:spLocks noChangeArrowheads="1"/>
          </p:cNvSpPr>
          <p:nvPr/>
        </p:nvSpPr>
        <p:spPr bwMode="auto">
          <a:xfrm>
            <a:off x="1524000" y="51054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18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sp>
        <p:nvSpPr>
          <p:cNvPr id="19482" name="Text Box 33"/>
          <p:cNvSpPr txBox="1">
            <a:spLocks noChangeArrowheads="1"/>
          </p:cNvSpPr>
          <p:nvPr/>
        </p:nvSpPr>
        <p:spPr bwMode="auto">
          <a:xfrm>
            <a:off x="2286000" y="5105400"/>
            <a:ext cx="742950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21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grpSp>
        <p:nvGrpSpPr>
          <p:cNvPr id="19483" name="Group 34"/>
          <p:cNvGrpSpPr>
            <a:grpSpLocks/>
          </p:cNvGrpSpPr>
          <p:nvPr/>
        </p:nvGrpSpPr>
        <p:grpSpPr bwMode="auto">
          <a:xfrm>
            <a:off x="2971800" y="5835650"/>
            <a:ext cx="835025" cy="998538"/>
            <a:chOff x="240" y="3504"/>
            <a:chExt cx="526" cy="629"/>
          </a:xfrm>
        </p:grpSpPr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528" y="3504"/>
              <a:ext cx="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240" y="3729"/>
              <a:ext cx="5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b="1">
                  <a:latin typeface="Comic Sans MS" panose="030F0702030302020204" pitchFamily="66" charset="0"/>
                </a:rPr>
                <a:t>i_c</a:t>
              </a:r>
              <a:endParaRPr lang="it-IT" altLang="it-IT" sz="2400">
                <a:latin typeface="Comic Sans MS" panose="030F0702030302020204" pitchFamily="66" charset="0"/>
              </a:endParaRPr>
            </a:p>
          </p:txBody>
        </p:sp>
      </p:grpSp>
      <p:sp>
        <p:nvSpPr>
          <p:cNvPr id="19484" name="Text Box 37"/>
          <p:cNvSpPr txBox="1">
            <a:spLocks noChangeArrowheads="1"/>
          </p:cNvSpPr>
          <p:nvPr/>
        </p:nvSpPr>
        <p:spPr bwMode="auto">
          <a:xfrm>
            <a:off x="3048000" y="5105400"/>
            <a:ext cx="779463" cy="641350"/>
          </a:xfrm>
          <a:prstGeom prst="rect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CC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rgbClr val="CC0000"/>
                </a:solidFill>
                <a:latin typeface="Comic Sans MS" panose="030F0702030302020204" pitchFamily="66" charset="0"/>
              </a:rPr>
              <a:t>   </a:t>
            </a:r>
            <a:endParaRPr lang="it-IT" altLang="it-IT" sz="3600">
              <a:solidFill>
                <a:schemeClr val="accent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7-04-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4-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60,266"/>
  <p:tag name="AUDIO_ID" val="31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107,828"/>
  <p:tag name="AUDIO_ID" val="3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: versione da raffinare"/>
  <p:tag name="ARTICULATE_SLIDE_PAUSE" val="0"/>
  <p:tag name="ARTICULATE_NAV_LEVEL" val="1"/>
  <p:tag name="ARTICULATE_PLAYLIST_ID" val="-1"/>
  <p:tag name="ELAPSEDTIME" val="101,876"/>
  <p:tag name="AUDIO_ID" val="308"/>
  <p:tag name="TIMELINE" val="60,1/85,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: versione da raffinare"/>
  <p:tag name="ARTICULATE_SLIDE_PAUSE" val="0"/>
  <p:tag name="ARTICULATE_NAV_LEVEL" val="1"/>
  <p:tag name="ARTICULATE_PLAYLIST_ID" val="-1"/>
  <p:tag name="ELAPSEDTIME" val="175,234"/>
  <p:tag name="AUDIO_ID" val="2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: versione da raffinare"/>
  <p:tag name="ARTICULATE_SLIDE_PAUSE" val="0"/>
  <p:tag name="ARTICULATE_NAV_LEVEL" val="1"/>
  <p:tag name="ARTICULATE_PLAYLIST_ID" val="-1"/>
  <p:tag name="ELAPSEDTIME" val="71,89101"/>
  <p:tag name="AUDIO_ID" val="3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: versione da raffinare"/>
  <p:tag name="ARTICULATE_SLIDE_PAUSE" val="0"/>
  <p:tag name="ARTICULATE_NAV_LEVEL" val="1"/>
  <p:tag name="ARTICULATE_PLAYLIST_ID" val="-1"/>
  <p:tag name="ELAPSEDTIME" val="112,421"/>
  <p:tag name="AUDIO_ID" val="31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"/>
  <p:tag name="ARTICULATE_SLIDE_PAUSE" val="0"/>
  <p:tag name="ARTICULATE_NAV_LEVEL" val="1"/>
  <p:tag name="ARTICULATE_PLAYLIST_ID" val="-1"/>
  <p:tag name="ELAPSEDTIME" val="201,812"/>
  <p:tag name="AUDIO_ID" val="309"/>
  <p:tag name="TIMELINE" val="191,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"/>
  <p:tag name="ARTICULATE_SLIDE_PAUSE" val="0"/>
  <p:tag name="ARTICULATE_NAV_LEVEL" val="1"/>
  <p:tag name="ARTICULATE_PLAYLIST_ID" val="-1"/>
  <p:tag name="TIMELINE" val="321,2"/>
  <p:tag name="ELAPSEDTIME" val="171,609"/>
  <p:tag name="AUDIO_ID" val="29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i fusione"/>
  <p:tag name="ARTICULATE_SLIDE_PAUSE" val="0"/>
  <p:tag name="ARTICULATE_NAV_LEVEL" val="1"/>
  <p:tag name="ARTICULATE_PLAYLIST_ID" val="-1"/>
  <p:tag name="ELAPSEDTIME" val="277,218"/>
  <p:tag name="AUDIO_ID" val="320"/>
  <p:tag name="TIMELINE" val="50,3/73,6/191,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34,328"/>
  <p:tag name="AUDIO_ID" val="3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rray ordinato"/>
  <p:tag name="ARTICULATE_SLIDE_PAUSE" val="0"/>
  <p:tag name="ARTICULATE_NAV_LEVEL" val="1"/>
  <p:tag name="ARTICULATE_PLAYLIST_ID" val="-1"/>
  <p:tag name="ELAPSEDTIME" val="92,01601"/>
  <p:tag name="AUDIO_ID" val="290"/>
  <p:tag name="TIMELINE" val="70,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 di fusione di array ordinati"/>
  <p:tag name="ARTICULATE_SLIDE_PAUSE" val="0"/>
  <p:tag name="ARTICULATE_NAV_LEVEL" val="1"/>
  <p:tag name="ARTICULATE_PLAYLIST_ID" val="-1"/>
  <p:tag name="ELAPSEDTIME" val="56,39"/>
  <p:tag name="AUDIO_ID" val="317"/>
  <p:tag name="TIMELINE" val="6,3/41,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dati di input e output"/>
  <p:tag name="ARTICULATE_SLIDE_PAUSE" val="0"/>
  <p:tag name="ARTICULATE_NAV_LEVEL" val="1"/>
  <p:tag name="ARTICULATE_PLAYLIST_ID" val="-1"/>
  <p:tag name="ELAPSEDTIME" val="205,594"/>
  <p:tag name="AUDIO_ID" val="316"/>
  <p:tag name="TIMELINE" val="5,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94,90701"/>
  <p:tag name="AUDIO_ID" val="311"/>
  <p:tag name="TIMELINE" val="45,4/70,7/76,2/80,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44,516"/>
  <p:tag name="AUDIO_ID" val="3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79,54601"/>
  <p:tag name="AUDIO_ID" val="312"/>
  <p:tag name="TIMELINE" val="37,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usione: animazione"/>
  <p:tag name="ARTICULATE_SLIDE_PAUSE" val="0"/>
  <p:tag name="ARTICULATE_NAV_LEVEL" val="1"/>
  <p:tag name="ARTICULATE_PLAYLIST_ID" val="-1"/>
  <p:tag name="ELAPSEDTIME" val="63,031"/>
  <p:tag name="AUDIO_ID" val="313"/>
  <p:tag name="TIMELINE" val="33,3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1109</Words>
  <Application>Microsoft Office PowerPoint</Application>
  <PresentationFormat>Presentazione su schermo (4:3)</PresentationFormat>
  <Paragraphs>330</Paragraphs>
  <Slides>19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Avant Garde</vt:lpstr>
      <vt:lpstr>Wingdings</vt:lpstr>
      <vt:lpstr>Comic Sans MS</vt:lpstr>
      <vt:lpstr>Courier New</vt:lpstr>
      <vt:lpstr>Book Antiqua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80</cp:revision>
  <dcterms:created xsi:type="dcterms:W3CDTF">2001-09-23T07:19:47Z</dcterms:created>
  <dcterms:modified xsi:type="dcterms:W3CDTF">2022-10-11T10:33:15Z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AP-07-04-T</vt:lpwstr>
  </property>
</Properties>
</file>