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99" r:id="rId2"/>
    <p:sldId id="297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9" r:id="rId11"/>
    <p:sldId id="310" r:id="rId12"/>
    <p:sldId id="311" r:id="rId13"/>
    <p:sldId id="312" r:id="rId14"/>
    <p:sldId id="313" r:id="rId15"/>
    <p:sldId id="315" r:id="rId16"/>
    <p:sldId id="316" r:id="rId17"/>
    <p:sldId id="317" r:id="rId18"/>
    <p:sldId id="319" r:id="rId19"/>
    <p:sldId id="321" r:id="rId20"/>
    <p:sldId id="298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AF6BC"/>
    <a:srgbClr val="C0F8CD"/>
    <a:srgbClr val="9CF4B1"/>
    <a:srgbClr val="FF7C80"/>
    <a:srgbClr val="FFFFCC"/>
    <a:srgbClr val="CC0099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6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4DADB2-C800-48FD-9F63-38C4A47A27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0BA18DE1-98F4-45E9-94F3-F48DD3854E1E}" type="slidenum">
              <a:rPr lang="it-IT" altLang="it-IT" sz="1200" smtClean="0">
                <a:latin typeface="Times New Roman" panose="02020603050405020304" pitchFamily="18" charset="0"/>
              </a:rPr>
              <a:pPr/>
              <a:t>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030D35C3-CB22-4898-BF48-71F8ACFA2325}" type="slidenum">
              <a:rPr lang="it-IT" altLang="it-IT" sz="1200" smtClean="0">
                <a:latin typeface="Times New Roman" panose="02020603050405020304" pitchFamily="18" charset="0"/>
              </a:rPr>
              <a:pPr/>
              <a:t>10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38CA3562-CC84-4FE3-8B94-D5D14B677CBD}" type="slidenum">
              <a:rPr lang="it-IT" altLang="it-IT" sz="1200" smtClean="0">
                <a:latin typeface="Times New Roman" panose="02020603050405020304" pitchFamily="18" charset="0"/>
              </a:rPr>
              <a:pPr/>
              <a:t>11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40A86FA8-23E2-4657-8C69-92B44C979516}" type="slidenum">
              <a:rPr lang="it-IT" altLang="it-IT" sz="1200" smtClean="0">
                <a:latin typeface="Times New Roman" panose="02020603050405020304" pitchFamily="18" charset="0"/>
              </a:rPr>
              <a:pPr/>
              <a:t>12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17DCF2C8-F32F-49A8-BAED-523F48758FFD}" type="slidenum">
              <a:rPr lang="it-IT" altLang="it-IT" sz="1200" smtClean="0">
                <a:latin typeface="Times New Roman" panose="02020603050405020304" pitchFamily="18" charset="0"/>
              </a:rPr>
              <a:pPr/>
              <a:t>13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4F3D06F1-50C0-49F4-93CD-CCB26404D5D4}" type="slidenum">
              <a:rPr lang="it-IT" altLang="it-IT" sz="1200" smtClean="0">
                <a:latin typeface="Times New Roman" panose="02020603050405020304" pitchFamily="18" charset="0"/>
              </a:rPr>
              <a:pPr/>
              <a:t>14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DB2C74E9-C1EA-41E5-B024-D3FD3FB2D13C}" type="slidenum">
              <a:rPr lang="it-IT" altLang="it-IT" sz="1200" smtClean="0">
                <a:latin typeface="Times New Roman" panose="02020603050405020304" pitchFamily="18" charset="0"/>
              </a:rPr>
              <a:pPr/>
              <a:t>15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AC6B68C2-DEAF-4923-AF66-207F47E8DCE8}" type="slidenum">
              <a:rPr lang="it-IT" altLang="it-IT" sz="1200" smtClean="0">
                <a:latin typeface="Times New Roman" panose="02020603050405020304" pitchFamily="18" charset="0"/>
              </a:rPr>
              <a:pPr/>
              <a:t>16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85916A8A-35D5-4D2A-80BB-3323B7CB7237}" type="slidenum">
              <a:rPr lang="it-IT" altLang="it-IT" sz="1200" smtClean="0">
                <a:latin typeface="Times New Roman" panose="02020603050405020304" pitchFamily="18" charset="0"/>
              </a:rPr>
              <a:pPr/>
              <a:t>17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BF6707E0-6BBA-4ADA-8B19-C0EB4DA88D8A}" type="slidenum">
              <a:rPr lang="it-IT" altLang="it-IT" sz="1200" smtClean="0">
                <a:latin typeface="Times New Roman" panose="02020603050405020304" pitchFamily="18" charset="0"/>
              </a:rPr>
              <a:pPr/>
              <a:t>18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465BFF04-471B-4BBA-9D16-C0883710403E}" type="slidenum">
              <a:rPr lang="it-IT" altLang="it-IT" sz="1200" smtClean="0">
                <a:latin typeface="Times New Roman" panose="02020603050405020304" pitchFamily="18" charset="0"/>
              </a:rPr>
              <a:pPr/>
              <a:t>19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DC3D5596-24CA-41E0-A0C8-9FC409565025}" type="slidenum">
              <a:rPr lang="it-IT" altLang="it-IT" sz="1200" smtClean="0">
                <a:latin typeface="Times New Roman" panose="02020603050405020304" pitchFamily="18" charset="0"/>
              </a:rPr>
              <a:pPr/>
              <a:t>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88A55D2C-DAAD-4F6A-8BEE-8D32D2CC7205}" type="slidenum">
              <a:rPr lang="it-IT" altLang="it-IT" sz="1200" smtClean="0">
                <a:latin typeface="Times New Roman" panose="02020603050405020304" pitchFamily="18" charset="0"/>
              </a:rPr>
              <a:pPr/>
              <a:t>20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58177D54-EED0-4BDA-96EB-A51C750C32B0}" type="slidenum">
              <a:rPr lang="it-IT" altLang="it-IT" sz="1200" smtClean="0">
                <a:latin typeface="Times New Roman" panose="02020603050405020304" pitchFamily="18" charset="0"/>
              </a:rPr>
              <a:pPr/>
              <a:t>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55FA3106-0800-418D-A472-9A6690D95AD3}" type="slidenum">
              <a:rPr lang="it-IT" altLang="it-IT" sz="1200" smtClean="0">
                <a:latin typeface="Times New Roman" panose="02020603050405020304" pitchFamily="18" charset="0"/>
              </a:rPr>
              <a:pPr/>
              <a:t>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6CAECEE0-3779-4D3F-907D-E77E430C3EA3}" type="slidenum">
              <a:rPr lang="it-IT" altLang="it-IT" sz="1200" smtClean="0">
                <a:latin typeface="Times New Roman" panose="02020603050405020304" pitchFamily="18" charset="0"/>
              </a:rPr>
              <a:pPr/>
              <a:t>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65DA9FA2-F339-4FC0-8881-B8AF36EF6DED}" type="slidenum">
              <a:rPr lang="it-IT" altLang="it-IT" sz="1200" smtClean="0">
                <a:latin typeface="Times New Roman" panose="02020603050405020304" pitchFamily="18" charset="0"/>
              </a:rPr>
              <a:pPr/>
              <a:t>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15DC41BA-F79D-46CA-9A03-B2C283FA4B1E}" type="slidenum">
              <a:rPr lang="it-IT" altLang="it-IT" sz="1200" smtClean="0">
                <a:latin typeface="Times New Roman" panose="02020603050405020304" pitchFamily="18" charset="0"/>
              </a:rPr>
              <a:pPr/>
              <a:t>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C62675EC-7F61-4FF3-8CE8-A1F6BA9237E7}" type="slidenum">
              <a:rPr lang="it-IT" altLang="it-IT" sz="1200" smtClean="0">
                <a:latin typeface="Times New Roman" panose="02020603050405020304" pitchFamily="18" charset="0"/>
              </a:rPr>
              <a:pPr/>
              <a:t>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</a:defRPr>
            </a:lvl9pPr>
          </a:lstStyle>
          <a:p>
            <a:fld id="{C7CB8A2D-744D-4054-A086-D5352939B653}" type="slidenum">
              <a:rPr lang="it-IT" altLang="it-IT" sz="1200" smtClean="0">
                <a:latin typeface="Times New Roman" panose="02020603050405020304" pitchFamily="18" charset="0"/>
              </a:rPr>
              <a:pPr/>
              <a:t>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3EDB2-6471-4137-A8E0-B537B0EB475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0973599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37E29-3723-4BD6-8262-2332E19B265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3461505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28B2-D225-41C4-BB71-298BA08F19A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5768290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45BA-5681-42EF-AC81-B7E11070381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5406854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824A8-A34D-4779-AB97-C6FF0F6E3C6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570389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3F92-1C17-4DF5-BCF2-592CC440BA4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8328775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632F-80C6-4848-A1E1-092A8957B8E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2174067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4CC20-48EE-495C-ABCB-57287E56716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8962676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85DC-E3FA-4B79-B94B-B6798D62D0B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960273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1903B-4BD3-4157-BA7D-A8862815EB7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8103904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D0298-AA54-4675-9C62-DA566FEBB6B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7760625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DBDDFB9-13ED-4C64-9093-AC2A07080C2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Strutture dati: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latin typeface="Arial" panose="020B0604020202020204" pitchFamily="34" charset="0"/>
              </a:rPr>
              <a:t>[07]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9445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Algoritmo di ricerca sequenziale in un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		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[03-T]</a:t>
            </a:r>
            <a:endParaRPr lang="it-IT" altLang="it-IT" sz="2400">
              <a:latin typeface="Avant Garde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561263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Appartenenza di un dato a un array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7561262" cy="13112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incrementale per la determinazione </a:t>
            </a:r>
            <a:r>
              <a:rPr lang="it-IT" altLang="it-IT" sz="2000">
                <a:solidFill>
                  <a:srgbClr val="7F7F7F"/>
                </a:solidFill>
                <a:latin typeface="Avant Garde"/>
              </a:rPr>
              <a:t>	</a:t>
            </a:r>
            <a:r>
              <a:rPr lang="it-IT" altLang="it-IT" sz="2000">
                <a:latin typeface="Avant Garde"/>
              </a:rPr>
              <a:t>dell’appartenenza di un valore a un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costo dell’algoritmo di ricerca sequenziale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/>
              </a:rPr>
              <a:t>Prerequisiti richiesti:</a:t>
            </a:r>
            <a:r>
              <a:rPr lang="it-IT" altLang="it-IT" sz="2000">
                <a:latin typeface="Avant Garde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/>
              </a:rPr>
              <a:t>P1-06-04-T, P1-07-01-T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21517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1518" name="Line 27"/>
          <p:cNvSpPr>
            <a:spLocks noChangeShapeType="1"/>
          </p:cNvSpPr>
          <p:nvPr/>
        </p:nvSpPr>
        <p:spPr bwMode="auto">
          <a:xfrm flipV="1">
            <a:off x="50292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1520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21521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1522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2152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2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2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2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2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2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2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3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3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3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153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23565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3566" name="Line 27"/>
          <p:cNvSpPr>
            <a:spLocks noChangeShapeType="1"/>
          </p:cNvSpPr>
          <p:nvPr/>
        </p:nvSpPr>
        <p:spPr bwMode="auto">
          <a:xfrm flipV="1">
            <a:off x="57150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3568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23569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3570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2357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7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8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358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25613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5614" name="Line 27"/>
          <p:cNvSpPr>
            <a:spLocks noChangeShapeType="1"/>
          </p:cNvSpPr>
          <p:nvPr/>
        </p:nvSpPr>
        <p:spPr bwMode="auto">
          <a:xfrm flipV="1">
            <a:off x="64008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5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5616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25617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5618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2561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562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27661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7662" name="Line 27"/>
          <p:cNvSpPr>
            <a:spLocks noChangeShapeType="1"/>
          </p:cNvSpPr>
          <p:nvPr/>
        </p:nvSpPr>
        <p:spPr bwMode="auto">
          <a:xfrm flipV="1">
            <a:off x="7086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3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7664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27665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7666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2766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6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6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767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29709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9710" name="Line 27"/>
          <p:cNvSpPr>
            <a:spLocks noChangeShapeType="1"/>
          </p:cNvSpPr>
          <p:nvPr/>
        </p:nvSpPr>
        <p:spPr bwMode="auto">
          <a:xfrm flipV="1">
            <a:off x="7848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7308" name="Rectangle 28"/>
          <p:cNvSpPr>
            <a:spLocks noChangeArrowheads="1"/>
          </p:cNvSpPr>
          <p:nvPr/>
        </p:nvSpPr>
        <p:spPr bwMode="auto">
          <a:xfrm>
            <a:off x="5148263" y="4292600"/>
            <a:ext cx="2303462" cy="14414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29712" name="Text Box 29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9713" name="Text Box 30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29714" name="Text Box 31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9715" name="Text Box 32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29716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17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18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19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0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1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2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3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4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5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29726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609600" y="2514600"/>
            <a:ext cx="7508875" cy="650875"/>
            <a:chOff x="384" y="1584"/>
            <a:chExt cx="4730" cy="410"/>
          </a:xfrm>
        </p:grpSpPr>
        <p:sp>
          <p:nvSpPr>
            <p:cNvPr id="31764" name="Text Box 3"/>
            <p:cNvSpPr txBox="1">
              <a:spLocks noChangeArrowheads="1"/>
            </p:cNvSpPr>
            <p:nvPr/>
          </p:nvSpPr>
          <p:spPr bwMode="auto">
            <a:xfrm>
              <a:off x="38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36</a:t>
              </a:r>
              <a:endParaRPr lang="it-IT" altLang="it-IT" sz="2400"/>
            </a:p>
          </p:txBody>
        </p:sp>
        <p:sp>
          <p:nvSpPr>
            <p:cNvPr id="31765" name="Text Box 4"/>
            <p:cNvSpPr txBox="1">
              <a:spLocks noChangeArrowheads="1"/>
            </p:cNvSpPr>
            <p:nvPr/>
          </p:nvSpPr>
          <p:spPr bwMode="auto">
            <a:xfrm>
              <a:off x="81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21</a:t>
              </a:r>
              <a:endParaRPr lang="it-IT" altLang="it-IT" sz="2400"/>
            </a:p>
          </p:txBody>
        </p:sp>
        <p:sp>
          <p:nvSpPr>
            <p:cNvPr id="31766" name="Text Box 5"/>
            <p:cNvSpPr txBox="1">
              <a:spLocks noChangeArrowheads="1"/>
            </p:cNvSpPr>
            <p:nvPr/>
          </p:nvSpPr>
          <p:spPr bwMode="auto">
            <a:xfrm>
              <a:off x="124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44</a:t>
              </a:r>
              <a:endParaRPr lang="it-IT" altLang="it-IT" sz="2400"/>
            </a:p>
          </p:txBody>
        </p:sp>
        <p:sp>
          <p:nvSpPr>
            <p:cNvPr id="31767" name="Text Box 6"/>
            <p:cNvSpPr txBox="1">
              <a:spLocks noChangeArrowheads="1"/>
            </p:cNvSpPr>
            <p:nvPr/>
          </p:nvSpPr>
          <p:spPr bwMode="auto">
            <a:xfrm>
              <a:off x="168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11</a:t>
              </a:r>
              <a:endParaRPr lang="it-IT" altLang="it-IT" sz="2400"/>
            </a:p>
          </p:txBody>
        </p:sp>
        <p:sp>
          <p:nvSpPr>
            <p:cNvPr id="31768" name="Text Box 7"/>
            <p:cNvSpPr txBox="1">
              <a:spLocks noChangeArrowheads="1"/>
            </p:cNvSpPr>
            <p:nvPr/>
          </p:nvSpPr>
          <p:spPr bwMode="auto">
            <a:xfrm>
              <a:off x="211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18</a:t>
              </a:r>
              <a:endParaRPr lang="it-IT" altLang="it-IT" sz="2400"/>
            </a:p>
          </p:txBody>
        </p:sp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254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49</a:t>
              </a:r>
              <a:endParaRPr lang="it-IT" altLang="it-IT" sz="2400"/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297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31771" name="Text Box 10"/>
            <p:cNvSpPr txBox="1">
              <a:spLocks noChangeArrowheads="1"/>
            </p:cNvSpPr>
            <p:nvPr/>
          </p:nvSpPr>
          <p:spPr bwMode="auto">
            <a:xfrm>
              <a:off x="340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13</a:t>
              </a:r>
              <a:endParaRPr lang="it-IT" altLang="it-IT" sz="2400"/>
            </a:p>
          </p:txBody>
        </p:sp>
        <p:sp>
          <p:nvSpPr>
            <p:cNvPr id="31772" name="Text Box 11"/>
            <p:cNvSpPr txBox="1">
              <a:spLocks noChangeArrowheads="1"/>
            </p:cNvSpPr>
            <p:nvPr/>
          </p:nvSpPr>
          <p:spPr bwMode="auto">
            <a:xfrm>
              <a:off x="384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31773" name="Text Box 12"/>
            <p:cNvSpPr txBox="1">
              <a:spLocks noChangeArrowheads="1"/>
            </p:cNvSpPr>
            <p:nvPr/>
          </p:nvSpPr>
          <p:spPr bwMode="auto">
            <a:xfrm>
              <a:off x="427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25</a:t>
              </a:r>
              <a:endParaRPr lang="it-IT" altLang="it-IT" sz="2400"/>
            </a:p>
          </p:txBody>
        </p:sp>
        <p:sp>
          <p:nvSpPr>
            <p:cNvPr id="31774" name="Text Box 13"/>
            <p:cNvSpPr txBox="1">
              <a:spLocks noChangeArrowheads="1"/>
            </p:cNvSpPr>
            <p:nvPr/>
          </p:nvSpPr>
          <p:spPr bwMode="auto">
            <a:xfrm>
              <a:off x="470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19</a:t>
              </a:r>
              <a:endParaRPr lang="it-IT" altLang="it-IT" sz="2400"/>
            </a:p>
          </p:txBody>
        </p:sp>
      </p:grp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11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 flipV="1">
            <a:off x="9906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0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3175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5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5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5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5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6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6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6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176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3" grpId="0" animBg="1" autoUpdateAnimBg="0"/>
      <p:bldP spid="99354" grpId="0" autoUpdateAnimBg="0"/>
      <p:bldP spid="99357" grpId="0" animBg="1" autoUpdateAnimBg="0"/>
      <p:bldP spid="993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33805" name="Text Box 24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11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33806" name="Line 25"/>
          <p:cNvSpPr>
            <a:spLocks noChangeShapeType="1"/>
          </p:cNvSpPr>
          <p:nvPr/>
        </p:nvSpPr>
        <p:spPr bwMode="auto">
          <a:xfrm flipV="1">
            <a:off x="16002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07" name="Text Box 26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3808" name="Text Box 27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33809" name="Text Box 28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3810" name="Text Box 29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3381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1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2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382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35853" name="Text Box 24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11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35854" name="Line 25"/>
          <p:cNvSpPr>
            <a:spLocks noChangeShapeType="1"/>
          </p:cNvSpPr>
          <p:nvPr/>
        </p:nvSpPr>
        <p:spPr bwMode="auto">
          <a:xfrm flipV="1">
            <a:off x="2286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855" name="Text Box 26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5856" name="Text Box 27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35857" name="Text Box 28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5858" name="Text Box 29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3585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586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37901" name="Text Box 24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11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37902" name="Line 25"/>
          <p:cNvSpPr>
            <a:spLocks noChangeShapeType="1"/>
          </p:cNvSpPr>
          <p:nvPr/>
        </p:nvSpPr>
        <p:spPr bwMode="auto">
          <a:xfrm flipV="1">
            <a:off x="3048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3" name="Text Box 26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7904" name="Text Box 27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37905" name="Text Box 28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7906" name="Text Box 29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3790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0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0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791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39949" name="Text Box 24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11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39950" name="Line 25"/>
          <p:cNvSpPr>
            <a:spLocks noChangeShapeType="1"/>
          </p:cNvSpPr>
          <p:nvPr/>
        </p:nvSpPr>
        <p:spPr bwMode="auto">
          <a:xfrm flipV="1">
            <a:off x="3048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9951" name="Text Box 26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39952" name="Text Box 27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39953" name="Text Box 28"/>
          <p:cNvSpPr txBox="1">
            <a:spLocks noChangeArrowheads="1"/>
          </p:cNvSpPr>
          <p:nvPr/>
        </p:nvSpPr>
        <p:spPr bwMode="auto">
          <a:xfrm>
            <a:off x="5364163" y="4735513"/>
            <a:ext cx="1712912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true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9954" name="Text Box 29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5148263" y="4292600"/>
            <a:ext cx="2303462" cy="14414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39956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57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58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59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0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1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2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3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4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5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39966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679575" y="4235450"/>
            <a:ext cx="5629275" cy="838200"/>
            <a:chOff x="912" y="3504"/>
            <a:chExt cx="3546" cy="528"/>
          </a:xfrm>
        </p:grpSpPr>
        <p:sp>
          <p:nvSpPr>
            <p:cNvPr id="5129" name="Text Box 5"/>
            <p:cNvSpPr txBox="1">
              <a:spLocks noChangeArrowheads="1"/>
            </p:cNvSpPr>
            <p:nvPr/>
          </p:nvSpPr>
          <p:spPr bwMode="auto">
            <a:xfrm>
              <a:off x="912" y="3600"/>
              <a:ext cx="1074" cy="37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Arial" panose="020B0604020202020204" pitchFamily="34" charset="0"/>
                </a:rPr>
                <a:t>insieme</a:t>
              </a:r>
              <a:endParaRPr lang="it-IT" altLang="it-IT" sz="2400"/>
            </a:p>
          </p:txBody>
        </p:sp>
        <p:sp>
          <p:nvSpPr>
            <p:cNvPr id="5130" name="Text Box 6"/>
            <p:cNvSpPr txBox="1">
              <a:spLocks noChangeArrowheads="1"/>
            </p:cNvSpPr>
            <p:nvPr/>
          </p:nvSpPr>
          <p:spPr bwMode="auto">
            <a:xfrm>
              <a:off x="3312" y="3552"/>
              <a:ext cx="1146" cy="37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Arial" panose="020B0604020202020204" pitchFamily="34" charset="0"/>
                </a:rPr>
                <a:t>array 1D</a:t>
              </a:r>
              <a:endParaRPr lang="it-IT" altLang="it-IT" sz="2400"/>
            </a:p>
          </p:txBody>
        </p:sp>
        <p:sp>
          <p:nvSpPr>
            <p:cNvPr id="5131" name="AutoShape 7"/>
            <p:cNvSpPr>
              <a:spLocks noChangeArrowheads="1"/>
            </p:cNvSpPr>
            <p:nvPr/>
          </p:nvSpPr>
          <p:spPr bwMode="auto">
            <a:xfrm>
              <a:off x="2256" y="3504"/>
              <a:ext cx="864" cy="528"/>
            </a:xfrm>
            <a:prstGeom prst="rightArrow">
              <a:avLst>
                <a:gd name="adj1" fmla="val 50000"/>
                <a:gd name="adj2" fmla="val 40909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>
                <a:latin typeface="Arial Unicode MS" charset="0"/>
              </a:endParaRPr>
            </a:p>
          </p:txBody>
        </p:sp>
      </p:grp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398588" y="5949950"/>
            <a:ext cx="5913437" cy="588963"/>
          </a:xfrm>
          <a:prstGeom prst="rect">
            <a:avLst/>
          </a:prstGeom>
          <a:solidFill>
            <a:srgbClr val="CCFF66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  <a:ea typeface="Arial Unicode MS" charset="0"/>
                <a:cs typeface="Arial Unicode MS" charset="0"/>
              </a:rPr>
              <a:t>algoritmo di </a:t>
            </a:r>
            <a:r>
              <a:rPr lang="it-IT" altLang="it-IT" b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ricerca sequenziale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327025" y="3068638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oggetto </a:t>
            </a:r>
            <a:r>
              <a:rPr lang="it-IT" altLang="it-IT" sz="2800" b="1">
                <a:latin typeface="Arial" panose="020B0604020202020204" pitchFamily="34" charset="0"/>
              </a:rPr>
              <a:t>appartiene</a:t>
            </a:r>
            <a:r>
              <a:rPr lang="it-IT" altLang="it-IT" sz="2800">
                <a:latin typeface="Arial" panose="020B0604020202020204" pitchFamily="34" charset="0"/>
              </a:rPr>
              <a:t> a un </a:t>
            </a:r>
            <a:r>
              <a:rPr lang="it-IT" altLang="it-IT" sz="2800" b="1">
                <a:latin typeface="Arial" panose="020B0604020202020204" pitchFamily="34" charset="0"/>
              </a:rPr>
              <a:t>insieme</a:t>
            </a:r>
            <a:endParaRPr lang="it-IT" altLang="it-IT" sz="2400" b="1">
              <a:latin typeface="New York" charset="0"/>
            </a:endParaRPr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>
            <a:off x="3924300" y="2133600"/>
            <a:ext cx="485775" cy="903288"/>
          </a:xfrm>
          <a:prstGeom prst="downArrow">
            <a:avLst>
              <a:gd name="adj1" fmla="val 50000"/>
              <a:gd name="adj2" fmla="val 464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042988" y="5300663"/>
            <a:ext cx="6845300" cy="588962"/>
          </a:xfrm>
          <a:prstGeom prst="rect">
            <a:avLst/>
          </a:prstGeom>
          <a:solidFill>
            <a:srgbClr val="CCFF66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 Unicode MS" charset="0"/>
                <a:ea typeface="Arial Unicode MS" charset="0"/>
                <a:cs typeface="Arial Unicode MS" charset="0"/>
              </a:rPr>
              <a:t>approccio incrementale per la ricerca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82625" y="1412875"/>
            <a:ext cx="7705725" cy="51911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ricerca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 i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it-IT" sz="2800">
                <a:latin typeface="Arial" panose="020B0604020202020204" pitchFamily="34" charset="0"/>
              </a:rPr>
              <a:t>) di un dato (</a:t>
            </a:r>
            <a:r>
              <a:rPr lang="it-IT" altLang="it-IT" sz="2800" b="1">
                <a:latin typeface="Arial" panose="020B0604020202020204" pitchFamily="34" charset="0"/>
              </a:rPr>
              <a:t>chiave</a:t>
            </a:r>
            <a:r>
              <a:rPr lang="it-IT" altLang="it-IT" sz="2800">
                <a:latin typeface="Arial" panose="020B0604020202020204" pitchFamily="34" charset="0"/>
              </a:rPr>
              <a:t>) in un array</a:t>
            </a:r>
            <a:endParaRPr lang="it-IT" altLang="it-IT" sz="240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animBg="1"/>
      <p:bldP spid="80905" grpId="0" animBg="1"/>
      <p:bldP spid="80907" grpId="0" animBg="1"/>
      <p:bldP spid="809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79388" y="41275"/>
            <a:ext cx="8713787" cy="6124575"/>
          </a:xfrm>
          <a:prstGeom prst="rect">
            <a:avLst/>
          </a:prstGeom>
          <a:solidFill>
            <a:srgbClr val="AAF6B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81000" indent="63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appartiene(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</a:t>
            </a:r>
            <a:r>
              <a:rPr lang="en-GB" altLang="it-IT" sz="2800" b="1">
                <a:latin typeface="Comic Sans MS" panose="030F0702030302020204" pitchFamily="66" charset="0"/>
              </a:rPr>
              <a:t> chiave,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</a:t>
            </a:r>
            <a:r>
              <a:rPr lang="en-GB" altLang="it-IT" sz="2800" b="1">
                <a:latin typeface="Comic Sans MS" panose="030F0702030302020204" pitchFamily="66" charset="0"/>
              </a:rPr>
              <a:t> a[],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800" b="1">
                <a:latin typeface="Comic Sans MS" panose="030F0702030302020204" pitchFamily="66" charset="0"/>
              </a:rPr>
              <a:t> n)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it-IT" altLang="it-IT" sz="2800" b="1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esito_confronto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0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latin typeface="Comic Sans MS" panose="030F0702030302020204" pitchFamily="66" charset="0"/>
              </a:rPr>
              <a:t>esito_confronto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false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do {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       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(chiave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==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a[i])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en-GB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  </a:t>
            </a:r>
            <a:r>
              <a:rPr lang="it-IT" altLang="it-IT" sz="2800" b="1">
                <a:latin typeface="Comic Sans MS" panose="030F0702030302020204" pitchFamily="66" charset="0"/>
              </a:rPr>
              <a:t>esito_confronto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true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en-GB" altLang="it-IT" sz="2800" b="1">
                <a:latin typeface="Comic Sans MS" panose="030F0702030302020204" pitchFamily="66" charset="0"/>
              </a:rPr>
              <a:t>i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i+1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 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  <a:endParaRPr lang="en-GB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while ( ! </a:t>
            </a:r>
            <a:r>
              <a:rPr lang="it-IT" altLang="it-IT" sz="2800" b="1">
                <a:latin typeface="Comic Sans MS" panose="030F0702030302020204" pitchFamily="66" charset="0"/>
              </a:rPr>
              <a:t>esito_confronto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&amp;&amp;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n)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return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esito_confronto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588125" y="1196975"/>
            <a:ext cx="1797050" cy="16732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n</a:t>
            </a:r>
            <a:endParaRPr lang="it-IT" altLang="it-IT" sz="2400"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confronti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(al più)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512175" cy="5448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il dato </a:t>
            </a:r>
            <a:r>
              <a:rPr lang="it-IT" altLang="it-IT" sz="2800">
                <a:latin typeface="Arial Unicode MS" charset="0"/>
              </a:rPr>
              <a:t>(chiave)</a:t>
            </a:r>
            <a:r>
              <a:rPr lang="it-IT" altLang="it-IT">
                <a:latin typeface="Arial Unicode MS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da ricercare (variabile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  <a:r>
              <a:rPr lang="it-IT" altLang="it-IT" sz="2800">
                <a:latin typeface="Arial" panose="020B0604020202020204" pitchFamily="34" charset="0"/>
              </a:rPr>
              <a:t>), l'array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endParaRPr lang="it-IT" altLang="it-IT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true</a:t>
            </a:r>
            <a:r>
              <a:rPr lang="it-IT" altLang="it-IT" sz="2800">
                <a:latin typeface="Arial" panose="020B0604020202020204" pitchFamily="34" charset="0"/>
              </a:rPr>
              <a:t>,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false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  <a:r>
              <a:rPr lang="it-IT" altLang="it-IT" sz="2800">
                <a:latin typeface="Arial Unicode MS" charset="0"/>
              </a:rPr>
              <a:t>)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ciclo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do-while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confrontare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sz="2800">
                <a:latin typeface="Arial" panose="020B0604020202020204" pitchFamily="34" charset="0"/>
              </a:rPr>
              <a:t> 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 se sono uguali:   restituire 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true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         se sono state esaminate tutte le componenti: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      restituire 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false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23850" y="188913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>
            <a:grpSpLocks/>
          </p:cNvGrpSpPr>
          <p:nvPr/>
        </p:nvGrpSpPr>
        <p:grpSpPr bwMode="auto">
          <a:xfrm>
            <a:off x="609600" y="2514600"/>
            <a:ext cx="7508875" cy="650875"/>
            <a:chOff x="384" y="1584"/>
            <a:chExt cx="4730" cy="410"/>
          </a:xfrm>
        </p:grpSpPr>
        <p:sp>
          <p:nvSpPr>
            <p:cNvPr id="9236" name="Text Box 4"/>
            <p:cNvSpPr txBox="1">
              <a:spLocks noChangeArrowheads="1"/>
            </p:cNvSpPr>
            <p:nvPr/>
          </p:nvSpPr>
          <p:spPr bwMode="auto">
            <a:xfrm>
              <a:off x="38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36</a:t>
              </a:r>
              <a:endParaRPr lang="it-IT" altLang="it-IT" sz="2400"/>
            </a:p>
          </p:txBody>
        </p:sp>
        <p:sp>
          <p:nvSpPr>
            <p:cNvPr id="9237" name="Text Box 5"/>
            <p:cNvSpPr txBox="1">
              <a:spLocks noChangeArrowheads="1"/>
            </p:cNvSpPr>
            <p:nvPr/>
          </p:nvSpPr>
          <p:spPr bwMode="auto">
            <a:xfrm>
              <a:off x="81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21</a:t>
              </a:r>
              <a:endParaRPr lang="it-IT" altLang="it-IT" sz="2400"/>
            </a:p>
          </p:txBody>
        </p:sp>
        <p:sp>
          <p:nvSpPr>
            <p:cNvPr id="9238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44</a:t>
              </a:r>
              <a:endParaRPr lang="it-IT" altLang="it-IT" sz="2400"/>
            </a:p>
          </p:txBody>
        </p:sp>
        <p:sp>
          <p:nvSpPr>
            <p:cNvPr id="9239" name="Text Box 7"/>
            <p:cNvSpPr txBox="1">
              <a:spLocks noChangeArrowheads="1"/>
            </p:cNvSpPr>
            <p:nvPr/>
          </p:nvSpPr>
          <p:spPr bwMode="auto">
            <a:xfrm>
              <a:off x="168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11</a:t>
              </a:r>
              <a:endParaRPr lang="it-IT" altLang="it-IT" sz="2400"/>
            </a:p>
          </p:txBody>
        </p:sp>
        <p:sp>
          <p:nvSpPr>
            <p:cNvPr id="9240" name="Text Box 8"/>
            <p:cNvSpPr txBox="1">
              <a:spLocks noChangeArrowheads="1"/>
            </p:cNvSpPr>
            <p:nvPr/>
          </p:nvSpPr>
          <p:spPr bwMode="auto">
            <a:xfrm>
              <a:off x="211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18</a:t>
              </a:r>
              <a:endParaRPr lang="it-IT" altLang="it-IT" sz="2400"/>
            </a:p>
          </p:txBody>
        </p:sp>
        <p:sp>
          <p:nvSpPr>
            <p:cNvPr id="9241" name="Text Box 9"/>
            <p:cNvSpPr txBox="1">
              <a:spLocks noChangeArrowheads="1"/>
            </p:cNvSpPr>
            <p:nvPr/>
          </p:nvSpPr>
          <p:spPr bwMode="auto">
            <a:xfrm>
              <a:off x="254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49</a:t>
              </a:r>
              <a:endParaRPr lang="it-IT" altLang="it-IT" sz="2400"/>
            </a:p>
          </p:txBody>
        </p:sp>
        <p:sp>
          <p:nvSpPr>
            <p:cNvPr id="9242" name="Text Box 10"/>
            <p:cNvSpPr txBox="1">
              <a:spLocks noChangeArrowheads="1"/>
            </p:cNvSpPr>
            <p:nvPr/>
          </p:nvSpPr>
          <p:spPr bwMode="auto">
            <a:xfrm>
              <a:off x="297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9243" name="Text Box 11"/>
            <p:cNvSpPr txBox="1">
              <a:spLocks noChangeArrowheads="1"/>
            </p:cNvSpPr>
            <p:nvPr/>
          </p:nvSpPr>
          <p:spPr bwMode="auto">
            <a:xfrm>
              <a:off x="340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13</a:t>
              </a:r>
              <a:endParaRPr lang="it-IT" altLang="it-IT" sz="2400"/>
            </a:p>
          </p:txBody>
        </p:sp>
        <p:sp>
          <p:nvSpPr>
            <p:cNvPr id="9244" name="Text Box 12"/>
            <p:cNvSpPr txBox="1">
              <a:spLocks noChangeArrowheads="1"/>
            </p:cNvSpPr>
            <p:nvPr/>
          </p:nvSpPr>
          <p:spPr bwMode="auto">
            <a:xfrm>
              <a:off x="384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9245" name="Text Box 13"/>
            <p:cNvSpPr txBox="1">
              <a:spLocks noChangeArrowheads="1"/>
            </p:cNvSpPr>
            <p:nvPr/>
          </p:nvSpPr>
          <p:spPr bwMode="auto">
            <a:xfrm>
              <a:off x="427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25</a:t>
              </a:r>
              <a:endParaRPr lang="it-IT" altLang="it-IT" sz="2400"/>
            </a:p>
          </p:txBody>
        </p:sp>
        <p:sp>
          <p:nvSpPr>
            <p:cNvPr id="9246" name="Text Box 14"/>
            <p:cNvSpPr txBox="1">
              <a:spLocks noChangeArrowheads="1"/>
            </p:cNvSpPr>
            <p:nvPr/>
          </p:nvSpPr>
          <p:spPr bwMode="auto">
            <a:xfrm>
              <a:off x="470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19</a:t>
              </a:r>
              <a:endParaRPr lang="it-IT" altLang="it-IT" sz="2400"/>
            </a:p>
          </p:txBody>
        </p:sp>
      </p:grp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9906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2" name="Text Box 29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9235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8" grpId="0" animBg="1" autoUpdateAnimBg="0"/>
      <p:bldP spid="85019" grpId="0" autoUpdateAnimBg="0"/>
      <p:bldP spid="85022" grpId="0" animBg="1" autoUpdateAnimBg="0"/>
      <p:bldP spid="850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1278" name="Line 27"/>
          <p:cNvSpPr>
            <a:spLocks noChangeShapeType="1"/>
          </p:cNvSpPr>
          <p:nvPr/>
        </p:nvSpPr>
        <p:spPr bwMode="auto">
          <a:xfrm flipV="1">
            <a:off x="16002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9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1280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1281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1282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1128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8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8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8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8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8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8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9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9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9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129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13325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3326" name="Line 27"/>
          <p:cNvSpPr>
            <a:spLocks noChangeShapeType="1"/>
          </p:cNvSpPr>
          <p:nvPr/>
        </p:nvSpPr>
        <p:spPr bwMode="auto">
          <a:xfrm flipV="1">
            <a:off x="2286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7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3328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3329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3330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1333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3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4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334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15373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5374" name="Line 27"/>
          <p:cNvSpPr>
            <a:spLocks noChangeShapeType="1"/>
          </p:cNvSpPr>
          <p:nvPr/>
        </p:nvSpPr>
        <p:spPr bwMode="auto">
          <a:xfrm flipV="1">
            <a:off x="3048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5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5376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5377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5378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1537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538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17421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7422" name="Line 27"/>
          <p:cNvSpPr>
            <a:spLocks noChangeShapeType="1"/>
          </p:cNvSpPr>
          <p:nvPr/>
        </p:nvSpPr>
        <p:spPr bwMode="auto">
          <a:xfrm flipV="1">
            <a:off x="3657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3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7424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7425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7426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1742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2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2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743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36</a:t>
            </a:r>
            <a:endParaRPr lang="it-IT" altLang="it-IT" sz="240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21</a:t>
            </a:r>
            <a:endParaRPr lang="it-IT" altLang="it-IT" sz="2400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44</a:t>
            </a:r>
            <a:endParaRPr lang="it-IT" altLang="it-IT" sz="2400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11</a:t>
            </a:r>
            <a:endParaRPr lang="it-IT" altLang="it-IT" sz="2400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18</a:t>
            </a:r>
            <a:endParaRPr lang="it-IT" altLang="it-IT" sz="2400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49</a:t>
            </a:r>
            <a:endParaRPr lang="it-IT" altLang="it-IT" sz="2400"/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13</a:t>
            </a:r>
            <a:endParaRPr lang="it-IT" altLang="it-IT" sz="2400"/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25</a:t>
            </a:r>
            <a:endParaRPr lang="it-IT" altLang="it-IT" sz="2400"/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19</a:t>
            </a:r>
            <a:endParaRPr lang="it-IT" altLang="it-IT" sz="2400"/>
          </a:p>
        </p:txBody>
      </p:sp>
      <p:sp>
        <p:nvSpPr>
          <p:cNvPr id="19469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38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9470" name="Line 27"/>
          <p:cNvSpPr>
            <a:spLocks noChangeShapeType="1"/>
          </p:cNvSpPr>
          <p:nvPr/>
        </p:nvSpPr>
        <p:spPr bwMode="auto">
          <a:xfrm flipV="1">
            <a:off x="4419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71" name="Text Box 28"/>
          <p:cNvSpPr txBox="1">
            <a:spLocks noChangeArrowheads="1"/>
          </p:cNvSpPr>
          <p:nvPr/>
        </p:nvSpPr>
        <p:spPr bwMode="auto">
          <a:xfrm>
            <a:off x="323850" y="26035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se un dato è un elemento di un array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9472" name="Text Box 29"/>
          <p:cNvSpPr txBox="1">
            <a:spLocks noChangeArrowheads="1"/>
          </p:cNvSpPr>
          <p:nvPr/>
        </p:nvSpPr>
        <p:spPr bwMode="auto">
          <a:xfrm>
            <a:off x="2124075" y="5734050"/>
            <a:ext cx="139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9473" name="Text Box 30"/>
          <p:cNvSpPr txBox="1">
            <a:spLocks noChangeArrowheads="1"/>
          </p:cNvSpPr>
          <p:nvPr/>
        </p:nvSpPr>
        <p:spPr bwMode="auto">
          <a:xfrm>
            <a:off x="5364163" y="4735513"/>
            <a:ext cx="1717675" cy="823912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>
                <a:latin typeface="Comic Sans MS" panose="030F0702030302020204" pitchFamily="66" charset="0"/>
              </a:rPr>
              <a:t>false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9474" name="Text Box 31"/>
          <p:cNvSpPr txBox="1">
            <a:spLocks noChangeArrowheads="1"/>
          </p:cNvSpPr>
          <p:nvPr/>
        </p:nvSpPr>
        <p:spPr bwMode="auto">
          <a:xfrm>
            <a:off x="4678363" y="5686425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esito_confronto</a:t>
            </a:r>
          </a:p>
        </p:txBody>
      </p:sp>
      <p:sp>
        <p:nvSpPr>
          <p:cNvPr id="19475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76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2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77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78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79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5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80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6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81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7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82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8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83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9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84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10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  <p:sp>
        <p:nvSpPr>
          <p:cNvPr id="19485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ea typeface="MS PGothic" panose="020B0600070205080204" pitchFamily="34" charset="-128"/>
              </a:rPr>
              <a:t>0</a:t>
            </a:r>
            <a:endParaRPr lang="it-IT" altLang="it-IT" sz="2400">
              <a:ea typeface="MS PGothic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7-03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7-03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11,891"/>
  <p:tag name="AUDIO_ID" val="30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24,141"/>
  <p:tag name="AUDIO_ID" val="30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5,562"/>
  <p:tag name="AUDIO_ID" val="3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4,812"/>
  <p:tag name="AUDIO_ID" val="3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6,875"/>
  <p:tag name="AUDIO_ID" val="3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32,609"/>
  <p:tag name="AUDIO_ID" val="3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45"/>
  <p:tag name="AUDIO_ID" val="315"/>
  <p:tag name="TIMELINE" val="4,3/19,8/25,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13,063"/>
  <p:tag name="AUDIO_ID" val="3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7,812"/>
  <p:tag name="AUDIO_ID" val="3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28,844"/>
  <p:tag name="AUDIO_ID" val="3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42,188"/>
  <p:tag name="AUDIO_ID" val="29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21,219"/>
  <p:tag name="AUDIO_ID" val="32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lgoritmo 1"/>
  <p:tag name="ARTICULATE_SLIDE_PAUSE" val="0"/>
  <p:tag name="ARTICULATE_NAV_LEVEL" val="1"/>
  <p:tag name="ARTICULATE_PLAYLIST_ID" val="-1"/>
  <p:tag name="ELAPSEDTIME" val="447,406"/>
  <p:tag name="AUDIO_ID" val="298"/>
  <p:tag name="TIMELINE" val="326,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l problema della ricerca"/>
  <p:tag name="ARTICULATE_SLIDE_PAUSE" val="0"/>
  <p:tag name="ARTICULATE_NAV_LEVEL" val="1"/>
  <p:tag name="ARTICULATE_PLAYLIST_ID" val="-1"/>
  <p:tag name="ELAPSEDTIME" val="140,266"/>
  <p:tag name="AUDIO_ID" val="297"/>
  <p:tag name="TIMELINE" val="27,9/60,5/76,4/98,9/121,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pproccio incrementale e ricerca sequenziale"/>
  <p:tag name="ARTICULATE_SLIDE_PAUSE" val="0"/>
  <p:tag name="ARTICULATE_NAV_LEVEL" val="1"/>
  <p:tag name="ARTICULATE_PLAYLIST_ID" val="-1"/>
  <p:tag name="ELAPSEDTIME" val="227,719"/>
  <p:tag name="AUDIO_ID" val="3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83,172"/>
  <p:tag name="AUDIO_ID" val="301"/>
  <p:tag name="TIMELINE" val="13,3/20,4/45,5/58,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36,235"/>
  <p:tag name="AUDIO_ID" val="3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12,578"/>
  <p:tag name="AUDIO_ID" val="3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11,672"/>
  <p:tag name="AUDIO_ID" val="30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sequenziale: animazione"/>
  <p:tag name="ARTICULATE_SLIDE_PAUSE" val="0"/>
  <p:tag name="ARTICULATE_NAV_LEVEL" val="1"/>
  <p:tag name="ARTICULATE_PLAYLIST_ID" val="-1"/>
  <p:tag name="ELAPSEDTIME" val="29,125"/>
  <p:tag name="AUDIO_ID" val="306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843</Words>
  <Application>Microsoft Office PowerPoint</Application>
  <PresentationFormat>Presentazione su schermo (4:3)</PresentationFormat>
  <Paragraphs>511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 Unicode MS</vt:lpstr>
      <vt:lpstr>Arial</vt:lpstr>
      <vt:lpstr>Times New Roman</vt:lpstr>
      <vt:lpstr>Avant Garde</vt:lpstr>
      <vt:lpstr>Wingdings</vt:lpstr>
      <vt:lpstr>New York</vt:lpstr>
      <vt:lpstr>Comic Sans MS</vt:lpstr>
      <vt:lpstr>MS PGothic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74</cp:revision>
  <dcterms:created xsi:type="dcterms:W3CDTF">2001-09-23T07:19:47Z</dcterms:created>
  <dcterms:modified xsi:type="dcterms:W3CDTF">2022-10-11T10:32:33Z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AP-07-03-T</vt:lpwstr>
  </property>
</Properties>
</file>