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7"/>
  </p:notesMasterIdLst>
  <p:sldIdLst>
    <p:sldId id="291" r:id="rId2"/>
    <p:sldId id="305" r:id="rId3"/>
    <p:sldId id="306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290" r:id="rId18"/>
    <p:sldId id="307" r:id="rId19"/>
    <p:sldId id="274" r:id="rId20"/>
    <p:sldId id="269" r:id="rId21"/>
    <p:sldId id="270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9" r:id="rId35"/>
    <p:sldId id="308" r:id="rId36"/>
  </p:sldIdLst>
  <p:sldSz cx="9144000" cy="6858000" type="screen4x3"/>
  <p:notesSz cx="6858000" cy="9144000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Unicode MS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F8CD"/>
    <a:srgbClr val="AAF6BC"/>
    <a:srgbClr val="9CF4B1"/>
    <a:srgbClr val="FF7C80"/>
    <a:srgbClr val="FFFFCC"/>
    <a:srgbClr val="CC0099"/>
    <a:srgbClr val="CC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48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2D573DA-5461-4469-8E8D-B81C14A8124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1F1DD71B-88E8-4014-A620-9A65541FB8A4}" type="slidenum">
              <a:rPr lang="it-IT" altLang="it-IT" sz="1200" smtClean="0">
                <a:latin typeface="Times New Roman" panose="02020603050405020304" pitchFamily="18" charset="0"/>
              </a:rPr>
              <a:pPr/>
              <a:t>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37C14785-7EE9-4B34-BCF2-46374924EF21}" type="slidenum">
              <a:rPr lang="it-IT" altLang="it-IT" sz="1200" smtClean="0">
                <a:latin typeface="Times New Roman" panose="02020603050405020304" pitchFamily="18" charset="0"/>
              </a:rPr>
              <a:pPr/>
              <a:t>10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6F5D72E1-97D1-4392-9F60-8CA14EB0EA4F}" type="slidenum">
              <a:rPr lang="it-IT" altLang="it-IT" sz="1200" smtClean="0">
                <a:latin typeface="Times New Roman" panose="02020603050405020304" pitchFamily="18" charset="0"/>
              </a:rPr>
              <a:pPr/>
              <a:t>11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3DB89BFC-73EF-44D6-97A0-ED209942A817}" type="slidenum">
              <a:rPr lang="it-IT" altLang="it-IT" sz="1200" smtClean="0">
                <a:latin typeface="Times New Roman" panose="02020603050405020304" pitchFamily="18" charset="0"/>
              </a:rPr>
              <a:pPr/>
              <a:t>12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BF873A46-ABD4-478D-BAE1-A0117905C710}" type="slidenum">
              <a:rPr lang="it-IT" altLang="it-IT" sz="1200" smtClean="0">
                <a:latin typeface="Times New Roman" panose="02020603050405020304" pitchFamily="18" charset="0"/>
              </a:rPr>
              <a:pPr/>
              <a:t>13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865C13DD-05BF-4A03-AD65-82BD2C0DE5E7}" type="slidenum">
              <a:rPr lang="it-IT" altLang="it-IT" sz="1200" smtClean="0">
                <a:latin typeface="Times New Roman" panose="02020603050405020304" pitchFamily="18" charset="0"/>
              </a:rPr>
              <a:pPr/>
              <a:t>14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81F0C9A-3C19-418E-A8C8-CD6CCCE1B2BE}" type="slidenum">
              <a:rPr lang="it-IT" altLang="it-IT" sz="1200" smtClean="0">
                <a:latin typeface="Times New Roman" panose="02020603050405020304" pitchFamily="18" charset="0"/>
              </a:rPr>
              <a:pPr/>
              <a:t>15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8E5FD54E-F076-40F0-A47E-997EC6C65F6A}" type="slidenum">
              <a:rPr lang="it-IT" altLang="it-IT" sz="1200" smtClean="0">
                <a:latin typeface="Times New Roman" panose="02020603050405020304" pitchFamily="18" charset="0"/>
              </a:rPr>
              <a:pPr/>
              <a:t>16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2224C88C-B13F-46AD-AE19-3A4A7184BCAE}" type="slidenum">
              <a:rPr lang="it-IT" altLang="it-IT" sz="1200" smtClean="0">
                <a:latin typeface="Times New Roman" panose="02020603050405020304" pitchFamily="18" charset="0"/>
              </a:rPr>
              <a:pPr/>
              <a:t>17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4A989F52-44EA-46E0-838D-FECF824CDEDD}" type="slidenum">
              <a:rPr lang="it-IT" altLang="it-IT" sz="1200" smtClean="0">
                <a:latin typeface="Times New Roman" panose="02020603050405020304" pitchFamily="18" charset="0"/>
              </a:rPr>
              <a:pPr/>
              <a:t>18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A3D38F35-6CF8-416B-A47B-7DF5FD5864DD}" type="slidenum">
              <a:rPr lang="it-IT" altLang="it-IT" sz="1200" smtClean="0">
                <a:latin typeface="Times New Roman" panose="02020603050405020304" pitchFamily="18" charset="0"/>
              </a:rPr>
              <a:pPr/>
              <a:t>19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E0304C76-9223-4A7B-9F74-15B074AB8544}" type="slidenum">
              <a:rPr lang="it-IT" altLang="it-IT" sz="1200" smtClean="0">
                <a:latin typeface="Times New Roman" panose="02020603050405020304" pitchFamily="18" charset="0"/>
              </a:rPr>
              <a:pPr/>
              <a:t>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5FFED0E0-E827-4AEC-A0C5-BFB7B70B136A}" type="slidenum">
              <a:rPr lang="it-IT" altLang="it-IT" sz="1200" smtClean="0">
                <a:latin typeface="Times New Roman" panose="02020603050405020304" pitchFamily="18" charset="0"/>
              </a:rPr>
              <a:pPr/>
              <a:t>20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9D25D69-AD2E-4CDF-9222-677A345E354C}" type="slidenum">
              <a:rPr lang="it-IT" altLang="it-IT" sz="1200" smtClean="0">
                <a:latin typeface="Times New Roman" panose="02020603050405020304" pitchFamily="18" charset="0"/>
              </a:rPr>
              <a:pPr/>
              <a:t>21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6A5CC704-EB0E-403D-A4D7-B28DDDB40729}" type="slidenum">
              <a:rPr lang="it-IT" altLang="it-IT" sz="1200" smtClean="0">
                <a:latin typeface="Times New Roman" panose="02020603050405020304" pitchFamily="18" charset="0"/>
              </a:rPr>
              <a:pPr/>
              <a:t>22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0F639438-20B7-4E16-B674-F49BD7735F93}" type="slidenum">
              <a:rPr lang="it-IT" altLang="it-IT" sz="1200" smtClean="0">
                <a:latin typeface="Times New Roman" panose="02020603050405020304" pitchFamily="18" charset="0"/>
              </a:rPr>
              <a:pPr/>
              <a:t>23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83C0F780-F154-43ED-920A-5586ABC2AD53}" type="slidenum">
              <a:rPr lang="it-IT" altLang="it-IT" sz="1200" smtClean="0">
                <a:latin typeface="Times New Roman" panose="02020603050405020304" pitchFamily="18" charset="0"/>
              </a:rPr>
              <a:pPr/>
              <a:t>24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FCA95809-C510-4E0C-92C4-91B2E26F4837}" type="slidenum">
              <a:rPr lang="it-IT" altLang="it-IT" sz="1200" smtClean="0">
                <a:latin typeface="Times New Roman" panose="02020603050405020304" pitchFamily="18" charset="0"/>
              </a:rPr>
              <a:pPr/>
              <a:t>25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F71510A8-6AD4-44FA-BBC4-7356395A04BD}" type="slidenum">
              <a:rPr lang="it-IT" altLang="it-IT" sz="1200" smtClean="0">
                <a:latin typeface="Times New Roman" panose="02020603050405020304" pitchFamily="18" charset="0"/>
              </a:rPr>
              <a:pPr/>
              <a:t>26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690340FD-D3EC-4254-A7F3-F2E28C8E7D15}" type="slidenum">
              <a:rPr lang="it-IT" altLang="it-IT" sz="1200" smtClean="0">
                <a:latin typeface="Times New Roman" panose="02020603050405020304" pitchFamily="18" charset="0"/>
              </a:rPr>
              <a:pPr/>
              <a:t>27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13BF7D90-0BA8-4C7B-B74D-2573982FA4C8}" type="slidenum">
              <a:rPr lang="it-IT" altLang="it-IT" sz="1200" smtClean="0">
                <a:latin typeface="Times New Roman" panose="02020603050405020304" pitchFamily="18" charset="0"/>
              </a:rPr>
              <a:pPr/>
              <a:t>28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001A29E4-D82D-45E2-8C06-79B8E708B764}" type="slidenum">
              <a:rPr lang="it-IT" altLang="it-IT" sz="1200" smtClean="0">
                <a:latin typeface="Times New Roman" panose="02020603050405020304" pitchFamily="18" charset="0"/>
              </a:rPr>
              <a:pPr/>
              <a:t>29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3A042457-82D0-4DC6-9FB8-874840ADC381}" type="slidenum">
              <a:rPr lang="it-IT" altLang="it-IT" sz="1200" smtClean="0">
                <a:latin typeface="Times New Roman" panose="02020603050405020304" pitchFamily="18" charset="0"/>
              </a:rPr>
              <a:pPr/>
              <a:t>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C6B743C3-78B4-46E7-9039-0A98148CAC82}" type="slidenum">
              <a:rPr lang="it-IT" altLang="it-IT" sz="1200" smtClean="0">
                <a:latin typeface="Times New Roman" panose="02020603050405020304" pitchFamily="18" charset="0"/>
              </a:rPr>
              <a:pPr/>
              <a:t>30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21A792B-715A-4822-A2C4-A1FA5A7E45F2}" type="slidenum">
              <a:rPr lang="it-IT" altLang="it-IT" sz="1200" smtClean="0">
                <a:latin typeface="Times New Roman" panose="02020603050405020304" pitchFamily="18" charset="0"/>
              </a:rPr>
              <a:pPr/>
              <a:t>31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63A9858-9133-4FF8-9BAE-0EF3865A82AA}" type="slidenum">
              <a:rPr lang="it-IT" altLang="it-IT" sz="1200" smtClean="0">
                <a:latin typeface="Times New Roman" panose="02020603050405020304" pitchFamily="18" charset="0"/>
              </a:rPr>
              <a:pPr/>
              <a:t>32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0EB9066-8B1A-4977-B689-3DB5C5D31BDF}" type="slidenum">
              <a:rPr lang="it-IT" altLang="it-IT" sz="1200" smtClean="0">
                <a:latin typeface="Times New Roman" panose="02020603050405020304" pitchFamily="18" charset="0"/>
              </a:rPr>
              <a:pPr/>
              <a:t>33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ED6719C2-5C7A-467B-A748-651607243A4F}" type="slidenum">
              <a:rPr lang="it-IT" altLang="it-IT" sz="1200" smtClean="0">
                <a:latin typeface="Times New Roman" panose="02020603050405020304" pitchFamily="18" charset="0"/>
              </a:rPr>
              <a:pPr/>
              <a:t>34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AB4CD3B8-FA8A-4D6F-A87D-F030FF924E68}" type="slidenum">
              <a:rPr lang="it-IT" altLang="it-IT" sz="1200" smtClean="0">
                <a:latin typeface="Times New Roman" panose="02020603050405020304" pitchFamily="18" charset="0"/>
              </a:rPr>
              <a:pPr/>
              <a:t>4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BBC0362E-CE0D-47C6-AA08-7189709FF2B4}" type="slidenum">
              <a:rPr lang="it-IT" altLang="it-IT" sz="1200" smtClean="0">
                <a:latin typeface="Times New Roman" panose="02020603050405020304" pitchFamily="18" charset="0"/>
              </a:rPr>
              <a:pPr/>
              <a:t>5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819C1EA8-3731-49FD-BB9B-1B4C4CEB0B24}" type="slidenum">
              <a:rPr lang="it-IT" altLang="it-IT" sz="1200" smtClean="0">
                <a:latin typeface="Times New Roman" panose="02020603050405020304" pitchFamily="18" charset="0"/>
              </a:rPr>
              <a:pPr/>
              <a:t>6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98FCD7CA-FA98-4CE8-983E-09078B986B14}" type="slidenum">
              <a:rPr lang="it-IT" altLang="it-IT" sz="1200" smtClean="0">
                <a:latin typeface="Times New Roman" panose="02020603050405020304" pitchFamily="18" charset="0"/>
              </a:rPr>
              <a:pPr/>
              <a:t>7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27589302-93D0-4AC6-A845-56007188CD7C}" type="slidenum">
              <a:rPr lang="it-IT" altLang="it-IT" sz="1200" smtClean="0">
                <a:latin typeface="Times New Roman" panose="02020603050405020304" pitchFamily="18" charset="0"/>
              </a:rPr>
              <a:pPr/>
              <a:t>8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 Unicode MS" charset="0"/>
                <a:ea typeface="MS PGothic" panose="020B0600070205080204" pitchFamily="34" charset="-128"/>
              </a:defRPr>
            </a:lvl9pPr>
          </a:lstStyle>
          <a:p>
            <a:fld id="{1ABE66ED-468A-420D-9D93-AEA9E7C4D06D}" type="slidenum">
              <a:rPr lang="it-IT" altLang="it-IT" sz="1200" smtClean="0">
                <a:latin typeface="Times New Roman" panose="02020603050405020304" pitchFamily="18" charset="0"/>
              </a:rPr>
              <a:pPr/>
              <a:t>9</a:t>
            </a:fld>
            <a:endParaRPr lang="it-IT" altLang="it-IT" sz="1200" smtClean="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18E75-EF6D-47C6-A07C-8F0CCFCEB4F2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05312241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592C0-8C69-47B2-8468-AF6273F41F6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720995793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9A22-7194-4B50-993F-22032D69AA8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802882203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0B2A-778A-47C9-AE22-9990205934E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791353545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DEABA-9ABA-48D9-A780-69D10550311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46367341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0F27A-9082-4179-9CC0-BFF6BFB87C81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95529094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E8523-7287-4F2A-8F0E-EF7CD7ED7683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4024226780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25049-3660-4CE1-8C48-5EEBE33FB763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81039966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AB283-0F45-472C-90FF-16E118AC3FF9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098411381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19905-04BF-4320-B1C7-AB186CE2AAD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34002781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2316B-779A-4615-808B-B6C19AC306F4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074252340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 smtClean="0"/>
              <a:t>Fare clic per modificare gli stili del testo dello schema</a:t>
            </a:r>
          </a:p>
          <a:p>
            <a:pPr lvl="1"/>
            <a:r>
              <a:rPr lang="en-US" altLang="it-IT" smtClean="0"/>
              <a:t>Secondo livello</a:t>
            </a:r>
          </a:p>
          <a:p>
            <a:pPr lvl="2"/>
            <a:r>
              <a:rPr lang="en-US" altLang="it-IT" smtClean="0"/>
              <a:t>Terzo livello</a:t>
            </a:r>
          </a:p>
          <a:p>
            <a:pPr lvl="3"/>
            <a:r>
              <a:rPr lang="en-US" altLang="it-IT" smtClean="0"/>
              <a:t>Quarto livello</a:t>
            </a:r>
          </a:p>
          <a:p>
            <a:pPr lvl="4"/>
            <a:r>
              <a:rPr lang="en-US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D025C20-06DE-485F-85EB-5554EBDBC21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Strutture dati: array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                </a:t>
            </a:r>
            <a:r>
              <a:rPr lang="it-IT" altLang="it-IT" sz="2400">
                <a:latin typeface="Arial" panose="020B0604020202020204" pitchFamily="34" charset="0"/>
              </a:rPr>
              <a:t>[07]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Algoritmi elementari con array</a:t>
            </a:r>
            <a:r>
              <a:rPr lang="it-IT" altLang="it-IT" sz="24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   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r>
              <a:rPr lang="it-IT" altLang="it-IT" sz="2400">
                <a:latin typeface="Arial" panose="020B0604020202020204" pitchFamily="34" charset="0"/>
              </a:rPr>
              <a:t>[02-T]</a:t>
            </a:r>
            <a:endParaRPr lang="it-IT" altLang="it-IT" sz="2400">
              <a:latin typeface="Avant Garde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755650" y="2060575"/>
            <a:ext cx="7561263" cy="7016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/>
              </a:rPr>
              <a:t>Sviluppo di algoritmi incrementali per problemi base quando i dati sono elementi di array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79388" y="2924175"/>
            <a:ext cx="8785225" cy="19383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algoritmo per la determinazione del massimo elemento di un array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algoritmo per la determinazione del minimo elemento di un array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algoritmo per la determinazione del massimo elemento e del suo </a:t>
            </a:r>
            <a:r>
              <a:rPr lang="it-IT" altLang="it-IT" sz="2000">
                <a:solidFill>
                  <a:srgbClr val="7F7F7F"/>
                </a:solidFill>
                <a:latin typeface="Avant Garde"/>
              </a:rPr>
              <a:t>	</a:t>
            </a:r>
            <a:r>
              <a:rPr lang="it-IT" altLang="it-IT" sz="2000">
                <a:latin typeface="Avant Garde"/>
              </a:rPr>
              <a:t>indice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/>
              </a:rPr>
              <a:t> algoritmo per la determinazione dell’indice del massimo elemento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/>
              </a:rPr>
              <a:t>Prerequisiti richiesti:</a:t>
            </a:r>
            <a:r>
              <a:rPr lang="it-IT" altLang="it-IT" sz="2000">
                <a:latin typeface="Avant Garde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/>
              </a:rPr>
              <a:t>P1-06-03-T, P1-07-1-T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100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21518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44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21519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21520" name="Line 29"/>
          <p:cNvSpPr>
            <a:spLocks noChangeShapeType="1"/>
          </p:cNvSpPr>
          <p:nvPr/>
        </p:nvSpPr>
        <p:spPr bwMode="auto">
          <a:xfrm flipV="1">
            <a:off x="4419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1521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21522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21523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21524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21525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21526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21527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21528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21529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21530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21531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2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23566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49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23567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23568" name="Line 29"/>
          <p:cNvSpPr>
            <a:spLocks noChangeShapeType="1"/>
          </p:cNvSpPr>
          <p:nvPr/>
        </p:nvSpPr>
        <p:spPr bwMode="auto">
          <a:xfrm flipV="1">
            <a:off x="4419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3569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23570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23571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23572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23573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23574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23575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23576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23577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23578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23579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1147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25614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49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25615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25616" name="Line 29"/>
          <p:cNvSpPr>
            <a:spLocks noChangeShapeType="1"/>
          </p:cNvSpPr>
          <p:nvPr/>
        </p:nvSpPr>
        <p:spPr bwMode="auto">
          <a:xfrm flipV="1">
            <a:off x="50292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5617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25618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25619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25620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25621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25622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25623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25624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25625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25626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25627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2172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27662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49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27663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27664" name="Line 29"/>
          <p:cNvSpPr>
            <a:spLocks noChangeShapeType="1"/>
          </p:cNvSpPr>
          <p:nvPr/>
        </p:nvSpPr>
        <p:spPr bwMode="auto">
          <a:xfrm flipV="1">
            <a:off x="57150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65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27666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27667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27668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27669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27670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27671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27672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27673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27674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27675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29710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49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29711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29712" name="Line 29"/>
          <p:cNvSpPr>
            <a:spLocks noChangeShapeType="1"/>
          </p:cNvSpPr>
          <p:nvPr/>
        </p:nvSpPr>
        <p:spPr bwMode="auto">
          <a:xfrm flipV="1">
            <a:off x="64008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713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29714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29715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29716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29717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29718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29719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29720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29721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29722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29723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4213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4218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4219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4221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31758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49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31759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31760" name="Line 29"/>
          <p:cNvSpPr>
            <a:spLocks noChangeShapeType="1"/>
          </p:cNvSpPr>
          <p:nvPr/>
        </p:nvSpPr>
        <p:spPr bwMode="auto">
          <a:xfrm flipV="1">
            <a:off x="7086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61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31762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31763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31764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31765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31766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31767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31768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31769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31770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31771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33806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49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33807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33808" name="Line 29"/>
          <p:cNvSpPr>
            <a:spLocks noChangeShapeType="1"/>
          </p:cNvSpPr>
          <p:nvPr/>
        </p:nvSpPr>
        <p:spPr bwMode="auto">
          <a:xfrm flipV="1">
            <a:off x="7848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5262" name="Rectangle 30"/>
          <p:cNvSpPr>
            <a:spLocks noChangeArrowheads="1"/>
          </p:cNvSpPr>
          <p:nvPr/>
        </p:nvSpPr>
        <p:spPr bwMode="auto">
          <a:xfrm>
            <a:off x="1403350" y="4191000"/>
            <a:ext cx="3024188" cy="2362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33810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33811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33812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33813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33814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33815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33816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33817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33818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33819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33820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5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610600" cy="495458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massimo_array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a[],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n)</a:t>
            </a:r>
            <a:r>
              <a:rPr lang="it-IT" sz="2800" b="1" dirty="0">
                <a:solidFill>
                  <a:srgbClr val="CC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 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a[0]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i++)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endParaRPr lang="it-IT" sz="24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latin typeface="Comic Sans MS" charset="0"/>
                <a:ea typeface="ＭＳ Ｐゴシック" charset="0"/>
              </a:rPr>
              <a:t>     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(a[i]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&gt;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a[i]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  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}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6659563" y="2757488"/>
            <a:ext cx="1797050" cy="1185862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600" b="1">
                <a:latin typeface="Comic Sans MS" charset="0"/>
                <a:ea typeface="ＭＳ Ｐゴシック" charset="0"/>
              </a:rPr>
              <a:t>n-1</a:t>
            </a:r>
            <a:endParaRPr lang="it-IT" sz="2400">
              <a:latin typeface="Comic Sans MS" charset="0"/>
              <a:ea typeface="ＭＳ Ｐゴシック" charset="0"/>
            </a:endParaRPr>
          </a:p>
          <a:p>
            <a:pPr algn="ctr">
              <a:defRPr/>
            </a:pPr>
            <a:r>
              <a:rPr lang="it-IT">
                <a:latin typeface="Arial" charset="0"/>
                <a:ea typeface="ＭＳ Ｐゴシック" charset="0"/>
              </a:rPr>
              <a:t>confronti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610600" cy="495458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minimo_array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a[],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n)</a:t>
            </a:r>
            <a:r>
              <a:rPr lang="it-IT" sz="2800" b="1" dirty="0">
                <a:solidFill>
                  <a:srgbClr val="CC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 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min_array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8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min_array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a[0]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i++)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endParaRPr lang="it-IT" sz="24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latin typeface="Comic Sans MS" charset="0"/>
                <a:ea typeface="ＭＳ Ｐゴシック" charset="0"/>
              </a:rPr>
              <a:t>     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(a[i]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min_array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min_array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a[i]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  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}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return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min_array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6659563" y="2757488"/>
            <a:ext cx="1797050" cy="1185862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600" b="1">
                <a:latin typeface="Comic Sans MS" charset="0"/>
                <a:ea typeface="ＭＳ Ｐゴシック" charset="0"/>
              </a:rPr>
              <a:t>n-1</a:t>
            </a:r>
            <a:endParaRPr lang="it-IT" sz="2400">
              <a:latin typeface="Comic Sans MS" charset="0"/>
              <a:ea typeface="ＭＳ Ｐゴシック" charset="0"/>
            </a:endParaRPr>
          </a:p>
          <a:p>
            <a:pPr algn="ctr">
              <a:defRPr/>
            </a:pPr>
            <a:r>
              <a:rPr lang="it-IT">
                <a:latin typeface="Arial" charset="0"/>
                <a:ea typeface="ＭＳ Ｐゴシック" charset="0"/>
              </a:rPr>
              <a:t>confronti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1835150" y="2630488"/>
            <a:ext cx="3024188" cy="503237"/>
          </a:xfrm>
          <a:prstGeom prst="rect">
            <a:avLst/>
          </a:prstGeom>
          <a:noFill/>
          <a:ln w="285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nimBg="1" autoUpdateAnimBg="0"/>
      <p:bldP spid="983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46075" y="1773238"/>
            <a:ext cx="8583613" cy="4462462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l’array (variabile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 il size dell’array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</a:t>
            </a:r>
            <a:r>
              <a:rPr lang="it-IT" altLang="it-IT" sz="2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output: </a:t>
            </a:r>
            <a:r>
              <a:rPr lang="it-IT" altLang="it-IT" sz="2800">
                <a:latin typeface="Arial" panose="020B0604020202020204" pitchFamily="34" charset="0"/>
              </a:rPr>
              <a:t>il massimo (variabile 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  <a:r>
              <a:rPr lang="it-IT" altLang="it-IT" sz="2800">
                <a:latin typeface="Arial" panose="020B0604020202020204" pitchFamily="34" charset="0"/>
              </a:rPr>
              <a:t>),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l’indice del massimo (variabile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  <a:r>
              <a:rPr lang="it-IT" altLang="it-IT" sz="2800">
                <a:latin typeface="Arial Unicode M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 b="1">
                <a:latin typeface="Arial" panose="020B0604020202020204" pitchFamily="34" charset="0"/>
              </a:rPr>
              <a:t>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	</a:t>
            </a:r>
            <a:r>
              <a:rPr lang="it-IT" altLang="it-IT" sz="2800">
                <a:latin typeface="Arial" panose="020B0604020202020204" pitchFamily="34" charset="0"/>
              </a:rPr>
              <a:t>confrontare l’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-simo elemento dell’array con il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800">
                <a:latin typeface="Arial" panose="020B0604020202020204" pitchFamily="34" charset="0"/>
              </a:rPr>
              <a:t>massimo dei precedenti (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i-1</a:t>
            </a:r>
            <a:r>
              <a:rPr lang="it-IT" altLang="it-IT" sz="2800">
                <a:latin typeface="Arial" panose="020B0604020202020204" pitchFamily="34" charset="0"/>
              </a:rPr>
              <a:t>) valori dell’array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e determinare il nuovo massimo e il suo indice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323850" y="1989138"/>
            <a:ext cx="8748713" cy="397033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dati di input:</a:t>
            </a:r>
            <a:r>
              <a:rPr lang="it-IT" altLang="it-IT" sz="2800">
                <a:latin typeface="Arial" panose="020B0604020202020204" pitchFamily="34" charset="0"/>
              </a:rPr>
              <a:t> l’array (variabile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it-IT" altLang="it-IT" sz="2800">
                <a:latin typeface="Arial" panose="020B0604020202020204" pitchFamily="34" charset="0"/>
              </a:rPr>
              <a:t>),  il size dell’array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(variabile</a:t>
            </a:r>
            <a:r>
              <a:rPr lang="it-IT" altLang="it-IT" sz="2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endParaRPr lang="it-IT" altLang="it-IT" sz="2800"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 </a:t>
            </a:r>
            <a:r>
              <a:rPr lang="it-IT" altLang="it-IT" sz="2800">
                <a:latin typeface="Arial" panose="020B0604020202020204" pitchFamily="34" charset="0"/>
              </a:rPr>
              <a:t>il massimo (variabile  </a:t>
            </a: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  <a:r>
              <a:rPr lang="it-IT" altLang="it-IT" sz="2800">
                <a:solidFill>
                  <a:srgbClr val="FF0000"/>
                </a:solidFill>
                <a:latin typeface="Arial Unicode MS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  <a:r>
              <a:rPr lang="it-IT" altLang="it-IT" sz="2800" b="1">
                <a:latin typeface="Arial" panose="020B0604020202020204" pitchFamily="34" charset="0"/>
              </a:rPr>
              <a:t>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	</a:t>
            </a:r>
            <a:r>
              <a:rPr lang="it-IT" altLang="it-IT" sz="2800">
                <a:latin typeface="Arial" panose="020B0604020202020204" pitchFamily="34" charset="0"/>
              </a:rPr>
              <a:t>confrontare l’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-simo elemento dell’array con il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	</a:t>
            </a:r>
            <a:r>
              <a:rPr lang="it-IT" altLang="it-IT" sz="2800">
                <a:latin typeface="Arial" panose="020B0604020202020204" pitchFamily="34" charset="0"/>
              </a:rPr>
              <a:t>massimo dei precedenti (</a:t>
            </a:r>
            <a:r>
              <a:rPr lang="it-IT" altLang="it-IT" b="1">
                <a:solidFill>
                  <a:schemeClr val="accent2"/>
                </a:solidFill>
                <a:latin typeface="Comic Sans MS" panose="030F0702030302020204" pitchFamily="66" charset="0"/>
              </a:rPr>
              <a:t>i-1</a:t>
            </a:r>
            <a:r>
              <a:rPr lang="it-IT" altLang="it-IT" sz="2800">
                <a:latin typeface="Arial" panose="020B0604020202020204" pitchFamily="34" charset="0"/>
              </a:rPr>
              <a:t>) valori dell’array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e 	determinare il nuovo massimo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95513" y="1052513"/>
            <a:ext cx="5184775" cy="1198562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b="1" dirty="0">
                <a:latin typeface="Comic Sans MS" charset="0"/>
                <a:ea typeface="ＭＳ Ｐゴシック" charset="0"/>
              </a:rPr>
              <a:t> a[0]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i_max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b="1" dirty="0">
                <a:latin typeface="Comic Sans MS" charset="0"/>
                <a:ea typeface="ＭＳ Ｐゴシック" charset="0"/>
              </a:rPr>
              <a:t> 0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b="1" dirty="0">
              <a:latin typeface="Comic Sans MS" charset="0"/>
              <a:ea typeface="ＭＳ Ｐゴシック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76375" y="3789363"/>
            <a:ext cx="6624638" cy="2173287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(a[i] &gt;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b="1" dirty="0">
                <a:latin typeface="Comic Sans MS" charset="0"/>
                <a:ea typeface="ＭＳ Ｐゴシック" charset="0"/>
              </a:rPr>
              <a:t>)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b="1" dirty="0">
                <a:latin typeface="Comic Sans MS" charset="0"/>
                <a:ea typeface="ＭＳ Ｐゴシック" charset="0"/>
              </a:rPr>
              <a:t>a[i]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b="1" dirty="0" err="1">
                <a:latin typeface="Comic Sans MS" charset="0"/>
                <a:ea typeface="ＭＳ Ｐゴシック" charset="0"/>
              </a:rPr>
              <a:t>i_max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b="1" dirty="0">
                <a:latin typeface="Comic Sans MS" charset="0"/>
                <a:ea typeface="ＭＳ Ｐゴシック" charset="0"/>
              </a:rPr>
              <a:t>i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}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755650" y="333375"/>
            <a:ext cx="3240088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inizializzazione:</a:t>
            </a:r>
            <a:endParaRPr lang="it-IT" altLang="it-IT">
              <a:latin typeface="New York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27088" y="2924175"/>
            <a:ext cx="77057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costrutto di selezione all’interno del ciclo:</a:t>
            </a:r>
            <a:endParaRPr lang="it-IT" altLang="it-IT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44035" name="Group 37"/>
          <p:cNvGrpSpPr>
            <a:grpSpLocks/>
          </p:cNvGrpSpPr>
          <p:nvPr/>
        </p:nvGrpSpPr>
        <p:grpSpPr bwMode="auto">
          <a:xfrm>
            <a:off x="609600" y="2514600"/>
            <a:ext cx="7508875" cy="650875"/>
            <a:chOff x="384" y="1584"/>
            <a:chExt cx="4730" cy="410"/>
          </a:xfrm>
        </p:grpSpPr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384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36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816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1248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1680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2112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2544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2976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3408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3840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4272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4704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36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0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 flipV="1">
            <a:off x="9906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41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44042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44043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44044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44045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44046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44047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44048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44049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44050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44051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9" grpId="0" animBg="1" autoUpdateAnimBg="0"/>
      <p:bldP spid="17440" grpId="0" animBg="1" autoUpdateAnimBg="0"/>
      <p:bldP spid="17441" grpId="0" autoUpdateAnimBg="0"/>
      <p:bldP spid="1744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46094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36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46095" name="Text Box 26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0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46096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46097" name="Rectangle 28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46098" name="Line 29"/>
          <p:cNvSpPr>
            <a:spLocks noChangeShapeType="1"/>
          </p:cNvSpPr>
          <p:nvPr/>
        </p:nvSpPr>
        <p:spPr bwMode="auto">
          <a:xfrm flipV="1">
            <a:off x="16002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99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46100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46101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46102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46103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46104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46105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46106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46107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46108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46109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48142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36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48143" name="Text Box 26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0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48144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48145" name="Rectangle 28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48146" name="Line 29"/>
          <p:cNvSpPr>
            <a:spLocks noChangeShapeType="1"/>
          </p:cNvSpPr>
          <p:nvPr/>
        </p:nvSpPr>
        <p:spPr bwMode="auto">
          <a:xfrm flipV="1">
            <a:off x="22860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8147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48148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48149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48150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48151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48152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48153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48154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48155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48156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48157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0428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0190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44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50191" name="Text Box 26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2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50192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50193" name="Rectangle 28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50194" name="Line 29"/>
          <p:cNvSpPr>
            <a:spLocks noChangeShapeType="1"/>
          </p:cNvSpPr>
          <p:nvPr/>
        </p:nvSpPr>
        <p:spPr bwMode="auto">
          <a:xfrm flipV="1">
            <a:off x="22860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0195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50196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50197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50198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50199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50200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50201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50202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50203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50204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50205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2238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44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52239" name="Text Box 26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2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52240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52241" name="Rectangle 28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52242" name="Line 29"/>
          <p:cNvSpPr>
            <a:spLocks noChangeShapeType="1"/>
          </p:cNvSpPr>
          <p:nvPr/>
        </p:nvSpPr>
        <p:spPr bwMode="auto">
          <a:xfrm flipV="1">
            <a:off x="30480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2243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52244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52245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52246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52247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52248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52249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52250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52251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52252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52253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4286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44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54287" name="Text Box 26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2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54288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54289" name="Rectangle 28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54290" name="Line 29"/>
          <p:cNvSpPr>
            <a:spLocks noChangeShapeType="1"/>
          </p:cNvSpPr>
          <p:nvPr/>
        </p:nvSpPr>
        <p:spPr bwMode="auto">
          <a:xfrm flipV="1">
            <a:off x="3657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4291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54292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54293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54294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54295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54296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54297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54298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54299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54300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54301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6334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44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56335" name="Text Box 26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2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56336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56337" name="Rectangle 28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56338" name="Line 29"/>
          <p:cNvSpPr>
            <a:spLocks noChangeShapeType="1"/>
          </p:cNvSpPr>
          <p:nvPr/>
        </p:nvSpPr>
        <p:spPr bwMode="auto">
          <a:xfrm flipV="1">
            <a:off x="4419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6339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56340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56341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56342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56343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56344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56345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56346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56347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56348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56349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58382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49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58383" name="Text Box 26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5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58384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58385" name="Rectangle 28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58386" name="Line 29"/>
          <p:cNvSpPr>
            <a:spLocks noChangeShapeType="1"/>
          </p:cNvSpPr>
          <p:nvPr/>
        </p:nvSpPr>
        <p:spPr bwMode="auto">
          <a:xfrm flipV="1">
            <a:off x="4419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8387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58388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58389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58390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58391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58392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58393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58394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58395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58396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58397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0430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49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60431" name="Text Box 26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5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60432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60433" name="Rectangle 28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60434" name="Line 29"/>
          <p:cNvSpPr>
            <a:spLocks noChangeShapeType="1"/>
          </p:cNvSpPr>
          <p:nvPr/>
        </p:nvSpPr>
        <p:spPr bwMode="auto">
          <a:xfrm flipV="1">
            <a:off x="50292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0435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60436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60437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60438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60439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60440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60441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60442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60443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60444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60445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2051050" y="1484313"/>
            <a:ext cx="5184775" cy="711200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b="1" dirty="0">
                <a:latin typeface="Comic Sans MS" charset="0"/>
                <a:ea typeface="ＭＳ Ｐゴシック" charset="0"/>
              </a:rPr>
              <a:t> a[0]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b="1" dirty="0">
              <a:latin typeface="Comic Sans MS" charset="0"/>
              <a:ea typeface="ＭＳ Ｐゴシック" charset="0"/>
            </a:endParaRP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1403350" y="3789363"/>
            <a:ext cx="6624638" cy="2184400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latin typeface="Comic Sans MS" charset="0"/>
                <a:ea typeface="ＭＳ Ｐゴシック" charset="0"/>
              </a:rPr>
              <a:t>(a[i] &gt; </a:t>
            </a:r>
            <a:r>
              <a:rPr lang="it-IT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b="1" dirty="0">
                <a:latin typeface="Comic Sans MS" charset="0"/>
                <a:ea typeface="ＭＳ Ｐゴシック" charset="0"/>
              </a:rPr>
              <a:t>) </a:t>
            </a: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{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b="1" dirty="0">
                <a:latin typeface="Comic Sans MS" charset="0"/>
                <a:ea typeface="ＭＳ Ｐゴシック" charset="0"/>
              </a:rPr>
              <a:t> </a:t>
            </a:r>
            <a:r>
              <a:rPr lang="it-IT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b="1" dirty="0">
                <a:latin typeface="Comic Sans MS" charset="0"/>
                <a:ea typeface="ＭＳ Ｐゴシック" charset="0"/>
              </a:rPr>
              <a:t>a[i] </a:t>
            </a: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}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55650" y="333375"/>
            <a:ext cx="3240088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inizializzazione:</a:t>
            </a:r>
            <a:endParaRPr lang="it-IT" altLang="it-IT">
              <a:latin typeface="New York" charset="0"/>
            </a:endParaRP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827088" y="2924175"/>
            <a:ext cx="7705725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costrutto di selezione all’interno del ciclo:</a:t>
            </a:r>
            <a:endParaRPr lang="it-IT" altLang="it-IT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nimBg="1"/>
      <p:bldP spid="9728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6573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2478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49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62479" name="Text Box 26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5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62480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62481" name="Rectangle 28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62482" name="Line 29"/>
          <p:cNvSpPr>
            <a:spLocks noChangeShapeType="1"/>
          </p:cNvSpPr>
          <p:nvPr/>
        </p:nvSpPr>
        <p:spPr bwMode="auto">
          <a:xfrm flipV="1">
            <a:off x="57150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2483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62484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62485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62486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62487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62488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62489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62490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62491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62492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62493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7596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7597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4526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49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64527" name="Text Box 26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5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64528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64529" name="Rectangle 28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64530" name="Line 29"/>
          <p:cNvSpPr>
            <a:spLocks noChangeShapeType="1"/>
          </p:cNvSpPr>
          <p:nvPr/>
        </p:nvSpPr>
        <p:spPr bwMode="auto">
          <a:xfrm flipV="1">
            <a:off x="64008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4531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64532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64533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64534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64535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64536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64537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64538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64539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64540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64541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66575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66578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66579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66583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49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66586" name="Text Box 26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5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66587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66588" name="Rectangle 28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66589" name="Line 29"/>
          <p:cNvSpPr>
            <a:spLocks noChangeShapeType="1"/>
          </p:cNvSpPr>
          <p:nvPr/>
        </p:nvSpPr>
        <p:spPr bwMode="auto">
          <a:xfrm flipV="1">
            <a:off x="7086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137318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(e del suo indice)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68622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49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68623" name="Text Box 26"/>
          <p:cNvSpPr txBox="1">
            <a:spLocks noChangeArrowheads="1"/>
          </p:cNvSpPr>
          <p:nvPr/>
        </p:nvSpPr>
        <p:spPr bwMode="auto">
          <a:xfrm>
            <a:off x="5410200" y="4800600"/>
            <a:ext cx="9842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 </a:t>
            </a:r>
            <a:r>
              <a:rPr lang="it-IT" altLang="it-IT" sz="4800"/>
              <a:t>5 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68624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68625" name="Rectangle 28"/>
          <p:cNvSpPr>
            <a:spLocks noChangeArrowheads="1"/>
          </p:cNvSpPr>
          <p:nvPr/>
        </p:nvSpPr>
        <p:spPr bwMode="auto">
          <a:xfrm>
            <a:off x="5257800" y="5762625"/>
            <a:ext cx="13350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i_max</a:t>
            </a:r>
          </a:p>
        </p:txBody>
      </p:sp>
      <p:sp>
        <p:nvSpPr>
          <p:cNvPr id="68626" name="Line 29"/>
          <p:cNvSpPr>
            <a:spLocks noChangeShapeType="1"/>
          </p:cNvSpPr>
          <p:nvPr/>
        </p:nvSpPr>
        <p:spPr bwMode="auto">
          <a:xfrm flipV="1">
            <a:off x="7848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9662" name="Rectangle 30"/>
          <p:cNvSpPr>
            <a:spLocks noChangeArrowheads="1"/>
          </p:cNvSpPr>
          <p:nvPr/>
        </p:nvSpPr>
        <p:spPr bwMode="auto">
          <a:xfrm>
            <a:off x="990600" y="4191000"/>
            <a:ext cx="6629400" cy="236220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it-IT" altLang="it-IT">
              <a:latin typeface="Arial Unicode MS" charset="0"/>
            </a:endParaRPr>
          </a:p>
        </p:txBody>
      </p:sp>
      <p:sp>
        <p:nvSpPr>
          <p:cNvPr id="68628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68629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68630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68631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68632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68633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68634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68635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68636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68637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68638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6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323850" y="188913"/>
            <a:ext cx="8610600" cy="5816600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void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max_val_ind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</a:t>
            </a:r>
            <a:r>
              <a:rPr lang="it-IT" sz="2800" b="1" dirty="0">
                <a:solidFill>
                  <a:srgbClr val="CC0000"/>
                </a:solidFill>
                <a:latin typeface="Comic Sans MS" charset="0"/>
                <a:ea typeface="ＭＳ Ｐゴシック" charset="0"/>
              </a:rPr>
              <a:t>in: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a[],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n;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	</a:t>
            </a:r>
            <a:r>
              <a:rPr lang="it-IT" sz="2800" b="1" dirty="0">
                <a:solidFill>
                  <a:srgbClr val="CC0000"/>
                </a:solidFill>
                <a:latin typeface="Comic Sans MS" charset="0"/>
                <a:ea typeface="ＭＳ Ｐゴシック" charset="0"/>
              </a:rPr>
              <a:t>out: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,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i_max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a[0]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i_max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0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for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i++)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endParaRPr lang="it-IT" sz="24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latin typeface="Comic Sans MS" charset="0"/>
                <a:ea typeface="ＭＳ Ｐゴシック" charset="0"/>
              </a:rPr>
              <a:t>     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(a[i]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&gt;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) </a:t>
            </a:r>
          </a:p>
          <a:p>
            <a:pPr algn="just"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     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max_array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a[i]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  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i_max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   }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}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6659563" y="2613025"/>
            <a:ext cx="1797050" cy="1185863"/>
          </a:xfrm>
          <a:prstGeom prst="rect">
            <a:avLst/>
          </a:prstGeom>
          <a:solidFill>
            <a:srgbClr val="FFFF99"/>
          </a:solidFill>
          <a:ln w="57150">
            <a:solidFill>
              <a:schemeClr val="tx2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600" b="1">
                <a:latin typeface="Comic Sans MS" charset="0"/>
                <a:ea typeface="ＭＳ Ｐゴシック" charset="0"/>
              </a:rPr>
              <a:t>n-1</a:t>
            </a:r>
            <a:endParaRPr lang="it-IT" sz="2400">
              <a:latin typeface="Comic Sans MS" charset="0"/>
              <a:ea typeface="ＭＳ Ｐゴシック" charset="0"/>
            </a:endParaRPr>
          </a:p>
          <a:p>
            <a:pPr algn="ctr">
              <a:defRPr/>
            </a:pPr>
            <a:r>
              <a:rPr lang="it-IT">
                <a:latin typeface="Arial" charset="0"/>
                <a:ea typeface="ＭＳ Ｐゴシック" charset="0"/>
              </a:rPr>
              <a:t>confronti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2" name="CasellaDiTesto 1"/>
          <p:cNvSpPr txBox="1">
            <a:spLocks noChangeArrowheads="1"/>
          </p:cNvSpPr>
          <p:nvPr/>
        </p:nvSpPr>
        <p:spPr bwMode="auto">
          <a:xfrm>
            <a:off x="1979613" y="5229225"/>
            <a:ext cx="6827837" cy="584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bg1"/>
                </a:solidFill>
                <a:latin typeface="Arial Unicode MS" charset="0"/>
              </a:rPr>
              <a:t>ATTENZIONE: da modificare in C</a:t>
            </a:r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 autoUpdateAnimBg="0"/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3"/>
          <p:cNvSpPr txBox="1">
            <a:spLocks noChangeArrowheads="1"/>
          </p:cNvSpPr>
          <p:nvPr/>
        </p:nvSpPr>
        <p:spPr bwMode="auto">
          <a:xfrm>
            <a:off x="179388" y="188913"/>
            <a:ext cx="8797925" cy="1373187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function che restituisce l’indice del massimo elemento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68313" y="1700213"/>
            <a:ext cx="8040687" cy="523875"/>
          </a:xfrm>
          <a:prstGeom prst="rect">
            <a:avLst/>
          </a:prstGeom>
          <a:solidFill>
            <a:srgbClr val="C0F8C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è una variante della function </a:t>
            </a:r>
            <a:r>
              <a:rPr lang="it-IT" altLang="it-IT" sz="2800" b="1">
                <a:latin typeface="Comic Sans MS" panose="030F0702030302020204" pitchFamily="66" charset="0"/>
              </a:rPr>
              <a:t>void max_val_ind </a:t>
            </a:r>
            <a:endParaRPr lang="it-IT" altLang="it-IT" sz="2400">
              <a:latin typeface="New York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71488" y="2349500"/>
            <a:ext cx="8037512" cy="4524375"/>
          </a:xfrm>
          <a:prstGeom prst="rect">
            <a:avLst/>
          </a:prstGeom>
          <a:solidFill>
            <a:srgbClr val="AAF6B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it-IT" sz="800" b="1" dirty="0">
              <a:solidFill>
                <a:srgbClr val="FF0000"/>
              </a:solidFill>
              <a:latin typeface="Courier New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max_ind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a[],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i,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i_max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</a:p>
          <a:p>
            <a:pPr>
              <a:defRPr/>
            </a:pPr>
            <a:r>
              <a:rPr lang="it-IT" sz="2800" b="1" dirty="0">
                <a:latin typeface="Comic Sans MS" charset="0"/>
                <a:ea typeface="ＭＳ Ｐゴシック" charset="0"/>
              </a:rPr>
              <a:t>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i_max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0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8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for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(i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1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&lt;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n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i++)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endParaRPr lang="it-IT" sz="2400" b="1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 algn="just">
              <a:defRPr/>
            </a:pPr>
            <a:r>
              <a:rPr lang="it-IT" sz="2400" b="1" dirty="0">
                <a:latin typeface="Comic Sans MS" charset="0"/>
                <a:ea typeface="ＭＳ Ｐゴシック" charset="0"/>
              </a:rPr>
              <a:t>       </a:t>
            </a:r>
            <a:r>
              <a:rPr lang="it-IT" sz="28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if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(a[i]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&gt;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a[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i_max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]) 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  <a:r>
              <a:rPr lang="it-IT" sz="2400" b="1" dirty="0">
                <a:latin typeface="Comic Sans MS" charset="0"/>
                <a:ea typeface="ＭＳ Ｐゴシック" charset="0"/>
              </a:rPr>
              <a:t> </a:t>
            </a:r>
          </a:p>
          <a:p>
            <a:pPr>
              <a:defRPr/>
            </a:pPr>
            <a:r>
              <a:rPr lang="it-IT" sz="2800" b="1" dirty="0">
                <a:solidFill>
                  <a:srgbClr val="7F7F7F"/>
                </a:solidFill>
                <a:latin typeface="Comic Sans MS" charset="0"/>
                <a:ea typeface="ＭＳ Ｐゴシック" charset="0"/>
              </a:rPr>
              <a:t>	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   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i_max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i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 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    }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 } </a:t>
            </a:r>
          </a:p>
          <a:p>
            <a:pPr>
              <a:defRPr/>
            </a:pPr>
            <a:r>
              <a:rPr lang="it-IT" sz="2800" b="1">
                <a:latin typeface="Comic Sans MS" charset="0"/>
                <a:ea typeface="ＭＳ Ｐゴシック" charset="0"/>
              </a:rPr>
              <a:t> return</a:t>
            </a:r>
            <a:r>
              <a:rPr lang="it-IT" sz="28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800" b="1" dirty="0" err="1">
                <a:latin typeface="Comic Sans MS" charset="0"/>
                <a:ea typeface="ＭＳ Ｐゴシック" charset="0"/>
              </a:rPr>
              <a:t>i_max</a:t>
            </a: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;</a:t>
            </a:r>
          </a:p>
          <a:p>
            <a:pPr>
              <a:defRPr/>
            </a:pPr>
            <a:r>
              <a:rPr lang="it-IT" sz="28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}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609600" y="2514600"/>
            <a:ext cx="7508875" cy="650875"/>
            <a:chOff x="384" y="1584"/>
            <a:chExt cx="4730" cy="410"/>
          </a:xfrm>
        </p:grpSpPr>
        <p:sp>
          <p:nvSpPr>
            <p:cNvPr id="82948" name="Text Box 4"/>
            <p:cNvSpPr txBox="1">
              <a:spLocks noChangeArrowheads="1"/>
            </p:cNvSpPr>
            <p:nvPr/>
          </p:nvSpPr>
          <p:spPr bwMode="auto">
            <a:xfrm>
              <a:off x="384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 dirty="0">
                  <a:latin typeface="Times New Roman" charset="0"/>
                  <a:ea typeface="ＭＳ Ｐゴシック" charset="0"/>
                </a:rPr>
                <a:t>36</a:t>
              </a:r>
              <a:endParaRPr lang="it-IT" sz="2400" dirty="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2949" name="Text Box 5"/>
            <p:cNvSpPr txBox="1">
              <a:spLocks noChangeArrowheads="1"/>
            </p:cNvSpPr>
            <p:nvPr/>
          </p:nvSpPr>
          <p:spPr bwMode="auto">
            <a:xfrm>
              <a:off x="816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2950" name="Text Box 6"/>
            <p:cNvSpPr txBox="1">
              <a:spLocks noChangeArrowheads="1"/>
            </p:cNvSpPr>
            <p:nvPr/>
          </p:nvSpPr>
          <p:spPr bwMode="auto">
            <a:xfrm>
              <a:off x="1248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44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2951" name="Text Box 7"/>
            <p:cNvSpPr txBox="1">
              <a:spLocks noChangeArrowheads="1"/>
            </p:cNvSpPr>
            <p:nvPr/>
          </p:nvSpPr>
          <p:spPr bwMode="auto">
            <a:xfrm>
              <a:off x="1680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11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2952" name="Text Box 8"/>
            <p:cNvSpPr txBox="1">
              <a:spLocks noChangeArrowheads="1"/>
            </p:cNvSpPr>
            <p:nvPr/>
          </p:nvSpPr>
          <p:spPr bwMode="auto">
            <a:xfrm>
              <a:off x="2112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18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2953" name="Text Box 9"/>
            <p:cNvSpPr txBox="1">
              <a:spLocks noChangeArrowheads="1"/>
            </p:cNvSpPr>
            <p:nvPr/>
          </p:nvSpPr>
          <p:spPr bwMode="auto">
            <a:xfrm>
              <a:off x="2544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49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2954" name="Text Box 10"/>
            <p:cNvSpPr txBox="1">
              <a:spLocks noChangeArrowheads="1"/>
            </p:cNvSpPr>
            <p:nvPr/>
          </p:nvSpPr>
          <p:spPr bwMode="auto">
            <a:xfrm>
              <a:off x="2976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27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2955" name="Text Box 11"/>
            <p:cNvSpPr txBox="1">
              <a:spLocks noChangeArrowheads="1"/>
            </p:cNvSpPr>
            <p:nvPr/>
          </p:nvSpPr>
          <p:spPr bwMode="auto">
            <a:xfrm>
              <a:off x="3408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13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2956" name="Text Box 12"/>
            <p:cNvSpPr txBox="1">
              <a:spLocks noChangeArrowheads="1"/>
            </p:cNvSpPr>
            <p:nvPr/>
          </p:nvSpPr>
          <p:spPr bwMode="auto">
            <a:xfrm>
              <a:off x="3840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22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2957" name="Text Box 13"/>
            <p:cNvSpPr txBox="1">
              <a:spLocks noChangeArrowheads="1"/>
            </p:cNvSpPr>
            <p:nvPr/>
          </p:nvSpPr>
          <p:spPr bwMode="auto">
            <a:xfrm>
              <a:off x="4272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25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  <p:sp>
          <p:nvSpPr>
            <p:cNvPr id="82958" name="Text Box 14"/>
            <p:cNvSpPr txBox="1">
              <a:spLocks noChangeArrowheads="1"/>
            </p:cNvSpPr>
            <p:nvPr/>
          </p:nvSpPr>
          <p:spPr bwMode="auto">
            <a:xfrm>
              <a:off x="4704" y="1584"/>
              <a:ext cx="410" cy="410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189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sz="3600">
                  <a:latin typeface="Times New Roman" charset="0"/>
                  <a:ea typeface="ＭＳ Ｐゴシック" charset="0"/>
                </a:rPr>
                <a:t>19</a:t>
              </a:r>
              <a:endParaRPr lang="it-IT" sz="2400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82970" name="Text Box 26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36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82972" name="Text Box 28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82974" name="Line 30"/>
          <p:cNvSpPr>
            <a:spLocks noChangeShapeType="1"/>
          </p:cNvSpPr>
          <p:nvPr/>
        </p:nvSpPr>
        <p:spPr bwMode="auto">
          <a:xfrm flipV="1">
            <a:off x="9906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3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9226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9227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9228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9229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9230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9231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9232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9233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2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2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2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70" grpId="0" animBg="1" autoUpdateAnimBg="0"/>
      <p:bldP spid="8297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1278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36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11279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11280" name="Line 29"/>
          <p:cNvSpPr>
            <a:spLocks noChangeShapeType="1"/>
          </p:cNvSpPr>
          <p:nvPr/>
        </p:nvSpPr>
        <p:spPr bwMode="auto">
          <a:xfrm flipV="1">
            <a:off x="16002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281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11282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11283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11284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11285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11286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11287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11288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11289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11290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11291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3326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36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13327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13328" name="Line 29"/>
          <p:cNvSpPr>
            <a:spLocks noChangeShapeType="1"/>
          </p:cNvSpPr>
          <p:nvPr/>
        </p:nvSpPr>
        <p:spPr bwMode="auto">
          <a:xfrm flipV="1">
            <a:off x="22860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3329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13330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13331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13332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13333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13334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13335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13336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13337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13338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13339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5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8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6029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5374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44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15375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15376" name="Line 29"/>
          <p:cNvSpPr>
            <a:spLocks noChangeShapeType="1"/>
          </p:cNvSpPr>
          <p:nvPr/>
        </p:nvSpPr>
        <p:spPr bwMode="auto">
          <a:xfrm flipV="1">
            <a:off x="22860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5377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15378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15379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15380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15381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15382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15383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15384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15385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15386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15387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7422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44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17423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17424" name="Line 29"/>
          <p:cNvSpPr>
            <a:spLocks noChangeShapeType="1"/>
          </p:cNvSpPr>
          <p:nvPr/>
        </p:nvSpPr>
        <p:spPr bwMode="auto">
          <a:xfrm flipV="1">
            <a:off x="3048000" y="36576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425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17426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17427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17428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17429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17430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17431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17432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17433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17434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17435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609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36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46075" y="304800"/>
            <a:ext cx="8493125" cy="9461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problema: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 massimo dei valori di un array 1D</a:t>
            </a:r>
            <a:r>
              <a:rPr lang="it-IT" altLang="it-IT" sz="2400">
                <a:latin typeface="New York" charset="0"/>
              </a:rPr>
              <a:t> 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1295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1981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44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2667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11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3352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18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4038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49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47244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27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54102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13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60960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22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6" name="Text Box 12"/>
          <p:cNvSpPr txBox="1">
            <a:spLocks noChangeArrowheads="1"/>
          </p:cNvSpPr>
          <p:nvPr/>
        </p:nvSpPr>
        <p:spPr bwMode="auto">
          <a:xfrm>
            <a:off x="67818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25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88077" name="Text Box 13"/>
          <p:cNvSpPr txBox="1">
            <a:spLocks noChangeArrowheads="1"/>
          </p:cNvSpPr>
          <p:nvPr/>
        </p:nvSpPr>
        <p:spPr bwMode="auto">
          <a:xfrm>
            <a:off x="7467600" y="2514600"/>
            <a:ext cx="650875" cy="65087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600">
                <a:latin typeface="Times New Roman" charset="0"/>
                <a:ea typeface="ＭＳ Ｐゴシック" charset="0"/>
              </a:rPr>
              <a:t>19</a:t>
            </a:r>
            <a:endParaRPr lang="it-IT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9470" name="Text Box 25"/>
          <p:cNvSpPr txBox="1">
            <a:spLocks noChangeArrowheads="1"/>
          </p:cNvSpPr>
          <p:nvPr/>
        </p:nvSpPr>
        <p:spPr bwMode="auto">
          <a:xfrm>
            <a:off x="2286000" y="4800600"/>
            <a:ext cx="1022350" cy="823913"/>
          </a:xfrm>
          <a:prstGeom prst="rect">
            <a:avLst/>
          </a:prstGeom>
          <a:solidFill>
            <a:srgbClr val="9CF4B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CF4B1"/>
            </a:extrusionClr>
            <a:contourClr>
              <a:srgbClr val="9CF4B1"/>
            </a:contourClr>
          </a:sp3d>
        </p:spPr>
        <p:txBody>
          <a:bodyPr wrap="none">
            <a:spAutoFit/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 </a:t>
            </a:r>
            <a:r>
              <a:rPr lang="it-IT" altLang="it-IT" sz="4800"/>
              <a:t>44</a:t>
            </a:r>
            <a:r>
              <a:rPr lang="it-IT" altLang="it-IT" sz="3600"/>
              <a:t> </a:t>
            </a:r>
            <a:endParaRPr lang="it-IT" altLang="it-IT" sz="2400"/>
          </a:p>
        </p:txBody>
      </p:sp>
      <p:sp>
        <p:nvSpPr>
          <p:cNvPr id="19471" name="Text Box 27"/>
          <p:cNvSpPr txBox="1">
            <a:spLocks noChangeArrowheads="1"/>
          </p:cNvSpPr>
          <p:nvPr/>
        </p:nvSpPr>
        <p:spPr bwMode="auto">
          <a:xfrm>
            <a:off x="1600200" y="5762625"/>
            <a:ext cx="2287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rgbClr val="FF0000"/>
                </a:solidFill>
                <a:latin typeface="Comic Sans MS" panose="030F0702030302020204" pitchFamily="66" charset="0"/>
              </a:rPr>
              <a:t>max_array</a:t>
            </a:r>
          </a:p>
        </p:txBody>
      </p:sp>
      <p:sp>
        <p:nvSpPr>
          <p:cNvPr id="19472" name="Line 29"/>
          <p:cNvSpPr>
            <a:spLocks noChangeShapeType="1"/>
          </p:cNvSpPr>
          <p:nvPr/>
        </p:nvSpPr>
        <p:spPr bwMode="auto">
          <a:xfrm flipV="1">
            <a:off x="3657600" y="3733800"/>
            <a:ext cx="0" cy="8382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473" name="Text Box 14"/>
          <p:cNvSpPr txBox="1">
            <a:spLocks noChangeArrowheads="1"/>
          </p:cNvSpPr>
          <p:nvPr/>
        </p:nvSpPr>
        <p:spPr bwMode="auto">
          <a:xfrm>
            <a:off x="1447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</a:t>
            </a:r>
            <a:endParaRPr lang="it-IT" altLang="it-IT" sz="2400"/>
          </a:p>
        </p:txBody>
      </p:sp>
      <p:sp>
        <p:nvSpPr>
          <p:cNvPr id="19474" name="Text Box 15"/>
          <p:cNvSpPr txBox="1">
            <a:spLocks noChangeArrowheads="1"/>
          </p:cNvSpPr>
          <p:nvPr/>
        </p:nvSpPr>
        <p:spPr bwMode="auto">
          <a:xfrm>
            <a:off x="21336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2</a:t>
            </a:r>
            <a:endParaRPr lang="it-IT" altLang="it-IT" sz="2400"/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2819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3</a:t>
            </a:r>
            <a:endParaRPr lang="it-IT" altLang="it-IT" sz="2400"/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3505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4</a:t>
            </a:r>
            <a:endParaRPr lang="it-IT" altLang="it-IT" sz="2400"/>
          </a:p>
        </p:txBody>
      </p:sp>
      <p:sp>
        <p:nvSpPr>
          <p:cNvPr id="19477" name="Text Box 18"/>
          <p:cNvSpPr txBox="1">
            <a:spLocks noChangeArrowheads="1"/>
          </p:cNvSpPr>
          <p:nvPr/>
        </p:nvSpPr>
        <p:spPr bwMode="auto">
          <a:xfrm>
            <a:off x="4191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5</a:t>
            </a:r>
            <a:endParaRPr lang="it-IT" altLang="it-IT" sz="2400"/>
          </a:p>
        </p:txBody>
      </p:sp>
      <p:sp>
        <p:nvSpPr>
          <p:cNvPr id="19478" name="Text Box 19"/>
          <p:cNvSpPr txBox="1">
            <a:spLocks noChangeArrowheads="1"/>
          </p:cNvSpPr>
          <p:nvPr/>
        </p:nvSpPr>
        <p:spPr bwMode="auto">
          <a:xfrm>
            <a:off x="48768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6</a:t>
            </a:r>
            <a:endParaRPr lang="it-IT" altLang="it-IT" sz="2400"/>
          </a:p>
        </p:txBody>
      </p:sp>
      <p:sp>
        <p:nvSpPr>
          <p:cNvPr id="19479" name="Text Box 20"/>
          <p:cNvSpPr txBox="1">
            <a:spLocks noChangeArrowheads="1"/>
          </p:cNvSpPr>
          <p:nvPr/>
        </p:nvSpPr>
        <p:spPr bwMode="auto">
          <a:xfrm>
            <a:off x="54864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7</a:t>
            </a:r>
            <a:endParaRPr lang="it-IT" altLang="it-IT" sz="2400"/>
          </a:p>
        </p:txBody>
      </p:sp>
      <p:sp>
        <p:nvSpPr>
          <p:cNvPr id="19480" name="Text Box 21"/>
          <p:cNvSpPr txBox="1">
            <a:spLocks noChangeArrowheads="1"/>
          </p:cNvSpPr>
          <p:nvPr/>
        </p:nvSpPr>
        <p:spPr bwMode="auto">
          <a:xfrm>
            <a:off x="61722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8</a:t>
            </a:r>
            <a:endParaRPr lang="it-IT" altLang="it-IT" sz="2400"/>
          </a:p>
        </p:txBody>
      </p:sp>
      <p:sp>
        <p:nvSpPr>
          <p:cNvPr id="19481" name="Text Box 22"/>
          <p:cNvSpPr txBox="1">
            <a:spLocks noChangeArrowheads="1"/>
          </p:cNvSpPr>
          <p:nvPr/>
        </p:nvSpPr>
        <p:spPr bwMode="auto">
          <a:xfrm>
            <a:off x="6858000" y="31242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9</a:t>
            </a:r>
            <a:endParaRPr lang="it-IT" altLang="it-IT" sz="2400"/>
          </a:p>
        </p:txBody>
      </p:sp>
      <p:sp>
        <p:nvSpPr>
          <p:cNvPr id="19482" name="Text Box 23"/>
          <p:cNvSpPr txBox="1">
            <a:spLocks noChangeArrowheads="1"/>
          </p:cNvSpPr>
          <p:nvPr/>
        </p:nvSpPr>
        <p:spPr bwMode="auto">
          <a:xfrm>
            <a:off x="746760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10</a:t>
            </a:r>
            <a:endParaRPr lang="it-IT" altLang="it-IT" sz="2400"/>
          </a:p>
        </p:txBody>
      </p:sp>
      <p:sp>
        <p:nvSpPr>
          <p:cNvPr id="19483" name="Text Box 24"/>
          <p:cNvSpPr txBox="1">
            <a:spLocks noChangeArrowheads="1"/>
          </p:cNvSpPr>
          <p:nvPr/>
        </p:nvSpPr>
        <p:spPr bwMode="auto">
          <a:xfrm>
            <a:off x="728663" y="3116263"/>
            <a:ext cx="38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b="1">
                <a:solidFill>
                  <a:schemeClr val="accent2"/>
                </a:solidFill>
              </a:rPr>
              <a:t>0</a:t>
            </a:r>
            <a:endParaRPr lang="it-IT" altLang="it-IT" sz="2400"/>
          </a:p>
        </p:txBody>
      </p:sp>
    </p:spTree>
    <p:custDataLst>
      <p:tags r:id="rId1"/>
    </p:custData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ART_ENCODE_TYPE" val="0"/>
  <p:tag name="ART_ENCODE_INDEX" val="1"/>
  <p:tag name="PUBLISH_TITLE" val="AP-07-02-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7-02-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7,11"/>
  <p:tag name="AUDIO_ID" val="29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10,781"/>
  <p:tag name="AUDIO_ID" val="29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20,094"/>
  <p:tag name="AUDIO_ID" val="29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6,406"/>
  <p:tag name="AUDIO_ID" val="3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3,953"/>
  <p:tag name="AUDIO_ID" val="30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5,234"/>
  <p:tag name="AUDIO_ID" val="30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5,688"/>
  <p:tag name="AUDIO_ID" val="30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22,078"/>
  <p:tag name="AUDIO_ID" val="30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ssimo di un array"/>
  <p:tag name="ARTICULATE_SLIDE_PAUSE" val="0"/>
  <p:tag name="ARTICULATE_NAV_LEVEL" val="1"/>
  <p:tag name="ARTICULATE_PLAYLIST_ID" val="-1"/>
  <p:tag name="ELAPSEDTIME" val="130,281"/>
  <p:tag name="AUDIO_ID" val="290"/>
  <p:tag name="TIMELINE" val="123,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inimo di un array"/>
  <p:tag name="ARTICULATE_SLIDE_PAUSE" val="0"/>
  <p:tag name="ARTICULATE_NAV_LEVEL" val="1"/>
  <p:tag name="ARTICULATE_PLAYLIST_ID" val="-1"/>
  <p:tag name="ELAPSEDTIME" val="116,656"/>
  <p:tag name="AUDIO_ID" val="307"/>
  <p:tag name="TIMELINE" val="76,0/106,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ARTICULATE_SLIDE_PAUSE" val="0"/>
  <p:tag name="ARTICULATE_NAV_LEVEL" val="1"/>
  <p:tag name="ARTICULATE_PLAYLIST_ID" val="-1"/>
  <p:tag name="ELAPSEDTIME" val="50,485"/>
  <p:tag name="AUDIO_ID" val="29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lema del max di un array e indice"/>
  <p:tag name="ARTICULATE_SLIDE_PAUSE" val="0"/>
  <p:tag name="ARTICULATE_NAV_LEVEL" val="1"/>
  <p:tag name="ARTICULATE_PLAYLIST_ID" val="-1"/>
  <p:tag name="ELAPSEDTIME" val="75,03201"/>
  <p:tag name="AUDIO_ID" val="274"/>
  <p:tag name="TIMELINE" val="23,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nizializzazione e selezione"/>
  <p:tag name="ARTICULATE_SLIDE_PAUSE" val="0"/>
  <p:tag name="ARTICULATE_NAV_LEVEL" val="1"/>
  <p:tag name="ARTICULATE_PLAYLIST_ID" val="-1"/>
  <p:tag name="ELAPSEDTIME" val="64,375"/>
  <p:tag name="AUDIO_ID" val="269"/>
  <p:tag name="TIMELINE" val="31,1/36,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36,124"/>
  <p:tag name="AUDIO_ID" val="270"/>
  <p:tag name="TIMELINE" val="4,4/20,0/23,3/28,5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19,344"/>
  <p:tag name="AUDIO_ID" val="27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15,078"/>
  <p:tag name="AUDIO_ID" val="27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14,656"/>
  <p:tag name="AUDIO_ID" val="27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5,578"/>
  <p:tag name="AUDIO_ID" val="27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7,312"/>
  <p:tag name="AUDIO_ID" val="27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11,578"/>
  <p:tag name="AUDIO_ID" val="28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13,344"/>
  <p:tag name="AUDIO_ID" val="28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lema del calcolo del max di un array"/>
  <p:tag name="ARTICULATE_SLIDE_PAUSE" val="0"/>
  <p:tag name="ARTICULATE_NAV_LEVEL" val="1"/>
  <p:tag name="ARTICULATE_PLAYLIST_ID" val="-1"/>
  <p:tag name="ELAPSEDTIME" val="89,093"/>
  <p:tag name="AUDIO_ID" val="305"/>
  <p:tag name="TIMELINE" val="7,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8,344001"/>
  <p:tag name="AUDIO_ID" val="28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6,734"/>
  <p:tag name="AUDIO_ID" val="28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6,844"/>
  <p:tag name="AUDIO_ID" val="28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10,14"/>
  <p:tag name="AUDIO_ID" val="28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Max di un array e indice: animazione"/>
  <p:tag name="ARTICULATE_SLIDE_PAUSE" val="0"/>
  <p:tag name="ARTICULATE_NAV_LEVEL" val="1"/>
  <p:tag name="ARTICULATE_PLAYLIST_ID" val="-1"/>
  <p:tag name="ELAPSEDTIME" val="20,625"/>
  <p:tag name="AUDIO_ID" val="28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 e indice"/>
  <p:tag name="ARTICULATE_SLIDE_PAUSE" val="0"/>
  <p:tag name="ARTICULATE_NAV_LEVEL" val="1"/>
  <p:tag name="ARTICULATE_PLAYLIST_ID" val="-1"/>
  <p:tag name="ELAPSEDTIME" val="128,531"/>
  <p:tag name="AUDIO_ID" val="289"/>
  <p:tag name="TIMELINE" val="106,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Inizializzazione e selezione"/>
  <p:tag name="ARTICULATE_SLIDE_PAUSE" val="0"/>
  <p:tag name="ARTICULATE_NAV_LEVEL" val="1"/>
  <p:tag name="ARTICULATE_PLAYLIST_ID" val="-1"/>
  <p:tag name="ELAPSEDTIME" val="106,001"/>
  <p:tag name="AUDIO_ID" val="306"/>
  <p:tag name="TIMELINE" val="46,4/64,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42,798"/>
  <p:tag name="AUDIO_ID" val="292"/>
  <p:tag name="TIMELINE" val="4,1/20,1/30,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18,985"/>
  <p:tag name="AUDIO_ID" val="29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24,516"/>
  <p:tag name="AUDIO_ID" val="29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10,703"/>
  <p:tag name="AUDIO_ID" val="29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del max di un array:animazione"/>
  <p:tag name="ARTICULATE_SLIDE_PAUSE" val="0"/>
  <p:tag name="ARTICULATE_NAV_LEVEL" val="1"/>
  <p:tag name="ARTICULATE_PLAYLIST_ID" val="-1"/>
  <p:tag name="ELAPSEDTIME" val="6,391"/>
  <p:tag name="AUDIO_ID" val="296"/>
</p:tagLst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Unicode M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Unicode MS" charset="0"/>
            <a:ea typeface="ＭＳ Ｐゴシック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Words>1437</Words>
  <Application>Microsoft Office PowerPoint</Application>
  <PresentationFormat>Presentazione su schermo (4:3)</PresentationFormat>
  <Paragraphs>835</Paragraphs>
  <Slides>35</Slides>
  <Notes>34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45" baseType="lpstr">
      <vt:lpstr>Arial Unicode MS</vt:lpstr>
      <vt:lpstr>MS PGothic</vt:lpstr>
      <vt:lpstr>Arial</vt:lpstr>
      <vt:lpstr>Times New Roman</vt:lpstr>
      <vt:lpstr>Avant Garde</vt:lpstr>
      <vt:lpstr>Wingdings</vt:lpstr>
      <vt:lpstr>New York</vt:lpstr>
      <vt:lpstr>Comic Sans MS</vt:lpstr>
      <vt:lpstr>Courier New</vt:lpstr>
      <vt:lpstr>Presentazione vuota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IMFA - IUN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Giulio Giunta</dc:creator>
  <cp:lastModifiedBy>Giulio Giunta</cp:lastModifiedBy>
  <cp:revision>74</cp:revision>
  <dcterms:created xsi:type="dcterms:W3CDTF">2001-09-23T07:19:47Z</dcterms:created>
  <dcterms:modified xsi:type="dcterms:W3CDTF">2022-10-11T10:29:48Z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AP-07-02-T</vt:lpwstr>
  </property>
</Properties>
</file>