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90" r:id="rId2"/>
    <p:sldId id="256" r:id="rId3"/>
    <p:sldId id="299" r:id="rId4"/>
    <p:sldId id="297" r:id="rId5"/>
    <p:sldId id="298" r:id="rId6"/>
    <p:sldId id="260" r:id="rId7"/>
    <p:sldId id="300" r:id="rId8"/>
    <p:sldId id="294" r:id="rId9"/>
    <p:sldId id="261" r:id="rId10"/>
    <p:sldId id="262" r:id="rId11"/>
    <p:sldId id="263" r:id="rId12"/>
    <p:sldId id="264" r:id="rId13"/>
    <p:sldId id="293" r:id="rId14"/>
    <p:sldId id="295" r:id="rId15"/>
    <p:sldId id="296" r:id="rId16"/>
    <p:sldId id="265" r:id="rId17"/>
    <p:sldId id="259" r:id="rId18"/>
    <p:sldId id="291" r:id="rId19"/>
    <p:sldId id="301" r:id="rId20"/>
    <p:sldId id="302" r:id="rId21"/>
    <p:sldId id="303" r:id="rId22"/>
    <p:sldId id="289" r:id="rId23"/>
    <p:sldId id="266" r:id="rId24"/>
    <p:sldId id="268" r:id="rId25"/>
    <p:sldId id="287" r:id="rId26"/>
    <p:sldId id="292" r:id="rId27"/>
    <p:sldId id="267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AAF6BC"/>
    <a:srgbClr val="FF3300"/>
    <a:srgbClr val="99FF66"/>
    <a:srgbClr val="DDDDDD"/>
    <a:srgbClr val="CC3300"/>
    <a:srgbClr val="00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48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D1077C3-77F4-402B-8F65-E0C5E9DE33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1B3E7DD0-0480-4E91-80E1-A4393E9D61B4}" type="slidenum">
              <a:rPr lang="it-IT" altLang="it-IT" sz="1200" smtClean="0">
                <a:latin typeface="Times New Roman" panose="02020603050405020304" pitchFamily="18" charset="0"/>
              </a:rPr>
              <a:pPr/>
              <a:t>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5C037D98-AE1F-4E22-89CE-4E12FBBB4D89}" type="slidenum">
              <a:rPr lang="it-IT" altLang="it-IT" sz="1200" smtClean="0">
                <a:latin typeface="Times New Roman" panose="02020603050405020304" pitchFamily="18" charset="0"/>
              </a:rPr>
              <a:pPr/>
              <a:t>10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5E034A14-9F60-4D69-9423-D0CE68917B5A}" type="slidenum">
              <a:rPr lang="it-IT" altLang="it-IT" sz="1200" smtClean="0">
                <a:latin typeface="Times New Roman" panose="02020603050405020304" pitchFamily="18" charset="0"/>
              </a:rPr>
              <a:pPr/>
              <a:t>11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ACDD2222-9138-4803-9196-C7D0748C6D37}" type="slidenum">
              <a:rPr lang="it-IT" altLang="it-IT" sz="1200" smtClean="0">
                <a:latin typeface="Times New Roman" panose="02020603050405020304" pitchFamily="18" charset="0"/>
              </a:rPr>
              <a:pPr/>
              <a:t>12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ECD4179D-5EDC-4250-8C2C-372F4D6D49A3}" type="slidenum">
              <a:rPr lang="it-IT" altLang="it-IT" sz="1200" smtClean="0">
                <a:latin typeface="Times New Roman" panose="02020603050405020304" pitchFamily="18" charset="0"/>
              </a:rPr>
              <a:pPr/>
              <a:t>13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3FDB1A3D-0A06-4868-8133-F57940E4BD2D}" type="slidenum">
              <a:rPr lang="it-IT" altLang="it-IT" sz="1200" smtClean="0">
                <a:latin typeface="Times New Roman" panose="02020603050405020304" pitchFamily="18" charset="0"/>
              </a:rPr>
              <a:pPr/>
              <a:t>14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78108C4C-3D51-4795-97F4-5F87B3DEF774}" type="slidenum">
              <a:rPr lang="it-IT" altLang="it-IT" sz="1200" smtClean="0">
                <a:latin typeface="Times New Roman" panose="02020603050405020304" pitchFamily="18" charset="0"/>
              </a:rPr>
              <a:pPr/>
              <a:t>15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4823AD6E-E378-46D5-827B-24D9940B4743}" type="slidenum">
              <a:rPr lang="it-IT" altLang="it-IT" sz="1200" smtClean="0">
                <a:latin typeface="Times New Roman" panose="02020603050405020304" pitchFamily="18" charset="0"/>
              </a:rPr>
              <a:pPr/>
              <a:t>16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AF459078-3FF1-41B7-8869-B592B7994689}" type="slidenum">
              <a:rPr lang="it-IT" altLang="it-IT" sz="1200" smtClean="0">
                <a:latin typeface="Times New Roman" panose="02020603050405020304" pitchFamily="18" charset="0"/>
              </a:rPr>
              <a:pPr/>
              <a:t>17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736E4E6-F913-432A-B995-EF38727F7A52}" type="slidenum">
              <a:rPr lang="it-IT" altLang="it-IT" sz="1200" smtClean="0">
                <a:latin typeface="Times New Roman" panose="02020603050405020304" pitchFamily="18" charset="0"/>
              </a:rPr>
              <a:pPr/>
              <a:t>18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3C61E767-E284-4585-8C9F-8801D5E09637}" type="slidenum">
              <a:rPr lang="it-IT" altLang="it-IT" sz="1200" smtClean="0">
                <a:latin typeface="Times New Roman" panose="02020603050405020304" pitchFamily="18" charset="0"/>
              </a:rPr>
              <a:pPr/>
              <a:t>19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C4FB8C36-E282-4049-A22B-185BCE2C1F34}" type="slidenum">
              <a:rPr lang="it-IT" altLang="it-IT" sz="1200" smtClean="0">
                <a:latin typeface="Times New Roman" panose="02020603050405020304" pitchFamily="18" charset="0"/>
              </a:rPr>
              <a:pPr/>
              <a:t>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8AE67989-5A44-4C45-8417-F8537E919420}" type="slidenum">
              <a:rPr lang="it-IT" altLang="it-IT" sz="1200" smtClean="0">
                <a:latin typeface="Times New Roman" panose="02020603050405020304" pitchFamily="18" charset="0"/>
              </a:rPr>
              <a:pPr/>
              <a:t>20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125E619D-068F-413F-84D9-CFA609DBB26D}" type="slidenum">
              <a:rPr lang="it-IT" altLang="it-IT" sz="1200" smtClean="0">
                <a:latin typeface="Times New Roman" panose="02020603050405020304" pitchFamily="18" charset="0"/>
              </a:rPr>
              <a:pPr/>
              <a:t>21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611A48CC-443A-4087-AD0D-376A3EC6D283}" type="slidenum">
              <a:rPr lang="it-IT" altLang="it-IT" sz="1200" smtClean="0">
                <a:latin typeface="Times New Roman" panose="02020603050405020304" pitchFamily="18" charset="0"/>
              </a:rPr>
              <a:pPr/>
              <a:t>22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76377E51-AD0E-4052-B14E-27978A71E36A}" type="slidenum">
              <a:rPr lang="it-IT" altLang="it-IT" sz="1200" smtClean="0">
                <a:latin typeface="Times New Roman" panose="02020603050405020304" pitchFamily="18" charset="0"/>
              </a:rPr>
              <a:pPr/>
              <a:t>23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CABFEF63-030B-4EC7-B7BD-BDFB34E944EA}" type="slidenum">
              <a:rPr lang="it-IT" altLang="it-IT" sz="1200" smtClean="0">
                <a:latin typeface="Times New Roman" panose="02020603050405020304" pitchFamily="18" charset="0"/>
              </a:rPr>
              <a:pPr/>
              <a:t>24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27A1D6C6-CC6B-4C40-BD04-2BF4B0358037}" type="slidenum">
              <a:rPr lang="it-IT" altLang="it-IT" sz="1200" smtClean="0">
                <a:latin typeface="Times New Roman" panose="02020603050405020304" pitchFamily="18" charset="0"/>
              </a:rPr>
              <a:pPr/>
              <a:t>25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BCF9C60-EDF7-4C66-85C2-A43E2A9AF594}" type="slidenum">
              <a:rPr lang="it-IT" altLang="it-IT" sz="1200" smtClean="0">
                <a:latin typeface="Times New Roman" panose="02020603050405020304" pitchFamily="18" charset="0"/>
              </a:rPr>
              <a:pPr/>
              <a:t>26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538B1DD1-BD70-459A-AA19-1674A804A26A}" type="slidenum">
              <a:rPr lang="it-IT" altLang="it-IT" sz="1200" smtClean="0">
                <a:latin typeface="Times New Roman" panose="02020603050405020304" pitchFamily="18" charset="0"/>
              </a:rPr>
              <a:pPr/>
              <a:t>27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17443492-CCEC-41B9-938F-61FBF9DB6995}" type="slidenum">
              <a:rPr lang="it-IT" altLang="it-IT" sz="1200" smtClean="0">
                <a:latin typeface="Times New Roman" panose="02020603050405020304" pitchFamily="18" charset="0"/>
              </a:rPr>
              <a:pPr/>
              <a:t>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1A039B2-6019-4E54-9809-B1D99410BA70}" type="slidenum">
              <a:rPr lang="it-IT" altLang="it-IT" sz="1200" smtClean="0">
                <a:latin typeface="Times New Roman" panose="02020603050405020304" pitchFamily="18" charset="0"/>
              </a:rPr>
              <a:pPr/>
              <a:t>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66551EB-D3F6-4ED1-9293-CCBC8AD19058}" type="slidenum">
              <a:rPr lang="it-IT" altLang="it-IT" sz="1200" smtClean="0">
                <a:latin typeface="Times New Roman" panose="02020603050405020304" pitchFamily="18" charset="0"/>
              </a:rPr>
              <a:pPr/>
              <a:t>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7FEA23B2-8532-46C0-99E7-625FAF540014}" type="slidenum">
              <a:rPr lang="it-IT" altLang="it-IT" sz="1200" smtClean="0">
                <a:latin typeface="Times New Roman" panose="02020603050405020304" pitchFamily="18" charset="0"/>
              </a:rPr>
              <a:pPr/>
              <a:t>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8711A7CE-9C0D-48C9-A279-C091BD67D30F}" type="slidenum">
              <a:rPr lang="it-IT" altLang="it-IT" sz="1200" smtClean="0">
                <a:latin typeface="Times New Roman" panose="02020603050405020304" pitchFamily="18" charset="0"/>
              </a:rPr>
              <a:pPr/>
              <a:t>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509158EC-4727-4D1C-9965-C8776DE651D3}" type="slidenum">
              <a:rPr lang="it-IT" altLang="it-IT" sz="1200" smtClean="0">
                <a:latin typeface="Times New Roman" panose="02020603050405020304" pitchFamily="18" charset="0"/>
              </a:rPr>
              <a:pPr/>
              <a:t>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DB463CF-9D11-43C0-AF6B-EC951972C2E4}" type="slidenum">
              <a:rPr lang="it-IT" altLang="it-IT" sz="1200" smtClean="0">
                <a:latin typeface="Times New Roman" panose="02020603050405020304" pitchFamily="18" charset="0"/>
              </a:rPr>
              <a:pPr/>
              <a:t>9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7FF53-0A7C-48CB-ACE8-4C610124D84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44805699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3D070-FCAE-4114-8A79-81471490631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027773310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A58EA-B42F-4D3A-82DC-8BFEFFBBC7A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65133628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94665-C8D5-4CC8-BD3E-72C213F7527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7295571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D4906-804E-4D13-B870-F19CD0816E7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07929262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340C1-E755-4EDD-9301-0A45D1AC674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71270690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F12CA-B1F0-41C8-AE50-B7F0604E450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0545308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3FB45-1811-4DDD-BF2A-8B60D920C32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362636150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B12AF-9344-44EA-BAFC-7F2619D2EA3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52973535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C10FA-566B-4965-A39C-A54358A4DE6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341940835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C3106-93AB-47EA-9CFE-AFA9FCF7693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85259761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E496F5C-63C6-4B09-AB5D-D52CA64BB2D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tags" Target="../tags/tag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Strutture dati: array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 </a:t>
            </a:r>
            <a:r>
              <a:rPr lang="it-IT" altLang="it-IT" sz="2400">
                <a:latin typeface="Arial" panose="020B0604020202020204" pitchFamily="34" charset="0"/>
              </a:rPr>
              <a:t>[07]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Proprietà di base degli array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[01-T]</a:t>
            </a:r>
            <a:endParaRPr lang="it-IT" altLang="it-IT" sz="2400">
              <a:latin typeface="Avant Garde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755650" y="2060575"/>
            <a:ext cx="7561263" cy="3968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Generalità sul concetto di tipo strutturato array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539750" y="2781300"/>
            <a:ext cx="8064500" cy="22256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nomi collettivi nei linguaggi naturali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l’idea di “struttura di dati”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tipi di dati strutturati nei linguaggi di programmazione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caratteristiche peculiari degli array: array 1D e 2D, size, shape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algoritmi per il calcolo della somma, media e varianza degli </a:t>
            </a:r>
            <a:r>
              <a:rPr lang="it-IT" altLang="it-IT" sz="2000">
                <a:solidFill>
                  <a:srgbClr val="7F7F7F"/>
                </a:solidFill>
                <a:latin typeface="Avant Garde"/>
              </a:rPr>
              <a:t>	</a:t>
            </a:r>
            <a:r>
              <a:rPr lang="it-IT" altLang="it-IT" sz="2000">
                <a:latin typeface="Avant Garde"/>
              </a:rPr>
              <a:t>elementi di un array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/>
              </a:rPr>
              <a:t>Prerequisiti richiesti:</a:t>
            </a:r>
            <a:r>
              <a:rPr lang="it-IT" altLang="it-IT" sz="2000">
                <a:latin typeface="Avant Garde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/>
              </a:rPr>
              <a:t>P1-02-*-T, P1-04-*-T, P1-06-02-T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87450" y="188913"/>
            <a:ext cx="6983413" cy="1066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tipi strutturati primitivi nei linguaggi di programmazione</a:t>
            </a:r>
            <a:endParaRPr lang="it-IT" altLang="it-IT" sz="2400" b="1">
              <a:latin typeface="New York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051050" y="1773238"/>
            <a:ext cx="4689475" cy="6508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Arial" charset="0"/>
                <a:ea typeface="ＭＳ Ｐゴシック" charset="0"/>
              </a:rPr>
              <a:t>il tipo strutturato</a:t>
            </a:r>
            <a:r>
              <a:rPr lang="it-IT" sz="3600" b="1">
                <a:latin typeface="Arial" charset="0"/>
                <a:ea typeface="ＭＳ Ｐゴシック" charset="0"/>
              </a:rPr>
              <a:t> </a:t>
            </a:r>
            <a:r>
              <a:rPr lang="it-IT" sz="3600" b="1">
                <a:solidFill>
                  <a:srgbClr val="CC3300"/>
                </a:solidFill>
                <a:latin typeface="Arial" charset="0"/>
                <a:ea typeface="ＭＳ Ｐゴシック" charset="0"/>
              </a:rPr>
              <a:t>array</a:t>
            </a:r>
            <a:endParaRPr lang="it-IT" sz="2400" b="1">
              <a:solidFill>
                <a:srgbClr val="CC3300"/>
              </a:solidFill>
              <a:latin typeface="New York" charset="0"/>
              <a:ea typeface="ＭＳ Ｐゴシック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90500" y="2781300"/>
            <a:ext cx="8834438" cy="5222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l’</a:t>
            </a:r>
            <a:r>
              <a:rPr lang="it-IT" altLang="it-IT" sz="2800" b="1">
                <a:solidFill>
                  <a:srgbClr val="CC3300"/>
                </a:solidFill>
                <a:latin typeface="Arial" panose="020B0604020202020204" pitchFamily="34" charset="0"/>
              </a:rPr>
              <a:t>array</a:t>
            </a:r>
            <a:r>
              <a:rPr lang="it-IT" altLang="it-IT" sz="2800">
                <a:latin typeface="Arial" panose="020B0604020202020204" pitchFamily="34" charset="0"/>
              </a:rPr>
              <a:t>  denota un insieme di dati organizzati a </a:t>
            </a:r>
            <a:r>
              <a:rPr lang="it-IT" altLang="it-IT" sz="2800">
                <a:solidFill>
                  <a:srgbClr val="CC3300"/>
                </a:solidFill>
                <a:latin typeface="Arial" panose="020B0604020202020204" pitchFamily="34" charset="0"/>
              </a:rPr>
              <a:t>tabella</a:t>
            </a:r>
            <a:endParaRPr lang="it-IT" altLang="it-IT" sz="2400">
              <a:solidFill>
                <a:srgbClr val="CC3300"/>
              </a:solidFill>
              <a:latin typeface="New York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042988" y="3789363"/>
            <a:ext cx="7134225" cy="1123950"/>
          </a:xfrm>
          <a:prstGeom prst="rect">
            <a:avLst/>
          </a:prstGeom>
          <a:solidFill>
            <a:srgbClr val="CCECFF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buClr>
                <a:srgbClr val="CC0000"/>
              </a:buClr>
              <a:buSzPct val="120000"/>
              <a:buFont typeface="Wingdings" charset="0"/>
              <a:buChar char="ü"/>
              <a:defRPr/>
            </a:pPr>
            <a:r>
              <a:rPr lang="it-IT">
                <a:latin typeface="Arial" charset="0"/>
                <a:ea typeface="ＭＳ Ｐゴシック" charset="0"/>
              </a:rPr>
              <a:t> array a </a:t>
            </a:r>
            <a:r>
              <a:rPr lang="it-IT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una </a:t>
            </a:r>
            <a:r>
              <a:rPr lang="it-IT" b="1">
                <a:latin typeface="Arial" charset="0"/>
                <a:ea typeface="ＭＳ Ｐゴシック" charset="0"/>
              </a:rPr>
              <a:t>dimensione</a:t>
            </a:r>
            <a:r>
              <a:rPr lang="it-IT">
                <a:latin typeface="Arial" charset="0"/>
                <a:ea typeface="ＭＳ Ｐゴシック" charset="0"/>
              </a:rPr>
              <a:t> (array </a:t>
            </a:r>
            <a:r>
              <a:rPr lang="it-IT">
                <a:solidFill>
                  <a:schemeClr val="accent2"/>
                </a:solidFill>
                <a:latin typeface="Arial" charset="0"/>
                <a:ea typeface="ＭＳ Ｐゴシック" charset="0"/>
              </a:rPr>
              <a:t>1D</a:t>
            </a:r>
            <a:r>
              <a:rPr lang="it-IT">
                <a:latin typeface="Arial" charset="0"/>
                <a:ea typeface="ＭＳ Ｐゴシック" charset="0"/>
              </a:rPr>
              <a:t>)</a:t>
            </a:r>
          </a:p>
          <a:p>
            <a:pPr>
              <a:buClr>
                <a:srgbClr val="CC0000"/>
              </a:buClr>
              <a:buSzPct val="120000"/>
              <a:buFont typeface="Wingdings" charset="0"/>
              <a:buChar char="ü"/>
              <a:defRPr/>
            </a:pPr>
            <a:r>
              <a:rPr lang="it-IT">
                <a:latin typeface="Arial" charset="0"/>
                <a:ea typeface="ＭＳ Ｐゴシック" charset="0"/>
              </a:rPr>
              <a:t> array a </a:t>
            </a:r>
            <a:r>
              <a:rPr lang="it-IT" b="1">
                <a:solidFill>
                  <a:srgbClr val="009900"/>
                </a:solidFill>
                <a:latin typeface="Arial" charset="0"/>
                <a:ea typeface="ＭＳ Ｐゴシック" charset="0"/>
              </a:rPr>
              <a:t>due</a:t>
            </a:r>
            <a:r>
              <a:rPr lang="it-IT" b="1">
                <a:latin typeface="Arial" charset="0"/>
                <a:ea typeface="ＭＳ Ｐゴシック" charset="0"/>
              </a:rPr>
              <a:t> dimensioni</a:t>
            </a:r>
            <a:r>
              <a:rPr lang="it-IT">
                <a:latin typeface="Arial" charset="0"/>
                <a:ea typeface="ＭＳ Ｐゴシック" charset="0"/>
              </a:rPr>
              <a:t>  (array </a:t>
            </a:r>
            <a:r>
              <a:rPr lang="it-IT">
                <a:solidFill>
                  <a:srgbClr val="009900"/>
                </a:solidFill>
                <a:latin typeface="Arial" charset="0"/>
                <a:ea typeface="ＭＳ Ｐゴシック" charset="0"/>
              </a:rPr>
              <a:t>2D</a:t>
            </a:r>
            <a:r>
              <a:rPr lang="it-IT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042988" y="5157788"/>
            <a:ext cx="7129462" cy="636587"/>
          </a:xfrm>
          <a:prstGeom prst="rect">
            <a:avLst/>
          </a:prstGeom>
          <a:solidFill>
            <a:srgbClr val="CCECFF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SzPct val="120000"/>
              <a:buFont typeface="Wingdings" charset="0"/>
              <a:buChar char="ü"/>
              <a:defRPr/>
            </a:pPr>
            <a:r>
              <a:rPr lang="it-IT">
                <a:latin typeface="Arial" charset="0"/>
                <a:ea typeface="ＭＳ Ｐゴシック" charset="0"/>
              </a:rPr>
              <a:t> array a  </a:t>
            </a:r>
            <a:r>
              <a:rPr lang="it-IT" b="1" i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</a:t>
            </a:r>
            <a:r>
              <a:rPr lang="it-IT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</a:t>
            </a:r>
            <a:r>
              <a:rPr lang="it-IT" b="1">
                <a:latin typeface="Arial" charset="0"/>
                <a:ea typeface="ＭＳ Ｐゴシック" charset="0"/>
              </a:rPr>
              <a:t>dimensioni</a:t>
            </a:r>
            <a:r>
              <a:rPr lang="it-IT">
                <a:latin typeface="Arial" charset="0"/>
                <a:ea typeface="ＭＳ Ｐゴシック" charset="0"/>
              </a:rPr>
              <a:t>    (array </a:t>
            </a:r>
            <a:r>
              <a:rPr lang="it-IT" b="1" i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</a:t>
            </a:r>
            <a:r>
              <a:rPr lang="it-IT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</a:t>
            </a:r>
            <a:r>
              <a:rPr lang="it-IT">
                <a:latin typeface="Arial" charset="0"/>
                <a:ea typeface="ＭＳ Ｐゴシック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7"/>
          <p:cNvSpPr txBox="1">
            <a:spLocks noChangeArrowheads="1"/>
          </p:cNvSpPr>
          <p:nvPr/>
        </p:nvSpPr>
        <p:spPr bwMode="auto">
          <a:xfrm>
            <a:off x="179388" y="1412875"/>
            <a:ext cx="8856662" cy="52006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proprietà</a:t>
            </a:r>
            <a:r>
              <a:rPr lang="it-IT" altLang="it-IT">
                <a:latin typeface="Arial" panose="020B0604020202020204" pitchFamily="34" charset="0"/>
              </a:rPr>
              <a:t> del 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tipo array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 Unicode MS" charset="0"/>
              </a:rPr>
              <a:t>tutti gli elementi di una variabile di tipo </a:t>
            </a:r>
            <a:r>
              <a:rPr lang="it-IT" altLang="it-IT">
                <a:solidFill>
                  <a:srgbClr val="7F7F7F"/>
                </a:solidFill>
                <a:latin typeface="Arial Unicode MS" charset="0"/>
              </a:rPr>
              <a:t>	</a:t>
            </a:r>
            <a:r>
              <a:rPr lang="it-IT" altLang="it-IT">
                <a:latin typeface="Arial Unicode MS" charset="0"/>
              </a:rPr>
              <a:t>array sono variabili dello </a:t>
            </a:r>
            <a:r>
              <a:rPr lang="it-IT" altLang="it-IT" b="1">
                <a:latin typeface="Arial Unicode MS" charset="0"/>
              </a:rPr>
              <a:t>stesso tipo</a:t>
            </a:r>
            <a:endParaRPr lang="it-IT" altLang="it-IT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 Unicode MS" charset="0"/>
              </a:rPr>
              <a:t>il numero complessivo di elementi (</a:t>
            </a:r>
            <a:r>
              <a:rPr lang="it-IT" altLang="it-IT" b="1">
                <a:solidFill>
                  <a:srgbClr val="FF0000"/>
                </a:solidFill>
                <a:latin typeface="Arial Unicode MS" charset="0"/>
              </a:rPr>
              <a:t>size</a:t>
            </a:r>
            <a:r>
              <a:rPr lang="it-IT" altLang="it-IT">
                <a:latin typeface="Arial Unicode MS" charset="0"/>
              </a:rPr>
              <a:t>) di </a:t>
            </a:r>
            <a:r>
              <a:rPr lang="it-IT" altLang="it-IT">
                <a:solidFill>
                  <a:srgbClr val="7F7F7F"/>
                </a:solidFill>
                <a:latin typeface="Arial Unicode MS" charset="0"/>
              </a:rPr>
              <a:t>	</a:t>
            </a:r>
            <a:r>
              <a:rPr lang="it-IT" altLang="it-IT">
                <a:latin typeface="Arial Unicode MS" charset="0"/>
              </a:rPr>
              <a:t>una variabile di tipo array è </a:t>
            </a:r>
            <a:r>
              <a:rPr lang="it-IT" altLang="it-IT" b="1">
                <a:latin typeface="Arial Unicode MS" charset="0"/>
              </a:rPr>
              <a:t>fissato</a:t>
            </a:r>
            <a:r>
              <a:rPr lang="it-IT" altLang="it-IT">
                <a:latin typeface="Arial Unicode MS" charset="0"/>
              </a:rPr>
              <a:t> al </a:t>
            </a:r>
            <a:r>
              <a:rPr lang="it-IT" altLang="it-IT">
                <a:solidFill>
                  <a:srgbClr val="7F7F7F"/>
                </a:solidFill>
                <a:latin typeface="Arial Unicode MS" charset="0"/>
              </a:rPr>
              <a:t>	</a:t>
            </a:r>
            <a:r>
              <a:rPr lang="it-IT" altLang="it-IT">
                <a:latin typeface="Arial Unicode MS" charset="0"/>
              </a:rPr>
              <a:t>momento della </a:t>
            </a:r>
            <a:r>
              <a:rPr lang="it-IT" altLang="it-IT" b="1">
                <a:latin typeface="Arial Unicode MS" charset="0"/>
              </a:rPr>
              <a:t>dichiarazione </a:t>
            </a:r>
            <a:r>
              <a:rPr lang="it-IT" altLang="it-IT">
                <a:latin typeface="Arial Unicode MS" charset="0"/>
              </a:rPr>
              <a:t>e</a:t>
            </a:r>
            <a:r>
              <a:rPr lang="it-IT" altLang="it-IT" b="1">
                <a:latin typeface="Arial Unicode MS" charset="0"/>
              </a:rPr>
              <a:t> non è </a:t>
            </a:r>
            <a:r>
              <a:rPr lang="it-IT" altLang="it-IT" b="1">
                <a:solidFill>
                  <a:srgbClr val="7F7F7F"/>
                </a:solidFill>
                <a:latin typeface="Arial Unicode MS" charset="0"/>
              </a:rPr>
              <a:t>	</a:t>
            </a:r>
            <a:r>
              <a:rPr lang="it-IT" altLang="it-IT" b="1">
                <a:latin typeface="Arial Unicode MS" charset="0"/>
              </a:rPr>
              <a:t>modificabile</a:t>
            </a:r>
            <a:endParaRPr lang="it-IT" altLang="it-IT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 Unicode MS" charset="0"/>
              </a:rPr>
              <a:t>l’insieme dei valori assumibili dagli indici di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Tx/>
              <a:buNone/>
            </a:pPr>
            <a:r>
              <a:rPr lang="it-IT" altLang="it-IT">
                <a:latin typeface="Arial Unicode MS" charset="0"/>
              </a:rPr>
              <a:t>        una variabile di tipo array è </a:t>
            </a:r>
            <a:r>
              <a:rPr lang="it-IT" altLang="it-IT" b="1">
                <a:latin typeface="Arial Unicode MS" charset="0"/>
              </a:rPr>
              <a:t>fissato: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Tx/>
              <a:buNone/>
            </a:pPr>
            <a:r>
              <a:rPr lang="it-IT" altLang="it-IT" b="1">
                <a:latin typeface="Arial Unicode MS" charset="0"/>
              </a:rPr>
              <a:t>        da </a:t>
            </a:r>
            <a:r>
              <a:rPr lang="it-IT" altLang="it-IT" b="1">
                <a:solidFill>
                  <a:srgbClr val="FF0000"/>
                </a:solidFill>
                <a:latin typeface="Arial Unicode MS" charset="0"/>
              </a:rPr>
              <a:t>0</a:t>
            </a:r>
            <a:r>
              <a:rPr lang="it-IT" altLang="it-IT" b="1">
                <a:latin typeface="Arial Unicode MS" charset="0"/>
              </a:rPr>
              <a:t> a </a:t>
            </a:r>
            <a:r>
              <a:rPr lang="it-IT" altLang="it-IT" b="1">
                <a:solidFill>
                  <a:srgbClr val="FF0000"/>
                </a:solidFill>
                <a:latin typeface="Arial Unicode MS" charset="0"/>
              </a:rPr>
              <a:t>size-1</a:t>
            </a:r>
            <a:endParaRPr lang="it-IT" altLang="it-IT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1187450" y="188913"/>
            <a:ext cx="6983413" cy="1066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tipo strutturato array nei linguaggi di programmazione</a:t>
            </a:r>
            <a:endParaRPr lang="it-IT" altLang="it-IT" sz="2400" b="1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7"/>
          <p:cNvSpPr txBox="1">
            <a:spLocks noChangeArrowheads="1"/>
          </p:cNvSpPr>
          <p:nvPr/>
        </p:nvSpPr>
        <p:spPr bwMode="auto">
          <a:xfrm>
            <a:off x="250825" y="44450"/>
            <a:ext cx="8458200" cy="25384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la 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dichiarazione</a:t>
            </a:r>
            <a:r>
              <a:rPr lang="it-IT" altLang="it-IT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di variabili</a:t>
            </a:r>
            <a:r>
              <a:rPr lang="it-IT" altLang="it-IT">
                <a:latin typeface="Arial" panose="020B0604020202020204" pitchFamily="34" charset="0"/>
              </a:rPr>
              <a:t> di 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tipo array</a:t>
            </a:r>
            <a:r>
              <a:rPr lang="it-IT" altLang="it-IT">
                <a:latin typeface="Arial" panose="020B0604020202020204" pitchFamily="34" charset="0"/>
              </a:rPr>
              <a:t> deve specificare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l’</a:t>
            </a:r>
            <a:r>
              <a:rPr lang="it-IT" altLang="ja-JP" b="1">
                <a:solidFill>
                  <a:schemeClr val="accent2"/>
                </a:solidFill>
                <a:latin typeface="Arial" panose="020B0604020202020204" pitchFamily="34" charset="0"/>
              </a:rPr>
              <a:t>identificatore</a:t>
            </a:r>
            <a:r>
              <a:rPr lang="it-IT" altLang="ja-JP" b="1">
                <a:latin typeface="Arial" panose="020B0604020202020204" pitchFamily="34" charset="0"/>
              </a:rPr>
              <a:t> </a:t>
            </a:r>
            <a:r>
              <a:rPr lang="it-IT" altLang="ja-JP">
                <a:latin typeface="Arial" panose="020B0604020202020204" pitchFamily="34" charset="0"/>
              </a:rPr>
              <a:t>della variabile array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il 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size</a:t>
            </a:r>
            <a:r>
              <a:rPr lang="it-IT" altLang="it-IT">
                <a:latin typeface="Arial" panose="020B0604020202020204" pitchFamily="34" charset="0"/>
              </a:rPr>
              <a:t> (numero di elementi) dell’array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il 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tipo</a:t>
            </a:r>
            <a:r>
              <a:rPr lang="it-IT" altLang="it-IT">
                <a:latin typeface="Arial" panose="020B0604020202020204" pitchFamily="34" charset="0"/>
              </a:rPr>
              <a:t> (degli elementi)</a:t>
            </a:r>
            <a:endParaRPr lang="it-IT" altLang="it-IT">
              <a:latin typeface="New York" charset="0"/>
            </a:endParaRPr>
          </a:p>
        </p:txBody>
      </p: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0" y="2565400"/>
            <a:ext cx="8836025" cy="1247775"/>
            <a:chOff x="0" y="2781300"/>
            <a:chExt cx="8836025" cy="1247775"/>
          </a:xfrm>
        </p:grpSpPr>
        <p:sp>
          <p:nvSpPr>
            <p:cNvPr id="11267" name="Text Box 3"/>
            <p:cNvSpPr txBox="1">
              <a:spLocks noChangeArrowheads="1"/>
            </p:cNvSpPr>
            <p:nvPr/>
          </p:nvSpPr>
          <p:spPr bwMode="auto">
            <a:xfrm>
              <a:off x="123825" y="3381375"/>
              <a:ext cx="8712200" cy="6477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3600" b="1" dirty="0">
                  <a:solidFill>
                    <a:srgbClr val="FF3300"/>
                  </a:solidFill>
                  <a:latin typeface="Comic Sans MS" charset="0"/>
                  <a:ea typeface="ＭＳ Ｐゴシック" charset="0"/>
                </a:rPr>
                <a:t>&lt;tipo elementi&gt; </a:t>
              </a:r>
              <a:r>
                <a:rPr lang="it-IT" sz="3600" b="1" dirty="0">
                  <a:latin typeface="Comic Sans MS" charset="0"/>
                  <a:ea typeface="ＭＳ Ｐゴシック" charset="0"/>
                </a:rPr>
                <a:t>&lt;nome array&gt;</a:t>
              </a:r>
              <a:r>
                <a:rPr lang="it-IT" sz="3600" b="1" dirty="0">
                  <a:solidFill>
                    <a:srgbClr val="FF3300"/>
                  </a:solidFill>
                  <a:latin typeface="Comic Sans MS" charset="0"/>
                  <a:ea typeface="ＭＳ Ｐゴシック" charset="0"/>
                </a:rPr>
                <a:t>[&lt;</a:t>
              </a:r>
              <a:r>
                <a:rPr lang="it-IT" sz="3600" b="1" dirty="0">
                  <a:latin typeface="Comic Sans MS" charset="0"/>
                  <a:ea typeface="ＭＳ Ｐゴシック" charset="0"/>
                </a:rPr>
                <a:t>size&gt;</a:t>
              </a:r>
              <a:r>
                <a:rPr lang="it-IT" sz="3600" b="1" dirty="0">
                  <a:solidFill>
                    <a:srgbClr val="FF3300"/>
                  </a:solidFill>
                  <a:latin typeface="Comic Sans MS" charset="0"/>
                  <a:ea typeface="ＭＳ Ｐゴシック" charset="0"/>
                </a:rPr>
                <a:t>]</a:t>
              </a:r>
              <a:r>
                <a:rPr lang="it-IT" sz="3600" b="1" dirty="0">
                  <a:latin typeface="Comic Sans MS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25610" name="Rettangolo 1"/>
            <p:cNvSpPr>
              <a:spLocks noChangeArrowheads="1"/>
            </p:cNvSpPr>
            <p:nvPr/>
          </p:nvSpPr>
          <p:spPr bwMode="auto">
            <a:xfrm>
              <a:off x="0" y="2781300"/>
              <a:ext cx="20288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>
                  <a:srgbClr val="CC0000"/>
                </a:buClr>
                <a:buSzPct val="120000"/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(array </a:t>
              </a:r>
              <a:r>
                <a:rPr lang="it-IT" altLang="it-IT">
                  <a:solidFill>
                    <a:schemeClr val="accent2"/>
                  </a:solidFill>
                  <a:latin typeface="Arial" panose="020B0604020202020204" pitchFamily="34" charset="0"/>
                </a:rPr>
                <a:t>1D</a:t>
              </a:r>
              <a:r>
                <a:rPr lang="it-IT" altLang="it-IT">
                  <a:latin typeface="Arial" panose="020B0604020202020204" pitchFamily="34" charset="0"/>
                </a:rPr>
                <a:t>)</a:t>
              </a:r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23825" y="4543425"/>
            <a:ext cx="898525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&lt;tipo elementi&gt; </a:t>
            </a:r>
          </a:p>
          <a:p>
            <a:pPr>
              <a:defRPr/>
            </a:pP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&lt;nome array&gt;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[&lt;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size1&gt;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]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[&lt;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size2&gt;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]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 </a:t>
            </a: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34925" y="3957638"/>
            <a:ext cx="20288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CC0000"/>
              </a:buClr>
              <a:buSzPct val="120000"/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(array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2D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4211638" y="5743575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CC0000"/>
              </a:buClr>
              <a:buSzPct val="120000"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(size primo indice)</a:t>
            </a: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6443663" y="5756275"/>
            <a:ext cx="2352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CC0000"/>
              </a:buClr>
              <a:buSzPct val="120000"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(size secondo indice)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2771775" y="6119813"/>
            <a:ext cx="6215063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size totale array 2D </a:t>
            </a:r>
            <a:r>
              <a:rPr lang="it-IT" altLang="it-IT" sz="2800" b="1">
                <a:latin typeface="Comic Sans MS" panose="030F0702030302020204" pitchFamily="66" charset="0"/>
                <a:cs typeface="Arial" panose="020B0604020202020204" pitchFamily="34" charset="0"/>
              </a:rPr>
              <a:t>= size1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x </a:t>
            </a:r>
            <a:r>
              <a:rPr lang="it-IT" altLang="it-IT" sz="2800" b="1">
                <a:latin typeface="Comic Sans MS" panose="030F0702030302020204" pitchFamily="66" charset="0"/>
                <a:cs typeface="Arial" panose="020B0604020202020204" pitchFamily="34" charset="0"/>
              </a:rPr>
              <a:t>size2 </a:t>
            </a:r>
            <a:endParaRPr lang="it-IT" altLang="it-IT" sz="2800">
              <a:latin typeface="Arial Unicode MS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8928100" cy="466248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900" dirty="0">
              <a:latin typeface="New York" charset="0"/>
              <a:ea typeface="ＭＳ Ｐゴシック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inflaz_mese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[12]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lnSpc>
                <a:spcPct val="150000"/>
              </a:lnSpc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temperatura_oraria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[24]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lnSpc>
                <a:spcPct val="150000"/>
              </a:lnSpc>
              <a:defRPr/>
            </a:pP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b="1" dirty="0">
                <a:latin typeface="Comic Sans MS" charset="0"/>
                <a:ea typeface="ＭＳ Ｐゴシック" charset="0"/>
              </a:rPr>
              <a:t> rigo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[80]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lnSpc>
                <a:spcPct val="150000"/>
              </a:lnSpc>
              <a:defRPr/>
            </a:pP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b="1" dirty="0">
                <a:latin typeface="Comic Sans MS" charset="0"/>
                <a:ea typeface="ＭＳ Ｐゴシック" charset="0"/>
              </a:rPr>
              <a:t> psi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[5][7]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lnSpc>
                <a:spcPct val="150000"/>
              </a:lnSpc>
              <a:defRPr/>
            </a:pP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b="1" dirty="0">
                <a:latin typeface="Comic Sans MS" charset="0"/>
                <a:ea typeface="ＭＳ Ｐゴシック" charset="0"/>
              </a:rPr>
              <a:t> pagina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[20][80]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lnSpc>
                <a:spcPct val="150000"/>
              </a:lnSpc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b="1" dirty="0">
                <a:latin typeface="Comic Sans MS" charset="0"/>
                <a:ea typeface="ＭＳ Ｐゴシック" charset="0"/>
              </a:rPr>
              <a:t> teta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[4][3]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400" b="1" dirty="0">
              <a:solidFill>
                <a:srgbClr val="FF3300"/>
              </a:solidFill>
              <a:latin typeface="Monaco" charset="0"/>
              <a:ea typeface="ＭＳ Ｐゴシック" charset="0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1763713" cy="57943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Esempio</a:t>
            </a: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6335713" y="1484313"/>
            <a:ext cx="1976437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 Unicode MS" charset="0"/>
              </a:rPr>
              <a:t>indice da 0 a 11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6394450" y="2308225"/>
            <a:ext cx="19939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 Unicode MS" charset="0"/>
              </a:rPr>
              <a:t>indice da 0 a 23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6353175" y="3100388"/>
            <a:ext cx="19939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 Unicode MS" charset="0"/>
              </a:rPr>
              <a:t>indice da 0 a 79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4572000" y="3724275"/>
            <a:ext cx="19939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 Unicode MS" charset="0"/>
              </a:rPr>
              <a:t>indice1 da 0 a 4</a:t>
            </a: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6732588" y="3716338"/>
            <a:ext cx="19939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 Unicode MS" charset="0"/>
              </a:rPr>
              <a:t>indice2 da 0 a 6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4522788" y="4541838"/>
            <a:ext cx="2136775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 Unicode MS" charset="0"/>
              </a:rPr>
              <a:t>indice1 da 0 a 19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6754813" y="4533900"/>
            <a:ext cx="2138362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 Unicode MS" charset="0"/>
              </a:rPr>
              <a:t>indice2 da 0 a 79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4572000" y="5260975"/>
            <a:ext cx="19939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 Unicode MS" charset="0"/>
              </a:rPr>
              <a:t>indice1 da 0 a 3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6732588" y="5253038"/>
            <a:ext cx="19939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 Unicode MS" charset="0"/>
              </a:rPr>
              <a:t>indice2 da 0 a 2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58200" cy="25384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la specificazione di un elemento di un array (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accesso </a:t>
            </a:r>
            <a:r>
              <a:rPr lang="it-IT" altLang="it-IT">
                <a:latin typeface="Arial" panose="020B0604020202020204" pitchFamily="34" charset="0"/>
              </a:rPr>
              <a:t>a un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 elemento</a:t>
            </a:r>
            <a:r>
              <a:rPr lang="it-IT" altLang="it-IT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di una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 variabile</a:t>
            </a:r>
            <a:r>
              <a:rPr lang="it-IT" altLang="it-IT">
                <a:latin typeface="Arial" panose="020B0604020202020204" pitchFamily="34" charset="0"/>
              </a:rPr>
              <a:t> di 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tipo array</a:t>
            </a:r>
            <a:r>
              <a:rPr lang="it-IT" altLang="it-IT">
                <a:latin typeface="Arial" panose="020B0604020202020204" pitchFamily="34" charset="0"/>
              </a:rPr>
              <a:t>) deve indicare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l’</a:t>
            </a:r>
            <a:r>
              <a:rPr lang="it-IT" altLang="ja-JP" b="1">
                <a:solidFill>
                  <a:schemeClr val="accent2"/>
                </a:solidFill>
                <a:latin typeface="Arial" panose="020B0604020202020204" pitchFamily="34" charset="0"/>
              </a:rPr>
              <a:t>identificatore</a:t>
            </a:r>
            <a:r>
              <a:rPr lang="it-IT" altLang="ja-JP" b="1">
                <a:latin typeface="Arial" panose="020B0604020202020204" pitchFamily="34" charset="0"/>
              </a:rPr>
              <a:t> </a:t>
            </a:r>
            <a:r>
              <a:rPr lang="it-IT" altLang="ja-JP">
                <a:latin typeface="Arial" panose="020B0604020202020204" pitchFamily="34" charset="0"/>
              </a:rPr>
              <a:t>della variabile array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l’indice (o gli indici) dell’elemento dell’array </a:t>
            </a:r>
            <a:endParaRPr lang="it-IT" altLang="it-IT">
              <a:latin typeface="New York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468313" y="3284538"/>
            <a:ext cx="78486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600" b="1" dirty="0">
                <a:latin typeface="Comic Sans MS" charset="0"/>
                <a:ea typeface="ＭＳ Ｐゴシック" charset="0"/>
              </a:rPr>
              <a:t>  &lt;variabile&gt;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[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&lt;indice&gt;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]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23850" y="4292600"/>
            <a:ext cx="8534400" cy="1373188"/>
          </a:xfrm>
          <a:prstGeom prst="rect">
            <a:avLst/>
          </a:prstGeom>
          <a:solidFill>
            <a:srgbClr val="FFFF66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ogni elemento di una variabile di tipo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array 1D</a:t>
            </a:r>
            <a:r>
              <a:rPr lang="it-IT" altLang="it-IT" sz="2800">
                <a:latin typeface="Arial" panose="020B0604020202020204" pitchFamily="34" charset="0"/>
              </a:rPr>
              <a:t> è individuato dal nome della variabile seguito in parentesi quadre da </a:t>
            </a:r>
            <a:r>
              <a:rPr lang="it-IT" altLang="it-IT" sz="2800" b="1">
                <a:latin typeface="Arial" panose="020B0604020202020204" pitchFamily="34" charset="0"/>
              </a:rPr>
              <a:t>un</a:t>
            </a:r>
            <a:r>
              <a:rPr lang="it-IT" altLang="it-IT" sz="2800">
                <a:latin typeface="Arial" panose="020B0604020202020204" pitchFamily="34" charset="0"/>
              </a:rPr>
              <a:t> indice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  <p:bldP spid="880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58200" cy="25384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la specificazione di un elemento di un array (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accesso </a:t>
            </a:r>
            <a:r>
              <a:rPr lang="it-IT" altLang="it-IT">
                <a:latin typeface="Arial" panose="020B0604020202020204" pitchFamily="34" charset="0"/>
              </a:rPr>
              <a:t>a un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 elemento</a:t>
            </a:r>
            <a:r>
              <a:rPr lang="it-IT" altLang="it-IT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di una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 variabile</a:t>
            </a:r>
            <a:r>
              <a:rPr lang="it-IT" altLang="it-IT">
                <a:latin typeface="Arial" panose="020B0604020202020204" pitchFamily="34" charset="0"/>
              </a:rPr>
              <a:t> di 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tipo array</a:t>
            </a:r>
            <a:r>
              <a:rPr lang="it-IT" altLang="it-IT">
                <a:latin typeface="Arial" panose="020B0604020202020204" pitchFamily="34" charset="0"/>
              </a:rPr>
              <a:t>) deve indicare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l’</a:t>
            </a:r>
            <a:r>
              <a:rPr lang="it-IT" altLang="ja-JP" b="1">
                <a:solidFill>
                  <a:schemeClr val="accent2"/>
                </a:solidFill>
                <a:latin typeface="Arial" panose="020B0604020202020204" pitchFamily="34" charset="0"/>
              </a:rPr>
              <a:t>identificatore</a:t>
            </a:r>
            <a:r>
              <a:rPr lang="it-IT" altLang="ja-JP" b="1">
                <a:latin typeface="Arial" panose="020B0604020202020204" pitchFamily="34" charset="0"/>
              </a:rPr>
              <a:t> </a:t>
            </a:r>
            <a:r>
              <a:rPr lang="it-IT" altLang="ja-JP">
                <a:latin typeface="Arial" panose="020B0604020202020204" pitchFamily="34" charset="0"/>
              </a:rPr>
              <a:t>della variabile array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l’indice (o gli indici) dell’elemento dell’array </a:t>
            </a:r>
            <a:endParaRPr lang="it-IT" altLang="it-IT">
              <a:latin typeface="New York" charset="0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0" y="3213100"/>
            <a:ext cx="91440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600" b="1" dirty="0">
                <a:latin typeface="Comic Sans MS" charset="0"/>
                <a:ea typeface="ＭＳ Ｐゴシック" charset="0"/>
              </a:rPr>
              <a:t>&lt;variabile&gt;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[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&lt;</a:t>
            </a:r>
            <a:r>
              <a:rPr lang="it-IT" sz="3600" b="1" dirty="0" err="1">
                <a:latin typeface="Comic Sans MS" charset="0"/>
                <a:ea typeface="ＭＳ Ｐゴシック" charset="0"/>
              </a:rPr>
              <a:t>indice_riga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&gt;</a:t>
            </a:r>
            <a:r>
              <a:rPr lang="it-IT" sz="3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][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&lt;</a:t>
            </a:r>
            <a:r>
              <a:rPr lang="it-IT" sz="3600" b="1" dirty="0" err="1">
                <a:latin typeface="Comic Sans MS" charset="0"/>
                <a:ea typeface="ＭＳ Ｐゴシック" charset="0"/>
              </a:rPr>
              <a:t>indice_col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&gt;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]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250825" y="4365625"/>
            <a:ext cx="8534400" cy="1373188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ogni elemento di una variabile di tipo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array 2D</a:t>
            </a:r>
            <a:r>
              <a:rPr lang="it-IT" altLang="it-IT" sz="2800">
                <a:latin typeface="Arial" panose="020B0604020202020204" pitchFamily="34" charset="0"/>
              </a:rPr>
              <a:t> è individuato dal nome della variabile seguito da </a:t>
            </a:r>
            <a:r>
              <a:rPr lang="it-IT" altLang="it-IT" sz="2800" b="1">
                <a:latin typeface="Arial" panose="020B0604020202020204" pitchFamily="34" charset="0"/>
              </a:rPr>
              <a:t>due</a:t>
            </a:r>
            <a:r>
              <a:rPr lang="it-IT" altLang="it-IT" sz="2800">
                <a:latin typeface="Arial" panose="020B0604020202020204" pitchFamily="34" charset="0"/>
              </a:rPr>
              <a:t> indici, ciascuno in parentesi quadre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68275" y="79375"/>
          <a:ext cx="85344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Document" r:id="rId5" imgW="5053396" imgH="888967" progId="Word.Document.8">
                  <p:embed/>
                </p:oleObj>
              </mc:Choice>
              <mc:Fallback>
                <p:oleObj name="Document" r:id="rId5" imgW="5053396" imgH="8889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79375"/>
                        <a:ext cx="85344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" y="2124075"/>
            <a:ext cx="8610600" cy="2554288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b="1" dirty="0" err="1" smtClean="0">
                <a:latin typeface="Comic Sans MS" panose="030F0702030302020204" pitchFamily="66" charset="0"/>
              </a:rPr>
              <a:t>inflaz_mese</a:t>
            </a:r>
            <a:r>
              <a:rPr lang="it-IT" altLang="it-IT" b="1" dirty="0" smtClean="0">
                <a:latin typeface="Comic Sans MS" panose="030F0702030302020204" pitchFamily="66" charset="0"/>
              </a:rPr>
              <a:t>[0] </a:t>
            </a:r>
            <a:r>
              <a:rPr lang="it-IT" altLang="it-IT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b="1" dirty="0" smtClean="0">
                <a:latin typeface="Comic Sans MS" panose="030F0702030302020204" pitchFamily="66" charset="0"/>
              </a:rPr>
              <a:t>0.05 </a:t>
            </a:r>
            <a:r>
              <a:rPr lang="it-IT" altLang="it-IT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defRPr/>
            </a:pPr>
            <a:r>
              <a:rPr lang="it-IT" altLang="it-IT" b="1" dirty="0" err="1" smtClean="0">
                <a:latin typeface="Comic Sans MS" panose="030F0702030302020204" pitchFamily="66" charset="0"/>
              </a:rPr>
              <a:t>inflaz_mese</a:t>
            </a:r>
            <a:r>
              <a:rPr lang="it-IT" altLang="it-IT" b="1" dirty="0" smtClean="0">
                <a:latin typeface="Comic Sans MS" panose="030F0702030302020204" pitchFamily="66" charset="0"/>
              </a:rPr>
              <a:t>[7] </a:t>
            </a:r>
            <a:r>
              <a:rPr lang="it-IT" altLang="it-IT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b="1" dirty="0" err="1" smtClean="0">
                <a:latin typeface="Comic Sans MS" panose="030F0702030302020204" pitchFamily="66" charset="0"/>
              </a:rPr>
              <a:t>inflaz_mese</a:t>
            </a:r>
            <a:r>
              <a:rPr lang="it-IT" altLang="it-IT" b="1" dirty="0" smtClean="0">
                <a:latin typeface="Comic Sans MS" panose="030F0702030302020204" pitchFamily="66" charset="0"/>
              </a:rPr>
              <a:t>[7]+0.01</a:t>
            </a:r>
            <a:r>
              <a:rPr lang="it-IT" altLang="it-IT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defRPr/>
            </a:pPr>
            <a:r>
              <a:rPr lang="it-IT" altLang="it-IT" b="1" dirty="0" smtClean="0">
                <a:latin typeface="Comic Sans MS" panose="030F0702030302020204" pitchFamily="66" charset="0"/>
              </a:rPr>
              <a:t>i </a:t>
            </a:r>
            <a:r>
              <a:rPr lang="it-IT" altLang="it-IT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b="1" dirty="0" smtClean="0">
                <a:latin typeface="Comic Sans MS" panose="030F0702030302020204" pitchFamily="66" charset="0"/>
              </a:rPr>
              <a:t> 9</a:t>
            </a:r>
            <a:r>
              <a:rPr lang="it-IT" altLang="it-IT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endParaRPr lang="it-IT" altLang="it-IT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b="1" dirty="0" err="1" smtClean="0">
                <a:latin typeface="Comic Sans MS" panose="030F0702030302020204" pitchFamily="66" charset="0"/>
              </a:rPr>
              <a:t>inflaz_mese</a:t>
            </a:r>
            <a:r>
              <a:rPr lang="it-IT" altLang="it-IT" b="1" dirty="0" smtClean="0">
                <a:latin typeface="Comic Sans MS" panose="030F0702030302020204" pitchFamily="66" charset="0"/>
              </a:rPr>
              <a:t>[i] </a:t>
            </a:r>
            <a:r>
              <a:rPr lang="it-IT" altLang="it-IT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b="1" dirty="0" smtClean="0">
                <a:latin typeface="Comic Sans MS" panose="030F0702030302020204" pitchFamily="66" charset="0"/>
              </a:rPr>
              <a:t>( </a:t>
            </a:r>
            <a:r>
              <a:rPr lang="it-IT" altLang="it-IT" b="1" dirty="0" err="1" smtClean="0">
                <a:latin typeface="Comic Sans MS" panose="030F0702030302020204" pitchFamily="66" charset="0"/>
              </a:rPr>
              <a:t>inflaz_mese</a:t>
            </a:r>
            <a:r>
              <a:rPr lang="it-IT" altLang="it-IT" b="1" dirty="0" smtClean="0">
                <a:latin typeface="Comic Sans MS" panose="030F0702030302020204" pitchFamily="66" charset="0"/>
              </a:rPr>
              <a:t>[i+1]+…</a:t>
            </a:r>
          </a:p>
          <a:p>
            <a:pPr>
              <a:defRPr/>
            </a:pPr>
            <a:r>
              <a:rPr lang="it-IT" altLang="it-IT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	</a:t>
            </a:r>
            <a:r>
              <a:rPr lang="it-IT" altLang="it-IT" b="1" dirty="0" smtClean="0">
                <a:latin typeface="Comic Sans MS" panose="030F0702030302020204" pitchFamily="66" charset="0"/>
              </a:rPr>
              <a:t>          </a:t>
            </a:r>
            <a:r>
              <a:rPr lang="it-IT" altLang="it-IT" b="1" dirty="0" err="1" smtClean="0">
                <a:latin typeface="Comic Sans MS" panose="030F0702030302020204" pitchFamily="66" charset="0"/>
              </a:rPr>
              <a:t>inflaz_mese</a:t>
            </a:r>
            <a:r>
              <a:rPr lang="it-IT" altLang="it-IT" b="1" dirty="0" smtClean="0">
                <a:latin typeface="Comic Sans MS" panose="030F0702030302020204" pitchFamily="66" charset="0"/>
              </a:rPr>
              <a:t>[i-1] )/2. </a:t>
            </a:r>
            <a:r>
              <a:rPr lang="it-IT" altLang="it-IT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endParaRPr lang="it-IT" altLang="it-IT" b="1" dirty="0" smtClean="0">
              <a:latin typeface="Comic Sans MS" panose="030F0702030302020204" pitchFamily="66" charset="0"/>
            </a:endParaRPr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250825" y="2124075"/>
            <a:ext cx="4699000" cy="3273425"/>
            <a:chOff x="192" y="1392"/>
            <a:chExt cx="2688" cy="1968"/>
          </a:xfrm>
        </p:grpSpPr>
        <p:sp>
          <p:nvSpPr>
            <p:cNvPr id="33810" name="Rectangle 7"/>
            <p:cNvSpPr>
              <a:spLocks noChangeArrowheads="1"/>
            </p:cNvSpPr>
            <p:nvPr/>
          </p:nvSpPr>
          <p:spPr bwMode="auto">
            <a:xfrm>
              <a:off x="192" y="1392"/>
              <a:ext cx="2688" cy="28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33811" name="Line 8"/>
            <p:cNvSpPr>
              <a:spLocks noChangeShapeType="1"/>
            </p:cNvSpPr>
            <p:nvPr/>
          </p:nvSpPr>
          <p:spPr bwMode="auto">
            <a:xfrm>
              <a:off x="432" y="3072"/>
              <a:ext cx="0" cy="28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254000" y="0"/>
            <a:ext cx="7723188" cy="5334000"/>
            <a:chOff x="192" y="0"/>
            <a:chExt cx="4800" cy="3360"/>
          </a:xfrm>
        </p:grpSpPr>
        <p:sp>
          <p:nvSpPr>
            <p:cNvPr id="33807" name="Rectangle 11"/>
            <p:cNvSpPr>
              <a:spLocks noChangeArrowheads="1"/>
            </p:cNvSpPr>
            <p:nvPr/>
          </p:nvSpPr>
          <p:spPr bwMode="auto">
            <a:xfrm>
              <a:off x="192" y="1680"/>
              <a:ext cx="4800" cy="28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33808" name="Line 12"/>
            <p:cNvSpPr>
              <a:spLocks noChangeShapeType="1"/>
            </p:cNvSpPr>
            <p:nvPr/>
          </p:nvSpPr>
          <p:spPr bwMode="auto">
            <a:xfrm>
              <a:off x="3552" y="3024"/>
              <a:ext cx="0" cy="33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09" name="Line 13"/>
            <p:cNvSpPr>
              <a:spLocks noChangeShapeType="1"/>
            </p:cNvSpPr>
            <p:nvPr/>
          </p:nvSpPr>
          <p:spPr bwMode="auto">
            <a:xfrm>
              <a:off x="3504" y="0"/>
              <a:ext cx="0" cy="33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244475" y="0"/>
            <a:ext cx="7696200" cy="5257800"/>
            <a:chOff x="192" y="0"/>
            <a:chExt cx="4848" cy="3312"/>
          </a:xfrm>
        </p:grpSpPr>
        <p:sp>
          <p:nvSpPr>
            <p:cNvPr id="33803" name="Rectangle 15"/>
            <p:cNvSpPr>
              <a:spLocks noChangeArrowheads="1"/>
            </p:cNvSpPr>
            <p:nvPr/>
          </p:nvSpPr>
          <p:spPr bwMode="auto">
            <a:xfrm>
              <a:off x="192" y="2304"/>
              <a:ext cx="4848" cy="57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33804" name="Line 16"/>
            <p:cNvSpPr>
              <a:spLocks noChangeShapeType="1"/>
            </p:cNvSpPr>
            <p:nvPr/>
          </p:nvSpPr>
          <p:spPr bwMode="auto">
            <a:xfrm>
              <a:off x="3984" y="0"/>
              <a:ext cx="0" cy="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05" name="Line 17"/>
            <p:cNvSpPr>
              <a:spLocks noChangeShapeType="1"/>
            </p:cNvSpPr>
            <p:nvPr/>
          </p:nvSpPr>
          <p:spPr bwMode="auto">
            <a:xfrm>
              <a:off x="4848" y="0"/>
              <a:ext cx="0" cy="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06" name="Line 18"/>
            <p:cNvSpPr>
              <a:spLocks noChangeShapeType="1"/>
            </p:cNvSpPr>
            <p:nvPr/>
          </p:nvSpPr>
          <p:spPr bwMode="auto">
            <a:xfrm>
              <a:off x="4464" y="3024"/>
              <a:ext cx="0" cy="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3799" name="CasellaDiTesto 2"/>
          <p:cNvSpPr txBox="1">
            <a:spLocks noChangeArrowheads="1"/>
          </p:cNvSpPr>
          <p:nvPr/>
        </p:nvSpPr>
        <p:spPr bwMode="auto">
          <a:xfrm>
            <a:off x="168275" y="1484313"/>
            <a:ext cx="8318500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0    1    2    3    4    5     6    7    8    9   10  11</a:t>
            </a:r>
          </a:p>
        </p:txBody>
      </p:sp>
      <p:grpSp>
        <p:nvGrpSpPr>
          <p:cNvPr id="33800" name="Gruppo 3"/>
          <p:cNvGrpSpPr>
            <a:grpSpLocks/>
          </p:cNvGrpSpPr>
          <p:nvPr/>
        </p:nvGrpSpPr>
        <p:grpSpPr bwMode="auto">
          <a:xfrm>
            <a:off x="244475" y="4883150"/>
            <a:ext cx="8610600" cy="2057400"/>
            <a:chOff x="225112" y="4865365"/>
            <a:chExt cx="8610600" cy="2057400"/>
          </a:xfrm>
        </p:grpSpPr>
        <p:graphicFrame>
          <p:nvGraphicFramePr>
            <p:cNvPr id="33801" name="Object 6"/>
            <p:cNvGraphicFramePr>
              <a:graphicFrameLocks noChangeAspect="1"/>
            </p:cNvGraphicFramePr>
            <p:nvPr/>
          </p:nvGraphicFramePr>
          <p:xfrm>
            <a:off x="225112" y="4865365"/>
            <a:ext cx="8610600" cy="205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3" name="Documento" r:id="rId7" imgW="5047488" imgH="886968" progId="Word.Document.8">
                    <p:embed/>
                  </p:oleObj>
                </mc:Choice>
                <mc:Fallback>
                  <p:oleObj name="Documento" r:id="rId7" imgW="5047488" imgH="886968" progId="Word.Document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112" y="4865365"/>
                          <a:ext cx="8610600" cy="2057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02" name="CasellaDiTesto 18"/>
            <p:cNvSpPr txBox="1">
              <a:spLocks noChangeArrowheads="1"/>
            </p:cNvSpPr>
            <p:nvPr/>
          </p:nvSpPr>
          <p:spPr bwMode="auto">
            <a:xfrm>
              <a:off x="342657" y="6396335"/>
              <a:ext cx="8333799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0      1      2       3      4       5      6      7       8      9     10     11</a:t>
              </a:r>
            </a:p>
          </p:txBody>
        </p:sp>
      </p:grpSp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7"/>
          <p:cNvSpPr txBox="1">
            <a:spLocks noChangeArrowheads="1"/>
          </p:cNvSpPr>
          <p:nvPr/>
        </p:nvSpPr>
        <p:spPr bwMode="auto">
          <a:xfrm>
            <a:off x="346075" y="304800"/>
            <a:ext cx="7359650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della somma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2133600"/>
            <a:ext cx="8435975" cy="35401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l’array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 il size dell’array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 </a:t>
            </a:r>
            <a:r>
              <a:rPr lang="it-IT" altLang="it-IT" sz="2800">
                <a:latin typeface="Arial" panose="020B0604020202020204" pitchFamily="34" charset="0"/>
              </a:rPr>
              <a:t>la somma (variabile 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somma</a:t>
            </a:r>
            <a:r>
              <a:rPr lang="it-IT" altLang="it-IT" sz="2800">
                <a:latin typeface="Arial Unicode M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800">
                <a:latin typeface="Arial" panose="020B0604020202020204" pitchFamily="34" charset="0"/>
              </a:rPr>
              <a:t>sommare l’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-simo elemento dell'array alla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somma degli (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-1</a:t>
            </a:r>
            <a:r>
              <a:rPr lang="it-IT" altLang="it-IT" sz="2800">
                <a:latin typeface="Arial" panose="020B0604020202020204" pitchFamily="34" charset="0"/>
              </a:rPr>
              <a:t>)  precedenti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79388" y="998538"/>
            <a:ext cx="8610600" cy="4662487"/>
          </a:xfrm>
          <a:prstGeom prst="rect">
            <a:avLst/>
          </a:prstGeom>
          <a:solidFill>
            <a:srgbClr val="AAF6BC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900" dirty="0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somma_array</a:t>
            </a:r>
            <a:r>
              <a:rPr lang="it-IT" b="1" dirty="0">
                <a:latin typeface="Comic Sans MS" charset="0"/>
                <a:ea typeface="ＭＳ Ｐゴシック" charset="0"/>
              </a:rPr>
              <a:t>(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b="1" dirty="0">
                <a:latin typeface="Comic Sans MS" charset="0"/>
                <a:ea typeface="ＭＳ Ｐゴシック" charset="0"/>
              </a:rPr>
              <a:t> a[],</a:t>
            </a: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b="1" dirty="0">
                <a:latin typeface="Comic Sans MS" charset="0"/>
                <a:ea typeface="ＭＳ Ｐゴシック" charset="0"/>
              </a:rPr>
              <a:t> n)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 </a:t>
            </a: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b="1" dirty="0">
                <a:latin typeface="Comic Sans MS" charset="0"/>
                <a:ea typeface="ＭＳ Ｐゴシック" charset="0"/>
              </a:rPr>
              <a:t> i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b="1" dirty="0">
                <a:latin typeface="Comic Sans MS" charset="0"/>
                <a:ea typeface="ＭＳ Ｐゴシック" charset="0"/>
              </a:rPr>
              <a:t> somma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</a:t>
            </a:r>
            <a:endParaRPr lang="it-IT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somma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b="1" dirty="0">
                <a:latin typeface="Comic Sans MS" charset="0"/>
                <a:ea typeface="ＭＳ Ｐゴシック" charset="0"/>
              </a:rPr>
              <a:t>0.0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for </a:t>
            </a:r>
            <a:r>
              <a:rPr lang="it-IT" b="1" dirty="0">
                <a:latin typeface="Comic Sans MS" charset="0"/>
                <a:ea typeface="ＭＳ Ｐゴシック" charset="0"/>
              </a:rPr>
              <a:t>(i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b="1" dirty="0">
                <a:latin typeface="Comic Sans MS" charset="0"/>
                <a:ea typeface="ＭＳ Ｐゴシック" charset="0"/>
              </a:rPr>
              <a:t>0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b="1" dirty="0">
                <a:latin typeface="Comic Sans MS" charset="0"/>
                <a:ea typeface="ＭＳ Ｐゴシック" charset="0"/>
              </a:rPr>
              <a:t> i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b="1" dirty="0">
                <a:latin typeface="Comic Sans MS" charset="0"/>
                <a:ea typeface="ＭＳ Ｐゴシック" charset="0"/>
              </a:rPr>
              <a:t> n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b="1" dirty="0">
                <a:latin typeface="Comic Sans MS" charset="0"/>
                <a:ea typeface="ＭＳ Ｐゴシック" charset="0"/>
              </a:rPr>
              <a:t> i++)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    somma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b="1" dirty="0">
                <a:latin typeface="Comic Sans MS" charset="0"/>
                <a:ea typeface="ＭＳ Ｐゴシック" charset="0"/>
              </a:rPr>
              <a:t>somma + a[i]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}</a:t>
            </a:r>
          </a:p>
          <a:p>
            <a:pPr>
              <a:defRPr/>
            </a:pP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b="1" dirty="0">
                <a:latin typeface="Comic Sans MS" charset="0"/>
                <a:ea typeface="ＭＳ Ｐゴシック" charset="0"/>
              </a:rPr>
              <a:t> somma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948488" y="4149725"/>
            <a:ext cx="1571625" cy="1185863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600" b="1">
                <a:latin typeface="Comic Sans MS" charset="0"/>
                <a:ea typeface="ＭＳ Ｐゴシック" charset="0"/>
              </a:rPr>
              <a:t>n</a:t>
            </a:r>
            <a:endParaRPr lang="it-IT" sz="2400">
              <a:latin typeface="Comic Sans MS" charset="0"/>
              <a:ea typeface="ＭＳ Ｐゴシック" charset="0"/>
            </a:endParaRPr>
          </a:p>
          <a:p>
            <a:pPr algn="ctr">
              <a:defRPr/>
            </a:pPr>
            <a:r>
              <a:rPr lang="it-IT">
                <a:latin typeface="Arial" charset="0"/>
                <a:ea typeface="ＭＳ Ｐゴシック" charset="0"/>
              </a:rPr>
              <a:t>somme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grpSp>
        <p:nvGrpSpPr>
          <p:cNvPr id="7" name="Gruppo 6"/>
          <p:cNvGrpSpPr>
            <a:grpSpLocks/>
          </p:cNvGrpSpPr>
          <p:nvPr/>
        </p:nvGrpSpPr>
        <p:grpSpPr bwMode="auto">
          <a:xfrm>
            <a:off x="1547813" y="149225"/>
            <a:ext cx="6627812" cy="1698625"/>
            <a:chOff x="1619672" y="92811"/>
            <a:chExt cx="6628527" cy="1697442"/>
          </a:xfrm>
        </p:grpSpPr>
        <p:sp>
          <p:nvSpPr>
            <p:cNvPr id="3" name="CasellaDiTesto 2"/>
            <p:cNvSpPr txBox="1"/>
            <p:nvPr/>
          </p:nvSpPr>
          <p:spPr>
            <a:xfrm>
              <a:off x="1619672" y="92811"/>
              <a:ext cx="6628527" cy="583793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dirty="0"/>
                <a:t>array in una intestazione di function</a:t>
              </a:r>
            </a:p>
          </p:txBody>
        </p:sp>
        <p:grpSp>
          <p:nvGrpSpPr>
            <p:cNvPr id="37898" name="Gruppo 5"/>
            <p:cNvGrpSpPr>
              <a:grpSpLocks/>
            </p:cNvGrpSpPr>
            <p:nvPr/>
          </p:nvGrpSpPr>
          <p:grpSpPr bwMode="auto">
            <a:xfrm>
              <a:off x="3995936" y="670666"/>
              <a:ext cx="1929500" cy="1119587"/>
              <a:chOff x="3995936" y="670666"/>
              <a:chExt cx="1929500" cy="1119587"/>
            </a:xfrm>
          </p:grpSpPr>
          <p:sp>
            <p:nvSpPr>
              <p:cNvPr id="37899" name="Rettangolo 1"/>
              <p:cNvSpPr>
                <a:spLocks noChangeArrowheads="1"/>
              </p:cNvSpPr>
              <p:nvPr/>
            </p:nvSpPr>
            <p:spPr bwMode="auto">
              <a:xfrm>
                <a:off x="3995936" y="1070173"/>
                <a:ext cx="1929500" cy="720080"/>
              </a:xfrm>
              <a:prstGeom prst="rect">
                <a:avLst/>
              </a:prstGeom>
              <a:noFill/>
              <a:ln w="57150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cxnSp>
            <p:nvCxnSpPr>
              <p:cNvPr id="37900" name="Connettore 2 4"/>
              <p:cNvCxnSpPr>
                <a:cxnSpLocks noChangeShapeType="1"/>
              </p:cNvCxnSpPr>
              <p:nvPr/>
            </p:nvCxnSpPr>
            <p:spPr bwMode="auto">
              <a:xfrm>
                <a:off x="4644008" y="670666"/>
                <a:ext cx="0" cy="399507"/>
              </a:xfrm>
              <a:prstGeom prst="straightConnector1">
                <a:avLst/>
              </a:prstGeom>
              <a:noFill/>
              <a:ln w="57150" algn="ctr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0" name="CasellaDiTesto 9"/>
          <p:cNvSpPr txBox="1"/>
          <p:nvPr/>
        </p:nvSpPr>
        <p:spPr bwMode="auto">
          <a:xfrm>
            <a:off x="544513" y="5926138"/>
            <a:ext cx="7880350" cy="460375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/>
              <a:t>array come PARAMETRO in una intestazione di function</a:t>
            </a:r>
          </a:p>
        </p:txBody>
      </p:sp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5853113" y="1628775"/>
            <a:ext cx="1025525" cy="1587500"/>
            <a:chOff x="5853606" y="1628800"/>
            <a:chExt cx="1024639" cy="1587649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5853606" y="2016186"/>
              <a:ext cx="1024639" cy="1200263"/>
            </a:xfrm>
            <a:prstGeom prst="rect">
              <a:avLst/>
            </a:prstGeom>
            <a:solidFill>
              <a:srgbClr val="FFFF99"/>
            </a:solidFill>
            <a:ln w="57150">
              <a:solidFill>
                <a:srgbClr val="FFC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2400" dirty="0">
                  <a:latin typeface="Arial" charset="0"/>
                  <a:ea typeface="ＭＳ Ｐゴシック" charset="0"/>
                </a:rPr>
                <a:t>size</a:t>
              </a:r>
            </a:p>
            <a:p>
              <a:pPr algn="ctr">
                <a:defRPr/>
              </a:pPr>
              <a:r>
                <a:rPr lang="it-IT" sz="2400" dirty="0">
                  <a:latin typeface="Arial" charset="0"/>
                  <a:ea typeface="ＭＳ Ｐゴシック" charset="0"/>
                </a:rPr>
                <a:t>di</a:t>
              </a:r>
            </a:p>
            <a:p>
              <a:pPr algn="ctr">
                <a:defRPr/>
              </a:pPr>
              <a:r>
                <a:rPr lang="it-IT" sz="2400" dirty="0">
                  <a:latin typeface="Arial" charset="0"/>
                  <a:ea typeface="ＭＳ Ｐゴシック" charset="0"/>
                </a:rPr>
                <a:t>lavoro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37896" name="Connettore 2 3"/>
            <p:cNvCxnSpPr>
              <a:cxnSpLocks noChangeShapeType="1"/>
              <a:stCxn id="14" idx="0"/>
            </p:cNvCxnSpPr>
            <p:nvPr/>
          </p:nvCxnSpPr>
          <p:spPr bwMode="auto">
            <a:xfrm flipV="1">
              <a:off x="6365926" y="1628800"/>
              <a:ext cx="6274" cy="387320"/>
            </a:xfrm>
            <a:prstGeom prst="straightConnector1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0" y="1090613"/>
            <a:ext cx="9131300" cy="3678237"/>
          </a:xfrm>
          <a:prstGeom prst="rect">
            <a:avLst/>
          </a:prstGeom>
          <a:solidFill>
            <a:srgbClr val="AAF6BC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900" dirty="0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miei_dati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[100]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somma_miei_dati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miei_dati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somma_miei_dati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miei_dati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,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100)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somma_miei_dati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grpSp>
        <p:nvGrpSpPr>
          <p:cNvPr id="8" name="Gruppo 7"/>
          <p:cNvGrpSpPr>
            <a:grpSpLocks/>
          </p:cNvGrpSpPr>
          <p:nvPr/>
        </p:nvGrpSpPr>
        <p:grpSpPr bwMode="auto">
          <a:xfrm>
            <a:off x="4716463" y="3286125"/>
            <a:ext cx="3876675" cy="2889250"/>
            <a:chOff x="5218186" y="3501008"/>
            <a:chExt cx="3876902" cy="2887871"/>
          </a:xfrm>
        </p:grpSpPr>
        <p:sp>
          <p:nvSpPr>
            <p:cNvPr id="3" name="CasellaDiTesto 2"/>
            <p:cNvSpPr txBox="1"/>
            <p:nvPr/>
          </p:nvSpPr>
          <p:spPr bwMode="auto">
            <a:xfrm>
              <a:off x="5218186" y="5373364"/>
              <a:ext cx="3876902" cy="1015515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3000" dirty="0"/>
                <a:t>array in una attivazione di function</a:t>
              </a:r>
            </a:p>
          </p:txBody>
        </p:sp>
        <p:grpSp>
          <p:nvGrpSpPr>
            <p:cNvPr id="39950" name="Gruppo 5"/>
            <p:cNvGrpSpPr>
              <a:grpSpLocks/>
            </p:cNvGrpSpPr>
            <p:nvPr/>
          </p:nvGrpSpPr>
          <p:grpSpPr bwMode="auto">
            <a:xfrm>
              <a:off x="6442322" y="3501008"/>
              <a:ext cx="1728192" cy="1872208"/>
              <a:chOff x="6442322" y="3501008"/>
              <a:chExt cx="1728192" cy="1872208"/>
            </a:xfrm>
          </p:grpSpPr>
          <p:sp>
            <p:nvSpPr>
              <p:cNvPr id="39951" name="Rettangolo 1"/>
              <p:cNvSpPr>
                <a:spLocks noChangeArrowheads="1"/>
              </p:cNvSpPr>
              <p:nvPr/>
            </p:nvSpPr>
            <p:spPr bwMode="auto">
              <a:xfrm>
                <a:off x="6442322" y="3501008"/>
                <a:ext cx="1728192" cy="737579"/>
              </a:xfrm>
              <a:prstGeom prst="rect">
                <a:avLst/>
              </a:prstGeom>
              <a:noFill/>
              <a:ln w="57150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cxnSp>
            <p:nvCxnSpPr>
              <p:cNvPr id="39952" name="Connettore 2 4"/>
              <p:cNvCxnSpPr>
                <a:cxnSpLocks noChangeShapeType="1"/>
              </p:cNvCxnSpPr>
              <p:nvPr/>
            </p:nvCxnSpPr>
            <p:spPr bwMode="auto">
              <a:xfrm flipH="1" flipV="1">
                <a:off x="7156637" y="4238588"/>
                <a:ext cx="7661" cy="1134628"/>
              </a:xfrm>
              <a:prstGeom prst="straightConnector1">
                <a:avLst/>
              </a:prstGeom>
              <a:noFill/>
              <a:ln w="57150" algn="ctr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0" name="CasellaDiTesto 9"/>
          <p:cNvSpPr txBox="1"/>
          <p:nvPr/>
        </p:nvSpPr>
        <p:spPr bwMode="auto">
          <a:xfrm>
            <a:off x="471488" y="238125"/>
            <a:ext cx="7777162" cy="461963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/>
              <a:t>array come ARGOMENTO in una attivazione di function</a:t>
            </a:r>
          </a:p>
        </p:txBody>
      </p:sp>
      <p:grpSp>
        <p:nvGrpSpPr>
          <p:cNvPr id="20" name="Gruppo 19"/>
          <p:cNvGrpSpPr>
            <a:grpSpLocks/>
          </p:cNvGrpSpPr>
          <p:nvPr/>
        </p:nvGrpSpPr>
        <p:grpSpPr bwMode="auto">
          <a:xfrm>
            <a:off x="7065963" y="1554163"/>
            <a:ext cx="2078037" cy="2470150"/>
            <a:chOff x="6827848" y="1769041"/>
            <a:chExt cx="2078599" cy="2469546"/>
          </a:xfrm>
        </p:grpSpPr>
        <p:sp>
          <p:nvSpPr>
            <p:cNvPr id="39946" name="CasellaDiTesto 15"/>
            <p:cNvSpPr txBox="1">
              <a:spLocks noChangeArrowheads="1"/>
            </p:cNvSpPr>
            <p:nvPr/>
          </p:nvSpPr>
          <p:spPr bwMode="auto">
            <a:xfrm>
              <a:off x="6827848" y="1769041"/>
              <a:ext cx="2078599" cy="1015663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C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000">
                  <a:latin typeface="Arial Unicode MS" charset="0"/>
                </a:rPr>
                <a:t>size effettivo</a:t>
              </a:r>
            </a:p>
          </p:txBody>
        </p:sp>
        <p:sp>
          <p:nvSpPr>
            <p:cNvPr id="39947" name="Rettangolo 1"/>
            <p:cNvSpPr>
              <a:spLocks noChangeArrowheads="1"/>
            </p:cNvSpPr>
            <p:nvPr/>
          </p:nvSpPr>
          <p:spPr bwMode="auto">
            <a:xfrm>
              <a:off x="7596336" y="3501008"/>
              <a:ext cx="792088" cy="737579"/>
            </a:xfrm>
            <a:prstGeom prst="rect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cxnSp>
          <p:nvCxnSpPr>
            <p:cNvPr id="39948" name="Connettore 2 12"/>
            <p:cNvCxnSpPr>
              <a:cxnSpLocks noChangeShapeType="1"/>
              <a:stCxn id="39946" idx="2"/>
            </p:cNvCxnSpPr>
            <p:nvPr/>
          </p:nvCxnSpPr>
          <p:spPr bwMode="auto">
            <a:xfrm>
              <a:off x="7867148" y="2784704"/>
              <a:ext cx="17220" cy="716304"/>
            </a:xfrm>
            <a:prstGeom prst="straightConnector1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uppo 5"/>
          <p:cNvGrpSpPr>
            <a:grpSpLocks/>
          </p:cNvGrpSpPr>
          <p:nvPr/>
        </p:nvGrpSpPr>
        <p:grpSpPr bwMode="auto">
          <a:xfrm>
            <a:off x="2286000" y="1044575"/>
            <a:ext cx="2078038" cy="1544638"/>
            <a:chOff x="2302252" y="1033013"/>
            <a:chExt cx="2078037" cy="1543333"/>
          </a:xfrm>
        </p:grpSpPr>
        <p:sp>
          <p:nvSpPr>
            <p:cNvPr id="14" name="CasellaDiTesto 15"/>
            <p:cNvSpPr txBox="1">
              <a:spLocks noChangeArrowheads="1"/>
            </p:cNvSpPr>
            <p:nvPr/>
          </p:nvSpPr>
          <p:spPr bwMode="auto">
            <a:xfrm>
              <a:off x="2302252" y="1033013"/>
              <a:ext cx="2078037" cy="1015142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it-IT" altLang="it-IT" sz="3000" dirty="0" smtClean="0"/>
                <a:t>size dichiarato</a:t>
              </a:r>
            </a:p>
          </p:txBody>
        </p:sp>
        <p:sp>
          <p:nvSpPr>
            <p:cNvPr id="15" name="Rettangolo 1"/>
            <p:cNvSpPr>
              <a:spLocks noChangeArrowheads="1"/>
            </p:cNvSpPr>
            <p:nvPr/>
          </p:nvSpPr>
          <p:spPr bwMode="auto">
            <a:xfrm>
              <a:off x="2741990" y="2106843"/>
              <a:ext cx="984250" cy="469503"/>
            </a:xfrm>
            <a:prstGeom prst="rect">
              <a:avLst/>
            </a:prstGeom>
            <a:noFill/>
            <a:ln w="5715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  <a:defRPr/>
              </a:pPr>
              <a:endParaRPr lang="it-IT" altLang="it-IT" smtClean="0">
                <a:latin typeface="Arial Unicode MS" charset="0"/>
              </a:endParaRPr>
            </a:p>
          </p:txBody>
        </p:sp>
      </p:grpSp>
      <p:sp>
        <p:nvSpPr>
          <p:cNvPr id="39943" name="CasellaDiTesto 16"/>
          <p:cNvSpPr txBox="1">
            <a:spLocks noChangeArrowheads="1"/>
          </p:cNvSpPr>
          <p:nvPr/>
        </p:nvSpPr>
        <p:spPr bwMode="auto">
          <a:xfrm>
            <a:off x="4694238" y="887413"/>
            <a:ext cx="4421187" cy="584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bg1"/>
                </a:solidFill>
                <a:latin typeface="Comic Sans MS" panose="030F0702030302020204" pitchFamily="66" charset="0"/>
              </a:rPr>
              <a:t>read</a:t>
            </a:r>
            <a:r>
              <a:rPr lang="it-IT" altLang="it-IT" b="1">
                <a:solidFill>
                  <a:schemeClr val="bg1"/>
                </a:solidFill>
                <a:latin typeface="Arial Unicode MS" charset="0"/>
              </a:rPr>
              <a:t> </a:t>
            </a:r>
            <a:r>
              <a:rPr lang="it-IT" altLang="it-IT" b="1">
                <a:latin typeface="Arial Unicode MS" charset="0"/>
              </a:rPr>
              <a:t> </a:t>
            </a:r>
            <a:r>
              <a:rPr lang="it-IT" altLang="it-IT" sz="2800" b="1">
                <a:solidFill>
                  <a:schemeClr val="bg1"/>
                </a:solidFill>
                <a:latin typeface="Arial Unicode MS" charset="0"/>
              </a:rPr>
              <a:t>da modificare in C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11188" y="1268413"/>
            <a:ext cx="7993062" cy="1563687"/>
          </a:xfrm>
          <a:prstGeom prst="rect">
            <a:avLst/>
          </a:prstGeom>
          <a:solidFill>
            <a:srgbClr val="DDDDDD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mtClean="0">
                <a:latin typeface="Arial" panose="020B0604020202020204" pitchFamily="34" charset="0"/>
              </a:rPr>
              <a:t>nei linguaggi naturali e nelle applicazioni reali è possibile e utile indicare con un </a:t>
            </a:r>
            <a:r>
              <a:rPr lang="it-IT" altLang="it-IT" b="1" smtClean="0">
                <a:latin typeface="Arial" panose="020B0604020202020204" pitchFamily="34" charset="0"/>
              </a:rPr>
              <a:t>unico nome</a:t>
            </a:r>
            <a:r>
              <a:rPr lang="it-IT" altLang="it-IT" smtClean="0">
                <a:latin typeface="Arial" panose="020B0604020202020204" pitchFamily="34" charset="0"/>
              </a:rPr>
              <a:t> un </a:t>
            </a:r>
            <a:r>
              <a:rPr lang="it-IT" altLang="it-IT" b="1" smtClean="0">
                <a:latin typeface="Arial" panose="020B0604020202020204" pitchFamily="34" charset="0"/>
              </a:rPr>
              <a:t>insieme di dati</a:t>
            </a:r>
            <a:endParaRPr lang="it-IT" altLang="it-IT" sz="2400" b="1" smtClean="0">
              <a:latin typeface="New York" charset="0"/>
            </a:endParaRPr>
          </a:p>
        </p:txBody>
      </p:sp>
      <p:sp>
        <p:nvSpPr>
          <p:cNvPr id="5123" name="Text Box 14"/>
          <p:cNvSpPr txBox="1">
            <a:spLocks noChangeArrowheads="1"/>
          </p:cNvSpPr>
          <p:nvPr/>
        </p:nvSpPr>
        <p:spPr bwMode="auto">
          <a:xfrm>
            <a:off x="611188" y="333375"/>
            <a:ext cx="7993062" cy="6461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Arial Unicode MS" charset="0"/>
              </a:rPr>
              <a:t>organizzazione </a:t>
            </a:r>
            <a:r>
              <a:rPr lang="it-IT" altLang="it-IT" sz="3600">
                <a:solidFill>
                  <a:schemeClr val="bg1"/>
                </a:solidFill>
                <a:latin typeface="Arial Unicode MS" charset="0"/>
              </a:rPr>
              <a:t>e</a:t>
            </a:r>
            <a:r>
              <a:rPr lang="it-IT" altLang="it-IT" sz="3600" b="1">
                <a:solidFill>
                  <a:schemeClr val="bg1"/>
                </a:solidFill>
                <a:latin typeface="Arial Unicode MS" charset="0"/>
              </a:rPr>
              <a:t> relazioni </a:t>
            </a:r>
            <a:r>
              <a:rPr lang="it-IT" altLang="it-IT" sz="3600">
                <a:solidFill>
                  <a:schemeClr val="bg1"/>
                </a:solidFill>
                <a:latin typeface="Arial Unicode MS" charset="0"/>
              </a:rPr>
              <a:t>tra</a:t>
            </a:r>
            <a:r>
              <a:rPr lang="it-IT" altLang="it-IT" sz="3600" b="1">
                <a:solidFill>
                  <a:schemeClr val="bg1"/>
                </a:solidFill>
                <a:latin typeface="Arial Unicode MS" charset="0"/>
              </a:rPr>
              <a:t> dati</a:t>
            </a:r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2843213" y="3068638"/>
            <a:ext cx="2911475" cy="1731962"/>
            <a:chOff x="1791" y="1933"/>
            <a:chExt cx="1834" cy="1091"/>
          </a:xfrm>
        </p:grpSpPr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1791" y="2659"/>
              <a:ext cx="1834" cy="365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b="1">
                  <a:solidFill>
                    <a:schemeClr val="accent2"/>
                  </a:solidFill>
                  <a:latin typeface="Arial" charset="0"/>
                  <a:ea typeface="ＭＳ Ｐゴシック" charset="0"/>
                </a:rPr>
                <a:t>nomi collettivi</a:t>
              </a:r>
              <a:endParaRPr lang="it-IT" b="1">
                <a:solidFill>
                  <a:schemeClr val="accent2"/>
                </a:solidFill>
                <a:latin typeface="New York" charset="0"/>
                <a:ea typeface="ＭＳ Ｐゴシック" charset="0"/>
              </a:endParaRP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>
              <a:off x="2517" y="1933"/>
              <a:ext cx="363" cy="615"/>
            </a:xfrm>
            <a:prstGeom prst="downArrow">
              <a:avLst>
                <a:gd name="adj1" fmla="val 50000"/>
                <a:gd name="adj2" fmla="val 42355"/>
              </a:avLst>
            </a:prstGeom>
            <a:solidFill>
              <a:schemeClr val="accent2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r">
                <a:defRPr/>
              </a:pPr>
              <a:endParaRPr lang="it-IT">
                <a:ea typeface="ＭＳ Ｐゴシック" charset="0"/>
              </a:endParaRPr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2124075" y="4941888"/>
            <a:ext cx="4714875" cy="1658937"/>
            <a:chOff x="1338" y="3113"/>
            <a:chExt cx="2970" cy="1045"/>
          </a:xfrm>
        </p:grpSpPr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1338" y="3793"/>
              <a:ext cx="2970" cy="365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b="1">
                  <a:latin typeface="Arial" charset="0"/>
                  <a:ea typeface="ＭＳ Ｐゴシック" charset="0"/>
                </a:rPr>
                <a:t>organizzazione</a:t>
              </a:r>
              <a:r>
                <a:rPr lang="it-IT">
                  <a:latin typeface="Arial" charset="0"/>
                  <a:ea typeface="ＭＳ Ｐゴシック" charset="0"/>
                </a:rPr>
                <a:t> tra i </a:t>
              </a:r>
              <a:r>
                <a:rPr lang="it-IT" b="1">
                  <a:latin typeface="Arial" charset="0"/>
                  <a:ea typeface="ＭＳ Ｐゴシック" charset="0"/>
                </a:rPr>
                <a:t>dati</a:t>
              </a:r>
              <a:endParaRPr lang="it-IT" sz="2400" b="1">
                <a:latin typeface="New York" charset="0"/>
                <a:ea typeface="ＭＳ Ｐゴシック" charset="0"/>
              </a:endParaRPr>
            </a:p>
          </p:txBody>
        </p:sp>
        <p:sp>
          <p:nvSpPr>
            <p:cNvPr id="3092" name="AutoShape 20"/>
            <p:cNvSpPr>
              <a:spLocks noChangeArrowheads="1"/>
            </p:cNvSpPr>
            <p:nvPr/>
          </p:nvSpPr>
          <p:spPr bwMode="auto">
            <a:xfrm>
              <a:off x="2517" y="3113"/>
              <a:ext cx="363" cy="615"/>
            </a:xfrm>
            <a:prstGeom prst="downArrow">
              <a:avLst>
                <a:gd name="adj1" fmla="val 50000"/>
                <a:gd name="adj2" fmla="val 42355"/>
              </a:avLst>
            </a:prstGeom>
            <a:solidFill>
              <a:schemeClr val="accent2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r">
                <a:defRPr/>
              </a:pPr>
              <a:endParaRPr lang="it-IT">
                <a:ea typeface="ＭＳ Ｐゴシック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0" y="1052513"/>
            <a:ext cx="8964613" cy="3678237"/>
          </a:xfrm>
          <a:prstGeom prst="rect">
            <a:avLst/>
          </a:prstGeom>
          <a:solidFill>
            <a:srgbClr val="AAF6BC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900" dirty="0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miei_dati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[100]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somma_miei_dati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miei_dati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somma_miei_dati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miei_dati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,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50)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somma_miei_dati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0" name="CasellaDiTesto 9"/>
          <p:cNvSpPr txBox="1"/>
          <p:nvPr/>
        </p:nvSpPr>
        <p:spPr bwMode="auto">
          <a:xfrm>
            <a:off x="471488" y="238125"/>
            <a:ext cx="7777162" cy="461963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/>
              <a:t>array come ARGOMENTO in una attivazione di function</a:t>
            </a:r>
          </a:p>
        </p:txBody>
      </p:sp>
      <p:grpSp>
        <p:nvGrpSpPr>
          <p:cNvPr id="9" name="Gruppo 8"/>
          <p:cNvGrpSpPr>
            <a:grpSpLocks/>
          </p:cNvGrpSpPr>
          <p:nvPr/>
        </p:nvGrpSpPr>
        <p:grpSpPr bwMode="auto">
          <a:xfrm>
            <a:off x="7065963" y="1530350"/>
            <a:ext cx="2078037" cy="2468563"/>
            <a:chOff x="6827848" y="1769041"/>
            <a:chExt cx="2078599" cy="2469546"/>
          </a:xfrm>
        </p:grpSpPr>
        <p:sp>
          <p:nvSpPr>
            <p:cNvPr id="42002" name="CasellaDiTesto 10"/>
            <p:cNvSpPr txBox="1">
              <a:spLocks noChangeArrowheads="1"/>
            </p:cNvSpPr>
            <p:nvPr/>
          </p:nvSpPr>
          <p:spPr bwMode="auto">
            <a:xfrm>
              <a:off x="6827848" y="1769041"/>
              <a:ext cx="2078599" cy="1015663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C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000">
                  <a:latin typeface="Arial Unicode MS" charset="0"/>
                </a:rPr>
                <a:t>size effettivo</a:t>
              </a:r>
            </a:p>
          </p:txBody>
        </p:sp>
        <p:sp>
          <p:nvSpPr>
            <p:cNvPr id="42003" name="Rettangolo 1"/>
            <p:cNvSpPr>
              <a:spLocks noChangeArrowheads="1"/>
            </p:cNvSpPr>
            <p:nvPr/>
          </p:nvSpPr>
          <p:spPr bwMode="auto">
            <a:xfrm>
              <a:off x="7596336" y="3501008"/>
              <a:ext cx="792088" cy="737579"/>
            </a:xfrm>
            <a:prstGeom prst="rect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cxnSp>
          <p:nvCxnSpPr>
            <p:cNvPr id="42004" name="Connettore 2 12"/>
            <p:cNvCxnSpPr>
              <a:cxnSpLocks noChangeShapeType="1"/>
              <a:stCxn id="42002" idx="2"/>
            </p:cNvCxnSpPr>
            <p:nvPr/>
          </p:nvCxnSpPr>
          <p:spPr bwMode="auto">
            <a:xfrm>
              <a:off x="7867148" y="2784704"/>
              <a:ext cx="17220" cy="716304"/>
            </a:xfrm>
            <a:prstGeom prst="straightConnector1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989" name="Gruppo 13"/>
          <p:cNvGrpSpPr>
            <a:grpSpLocks/>
          </p:cNvGrpSpPr>
          <p:nvPr/>
        </p:nvGrpSpPr>
        <p:grpSpPr bwMode="auto">
          <a:xfrm>
            <a:off x="4716463" y="3286125"/>
            <a:ext cx="3876675" cy="2889250"/>
            <a:chOff x="5218186" y="3501008"/>
            <a:chExt cx="3876902" cy="2887871"/>
          </a:xfrm>
        </p:grpSpPr>
        <p:sp>
          <p:nvSpPr>
            <p:cNvPr id="15" name="CasellaDiTesto 14"/>
            <p:cNvSpPr txBox="1"/>
            <p:nvPr/>
          </p:nvSpPr>
          <p:spPr bwMode="auto">
            <a:xfrm>
              <a:off x="5218186" y="5373364"/>
              <a:ext cx="3876902" cy="1015515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3000" dirty="0"/>
                <a:t>array in una attivazione di function</a:t>
              </a:r>
            </a:p>
          </p:txBody>
        </p:sp>
        <p:grpSp>
          <p:nvGrpSpPr>
            <p:cNvPr id="41999" name="Gruppo 15"/>
            <p:cNvGrpSpPr>
              <a:grpSpLocks/>
            </p:cNvGrpSpPr>
            <p:nvPr/>
          </p:nvGrpSpPr>
          <p:grpSpPr bwMode="auto">
            <a:xfrm>
              <a:off x="6442322" y="3501008"/>
              <a:ext cx="1728192" cy="1872208"/>
              <a:chOff x="6442322" y="3501008"/>
              <a:chExt cx="1728192" cy="1872208"/>
            </a:xfrm>
          </p:grpSpPr>
          <p:sp>
            <p:nvSpPr>
              <p:cNvPr id="42000" name="Rettangolo 1"/>
              <p:cNvSpPr>
                <a:spLocks noChangeArrowheads="1"/>
              </p:cNvSpPr>
              <p:nvPr/>
            </p:nvSpPr>
            <p:spPr bwMode="auto">
              <a:xfrm>
                <a:off x="6442322" y="3501008"/>
                <a:ext cx="1728192" cy="737579"/>
              </a:xfrm>
              <a:prstGeom prst="rect">
                <a:avLst/>
              </a:prstGeom>
              <a:noFill/>
              <a:ln w="57150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cxnSp>
            <p:nvCxnSpPr>
              <p:cNvPr id="42001" name="Connettore 2 4"/>
              <p:cNvCxnSpPr>
                <a:cxnSpLocks noChangeShapeType="1"/>
              </p:cNvCxnSpPr>
              <p:nvPr/>
            </p:nvCxnSpPr>
            <p:spPr bwMode="auto">
              <a:xfrm flipH="1" flipV="1">
                <a:off x="7156637" y="4238588"/>
                <a:ext cx="7661" cy="1134628"/>
              </a:xfrm>
              <a:prstGeom prst="straightConnector1">
                <a:avLst/>
              </a:prstGeom>
              <a:noFill/>
              <a:ln w="57150" algn="ctr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-31750" y="2420938"/>
            <a:ext cx="7894638" cy="3267075"/>
            <a:chOff x="-31898" y="2420888"/>
            <a:chExt cx="7894870" cy="3267125"/>
          </a:xfrm>
        </p:grpSpPr>
        <p:sp>
          <p:nvSpPr>
            <p:cNvPr id="41995" name="CasellaDiTesto 10"/>
            <p:cNvSpPr txBox="1">
              <a:spLocks noChangeArrowheads="1"/>
            </p:cNvSpPr>
            <p:nvPr/>
          </p:nvSpPr>
          <p:spPr bwMode="auto">
            <a:xfrm>
              <a:off x="-31898" y="4672350"/>
              <a:ext cx="5148063" cy="1015663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C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000">
                  <a:latin typeface="Arial Unicode MS" charset="0"/>
                </a:rPr>
                <a:t>size effettivo deve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000">
                  <a:latin typeface="Arial Unicode MS" charset="0"/>
                </a:rPr>
                <a:t>essere &lt;= del size dichiarato</a:t>
              </a:r>
            </a:p>
          </p:txBody>
        </p:sp>
        <p:cxnSp>
          <p:nvCxnSpPr>
            <p:cNvPr id="41996" name="Connettore 2 2"/>
            <p:cNvCxnSpPr>
              <a:cxnSpLocks noChangeShapeType="1"/>
            </p:cNvCxnSpPr>
            <p:nvPr/>
          </p:nvCxnSpPr>
          <p:spPr bwMode="auto">
            <a:xfrm flipV="1">
              <a:off x="2555776" y="2420888"/>
              <a:ext cx="720080" cy="2230582"/>
            </a:xfrm>
            <a:prstGeom prst="straightConnector1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7" name="Connettore 2 15"/>
            <p:cNvCxnSpPr>
              <a:cxnSpLocks noChangeShapeType="1"/>
            </p:cNvCxnSpPr>
            <p:nvPr/>
          </p:nvCxnSpPr>
          <p:spPr bwMode="auto">
            <a:xfrm flipV="1">
              <a:off x="2759492" y="3841246"/>
              <a:ext cx="5103480" cy="804957"/>
            </a:xfrm>
            <a:prstGeom prst="straightConnector1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991" name="Gruppo 18"/>
          <p:cNvGrpSpPr>
            <a:grpSpLocks/>
          </p:cNvGrpSpPr>
          <p:nvPr/>
        </p:nvGrpSpPr>
        <p:grpSpPr bwMode="auto">
          <a:xfrm>
            <a:off x="2286000" y="1044575"/>
            <a:ext cx="2078038" cy="1544638"/>
            <a:chOff x="2302252" y="1033013"/>
            <a:chExt cx="2078037" cy="1543333"/>
          </a:xfrm>
        </p:grpSpPr>
        <p:sp>
          <p:nvSpPr>
            <p:cNvPr id="20" name="CasellaDiTesto 15"/>
            <p:cNvSpPr txBox="1">
              <a:spLocks noChangeArrowheads="1"/>
            </p:cNvSpPr>
            <p:nvPr/>
          </p:nvSpPr>
          <p:spPr bwMode="auto">
            <a:xfrm>
              <a:off x="2302252" y="1033013"/>
              <a:ext cx="2078037" cy="1015142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Unicode MS" charset="0"/>
                  <a:ea typeface="MS PGothic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it-IT" altLang="it-IT" sz="3000" dirty="0" smtClean="0"/>
                <a:t>size dichiarato</a:t>
              </a:r>
            </a:p>
          </p:txBody>
        </p:sp>
        <p:sp>
          <p:nvSpPr>
            <p:cNvPr id="21" name="Rettangolo 1"/>
            <p:cNvSpPr>
              <a:spLocks noChangeArrowheads="1"/>
            </p:cNvSpPr>
            <p:nvPr/>
          </p:nvSpPr>
          <p:spPr bwMode="auto">
            <a:xfrm>
              <a:off x="2741990" y="2106843"/>
              <a:ext cx="984250" cy="469503"/>
            </a:xfrm>
            <a:prstGeom prst="rect">
              <a:avLst/>
            </a:prstGeom>
            <a:noFill/>
            <a:ln w="5715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  <a:defRPr/>
              </a:pPr>
              <a:endParaRPr lang="it-IT" altLang="it-IT" smtClean="0">
                <a:latin typeface="Arial Unicode MS" charset="0"/>
              </a:endParaRPr>
            </a:p>
          </p:txBody>
        </p:sp>
      </p:grpSp>
      <p:sp>
        <p:nvSpPr>
          <p:cNvPr id="41992" name="CasellaDiTesto 23"/>
          <p:cNvSpPr txBox="1">
            <a:spLocks noChangeArrowheads="1"/>
          </p:cNvSpPr>
          <p:nvPr/>
        </p:nvSpPr>
        <p:spPr bwMode="auto">
          <a:xfrm>
            <a:off x="4694238" y="887413"/>
            <a:ext cx="4421187" cy="584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bg1"/>
                </a:solidFill>
                <a:latin typeface="Comic Sans MS" panose="030F0702030302020204" pitchFamily="66" charset="0"/>
              </a:rPr>
              <a:t>read</a:t>
            </a:r>
            <a:r>
              <a:rPr lang="it-IT" altLang="it-IT" b="1">
                <a:solidFill>
                  <a:schemeClr val="bg1"/>
                </a:solidFill>
                <a:latin typeface="Arial Unicode MS" charset="0"/>
              </a:rPr>
              <a:t> </a:t>
            </a:r>
            <a:r>
              <a:rPr lang="it-IT" altLang="it-IT" b="1">
                <a:latin typeface="Arial Unicode MS" charset="0"/>
              </a:rPr>
              <a:t> </a:t>
            </a:r>
            <a:r>
              <a:rPr lang="it-IT" altLang="it-IT" sz="2800" b="1">
                <a:solidFill>
                  <a:schemeClr val="bg1"/>
                </a:solidFill>
                <a:latin typeface="Arial Unicode MS" charset="0"/>
              </a:rPr>
              <a:t>da modificare in C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-26988" y="1074738"/>
            <a:ext cx="8964613" cy="4540250"/>
          </a:xfrm>
          <a:prstGeom prst="rect">
            <a:avLst/>
          </a:prstGeom>
          <a:solidFill>
            <a:srgbClr val="AAF6BC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900" dirty="0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s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miei_dati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[100]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somma_miei_dati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(s)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miei_dati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somma_miei_dati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miei_dati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,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s)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somma_miei_dati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0" name="CasellaDiTesto 9"/>
          <p:cNvSpPr txBox="1"/>
          <p:nvPr/>
        </p:nvSpPr>
        <p:spPr bwMode="auto">
          <a:xfrm>
            <a:off x="471488" y="238125"/>
            <a:ext cx="7777162" cy="461963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/>
              <a:t>array come ARGOMENTO in una attivazione di function</a:t>
            </a:r>
          </a:p>
        </p:txBody>
      </p:sp>
      <p:grpSp>
        <p:nvGrpSpPr>
          <p:cNvPr id="9" name="Gruppo 8"/>
          <p:cNvGrpSpPr>
            <a:grpSpLocks/>
          </p:cNvGrpSpPr>
          <p:nvPr/>
        </p:nvGrpSpPr>
        <p:grpSpPr bwMode="auto">
          <a:xfrm>
            <a:off x="7054850" y="2328863"/>
            <a:ext cx="2078038" cy="2468562"/>
            <a:chOff x="6827848" y="1769041"/>
            <a:chExt cx="2078599" cy="2469546"/>
          </a:xfrm>
        </p:grpSpPr>
        <p:sp>
          <p:nvSpPr>
            <p:cNvPr id="44042" name="CasellaDiTesto 10"/>
            <p:cNvSpPr txBox="1">
              <a:spLocks noChangeArrowheads="1"/>
            </p:cNvSpPr>
            <p:nvPr/>
          </p:nvSpPr>
          <p:spPr bwMode="auto">
            <a:xfrm>
              <a:off x="6827848" y="1769041"/>
              <a:ext cx="2078599" cy="1015663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C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000">
                  <a:latin typeface="Arial Unicode MS" charset="0"/>
                </a:rPr>
                <a:t>size effettivo</a:t>
              </a:r>
            </a:p>
          </p:txBody>
        </p:sp>
        <p:sp>
          <p:nvSpPr>
            <p:cNvPr id="44043" name="Rettangolo 1"/>
            <p:cNvSpPr>
              <a:spLocks noChangeArrowheads="1"/>
            </p:cNvSpPr>
            <p:nvPr/>
          </p:nvSpPr>
          <p:spPr bwMode="auto">
            <a:xfrm>
              <a:off x="7596336" y="3501008"/>
              <a:ext cx="792088" cy="737579"/>
            </a:xfrm>
            <a:prstGeom prst="rect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cxnSp>
          <p:nvCxnSpPr>
            <p:cNvPr id="44044" name="Connettore 2 12"/>
            <p:cNvCxnSpPr>
              <a:cxnSpLocks noChangeShapeType="1"/>
              <a:stCxn id="44042" idx="2"/>
            </p:cNvCxnSpPr>
            <p:nvPr/>
          </p:nvCxnSpPr>
          <p:spPr bwMode="auto">
            <a:xfrm>
              <a:off x="7867148" y="2784704"/>
              <a:ext cx="17220" cy="716304"/>
            </a:xfrm>
            <a:prstGeom prst="straightConnector1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0" y="2924175"/>
            <a:ext cx="7894638" cy="3267075"/>
            <a:chOff x="-31898" y="2420888"/>
            <a:chExt cx="7894870" cy="3267125"/>
          </a:xfrm>
        </p:grpSpPr>
        <p:sp>
          <p:nvSpPr>
            <p:cNvPr id="44039" name="CasellaDiTesto 10"/>
            <p:cNvSpPr txBox="1">
              <a:spLocks noChangeArrowheads="1"/>
            </p:cNvSpPr>
            <p:nvPr/>
          </p:nvSpPr>
          <p:spPr bwMode="auto">
            <a:xfrm>
              <a:off x="-31898" y="4672350"/>
              <a:ext cx="5148063" cy="1015663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C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000">
                  <a:latin typeface="Arial Unicode MS" charset="0"/>
                </a:rPr>
                <a:t>size effettivo deve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000">
                  <a:latin typeface="Arial Unicode MS" charset="0"/>
                </a:rPr>
                <a:t>essere &lt;= del size dichiarato</a:t>
              </a:r>
            </a:p>
          </p:txBody>
        </p:sp>
        <p:cxnSp>
          <p:nvCxnSpPr>
            <p:cNvPr id="44040" name="Connettore 2 2"/>
            <p:cNvCxnSpPr>
              <a:cxnSpLocks noChangeShapeType="1"/>
            </p:cNvCxnSpPr>
            <p:nvPr/>
          </p:nvCxnSpPr>
          <p:spPr bwMode="auto">
            <a:xfrm flipV="1">
              <a:off x="2555776" y="2420888"/>
              <a:ext cx="720080" cy="2230582"/>
            </a:xfrm>
            <a:prstGeom prst="straightConnector1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1" name="Connettore 2 15"/>
            <p:cNvCxnSpPr>
              <a:cxnSpLocks noChangeShapeType="1"/>
            </p:cNvCxnSpPr>
            <p:nvPr/>
          </p:nvCxnSpPr>
          <p:spPr bwMode="auto">
            <a:xfrm flipV="1">
              <a:off x="2759492" y="3841246"/>
              <a:ext cx="5103480" cy="804957"/>
            </a:xfrm>
            <a:prstGeom prst="straightConnector1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038" name="CasellaDiTesto 12"/>
          <p:cNvSpPr txBox="1">
            <a:spLocks noChangeArrowheads="1"/>
          </p:cNvSpPr>
          <p:nvPr/>
        </p:nvSpPr>
        <p:spPr bwMode="auto">
          <a:xfrm>
            <a:off x="4694238" y="887413"/>
            <a:ext cx="4421187" cy="584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bg1"/>
                </a:solidFill>
                <a:latin typeface="Comic Sans MS" panose="030F0702030302020204" pitchFamily="66" charset="0"/>
              </a:rPr>
              <a:t>read</a:t>
            </a:r>
            <a:r>
              <a:rPr lang="it-IT" altLang="it-IT" b="1">
                <a:solidFill>
                  <a:schemeClr val="bg1"/>
                </a:solidFill>
                <a:latin typeface="Arial Unicode MS" charset="0"/>
              </a:rPr>
              <a:t> </a:t>
            </a:r>
            <a:r>
              <a:rPr lang="it-IT" altLang="it-IT" b="1">
                <a:latin typeface="Arial Unicode MS" charset="0"/>
              </a:rPr>
              <a:t> </a:t>
            </a:r>
            <a:r>
              <a:rPr lang="it-IT" altLang="it-IT" sz="2800" b="1">
                <a:solidFill>
                  <a:schemeClr val="bg1"/>
                </a:solidFill>
                <a:latin typeface="Arial Unicode MS" charset="0"/>
              </a:rPr>
              <a:t>da modificare in C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46075" y="304800"/>
            <a:ext cx="8805863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della media aritmetica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457200" y="1844675"/>
            <a:ext cx="8305800" cy="35401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l’array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 il size dell’array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</a:t>
            </a:r>
            <a:r>
              <a:rPr lang="it-IT" altLang="it-IT" sz="2800">
                <a:latin typeface="Arial" panose="020B0604020202020204" pitchFamily="34" charset="0"/>
              </a:rPr>
              <a:t> la media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media</a:t>
            </a:r>
            <a:r>
              <a:rPr lang="it-IT" altLang="it-IT" sz="2800">
                <a:latin typeface="Arial Unicode M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800">
                <a:latin typeface="Arial" panose="020B0604020202020204" pitchFamily="34" charset="0"/>
              </a:rPr>
              <a:t>sommare l’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-simo elemento dell’array alla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somma degli (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-1</a:t>
            </a:r>
            <a:r>
              <a:rPr lang="it-IT" altLang="it-IT" sz="2800">
                <a:latin typeface="Arial" panose="020B0604020202020204" pitchFamily="34" charset="0"/>
              </a:rPr>
              <a:t>)  precedenti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9388" y="1052513"/>
            <a:ext cx="8610600" cy="4662487"/>
          </a:xfrm>
          <a:prstGeom prst="rect">
            <a:avLst/>
          </a:prstGeom>
          <a:solidFill>
            <a:srgbClr val="AAF6BC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900" dirty="0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media_array</a:t>
            </a:r>
            <a:r>
              <a:rPr lang="it-IT" b="1" dirty="0">
                <a:latin typeface="Comic Sans MS" charset="0"/>
                <a:ea typeface="ＭＳ Ｐゴシック" charset="0"/>
              </a:rPr>
              <a:t>(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b="1" dirty="0">
                <a:latin typeface="Comic Sans MS" charset="0"/>
                <a:ea typeface="ＭＳ Ｐゴシック" charset="0"/>
              </a:rPr>
              <a:t> a[],</a:t>
            </a: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b="1" dirty="0">
                <a:latin typeface="Comic Sans MS" charset="0"/>
                <a:ea typeface="ＭＳ Ｐゴシック" charset="0"/>
              </a:rPr>
              <a:t> n)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 </a:t>
            </a: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b="1" dirty="0">
                <a:latin typeface="Comic Sans MS" charset="0"/>
                <a:ea typeface="ＭＳ Ｐゴシック" charset="0"/>
              </a:rPr>
              <a:t> i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b="1" dirty="0">
                <a:latin typeface="Comic Sans MS" charset="0"/>
                <a:ea typeface="ＭＳ Ｐゴシック" charset="0"/>
              </a:rPr>
              <a:t> somma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</a:t>
            </a:r>
            <a:endParaRPr lang="it-IT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somma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b="1" dirty="0">
                <a:latin typeface="Comic Sans MS" charset="0"/>
                <a:ea typeface="ＭＳ Ｐゴシック" charset="0"/>
              </a:rPr>
              <a:t>0.0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for </a:t>
            </a:r>
            <a:r>
              <a:rPr lang="it-IT" b="1" dirty="0">
                <a:latin typeface="Comic Sans MS" charset="0"/>
                <a:ea typeface="ＭＳ Ｐゴシック" charset="0"/>
              </a:rPr>
              <a:t>(i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b="1" dirty="0">
                <a:latin typeface="Comic Sans MS" charset="0"/>
                <a:ea typeface="ＭＳ Ｐゴシック" charset="0"/>
              </a:rPr>
              <a:t>0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b="1" dirty="0">
                <a:latin typeface="Comic Sans MS" charset="0"/>
                <a:ea typeface="ＭＳ Ｐゴシック" charset="0"/>
              </a:rPr>
              <a:t> i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b="1" dirty="0">
                <a:latin typeface="Comic Sans MS" charset="0"/>
                <a:ea typeface="ＭＳ Ｐゴシック" charset="0"/>
              </a:rPr>
              <a:t> n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b="1" dirty="0">
                <a:latin typeface="Comic Sans MS" charset="0"/>
                <a:ea typeface="ＭＳ Ｐゴシック" charset="0"/>
              </a:rPr>
              <a:t> i++)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    somma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b="1" dirty="0">
                <a:latin typeface="Comic Sans MS" charset="0"/>
                <a:ea typeface="ＭＳ Ｐゴシック" charset="0"/>
              </a:rPr>
              <a:t>somma + a[i]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}</a:t>
            </a:r>
          </a:p>
          <a:p>
            <a:pPr>
              <a:defRPr/>
            </a:pP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b="1" dirty="0">
                <a:latin typeface="Comic Sans MS" charset="0"/>
                <a:ea typeface="ＭＳ Ｐゴシック" charset="0"/>
              </a:rPr>
              <a:t> somma/(float) n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972300" y="2928938"/>
            <a:ext cx="1571625" cy="1185862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600" b="1">
                <a:latin typeface="Comic Sans MS" charset="0"/>
                <a:ea typeface="ＭＳ Ｐゴシック" charset="0"/>
              </a:rPr>
              <a:t>n</a:t>
            </a:r>
            <a:endParaRPr lang="it-IT" sz="2400">
              <a:latin typeface="Comic Sans MS" charset="0"/>
              <a:ea typeface="ＭＳ Ｐゴシック" charset="0"/>
            </a:endParaRPr>
          </a:p>
          <a:p>
            <a:pPr algn="ctr">
              <a:defRPr/>
            </a:pPr>
            <a:r>
              <a:rPr lang="it-IT">
                <a:latin typeface="Arial" charset="0"/>
                <a:ea typeface="ＭＳ Ｐゴシック" charset="0"/>
              </a:rPr>
              <a:t>somme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476375" y="92075"/>
            <a:ext cx="6673850" cy="1698625"/>
            <a:chOff x="1619672" y="92811"/>
            <a:chExt cx="6675225" cy="1697442"/>
          </a:xfrm>
        </p:grpSpPr>
        <p:sp>
          <p:nvSpPr>
            <p:cNvPr id="5" name="CasellaDiTesto 4"/>
            <p:cNvSpPr txBox="1"/>
            <p:nvPr/>
          </p:nvSpPr>
          <p:spPr>
            <a:xfrm>
              <a:off x="1619672" y="92811"/>
              <a:ext cx="6675225" cy="585380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dirty="0"/>
                <a:t>array in una intestazione di function</a:t>
              </a:r>
            </a:p>
          </p:txBody>
        </p:sp>
        <p:grpSp>
          <p:nvGrpSpPr>
            <p:cNvPr id="48134" name="Gruppo 5"/>
            <p:cNvGrpSpPr>
              <a:grpSpLocks/>
            </p:cNvGrpSpPr>
            <p:nvPr/>
          </p:nvGrpSpPr>
          <p:grpSpPr bwMode="auto">
            <a:xfrm>
              <a:off x="3995936" y="670666"/>
              <a:ext cx="1872363" cy="1119587"/>
              <a:chOff x="3995936" y="670666"/>
              <a:chExt cx="1872363" cy="1119587"/>
            </a:xfrm>
          </p:grpSpPr>
          <p:sp>
            <p:nvSpPr>
              <p:cNvPr id="48135" name="Rettangolo 7"/>
              <p:cNvSpPr>
                <a:spLocks noChangeArrowheads="1"/>
              </p:cNvSpPr>
              <p:nvPr/>
            </p:nvSpPr>
            <p:spPr bwMode="auto">
              <a:xfrm>
                <a:off x="3995936" y="1070173"/>
                <a:ext cx="1872363" cy="720080"/>
              </a:xfrm>
              <a:prstGeom prst="rect">
                <a:avLst/>
              </a:prstGeom>
              <a:noFill/>
              <a:ln w="57150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cxnSp>
            <p:nvCxnSpPr>
              <p:cNvPr id="48136" name="Connettore 2 8"/>
              <p:cNvCxnSpPr>
                <a:cxnSpLocks noChangeShapeType="1"/>
              </p:cNvCxnSpPr>
              <p:nvPr/>
            </p:nvCxnSpPr>
            <p:spPr bwMode="auto">
              <a:xfrm>
                <a:off x="4644008" y="670666"/>
                <a:ext cx="0" cy="399507"/>
              </a:xfrm>
              <a:prstGeom prst="straightConnector1">
                <a:avLst/>
              </a:prstGeom>
              <a:noFill/>
              <a:ln w="57150" algn="ctr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46075" y="304800"/>
            <a:ext cx="4032250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della 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varianza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2514600"/>
            <a:ext cx="8305800" cy="15700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l’array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il size dell’array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</a:t>
            </a:r>
            <a:r>
              <a:rPr lang="it-IT" altLang="it-IT" sz="2800">
                <a:latin typeface="Arial" panose="020B0604020202020204" pitchFamily="34" charset="0"/>
              </a:rPr>
              <a:t> la varianza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varianza</a:t>
            </a:r>
            <a:r>
              <a:rPr lang="it-IT" altLang="it-IT" sz="2800">
                <a:latin typeface="Arial Unicode MS" charset="0"/>
              </a:rPr>
              <a:t>)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979613" y="4308475"/>
            <a:ext cx="5743575" cy="22891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struttura dell’algoritmo: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Ø"/>
            </a:pPr>
            <a:r>
              <a:rPr lang="it-IT" altLang="it-IT" sz="3600">
                <a:latin typeface="Arial" panose="020B0604020202020204" pitchFamily="34" charset="0"/>
              </a:rPr>
              <a:t> calcolo della media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Ø"/>
            </a:pPr>
            <a:r>
              <a:rPr lang="it-IT" altLang="it-IT" sz="3600">
                <a:latin typeface="Arial" panose="020B0604020202020204" pitchFamily="34" charset="0"/>
              </a:rPr>
              <a:t> calcolo della sommatoria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Ø"/>
            </a:pPr>
            <a:r>
              <a:rPr lang="it-IT" altLang="it-IT" sz="3600">
                <a:latin typeface="Arial" panose="020B0604020202020204" pitchFamily="34" charset="0"/>
              </a:rPr>
              <a:t> divisione per </a:t>
            </a:r>
            <a:r>
              <a:rPr lang="it-IT" altLang="it-IT" sz="3600" i="1"/>
              <a:t>n-</a:t>
            </a:r>
            <a:r>
              <a:rPr lang="it-IT" altLang="it-IT" sz="3600"/>
              <a:t>1</a:t>
            </a:r>
            <a:r>
              <a:rPr lang="it-IT" altLang="it-IT">
                <a:latin typeface="New York" charset="0"/>
              </a:rPr>
              <a:t> </a:t>
            </a:r>
          </a:p>
        </p:txBody>
      </p:sp>
      <p:graphicFrame>
        <p:nvGraphicFramePr>
          <p:cNvPr id="50181" name="Object 9"/>
          <p:cNvGraphicFramePr>
            <a:graphicFrameLocks noChangeAspect="1"/>
          </p:cNvGraphicFramePr>
          <p:nvPr/>
        </p:nvGraphicFramePr>
        <p:xfrm>
          <a:off x="4343400" y="228600"/>
          <a:ext cx="4495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Equation" r:id="rId5" imgW="1384300" imgH="431800" progId="Equation.DSMT4">
                  <p:embed/>
                </p:oleObj>
              </mc:Choice>
              <mc:Fallback>
                <p:oleObj name="Equation" r:id="rId5" imgW="1384300" imgH="431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"/>
                        <a:ext cx="4495800" cy="1676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7604125" y="1447800"/>
            <a:ext cx="1289050" cy="1585913"/>
            <a:chOff x="4790" y="912"/>
            <a:chExt cx="812" cy="999"/>
          </a:xfrm>
        </p:grpSpPr>
        <p:sp>
          <p:nvSpPr>
            <p:cNvPr id="50183" name="AutoShape 11"/>
            <p:cNvSpPr>
              <a:spLocks noChangeArrowheads="1"/>
            </p:cNvSpPr>
            <p:nvPr/>
          </p:nvSpPr>
          <p:spPr bwMode="auto">
            <a:xfrm>
              <a:off x="5040" y="912"/>
              <a:ext cx="306" cy="615"/>
            </a:xfrm>
            <a:prstGeom prst="up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50184" name="Text Box 12"/>
            <p:cNvSpPr txBox="1">
              <a:spLocks noChangeArrowheads="1"/>
            </p:cNvSpPr>
            <p:nvPr/>
          </p:nvSpPr>
          <p:spPr bwMode="auto">
            <a:xfrm>
              <a:off x="4790" y="1546"/>
              <a:ext cx="812" cy="3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media</a:t>
              </a:r>
              <a:endParaRPr lang="it-IT" altLang="it-IT" sz="2400"/>
            </a:p>
          </p:txBody>
        </p:sp>
      </p:grpSp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395288" y="2000250"/>
            <a:ext cx="8305800" cy="44005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l’array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il size dell’array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</a:t>
            </a:r>
            <a:r>
              <a:rPr lang="it-IT" altLang="it-IT" sz="2800">
                <a:latin typeface="Arial" panose="020B0604020202020204" pitchFamily="34" charset="0"/>
              </a:rPr>
              <a:t> la varianza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varianza</a:t>
            </a:r>
            <a:r>
              <a:rPr lang="it-IT" altLang="it-IT" sz="2800">
                <a:latin typeface="Arial Unicode MS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 costrutto ripetitivo: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800">
                <a:latin typeface="Arial" panose="020B0604020202020204" pitchFamily="34" charset="0"/>
              </a:rPr>
              <a:t>sommare il quadrato della differenza tra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l’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-simo elemento dell’array e la media dei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valori dell’array alla somma dei quadrati delle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omologhe (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i-</a:t>
            </a:r>
            <a:r>
              <a:rPr lang="it-IT" altLang="it-IT">
                <a:solidFill>
                  <a:schemeClr val="accent2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2800">
                <a:latin typeface="Arial" panose="020B0604020202020204" pitchFamily="34" charset="0"/>
              </a:rPr>
              <a:t>) differenze precedenti</a:t>
            </a:r>
          </a:p>
        </p:txBody>
      </p:sp>
      <p:sp>
        <p:nvSpPr>
          <p:cNvPr id="52227" name="Text Box 8"/>
          <p:cNvSpPr txBox="1">
            <a:spLocks noChangeArrowheads="1"/>
          </p:cNvSpPr>
          <p:nvPr/>
        </p:nvSpPr>
        <p:spPr bwMode="auto">
          <a:xfrm>
            <a:off x="346075" y="304800"/>
            <a:ext cx="4032250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della 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varianza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aphicFrame>
        <p:nvGraphicFramePr>
          <p:cNvPr id="52228" name="Object 9"/>
          <p:cNvGraphicFramePr>
            <a:graphicFrameLocks noChangeAspect="1"/>
          </p:cNvGraphicFramePr>
          <p:nvPr/>
        </p:nvGraphicFramePr>
        <p:xfrm>
          <a:off x="4343400" y="228600"/>
          <a:ext cx="4495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5" imgW="1384300" imgH="431800" progId="Equation.DSMT4">
                  <p:embed/>
                </p:oleObj>
              </mc:Choice>
              <mc:Fallback>
                <p:oleObj name="Equation" r:id="rId5" imgW="1384300" imgH="431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"/>
                        <a:ext cx="4495800" cy="1676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29" name="Group 5"/>
          <p:cNvGrpSpPr>
            <a:grpSpLocks/>
          </p:cNvGrpSpPr>
          <p:nvPr/>
        </p:nvGrpSpPr>
        <p:grpSpPr bwMode="auto">
          <a:xfrm>
            <a:off x="7604125" y="1447800"/>
            <a:ext cx="1289050" cy="1585913"/>
            <a:chOff x="4790" y="912"/>
            <a:chExt cx="812" cy="999"/>
          </a:xfrm>
        </p:grpSpPr>
        <p:sp>
          <p:nvSpPr>
            <p:cNvPr id="52230" name="AutoShape 6"/>
            <p:cNvSpPr>
              <a:spLocks noChangeArrowheads="1"/>
            </p:cNvSpPr>
            <p:nvPr/>
          </p:nvSpPr>
          <p:spPr bwMode="auto">
            <a:xfrm>
              <a:off x="5040" y="912"/>
              <a:ext cx="306" cy="615"/>
            </a:xfrm>
            <a:prstGeom prst="up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52231" name="Text Box 7"/>
            <p:cNvSpPr txBox="1">
              <a:spLocks noChangeArrowheads="1"/>
            </p:cNvSpPr>
            <p:nvPr/>
          </p:nvSpPr>
          <p:spPr bwMode="auto">
            <a:xfrm>
              <a:off x="4790" y="1546"/>
              <a:ext cx="812" cy="36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media</a:t>
              </a:r>
              <a:endParaRPr lang="it-IT" altLang="it-IT" sz="2400"/>
            </a:p>
          </p:txBody>
        </p:sp>
      </p:grpSp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10600" cy="4970462"/>
          </a:xfrm>
          <a:prstGeom prst="rect">
            <a:avLst/>
          </a:prstGeom>
          <a:solidFill>
            <a:srgbClr val="AAF6BC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900" dirty="0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varianza_array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a[],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media, varianza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media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media_array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a,n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varianza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0.0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for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0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 &lt; 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i++)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  varianza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varianza + (a[i]-media)^2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}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varianza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varianza/(float)(n-1)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varianza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4811713" y="4437063"/>
            <a:ext cx="4032250" cy="2185987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latin typeface="Comic Sans MS" charset="0"/>
                <a:ea typeface="ＭＳ Ｐゴシック" charset="0"/>
              </a:rPr>
              <a:t>2n </a:t>
            </a:r>
            <a:r>
              <a:rPr lang="it-IT" dirty="0">
                <a:latin typeface="Arial" charset="0"/>
                <a:ea typeface="ＭＳ Ｐゴシック" charset="0"/>
              </a:rPr>
              <a:t>somme</a:t>
            </a:r>
          </a:p>
          <a:p>
            <a:pPr algn="ctr">
              <a:defRPr/>
            </a:pPr>
            <a:r>
              <a:rPr lang="it-IT" sz="3600" b="1" dirty="0">
                <a:latin typeface="Comic Sans MS" charset="0"/>
                <a:ea typeface="ＭＳ Ｐゴシック" charset="0"/>
              </a:rPr>
              <a:t>n+1 </a:t>
            </a:r>
            <a:r>
              <a:rPr lang="it-IT" dirty="0">
                <a:latin typeface="Arial" charset="0"/>
                <a:ea typeface="ＭＳ Ｐゴシック" charset="0"/>
              </a:rPr>
              <a:t>prodotti</a:t>
            </a:r>
          </a:p>
          <a:p>
            <a:pPr algn="ctr">
              <a:defRPr/>
            </a:pPr>
            <a:r>
              <a:rPr lang="it-IT" dirty="0">
                <a:latin typeface="Arial" charset="0"/>
                <a:ea typeface="ＭＳ Ｐゴシック" charset="0"/>
              </a:rPr>
              <a:t>+ costo di </a:t>
            </a:r>
          </a:p>
          <a:p>
            <a:pPr algn="ctr">
              <a:defRPr/>
            </a:pPr>
            <a:r>
              <a:rPr lang="it-IT" b="1" dirty="0" err="1">
                <a:latin typeface="Comic Sans MS" charset="0"/>
                <a:ea typeface="ＭＳ Ｐゴシック" charset="0"/>
              </a:rPr>
              <a:t>media_array</a:t>
            </a:r>
            <a:endParaRPr lang="it-IT" sz="2400" b="1" dirty="0">
              <a:latin typeface="Comic Sans MS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8610600" cy="6126162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varianza_array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a[],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media, varianza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varianza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-1.0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(n &gt; 1)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varianza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0.0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media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media_array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a,n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0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i++)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       varianza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varianza+(a[i]-media)^2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varianza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varianza/(float)(n-1)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}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varianza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934200" y="1195388"/>
            <a:ext cx="1593850" cy="2160587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600" b="1">
                <a:latin typeface="Comic Sans MS" charset="0"/>
                <a:ea typeface="ＭＳ Ｐゴシック" charset="0"/>
              </a:rPr>
              <a:t>3*n</a:t>
            </a:r>
            <a:endParaRPr lang="it-IT" sz="2400">
              <a:latin typeface="Comic Sans MS" charset="0"/>
              <a:ea typeface="ＭＳ Ｐゴシック" charset="0"/>
            </a:endParaRPr>
          </a:p>
          <a:p>
            <a:pPr algn="ctr">
              <a:defRPr/>
            </a:pPr>
            <a:r>
              <a:rPr lang="it-IT">
                <a:latin typeface="Arial" charset="0"/>
                <a:ea typeface="ＭＳ Ｐゴシック" charset="0"/>
              </a:rPr>
              <a:t>somme</a:t>
            </a:r>
          </a:p>
          <a:p>
            <a:pPr algn="ctr">
              <a:defRPr/>
            </a:pPr>
            <a:r>
              <a:rPr lang="it-IT">
                <a:latin typeface="Comic Sans MS" charset="0"/>
                <a:ea typeface="ＭＳ Ｐゴシック" charset="0"/>
              </a:rPr>
              <a:t>n+2</a:t>
            </a:r>
          </a:p>
          <a:p>
            <a:pPr algn="ctr">
              <a:defRPr/>
            </a:pPr>
            <a:r>
              <a:rPr lang="it-IT">
                <a:latin typeface="Arial" charset="0"/>
                <a:ea typeface="ＭＳ Ｐゴシック" charset="0"/>
              </a:rPr>
              <a:t>prodotti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596900" y="1341438"/>
            <a:ext cx="7904163" cy="1076325"/>
          </a:xfrm>
          <a:prstGeom prst="rect">
            <a:avLst/>
          </a:prstGeom>
          <a:solidFill>
            <a:srgbClr val="DDDDDD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latin typeface="Arial" charset="0"/>
                <a:ea typeface="ＭＳ Ｐゴシック" charset="0"/>
              </a:rPr>
              <a:t>organizzazione tra i dati:</a:t>
            </a:r>
          </a:p>
          <a:p>
            <a:pPr>
              <a:defRPr/>
            </a:pPr>
            <a:r>
              <a:rPr lang="it-IT">
                <a:latin typeface="Arial" charset="0"/>
                <a:ea typeface="ＭＳ Ｐゴシック" charset="0"/>
              </a:rPr>
              <a:t>        i dati aggregati hanno una </a:t>
            </a:r>
            <a:r>
              <a:rPr lang="it-IT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struttura   </a:t>
            </a:r>
            <a:endParaRPr lang="it-IT" sz="2400" b="1">
              <a:solidFill>
                <a:schemeClr val="accent2"/>
              </a:solidFill>
              <a:latin typeface="New York" charset="0"/>
              <a:ea typeface="ＭＳ Ｐゴシック" charset="0"/>
            </a:endParaRPr>
          </a:p>
        </p:txBody>
      </p:sp>
      <p:grpSp>
        <p:nvGrpSpPr>
          <p:cNvPr id="92163" name="Group 3"/>
          <p:cNvGrpSpPr>
            <a:grpSpLocks/>
          </p:cNvGrpSpPr>
          <p:nvPr/>
        </p:nvGrpSpPr>
        <p:grpSpPr bwMode="auto">
          <a:xfrm>
            <a:off x="971550" y="2852738"/>
            <a:ext cx="7358063" cy="1066800"/>
            <a:chOff x="624" y="1632"/>
            <a:chExt cx="4635" cy="672"/>
          </a:xfrm>
        </p:grpSpPr>
        <p:sp>
          <p:nvSpPr>
            <p:cNvPr id="7175" name="Text Box 4"/>
            <p:cNvSpPr txBox="1">
              <a:spLocks noChangeArrowheads="1"/>
            </p:cNvSpPr>
            <p:nvPr/>
          </p:nvSpPr>
          <p:spPr bwMode="auto">
            <a:xfrm>
              <a:off x="3126" y="1632"/>
              <a:ext cx="2133" cy="67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esistenza di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Arial" panose="020B0604020202020204" pitchFamily="34" charset="0"/>
                </a:rPr>
                <a:t>relazioni</a:t>
              </a:r>
              <a:r>
                <a:rPr lang="it-IT" altLang="it-IT">
                  <a:latin typeface="Arial" panose="020B0604020202020204" pitchFamily="34" charset="0"/>
                </a:rPr>
                <a:t> tra i dati</a:t>
              </a:r>
              <a:endParaRPr lang="it-IT" altLang="it-IT" sz="2400">
                <a:latin typeface="New York" charset="0"/>
              </a:endParaRPr>
            </a:p>
          </p:txBody>
        </p:sp>
        <p:sp>
          <p:nvSpPr>
            <p:cNvPr id="7176" name="Text Box 5"/>
            <p:cNvSpPr txBox="1">
              <a:spLocks noChangeArrowheads="1"/>
            </p:cNvSpPr>
            <p:nvPr/>
          </p:nvSpPr>
          <p:spPr bwMode="auto">
            <a:xfrm>
              <a:off x="624" y="1776"/>
              <a:ext cx="1238" cy="36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Arial" panose="020B0604020202020204" pitchFamily="34" charset="0"/>
                </a:rPr>
                <a:t>struttura</a:t>
              </a:r>
              <a:r>
                <a:rPr lang="it-IT" altLang="it-IT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92166" name="AutoShape 6"/>
            <p:cNvSpPr>
              <a:spLocks noChangeArrowheads="1"/>
            </p:cNvSpPr>
            <p:nvPr/>
          </p:nvSpPr>
          <p:spPr bwMode="auto">
            <a:xfrm>
              <a:off x="2064" y="1680"/>
              <a:ext cx="864" cy="528"/>
            </a:xfrm>
            <a:prstGeom prst="rightArrow">
              <a:avLst>
                <a:gd name="adj1" fmla="val 50000"/>
                <a:gd name="adj2" fmla="val 40909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r">
                <a:defRPr/>
              </a:pPr>
              <a:endParaRPr lang="it-IT">
                <a:ea typeface="ＭＳ Ｐゴシック" charset="0"/>
              </a:endParaRPr>
            </a:p>
          </p:txBody>
        </p:sp>
      </p:grp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143000" y="4149725"/>
            <a:ext cx="6699250" cy="519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varie forme di 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relazioni strutturali</a:t>
            </a:r>
            <a:r>
              <a:rPr lang="it-IT" altLang="it-IT" sz="2800">
                <a:latin typeface="Arial" panose="020B0604020202020204" pitchFamily="34" charset="0"/>
              </a:rPr>
              <a:t> tra i dati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2590800" y="4759325"/>
            <a:ext cx="3797300" cy="137318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50000"/>
              <a:buFont typeface="Wingdings" panose="05000000000000000000" pitchFamily="2" charset="2"/>
              <a:buChar char="Ø"/>
            </a:pP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Arial" panose="020B0604020202020204" pitchFamily="34" charset="0"/>
              </a:rPr>
              <a:t>fila </a:t>
            </a:r>
            <a:r>
              <a:rPr lang="it-IT" altLang="it-IT" sz="2800">
                <a:latin typeface="Arial" panose="020B0604020202020204" pitchFamily="34" charset="0"/>
              </a:rPr>
              <a:t> di persone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50000"/>
              <a:buFont typeface="Wingdings" panose="05000000000000000000" pitchFamily="2" charset="2"/>
              <a:buChar char="Ø"/>
            </a:pP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Arial" panose="020B0604020202020204" pitchFamily="34" charset="0"/>
              </a:rPr>
              <a:t>albero</a:t>
            </a:r>
            <a:r>
              <a:rPr lang="it-IT" altLang="it-IT" sz="2800">
                <a:latin typeface="Arial" panose="020B0604020202020204" pitchFamily="34" charset="0"/>
              </a:rPr>
              <a:t> genealogico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50000"/>
              <a:buFont typeface="Wingdings" panose="05000000000000000000" pitchFamily="2" charset="2"/>
              <a:buChar char="Ø"/>
            </a:pP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Arial" panose="020B0604020202020204" pitchFamily="34" charset="0"/>
              </a:rPr>
              <a:t>tabella</a:t>
            </a:r>
            <a:r>
              <a:rPr lang="it-IT" altLang="it-IT" sz="2800">
                <a:latin typeface="Arial" panose="020B0604020202020204" pitchFamily="34" charset="0"/>
              </a:rPr>
              <a:t> di nomi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7174" name="Text Box 14"/>
          <p:cNvSpPr txBox="1">
            <a:spLocks noChangeArrowheads="1"/>
          </p:cNvSpPr>
          <p:nvPr/>
        </p:nvSpPr>
        <p:spPr bwMode="auto">
          <a:xfrm>
            <a:off x="611188" y="333375"/>
            <a:ext cx="7993062" cy="6461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Arial Unicode MS" charset="0"/>
              </a:rPr>
              <a:t>organizzazione </a:t>
            </a:r>
            <a:r>
              <a:rPr lang="it-IT" altLang="it-IT" sz="3600">
                <a:solidFill>
                  <a:schemeClr val="bg1"/>
                </a:solidFill>
                <a:latin typeface="Arial Unicode MS" charset="0"/>
              </a:rPr>
              <a:t>e</a:t>
            </a:r>
            <a:r>
              <a:rPr lang="it-IT" altLang="it-IT" sz="3600" b="1">
                <a:solidFill>
                  <a:schemeClr val="bg1"/>
                </a:solidFill>
                <a:latin typeface="Arial Unicode MS" charset="0"/>
              </a:rPr>
              <a:t> relazioni </a:t>
            </a:r>
            <a:r>
              <a:rPr lang="it-IT" altLang="it-IT" sz="3600">
                <a:solidFill>
                  <a:schemeClr val="bg1"/>
                </a:solidFill>
                <a:latin typeface="Arial Unicode MS" charset="0"/>
              </a:rPr>
              <a:t>tra</a:t>
            </a:r>
            <a:r>
              <a:rPr lang="it-IT" altLang="it-IT" sz="3600" b="1">
                <a:solidFill>
                  <a:schemeClr val="bg1"/>
                </a:solidFill>
                <a:latin typeface="Arial Unicode MS" charset="0"/>
              </a:rPr>
              <a:t> dati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 animBg="1" autoUpdateAnimBg="0"/>
      <p:bldP spid="921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763713" y="1773238"/>
            <a:ext cx="792162" cy="72072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2555875" y="1773238"/>
            <a:ext cx="792163" cy="72072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9220" name="Rectangle 100"/>
          <p:cNvSpPr>
            <a:spLocks noChangeArrowheads="1"/>
          </p:cNvSpPr>
          <p:nvPr/>
        </p:nvSpPr>
        <p:spPr bwMode="auto">
          <a:xfrm>
            <a:off x="3348038" y="1773238"/>
            <a:ext cx="792162" cy="72072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9221" name="Rectangle 101"/>
          <p:cNvSpPr>
            <a:spLocks noChangeArrowheads="1"/>
          </p:cNvSpPr>
          <p:nvPr/>
        </p:nvSpPr>
        <p:spPr bwMode="auto">
          <a:xfrm>
            <a:off x="4140200" y="1773238"/>
            <a:ext cx="792163" cy="72072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90214" name="Rectangle 102"/>
          <p:cNvSpPr>
            <a:spLocks noChangeArrowheads="1"/>
          </p:cNvSpPr>
          <p:nvPr/>
        </p:nvSpPr>
        <p:spPr bwMode="auto">
          <a:xfrm>
            <a:off x="4932363" y="1773238"/>
            <a:ext cx="792162" cy="72072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90215" name="Rectangle 103"/>
          <p:cNvSpPr>
            <a:spLocks noChangeArrowheads="1"/>
          </p:cNvSpPr>
          <p:nvPr/>
        </p:nvSpPr>
        <p:spPr bwMode="auto">
          <a:xfrm>
            <a:off x="5724525" y="1773238"/>
            <a:ext cx="792163" cy="72072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90216" name="Rectangle 104"/>
          <p:cNvSpPr>
            <a:spLocks noChangeArrowheads="1"/>
          </p:cNvSpPr>
          <p:nvPr/>
        </p:nvSpPr>
        <p:spPr bwMode="auto">
          <a:xfrm>
            <a:off x="6516688" y="1773238"/>
            <a:ext cx="792162" cy="72072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grpSp>
        <p:nvGrpSpPr>
          <p:cNvPr id="90224" name="Group 112"/>
          <p:cNvGrpSpPr>
            <a:grpSpLocks/>
          </p:cNvGrpSpPr>
          <p:nvPr/>
        </p:nvGrpSpPr>
        <p:grpSpPr bwMode="auto">
          <a:xfrm>
            <a:off x="1692275" y="3860800"/>
            <a:ext cx="5545138" cy="720725"/>
            <a:chOff x="1156" y="2387"/>
            <a:chExt cx="3493" cy="454"/>
          </a:xfrm>
        </p:grpSpPr>
        <p:sp>
          <p:nvSpPr>
            <p:cNvPr id="9234" name="Rectangle 105"/>
            <p:cNvSpPr>
              <a:spLocks noChangeArrowheads="1"/>
            </p:cNvSpPr>
            <p:nvPr/>
          </p:nvSpPr>
          <p:spPr bwMode="auto">
            <a:xfrm>
              <a:off x="1156" y="2387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9235" name="Rectangle 106"/>
            <p:cNvSpPr>
              <a:spLocks noChangeArrowheads="1"/>
            </p:cNvSpPr>
            <p:nvPr/>
          </p:nvSpPr>
          <p:spPr bwMode="auto">
            <a:xfrm>
              <a:off x="1655" y="2387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9236" name="Rectangle 107"/>
            <p:cNvSpPr>
              <a:spLocks noChangeArrowheads="1"/>
            </p:cNvSpPr>
            <p:nvPr/>
          </p:nvSpPr>
          <p:spPr bwMode="auto">
            <a:xfrm>
              <a:off x="2154" y="2387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9237" name="Rectangle 108"/>
            <p:cNvSpPr>
              <a:spLocks noChangeArrowheads="1"/>
            </p:cNvSpPr>
            <p:nvPr/>
          </p:nvSpPr>
          <p:spPr bwMode="auto">
            <a:xfrm>
              <a:off x="2653" y="2387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9238" name="Rectangle 109"/>
            <p:cNvSpPr>
              <a:spLocks noChangeArrowheads="1"/>
            </p:cNvSpPr>
            <p:nvPr/>
          </p:nvSpPr>
          <p:spPr bwMode="auto">
            <a:xfrm>
              <a:off x="3152" y="2387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9239" name="Rectangle 110"/>
            <p:cNvSpPr>
              <a:spLocks noChangeArrowheads="1"/>
            </p:cNvSpPr>
            <p:nvPr/>
          </p:nvSpPr>
          <p:spPr bwMode="auto">
            <a:xfrm>
              <a:off x="3651" y="2387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9240" name="Rectangle 111"/>
            <p:cNvSpPr>
              <a:spLocks noChangeArrowheads="1"/>
            </p:cNvSpPr>
            <p:nvPr/>
          </p:nvSpPr>
          <p:spPr bwMode="auto">
            <a:xfrm>
              <a:off x="4150" y="2387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</p:grpSp>
      <p:grpSp>
        <p:nvGrpSpPr>
          <p:cNvPr id="90230" name="Group 118"/>
          <p:cNvGrpSpPr>
            <a:grpSpLocks/>
          </p:cNvGrpSpPr>
          <p:nvPr/>
        </p:nvGrpSpPr>
        <p:grpSpPr bwMode="auto">
          <a:xfrm>
            <a:off x="7164388" y="3068638"/>
            <a:ext cx="1727200" cy="1277937"/>
            <a:chOff x="4513" y="1888"/>
            <a:chExt cx="1088" cy="805"/>
          </a:xfrm>
        </p:grpSpPr>
        <p:sp>
          <p:nvSpPr>
            <p:cNvPr id="9232" name="AutoShape 113"/>
            <p:cNvSpPr>
              <a:spLocks noChangeArrowheads="1"/>
            </p:cNvSpPr>
            <p:nvPr/>
          </p:nvSpPr>
          <p:spPr bwMode="auto">
            <a:xfrm>
              <a:off x="4695" y="2387"/>
              <a:ext cx="615" cy="306"/>
            </a:xfrm>
            <a:prstGeom prst="leftArrow">
              <a:avLst>
                <a:gd name="adj1" fmla="val 50000"/>
                <a:gd name="adj2" fmla="val 50245"/>
              </a:avLst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9233" name="Text Box 115"/>
            <p:cNvSpPr txBox="1">
              <a:spLocks noChangeArrowheads="1"/>
            </p:cNvSpPr>
            <p:nvPr/>
          </p:nvSpPr>
          <p:spPr bwMode="auto">
            <a:xfrm>
              <a:off x="4513" y="1888"/>
              <a:ext cx="108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entra nella fila</a:t>
              </a:r>
            </a:p>
          </p:txBody>
        </p:sp>
      </p:grpSp>
      <p:grpSp>
        <p:nvGrpSpPr>
          <p:cNvPr id="90229" name="Group 117"/>
          <p:cNvGrpSpPr>
            <a:grpSpLocks/>
          </p:cNvGrpSpPr>
          <p:nvPr/>
        </p:nvGrpSpPr>
        <p:grpSpPr bwMode="auto">
          <a:xfrm>
            <a:off x="323850" y="3140075"/>
            <a:ext cx="1727200" cy="1277938"/>
            <a:chOff x="204" y="1933"/>
            <a:chExt cx="1088" cy="805"/>
          </a:xfrm>
        </p:grpSpPr>
        <p:sp>
          <p:nvSpPr>
            <p:cNvPr id="9230" name="AutoShape 114"/>
            <p:cNvSpPr>
              <a:spLocks noChangeArrowheads="1"/>
            </p:cNvSpPr>
            <p:nvPr/>
          </p:nvSpPr>
          <p:spPr bwMode="auto">
            <a:xfrm>
              <a:off x="386" y="2432"/>
              <a:ext cx="615" cy="306"/>
            </a:xfrm>
            <a:prstGeom prst="leftArrow">
              <a:avLst>
                <a:gd name="adj1" fmla="val 50000"/>
                <a:gd name="adj2" fmla="val 50245"/>
              </a:avLst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9231" name="Text Box 116"/>
            <p:cNvSpPr txBox="1">
              <a:spLocks noChangeArrowheads="1"/>
            </p:cNvSpPr>
            <p:nvPr/>
          </p:nvSpPr>
          <p:spPr bwMode="auto">
            <a:xfrm>
              <a:off x="204" y="1933"/>
              <a:ext cx="108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esce dalla fila</a:t>
              </a:r>
            </a:p>
          </p:txBody>
        </p:sp>
      </p:grpSp>
      <p:sp>
        <p:nvSpPr>
          <p:cNvPr id="90231" name="Text Box 119"/>
          <p:cNvSpPr txBox="1">
            <a:spLocks noChangeArrowheads="1"/>
          </p:cNvSpPr>
          <p:nvPr/>
        </p:nvSpPr>
        <p:spPr bwMode="auto">
          <a:xfrm>
            <a:off x="179388" y="188913"/>
            <a:ext cx="4003675" cy="608012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>
                <a:ea typeface="ＭＳ Ｐゴシック" charset="0"/>
              </a:rPr>
              <a:t>dati organizzati in</a:t>
            </a:r>
            <a:r>
              <a:rPr lang="it-IT">
                <a:solidFill>
                  <a:schemeClr val="accent2"/>
                </a:solidFill>
                <a:ea typeface="ＭＳ Ｐゴシック" charset="0"/>
              </a:rPr>
              <a:t> </a:t>
            </a:r>
            <a:r>
              <a:rPr lang="it-IT" b="1">
                <a:solidFill>
                  <a:schemeClr val="accent2"/>
                </a:solidFill>
                <a:ea typeface="ＭＳ Ｐゴシック" charset="0"/>
              </a:rPr>
              <a:t>fila</a:t>
            </a:r>
          </a:p>
        </p:txBody>
      </p:sp>
      <p:sp>
        <p:nvSpPr>
          <p:cNvPr id="90232" name="Text Box 120"/>
          <p:cNvSpPr txBox="1">
            <a:spLocks noChangeArrowheads="1"/>
          </p:cNvSpPr>
          <p:nvPr/>
        </p:nvSpPr>
        <p:spPr bwMode="auto">
          <a:xfrm>
            <a:off x="250825" y="5084763"/>
            <a:ext cx="8640763" cy="1066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la posizione relativa tra i dati dipende dal tempo in cui il dato è entrato nella fila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500"/>
                                        <p:tgtEl>
                                          <p:spTgt spid="9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  <p:bldP spid="90117" grpId="0" animBg="1"/>
      <p:bldP spid="90214" grpId="0" animBg="1"/>
      <p:bldP spid="90215" grpId="0" animBg="1"/>
      <p:bldP spid="90216" grpId="0" animBg="1"/>
      <p:bldP spid="902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4211638" y="765175"/>
            <a:ext cx="792162" cy="72072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203575" y="1916113"/>
            <a:ext cx="792163" cy="72072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250825" y="260350"/>
            <a:ext cx="2952750" cy="1095375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>
                <a:ea typeface="ＭＳ Ｐゴシック" charset="0"/>
              </a:rPr>
              <a:t>dati organizzati ad</a:t>
            </a:r>
            <a:r>
              <a:rPr lang="it-IT">
                <a:solidFill>
                  <a:schemeClr val="accent2"/>
                </a:solidFill>
                <a:ea typeface="ＭＳ Ｐゴシック" charset="0"/>
              </a:rPr>
              <a:t> </a:t>
            </a:r>
            <a:r>
              <a:rPr lang="it-IT" b="1">
                <a:solidFill>
                  <a:schemeClr val="accent2"/>
                </a:solidFill>
                <a:ea typeface="ＭＳ Ｐゴシック" charset="0"/>
              </a:rPr>
              <a:t>albero</a:t>
            </a:r>
          </a:p>
        </p:txBody>
      </p:sp>
      <p:sp>
        <p:nvSpPr>
          <p:cNvPr id="11269" name="Rectangle 24"/>
          <p:cNvSpPr>
            <a:spLocks noChangeArrowheads="1"/>
          </p:cNvSpPr>
          <p:nvPr/>
        </p:nvSpPr>
        <p:spPr bwMode="auto">
          <a:xfrm>
            <a:off x="5148263" y="1844675"/>
            <a:ext cx="792162" cy="72072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cxnSp>
        <p:nvCxnSpPr>
          <p:cNvPr id="11270" name="AutoShape 25"/>
          <p:cNvCxnSpPr>
            <a:cxnSpLocks noChangeShapeType="1"/>
          </p:cNvCxnSpPr>
          <p:nvPr/>
        </p:nvCxnSpPr>
        <p:spPr bwMode="auto">
          <a:xfrm>
            <a:off x="5076825" y="1052513"/>
            <a:ext cx="512763" cy="690562"/>
          </a:xfrm>
          <a:prstGeom prst="straightConnector1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AutoShape 26"/>
          <p:cNvCxnSpPr>
            <a:cxnSpLocks noChangeShapeType="1"/>
            <a:stCxn id="11266" idx="1"/>
          </p:cNvCxnSpPr>
          <p:nvPr/>
        </p:nvCxnSpPr>
        <p:spPr bwMode="auto">
          <a:xfrm flipH="1">
            <a:off x="3635375" y="1125538"/>
            <a:ext cx="547688" cy="688975"/>
          </a:xfrm>
          <a:prstGeom prst="straightConnector1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1169" name="Group 33"/>
          <p:cNvGrpSpPr>
            <a:grpSpLocks/>
          </p:cNvGrpSpPr>
          <p:nvPr/>
        </p:nvGrpSpPr>
        <p:grpSpPr bwMode="auto">
          <a:xfrm>
            <a:off x="2195513" y="2278063"/>
            <a:ext cx="979487" cy="1511300"/>
            <a:chOff x="1383" y="1435"/>
            <a:chExt cx="617" cy="952"/>
          </a:xfrm>
        </p:grpSpPr>
        <p:sp>
          <p:nvSpPr>
            <p:cNvPr id="11285" name="Rectangle 27"/>
            <p:cNvSpPr>
              <a:spLocks noChangeArrowheads="1"/>
            </p:cNvSpPr>
            <p:nvPr/>
          </p:nvSpPr>
          <p:spPr bwMode="auto">
            <a:xfrm>
              <a:off x="1383" y="1933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cxnSp>
          <p:nvCxnSpPr>
            <p:cNvPr id="11286" name="AutoShape 28"/>
            <p:cNvCxnSpPr>
              <a:cxnSpLocks noChangeShapeType="1"/>
            </p:cNvCxnSpPr>
            <p:nvPr/>
          </p:nvCxnSpPr>
          <p:spPr bwMode="auto">
            <a:xfrm flipH="1">
              <a:off x="1655" y="1435"/>
              <a:ext cx="345" cy="434"/>
            </a:xfrm>
            <a:prstGeom prst="straightConnector1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1170" name="Group 34"/>
          <p:cNvGrpSpPr>
            <a:grpSpLocks/>
          </p:cNvGrpSpPr>
          <p:nvPr/>
        </p:nvGrpSpPr>
        <p:grpSpPr bwMode="auto">
          <a:xfrm>
            <a:off x="4068763" y="2205038"/>
            <a:ext cx="863600" cy="1512887"/>
            <a:chOff x="2563" y="1389"/>
            <a:chExt cx="544" cy="953"/>
          </a:xfrm>
        </p:grpSpPr>
        <p:sp>
          <p:nvSpPr>
            <p:cNvPr id="11283" name="Rectangle 29"/>
            <p:cNvSpPr>
              <a:spLocks noChangeArrowheads="1"/>
            </p:cNvSpPr>
            <p:nvPr/>
          </p:nvSpPr>
          <p:spPr bwMode="auto">
            <a:xfrm>
              <a:off x="2608" y="1888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cxnSp>
          <p:nvCxnSpPr>
            <p:cNvPr id="11284" name="AutoShape 30"/>
            <p:cNvCxnSpPr>
              <a:cxnSpLocks noChangeShapeType="1"/>
            </p:cNvCxnSpPr>
            <p:nvPr/>
          </p:nvCxnSpPr>
          <p:spPr bwMode="auto">
            <a:xfrm>
              <a:off x="2563" y="1389"/>
              <a:ext cx="323" cy="435"/>
            </a:xfrm>
            <a:prstGeom prst="straightConnector1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1171" name="Group 35"/>
          <p:cNvGrpSpPr>
            <a:grpSpLocks/>
          </p:cNvGrpSpPr>
          <p:nvPr/>
        </p:nvGrpSpPr>
        <p:grpSpPr bwMode="auto">
          <a:xfrm>
            <a:off x="6013450" y="2132013"/>
            <a:ext cx="863600" cy="1512887"/>
            <a:chOff x="3788" y="1343"/>
            <a:chExt cx="544" cy="953"/>
          </a:xfrm>
        </p:grpSpPr>
        <p:sp>
          <p:nvSpPr>
            <p:cNvPr id="11281" name="Rectangle 31"/>
            <p:cNvSpPr>
              <a:spLocks noChangeArrowheads="1"/>
            </p:cNvSpPr>
            <p:nvPr/>
          </p:nvSpPr>
          <p:spPr bwMode="auto">
            <a:xfrm>
              <a:off x="3833" y="1842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cxnSp>
          <p:nvCxnSpPr>
            <p:cNvPr id="11282" name="AutoShape 32"/>
            <p:cNvCxnSpPr>
              <a:cxnSpLocks noChangeShapeType="1"/>
            </p:cNvCxnSpPr>
            <p:nvPr/>
          </p:nvCxnSpPr>
          <p:spPr bwMode="auto">
            <a:xfrm>
              <a:off x="3788" y="1343"/>
              <a:ext cx="323" cy="435"/>
            </a:xfrm>
            <a:prstGeom prst="straightConnector1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5075238" y="3284538"/>
            <a:ext cx="2736850" cy="1584325"/>
            <a:chOff x="3197" y="2069"/>
            <a:chExt cx="1724" cy="998"/>
          </a:xfrm>
        </p:grpSpPr>
        <p:sp>
          <p:nvSpPr>
            <p:cNvPr id="11277" name="Rectangle 36"/>
            <p:cNvSpPr>
              <a:spLocks noChangeArrowheads="1"/>
            </p:cNvSpPr>
            <p:nvPr/>
          </p:nvSpPr>
          <p:spPr bwMode="auto">
            <a:xfrm>
              <a:off x="3197" y="2613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cxnSp>
          <p:nvCxnSpPr>
            <p:cNvPr id="11278" name="AutoShape 37"/>
            <p:cNvCxnSpPr>
              <a:cxnSpLocks noChangeShapeType="1"/>
            </p:cNvCxnSpPr>
            <p:nvPr/>
          </p:nvCxnSpPr>
          <p:spPr bwMode="auto">
            <a:xfrm flipH="1">
              <a:off x="3469" y="2115"/>
              <a:ext cx="345" cy="434"/>
            </a:xfrm>
            <a:prstGeom prst="straightConnector1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9" name="Rectangle 38"/>
            <p:cNvSpPr>
              <a:spLocks noChangeArrowheads="1"/>
            </p:cNvSpPr>
            <p:nvPr/>
          </p:nvSpPr>
          <p:spPr bwMode="auto">
            <a:xfrm>
              <a:off x="4422" y="2568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cxnSp>
          <p:nvCxnSpPr>
            <p:cNvPr id="11280" name="AutoShape 39"/>
            <p:cNvCxnSpPr>
              <a:cxnSpLocks noChangeShapeType="1"/>
            </p:cNvCxnSpPr>
            <p:nvPr/>
          </p:nvCxnSpPr>
          <p:spPr bwMode="auto">
            <a:xfrm>
              <a:off x="4377" y="2069"/>
              <a:ext cx="323" cy="435"/>
            </a:xfrm>
            <a:prstGeom prst="straightConnector1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177" name="Text Box 41"/>
          <p:cNvSpPr txBox="1">
            <a:spLocks noChangeArrowheads="1"/>
          </p:cNvSpPr>
          <p:nvPr/>
        </p:nvSpPr>
        <p:spPr bwMode="auto">
          <a:xfrm>
            <a:off x="250825" y="5127625"/>
            <a:ext cx="8640763" cy="1066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la posizione relativa tra i dati dipende dalla loro relazione gerarchica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0" y="228600"/>
            <a:ext cx="4748213" cy="5889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latin typeface="Arial" charset="0"/>
                <a:ea typeface="ＭＳ Ｐゴシック" charset="0"/>
              </a:rPr>
              <a:t>dati organizzati in </a:t>
            </a:r>
            <a:r>
              <a:rPr lang="it-IT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tabelle</a:t>
            </a:r>
            <a:endParaRPr lang="it-IT" sz="2400" i="1">
              <a:latin typeface="New York" charset="0"/>
              <a:ea typeface="ＭＳ Ｐゴシック" charset="0"/>
            </a:endParaRPr>
          </a:p>
        </p:txBody>
      </p:sp>
      <p:grpSp>
        <p:nvGrpSpPr>
          <p:cNvPr id="7221" name="Group 53"/>
          <p:cNvGrpSpPr>
            <a:grpSpLocks/>
          </p:cNvGrpSpPr>
          <p:nvPr/>
        </p:nvGrpSpPr>
        <p:grpSpPr bwMode="auto">
          <a:xfrm>
            <a:off x="1827213" y="4005263"/>
            <a:ext cx="5545137" cy="2257425"/>
            <a:chOff x="1151" y="2614"/>
            <a:chExt cx="3493" cy="1422"/>
          </a:xfrm>
        </p:grpSpPr>
        <p:sp>
          <p:nvSpPr>
            <p:cNvPr id="13341" name="Text Box 3"/>
            <p:cNvSpPr txBox="1">
              <a:spLocks noChangeArrowheads="1"/>
            </p:cNvSpPr>
            <p:nvPr/>
          </p:nvSpPr>
          <p:spPr bwMode="auto">
            <a:xfrm>
              <a:off x="1424" y="2614"/>
              <a:ext cx="2972" cy="365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una unica </a:t>
              </a:r>
              <a:r>
                <a:rPr lang="it-IT" altLang="it-IT" b="1">
                  <a:solidFill>
                    <a:schemeClr val="accent2"/>
                  </a:solidFill>
                  <a:latin typeface="Arial" panose="020B0604020202020204" pitchFamily="34" charset="0"/>
                </a:rPr>
                <a:t>riga</a:t>
              </a:r>
              <a:r>
                <a:rPr lang="it-IT" altLang="it-IT">
                  <a:latin typeface="Arial" panose="020B0604020202020204" pitchFamily="34" charset="0"/>
                </a:rPr>
                <a:t>  di caselle</a:t>
              </a:r>
              <a:endParaRPr lang="it-IT" altLang="it-IT" sz="2400">
                <a:latin typeface="New York" charset="0"/>
              </a:endParaRPr>
            </a:p>
          </p:txBody>
        </p:sp>
        <p:grpSp>
          <p:nvGrpSpPr>
            <p:cNvPr id="13342" name="Group 26"/>
            <p:cNvGrpSpPr>
              <a:grpSpLocks/>
            </p:cNvGrpSpPr>
            <p:nvPr/>
          </p:nvGrpSpPr>
          <p:grpSpPr bwMode="auto">
            <a:xfrm>
              <a:off x="1151" y="3249"/>
              <a:ext cx="3493" cy="499"/>
              <a:chOff x="884" y="1434"/>
              <a:chExt cx="3493" cy="499"/>
            </a:xfrm>
          </p:grpSpPr>
          <p:sp>
            <p:nvSpPr>
              <p:cNvPr id="13351" name="Rectangle 9"/>
              <p:cNvSpPr>
                <a:spLocks noChangeArrowheads="1"/>
              </p:cNvSpPr>
              <p:nvPr/>
            </p:nvSpPr>
            <p:spPr bwMode="auto">
              <a:xfrm>
                <a:off x="884" y="1434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52" name="Rectangle 10"/>
              <p:cNvSpPr>
                <a:spLocks noChangeArrowheads="1"/>
              </p:cNvSpPr>
              <p:nvPr/>
            </p:nvSpPr>
            <p:spPr bwMode="auto">
              <a:xfrm>
                <a:off x="1383" y="1434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53" name="Rectangle 11"/>
              <p:cNvSpPr>
                <a:spLocks noChangeArrowheads="1"/>
              </p:cNvSpPr>
              <p:nvPr/>
            </p:nvSpPr>
            <p:spPr bwMode="auto">
              <a:xfrm>
                <a:off x="1882" y="1434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54" name="Rectangle 12"/>
              <p:cNvSpPr>
                <a:spLocks noChangeArrowheads="1"/>
              </p:cNvSpPr>
              <p:nvPr/>
            </p:nvSpPr>
            <p:spPr bwMode="auto">
              <a:xfrm>
                <a:off x="2381" y="1434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55" name="Rectangle 13"/>
              <p:cNvSpPr>
                <a:spLocks noChangeArrowheads="1"/>
              </p:cNvSpPr>
              <p:nvPr/>
            </p:nvSpPr>
            <p:spPr bwMode="auto">
              <a:xfrm>
                <a:off x="2880" y="1434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56" name="Rectangle 14"/>
              <p:cNvSpPr>
                <a:spLocks noChangeArrowheads="1"/>
              </p:cNvSpPr>
              <p:nvPr/>
            </p:nvSpPr>
            <p:spPr bwMode="auto">
              <a:xfrm>
                <a:off x="3379" y="1434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57" name="Rectangle 15"/>
              <p:cNvSpPr>
                <a:spLocks noChangeArrowheads="1"/>
              </p:cNvSpPr>
              <p:nvPr/>
            </p:nvSpPr>
            <p:spPr bwMode="auto">
              <a:xfrm>
                <a:off x="3878" y="1434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</p:grpSp>
        <p:grpSp>
          <p:nvGrpSpPr>
            <p:cNvPr id="13343" name="Group 27"/>
            <p:cNvGrpSpPr>
              <a:grpSpLocks/>
            </p:cNvGrpSpPr>
            <p:nvPr/>
          </p:nvGrpSpPr>
          <p:grpSpPr bwMode="auto">
            <a:xfrm>
              <a:off x="1292" y="3748"/>
              <a:ext cx="3307" cy="288"/>
              <a:chOff x="1020" y="1933"/>
              <a:chExt cx="3307" cy="288"/>
            </a:xfrm>
          </p:grpSpPr>
          <p:sp>
            <p:nvSpPr>
              <p:cNvPr id="13344" name="Text Box 18"/>
              <p:cNvSpPr txBox="1">
                <a:spLocks noChangeArrowheads="1"/>
              </p:cNvSpPr>
              <p:nvPr/>
            </p:nvSpPr>
            <p:spPr bwMode="auto">
              <a:xfrm>
                <a:off x="1020" y="193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1</a:t>
                </a:r>
              </a:p>
            </p:txBody>
          </p:sp>
          <p:sp>
            <p:nvSpPr>
              <p:cNvPr id="13345" name="Text Box 19"/>
              <p:cNvSpPr txBox="1">
                <a:spLocks noChangeArrowheads="1"/>
              </p:cNvSpPr>
              <p:nvPr/>
            </p:nvSpPr>
            <p:spPr bwMode="auto">
              <a:xfrm>
                <a:off x="1519" y="193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2</a:t>
                </a:r>
              </a:p>
            </p:txBody>
          </p:sp>
          <p:sp>
            <p:nvSpPr>
              <p:cNvPr id="13346" name="Text Box 20"/>
              <p:cNvSpPr txBox="1">
                <a:spLocks noChangeArrowheads="1"/>
              </p:cNvSpPr>
              <p:nvPr/>
            </p:nvSpPr>
            <p:spPr bwMode="auto">
              <a:xfrm>
                <a:off x="2018" y="193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3</a:t>
                </a:r>
              </a:p>
            </p:txBody>
          </p:sp>
          <p:sp>
            <p:nvSpPr>
              <p:cNvPr id="13347" name="Text Box 21"/>
              <p:cNvSpPr txBox="1">
                <a:spLocks noChangeArrowheads="1"/>
              </p:cNvSpPr>
              <p:nvPr/>
            </p:nvSpPr>
            <p:spPr bwMode="auto">
              <a:xfrm>
                <a:off x="2562" y="193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4</a:t>
                </a:r>
              </a:p>
            </p:txBody>
          </p:sp>
          <p:sp>
            <p:nvSpPr>
              <p:cNvPr id="13348" name="Text Box 22"/>
              <p:cNvSpPr txBox="1">
                <a:spLocks noChangeArrowheads="1"/>
              </p:cNvSpPr>
              <p:nvPr/>
            </p:nvSpPr>
            <p:spPr bwMode="auto">
              <a:xfrm>
                <a:off x="3061" y="193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5</a:t>
                </a:r>
              </a:p>
            </p:txBody>
          </p:sp>
          <p:sp>
            <p:nvSpPr>
              <p:cNvPr id="13349" name="Text Box 23"/>
              <p:cNvSpPr txBox="1">
                <a:spLocks noChangeArrowheads="1"/>
              </p:cNvSpPr>
              <p:nvPr/>
            </p:nvSpPr>
            <p:spPr bwMode="auto">
              <a:xfrm>
                <a:off x="3560" y="193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6</a:t>
                </a:r>
              </a:p>
            </p:txBody>
          </p:sp>
          <p:sp>
            <p:nvSpPr>
              <p:cNvPr id="13350" name="Text Box 24"/>
              <p:cNvSpPr txBox="1">
                <a:spLocks noChangeArrowheads="1"/>
              </p:cNvSpPr>
              <p:nvPr/>
            </p:nvSpPr>
            <p:spPr bwMode="auto">
              <a:xfrm>
                <a:off x="4104" y="193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7</a:t>
                </a:r>
              </a:p>
            </p:txBody>
          </p:sp>
        </p:grpSp>
      </p:grpSp>
      <p:grpSp>
        <p:nvGrpSpPr>
          <p:cNvPr id="7220" name="Group 52"/>
          <p:cNvGrpSpPr>
            <a:grpSpLocks/>
          </p:cNvGrpSpPr>
          <p:nvPr/>
        </p:nvGrpSpPr>
        <p:grpSpPr bwMode="auto">
          <a:xfrm>
            <a:off x="250825" y="1268413"/>
            <a:ext cx="7129463" cy="2257425"/>
            <a:chOff x="158" y="799"/>
            <a:chExt cx="4491" cy="1422"/>
          </a:xfrm>
        </p:grpSpPr>
        <p:grpSp>
          <p:nvGrpSpPr>
            <p:cNvPr id="13317" name="Group 28"/>
            <p:cNvGrpSpPr>
              <a:grpSpLocks/>
            </p:cNvGrpSpPr>
            <p:nvPr/>
          </p:nvGrpSpPr>
          <p:grpSpPr bwMode="auto">
            <a:xfrm>
              <a:off x="1156" y="1434"/>
              <a:ext cx="3493" cy="787"/>
              <a:chOff x="793" y="2659"/>
              <a:chExt cx="3493" cy="787"/>
            </a:xfrm>
          </p:grpSpPr>
          <p:grpSp>
            <p:nvGrpSpPr>
              <p:cNvPr id="13319" name="Group 29"/>
              <p:cNvGrpSpPr>
                <a:grpSpLocks/>
              </p:cNvGrpSpPr>
              <p:nvPr/>
            </p:nvGrpSpPr>
            <p:grpSpPr bwMode="auto">
              <a:xfrm>
                <a:off x="929" y="3158"/>
                <a:ext cx="3307" cy="288"/>
                <a:chOff x="929" y="3158"/>
                <a:chExt cx="3307" cy="288"/>
              </a:xfrm>
            </p:grpSpPr>
            <p:sp>
              <p:nvSpPr>
                <p:cNvPr id="1333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29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1</a:t>
                  </a:r>
                </a:p>
              </p:txBody>
            </p:sp>
            <p:sp>
              <p:nvSpPr>
                <p:cNvPr id="1333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428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2</a:t>
                  </a:r>
                </a:p>
              </p:txBody>
            </p:sp>
            <p:sp>
              <p:nvSpPr>
                <p:cNvPr id="1333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927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3</a:t>
                  </a:r>
                </a:p>
              </p:txBody>
            </p:sp>
            <p:sp>
              <p:nvSpPr>
                <p:cNvPr id="1333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471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4</a:t>
                  </a:r>
                </a:p>
              </p:txBody>
            </p:sp>
            <p:sp>
              <p:nvSpPr>
                <p:cNvPr id="1333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70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5</a:t>
                  </a:r>
                </a:p>
              </p:txBody>
            </p:sp>
            <p:sp>
              <p:nvSpPr>
                <p:cNvPr id="1333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469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6</a:t>
                  </a:r>
                </a:p>
              </p:txBody>
            </p:sp>
            <p:sp>
              <p:nvSpPr>
                <p:cNvPr id="133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013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7</a:t>
                  </a:r>
                </a:p>
              </p:txBody>
            </p:sp>
          </p:grpSp>
          <p:sp>
            <p:nvSpPr>
              <p:cNvPr id="13320" name="Rectangle 37"/>
              <p:cNvSpPr>
                <a:spLocks noChangeArrowheads="1"/>
              </p:cNvSpPr>
              <p:nvPr/>
            </p:nvSpPr>
            <p:spPr bwMode="auto">
              <a:xfrm>
                <a:off x="793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21" name="Rectangle 38"/>
              <p:cNvSpPr>
                <a:spLocks noChangeArrowheads="1"/>
              </p:cNvSpPr>
              <p:nvPr/>
            </p:nvSpPr>
            <p:spPr bwMode="auto">
              <a:xfrm>
                <a:off x="1292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22" name="Rectangle 39"/>
              <p:cNvSpPr>
                <a:spLocks noChangeArrowheads="1"/>
              </p:cNvSpPr>
              <p:nvPr/>
            </p:nvSpPr>
            <p:spPr bwMode="auto">
              <a:xfrm>
                <a:off x="1791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23" name="Rectangle 40"/>
              <p:cNvSpPr>
                <a:spLocks noChangeArrowheads="1"/>
              </p:cNvSpPr>
              <p:nvPr/>
            </p:nvSpPr>
            <p:spPr bwMode="auto">
              <a:xfrm>
                <a:off x="2290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24" name="Rectangle 41"/>
              <p:cNvSpPr>
                <a:spLocks noChangeArrowheads="1"/>
              </p:cNvSpPr>
              <p:nvPr/>
            </p:nvSpPr>
            <p:spPr bwMode="auto">
              <a:xfrm>
                <a:off x="2789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25" name="Rectangle 42"/>
              <p:cNvSpPr>
                <a:spLocks noChangeArrowheads="1"/>
              </p:cNvSpPr>
              <p:nvPr/>
            </p:nvSpPr>
            <p:spPr bwMode="auto">
              <a:xfrm>
                <a:off x="3288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26" name="Rectangle 43"/>
              <p:cNvSpPr>
                <a:spLocks noChangeArrowheads="1"/>
              </p:cNvSpPr>
              <p:nvPr/>
            </p:nvSpPr>
            <p:spPr bwMode="auto">
              <a:xfrm>
                <a:off x="3787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3327" name="Text Box 44"/>
              <p:cNvSpPr txBox="1">
                <a:spLocks noChangeArrowheads="1"/>
              </p:cNvSpPr>
              <p:nvPr/>
            </p:nvSpPr>
            <p:spPr bwMode="auto">
              <a:xfrm>
                <a:off x="884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34</a:t>
                </a:r>
              </a:p>
            </p:txBody>
          </p:sp>
          <p:sp>
            <p:nvSpPr>
              <p:cNvPr id="13328" name="Text Box 45"/>
              <p:cNvSpPr txBox="1">
                <a:spLocks noChangeArrowheads="1"/>
              </p:cNvSpPr>
              <p:nvPr/>
            </p:nvSpPr>
            <p:spPr bwMode="auto">
              <a:xfrm>
                <a:off x="1391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51</a:t>
                </a:r>
              </a:p>
            </p:txBody>
          </p:sp>
          <p:sp>
            <p:nvSpPr>
              <p:cNvPr id="13329" name="Text Box 46"/>
              <p:cNvSpPr txBox="1">
                <a:spLocks noChangeArrowheads="1"/>
              </p:cNvSpPr>
              <p:nvPr/>
            </p:nvSpPr>
            <p:spPr bwMode="auto">
              <a:xfrm>
                <a:off x="1890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87</a:t>
                </a:r>
              </a:p>
            </p:txBody>
          </p:sp>
          <p:sp>
            <p:nvSpPr>
              <p:cNvPr id="13330" name="Text Box 47"/>
              <p:cNvSpPr txBox="1">
                <a:spLocks noChangeArrowheads="1"/>
              </p:cNvSpPr>
              <p:nvPr/>
            </p:nvSpPr>
            <p:spPr bwMode="auto">
              <a:xfrm>
                <a:off x="2381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19</a:t>
                </a:r>
              </a:p>
            </p:txBody>
          </p:sp>
          <p:sp>
            <p:nvSpPr>
              <p:cNvPr id="13331" name="Text Box 48"/>
              <p:cNvSpPr txBox="1">
                <a:spLocks noChangeArrowheads="1"/>
              </p:cNvSpPr>
              <p:nvPr/>
            </p:nvSpPr>
            <p:spPr bwMode="auto">
              <a:xfrm>
                <a:off x="2888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26</a:t>
                </a:r>
              </a:p>
            </p:txBody>
          </p:sp>
          <p:sp>
            <p:nvSpPr>
              <p:cNvPr id="13332" name="Text Box 49"/>
              <p:cNvSpPr txBox="1">
                <a:spLocks noChangeArrowheads="1"/>
              </p:cNvSpPr>
              <p:nvPr/>
            </p:nvSpPr>
            <p:spPr bwMode="auto">
              <a:xfrm>
                <a:off x="3379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14</a:t>
                </a:r>
              </a:p>
            </p:txBody>
          </p:sp>
          <p:sp>
            <p:nvSpPr>
              <p:cNvPr id="13333" name="Text Box 50"/>
              <p:cNvSpPr txBox="1">
                <a:spLocks noChangeArrowheads="1"/>
              </p:cNvSpPr>
              <p:nvPr/>
            </p:nvSpPr>
            <p:spPr bwMode="auto">
              <a:xfrm>
                <a:off x="3886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74</a:t>
                </a:r>
              </a:p>
            </p:txBody>
          </p:sp>
        </p:grpSp>
        <p:sp>
          <p:nvSpPr>
            <p:cNvPr id="13318" name="Text Box 51"/>
            <p:cNvSpPr txBox="1">
              <a:spLocks noChangeArrowheads="1"/>
            </p:cNvSpPr>
            <p:nvPr/>
          </p:nvSpPr>
          <p:spPr bwMode="auto">
            <a:xfrm>
              <a:off x="158" y="799"/>
              <a:ext cx="3461" cy="32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 Unicode MS" charset="0"/>
                </a:rPr>
                <a:t>esempio di tabella di numeri interi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6000" y="228600"/>
            <a:ext cx="4748213" cy="5889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latin typeface="Arial" charset="0"/>
                <a:ea typeface="ＭＳ Ｐゴシック" charset="0"/>
              </a:rPr>
              <a:t>dati organizzati in </a:t>
            </a:r>
            <a:r>
              <a:rPr lang="it-IT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tabelle</a:t>
            </a:r>
            <a:endParaRPr lang="it-IT" sz="2400" i="1">
              <a:latin typeface="New York" charset="0"/>
              <a:ea typeface="ＭＳ Ｐゴシック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68538" y="1268413"/>
            <a:ext cx="4718050" cy="5794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una unica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riga</a:t>
            </a:r>
            <a:r>
              <a:rPr lang="it-IT" altLang="it-IT">
                <a:latin typeface="Arial" panose="020B0604020202020204" pitchFamily="34" charset="0"/>
              </a:rPr>
              <a:t>  di caselle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09600" y="3810000"/>
            <a:ext cx="8077200" cy="180975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CC0099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it-IT" altLang="it-IT" sz="2800" smtClean="0">
                <a:latin typeface="Arial" panose="020B0604020202020204" pitchFamily="34" charset="0"/>
              </a:rPr>
              <a:t> ogni casella  contiene un dato</a:t>
            </a:r>
          </a:p>
          <a:p>
            <a:pPr>
              <a:buClr>
                <a:srgbClr val="CC0099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it-IT" altLang="it-IT" sz="2800" smtClean="0">
                <a:latin typeface="Arial" panose="020B0604020202020204" pitchFamily="34" charset="0"/>
              </a:rPr>
              <a:t> tutti i dati sono dello stesso tipo </a:t>
            </a:r>
          </a:p>
          <a:p>
            <a:pPr>
              <a:buClr>
                <a:srgbClr val="CC0099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it-IT" altLang="it-IT" sz="2800" smtClean="0">
                <a:latin typeface="Arial" panose="020B0604020202020204" pitchFamily="34" charset="0"/>
              </a:rPr>
              <a:t> ogni dato è individuabile attraverso un numero </a:t>
            </a:r>
            <a:r>
              <a:rPr lang="it-IT" altLang="it-IT" sz="2800" smtClean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smtClean="0">
                <a:latin typeface="Arial" panose="020B0604020202020204" pitchFamily="34" charset="0"/>
              </a:rPr>
              <a:t>intero (</a:t>
            </a:r>
            <a:r>
              <a:rPr lang="it-IT" altLang="it-IT" sz="2800" b="1" smtClean="0">
                <a:solidFill>
                  <a:schemeClr val="accent2"/>
                </a:solidFill>
                <a:latin typeface="Arial" panose="020B0604020202020204" pitchFamily="34" charset="0"/>
              </a:rPr>
              <a:t>indice</a:t>
            </a:r>
            <a:r>
              <a:rPr lang="it-IT" altLang="it-IT" sz="2800" smtClean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28600" y="5638800"/>
            <a:ext cx="8610600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non si possono scambiare due caselle, ma si può scambiare il loro contenuto</a:t>
            </a:r>
            <a:endParaRPr lang="it-IT" altLang="it-IT" sz="2400">
              <a:latin typeface="New York" charset="0"/>
            </a:endParaRPr>
          </a:p>
        </p:txBody>
      </p:sp>
      <p:grpSp>
        <p:nvGrpSpPr>
          <p:cNvPr id="15366" name="Group 23"/>
          <p:cNvGrpSpPr>
            <a:grpSpLocks/>
          </p:cNvGrpSpPr>
          <p:nvPr/>
        </p:nvGrpSpPr>
        <p:grpSpPr bwMode="auto">
          <a:xfrm>
            <a:off x="1835150" y="2276475"/>
            <a:ext cx="5545138" cy="1249363"/>
            <a:chOff x="793" y="2659"/>
            <a:chExt cx="3493" cy="787"/>
          </a:xfrm>
        </p:grpSpPr>
        <p:grpSp>
          <p:nvGrpSpPr>
            <p:cNvPr id="15367" name="Group 24"/>
            <p:cNvGrpSpPr>
              <a:grpSpLocks/>
            </p:cNvGrpSpPr>
            <p:nvPr/>
          </p:nvGrpSpPr>
          <p:grpSpPr bwMode="auto">
            <a:xfrm>
              <a:off x="929" y="3158"/>
              <a:ext cx="3307" cy="288"/>
              <a:chOff x="929" y="3158"/>
              <a:chExt cx="3307" cy="288"/>
            </a:xfrm>
          </p:grpSpPr>
          <p:sp>
            <p:nvSpPr>
              <p:cNvPr id="15382" name="Text Box 25"/>
              <p:cNvSpPr txBox="1">
                <a:spLocks noChangeArrowheads="1"/>
              </p:cNvSpPr>
              <p:nvPr/>
            </p:nvSpPr>
            <p:spPr bwMode="auto">
              <a:xfrm>
                <a:off x="929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1</a:t>
                </a:r>
              </a:p>
            </p:txBody>
          </p:sp>
          <p:sp>
            <p:nvSpPr>
              <p:cNvPr id="15383" name="Text Box 26"/>
              <p:cNvSpPr txBox="1">
                <a:spLocks noChangeArrowheads="1"/>
              </p:cNvSpPr>
              <p:nvPr/>
            </p:nvSpPr>
            <p:spPr bwMode="auto">
              <a:xfrm>
                <a:off x="1428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2</a:t>
                </a:r>
              </a:p>
            </p:txBody>
          </p:sp>
          <p:sp>
            <p:nvSpPr>
              <p:cNvPr id="15384" name="Text Box 27"/>
              <p:cNvSpPr txBox="1">
                <a:spLocks noChangeArrowheads="1"/>
              </p:cNvSpPr>
              <p:nvPr/>
            </p:nvSpPr>
            <p:spPr bwMode="auto">
              <a:xfrm>
                <a:off x="1927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3</a:t>
                </a:r>
              </a:p>
            </p:txBody>
          </p:sp>
          <p:sp>
            <p:nvSpPr>
              <p:cNvPr id="15385" name="Text Box 28"/>
              <p:cNvSpPr txBox="1">
                <a:spLocks noChangeArrowheads="1"/>
              </p:cNvSpPr>
              <p:nvPr/>
            </p:nvSpPr>
            <p:spPr bwMode="auto">
              <a:xfrm>
                <a:off x="2471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4</a:t>
                </a:r>
              </a:p>
            </p:txBody>
          </p:sp>
          <p:sp>
            <p:nvSpPr>
              <p:cNvPr id="15386" name="Text Box 29"/>
              <p:cNvSpPr txBox="1">
                <a:spLocks noChangeArrowheads="1"/>
              </p:cNvSpPr>
              <p:nvPr/>
            </p:nvSpPr>
            <p:spPr bwMode="auto">
              <a:xfrm>
                <a:off x="2970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5</a:t>
                </a:r>
              </a:p>
            </p:txBody>
          </p:sp>
          <p:sp>
            <p:nvSpPr>
              <p:cNvPr id="15387" name="Text Box 30"/>
              <p:cNvSpPr txBox="1">
                <a:spLocks noChangeArrowheads="1"/>
              </p:cNvSpPr>
              <p:nvPr/>
            </p:nvSpPr>
            <p:spPr bwMode="auto">
              <a:xfrm>
                <a:off x="3469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6</a:t>
                </a:r>
              </a:p>
            </p:txBody>
          </p:sp>
          <p:sp>
            <p:nvSpPr>
              <p:cNvPr id="15388" name="Text Box 31"/>
              <p:cNvSpPr txBox="1">
                <a:spLocks noChangeArrowheads="1"/>
              </p:cNvSpPr>
              <p:nvPr/>
            </p:nvSpPr>
            <p:spPr bwMode="auto">
              <a:xfrm>
                <a:off x="4013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7</a:t>
                </a:r>
              </a:p>
            </p:txBody>
          </p:sp>
        </p:grpSp>
        <p:sp>
          <p:nvSpPr>
            <p:cNvPr id="15368" name="Rectangle 32"/>
            <p:cNvSpPr>
              <a:spLocks noChangeArrowheads="1"/>
            </p:cNvSpPr>
            <p:nvPr/>
          </p:nvSpPr>
          <p:spPr bwMode="auto">
            <a:xfrm>
              <a:off x="793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5369" name="Rectangle 33"/>
            <p:cNvSpPr>
              <a:spLocks noChangeArrowheads="1"/>
            </p:cNvSpPr>
            <p:nvPr/>
          </p:nvSpPr>
          <p:spPr bwMode="auto">
            <a:xfrm>
              <a:off x="1292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5370" name="Rectangle 34"/>
            <p:cNvSpPr>
              <a:spLocks noChangeArrowheads="1"/>
            </p:cNvSpPr>
            <p:nvPr/>
          </p:nvSpPr>
          <p:spPr bwMode="auto">
            <a:xfrm>
              <a:off x="1791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5371" name="Rectangle 35"/>
            <p:cNvSpPr>
              <a:spLocks noChangeArrowheads="1"/>
            </p:cNvSpPr>
            <p:nvPr/>
          </p:nvSpPr>
          <p:spPr bwMode="auto">
            <a:xfrm>
              <a:off x="2290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5372" name="Rectangle 36"/>
            <p:cNvSpPr>
              <a:spLocks noChangeArrowheads="1"/>
            </p:cNvSpPr>
            <p:nvPr/>
          </p:nvSpPr>
          <p:spPr bwMode="auto">
            <a:xfrm>
              <a:off x="2789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5373" name="Rectangle 37"/>
            <p:cNvSpPr>
              <a:spLocks noChangeArrowheads="1"/>
            </p:cNvSpPr>
            <p:nvPr/>
          </p:nvSpPr>
          <p:spPr bwMode="auto">
            <a:xfrm>
              <a:off x="3288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5374" name="Rectangle 38"/>
            <p:cNvSpPr>
              <a:spLocks noChangeArrowheads="1"/>
            </p:cNvSpPr>
            <p:nvPr/>
          </p:nvSpPr>
          <p:spPr bwMode="auto">
            <a:xfrm>
              <a:off x="3787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5375" name="Text Box 39"/>
            <p:cNvSpPr txBox="1">
              <a:spLocks noChangeArrowheads="1"/>
            </p:cNvSpPr>
            <p:nvPr/>
          </p:nvSpPr>
          <p:spPr bwMode="auto">
            <a:xfrm>
              <a:off x="884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34</a:t>
              </a:r>
            </a:p>
          </p:txBody>
        </p:sp>
        <p:sp>
          <p:nvSpPr>
            <p:cNvPr id="15376" name="Text Box 40"/>
            <p:cNvSpPr txBox="1">
              <a:spLocks noChangeArrowheads="1"/>
            </p:cNvSpPr>
            <p:nvPr/>
          </p:nvSpPr>
          <p:spPr bwMode="auto">
            <a:xfrm>
              <a:off x="1391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51</a:t>
              </a:r>
            </a:p>
          </p:txBody>
        </p:sp>
        <p:sp>
          <p:nvSpPr>
            <p:cNvPr id="15377" name="Text Box 41"/>
            <p:cNvSpPr txBox="1">
              <a:spLocks noChangeArrowheads="1"/>
            </p:cNvSpPr>
            <p:nvPr/>
          </p:nvSpPr>
          <p:spPr bwMode="auto">
            <a:xfrm>
              <a:off x="1890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87</a:t>
              </a:r>
            </a:p>
          </p:txBody>
        </p:sp>
        <p:sp>
          <p:nvSpPr>
            <p:cNvPr id="15378" name="Text Box 42"/>
            <p:cNvSpPr txBox="1">
              <a:spLocks noChangeArrowheads="1"/>
            </p:cNvSpPr>
            <p:nvPr/>
          </p:nvSpPr>
          <p:spPr bwMode="auto">
            <a:xfrm>
              <a:off x="2381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19</a:t>
              </a:r>
            </a:p>
          </p:txBody>
        </p:sp>
        <p:sp>
          <p:nvSpPr>
            <p:cNvPr id="15379" name="Text Box 43"/>
            <p:cNvSpPr txBox="1">
              <a:spLocks noChangeArrowheads="1"/>
            </p:cNvSpPr>
            <p:nvPr/>
          </p:nvSpPr>
          <p:spPr bwMode="auto">
            <a:xfrm>
              <a:off x="2888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26</a:t>
              </a:r>
            </a:p>
          </p:txBody>
        </p:sp>
        <p:sp>
          <p:nvSpPr>
            <p:cNvPr id="15380" name="Text Box 44"/>
            <p:cNvSpPr txBox="1">
              <a:spLocks noChangeArrowheads="1"/>
            </p:cNvSpPr>
            <p:nvPr/>
          </p:nvSpPr>
          <p:spPr bwMode="auto">
            <a:xfrm>
              <a:off x="3379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14</a:t>
              </a:r>
            </a:p>
          </p:txBody>
        </p:sp>
        <p:sp>
          <p:nvSpPr>
            <p:cNvPr id="15381" name="Text Box 45"/>
            <p:cNvSpPr txBox="1">
              <a:spLocks noChangeArrowheads="1"/>
            </p:cNvSpPr>
            <p:nvPr/>
          </p:nvSpPr>
          <p:spPr bwMode="auto">
            <a:xfrm>
              <a:off x="3886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74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nimBg="1"/>
      <p:bldP spid="931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2286000" y="228600"/>
            <a:ext cx="4748213" cy="5889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latin typeface="Arial" charset="0"/>
                <a:ea typeface="ＭＳ Ｐゴシック" charset="0"/>
              </a:rPr>
              <a:t>dati organizzati in </a:t>
            </a:r>
            <a:r>
              <a:rPr lang="it-IT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tabelle</a:t>
            </a:r>
            <a:endParaRPr lang="it-IT" sz="2400" i="1">
              <a:latin typeface="New York" charset="0"/>
              <a:ea typeface="ＭＳ Ｐゴシック" charset="0"/>
            </a:endParaRPr>
          </a:p>
        </p:txBody>
      </p:sp>
      <p:grpSp>
        <p:nvGrpSpPr>
          <p:cNvPr id="87068" name="Group 28"/>
          <p:cNvGrpSpPr>
            <a:grpSpLocks/>
          </p:cNvGrpSpPr>
          <p:nvPr/>
        </p:nvGrpSpPr>
        <p:grpSpPr bwMode="auto">
          <a:xfrm>
            <a:off x="755650" y="1052513"/>
            <a:ext cx="7974013" cy="2824162"/>
            <a:chOff x="476" y="708"/>
            <a:chExt cx="5023" cy="1779"/>
          </a:xfrm>
        </p:grpSpPr>
        <p:sp>
          <p:nvSpPr>
            <p:cNvPr id="17460" name="Text Box 7"/>
            <p:cNvSpPr txBox="1">
              <a:spLocks noChangeArrowheads="1"/>
            </p:cNvSpPr>
            <p:nvPr/>
          </p:nvSpPr>
          <p:spPr bwMode="auto">
            <a:xfrm>
              <a:off x="476" y="2160"/>
              <a:ext cx="5023" cy="32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26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è l’elemento di indice </a:t>
              </a:r>
              <a:r>
                <a:rPr lang="it-IT" altLang="it-IT" sz="2800">
                  <a:latin typeface="Arial" panose="020B0604020202020204" pitchFamily="34" charset="0"/>
                </a:rPr>
                <a:t>5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della tabella</a:t>
              </a:r>
              <a:endParaRPr lang="it-IT" altLang="it-IT" sz="2400">
                <a:latin typeface="New York" charset="0"/>
              </a:endParaRPr>
            </a:p>
          </p:txBody>
        </p:sp>
        <p:sp>
          <p:nvSpPr>
            <p:cNvPr id="17461" name="AutoShape 8"/>
            <p:cNvSpPr>
              <a:spLocks noChangeArrowheads="1"/>
            </p:cNvSpPr>
            <p:nvPr/>
          </p:nvSpPr>
          <p:spPr bwMode="auto">
            <a:xfrm>
              <a:off x="3527" y="708"/>
              <a:ext cx="91" cy="499"/>
            </a:xfrm>
            <a:prstGeom prst="downArrow">
              <a:avLst>
                <a:gd name="adj1" fmla="val 50000"/>
                <a:gd name="adj2" fmla="val 137088"/>
              </a:avLst>
            </a:prstGeom>
            <a:solidFill>
              <a:schemeClr val="accent2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</p:grpSp>
      <p:grpSp>
        <p:nvGrpSpPr>
          <p:cNvPr id="17412" name="Group 30"/>
          <p:cNvGrpSpPr>
            <a:grpSpLocks/>
          </p:cNvGrpSpPr>
          <p:nvPr/>
        </p:nvGrpSpPr>
        <p:grpSpPr bwMode="auto">
          <a:xfrm>
            <a:off x="1979613" y="2108200"/>
            <a:ext cx="5545137" cy="1249363"/>
            <a:chOff x="793" y="2659"/>
            <a:chExt cx="3493" cy="787"/>
          </a:xfrm>
        </p:grpSpPr>
        <p:grpSp>
          <p:nvGrpSpPr>
            <p:cNvPr id="17438" name="Group 31"/>
            <p:cNvGrpSpPr>
              <a:grpSpLocks/>
            </p:cNvGrpSpPr>
            <p:nvPr/>
          </p:nvGrpSpPr>
          <p:grpSpPr bwMode="auto">
            <a:xfrm>
              <a:off x="929" y="3158"/>
              <a:ext cx="3307" cy="288"/>
              <a:chOff x="929" y="3158"/>
              <a:chExt cx="3307" cy="288"/>
            </a:xfrm>
          </p:grpSpPr>
          <p:sp>
            <p:nvSpPr>
              <p:cNvPr id="17453" name="Text Box 32"/>
              <p:cNvSpPr txBox="1">
                <a:spLocks noChangeArrowheads="1"/>
              </p:cNvSpPr>
              <p:nvPr/>
            </p:nvSpPr>
            <p:spPr bwMode="auto">
              <a:xfrm>
                <a:off x="929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1</a:t>
                </a:r>
              </a:p>
            </p:txBody>
          </p:sp>
          <p:sp>
            <p:nvSpPr>
              <p:cNvPr id="17454" name="Text Box 33"/>
              <p:cNvSpPr txBox="1">
                <a:spLocks noChangeArrowheads="1"/>
              </p:cNvSpPr>
              <p:nvPr/>
            </p:nvSpPr>
            <p:spPr bwMode="auto">
              <a:xfrm>
                <a:off x="1428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2</a:t>
                </a:r>
              </a:p>
            </p:txBody>
          </p:sp>
          <p:sp>
            <p:nvSpPr>
              <p:cNvPr id="17455" name="Text Box 34"/>
              <p:cNvSpPr txBox="1">
                <a:spLocks noChangeArrowheads="1"/>
              </p:cNvSpPr>
              <p:nvPr/>
            </p:nvSpPr>
            <p:spPr bwMode="auto">
              <a:xfrm>
                <a:off x="1927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3</a:t>
                </a:r>
              </a:p>
            </p:txBody>
          </p:sp>
          <p:sp>
            <p:nvSpPr>
              <p:cNvPr id="17456" name="Text Box 35"/>
              <p:cNvSpPr txBox="1">
                <a:spLocks noChangeArrowheads="1"/>
              </p:cNvSpPr>
              <p:nvPr/>
            </p:nvSpPr>
            <p:spPr bwMode="auto">
              <a:xfrm>
                <a:off x="2471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4</a:t>
                </a:r>
              </a:p>
            </p:txBody>
          </p:sp>
          <p:sp>
            <p:nvSpPr>
              <p:cNvPr id="17457" name="Text Box 36"/>
              <p:cNvSpPr txBox="1">
                <a:spLocks noChangeArrowheads="1"/>
              </p:cNvSpPr>
              <p:nvPr/>
            </p:nvSpPr>
            <p:spPr bwMode="auto">
              <a:xfrm>
                <a:off x="2970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5</a:t>
                </a:r>
              </a:p>
            </p:txBody>
          </p:sp>
          <p:sp>
            <p:nvSpPr>
              <p:cNvPr id="17458" name="Text Box 37"/>
              <p:cNvSpPr txBox="1">
                <a:spLocks noChangeArrowheads="1"/>
              </p:cNvSpPr>
              <p:nvPr/>
            </p:nvSpPr>
            <p:spPr bwMode="auto">
              <a:xfrm>
                <a:off x="3469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6</a:t>
                </a:r>
              </a:p>
            </p:txBody>
          </p:sp>
          <p:sp>
            <p:nvSpPr>
              <p:cNvPr id="17459" name="Text Box 38"/>
              <p:cNvSpPr txBox="1">
                <a:spLocks noChangeArrowheads="1"/>
              </p:cNvSpPr>
              <p:nvPr/>
            </p:nvSpPr>
            <p:spPr bwMode="auto">
              <a:xfrm>
                <a:off x="4013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 Unicode MS" charset="0"/>
                  </a:rPr>
                  <a:t>7</a:t>
                </a:r>
              </a:p>
            </p:txBody>
          </p:sp>
        </p:grpSp>
        <p:sp>
          <p:nvSpPr>
            <p:cNvPr id="17439" name="Rectangle 39"/>
            <p:cNvSpPr>
              <a:spLocks noChangeArrowheads="1"/>
            </p:cNvSpPr>
            <p:nvPr/>
          </p:nvSpPr>
          <p:spPr bwMode="auto">
            <a:xfrm>
              <a:off x="793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7440" name="Rectangle 40"/>
            <p:cNvSpPr>
              <a:spLocks noChangeArrowheads="1"/>
            </p:cNvSpPr>
            <p:nvPr/>
          </p:nvSpPr>
          <p:spPr bwMode="auto">
            <a:xfrm>
              <a:off x="1292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7441" name="Rectangle 41"/>
            <p:cNvSpPr>
              <a:spLocks noChangeArrowheads="1"/>
            </p:cNvSpPr>
            <p:nvPr/>
          </p:nvSpPr>
          <p:spPr bwMode="auto">
            <a:xfrm>
              <a:off x="1791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7442" name="Rectangle 42"/>
            <p:cNvSpPr>
              <a:spLocks noChangeArrowheads="1"/>
            </p:cNvSpPr>
            <p:nvPr/>
          </p:nvSpPr>
          <p:spPr bwMode="auto">
            <a:xfrm>
              <a:off x="2290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7443" name="Rectangle 43"/>
            <p:cNvSpPr>
              <a:spLocks noChangeArrowheads="1"/>
            </p:cNvSpPr>
            <p:nvPr/>
          </p:nvSpPr>
          <p:spPr bwMode="auto">
            <a:xfrm>
              <a:off x="2789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7444" name="Rectangle 44"/>
            <p:cNvSpPr>
              <a:spLocks noChangeArrowheads="1"/>
            </p:cNvSpPr>
            <p:nvPr/>
          </p:nvSpPr>
          <p:spPr bwMode="auto">
            <a:xfrm>
              <a:off x="3288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7445" name="Rectangle 45"/>
            <p:cNvSpPr>
              <a:spLocks noChangeArrowheads="1"/>
            </p:cNvSpPr>
            <p:nvPr/>
          </p:nvSpPr>
          <p:spPr bwMode="auto">
            <a:xfrm>
              <a:off x="3787" y="2659"/>
              <a:ext cx="499" cy="45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  <p:sp>
          <p:nvSpPr>
            <p:cNvPr id="17446" name="Text Box 46"/>
            <p:cNvSpPr txBox="1">
              <a:spLocks noChangeArrowheads="1"/>
            </p:cNvSpPr>
            <p:nvPr/>
          </p:nvSpPr>
          <p:spPr bwMode="auto">
            <a:xfrm>
              <a:off x="884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34</a:t>
              </a:r>
            </a:p>
          </p:txBody>
        </p:sp>
        <p:sp>
          <p:nvSpPr>
            <p:cNvPr id="17447" name="Text Box 47"/>
            <p:cNvSpPr txBox="1">
              <a:spLocks noChangeArrowheads="1"/>
            </p:cNvSpPr>
            <p:nvPr/>
          </p:nvSpPr>
          <p:spPr bwMode="auto">
            <a:xfrm>
              <a:off x="1391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51</a:t>
              </a:r>
            </a:p>
          </p:txBody>
        </p:sp>
        <p:sp>
          <p:nvSpPr>
            <p:cNvPr id="17448" name="Text Box 48"/>
            <p:cNvSpPr txBox="1">
              <a:spLocks noChangeArrowheads="1"/>
            </p:cNvSpPr>
            <p:nvPr/>
          </p:nvSpPr>
          <p:spPr bwMode="auto">
            <a:xfrm>
              <a:off x="1890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87</a:t>
              </a:r>
            </a:p>
          </p:txBody>
        </p:sp>
        <p:sp>
          <p:nvSpPr>
            <p:cNvPr id="17449" name="Text Box 49"/>
            <p:cNvSpPr txBox="1">
              <a:spLocks noChangeArrowheads="1"/>
            </p:cNvSpPr>
            <p:nvPr/>
          </p:nvSpPr>
          <p:spPr bwMode="auto">
            <a:xfrm>
              <a:off x="2381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19</a:t>
              </a:r>
            </a:p>
          </p:txBody>
        </p:sp>
        <p:sp>
          <p:nvSpPr>
            <p:cNvPr id="17450" name="Text Box 50"/>
            <p:cNvSpPr txBox="1">
              <a:spLocks noChangeArrowheads="1"/>
            </p:cNvSpPr>
            <p:nvPr/>
          </p:nvSpPr>
          <p:spPr bwMode="auto">
            <a:xfrm>
              <a:off x="2888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26</a:t>
              </a:r>
            </a:p>
          </p:txBody>
        </p:sp>
        <p:sp>
          <p:nvSpPr>
            <p:cNvPr id="17451" name="Text Box 51"/>
            <p:cNvSpPr txBox="1">
              <a:spLocks noChangeArrowheads="1"/>
            </p:cNvSpPr>
            <p:nvPr/>
          </p:nvSpPr>
          <p:spPr bwMode="auto">
            <a:xfrm>
              <a:off x="3379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14</a:t>
              </a:r>
            </a:p>
          </p:txBody>
        </p:sp>
        <p:sp>
          <p:nvSpPr>
            <p:cNvPr id="17452" name="Text Box 52"/>
            <p:cNvSpPr txBox="1">
              <a:spLocks noChangeArrowheads="1"/>
            </p:cNvSpPr>
            <p:nvPr/>
          </p:nvSpPr>
          <p:spPr bwMode="auto">
            <a:xfrm>
              <a:off x="3886" y="2659"/>
              <a:ext cx="400" cy="36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74</a:t>
              </a:r>
            </a:p>
          </p:txBody>
        </p:sp>
      </p:grpSp>
      <p:grpSp>
        <p:nvGrpSpPr>
          <p:cNvPr id="87116" name="Group 76"/>
          <p:cNvGrpSpPr>
            <a:grpSpLocks/>
          </p:cNvGrpSpPr>
          <p:nvPr/>
        </p:nvGrpSpPr>
        <p:grpSpPr bwMode="auto">
          <a:xfrm>
            <a:off x="827088" y="4498975"/>
            <a:ext cx="7848600" cy="2170113"/>
            <a:chOff x="521" y="2834"/>
            <a:chExt cx="4944" cy="1367"/>
          </a:xfrm>
        </p:grpSpPr>
        <p:sp>
          <p:nvSpPr>
            <p:cNvPr id="17414" name="Text Box 27"/>
            <p:cNvSpPr txBox="1">
              <a:spLocks noChangeArrowheads="1"/>
            </p:cNvSpPr>
            <p:nvPr/>
          </p:nvSpPr>
          <p:spPr bwMode="auto">
            <a:xfrm>
              <a:off x="521" y="3605"/>
              <a:ext cx="4944" cy="59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Arial" panose="020B0604020202020204" pitchFamily="34" charset="0"/>
                </a:rPr>
                <a:t>scambio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dell’elemento di indice </a:t>
              </a:r>
              <a:r>
                <a:rPr lang="it-IT" altLang="it-IT" sz="2800">
                  <a:latin typeface="Arial" panose="020B0604020202020204" pitchFamily="34" charset="0"/>
                </a:rPr>
                <a:t>2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l’elemento di indice </a:t>
              </a:r>
              <a:r>
                <a:rPr lang="it-IT" altLang="it-IT" sz="2800">
                  <a:latin typeface="Arial" panose="020B0604020202020204" pitchFamily="34" charset="0"/>
                </a:rPr>
                <a:t>6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della tabella</a:t>
              </a:r>
              <a:endParaRPr lang="it-IT" altLang="it-IT" sz="2400">
                <a:latin typeface="New York" charset="0"/>
              </a:endParaRPr>
            </a:p>
          </p:txBody>
        </p:sp>
        <p:grpSp>
          <p:nvGrpSpPr>
            <p:cNvPr id="17415" name="Group 53"/>
            <p:cNvGrpSpPr>
              <a:grpSpLocks/>
            </p:cNvGrpSpPr>
            <p:nvPr/>
          </p:nvGrpSpPr>
          <p:grpSpPr bwMode="auto">
            <a:xfrm>
              <a:off x="1247" y="2834"/>
              <a:ext cx="3493" cy="787"/>
              <a:chOff x="793" y="2659"/>
              <a:chExt cx="3493" cy="787"/>
            </a:xfrm>
          </p:grpSpPr>
          <p:grpSp>
            <p:nvGrpSpPr>
              <p:cNvPr id="17416" name="Group 54"/>
              <p:cNvGrpSpPr>
                <a:grpSpLocks/>
              </p:cNvGrpSpPr>
              <p:nvPr/>
            </p:nvGrpSpPr>
            <p:grpSpPr bwMode="auto">
              <a:xfrm>
                <a:off x="929" y="3158"/>
                <a:ext cx="3307" cy="288"/>
                <a:chOff x="929" y="3158"/>
                <a:chExt cx="3307" cy="288"/>
              </a:xfrm>
            </p:grpSpPr>
            <p:sp>
              <p:nvSpPr>
                <p:cNvPr id="1743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929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1</a:t>
                  </a:r>
                </a:p>
              </p:txBody>
            </p:sp>
            <p:sp>
              <p:nvSpPr>
                <p:cNvPr id="1743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428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2</a:t>
                  </a:r>
                </a:p>
              </p:txBody>
            </p:sp>
            <p:sp>
              <p:nvSpPr>
                <p:cNvPr id="1743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927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3</a:t>
                  </a:r>
                </a:p>
              </p:txBody>
            </p:sp>
            <p:sp>
              <p:nvSpPr>
                <p:cNvPr id="1743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471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4</a:t>
                  </a:r>
                </a:p>
              </p:txBody>
            </p:sp>
            <p:sp>
              <p:nvSpPr>
                <p:cNvPr id="1743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970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5</a:t>
                  </a:r>
                </a:p>
              </p:txBody>
            </p:sp>
            <p:sp>
              <p:nvSpPr>
                <p:cNvPr id="1743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469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6</a:t>
                  </a:r>
                </a:p>
              </p:txBody>
            </p:sp>
            <p:sp>
              <p:nvSpPr>
                <p:cNvPr id="1743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013" y="315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400">
                      <a:latin typeface="Arial Unicode MS" charset="0"/>
                    </a:rPr>
                    <a:t>7</a:t>
                  </a:r>
                </a:p>
              </p:txBody>
            </p:sp>
          </p:grpSp>
          <p:sp>
            <p:nvSpPr>
              <p:cNvPr id="17417" name="Rectangle 62"/>
              <p:cNvSpPr>
                <a:spLocks noChangeArrowheads="1"/>
              </p:cNvSpPr>
              <p:nvPr/>
            </p:nvSpPr>
            <p:spPr bwMode="auto">
              <a:xfrm>
                <a:off x="793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7418" name="Rectangle 63"/>
              <p:cNvSpPr>
                <a:spLocks noChangeArrowheads="1"/>
              </p:cNvSpPr>
              <p:nvPr/>
            </p:nvSpPr>
            <p:spPr bwMode="auto">
              <a:xfrm>
                <a:off x="1292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7419" name="Rectangle 64"/>
              <p:cNvSpPr>
                <a:spLocks noChangeArrowheads="1"/>
              </p:cNvSpPr>
              <p:nvPr/>
            </p:nvSpPr>
            <p:spPr bwMode="auto">
              <a:xfrm>
                <a:off x="1791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7420" name="Rectangle 65"/>
              <p:cNvSpPr>
                <a:spLocks noChangeArrowheads="1"/>
              </p:cNvSpPr>
              <p:nvPr/>
            </p:nvSpPr>
            <p:spPr bwMode="auto">
              <a:xfrm>
                <a:off x="2290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7421" name="Rectangle 66"/>
              <p:cNvSpPr>
                <a:spLocks noChangeArrowheads="1"/>
              </p:cNvSpPr>
              <p:nvPr/>
            </p:nvSpPr>
            <p:spPr bwMode="auto">
              <a:xfrm>
                <a:off x="2789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7422" name="Rectangle 67"/>
              <p:cNvSpPr>
                <a:spLocks noChangeArrowheads="1"/>
              </p:cNvSpPr>
              <p:nvPr/>
            </p:nvSpPr>
            <p:spPr bwMode="auto">
              <a:xfrm>
                <a:off x="3288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7423" name="Rectangle 68"/>
              <p:cNvSpPr>
                <a:spLocks noChangeArrowheads="1"/>
              </p:cNvSpPr>
              <p:nvPr/>
            </p:nvSpPr>
            <p:spPr bwMode="auto">
              <a:xfrm>
                <a:off x="3787" y="2659"/>
                <a:ext cx="499" cy="454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7424" name="Text Box 69"/>
              <p:cNvSpPr txBox="1">
                <a:spLocks noChangeArrowheads="1"/>
              </p:cNvSpPr>
              <p:nvPr/>
            </p:nvSpPr>
            <p:spPr bwMode="auto">
              <a:xfrm>
                <a:off x="884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34</a:t>
                </a:r>
              </a:p>
            </p:txBody>
          </p:sp>
          <p:sp>
            <p:nvSpPr>
              <p:cNvPr id="17425" name="Text Box 70"/>
              <p:cNvSpPr txBox="1">
                <a:spLocks noChangeArrowheads="1"/>
              </p:cNvSpPr>
              <p:nvPr/>
            </p:nvSpPr>
            <p:spPr bwMode="auto">
              <a:xfrm>
                <a:off x="3379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51</a:t>
                </a:r>
              </a:p>
            </p:txBody>
          </p:sp>
          <p:sp>
            <p:nvSpPr>
              <p:cNvPr id="17426" name="Text Box 71"/>
              <p:cNvSpPr txBox="1">
                <a:spLocks noChangeArrowheads="1"/>
              </p:cNvSpPr>
              <p:nvPr/>
            </p:nvSpPr>
            <p:spPr bwMode="auto">
              <a:xfrm>
                <a:off x="1890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87</a:t>
                </a:r>
              </a:p>
            </p:txBody>
          </p:sp>
          <p:sp>
            <p:nvSpPr>
              <p:cNvPr id="17427" name="Text Box 72"/>
              <p:cNvSpPr txBox="1">
                <a:spLocks noChangeArrowheads="1"/>
              </p:cNvSpPr>
              <p:nvPr/>
            </p:nvSpPr>
            <p:spPr bwMode="auto">
              <a:xfrm>
                <a:off x="2381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19</a:t>
                </a:r>
              </a:p>
            </p:txBody>
          </p:sp>
          <p:sp>
            <p:nvSpPr>
              <p:cNvPr id="17428" name="Text Box 73"/>
              <p:cNvSpPr txBox="1">
                <a:spLocks noChangeArrowheads="1"/>
              </p:cNvSpPr>
              <p:nvPr/>
            </p:nvSpPr>
            <p:spPr bwMode="auto">
              <a:xfrm>
                <a:off x="2888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26</a:t>
                </a:r>
              </a:p>
            </p:txBody>
          </p:sp>
          <p:sp>
            <p:nvSpPr>
              <p:cNvPr id="17429" name="Text Box 74"/>
              <p:cNvSpPr txBox="1">
                <a:spLocks noChangeArrowheads="1"/>
              </p:cNvSpPr>
              <p:nvPr/>
            </p:nvSpPr>
            <p:spPr bwMode="auto">
              <a:xfrm>
                <a:off x="1391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14</a:t>
                </a:r>
              </a:p>
            </p:txBody>
          </p:sp>
          <p:sp>
            <p:nvSpPr>
              <p:cNvPr id="17430" name="Text Box 75"/>
              <p:cNvSpPr txBox="1">
                <a:spLocks noChangeArrowheads="1"/>
              </p:cNvSpPr>
              <p:nvPr/>
            </p:nvSpPr>
            <p:spPr bwMode="auto">
              <a:xfrm>
                <a:off x="3886" y="2659"/>
                <a:ext cx="400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 Unicode MS" charset="0"/>
                  </a:rPr>
                  <a:t>74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003800" y="188913"/>
            <a:ext cx="3979863" cy="5889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latin typeface="Arial" charset="0"/>
                <a:ea typeface="ＭＳ Ｐゴシック" charset="0"/>
              </a:rPr>
              <a:t>n </a:t>
            </a:r>
            <a:r>
              <a:rPr lang="it-IT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righe</a:t>
            </a:r>
            <a:r>
              <a:rPr lang="it-IT">
                <a:latin typeface="Arial" charset="0"/>
                <a:ea typeface="ＭＳ Ｐゴシック" charset="0"/>
              </a:rPr>
              <a:t> e m </a:t>
            </a:r>
            <a:r>
              <a:rPr lang="it-IT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colonne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7950" y="188913"/>
            <a:ext cx="1584325" cy="118745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>
                <a:latin typeface="Arial" charset="0"/>
                <a:ea typeface="ＭＳ Ｐゴシック" charset="0"/>
              </a:rPr>
              <a:t>esempio: </a:t>
            </a:r>
          </a:p>
          <a:p>
            <a:pPr>
              <a:defRPr/>
            </a:pPr>
            <a:r>
              <a:rPr lang="it-IT" sz="2400">
                <a:latin typeface="Arial" charset="0"/>
                <a:ea typeface="ＭＳ Ｐゴシック" charset="0"/>
              </a:rPr>
              <a:t>4 righe e </a:t>
            </a:r>
          </a:p>
          <a:p>
            <a:pPr>
              <a:defRPr/>
            </a:pPr>
            <a:r>
              <a:rPr lang="it-IT" sz="2400">
                <a:latin typeface="Arial" charset="0"/>
                <a:ea typeface="ＭＳ Ｐゴシック" charset="0"/>
              </a:rPr>
              <a:t>7 colonne</a:t>
            </a:r>
            <a:endParaRPr lang="it-IT" sz="2400">
              <a:latin typeface="New York" charset="0"/>
              <a:ea typeface="ＭＳ Ｐゴシック" charset="0"/>
            </a:endParaRPr>
          </a:p>
        </p:txBody>
      </p:sp>
      <p:grpSp>
        <p:nvGrpSpPr>
          <p:cNvPr id="8261" name="Group 69"/>
          <p:cNvGrpSpPr>
            <a:grpSpLocks/>
          </p:cNvGrpSpPr>
          <p:nvPr/>
        </p:nvGrpSpPr>
        <p:grpSpPr bwMode="auto">
          <a:xfrm>
            <a:off x="1116013" y="2852738"/>
            <a:ext cx="3811587" cy="3182937"/>
            <a:chOff x="703" y="1797"/>
            <a:chExt cx="2401" cy="2005"/>
          </a:xfrm>
        </p:grpSpPr>
        <p:sp>
          <p:nvSpPr>
            <p:cNvPr id="19516" name="Text Box 8"/>
            <p:cNvSpPr txBox="1">
              <a:spLocks noChangeArrowheads="1"/>
            </p:cNvSpPr>
            <p:nvPr/>
          </p:nvSpPr>
          <p:spPr bwMode="auto">
            <a:xfrm>
              <a:off x="1565" y="3475"/>
              <a:ext cx="15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 l’indice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riga</a:t>
              </a:r>
              <a:endParaRPr lang="it-IT" altLang="it-IT" sz="2400"/>
            </a:p>
          </p:txBody>
        </p:sp>
        <p:sp>
          <p:nvSpPr>
            <p:cNvPr id="19517" name="AutoShape 10"/>
            <p:cNvSpPr>
              <a:spLocks noChangeArrowheads="1"/>
            </p:cNvSpPr>
            <p:nvPr/>
          </p:nvSpPr>
          <p:spPr bwMode="auto">
            <a:xfrm>
              <a:off x="703" y="1797"/>
              <a:ext cx="480" cy="144"/>
            </a:xfrm>
            <a:prstGeom prst="rightArrow">
              <a:avLst>
                <a:gd name="adj1" fmla="val 50000"/>
                <a:gd name="adj2" fmla="val 83333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>
                <a:solidFill>
                  <a:schemeClr val="accent2"/>
                </a:solidFill>
              </a:endParaRPr>
            </a:p>
          </p:txBody>
        </p:sp>
      </p:grpSp>
      <p:grpSp>
        <p:nvGrpSpPr>
          <p:cNvPr id="8262" name="Group 70"/>
          <p:cNvGrpSpPr>
            <a:grpSpLocks/>
          </p:cNvGrpSpPr>
          <p:nvPr/>
        </p:nvGrpSpPr>
        <p:grpSpPr bwMode="auto">
          <a:xfrm>
            <a:off x="2555875" y="115888"/>
            <a:ext cx="2998788" cy="6496050"/>
            <a:chOff x="1610" y="73"/>
            <a:chExt cx="1889" cy="4092"/>
          </a:xfrm>
        </p:grpSpPr>
        <p:sp>
          <p:nvSpPr>
            <p:cNvPr id="19514" name="Text Box 9"/>
            <p:cNvSpPr txBox="1">
              <a:spLocks noChangeArrowheads="1"/>
            </p:cNvSpPr>
            <p:nvPr/>
          </p:nvSpPr>
          <p:spPr bwMode="auto">
            <a:xfrm>
              <a:off x="1610" y="3838"/>
              <a:ext cx="18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l’indice di </a:t>
              </a:r>
              <a:r>
                <a:rPr lang="it-IT" altLang="it-IT" sz="2800">
                  <a:solidFill>
                    <a:schemeClr val="accent1"/>
                  </a:solidFill>
                  <a:latin typeface="Arial" panose="020B0604020202020204" pitchFamily="34" charset="0"/>
                </a:rPr>
                <a:t>colonna</a:t>
              </a:r>
              <a:endParaRPr lang="it-IT" altLang="it-IT" sz="2800">
                <a:latin typeface="Arial" panose="020B0604020202020204" pitchFamily="34" charset="0"/>
              </a:endParaRPr>
            </a:p>
          </p:txBody>
        </p:sp>
        <p:sp>
          <p:nvSpPr>
            <p:cNvPr id="19515" name="AutoShape 11"/>
            <p:cNvSpPr>
              <a:spLocks noChangeArrowheads="1"/>
            </p:cNvSpPr>
            <p:nvPr/>
          </p:nvSpPr>
          <p:spPr bwMode="auto">
            <a:xfrm rot="5400000">
              <a:off x="1759" y="241"/>
              <a:ext cx="480" cy="144"/>
            </a:xfrm>
            <a:prstGeom prst="rightArrow">
              <a:avLst>
                <a:gd name="adj1" fmla="val 50000"/>
                <a:gd name="adj2" fmla="val 83333"/>
              </a:avLst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>
                <a:solidFill>
                  <a:schemeClr val="accent2"/>
                </a:solidFill>
              </a:endParaRPr>
            </a:p>
          </p:txBody>
        </p:sp>
      </p:grpSp>
      <p:grpSp>
        <p:nvGrpSpPr>
          <p:cNvPr id="8260" name="Group 68"/>
          <p:cNvGrpSpPr>
            <a:grpSpLocks/>
          </p:cNvGrpSpPr>
          <p:nvPr/>
        </p:nvGrpSpPr>
        <p:grpSpPr bwMode="auto">
          <a:xfrm>
            <a:off x="395288" y="2492375"/>
            <a:ext cx="6624637" cy="2895600"/>
            <a:chOff x="249" y="1570"/>
            <a:chExt cx="4173" cy="1824"/>
          </a:xfrm>
        </p:grpSpPr>
        <p:sp>
          <p:nvSpPr>
            <p:cNvPr id="19512" name="Text Box 5"/>
            <p:cNvSpPr txBox="1">
              <a:spLocks noChangeArrowheads="1"/>
            </p:cNvSpPr>
            <p:nvPr/>
          </p:nvSpPr>
          <p:spPr bwMode="auto">
            <a:xfrm>
              <a:off x="249" y="3067"/>
              <a:ext cx="4173" cy="32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ogni elemento è individuato da </a:t>
              </a:r>
              <a:r>
                <a:rPr lang="it-IT" altLang="it-IT" sz="2800">
                  <a:solidFill>
                    <a:srgbClr val="FF0000"/>
                  </a:solidFill>
                  <a:latin typeface="Arial" panose="020B0604020202020204" pitchFamily="34" charset="0"/>
                </a:rPr>
                <a:t>due</a:t>
              </a:r>
              <a:r>
                <a:rPr lang="it-IT" altLang="it-IT" sz="2800">
                  <a:latin typeface="Arial" panose="020B0604020202020204" pitchFamily="34" charset="0"/>
                </a:rPr>
                <a:t> indici</a:t>
              </a:r>
              <a:endParaRPr lang="it-IT" altLang="it-IT" sz="2400">
                <a:latin typeface="New York" charset="0"/>
              </a:endParaRPr>
            </a:p>
          </p:txBody>
        </p:sp>
        <p:sp>
          <p:nvSpPr>
            <p:cNvPr id="19513" name="Rectangle 15"/>
            <p:cNvSpPr>
              <a:spLocks noChangeArrowheads="1"/>
            </p:cNvSpPr>
            <p:nvPr/>
          </p:nvSpPr>
          <p:spPr bwMode="auto">
            <a:xfrm>
              <a:off x="1701" y="1570"/>
              <a:ext cx="499" cy="54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</p:grp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5715000" y="5703888"/>
            <a:ext cx="3179763" cy="955675"/>
            <a:chOff x="3600" y="3593"/>
            <a:chExt cx="2003" cy="602"/>
          </a:xfrm>
        </p:grpSpPr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4259" y="3593"/>
              <a:ext cx="1344" cy="60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2800">
                  <a:latin typeface="Arial" charset="0"/>
                  <a:ea typeface="ＭＳ Ｐゴシック" charset="0"/>
                </a:rPr>
                <a:t>elemento </a:t>
              </a:r>
            </a:p>
            <a:p>
              <a:pPr algn="ctr">
                <a:defRPr/>
              </a:pPr>
              <a:r>
                <a:rPr lang="it-IT" sz="2800">
                  <a:latin typeface="Arial" charset="0"/>
                  <a:ea typeface="ＭＳ Ｐゴシック" charset="0"/>
                </a:rPr>
                <a:t>di posto: </a:t>
              </a:r>
              <a:r>
                <a:rPr lang="it-IT" sz="2800">
                  <a:solidFill>
                    <a:schemeClr val="accent2"/>
                  </a:solidFill>
                  <a:latin typeface="Arial" charset="0"/>
                  <a:ea typeface="ＭＳ Ｐゴシック" charset="0"/>
                </a:rPr>
                <a:t>3</a:t>
              </a:r>
              <a:r>
                <a:rPr lang="it-IT" sz="2800">
                  <a:latin typeface="Arial" charset="0"/>
                  <a:ea typeface="ＭＳ Ｐゴシック" charset="0"/>
                </a:rPr>
                <a:t>,</a:t>
              </a:r>
              <a:r>
                <a:rPr lang="it-IT" sz="2800">
                  <a:solidFill>
                    <a:schemeClr val="accent1"/>
                  </a:solidFill>
                  <a:latin typeface="Arial" charset="0"/>
                  <a:ea typeface="ＭＳ Ｐゴシック" charset="0"/>
                </a:rPr>
                <a:t>2</a:t>
              </a:r>
              <a:endParaRPr lang="it-IT" sz="28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2" name="AutoShape 20"/>
            <p:cNvSpPr>
              <a:spLocks noChangeArrowheads="1"/>
            </p:cNvSpPr>
            <p:nvPr/>
          </p:nvSpPr>
          <p:spPr bwMode="auto">
            <a:xfrm>
              <a:off x="3600" y="3648"/>
              <a:ext cx="615" cy="432"/>
            </a:xfrm>
            <a:prstGeom prst="rightArrow">
              <a:avLst>
                <a:gd name="adj1" fmla="val 50000"/>
                <a:gd name="adj2" fmla="val 3559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solidFill>
                  <a:srgbClr val="DDDDDD"/>
                </a:solidFill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2124075" y="4221163"/>
            <a:ext cx="5249863" cy="457200"/>
            <a:chOff x="929" y="3158"/>
            <a:chExt cx="3307" cy="288"/>
          </a:xfrm>
        </p:grpSpPr>
        <p:sp>
          <p:nvSpPr>
            <p:cNvPr id="19503" name="Text Box 23"/>
            <p:cNvSpPr txBox="1">
              <a:spLocks noChangeArrowheads="1"/>
            </p:cNvSpPr>
            <p:nvPr/>
          </p:nvSpPr>
          <p:spPr bwMode="auto">
            <a:xfrm>
              <a:off x="929" y="315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1</a:t>
              </a:r>
            </a:p>
          </p:txBody>
        </p:sp>
        <p:sp>
          <p:nvSpPr>
            <p:cNvPr id="19504" name="Text Box 24"/>
            <p:cNvSpPr txBox="1">
              <a:spLocks noChangeArrowheads="1"/>
            </p:cNvSpPr>
            <p:nvPr/>
          </p:nvSpPr>
          <p:spPr bwMode="auto">
            <a:xfrm>
              <a:off x="1428" y="315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2</a:t>
              </a:r>
            </a:p>
          </p:txBody>
        </p:sp>
        <p:sp>
          <p:nvSpPr>
            <p:cNvPr id="19505" name="Text Box 25"/>
            <p:cNvSpPr txBox="1">
              <a:spLocks noChangeArrowheads="1"/>
            </p:cNvSpPr>
            <p:nvPr/>
          </p:nvSpPr>
          <p:spPr bwMode="auto">
            <a:xfrm>
              <a:off x="1927" y="315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3</a:t>
              </a:r>
            </a:p>
          </p:txBody>
        </p:sp>
        <p:sp>
          <p:nvSpPr>
            <p:cNvPr id="19506" name="Text Box 26"/>
            <p:cNvSpPr txBox="1">
              <a:spLocks noChangeArrowheads="1"/>
            </p:cNvSpPr>
            <p:nvPr/>
          </p:nvSpPr>
          <p:spPr bwMode="auto">
            <a:xfrm>
              <a:off x="2471" y="315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4</a:t>
              </a:r>
            </a:p>
          </p:txBody>
        </p:sp>
        <p:sp>
          <p:nvSpPr>
            <p:cNvPr id="19507" name="Text Box 27"/>
            <p:cNvSpPr txBox="1">
              <a:spLocks noChangeArrowheads="1"/>
            </p:cNvSpPr>
            <p:nvPr/>
          </p:nvSpPr>
          <p:spPr bwMode="auto">
            <a:xfrm>
              <a:off x="2970" y="315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5</a:t>
              </a:r>
            </a:p>
          </p:txBody>
        </p:sp>
        <p:sp>
          <p:nvSpPr>
            <p:cNvPr id="19508" name="Text Box 28"/>
            <p:cNvSpPr txBox="1">
              <a:spLocks noChangeArrowheads="1"/>
            </p:cNvSpPr>
            <p:nvPr/>
          </p:nvSpPr>
          <p:spPr bwMode="auto">
            <a:xfrm>
              <a:off x="3469" y="315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6</a:t>
              </a:r>
            </a:p>
          </p:txBody>
        </p:sp>
        <p:sp>
          <p:nvSpPr>
            <p:cNvPr id="19509" name="Text Box 29"/>
            <p:cNvSpPr txBox="1">
              <a:spLocks noChangeArrowheads="1"/>
            </p:cNvSpPr>
            <p:nvPr/>
          </p:nvSpPr>
          <p:spPr bwMode="auto">
            <a:xfrm>
              <a:off x="4013" y="315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7</a:t>
              </a:r>
            </a:p>
          </p:txBody>
        </p:sp>
      </p:grpSp>
      <p:grpSp>
        <p:nvGrpSpPr>
          <p:cNvPr id="19465" name="Group 30"/>
          <p:cNvGrpSpPr>
            <a:grpSpLocks/>
          </p:cNvGrpSpPr>
          <p:nvPr/>
        </p:nvGrpSpPr>
        <p:grpSpPr bwMode="auto">
          <a:xfrm>
            <a:off x="1908175" y="1052513"/>
            <a:ext cx="5545138" cy="3168650"/>
            <a:chOff x="793" y="1162"/>
            <a:chExt cx="3493" cy="1996"/>
          </a:xfrm>
        </p:grpSpPr>
        <p:grpSp>
          <p:nvGrpSpPr>
            <p:cNvPr id="19471" name="Group 31"/>
            <p:cNvGrpSpPr>
              <a:grpSpLocks/>
            </p:cNvGrpSpPr>
            <p:nvPr/>
          </p:nvGrpSpPr>
          <p:grpSpPr bwMode="auto">
            <a:xfrm>
              <a:off x="793" y="2659"/>
              <a:ext cx="3493" cy="499"/>
              <a:chOff x="793" y="2659"/>
              <a:chExt cx="3493" cy="499"/>
            </a:xfrm>
          </p:grpSpPr>
          <p:sp>
            <p:nvSpPr>
              <p:cNvPr id="19496" name="Rectangle 32"/>
              <p:cNvSpPr>
                <a:spLocks noChangeArrowheads="1"/>
              </p:cNvSpPr>
              <p:nvPr/>
            </p:nvSpPr>
            <p:spPr bwMode="auto">
              <a:xfrm>
                <a:off x="793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97" name="Rectangle 33"/>
              <p:cNvSpPr>
                <a:spLocks noChangeArrowheads="1"/>
              </p:cNvSpPr>
              <p:nvPr/>
            </p:nvSpPr>
            <p:spPr bwMode="auto">
              <a:xfrm>
                <a:off x="1292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98" name="Rectangle 34"/>
              <p:cNvSpPr>
                <a:spLocks noChangeArrowheads="1"/>
              </p:cNvSpPr>
              <p:nvPr/>
            </p:nvSpPr>
            <p:spPr bwMode="auto">
              <a:xfrm>
                <a:off x="1791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99" name="Rectangle 35"/>
              <p:cNvSpPr>
                <a:spLocks noChangeArrowheads="1"/>
              </p:cNvSpPr>
              <p:nvPr/>
            </p:nvSpPr>
            <p:spPr bwMode="auto">
              <a:xfrm>
                <a:off x="2290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500" name="Rectangle 36"/>
              <p:cNvSpPr>
                <a:spLocks noChangeArrowheads="1"/>
              </p:cNvSpPr>
              <p:nvPr/>
            </p:nvSpPr>
            <p:spPr bwMode="auto">
              <a:xfrm>
                <a:off x="2789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501" name="Rectangle 37"/>
              <p:cNvSpPr>
                <a:spLocks noChangeArrowheads="1"/>
              </p:cNvSpPr>
              <p:nvPr/>
            </p:nvSpPr>
            <p:spPr bwMode="auto">
              <a:xfrm>
                <a:off x="3288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502" name="Rectangle 38"/>
              <p:cNvSpPr>
                <a:spLocks noChangeArrowheads="1"/>
              </p:cNvSpPr>
              <p:nvPr/>
            </p:nvSpPr>
            <p:spPr bwMode="auto">
              <a:xfrm>
                <a:off x="3787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</p:grpSp>
        <p:grpSp>
          <p:nvGrpSpPr>
            <p:cNvPr id="19472" name="Group 39"/>
            <p:cNvGrpSpPr>
              <a:grpSpLocks/>
            </p:cNvGrpSpPr>
            <p:nvPr/>
          </p:nvGrpSpPr>
          <p:grpSpPr bwMode="auto">
            <a:xfrm>
              <a:off x="793" y="2160"/>
              <a:ext cx="3493" cy="499"/>
              <a:chOff x="793" y="2659"/>
              <a:chExt cx="3493" cy="499"/>
            </a:xfrm>
          </p:grpSpPr>
          <p:sp>
            <p:nvSpPr>
              <p:cNvPr id="19489" name="Rectangle 40"/>
              <p:cNvSpPr>
                <a:spLocks noChangeArrowheads="1"/>
              </p:cNvSpPr>
              <p:nvPr/>
            </p:nvSpPr>
            <p:spPr bwMode="auto">
              <a:xfrm>
                <a:off x="793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90" name="Rectangle 41"/>
              <p:cNvSpPr>
                <a:spLocks noChangeArrowheads="1"/>
              </p:cNvSpPr>
              <p:nvPr/>
            </p:nvSpPr>
            <p:spPr bwMode="auto">
              <a:xfrm>
                <a:off x="1292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91" name="Rectangle 42"/>
              <p:cNvSpPr>
                <a:spLocks noChangeArrowheads="1"/>
              </p:cNvSpPr>
              <p:nvPr/>
            </p:nvSpPr>
            <p:spPr bwMode="auto">
              <a:xfrm>
                <a:off x="1791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92" name="Rectangle 43"/>
              <p:cNvSpPr>
                <a:spLocks noChangeArrowheads="1"/>
              </p:cNvSpPr>
              <p:nvPr/>
            </p:nvSpPr>
            <p:spPr bwMode="auto">
              <a:xfrm>
                <a:off x="2290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93" name="Rectangle 44"/>
              <p:cNvSpPr>
                <a:spLocks noChangeArrowheads="1"/>
              </p:cNvSpPr>
              <p:nvPr/>
            </p:nvSpPr>
            <p:spPr bwMode="auto">
              <a:xfrm>
                <a:off x="2789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94" name="Rectangle 45"/>
              <p:cNvSpPr>
                <a:spLocks noChangeArrowheads="1"/>
              </p:cNvSpPr>
              <p:nvPr/>
            </p:nvSpPr>
            <p:spPr bwMode="auto">
              <a:xfrm>
                <a:off x="3288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95" name="Rectangle 46"/>
              <p:cNvSpPr>
                <a:spLocks noChangeArrowheads="1"/>
              </p:cNvSpPr>
              <p:nvPr/>
            </p:nvSpPr>
            <p:spPr bwMode="auto">
              <a:xfrm>
                <a:off x="3787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</p:grpSp>
        <p:grpSp>
          <p:nvGrpSpPr>
            <p:cNvPr id="19473" name="Group 47"/>
            <p:cNvGrpSpPr>
              <a:grpSpLocks/>
            </p:cNvGrpSpPr>
            <p:nvPr/>
          </p:nvGrpSpPr>
          <p:grpSpPr bwMode="auto">
            <a:xfrm>
              <a:off x="793" y="1661"/>
              <a:ext cx="3493" cy="499"/>
              <a:chOff x="793" y="2659"/>
              <a:chExt cx="3493" cy="499"/>
            </a:xfrm>
          </p:grpSpPr>
          <p:sp>
            <p:nvSpPr>
              <p:cNvPr id="19482" name="Rectangle 48"/>
              <p:cNvSpPr>
                <a:spLocks noChangeArrowheads="1"/>
              </p:cNvSpPr>
              <p:nvPr/>
            </p:nvSpPr>
            <p:spPr bwMode="auto">
              <a:xfrm>
                <a:off x="793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83" name="Rectangle 49"/>
              <p:cNvSpPr>
                <a:spLocks noChangeArrowheads="1"/>
              </p:cNvSpPr>
              <p:nvPr/>
            </p:nvSpPr>
            <p:spPr bwMode="auto">
              <a:xfrm>
                <a:off x="1292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84" name="Rectangle 50"/>
              <p:cNvSpPr>
                <a:spLocks noChangeArrowheads="1"/>
              </p:cNvSpPr>
              <p:nvPr/>
            </p:nvSpPr>
            <p:spPr bwMode="auto">
              <a:xfrm>
                <a:off x="1791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85" name="Rectangle 51"/>
              <p:cNvSpPr>
                <a:spLocks noChangeArrowheads="1"/>
              </p:cNvSpPr>
              <p:nvPr/>
            </p:nvSpPr>
            <p:spPr bwMode="auto">
              <a:xfrm>
                <a:off x="2290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86" name="Rectangle 52"/>
              <p:cNvSpPr>
                <a:spLocks noChangeArrowheads="1"/>
              </p:cNvSpPr>
              <p:nvPr/>
            </p:nvSpPr>
            <p:spPr bwMode="auto">
              <a:xfrm>
                <a:off x="2789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87" name="Rectangle 53"/>
              <p:cNvSpPr>
                <a:spLocks noChangeArrowheads="1"/>
              </p:cNvSpPr>
              <p:nvPr/>
            </p:nvSpPr>
            <p:spPr bwMode="auto">
              <a:xfrm>
                <a:off x="3288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88" name="Rectangle 54"/>
              <p:cNvSpPr>
                <a:spLocks noChangeArrowheads="1"/>
              </p:cNvSpPr>
              <p:nvPr/>
            </p:nvSpPr>
            <p:spPr bwMode="auto">
              <a:xfrm>
                <a:off x="3787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</p:grpSp>
        <p:grpSp>
          <p:nvGrpSpPr>
            <p:cNvPr id="19474" name="Group 55"/>
            <p:cNvGrpSpPr>
              <a:grpSpLocks/>
            </p:cNvGrpSpPr>
            <p:nvPr/>
          </p:nvGrpSpPr>
          <p:grpSpPr bwMode="auto">
            <a:xfrm>
              <a:off x="793" y="1162"/>
              <a:ext cx="3493" cy="499"/>
              <a:chOff x="793" y="2659"/>
              <a:chExt cx="3493" cy="499"/>
            </a:xfrm>
          </p:grpSpPr>
          <p:sp>
            <p:nvSpPr>
              <p:cNvPr id="19475" name="Rectangle 56"/>
              <p:cNvSpPr>
                <a:spLocks noChangeArrowheads="1"/>
              </p:cNvSpPr>
              <p:nvPr/>
            </p:nvSpPr>
            <p:spPr bwMode="auto">
              <a:xfrm>
                <a:off x="793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76" name="Rectangle 57"/>
              <p:cNvSpPr>
                <a:spLocks noChangeArrowheads="1"/>
              </p:cNvSpPr>
              <p:nvPr/>
            </p:nvSpPr>
            <p:spPr bwMode="auto">
              <a:xfrm>
                <a:off x="1292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77" name="Rectangle 58"/>
              <p:cNvSpPr>
                <a:spLocks noChangeArrowheads="1"/>
              </p:cNvSpPr>
              <p:nvPr/>
            </p:nvSpPr>
            <p:spPr bwMode="auto">
              <a:xfrm>
                <a:off x="1791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78" name="Rectangle 59"/>
              <p:cNvSpPr>
                <a:spLocks noChangeArrowheads="1"/>
              </p:cNvSpPr>
              <p:nvPr/>
            </p:nvSpPr>
            <p:spPr bwMode="auto">
              <a:xfrm>
                <a:off x="2290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79" name="Rectangle 60"/>
              <p:cNvSpPr>
                <a:spLocks noChangeArrowheads="1"/>
              </p:cNvSpPr>
              <p:nvPr/>
            </p:nvSpPr>
            <p:spPr bwMode="auto">
              <a:xfrm>
                <a:off x="2789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80" name="Rectangle 61"/>
              <p:cNvSpPr>
                <a:spLocks noChangeArrowheads="1"/>
              </p:cNvSpPr>
              <p:nvPr/>
            </p:nvSpPr>
            <p:spPr bwMode="auto">
              <a:xfrm>
                <a:off x="3288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  <p:sp>
            <p:nvSpPr>
              <p:cNvPr id="19481" name="Rectangle 62"/>
              <p:cNvSpPr>
                <a:spLocks noChangeArrowheads="1"/>
              </p:cNvSpPr>
              <p:nvPr/>
            </p:nvSpPr>
            <p:spPr bwMode="auto">
              <a:xfrm>
                <a:off x="3787" y="2659"/>
                <a:ext cx="499" cy="499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Arial Unicode MS" charset="0"/>
                </a:endParaRPr>
              </a:p>
            </p:txBody>
          </p:sp>
        </p:grpSp>
      </p:grpSp>
      <p:grpSp>
        <p:nvGrpSpPr>
          <p:cNvPr id="8255" name="Group 63"/>
          <p:cNvGrpSpPr>
            <a:grpSpLocks/>
          </p:cNvGrpSpPr>
          <p:nvPr/>
        </p:nvGrpSpPr>
        <p:grpSpPr bwMode="auto">
          <a:xfrm>
            <a:off x="7597775" y="1123950"/>
            <a:ext cx="354013" cy="2833688"/>
            <a:chOff x="567" y="1207"/>
            <a:chExt cx="223" cy="1785"/>
          </a:xfrm>
        </p:grpSpPr>
        <p:sp>
          <p:nvSpPr>
            <p:cNvPr id="19467" name="Text Box 64"/>
            <p:cNvSpPr txBox="1">
              <a:spLocks noChangeArrowheads="1"/>
            </p:cNvSpPr>
            <p:nvPr/>
          </p:nvSpPr>
          <p:spPr bwMode="auto">
            <a:xfrm>
              <a:off x="567" y="120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1</a:t>
              </a:r>
            </a:p>
          </p:txBody>
        </p:sp>
        <p:sp>
          <p:nvSpPr>
            <p:cNvPr id="19468" name="Text Box 65"/>
            <p:cNvSpPr txBox="1">
              <a:spLocks noChangeArrowheads="1"/>
            </p:cNvSpPr>
            <p:nvPr/>
          </p:nvSpPr>
          <p:spPr bwMode="auto">
            <a:xfrm>
              <a:off x="567" y="170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2</a:t>
              </a:r>
            </a:p>
          </p:txBody>
        </p:sp>
        <p:sp>
          <p:nvSpPr>
            <p:cNvPr id="19469" name="Text Box 66"/>
            <p:cNvSpPr txBox="1">
              <a:spLocks noChangeArrowheads="1"/>
            </p:cNvSpPr>
            <p:nvPr/>
          </p:nvSpPr>
          <p:spPr bwMode="auto">
            <a:xfrm>
              <a:off x="567" y="220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3</a:t>
              </a:r>
            </a:p>
          </p:txBody>
        </p:sp>
        <p:sp>
          <p:nvSpPr>
            <p:cNvPr id="19470" name="Text Box 67"/>
            <p:cNvSpPr txBox="1">
              <a:spLocks noChangeArrowheads="1"/>
            </p:cNvSpPr>
            <p:nvPr/>
          </p:nvSpPr>
          <p:spPr bwMode="auto">
            <a:xfrm>
              <a:off x="567" y="270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 Unicode MS" charset="0"/>
                </a:rPr>
                <a:t>4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PRESENTATION_PLAYLIST_COUNT" val="0"/>
  <p:tag name="PRESENTATION_PRESENTER_SLIDE_LEVEL" val="0"/>
  <p:tag name="PUBLISH_TITLE" val="AP-07-01-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7-01-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6,906"/>
  <p:tag name="AUDIO_ID" val="261"/>
  <p:tag name="TIMELINE" val="37,3/49,6/59,0/66,7/71,9/77,0"/>
  <p:tag name="ARTICULATE_TITLE_TAG" val="Tabelle a più righe"/>
  <p:tag name="ARTICULATE_SLIDE_PAUSE" val="0"/>
  <p:tag name="ARTICULATE_NAV_LEVEL" val="1"/>
  <p:tag name="ARTICULATE_PLAYLIST_ID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22,624"/>
  <p:tag name="AUDIO_ID" val="262"/>
  <p:tag name="TIMELINE" val="61,0/79,2"/>
  <p:tag name="ARTICULATE_TITLE_TAG" val="Tipo strutturato array"/>
  <p:tag name="ARTICULATE_SLIDE_PAUSE" val="0"/>
  <p:tag name="ARTICULATE_NAV_LEVEL" val="1"/>
  <p:tag name="ARTICULATE_PLAYLIST_ID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1,344"/>
  <p:tag name="AUDIO_ID" val="263"/>
  <p:tag name="ARTICULATE_TITLE_TAG" val="Dichiarazione di variabili di tipo array"/>
  <p:tag name="ARTICULATE_SLIDE_PAUSE" val="0"/>
  <p:tag name="ARTICULATE_NAV_LEVEL" val="1"/>
  <p:tag name="ARTICULATE_PLAYLIST_ID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8,25101"/>
  <p:tag name="AUDIO_ID" val="264"/>
  <p:tag name="TIMELINE" val="67,2"/>
  <p:tag name="ARTICULATE_TITLE_TAG" val="Dichiarazione di variabili di tipo array"/>
  <p:tag name="ARTICULATE_SLIDE_PAUSE" val="0"/>
  <p:tag name="ARTICULATE_NAV_LEVEL" val="1"/>
  <p:tag name="ARTICULATE_PLAYLIST_ID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8,782"/>
  <p:tag name="AUDIO_ID" val="293"/>
  <p:tag name="ARTICULATE_TITLE_TAG" val="Esempio di dichiarazione di array"/>
  <p:tag name="ARTICULATE_SLIDE_PAUSE" val="0"/>
  <p:tag name="ARTICULATE_NAV_LEVEL" val="1"/>
  <p:tag name="ARTICULATE_PLAYLIST_ID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,985"/>
  <p:tag name="AUDIO_ID" val="295"/>
  <p:tag name="TIMELINE" val="25,4/47,8"/>
  <p:tag name="ARTICULATE_TITLE_TAG" val="Accesso a un elemento di un array 1D"/>
  <p:tag name="ARTICULATE_SLIDE_PAUSE" val="0"/>
  <p:tag name="ARTICULATE_NAV_LEVEL" val="1"/>
  <p:tag name="ARTICULATE_PLAYLIST_ID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4,703"/>
  <p:tag name="AUDIO_ID" val="296"/>
  <p:tag name="ARTICULATE_TITLE_TAG" val="Accesso a un elemento di un array 2D"/>
  <p:tag name="ARTICULATE_SLIDE_PAUSE" val="0"/>
  <p:tag name="ARTICULATE_NAV_LEVEL" val="1"/>
  <p:tag name="ARTICULATE_PLAYLIST_ID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5,844"/>
  <p:tag name="AUDIO_ID" val="265"/>
  <p:tag name="TIMELINE" val="40,0/51,4/63,2/94,7/155,4"/>
  <p:tag name="ARTICULATE_TITLE_TAG" val="Esempio di utilizzo di elementi di array"/>
  <p:tag name="ARTICULATE_SLIDE_PAUSE" val="0"/>
  <p:tag name="ARTICULATE_NAV_LEVEL" val="1"/>
  <p:tag name="ARTICULATE_PLAYLIST_ID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4,531"/>
  <p:tag name="AUDIO_ID" val="259"/>
  <p:tag name="TIMELINE" val="16,2"/>
  <p:tag name="ARTICULATE_TITLE_TAG" val="Problema: somma elementi array 1D"/>
  <p:tag name="ARTICULATE_SLIDE_PAUSE" val="0"/>
  <p:tag name="ARTICULATE_NAV_LEVEL" val="1"/>
  <p:tag name="ARTICULATE_PLAYLIST_ID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4,141"/>
  <p:tag name="AUDIO_ID" val="291"/>
  <p:tag name="TIMELINE" val="124,8/126,6"/>
  <p:tag name="ARTICULATE_TITLE_TAG" val="Algoritmo di somma di elementi di array"/>
  <p:tag name="ARTICULATE_SLIDE_PAUSE" val="0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0,547"/>
  <p:tag name="AUDIO_ID" val="290"/>
  <p:tag name="ARTICULATE_TITLE_TAG" val="Titolo e argomenti"/>
  <p:tag name="ARTICULATE_SLIDE_PAUSE" val="0"/>
  <p:tag name="ARTICULATE_NAV_LEVEL" val="1"/>
  <p:tag name="ARTICULATE_PLAYLIST_ID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4,141"/>
  <p:tag name="AUDIO_ID" val="291"/>
  <p:tag name="TIMELINE" val="124,8/126,6"/>
  <p:tag name="ARTICULATE_TITLE_TAG" val="Algoritmo di somma di elementi di array"/>
  <p:tag name="ARTICULATE_SLIDE_PAUSE" val="0"/>
  <p:tag name="ARTICULATE_NAV_LEVEL" val="1"/>
  <p:tag name="ARTICULATE_PLAYLIST_ID" val="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4,141"/>
  <p:tag name="AUDIO_ID" val="291"/>
  <p:tag name="TIMELINE" val="124,8/126,6"/>
  <p:tag name="ARTICULATE_TITLE_TAG" val="Algoritmo di somma di elementi di array"/>
  <p:tag name="ARTICULATE_SLIDE_PAUSE" val="0"/>
  <p:tag name="ARTICULATE_NAV_LEVEL" val="1"/>
  <p:tag name="ARTICULATE_PLAYLIST_ID" val="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4,141"/>
  <p:tag name="AUDIO_ID" val="291"/>
  <p:tag name="TIMELINE" val="124,8/126,6"/>
  <p:tag name="ARTICULATE_TITLE_TAG" val="Algoritmo di somma di elementi di array"/>
  <p:tag name="ARTICULATE_SLIDE_PAUSE" val="0"/>
  <p:tag name="ARTICULATE_NAV_LEVEL" val="1"/>
  <p:tag name="ARTICULATE_PLAYLIST_ID" val="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3,688"/>
  <p:tag name="AUDIO_ID" val="289"/>
  <p:tag name="TIMELINE" val="26,9"/>
  <p:tag name="ARTICULATE_TITLE_TAG" val="Problema: media elementi array 1D"/>
  <p:tag name="ARTICULATE_SLIDE_PAUSE" val="0"/>
  <p:tag name="ARTICULATE_NAV_LEVEL" val="1"/>
  <p:tag name="ARTICULATE_PLAYLIST_ID" val="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3,328"/>
  <p:tag name="AUDIO_ID" val="266"/>
  <p:tag name="TIMELINE" val="43,6/60,5"/>
  <p:tag name="ARTICULATE_TITLE_TAG" val="Algoritmo di media di elementi di array"/>
  <p:tag name="ARTICULATE_SLIDE_PAUSE" val="0"/>
  <p:tag name="ARTICULATE_NAV_LEVEL" val="1"/>
  <p:tag name="ARTICULATE_PLAYLIST_ID" val="-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92,577"/>
  <p:tag name="AUDIO_ID" val="268"/>
  <p:tag name="TIMELINE" val="37,0/104,7/132,3"/>
  <p:tag name="ARTICULATE_TITLE_TAG" val="Problema: varianza elementi array 1D"/>
  <p:tag name="ARTICULATE_SLIDE_PAUSE" val="0"/>
  <p:tag name="ARTICULATE_NAV_LEVEL" val="1"/>
  <p:tag name="ARTICULATE_PLAYLIST_ID" val="-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1,813"/>
  <p:tag name="AUDIO_ID" val="287"/>
  <p:tag name="ARTICULATE_TITLE_TAG" val="Problema: varianza elementi array 1D"/>
  <p:tag name="ARTICULATE_SLIDE_PAUSE" val="0"/>
  <p:tag name="ARTICULATE_NAV_LEVEL" val="1"/>
  <p:tag name="ARTICULATE_PLAYLIST_ID" val="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24,642"/>
  <p:tag name="AUDIO_ID" val="292"/>
  <p:tag name="TIMELINE" val="168,6"/>
  <p:tag name="ARTICULATE_TITLE_TAG" val="Algoritmo di varianza di elementi di array"/>
  <p:tag name="ARTICULATE_SLIDE_PAUSE" val="0"/>
  <p:tag name="ARTICULATE_NAV_LEVEL" val="1"/>
  <p:tag name="ARTICULATE_PLAYLIST_ID" val="-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07,437"/>
  <p:tag name="AUDIO_ID" val="267"/>
  <p:tag name="TIMELINE" val="83,4"/>
  <p:tag name="ARTICULATE_TITLE_TAG" val="Algoritmo di varianza di elementi di array"/>
  <p:tag name="ARTICULATE_SLIDE_PAUSE" val="0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00"/>
  <p:tag name="AUDIO_ID" val="256"/>
  <p:tag name="TIMELINE" val="17,7/67,7"/>
  <p:tag name="ARTICULATE_TITLE_TAG" val="Nomi collettivi nei linguaggi naturali"/>
  <p:tag name="ARTICULATE_SLIDE_PAUSE" val="0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4,969"/>
  <p:tag name="AUDIO_ID" val="299"/>
  <p:tag name="TIMELINE" val="18,5/25,7/40,4"/>
  <p:tag name="ARTICULATE_TITLE_TAG" val="Relazioni tra i dati"/>
  <p:tag name="ARTICULATE_SLIDE_PAUSE" val="0"/>
  <p:tag name="ARTICULATE_NAV_LEVEL" val="1"/>
  <p:tag name="ARTICULATE_PLAYLIST_ID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01,906"/>
  <p:tag name="AUDIO_ID" val="297"/>
  <p:tag name="TIMELINE" val="27,7/36,6/40,7/57,8/61,5/70,7/75,4/76,8/86,8"/>
  <p:tag name="ARTICULATE_TITLE_TAG" val="Esempio di relazione (struttura): fila"/>
  <p:tag name="ARTICULATE_SLIDE_PAUSE" val="0"/>
  <p:tag name="ARTICULATE_NAV_LEVEL" val="1"/>
  <p:tag name="ARTICULATE_PLAYLIST_ID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43,624"/>
  <p:tag name="AUDIO_ID" val="298"/>
  <p:tag name="TIMELINE" val="69,3/88,8/93,8/99,7/111,3"/>
  <p:tag name="ARTICULATE_TITLE_TAG" val="Esempio di relazione (struttura): albero"/>
  <p:tag name="ARTICULATE_SLIDE_PAUSE" val="0"/>
  <p:tag name="ARTICULATE_NAV_LEVEL" val="1"/>
  <p:tag name="ARTICULATE_PLAYLIST_ID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1,86"/>
  <p:tag name="AUDIO_ID" val="260"/>
  <p:tag name="TIMELINE" val="15,0/55,0"/>
  <p:tag name="ARTICULATE_TITLE_TAG" val="La struttura &quot;tabella&quot;"/>
  <p:tag name="ARTICULATE_SLIDE_PAUSE" val="0"/>
  <p:tag name="ARTICULATE_NAV_LEVEL" val="1"/>
  <p:tag name="ARTICULATE_PLAYLIST_ID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3,594"/>
  <p:tag name="AUDIO_ID" val="300"/>
  <p:tag name="TIMELINE" val="12,2/54,4"/>
  <p:tag name="ARTICULATE_TITLE_TAG" val="Proprietà di una organizzazione a tabella"/>
  <p:tag name="ARTICULATE_SLIDE_PAUSE" val="0"/>
  <p:tag name="ARTICULATE_NAV_LEVEL" val="1"/>
  <p:tag name="ARTICULATE_PLAYLIST_ID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4,00101"/>
  <p:tag name="AUDIO_ID" val="294"/>
  <p:tag name="TIMELINE" val="28,5/36,8"/>
  <p:tag name="ARTICULATE_TITLE_TAG" val="Caselle e indici"/>
  <p:tag name="ARTICULATE_SLIDE_PAUSE" val="0"/>
  <p:tag name="ARTICULATE_NAV_LEVEL" val="1"/>
  <p:tag name="ARTICULATE_PLAYLIST_ID" val="-1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Unicode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Unicode MS" charset="0"/>
            <a:ea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1346</Words>
  <Application>Microsoft Office PowerPoint</Application>
  <PresentationFormat>Presentazione su schermo (4:3)</PresentationFormat>
  <Paragraphs>355</Paragraphs>
  <Slides>27</Slides>
  <Notes>27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27</vt:i4>
      </vt:variant>
    </vt:vector>
  </HeadingPairs>
  <TitlesOfParts>
    <vt:vector size="40" baseType="lpstr">
      <vt:lpstr>Arial Unicode MS</vt:lpstr>
      <vt:lpstr>MS PGothic</vt:lpstr>
      <vt:lpstr>Arial</vt:lpstr>
      <vt:lpstr>Times New Roman</vt:lpstr>
      <vt:lpstr>Avant Garde</vt:lpstr>
      <vt:lpstr>Wingdings</vt:lpstr>
      <vt:lpstr>New York</vt:lpstr>
      <vt:lpstr>Comic Sans MS</vt:lpstr>
      <vt:lpstr>Monaco</vt:lpstr>
      <vt:lpstr>Presentazione vuota</vt:lpstr>
      <vt:lpstr>Documento di Microsoft Word 97 - 2003</vt:lpstr>
      <vt:lpstr>Documento Microsoft Word</vt:lpstr>
      <vt:lpstr>MathType 4.0 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97</cp:revision>
  <dcterms:created xsi:type="dcterms:W3CDTF">2001-09-23T07:19:47Z</dcterms:created>
  <dcterms:modified xsi:type="dcterms:W3CDTF">2022-10-11T10:28:42Z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AP-07-01-T</vt:lpwstr>
  </property>
</Properties>
</file>