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376" r:id="rId2"/>
    <p:sldId id="378" r:id="rId3"/>
    <p:sldId id="326" r:id="rId4"/>
    <p:sldId id="371" r:id="rId5"/>
    <p:sldId id="372" r:id="rId6"/>
    <p:sldId id="373" r:id="rId7"/>
    <p:sldId id="374" r:id="rId8"/>
    <p:sldId id="375" r:id="rId9"/>
    <p:sldId id="379" r:id="rId10"/>
    <p:sldId id="327" r:id="rId11"/>
    <p:sldId id="377" r:id="rId12"/>
  </p:sldIdLst>
  <p:sldSz cx="9144000" cy="6858000" type="screen4x3"/>
  <p:notesSz cx="6858000" cy="9144000"/>
  <p:custDataLst>
    <p:tags r:id="rId14"/>
  </p:custDataLst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CC"/>
    <a:srgbClr val="33CC33"/>
    <a:srgbClr val="66FFFF"/>
    <a:srgbClr val="00FFCC"/>
    <a:srgbClr val="FFCCFF"/>
    <a:srgbClr val="CC6600"/>
    <a:srgbClr val="DDDDD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8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297188-7537-4732-8186-663671A4AE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707A1CD-C3A7-47D0-A400-F80A1FCA6448}" type="slidenum">
              <a:rPr lang="it-IT" altLang="it-IT" sz="1200" smtClean="0"/>
              <a:pPr/>
              <a:t>1</a:t>
            </a:fld>
            <a:endParaRPr lang="it-IT" altLang="it-IT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8ED52C-C929-4078-904D-E71D69F7B05D}" type="slidenum">
              <a:rPr lang="it-IT" altLang="it-IT" sz="1200" smtClean="0"/>
              <a:pPr/>
              <a:t>10</a:t>
            </a:fld>
            <a:endParaRPr lang="it-IT" altLang="it-IT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AD4124E-CEB9-460F-BAC1-7C327B93422F}" type="slidenum">
              <a:rPr lang="it-IT" altLang="it-IT" sz="1200" smtClean="0"/>
              <a:pPr/>
              <a:t>11</a:t>
            </a:fld>
            <a:endParaRPr lang="it-IT" altLang="it-IT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1373E27-0A48-4482-BD4B-162CB464EF45}" type="slidenum">
              <a:rPr lang="it-IT" altLang="it-IT" sz="1200" smtClean="0"/>
              <a:pPr/>
              <a:t>2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E36FCFD-EFB1-4084-9065-F4A1EC1B2B3A}" type="slidenum">
              <a:rPr lang="it-IT" altLang="it-IT" sz="1200" smtClean="0"/>
              <a:pPr/>
              <a:t>3</a:t>
            </a:fld>
            <a:endParaRPr lang="it-IT" altLang="it-IT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21CF046-1D5B-4CD1-AAA3-0A8A245EFDFD}" type="slidenum">
              <a:rPr lang="it-IT" altLang="it-IT" sz="1200" smtClean="0"/>
              <a:pPr/>
              <a:t>4</a:t>
            </a:fld>
            <a:endParaRPr lang="it-IT" altLang="it-IT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4ABAA1F-E30F-40CA-A25D-345BAAD28860}" type="slidenum">
              <a:rPr lang="it-IT" altLang="it-IT" sz="1200" smtClean="0"/>
              <a:pPr/>
              <a:t>5</a:t>
            </a:fld>
            <a:endParaRPr lang="it-IT" altLang="it-IT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88035E4-8A70-405A-811A-F33B68C69621}" type="slidenum">
              <a:rPr lang="it-IT" altLang="it-IT" sz="1200" smtClean="0"/>
              <a:pPr/>
              <a:t>6</a:t>
            </a:fld>
            <a:endParaRPr lang="it-IT" altLang="it-IT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6C383EC-E577-4F24-95AC-7C2D3D789331}" type="slidenum">
              <a:rPr lang="it-IT" altLang="it-IT" sz="1200" smtClean="0"/>
              <a:pPr/>
              <a:t>7</a:t>
            </a:fld>
            <a:endParaRPr lang="it-IT" altLang="it-IT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AB540DD-19C3-44BF-998F-564CC90BFFEA}" type="slidenum">
              <a:rPr lang="it-IT" altLang="it-IT" sz="1200" smtClean="0"/>
              <a:pPr/>
              <a:t>8</a:t>
            </a:fld>
            <a:endParaRPr lang="it-IT" altLang="it-IT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2A747C3-183A-49FF-A12A-E539637BD0DC}" type="slidenum">
              <a:rPr lang="it-IT" altLang="it-IT" sz="1200" smtClean="0"/>
              <a:pPr/>
              <a:t>9</a:t>
            </a:fld>
            <a:endParaRPr lang="it-IT" altLang="it-IT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6BECE-0328-4268-8542-3EFFEB8DE4F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573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BDE7E-21DD-4D67-9491-9157CB1FA8D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1410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6C5D6-B90A-40E5-9AFF-284544C35D8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9047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55629-4211-4E53-92B2-3A7F92E1F03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76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E9585-D7B7-4731-BFF0-4697ED97297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790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C7E5E-9C5F-44D6-AD71-5509C1DF60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851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C42B2-97F7-464A-8B9A-42C8F23CE6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416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EF33F-F39C-4152-AAB6-76A5CA8AF44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0268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86489-2818-4361-A76A-EE9B2C8FDDB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4932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F40E2-89D5-408F-A396-D1DFA9AB471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108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03709-BA80-4DC5-A15A-A959C79037C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8594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384136-4CBA-4463-9E0F-9D3BCFA263E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Approccio incrementale                   </a:t>
            </a:r>
            <a:r>
              <a:rPr lang="it-IT" altLang="it-IT" sz="2400">
                <a:latin typeface="Arial" panose="020B0604020202020204" pitchFamily="34" charset="0"/>
              </a:rPr>
              <a:t>[06]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13787" cy="9540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Algoritmo per la determinazione dell’</a:t>
            </a:r>
            <a:r>
              <a:rPr lang="it-IT" altLang="ja-JP" sz="2400">
                <a:solidFill>
                  <a:schemeClr val="accent2"/>
                </a:solidFill>
                <a:latin typeface="Arial" panose="020B0604020202020204" pitchFamily="34" charset="0"/>
              </a:rPr>
              <a:t>appartenenza di un valore a un insieme (esterno)</a:t>
            </a:r>
            <a:r>
              <a:rPr lang="it-IT" altLang="ja-JP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ja-JP" b="1">
                <a:latin typeface="Arial" panose="020B0604020202020204" pitchFamily="34" charset="0"/>
              </a:rPr>
              <a:t>   </a:t>
            </a:r>
            <a:r>
              <a:rPr lang="it-IT" altLang="ja-JP" sz="2400">
                <a:latin typeface="Arial" panose="020B0604020202020204" pitchFamily="34" charset="0"/>
              </a:rPr>
              <a:t>[04-T]</a:t>
            </a:r>
            <a:endParaRPr lang="it-IT" altLang="it-IT" sz="2400">
              <a:latin typeface="Avant Garde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539750" y="2060575"/>
            <a:ext cx="8280400" cy="10160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/>
              </a:rPr>
              <a:t>Sviluppo di algoritmi per la determinazione dell</a:t>
            </a:r>
            <a:r>
              <a:rPr lang="it-IT" altLang="it-IT" sz="2000">
                <a:latin typeface="Arial" panose="020B0604020202020204" pitchFamily="34" charset="0"/>
              </a:rPr>
              <a:t>’</a:t>
            </a:r>
            <a:r>
              <a:rPr lang="it-IT" altLang="ja-JP" sz="2000">
                <a:latin typeface="Avant Garde"/>
              </a:rPr>
              <a:t>appartenenza di un valore a un insieme di dati di input esterni (algoritmo di search) </a:t>
            </a:r>
            <a:endParaRPr lang="it-IT" altLang="it-IT" sz="2000">
              <a:latin typeface="Avant Garde"/>
            </a:endParaRP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95288" y="3454400"/>
            <a:ext cx="8604250" cy="13223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generalizzazione dell</a:t>
            </a:r>
            <a:r>
              <a:rPr lang="it-IT" altLang="it-IT" sz="2000">
                <a:latin typeface="Arial" panose="020B0604020202020204" pitchFamily="34" charset="0"/>
              </a:rPr>
              <a:t>’</a:t>
            </a:r>
            <a:r>
              <a:rPr lang="it-IT" altLang="ja-JP" sz="2000">
                <a:latin typeface="Avant Garde"/>
              </a:rPr>
              <a:t>idea </a:t>
            </a:r>
            <a:r>
              <a:rPr lang="ja-JP" altLang="it-IT" sz="2000">
                <a:latin typeface="Arial" panose="020B0604020202020204" pitchFamily="34" charset="0"/>
              </a:rPr>
              <a:t>“</a:t>
            </a:r>
            <a:r>
              <a:rPr lang="it-IT" altLang="ja-JP" sz="2000">
                <a:latin typeface="Avant Garde"/>
              </a:rPr>
              <a:t>incrementale</a:t>
            </a:r>
            <a:r>
              <a:rPr lang="ja-JP" altLang="it-IT" sz="2000">
                <a:latin typeface="Arial" panose="020B0604020202020204" pitchFamily="34" charset="0"/>
              </a:rPr>
              <a:t>”</a:t>
            </a:r>
            <a:endParaRPr lang="it-IT" altLang="ja-JP" sz="2000">
              <a:latin typeface="Avant Garde"/>
            </a:endParaRP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algoritmo incrementale per la determinazione dell</a:t>
            </a:r>
            <a:r>
              <a:rPr lang="it-IT" altLang="it-IT" sz="2000">
                <a:latin typeface="Arial" panose="020B0604020202020204" pitchFamily="34" charset="0"/>
              </a:rPr>
              <a:t>’</a:t>
            </a:r>
            <a:r>
              <a:rPr lang="it-IT" altLang="ja-JP" sz="2000">
                <a:latin typeface="Avant Garde"/>
              </a:rPr>
              <a:t>appartenenza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chiave di ricerca e ricerca sequenziale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/>
              </a:rPr>
              <a:t>Prerequisiti richiesti:</a:t>
            </a:r>
            <a:r>
              <a:rPr lang="it-IT" altLang="it-IT" sz="2000">
                <a:latin typeface="Avant Garde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/>
              </a:rPr>
              <a:t>P1-06-1-T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68313" y="0"/>
            <a:ext cx="8131175" cy="698658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chiave,dato_letto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n, i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logical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esito_ricerca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chiave,n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i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0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esito_ricerca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false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do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dato_letto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  i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i+1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  </a:t>
            </a:r>
            <a:r>
              <a:rPr lang="it-IT" sz="2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(chiave 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==</a:t>
            </a:r>
            <a:r>
              <a:rPr lang="it-IT" sz="2600" b="1" dirty="0">
                <a:solidFill>
                  <a:srgbClr val="FF66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dato_letto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     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esito_ricerca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true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  </a:t>
            </a: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!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esito_ricerca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||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i </a:t>
            </a:r>
            <a:r>
              <a:rPr lang="it-IT" sz="2600" b="1" dirty="0">
                <a:solidFill>
                  <a:srgbClr val="FF6600"/>
                </a:solidFill>
                <a:latin typeface="Comic Sans MS" charset="0"/>
                <a:ea typeface="ＭＳ Ｐゴシック" charset="0"/>
              </a:rPr>
              <a:t>==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n) )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esito_ricerca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5219700" y="1844675"/>
            <a:ext cx="3768725" cy="1471613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b="1">
                <a:latin typeface="Comic Sans MS" panose="030F0702030302020204" pitchFamily="66" charset="0"/>
              </a:rPr>
              <a:t>n</a:t>
            </a:r>
          </a:p>
          <a:p>
            <a:pPr algn="ctr">
              <a:defRPr/>
            </a:pPr>
            <a:r>
              <a:rPr lang="it-IT" altLang="it-IT" sz="2800">
                <a:latin typeface="Arial" panose="020B0604020202020204" pitchFamily="34" charset="0"/>
              </a:rPr>
              <a:t>confronti (chiave-dato)</a:t>
            </a:r>
          </a:p>
          <a:p>
            <a:pPr algn="ctr">
              <a:defRPr/>
            </a:pPr>
            <a:r>
              <a:rPr lang="it-IT" altLang="it-IT" sz="2800">
                <a:latin typeface="Arial" panose="020B0604020202020204" pitchFamily="34" charset="0"/>
              </a:rPr>
              <a:t>(</a:t>
            </a:r>
            <a:r>
              <a:rPr lang="it-IT" altLang="it-IT" sz="2800" b="1">
                <a:solidFill>
                  <a:srgbClr val="0000FF"/>
                </a:solidFill>
                <a:latin typeface="Arial" panose="020B0604020202020204" pitchFamily="34" charset="0"/>
              </a:rPr>
              <a:t>al più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16013" y="4005263"/>
            <a:ext cx="4248150" cy="64770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2154238" y="5148263"/>
            <a:ext cx="3786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b="1">
                <a:latin typeface="Comic Sans MS" panose="030F0702030302020204" pitchFamily="66" charset="0"/>
              </a:rPr>
              <a:t>esito_ricerca == false </a:t>
            </a:r>
            <a:r>
              <a:rPr lang="it-IT" altLang="it-IT" sz="1800" b="1">
                <a:solidFill>
                  <a:srgbClr val="FF3300"/>
                </a:solidFill>
                <a:latin typeface="Comic Sans MS" panose="030F0702030302020204" pitchFamily="66" charset="0"/>
              </a:rPr>
              <a:t>&amp;&amp;</a:t>
            </a:r>
            <a:r>
              <a:rPr lang="it-IT" altLang="it-IT" sz="1800" b="1">
                <a:latin typeface="Comic Sans MS" panose="030F0702030302020204" pitchFamily="66" charset="0"/>
              </a:rPr>
              <a:t> i </a:t>
            </a:r>
            <a:r>
              <a:rPr lang="it-IT" altLang="it-IT" sz="1800" b="1">
                <a:solidFill>
                  <a:srgbClr val="FF6600"/>
                </a:solidFill>
                <a:latin typeface="Comic Sans MS" panose="030F0702030302020204" pitchFamily="66" charset="0"/>
              </a:rPr>
              <a:t>&lt; </a:t>
            </a:r>
            <a:r>
              <a:rPr lang="it-IT" altLang="it-IT" sz="1800" b="1">
                <a:latin typeface="Comic Sans MS" panose="030F0702030302020204" pitchFamily="66" charset="0"/>
              </a:rPr>
              <a:t>n)</a:t>
            </a:r>
            <a:endParaRPr lang="it-IT" altLang="it-IT" sz="18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922463" y="5510213"/>
            <a:ext cx="4248150" cy="647700"/>
          </a:xfrm>
          <a:prstGeom prst="rect">
            <a:avLst/>
          </a:prstGeom>
          <a:noFill/>
          <a:ln w="57150">
            <a:solidFill>
              <a:srgbClr val="0099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3" name="CasellaDiTesto 16">
            <a:extLst>
              <a:ext uri="{FF2B5EF4-FFF2-40B4-BE49-F238E27FC236}">
                <a16:creationId xmlns:a16="http://schemas.microsoft.com/office/drawing/2014/main" id="{BB2DBED9-92A8-5AD1-88E9-026692270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416" y="356449"/>
            <a:ext cx="3797835" cy="107721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logical,read,printf</a:t>
            </a:r>
            <a:endParaRPr lang="it-IT" altLang="it-IT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chemeClr val="bg1"/>
                </a:solidFill>
                <a:latin typeface="Arial Unicode MS" charset="0"/>
              </a:rPr>
              <a:t> </a:t>
            </a:r>
            <a:r>
              <a:rPr lang="it-IT" altLang="it-IT" b="1" dirty="0">
                <a:latin typeface="Arial Unicode MS" charset="0"/>
              </a:rPr>
              <a:t> </a:t>
            </a:r>
            <a:r>
              <a:rPr lang="it-IT" altLang="it-IT" sz="2800" b="1" dirty="0">
                <a:solidFill>
                  <a:schemeClr val="bg1"/>
                </a:solidFill>
                <a:latin typeface="Arial Unicode MS" charset="0"/>
              </a:rPr>
              <a:t>da modificare in 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nimBg="1"/>
      <p:bldP spid="4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468313" y="-26988"/>
            <a:ext cx="8131175" cy="6924676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main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chiave,dato_letto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n, i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 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logical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esito_ricerca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chiave,n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i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0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4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do</a:t>
            </a:r>
            <a:r>
              <a:rPr lang="it-IT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 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dato_letto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  i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i+1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(chiave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!=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dato_letto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&amp;&amp;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i </a:t>
            </a:r>
            <a:r>
              <a:rPr lang="it-IT" sz="2600" b="1" dirty="0">
                <a:solidFill>
                  <a:srgbClr val="FF6600"/>
                </a:solidFill>
                <a:latin typeface="Comic Sans MS" charset="0"/>
                <a:ea typeface="ＭＳ Ｐゴシック" charset="0"/>
              </a:rPr>
              <a:t>&lt;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n) )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(chiave 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==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dato_letto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 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esito_ricerca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true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 </a:t>
            </a: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else</a:t>
            </a: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{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esito_ricerca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=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false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esito_ricerca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611188" y="4437063"/>
            <a:ext cx="7273925" cy="1620837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23556" name="CasellaDiTesto 1"/>
          <p:cNvSpPr txBox="1">
            <a:spLocks noChangeArrowheads="1"/>
          </p:cNvSpPr>
          <p:nvPr/>
        </p:nvSpPr>
        <p:spPr bwMode="auto">
          <a:xfrm>
            <a:off x="5940425" y="692150"/>
            <a:ext cx="2365375" cy="646113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Arial" panose="020B0604020202020204" pitchFamily="34" charset="0"/>
                <a:cs typeface="Arial" panose="020B0604020202020204" pitchFamily="34" charset="0"/>
              </a:rPr>
              <a:t>versione 2</a:t>
            </a:r>
          </a:p>
        </p:txBody>
      </p:sp>
      <p:sp>
        <p:nvSpPr>
          <p:cNvPr id="23557" name="CasellaDiTesto 16"/>
          <p:cNvSpPr txBox="1">
            <a:spLocks noChangeArrowheads="1"/>
          </p:cNvSpPr>
          <p:nvPr/>
        </p:nvSpPr>
        <p:spPr bwMode="auto">
          <a:xfrm>
            <a:off x="4772125" y="1666429"/>
            <a:ext cx="3797835" cy="107721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logical,read,printf</a:t>
            </a:r>
            <a:endParaRPr lang="it-IT" altLang="it-IT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chemeClr val="bg1"/>
                </a:solidFill>
                <a:latin typeface="Arial Unicode MS" charset="0"/>
              </a:rPr>
              <a:t> </a:t>
            </a:r>
            <a:r>
              <a:rPr lang="it-IT" altLang="it-IT" b="1" dirty="0">
                <a:latin typeface="Arial Unicode MS" charset="0"/>
              </a:rPr>
              <a:t> </a:t>
            </a:r>
            <a:r>
              <a:rPr lang="it-IT" altLang="it-IT" sz="2800" b="1" dirty="0">
                <a:solidFill>
                  <a:schemeClr val="bg1"/>
                </a:solidFill>
                <a:latin typeface="Arial Unicode MS" charset="0"/>
              </a:rPr>
              <a:t>da modificare in 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50825" y="0"/>
            <a:ext cx="8893175" cy="18605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  <a:endParaRPr lang="it-IT" altLang="it-IT" sz="2800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l’</a:t>
            </a:r>
            <a:r>
              <a:rPr lang="it-IT" altLang="ja-JP" sz="2800">
                <a:latin typeface="Arial" panose="020B0604020202020204" pitchFamily="34" charset="0"/>
              </a:rPr>
              <a:t>appartenenza di un dato a un insieme assegnato di </a:t>
            </a:r>
            <a:r>
              <a:rPr lang="it-IT" altLang="ja-JP" i="1">
                <a:solidFill>
                  <a:srgbClr val="FF3300"/>
                </a:solidFill>
              </a:rPr>
              <a:t>n</a:t>
            </a:r>
            <a:r>
              <a:rPr lang="it-IT" altLang="ja-JP" sz="2800">
                <a:latin typeface="Arial" panose="020B0604020202020204" pitchFamily="34" charset="0"/>
              </a:rPr>
              <a:t> dati (</a:t>
            </a:r>
            <a:r>
              <a:rPr lang="it-IT" altLang="ja-JP" sz="2800" b="1">
                <a:solidFill>
                  <a:schemeClr val="accent2"/>
                </a:solidFill>
                <a:latin typeface="Arial" panose="020B0604020202020204" pitchFamily="34" charset="0"/>
              </a:rPr>
              <a:t>search</a:t>
            </a:r>
            <a:r>
              <a:rPr lang="it-IT" altLang="ja-JP" sz="2800">
                <a:latin typeface="Arial" panose="020B0604020202020204" pitchFamily="34" charset="0"/>
              </a:rPr>
              <a:t>), </a:t>
            </a:r>
            <a:r>
              <a:rPr lang="it-IT" altLang="ja-JP" sz="2800" b="1">
                <a:solidFill>
                  <a:srgbClr val="CC6600"/>
                </a:solidFill>
                <a:latin typeface="Arial" panose="020B0604020202020204" pitchFamily="34" charset="0"/>
              </a:rPr>
              <a:t>forniti sul dispositivo esterno di input</a:t>
            </a:r>
            <a:endParaRPr lang="it-IT" altLang="it-IT" sz="2800" b="1">
              <a:solidFill>
                <a:srgbClr val="CC6600"/>
              </a:solidFill>
              <a:latin typeface="Arial" panose="020B0604020202020204" pitchFamily="34" charset="0"/>
            </a:endParaRP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276225" y="1951038"/>
            <a:ext cx="8458200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dato da ricercare (variabile </a:t>
            </a:r>
            <a:r>
              <a:rPr lang="it-IT" altLang="it-IT" sz="2800" b="1">
                <a:solidFill>
                  <a:srgbClr val="CC3300"/>
                </a:solidFill>
                <a:latin typeface="Comic Sans MS" panose="030F0702030302020204" pitchFamily="66" charset="0"/>
              </a:rPr>
              <a:t>chiave</a:t>
            </a:r>
            <a:r>
              <a:rPr lang="it-IT" altLang="it-IT" sz="280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it-IT" altLang="it-IT" sz="2800">
                <a:latin typeface="Arial" panose="020B0604020202020204" pitchFamily="34" charset="0"/>
                <a:cs typeface="Tahoma" panose="020B0604030504040204" pitchFamily="34" charset="0"/>
              </a:rPr>
              <a:t>, il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  <a:cs typeface="Tahoma" panose="020B0604030504040204" pitchFamily="34" charset="0"/>
              </a:rPr>
              <a:t>numero </a:t>
            </a:r>
            <a:r>
              <a:rPr lang="it-IT" altLang="it-IT" i="1">
                <a:solidFill>
                  <a:srgbClr val="CC6600"/>
                </a:solidFill>
                <a:cs typeface="Tahoma" panose="020B0604030504040204" pitchFamily="34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  <a:cs typeface="Tahoma" panose="020B0604030504040204" pitchFamily="34" charset="0"/>
              </a:rPr>
              <a:t> (variabile </a:t>
            </a:r>
            <a:r>
              <a:rPr lang="it-IT" altLang="it-IT" sz="2800" b="1">
                <a:solidFill>
                  <a:srgbClr val="CC3300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  <a:cs typeface="Tahoma" panose="020B0604030504040204" pitchFamily="34" charset="0"/>
              </a:rPr>
              <a:t>), gli </a:t>
            </a:r>
            <a:r>
              <a:rPr lang="it-IT" altLang="it-IT" i="1">
                <a:cs typeface="Tahoma" panose="020B0604030504040204" pitchFamily="34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800">
                <a:solidFill>
                  <a:srgbClr val="CC6600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dati</a:t>
            </a:r>
            <a:r>
              <a:rPr lang="it-IT" altLang="it-IT" sz="2800">
                <a:latin typeface="Arial" panose="020B0604020202020204" pitchFamily="34" charset="0"/>
                <a:cs typeface="Tahoma" panose="020B0604030504040204" pitchFamily="34" charset="0"/>
              </a:rPr>
              <a:t> (</a:t>
            </a:r>
            <a:r>
              <a:rPr lang="it-IT" altLang="it-IT" sz="2800">
                <a:latin typeface="Arial Unicode MS" charset="0"/>
                <a:cs typeface="Tahoma" panose="020B0604030504040204" pitchFamily="34" charset="0"/>
              </a:rPr>
              <a:t>da </a:t>
            </a:r>
            <a:r>
              <a:rPr lang="it-IT" altLang="it-IT" sz="2800">
                <a:solidFill>
                  <a:srgbClr val="7F7F7F"/>
                </a:solidFill>
                <a:latin typeface="Arial Unicode MS" charset="0"/>
                <a:cs typeface="Tahoma" panose="020B0604030504040204" pitchFamily="34" charset="0"/>
              </a:rPr>
              <a:t>	</a:t>
            </a:r>
            <a:r>
              <a:rPr lang="it-IT" altLang="it-IT" sz="2800">
                <a:latin typeface="Arial Unicode MS" charset="0"/>
                <a:cs typeface="Tahoma" panose="020B0604030504040204" pitchFamily="34" charset="0"/>
              </a:rPr>
              <a:t>immettere uno dopo l’</a:t>
            </a:r>
            <a:r>
              <a:rPr lang="it-IT" altLang="ja-JP" sz="2800">
                <a:latin typeface="Arial Unicode MS" charset="0"/>
                <a:cs typeface="Tahoma" panose="020B0604030504040204" pitchFamily="34" charset="0"/>
              </a:rPr>
              <a:t>altro da tastiera, </a:t>
            </a:r>
            <a:r>
              <a:rPr lang="it-IT" altLang="ja-JP" sz="2800" b="1">
                <a:latin typeface="Arial Unicode MS" charset="0"/>
                <a:cs typeface="Tahoma" panose="020B0604030504040204" pitchFamily="34" charset="0"/>
              </a:rPr>
              <a:t>senza </a:t>
            </a:r>
            <a:r>
              <a:rPr lang="it-IT" altLang="ja-JP" sz="2800" b="1">
                <a:solidFill>
                  <a:srgbClr val="7F7F7F"/>
                </a:solidFill>
                <a:latin typeface="Arial Unicode MS" charset="0"/>
                <a:cs typeface="Tahoma" panose="020B0604030504040204" pitchFamily="34" charset="0"/>
              </a:rPr>
              <a:t>	</a:t>
            </a:r>
            <a:r>
              <a:rPr lang="it-IT" altLang="ja-JP" sz="2800" b="1">
                <a:latin typeface="Arial Unicode MS" charset="0"/>
                <a:cs typeface="Tahoma" panose="020B0604030504040204" pitchFamily="34" charset="0"/>
              </a:rPr>
              <a:t>memorizzarli tutti</a:t>
            </a:r>
            <a:r>
              <a:rPr lang="it-IT" altLang="ja-JP" sz="2800">
                <a:latin typeface="Arial" panose="020B0604020202020204" pitchFamily="34" charset="0"/>
                <a:cs typeface="Tahoma" panose="020B060403050404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  <a:cs typeface="Tahoma" panose="020B0604030504040204" pitchFamily="34" charset="0"/>
              </a:rPr>
              <a:t>dato di output:</a:t>
            </a:r>
            <a:r>
              <a:rPr lang="it-IT" altLang="it-IT" sz="2800">
                <a:latin typeface="Arial" panose="020B060402020202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800" b="1">
                <a:solidFill>
                  <a:srgbClr val="CC3300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true</a:t>
            </a:r>
            <a:r>
              <a:rPr lang="it-IT" altLang="it-IT" sz="2800">
                <a:latin typeface="Arial" panose="020B0604020202020204" pitchFamily="34" charset="0"/>
                <a:cs typeface="Tahoma" panose="020B0604030504040204" pitchFamily="34" charset="0"/>
              </a:rPr>
              <a:t> (</a:t>
            </a:r>
            <a:r>
              <a:rPr lang="it-IT" altLang="it-IT" sz="2400">
                <a:cs typeface="Tahoma" panose="020B0604030504040204" pitchFamily="34" charset="0"/>
              </a:rPr>
              <a:t>la chiave appartiene all</a:t>
            </a:r>
            <a:r>
              <a:rPr lang="it-IT" altLang="it-IT" sz="2400">
                <a:latin typeface="Arial" panose="020B0604020202020204" pitchFamily="34" charset="0"/>
                <a:cs typeface="Tahoma" panose="020B0604030504040204" pitchFamily="34" charset="0"/>
              </a:rPr>
              <a:t>’</a:t>
            </a:r>
            <a:r>
              <a:rPr lang="it-IT" altLang="ja-JP" sz="2400">
                <a:cs typeface="Tahoma" panose="020B0604030504040204" pitchFamily="34" charset="0"/>
              </a:rPr>
              <a:t>insieme</a:t>
            </a:r>
            <a:r>
              <a:rPr lang="it-IT" altLang="ja-JP" sz="2800">
                <a:latin typeface="Arial" panose="020B0604020202020204" pitchFamily="34" charset="0"/>
                <a:cs typeface="Tahoma" panose="020B0604030504040204" pitchFamily="34" charset="0"/>
              </a:rPr>
              <a:t>) </a:t>
            </a:r>
            <a:r>
              <a:rPr lang="it-IT" altLang="ja-JP" sz="2800">
                <a:solidFill>
                  <a:srgbClr val="7F7F7F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	</a:t>
            </a:r>
            <a:r>
              <a:rPr lang="it-IT" altLang="ja-JP" sz="2800">
                <a:latin typeface="Arial" panose="020B0604020202020204" pitchFamily="34" charset="0"/>
                <a:cs typeface="Tahoma" panose="020B0604030504040204" pitchFamily="34" charset="0"/>
              </a:rPr>
              <a:t>oppure  </a:t>
            </a:r>
            <a:r>
              <a:rPr lang="it-IT" altLang="ja-JP" sz="2800" b="1">
                <a:solidFill>
                  <a:srgbClr val="CC3300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false </a:t>
            </a:r>
            <a:r>
              <a:rPr lang="it-IT" altLang="ja-JP" sz="2400">
                <a:cs typeface="Tahoma" panose="020B0604030504040204" pitchFamily="34" charset="0"/>
              </a:rPr>
              <a:t>(la chiave non appartiene all</a:t>
            </a:r>
            <a:r>
              <a:rPr lang="it-IT" altLang="ja-JP" sz="2400">
                <a:latin typeface="Arial" panose="020B0604020202020204" pitchFamily="34" charset="0"/>
                <a:cs typeface="Tahoma" panose="020B0604030504040204" pitchFamily="34" charset="0"/>
              </a:rPr>
              <a:t>’</a:t>
            </a:r>
            <a:r>
              <a:rPr lang="it-IT" altLang="ja-JP" sz="2400">
                <a:cs typeface="Tahoma" panose="020B0604030504040204" pitchFamily="34" charset="0"/>
              </a:rPr>
              <a:t>insieme)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  <a:cs typeface="Tahoma" panose="020B0604030504040204" pitchFamily="34" charset="0"/>
              </a:rPr>
              <a:t>(variabile</a:t>
            </a:r>
            <a:r>
              <a:rPr lang="it-IT" altLang="it-IT" sz="2800" b="1">
                <a:solidFill>
                  <a:srgbClr val="CC3300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 esito_ricerca</a:t>
            </a:r>
            <a:r>
              <a:rPr lang="it-IT" altLang="it-IT" sz="2800">
                <a:latin typeface="Arial" panose="020B060402020202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611188" y="5205413"/>
            <a:ext cx="7993062" cy="1570037"/>
          </a:xfrm>
          <a:prstGeom prst="rect">
            <a:avLst/>
          </a:prstGeom>
          <a:solidFill>
            <a:srgbClr val="DDDDDD"/>
          </a:solidFill>
          <a:ln w="57150">
            <a:solidFill>
              <a:srgbClr val="0099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it-IT" altLang="it-IT" b="1">
                <a:latin typeface="Arial" panose="020B0604020202020204" pitchFamily="34" charset="0"/>
              </a:rPr>
              <a:t> leggere da tastiera un dato alla volta </a:t>
            </a:r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it-IT" altLang="it-IT" b="1">
                <a:latin typeface="Arial" panose="020B0604020202020204" pitchFamily="34" charset="0"/>
              </a:rPr>
              <a:t> utilizzarlo </a:t>
            </a:r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it-IT" altLang="it-IT" b="1">
                <a:latin typeface="Arial" panose="020B0604020202020204" pitchFamily="34" charset="0"/>
              </a:rPr>
              <a:t> eliminarlo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/>
      <p:bldP spid="1361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74638" y="2852738"/>
            <a:ext cx="8964612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>
                <a:latin typeface="Arial" panose="020B0604020202020204" pitchFamily="34" charset="0"/>
              </a:rPr>
              <a:t>costrutto ripetitivo:</a:t>
            </a:r>
            <a:r>
              <a:rPr lang="it-IT" altLang="it-IT" sz="2800" dirty="0">
                <a:latin typeface="Arial" panose="020B0604020202020204" pitchFamily="34" charset="0"/>
              </a:rPr>
              <a:t> </a:t>
            </a:r>
            <a:r>
              <a:rPr lang="it-IT" altLang="it-IT" sz="2800" b="1" dirty="0">
                <a:solidFill>
                  <a:srgbClr val="CC3300"/>
                </a:solidFill>
                <a:latin typeface="Comic Sans MS" panose="030F0702030302020204" pitchFamily="66" charset="0"/>
              </a:rPr>
              <a:t>do-</a:t>
            </a:r>
            <a:r>
              <a:rPr lang="it-IT" altLang="it-IT" sz="2800" b="1" dirty="0" err="1">
                <a:solidFill>
                  <a:srgbClr val="CC3300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sz="2800" b="1" dirty="0">
                <a:solidFill>
                  <a:srgbClr val="FF6600"/>
                </a:solidFill>
                <a:latin typeface="Courier New" panose="02070309020205020404" pitchFamily="49" charset="0"/>
              </a:rPr>
              <a:t> </a:t>
            </a:r>
            <a:endParaRPr lang="it-IT" altLang="it-IT" sz="2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>
                <a:latin typeface="Arial" panose="020B0604020202020204" pitchFamily="34" charset="0"/>
              </a:rPr>
              <a:t>operazione ripetuta</a:t>
            </a:r>
            <a:r>
              <a:rPr lang="it-IT" altLang="it-IT" sz="2800" dirty="0">
                <a:latin typeface="Arial" panose="020B0604020202020204" pitchFamily="34" charset="0"/>
              </a:rPr>
              <a:t> (al generico passo </a:t>
            </a:r>
            <a:r>
              <a:rPr lang="it-IT" altLang="it-IT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dirty="0">
                <a:latin typeface="Arial" panose="020B0604020202020204" pitchFamily="34" charset="0"/>
              </a:rPr>
              <a:t>):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800" dirty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dirty="0">
                <a:latin typeface="Arial" panose="020B0604020202020204" pitchFamily="34" charset="0"/>
              </a:rPr>
              <a:t>leggere  un dato da tastiera (l’</a:t>
            </a:r>
            <a:r>
              <a:rPr lang="it-IT" altLang="it-IT" sz="2800" b="1" dirty="0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dirty="0">
                <a:latin typeface="Arial" panose="020B0604020202020204" pitchFamily="34" charset="0"/>
              </a:rPr>
              <a:t>-simo dato),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800" dirty="0">
                <a:latin typeface="Arial" panose="020B0604020202020204" pitchFamily="34" charset="0"/>
              </a:rPr>
              <a:t> </a:t>
            </a:r>
            <a:r>
              <a:rPr lang="it-IT" altLang="it-IT" sz="2800" dirty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dirty="0">
                <a:latin typeface="Arial" panose="020B0604020202020204" pitchFamily="34" charset="0"/>
              </a:rPr>
              <a:t>confrontare  il dato con </a:t>
            </a:r>
            <a:r>
              <a:rPr lang="it-IT" altLang="it-IT" sz="2800" b="1" dirty="0">
                <a:solidFill>
                  <a:srgbClr val="CC3300"/>
                </a:solidFill>
                <a:latin typeface="Comic Sans MS" panose="030F0702030302020204" pitchFamily="66" charset="0"/>
              </a:rPr>
              <a:t>chiave</a:t>
            </a:r>
            <a:endParaRPr lang="it-IT" altLang="it-IT" sz="2800" dirty="0">
              <a:solidFill>
                <a:srgbClr val="CC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>
                <a:latin typeface="Arial" panose="020B0604020202020204" pitchFamily="34" charset="0"/>
              </a:rPr>
              <a:t>predicato di permanenza:</a:t>
            </a:r>
            <a:r>
              <a:rPr lang="it-IT" altLang="it-IT" sz="2800" dirty="0">
                <a:latin typeface="Arial" panose="020B0604020202020204" pitchFamily="34" charset="0"/>
              </a:rPr>
              <a:t> insuccesso nel confronto (il </a:t>
            </a:r>
            <a:r>
              <a:rPr lang="it-IT" altLang="it-IT" sz="2800" dirty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dirty="0">
                <a:latin typeface="Arial" panose="020B0604020202020204" pitchFamily="34" charset="0"/>
              </a:rPr>
              <a:t>risultato di un confronto è il valore della </a:t>
            </a:r>
            <a:r>
              <a:rPr lang="it-IT" altLang="it-IT" sz="2800" dirty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dirty="0">
                <a:latin typeface="Arial" panose="020B0604020202020204" pitchFamily="34" charset="0"/>
              </a:rPr>
              <a:t>variabile </a:t>
            </a:r>
            <a:r>
              <a:rPr lang="it-IT" altLang="it-IT" sz="2800" dirty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b="1" dirty="0" err="1">
                <a:solidFill>
                  <a:srgbClr val="CC3300"/>
                </a:solidFill>
                <a:latin typeface="Comic Sans MS" panose="030F0702030302020204" pitchFamily="66" charset="0"/>
              </a:rPr>
              <a:t>esito_ricerca</a:t>
            </a:r>
            <a:r>
              <a:rPr lang="it-IT" altLang="it-IT" sz="2800" dirty="0">
                <a:latin typeface="Arial" panose="020B0604020202020204" pitchFamily="34" charset="0"/>
              </a:rPr>
              <a:t> ) e (</a:t>
            </a:r>
            <a:r>
              <a:rPr lang="it-IT" altLang="it-IT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and</a:t>
            </a:r>
            <a:r>
              <a:rPr lang="it-IT" altLang="it-IT" sz="2800" dirty="0">
                <a:latin typeface="Arial" panose="020B0604020202020204" pitchFamily="34" charset="0"/>
              </a:rPr>
              <a:t>) non completamento </a:t>
            </a:r>
            <a:r>
              <a:rPr lang="it-IT" altLang="it-IT" sz="2800" dirty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dirty="0">
                <a:latin typeface="Arial" panose="020B0604020202020204" pitchFamily="34" charset="0"/>
              </a:rPr>
              <a:t>dell’esame </a:t>
            </a:r>
            <a:r>
              <a:rPr lang="it-IT" altLang="it-IT" sz="2800" dirty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dirty="0">
                <a:latin typeface="Arial" panose="020B0604020202020204" pitchFamily="34" charset="0"/>
              </a:rPr>
              <a:t>dell’</a:t>
            </a:r>
            <a:r>
              <a:rPr lang="it-IT" altLang="ja-JP" sz="2800" dirty="0">
                <a:latin typeface="Arial" panose="020B0604020202020204" pitchFamily="34" charset="0"/>
              </a:rPr>
              <a:t>insieme dei dati </a:t>
            </a:r>
            <a:endParaRPr lang="it-IT" altLang="it-IT" sz="2800" dirty="0">
              <a:latin typeface="Arial" panose="020B0604020202020204" pitchFamily="34" charset="0"/>
            </a:endParaRP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250825" y="0"/>
            <a:ext cx="8893175" cy="18605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  <a:endParaRPr lang="it-IT" altLang="it-IT" sz="2800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l’</a:t>
            </a:r>
            <a:r>
              <a:rPr lang="it-IT" altLang="ja-JP" sz="2800">
                <a:latin typeface="Arial" panose="020B0604020202020204" pitchFamily="34" charset="0"/>
              </a:rPr>
              <a:t>appartenenza di un dato a un insieme assegnato di </a:t>
            </a:r>
            <a:r>
              <a:rPr lang="it-IT" altLang="ja-JP" i="1">
                <a:solidFill>
                  <a:srgbClr val="FF3300"/>
                </a:solidFill>
              </a:rPr>
              <a:t>n</a:t>
            </a:r>
            <a:r>
              <a:rPr lang="it-IT" altLang="ja-JP" sz="2800">
                <a:latin typeface="Arial" panose="020B0604020202020204" pitchFamily="34" charset="0"/>
              </a:rPr>
              <a:t> dati (</a:t>
            </a:r>
            <a:r>
              <a:rPr lang="it-IT" altLang="ja-JP" sz="2800" b="1">
                <a:solidFill>
                  <a:schemeClr val="accent2"/>
                </a:solidFill>
                <a:latin typeface="Arial" panose="020B0604020202020204" pitchFamily="34" charset="0"/>
              </a:rPr>
              <a:t>search</a:t>
            </a:r>
            <a:r>
              <a:rPr lang="it-IT" altLang="ja-JP" sz="2800">
                <a:latin typeface="Arial" panose="020B0604020202020204" pitchFamily="34" charset="0"/>
              </a:rPr>
              <a:t>), </a:t>
            </a:r>
            <a:r>
              <a:rPr lang="it-IT" altLang="ja-JP" sz="2800" b="1">
                <a:solidFill>
                  <a:srgbClr val="CC6600"/>
                </a:solidFill>
                <a:latin typeface="Arial" panose="020B0604020202020204" pitchFamily="34" charset="0"/>
              </a:rPr>
              <a:t>forniti sul dispositivo esterno di input</a:t>
            </a:r>
            <a:endParaRPr lang="it-IT" altLang="it-IT" sz="2800" b="1">
              <a:solidFill>
                <a:srgbClr val="CC6600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CasellaDiTesto 1"/>
          <p:cNvSpPr txBox="1">
            <a:spLocks noChangeArrowheads="1"/>
          </p:cNvSpPr>
          <p:nvPr/>
        </p:nvSpPr>
        <p:spPr bwMode="auto">
          <a:xfrm>
            <a:off x="900113" y="2008188"/>
            <a:ext cx="7212012" cy="6461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 di ricerca sequenziale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7762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b    g    y   r    k    p    a    e    t    a    h</a:t>
            </a:r>
            <a:r>
              <a:rPr lang="it-IT" altLang="it-IT" sz="3600"/>
              <a:t> 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1547813" y="5229225"/>
            <a:ext cx="1008062" cy="6413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k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5219700" y="5229225"/>
            <a:ext cx="210661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false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1258888" y="5846763"/>
            <a:ext cx="154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4572000" y="5913438"/>
            <a:ext cx="307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esito_ricerca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250825" y="0"/>
            <a:ext cx="889317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l</a:t>
            </a:r>
            <a:r>
              <a:rPr lang="ja-JP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>
                <a:latin typeface="Arial" panose="020B0604020202020204" pitchFamily="34" charset="0"/>
              </a:rPr>
              <a:t>appartenenza di un dato a un insieme assegnato di </a:t>
            </a:r>
            <a:r>
              <a:rPr lang="it-IT" altLang="ja-JP" i="1">
                <a:solidFill>
                  <a:srgbClr val="FF3300"/>
                </a:solidFill>
              </a:rPr>
              <a:t>n</a:t>
            </a:r>
            <a:r>
              <a:rPr lang="it-IT" altLang="ja-JP" sz="2800">
                <a:latin typeface="Arial" panose="020B0604020202020204" pitchFamily="34" charset="0"/>
              </a:rPr>
              <a:t> dati (</a:t>
            </a:r>
            <a:r>
              <a:rPr lang="it-IT" altLang="ja-JP" sz="2800" b="1">
                <a:solidFill>
                  <a:schemeClr val="accent2"/>
                </a:solidFill>
                <a:latin typeface="Arial" panose="020B0604020202020204" pitchFamily="34" charset="0"/>
              </a:rPr>
              <a:t>search</a:t>
            </a:r>
            <a:r>
              <a:rPr lang="it-IT" altLang="ja-JP" sz="2800">
                <a:latin typeface="Arial" panose="020B0604020202020204" pitchFamily="34" charset="0"/>
              </a:rPr>
              <a:t>), </a:t>
            </a:r>
            <a:r>
              <a:rPr lang="it-IT" altLang="ja-JP" sz="2800" b="1">
                <a:solidFill>
                  <a:srgbClr val="CC6600"/>
                </a:solidFill>
                <a:latin typeface="Arial" panose="020B0604020202020204" pitchFamily="34" charset="0"/>
              </a:rPr>
              <a:t>forniti sul dispositivo esterno di input</a:t>
            </a:r>
            <a:endParaRPr lang="it-IT" altLang="it-IT" sz="2800" b="1">
              <a:solidFill>
                <a:srgbClr val="CC6600"/>
              </a:solidFill>
              <a:latin typeface="Arial" panose="020B0604020202020204" pitchFamily="34" charset="0"/>
            </a:endParaRPr>
          </a:p>
        </p:txBody>
      </p:sp>
      <p:grpSp>
        <p:nvGrpSpPr>
          <p:cNvPr id="121870" name="Group 14"/>
          <p:cNvGrpSpPr>
            <a:grpSpLocks/>
          </p:cNvGrpSpPr>
          <p:nvPr/>
        </p:nvGrpSpPr>
        <p:grpSpPr bwMode="auto">
          <a:xfrm>
            <a:off x="0" y="2565400"/>
            <a:ext cx="1692275" cy="2095500"/>
            <a:chOff x="0" y="1661"/>
            <a:chExt cx="1066" cy="1320"/>
          </a:xfrm>
        </p:grpSpPr>
        <p:sp>
          <p:nvSpPr>
            <p:cNvPr id="9225" name="Line 12"/>
            <p:cNvSpPr>
              <a:spLocks noChangeShapeType="1"/>
            </p:cNvSpPr>
            <p:nvPr/>
          </p:nvSpPr>
          <p:spPr bwMode="auto">
            <a:xfrm flipV="1">
              <a:off x="431" y="1661"/>
              <a:ext cx="0" cy="525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26" name="Text Box 13"/>
            <p:cNvSpPr txBox="1">
              <a:spLocks noChangeArrowheads="1"/>
            </p:cNvSpPr>
            <p:nvPr/>
          </p:nvSpPr>
          <p:spPr bwMode="auto">
            <a:xfrm>
              <a:off x="0" y="2116"/>
              <a:ext cx="1066" cy="86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utoUpdateAnimBg="0"/>
      <p:bldP spid="121860" grpId="0" animBg="1" autoUpdateAnimBg="0"/>
      <p:bldP spid="121861" grpId="0" animBg="1" autoUpdateAnimBg="0"/>
      <p:bldP spid="121862" grpId="0" autoUpdateAnimBg="0"/>
      <p:bldP spid="12186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7762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b    g    y   r    k    p    a    e    t    a    h</a:t>
            </a:r>
            <a:r>
              <a:rPr lang="it-IT" altLang="it-IT" sz="3600"/>
              <a:t>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547813" y="5229225"/>
            <a:ext cx="1008062" cy="6413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k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5219700" y="5229225"/>
            <a:ext cx="210661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false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1258888" y="5846763"/>
            <a:ext cx="154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4572000" y="5913438"/>
            <a:ext cx="307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esito_ricerca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250825" y="0"/>
            <a:ext cx="889317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l</a:t>
            </a:r>
            <a:r>
              <a:rPr lang="ja-JP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>
                <a:latin typeface="Arial" panose="020B0604020202020204" pitchFamily="34" charset="0"/>
              </a:rPr>
              <a:t>appartenenza di un dato a un insieme assegnato di </a:t>
            </a:r>
            <a:r>
              <a:rPr lang="it-IT" altLang="ja-JP" i="1">
                <a:solidFill>
                  <a:srgbClr val="FF3300"/>
                </a:solidFill>
              </a:rPr>
              <a:t>n</a:t>
            </a:r>
            <a:r>
              <a:rPr lang="it-IT" altLang="ja-JP" sz="2800">
                <a:latin typeface="Arial" panose="020B0604020202020204" pitchFamily="34" charset="0"/>
              </a:rPr>
              <a:t> dati (</a:t>
            </a:r>
            <a:r>
              <a:rPr lang="it-IT" altLang="ja-JP" sz="2800" b="1">
                <a:solidFill>
                  <a:schemeClr val="accent2"/>
                </a:solidFill>
                <a:latin typeface="Arial" panose="020B0604020202020204" pitchFamily="34" charset="0"/>
              </a:rPr>
              <a:t>search</a:t>
            </a:r>
            <a:r>
              <a:rPr lang="it-IT" altLang="ja-JP" sz="2800">
                <a:latin typeface="Arial" panose="020B0604020202020204" pitchFamily="34" charset="0"/>
              </a:rPr>
              <a:t>), </a:t>
            </a:r>
            <a:r>
              <a:rPr lang="it-IT" altLang="ja-JP" sz="2800" b="1">
                <a:solidFill>
                  <a:srgbClr val="CC6600"/>
                </a:solidFill>
                <a:latin typeface="Arial" panose="020B0604020202020204" pitchFamily="34" charset="0"/>
              </a:rPr>
              <a:t>forniti sul dispositivo esterno di input</a:t>
            </a:r>
            <a:endParaRPr lang="it-IT" altLang="it-IT" sz="2800" b="1">
              <a:solidFill>
                <a:srgbClr val="CC6600"/>
              </a:solidFill>
              <a:latin typeface="Arial" panose="020B0604020202020204" pitchFamily="34" charset="0"/>
            </a:endParaRPr>
          </a:p>
        </p:txBody>
      </p:sp>
      <p:grpSp>
        <p:nvGrpSpPr>
          <p:cNvPr id="122891" name="Group 11"/>
          <p:cNvGrpSpPr>
            <a:grpSpLocks/>
          </p:cNvGrpSpPr>
          <p:nvPr/>
        </p:nvGrpSpPr>
        <p:grpSpPr bwMode="auto">
          <a:xfrm>
            <a:off x="468313" y="2636838"/>
            <a:ext cx="2016125" cy="1738312"/>
            <a:chOff x="204" y="1661"/>
            <a:chExt cx="1270" cy="1095"/>
          </a:xfrm>
        </p:grpSpPr>
        <p:sp>
          <p:nvSpPr>
            <p:cNvPr id="11273" name="Line 12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4" name="Text Box 13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7762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b    g    y   r    k    p    a    e    t    a    h</a:t>
            </a:r>
            <a:r>
              <a:rPr lang="it-IT" altLang="it-IT" sz="3600"/>
              <a:t> 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547813" y="5229225"/>
            <a:ext cx="1008062" cy="6413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k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5219700" y="5229225"/>
            <a:ext cx="210661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false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1258888" y="5846763"/>
            <a:ext cx="154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4572000" y="5913438"/>
            <a:ext cx="307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esito_ricerca</a:t>
            </a: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250825" y="0"/>
            <a:ext cx="889317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l</a:t>
            </a:r>
            <a:r>
              <a:rPr lang="ja-JP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>
                <a:latin typeface="Arial" panose="020B0604020202020204" pitchFamily="34" charset="0"/>
              </a:rPr>
              <a:t>appartenenza di un dato a un insieme assegnato di </a:t>
            </a:r>
            <a:r>
              <a:rPr lang="it-IT" altLang="ja-JP" i="1">
                <a:solidFill>
                  <a:srgbClr val="FF3300"/>
                </a:solidFill>
              </a:rPr>
              <a:t>n</a:t>
            </a:r>
            <a:r>
              <a:rPr lang="it-IT" altLang="ja-JP" sz="2800">
                <a:latin typeface="Arial" panose="020B0604020202020204" pitchFamily="34" charset="0"/>
              </a:rPr>
              <a:t> dati (</a:t>
            </a:r>
            <a:r>
              <a:rPr lang="it-IT" altLang="ja-JP" sz="2800" b="1">
                <a:solidFill>
                  <a:schemeClr val="accent2"/>
                </a:solidFill>
                <a:latin typeface="Arial" panose="020B0604020202020204" pitchFamily="34" charset="0"/>
              </a:rPr>
              <a:t>search</a:t>
            </a:r>
            <a:r>
              <a:rPr lang="it-IT" altLang="ja-JP" sz="2800">
                <a:latin typeface="Arial" panose="020B0604020202020204" pitchFamily="34" charset="0"/>
              </a:rPr>
              <a:t>), </a:t>
            </a:r>
            <a:r>
              <a:rPr lang="it-IT" altLang="ja-JP" sz="2800" b="1">
                <a:solidFill>
                  <a:srgbClr val="CC6600"/>
                </a:solidFill>
                <a:latin typeface="Arial" panose="020B0604020202020204" pitchFamily="34" charset="0"/>
              </a:rPr>
              <a:t>forniti sul dispositivo esterno di input</a:t>
            </a:r>
            <a:endParaRPr lang="it-IT" altLang="it-IT" sz="2800" b="1">
              <a:solidFill>
                <a:srgbClr val="CC6600"/>
              </a:solidFill>
              <a:latin typeface="Arial" panose="020B0604020202020204" pitchFamily="34" charset="0"/>
            </a:endParaRPr>
          </a:p>
        </p:txBody>
      </p:sp>
      <p:grpSp>
        <p:nvGrpSpPr>
          <p:cNvPr id="123915" name="Group 11"/>
          <p:cNvGrpSpPr>
            <a:grpSpLocks/>
          </p:cNvGrpSpPr>
          <p:nvPr/>
        </p:nvGrpSpPr>
        <p:grpSpPr bwMode="auto">
          <a:xfrm>
            <a:off x="1187450" y="2636838"/>
            <a:ext cx="2016125" cy="1738312"/>
            <a:chOff x="204" y="1661"/>
            <a:chExt cx="1270" cy="1095"/>
          </a:xfrm>
        </p:grpSpPr>
        <p:sp>
          <p:nvSpPr>
            <p:cNvPr id="13321" name="Line 12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22" name="Text Box 13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7762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b    g    y   r    k    p    a    e    t    a    h</a:t>
            </a:r>
            <a:r>
              <a:rPr lang="it-IT" altLang="it-IT" sz="3600"/>
              <a:t> 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547813" y="5229225"/>
            <a:ext cx="1008062" cy="6413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k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5219700" y="5229225"/>
            <a:ext cx="210661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false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258888" y="5846763"/>
            <a:ext cx="154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4572000" y="5913438"/>
            <a:ext cx="307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esito_ricerca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250825" y="0"/>
            <a:ext cx="889317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l</a:t>
            </a:r>
            <a:r>
              <a:rPr lang="ja-JP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>
                <a:latin typeface="Arial" panose="020B0604020202020204" pitchFamily="34" charset="0"/>
              </a:rPr>
              <a:t>appartenenza di un dato a un insieme assegnato di </a:t>
            </a:r>
            <a:r>
              <a:rPr lang="it-IT" altLang="ja-JP" i="1">
                <a:solidFill>
                  <a:srgbClr val="FF3300"/>
                </a:solidFill>
              </a:rPr>
              <a:t>n</a:t>
            </a:r>
            <a:r>
              <a:rPr lang="it-IT" altLang="ja-JP" sz="2800">
                <a:latin typeface="Arial" panose="020B0604020202020204" pitchFamily="34" charset="0"/>
              </a:rPr>
              <a:t> dati (</a:t>
            </a:r>
            <a:r>
              <a:rPr lang="it-IT" altLang="ja-JP" sz="2800" b="1">
                <a:solidFill>
                  <a:schemeClr val="accent2"/>
                </a:solidFill>
                <a:latin typeface="Arial" panose="020B0604020202020204" pitchFamily="34" charset="0"/>
              </a:rPr>
              <a:t>search</a:t>
            </a:r>
            <a:r>
              <a:rPr lang="it-IT" altLang="ja-JP" sz="2800">
                <a:latin typeface="Arial" panose="020B0604020202020204" pitchFamily="34" charset="0"/>
              </a:rPr>
              <a:t>), </a:t>
            </a:r>
            <a:r>
              <a:rPr lang="it-IT" altLang="ja-JP" sz="2800" b="1">
                <a:solidFill>
                  <a:srgbClr val="CC6600"/>
                </a:solidFill>
                <a:latin typeface="Arial" panose="020B0604020202020204" pitchFamily="34" charset="0"/>
              </a:rPr>
              <a:t>forniti sul dispositivo esterno di input</a:t>
            </a:r>
            <a:endParaRPr lang="it-IT" altLang="it-IT" sz="2800" b="1">
              <a:solidFill>
                <a:srgbClr val="CC6600"/>
              </a:solidFill>
              <a:latin typeface="Arial" panose="020B0604020202020204" pitchFamily="34" charset="0"/>
            </a:endParaRPr>
          </a:p>
        </p:txBody>
      </p:sp>
      <p:grpSp>
        <p:nvGrpSpPr>
          <p:cNvPr id="124939" name="Group 11"/>
          <p:cNvGrpSpPr>
            <a:grpSpLocks/>
          </p:cNvGrpSpPr>
          <p:nvPr/>
        </p:nvGrpSpPr>
        <p:grpSpPr bwMode="auto">
          <a:xfrm>
            <a:off x="1763713" y="2565400"/>
            <a:ext cx="2016125" cy="1738313"/>
            <a:chOff x="204" y="1661"/>
            <a:chExt cx="1270" cy="1095"/>
          </a:xfrm>
        </p:grpSpPr>
        <p:sp>
          <p:nvSpPr>
            <p:cNvPr id="15369" name="Line 12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70" name="Text Box 13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7762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b    g    y   r    k    p    a    e    t    a    h</a:t>
            </a:r>
            <a:r>
              <a:rPr lang="it-IT" altLang="it-IT" sz="3600"/>
              <a:t> 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547813" y="5229225"/>
            <a:ext cx="1008062" cy="6413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k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5219700" y="5229225"/>
            <a:ext cx="210661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false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1258888" y="5846763"/>
            <a:ext cx="154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4572000" y="5913438"/>
            <a:ext cx="307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esito_ricerca</a:t>
            </a: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250825" y="0"/>
            <a:ext cx="889317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l</a:t>
            </a:r>
            <a:r>
              <a:rPr lang="ja-JP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>
                <a:latin typeface="Arial" panose="020B0604020202020204" pitchFamily="34" charset="0"/>
              </a:rPr>
              <a:t>appartenenza di un dato a un insieme assegnato di </a:t>
            </a:r>
            <a:r>
              <a:rPr lang="it-IT" altLang="ja-JP" i="1">
                <a:solidFill>
                  <a:srgbClr val="FF3300"/>
                </a:solidFill>
              </a:rPr>
              <a:t>n</a:t>
            </a:r>
            <a:r>
              <a:rPr lang="it-IT" altLang="ja-JP" sz="2800">
                <a:latin typeface="Arial" panose="020B0604020202020204" pitchFamily="34" charset="0"/>
              </a:rPr>
              <a:t> dati (</a:t>
            </a:r>
            <a:r>
              <a:rPr lang="it-IT" altLang="ja-JP" sz="2800" b="1">
                <a:solidFill>
                  <a:schemeClr val="accent2"/>
                </a:solidFill>
                <a:latin typeface="Arial" panose="020B0604020202020204" pitchFamily="34" charset="0"/>
              </a:rPr>
              <a:t>search</a:t>
            </a:r>
            <a:r>
              <a:rPr lang="it-IT" altLang="ja-JP" sz="2800">
                <a:latin typeface="Arial" panose="020B0604020202020204" pitchFamily="34" charset="0"/>
              </a:rPr>
              <a:t>), </a:t>
            </a:r>
            <a:r>
              <a:rPr lang="it-IT" altLang="ja-JP" sz="2800" b="1">
                <a:solidFill>
                  <a:srgbClr val="CC6600"/>
                </a:solidFill>
                <a:latin typeface="Arial" panose="020B0604020202020204" pitchFamily="34" charset="0"/>
              </a:rPr>
              <a:t>forniti sul dispositivo esterno di input</a:t>
            </a:r>
            <a:endParaRPr lang="it-IT" altLang="it-IT" sz="2800" b="1">
              <a:solidFill>
                <a:srgbClr val="CC6600"/>
              </a:solidFill>
              <a:latin typeface="Arial" panose="020B0604020202020204" pitchFamily="34" charset="0"/>
            </a:endParaRPr>
          </a:p>
        </p:txBody>
      </p:sp>
      <p:grpSp>
        <p:nvGrpSpPr>
          <p:cNvPr id="125963" name="Group 11"/>
          <p:cNvGrpSpPr>
            <a:grpSpLocks/>
          </p:cNvGrpSpPr>
          <p:nvPr/>
        </p:nvGrpSpPr>
        <p:grpSpPr bwMode="auto">
          <a:xfrm>
            <a:off x="2484438" y="2565400"/>
            <a:ext cx="2016125" cy="1738313"/>
            <a:chOff x="204" y="1661"/>
            <a:chExt cx="1270" cy="1095"/>
          </a:xfrm>
        </p:grpSpPr>
        <p:sp>
          <p:nvSpPr>
            <p:cNvPr id="17417" name="Line 12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18" name="Text Box 13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7762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/>
              <a:t>b    g    y   r    k    p    a    e    t    a    h</a:t>
            </a:r>
            <a:r>
              <a:rPr lang="it-IT" altLang="it-IT" sz="3600"/>
              <a:t> 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547813" y="5229225"/>
            <a:ext cx="1008062" cy="6413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k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219700" y="5229225"/>
            <a:ext cx="2106613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true 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258888" y="5846763"/>
            <a:ext cx="154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chiave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572000" y="5913438"/>
            <a:ext cx="307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3300"/>
                </a:solidFill>
                <a:latin typeface="Comic Sans MS" panose="030F0702030302020204" pitchFamily="66" charset="0"/>
              </a:rPr>
              <a:t>esito_ricerca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50825" y="0"/>
            <a:ext cx="8893175" cy="14335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determinare l</a:t>
            </a:r>
            <a:r>
              <a:rPr lang="ja-JP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>
                <a:latin typeface="Arial" panose="020B0604020202020204" pitchFamily="34" charset="0"/>
              </a:rPr>
              <a:t>appartenenza di un dato a un insieme assegnato di </a:t>
            </a:r>
            <a:r>
              <a:rPr lang="it-IT" altLang="ja-JP" i="1">
                <a:solidFill>
                  <a:srgbClr val="FF3300"/>
                </a:solidFill>
              </a:rPr>
              <a:t>n</a:t>
            </a:r>
            <a:r>
              <a:rPr lang="it-IT" altLang="ja-JP" sz="2800">
                <a:latin typeface="Arial" panose="020B0604020202020204" pitchFamily="34" charset="0"/>
              </a:rPr>
              <a:t> dati (</a:t>
            </a:r>
            <a:r>
              <a:rPr lang="it-IT" altLang="ja-JP" sz="2800" b="1">
                <a:solidFill>
                  <a:schemeClr val="accent2"/>
                </a:solidFill>
                <a:latin typeface="Arial" panose="020B0604020202020204" pitchFamily="34" charset="0"/>
              </a:rPr>
              <a:t>search</a:t>
            </a:r>
            <a:r>
              <a:rPr lang="it-IT" altLang="ja-JP" sz="2800">
                <a:latin typeface="Arial" panose="020B0604020202020204" pitchFamily="34" charset="0"/>
              </a:rPr>
              <a:t>), </a:t>
            </a:r>
            <a:r>
              <a:rPr lang="it-IT" altLang="ja-JP" sz="2800" b="1">
                <a:solidFill>
                  <a:srgbClr val="CC6600"/>
                </a:solidFill>
                <a:latin typeface="Arial" panose="020B0604020202020204" pitchFamily="34" charset="0"/>
              </a:rPr>
              <a:t>forniti sul dispositivo esterno di input</a:t>
            </a:r>
            <a:endParaRPr lang="it-IT" altLang="it-IT" sz="2800" b="1">
              <a:solidFill>
                <a:srgbClr val="CC6600"/>
              </a:solidFill>
              <a:latin typeface="Arial" panose="020B0604020202020204" pitchFamily="34" charset="0"/>
            </a:endParaRPr>
          </a:p>
        </p:txBody>
      </p: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2484438" y="2565400"/>
            <a:ext cx="2016125" cy="1738313"/>
            <a:chOff x="204" y="1661"/>
            <a:chExt cx="1270" cy="1095"/>
          </a:xfrm>
        </p:grpSpPr>
        <p:sp>
          <p:nvSpPr>
            <p:cNvPr id="19466" name="Line 9"/>
            <p:cNvSpPr>
              <a:spLocks noChangeShapeType="1"/>
            </p:cNvSpPr>
            <p:nvPr/>
          </p:nvSpPr>
          <p:spPr bwMode="auto">
            <a:xfrm flipV="1">
              <a:off x="817" y="1661"/>
              <a:ext cx="0" cy="57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67" name="Text Box 10"/>
            <p:cNvSpPr txBox="1">
              <a:spLocks noChangeArrowheads="1"/>
            </p:cNvSpPr>
            <p:nvPr/>
          </p:nvSpPr>
          <p:spPr bwMode="auto">
            <a:xfrm>
              <a:off x="204" y="2160"/>
              <a:ext cx="1270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da tastiera, confronto</a:t>
              </a:r>
            </a:p>
          </p:txBody>
        </p:sp>
      </p:grpSp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4859338" y="4797425"/>
            <a:ext cx="2881312" cy="1223963"/>
          </a:xfrm>
          <a:prstGeom prst="rect">
            <a:avLst/>
          </a:prstGeom>
          <a:noFill/>
          <a:ln w="762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  <p:tag name="PUBLISH_TITLE" val="AP-06-04-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06-04-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in dati esterni: animazione"/>
  <p:tag name="ARTICULATE_SLIDE_PAUSE" val="0"/>
  <p:tag name="ARTICULATE_NAV_LEVEL" val="1"/>
  <p:tag name="ARTICULATE_PLAYLIST_ID" val="-1"/>
  <p:tag name="ELAPSEDTIME" val="73,859"/>
  <p:tag name="AUDIO_ID" val="379"/>
  <p:tag name="TIMELINE" val="14,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i ricerca sequenziale per dati esterni"/>
  <p:tag name="ARTICULATE_SLIDE_PAUSE" val="0"/>
  <p:tag name="ARTICULATE_NAV_LEVEL" val="1"/>
  <p:tag name="ARTICULATE_PLAYLIST_ID" val="-1"/>
  <p:tag name="ELAPSEDTIME" val="394,484"/>
  <p:tag name="AUDIO_ID" val="327"/>
  <p:tag name="TIMELINE" val="350,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i ricerca sequenziale per dati esterni"/>
  <p:tag name="ARTICULATE_SLIDE_PAUSE" val="0"/>
  <p:tag name="ARTICULATE_NAV_LEVEL" val="1"/>
  <p:tag name="ARTICULATE_PLAYLIST_ID" val="-1"/>
  <p:tag name="ELAPSEDTIME" val="104,344"/>
  <p:tag name="AUDIO_ID" val="377"/>
  <p:tag name="TIMELINE" val="57,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ARTICULATE_SLIDE_PAUSE" val="0"/>
  <p:tag name="ARTICULATE_NAV_LEVEL" val="1"/>
  <p:tag name="ARTICULATE_PLAYLIST_ID" val="-1"/>
  <p:tag name="ELAPSEDTIME" val="59,39"/>
  <p:tag name="AUDIO_ID" val="37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blema: ricerca in dati esterni"/>
  <p:tag name="ARTICULATE_SLIDE_PAUSE" val="0"/>
  <p:tag name="ARTICULATE_NAV_LEVEL" val="1"/>
  <p:tag name="ARTICULATE_PLAYLIST_ID" val="-1"/>
  <p:tag name="ELAPSEDTIME" val="119,797"/>
  <p:tag name="AUDIO_ID" val="378"/>
  <p:tag name="TIMELINE" val="29,4/45,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pproccio incrementale per la ricerca"/>
  <p:tag name="ARTICULATE_SLIDE_PAUSE" val="0"/>
  <p:tag name="ARTICULATE_NAV_LEVEL" val="1"/>
  <p:tag name="ARTICULATE_PLAYLIST_ID" val="-1"/>
  <p:tag name="ELAPSEDTIME" val="152,266"/>
  <p:tag name="AUDIO_ID" val="32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in dati esterni: animazione"/>
  <p:tag name="ARTICULATE_SLIDE_PAUSE" val="0"/>
  <p:tag name="ARTICULATE_NAV_LEVEL" val="1"/>
  <p:tag name="ARTICULATE_PLAYLIST_ID" val="-1"/>
  <p:tag name="ELAPSEDTIME" val="117,828"/>
  <p:tag name="AUDIO_ID" val="371"/>
  <p:tag name="TIMELINE" val="12,5/20,3/76,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in dati esterni: animazione"/>
  <p:tag name="ARTICULATE_SLIDE_PAUSE" val="0"/>
  <p:tag name="ARTICULATE_NAV_LEVEL" val="1"/>
  <p:tag name="ARTICULATE_PLAYLIST_ID" val="-1"/>
  <p:tag name="ELAPSEDTIME" val="40,265"/>
  <p:tag name="AUDIO_ID" val="372"/>
  <p:tag name="TIMELINE" val="3,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in dati esterni: animazione"/>
  <p:tag name="ARTICULATE_SLIDE_PAUSE" val="0"/>
  <p:tag name="ARTICULATE_NAV_LEVEL" val="1"/>
  <p:tag name="ARTICULATE_PLAYLIST_ID" val="-1"/>
  <p:tag name="ELAPSEDTIME" val="32,844"/>
  <p:tag name="AUDIO_ID" val="373"/>
  <p:tag name="TIMELINE" val="1,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in dati esterni: animazione"/>
  <p:tag name="ARTICULATE_SLIDE_PAUSE" val="0"/>
  <p:tag name="ARTICULATE_NAV_LEVEL" val="1"/>
  <p:tag name="ARTICULATE_PLAYLIST_ID" val="-1"/>
  <p:tag name="ELAPSEDTIME" val="9,359"/>
  <p:tag name="AUDIO_ID" val="374"/>
  <p:tag name="TIMELINE" val="1,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in dati esterni: animazione"/>
  <p:tag name="ARTICULATE_SLIDE_PAUSE" val="0"/>
  <p:tag name="ARTICULATE_NAV_LEVEL" val="1"/>
  <p:tag name="ARTICULATE_PLAYLIST_ID" val="-1"/>
  <p:tag name="ELAPSEDTIME" val="24,859"/>
  <p:tag name="AUDIO_ID" val="375"/>
  <p:tag name="TIMELINE" val="2,6"/>
</p:tagLst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</TotalTime>
  <Words>817</Words>
  <Application>Microsoft Office PowerPoint</Application>
  <PresentationFormat>Presentazione su schermo (4:3)</PresentationFormat>
  <Paragraphs>120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1" baseType="lpstr">
      <vt:lpstr>Arial</vt:lpstr>
      <vt:lpstr>Arial Unicode MS</vt:lpstr>
      <vt:lpstr>Avant Garde</vt:lpstr>
      <vt:lpstr>Comic Sans MS</vt:lpstr>
      <vt:lpstr>Courier New</vt:lpstr>
      <vt:lpstr>New York</vt:lpstr>
      <vt:lpstr>Tahoma</vt:lpstr>
      <vt:lpstr>Times New Roman</vt:lpstr>
      <vt:lpstr>Wingdings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Istituto Universitario Navale di Napoli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giunta</dc:creator>
  <cp:lastModifiedBy>Giulio Giunta</cp:lastModifiedBy>
  <cp:revision>62</cp:revision>
  <dcterms:created xsi:type="dcterms:W3CDTF">2001-09-13T12:43:04Z</dcterms:created>
  <dcterms:modified xsi:type="dcterms:W3CDTF">2023-10-11T09:45:12Z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AP-06-04-T</vt:lpwstr>
  </property>
</Properties>
</file>