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3"/>
  </p:notesMasterIdLst>
  <p:sldIdLst>
    <p:sldId id="377" r:id="rId2"/>
    <p:sldId id="330" r:id="rId3"/>
    <p:sldId id="380" r:id="rId4"/>
    <p:sldId id="361" r:id="rId5"/>
    <p:sldId id="348" r:id="rId6"/>
    <p:sldId id="349" r:id="rId7"/>
    <p:sldId id="350" r:id="rId8"/>
    <p:sldId id="358" r:id="rId9"/>
    <p:sldId id="351" r:id="rId10"/>
    <p:sldId id="352" r:id="rId11"/>
    <p:sldId id="353" r:id="rId12"/>
    <p:sldId id="357" r:id="rId13"/>
    <p:sldId id="354" r:id="rId14"/>
    <p:sldId id="355" r:id="rId15"/>
    <p:sldId id="356" r:id="rId16"/>
    <p:sldId id="362" r:id="rId17"/>
    <p:sldId id="360" r:id="rId18"/>
    <p:sldId id="378" r:id="rId19"/>
    <p:sldId id="381" r:id="rId20"/>
    <p:sldId id="347" r:id="rId21"/>
    <p:sldId id="392" r:id="rId22"/>
    <p:sldId id="343" r:id="rId23"/>
    <p:sldId id="383" r:id="rId24"/>
    <p:sldId id="344" r:id="rId25"/>
    <p:sldId id="384" r:id="rId26"/>
    <p:sldId id="345" r:id="rId27"/>
    <p:sldId id="385" r:id="rId28"/>
    <p:sldId id="346" r:id="rId29"/>
    <p:sldId id="386" r:id="rId30"/>
    <p:sldId id="382" r:id="rId31"/>
    <p:sldId id="387" r:id="rId32"/>
    <p:sldId id="388" r:id="rId33"/>
    <p:sldId id="389" r:id="rId34"/>
    <p:sldId id="390" r:id="rId35"/>
    <p:sldId id="391" r:id="rId36"/>
    <p:sldId id="394" r:id="rId37"/>
    <p:sldId id="376" r:id="rId38"/>
    <p:sldId id="342" r:id="rId39"/>
    <p:sldId id="395" r:id="rId40"/>
    <p:sldId id="393" r:id="rId41"/>
    <p:sldId id="396" r:id="rId42"/>
  </p:sldIdLst>
  <p:sldSz cx="9144000" cy="6858000" type="screen4x3"/>
  <p:notesSz cx="6858000" cy="9144000"/>
  <p:custDataLst>
    <p:tags r:id="rId44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CC"/>
    <a:srgbClr val="66FFFF"/>
    <a:srgbClr val="0099CC"/>
    <a:srgbClr val="FF3300"/>
    <a:srgbClr val="33CC33"/>
    <a:srgbClr val="FFCCFF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972DBA-1959-4E2F-8761-487DD95569D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C217745-1671-4C99-AC91-71FCD2957598}" type="slidenum">
              <a:rPr lang="it-IT" altLang="it-IT" sz="1200" smtClean="0"/>
              <a:pPr/>
              <a:t>1</a:t>
            </a:fld>
            <a:endParaRPr lang="it-IT" altLang="it-IT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60E2DBA-5E63-4B76-8D86-C2248AAE4FE5}" type="slidenum">
              <a:rPr lang="it-IT" altLang="it-IT" sz="1200" smtClean="0"/>
              <a:pPr/>
              <a:t>10</a:t>
            </a:fld>
            <a:endParaRPr lang="it-IT" altLang="it-IT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9B450AF-4374-4C83-A1A3-1EBC7C4A97CE}" type="slidenum">
              <a:rPr lang="it-IT" altLang="it-IT" sz="1200" smtClean="0"/>
              <a:pPr/>
              <a:t>11</a:t>
            </a:fld>
            <a:endParaRPr lang="it-IT" altLang="it-IT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712277B-6248-435D-9A23-FCA8540AB7D5}" type="slidenum">
              <a:rPr lang="it-IT" altLang="it-IT" sz="1200" smtClean="0"/>
              <a:pPr/>
              <a:t>12</a:t>
            </a:fld>
            <a:endParaRPr lang="it-IT" altLang="it-IT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0DB331-2F49-4541-BBBF-C3F1B8829C31}" type="slidenum">
              <a:rPr lang="it-IT" altLang="it-IT" sz="1200" smtClean="0"/>
              <a:pPr/>
              <a:t>13</a:t>
            </a:fld>
            <a:endParaRPr lang="it-IT" altLang="it-IT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E9B82E2-8B14-4FC6-9070-5836E495BEB2}" type="slidenum">
              <a:rPr lang="it-IT" altLang="it-IT" sz="1200" smtClean="0"/>
              <a:pPr/>
              <a:t>14</a:t>
            </a:fld>
            <a:endParaRPr lang="it-IT" altLang="it-IT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5E1A812-484E-46B6-A232-1F7FB46E6DEE}" type="slidenum">
              <a:rPr lang="it-IT" altLang="it-IT" sz="1200" smtClean="0"/>
              <a:pPr/>
              <a:t>15</a:t>
            </a:fld>
            <a:endParaRPr lang="it-IT" altLang="it-IT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A54C55F-6A72-4B5F-9E6C-17087E3DD955}" type="slidenum">
              <a:rPr lang="it-IT" altLang="it-IT" sz="1200" smtClean="0"/>
              <a:pPr/>
              <a:t>16</a:t>
            </a:fld>
            <a:endParaRPr lang="it-IT" altLang="it-IT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D8133B3-5DD5-4AE0-90D5-0809847A629C}" type="slidenum">
              <a:rPr lang="it-IT" altLang="it-IT" sz="1200" smtClean="0"/>
              <a:pPr/>
              <a:t>17</a:t>
            </a:fld>
            <a:endParaRPr lang="it-IT" altLang="it-IT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5DC5944-0BC2-466A-9B18-6BFCA4F495DC}" type="slidenum">
              <a:rPr lang="it-IT" altLang="it-IT" sz="1200" smtClean="0"/>
              <a:pPr/>
              <a:t>18</a:t>
            </a:fld>
            <a:endParaRPr lang="it-IT" altLang="it-IT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B6016B8-B6C4-425E-B17E-B733CFBDD49A}" type="slidenum">
              <a:rPr lang="it-IT" altLang="it-IT" sz="1200" smtClean="0"/>
              <a:pPr/>
              <a:t>19</a:t>
            </a:fld>
            <a:endParaRPr lang="it-IT" altLang="it-IT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33D25E6-F52D-40FC-9EA8-8B2352D524F7}" type="slidenum">
              <a:rPr lang="it-IT" altLang="it-IT" sz="1200" smtClean="0"/>
              <a:pPr/>
              <a:t>2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3F5DBEE-4E1B-4503-ADE7-6A532780350A}" type="slidenum">
              <a:rPr lang="it-IT" altLang="it-IT" sz="1200" smtClean="0"/>
              <a:pPr/>
              <a:t>20</a:t>
            </a:fld>
            <a:endParaRPr lang="it-IT" altLang="it-IT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630EF96-8F51-40B1-9984-4F3985AA708A}" type="slidenum">
              <a:rPr lang="it-IT" altLang="it-IT" sz="1200" smtClean="0"/>
              <a:pPr/>
              <a:t>21</a:t>
            </a:fld>
            <a:endParaRPr lang="it-IT" altLang="it-IT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1E9ADEA-70C7-4313-85DA-DCDCE4BBEC08}" type="slidenum">
              <a:rPr lang="it-IT" altLang="it-IT" sz="1200" smtClean="0"/>
              <a:pPr/>
              <a:t>22</a:t>
            </a:fld>
            <a:endParaRPr lang="it-IT" altLang="it-IT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2ABCCBA-3899-40D5-8996-ED2340125ABF}" type="slidenum">
              <a:rPr lang="it-IT" altLang="it-IT" sz="1200" smtClean="0"/>
              <a:pPr/>
              <a:t>23</a:t>
            </a:fld>
            <a:endParaRPr lang="it-IT" altLang="it-IT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EC5F6ED-5498-4726-B9D2-F2086F61674C}" type="slidenum">
              <a:rPr lang="it-IT" altLang="it-IT" sz="1200" smtClean="0"/>
              <a:pPr/>
              <a:t>24</a:t>
            </a:fld>
            <a:endParaRPr lang="it-IT" altLang="it-IT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CBAD374-FF00-40C9-8478-4667BF664B83}" type="slidenum">
              <a:rPr lang="it-IT" altLang="it-IT" sz="1200" smtClean="0"/>
              <a:pPr/>
              <a:t>25</a:t>
            </a:fld>
            <a:endParaRPr lang="it-IT" altLang="it-IT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6697748-8791-4181-9714-F885E3B62C97}" type="slidenum">
              <a:rPr lang="it-IT" altLang="it-IT" sz="1200" smtClean="0"/>
              <a:pPr/>
              <a:t>26</a:t>
            </a:fld>
            <a:endParaRPr lang="it-IT" altLang="it-IT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8BAC027-106E-4752-83C5-D476C4D30384}" type="slidenum">
              <a:rPr lang="it-IT" altLang="it-IT" sz="1200" smtClean="0"/>
              <a:pPr/>
              <a:t>27</a:t>
            </a:fld>
            <a:endParaRPr lang="it-IT" altLang="it-IT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422D11E-8A6B-4258-9565-F2BD5ADF22AD}" type="slidenum">
              <a:rPr lang="it-IT" altLang="it-IT" sz="1200" smtClean="0"/>
              <a:pPr/>
              <a:t>28</a:t>
            </a:fld>
            <a:endParaRPr lang="it-IT" altLang="it-IT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7D8537B-A7AC-4CED-986F-2C167155D96E}" type="slidenum">
              <a:rPr lang="it-IT" altLang="it-IT" sz="1200" smtClean="0"/>
              <a:pPr/>
              <a:t>29</a:t>
            </a:fld>
            <a:endParaRPr lang="it-IT" altLang="it-IT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8BF4AEE-D133-4D79-8E12-79D8ADD1411D}" type="slidenum">
              <a:rPr lang="it-IT" altLang="it-IT" sz="1200" smtClean="0"/>
              <a:pPr/>
              <a:t>3</a:t>
            </a:fld>
            <a:endParaRPr lang="it-IT" altLang="it-IT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EBF0F5A-3713-48FF-8226-0BF756A373BC}" type="slidenum">
              <a:rPr lang="it-IT" altLang="it-IT" sz="1200" smtClean="0"/>
              <a:pPr/>
              <a:t>30</a:t>
            </a:fld>
            <a:endParaRPr lang="it-IT" altLang="it-IT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8E919C0-7A1E-40A2-9702-83C9196C6D11}" type="slidenum">
              <a:rPr lang="it-IT" altLang="it-IT" sz="1200" smtClean="0"/>
              <a:pPr/>
              <a:t>31</a:t>
            </a:fld>
            <a:endParaRPr lang="it-IT" altLang="it-IT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3D19F2A-7063-4D5B-92F5-A65D7267CF02}" type="slidenum">
              <a:rPr lang="it-IT" altLang="it-IT" sz="1200" smtClean="0"/>
              <a:pPr/>
              <a:t>32</a:t>
            </a:fld>
            <a:endParaRPr lang="it-IT" altLang="it-IT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2037B28-EF53-4280-B20D-535C64CABD26}" type="slidenum">
              <a:rPr lang="it-IT" altLang="it-IT" sz="1200" smtClean="0"/>
              <a:pPr/>
              <a:t>33</a:t>
            </a:fld>
            <a:endParaRPr lang="it-IT" altLang="it-IT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AAE60D4-8C06-4AF4-A140-0820246C12B3}" type="slidenum">
              <a:rPr lang="it-IT" altLang="it-IT" sz="1200" smtClean="0"/>
              <a:pPr/>
              <a:t>34</a:t>
            </a:fld>
            <a:endParaRPr lang="it-IT" altLang="it-IT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04A3AAA-2891-47EE-AACE-593452EBA860}" type="slidenum">
              <a:rPr lang="it-IT" altLang="it-IT" sz="1200" smtClean="0"/>
              <a:pPr/>
              <a:t>35</a:t>
            </a:fld>
            <a:endParaRPr lang="it-IT" altLang="it-IT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B9E9780-F49A-4F7E-9CB5-3C60F18F802A}" type="slidenum">
              <a:rPr lang="it-IT" altLang="it-IT" sz="1200" smtClean="0"/>
              <a:pPr/>
              <a:t>36</a:t>
            </a:fld>
            <a:endParaRPr lang="it-IT" altLang="it-IT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885C567-C4AC-458B-AF5C-6843F6509325}" type="slidenum">
              <a:rPr lang="it-IT" altLang="it-IT" sz="1200" smtClean="0"/>
              <a:pPr/>
              <a:t>37</a:t>
            </a:fld>
            <a:endParaRPr lang="it-IT" altLang="it-IT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3F7B8F6-5062-445A-8653-323E59BD6755}" type="slidenum">
              <a:rPr lang="it-IT" altLang="it-IT" sz="1200" smtClean="0"/>
              <a:pPr/>
              <a:t>38</a:t>
            </a:fld>
            <a:endParaRPr lang="it-IT" altLang="it-IT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3F7B8F6-5062-445A-8653-323E59BD6755}" type="slidenum">
              <a:rPr lang="it-IT" altLang="it-IT" sz="1200" smtClean="0"/>
              <a:pPr/>
              <a:t>39</a:t>
            </a:fld>
            <a:endParaRPr lang="it-IT" altLang="it-IT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47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3263BAE-7F10-4F42-94EF-D8C0D6160C82}" type="slidenum">
              <a:rPr lang="it-IT" altLang="it-IT" sz="1200" smtClean="0"/>
              <a:pPr/>
              <a:t>4</a:t>
            </a:fld>
            <a:endParaRPr lang="it-IT" altLang="it-IT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AE69E6-7E32-40C8-A2EA-1AF9425F0488}" type="slidenum">
              <a:rPr lang="it-IT" altLang="it-IT" sz="1200" smtClean="0"/>
              <a:pPr/>
              <a:t>40</a:t>
            </a:fld>
            <a:endParaRPr lang="it-IT" altLang="it-IT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AE69E6-7E32-40C8-A2EA-1AF9425F0488}" type="slidenum">
              <a:rPr lang="it-IT" altLang="it-IT" sz="1200" smtClean="0"/>
              <a:pPr/>
              <a:t>41</a:t>
            </a:fld>
            <a:endParaRPr lang="it-IT" altLang="it-IT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8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EDFA978-9E00-460C-ACDA-A17AE68FF4CC}" type="slidenum">
              <a:rPr lang="it-IT" altLang="it-IT" sz="1200" smtClean="0"/>
              <a:pPr/>
              <a:t>5</a:t>
            </a:fld>
            <a:endParaRPr lang="it-IT" altLang="it-IT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325485E-A1DE-4041-85B2-BD41A300969E}" type="slidenum">
              <a:rPr lang="it-IT" altLang="it-IT" sz="1200" smtClean="0"/>
              <a:pPr/>
              <a:t>6</a:t>
            </a:fld>
            <a:endParaRPr lang="it-IT" altLang="it-IT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2E33732-EF63-4779-84F7-47155AC33FF4}" type="slidenum">
              <a:rPr lang="it-IT" altLang="it-IT" sz="1200" smtClean="0"/>
              <a:pPr/>
              <a:t>7</a:t>
            </a:fld>
            <a:endParaRPr lang="it-IT" altLang="it-IT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974D41F-F143-4339-BC91-8D7E96857867}" type="slidenum">
              <a:rPr lang="it-IT" altLang="it-IT" sz="1200" smtClean="0"/>
              <a:pPr/>
              <a:t>8</a:t>
            </a:fld>
            <a:endParaRPr lang="it-IT" altLang="it-IT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57C6101-2615-44BC-ACDD-49EABDD48C10}" type="slidenum">
              <a:rPr lang="it-IT" altLang="it-IT" sz="1200" smtClean="0"/>
              <a:pPr/>
              <a:t>9</a:t>
            </a:fld>
            <a:endParaRPr lang="it-IT" altLang="it-IT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2853-9EC4-4B35-A07B-F28304DF31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409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4EEC9-A99F-42C9-8A35-5DECCFB307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497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27369-F365-4D34-B4DB-5922F92D89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533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2C2B2-B98E-4414-8948-399696F4FC2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731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2CE2C-DA6C-4B8E-BCE7-D7C0805360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183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36BE-5C87-4FD5-B312-5EDF5AED11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982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4A7F-1B13-4C20-847C-9A73884567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28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F1A2-76B4-4925-AEA9-7529422FCB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377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3171-C1FB-4B82-9C57-4C54E51893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25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99347-933E-4BAA-A21F-CC1B912EE4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61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D047E-560C-4471-8925-38A8262A75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951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B3C5FC-F505-42DC-A008-E47562EBB3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Approccio incrementale                   </a:t>
            </a:r>
            <a:r>
              <a:rPr lang="it-IT" altLang="it-IT" sz="2400">
                <a:latin typeface="Arial" panose="020B0604020202020204" pitchFamily="34" charset="0"/>
              </a:rPr>
              <a:t>[06]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9445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Algoritmo per la determinazione di elementi estremi (dati esterni)</a:t>
            </a:r>
            <a:r>
              <a:rPr lang="it-IT" altLang="it-IT" b="1">
                <a:solidFill>
                  <a:srgbClr val="7F7F7F"/>
                </a:solidFill>
                <a:latin typeface="Arial" panose="020B0604020202020204" pitchFamily="34" charset="0"/>
              </a:rPr>
              <a:t>					</a:t>
            </a:r>
            <a:r>
              <a:rPr lang="it-IT" altLang="it-IT" b="1">
                <a:latin typeface="Arial" panose="020B0604020202020204" pitchFamily="34" charset="0"/>
              </a:rPr>
              <a:t>   </a:t>
            </a:r>
            <a:r>
              <a:rPr lang="it-IT" altLang="it-IT" sz="2400">
                <a:latin typeface="Arial" panose="020B0604020202020204" pitchFamily="34" charset="0"/>
              </a:rPr>
              <a:t>[03-T]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55650" y="2060575"/>
            <a:ext cx="7561263" cy="7016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Sviluppo di algoritmi per la determinazione del massimo e del minimo in un insieme (esterno) di dati di input 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50825" y="3284538"/>
            <a:ext cx="8642350" cy="16319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generalizzazione dell</a:t>
            </a:r>
            <a:r>
              <a:rPr lang="it-IT" altLang="it-IT" sz="2000">
                <a:latin typeface="Arial" panose="020B0604020202020204" pitchFamily="34" charset="0"/>
              </a:rPr>
              <a:t>’</a:t>
            </a:r>
            <a:r>
              <a:rPr lang="it-IT" altLang="ja-JP" sz="2000">
                <a:latin typeface="Avant Garde" charset="0"/>
              </a:rPr>
              <a:t>idea </a:t>
            </a:r>
            <a:r>
              <a:rPr lang="ja-JP" altLang="it-IT" sz="2000">
                <a:latin typeface="Arial" panose="020B0604020202020204" pitchFamily="34" charset="0"/>
              </a:rPr>
              <a:t>“</a:t>
            </a:r>
            <a:r>
              <a:rPr lang="it-IT" altLang="ja-JP" sz="2000">
                <a:latin typeface="Avant Garde" charset="0"/>
              </a:rPr>
              <a:t>incrementale</a:t>
            </a:r>
            <a:r>
              <a:rPr lang="ja-JP" altLang="it-IT" sz="2000">
                <a:latin typeface="Arial" panose="020B0604020202020204" pitchFamily="34" charset="0"/>
              </a:rPr>
              <a:t>”</a:t>
            </a:r>
            <a:endParaRPr lang="it-IT" altLang="ja-JP" sz="2000">
              <a:latin typeface="Avant Garde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incrementale per la determinazione del massimo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incrementale per la determinazione del minimo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incrementale per la determinazione del massimo e del minimo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P1-06-1-T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21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100363" name="Group 11"/>
          <p:cNvGrpSpPr>
            <a:grpSpLocks/>
          </p:cNvGrpSpPr>
          <p:nvPr/>
        </p:nvGrpSpPr>
        <p:grpSpPr bwMode="auto">
          <a:xfrm>
            <a:off x="3779838" y="2636838"/>
            <a:ext cx="2016125" cy="1738312"/>
            <a:chOff x="204" y="1661"/>
            <a:chExt cx="1270" cy="1095"/>
          </a:xfrm>
        </p:grpSpPr>
        <p:sp>
          <p:nvSpPr>
            <p:cNvPr id="21511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12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21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23557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101387" name="Group 11"/>
          <p:cNvGrpSpPr>
            <a:grpSpLocks/>
          </p:cNvGrpSpPr>
          <p:nvPr/>
        </p:nvGrpSpPr>
        <p:grpSpPr bwMode="auto">
          <a:xfrm>
            <a:off x="4500563" y="2636838"/>
            <a:ext cx="2016125" cy="1738312"/>
            <a:chOff x="204" y="1661"/>
            <a:chExt cx="1270" cy="1095"/>
          </a:xfrm>
        </p:grpSpPr>
        <p:sp>
          <p:nvSpPr>
            <p:cNvPr id="23559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60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21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105483" name="Group 11"/>
          <p:cNvGrpSpPr>
            <a:grpSpLocks/>
          </p:cNvGrpSpPr>
          <p:nvPr/>
        </p:nvGrpSpPr>
        <p:grpSpPr bwMode="auto">
          <a:xfrm>
            <a:off x="5292725" y="2636838"/>
            <a:ext cx="2016125" cy="1738312"/>
            <a:chOff x="204" y="1661"/>
            <a:chExt cx="1270" cy="1095"/>
          </a:xfrm>
        </p:grpSpPr>
        <p:sp>
          <p:nvSpPr>
            <p:cNvPr id="25607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08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32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27652" name="Rectangle 15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27653" name="Text Box 16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27654" name="Group 17"/>
          <p:cNvGrpSpPr>
            <a:grpSpLocks/>
          </p:cNvGrpSpPr>
          <p:nvPr/>
        </p:nvGrpSpPr>
        <p:grpSpPr bwMode="auto">
          <a:xfrm>
            <a:off x="5292725" y="2636838"/>
            <a:ext cx="2016125" cy="1738312"/>
            <a:chOff x="204" y="1661"/>
            <a:chExt cx="1270" cy="1095"/>
          </a:xfrm>
        </p:grpSpPr>
        <p:sp>
          <p:nvSpPr>
            <p:cNvPr id="27655" name="Line 1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56" name="Text Box 1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32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29700" name="Rectangle 9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29701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103435" name="Group 11"/>
          <p:cNvGrpSpPr>
            <a:grpSpLocks/>
          </p:cNvGrpSpPr>
          <p:nvPr/>
        </p:nvGrpSpPr>
        <p:grpSpPr bwMode="auto">
          <a:xfrm>
            <a:off x="6443663" y="2636838"/>
            <a:ext cx="2016125" cy="1738312"/>
            <a:chOff x="204" y="1661"/>
            <a:chExt cx="1270" cy="1095"/>
          </a:xfrm>
        </p:grpSpPr>
        <p:sp>
          <p:nvSpPr>
            <p:cNvPr id="29703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04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32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31748" name="Rectangle 9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3492500" y="4437063"/>
            <a:ext cx="1727200" cy="11525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31750" name="Text Box 11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104460" name="Group 12"/>
          <p:cNvGrpSpPr>
            <a:grpSpLocks/>
          </p:cNvGrpSpPr>
          <p:nvPr/>
        </p:nvGrpSpPr>
        <p:grpSpPr bwMode="auto">
          <a:xfrm>
            <a:off x="7127875" y="2565400"/>
            <a:ext cx="2016125" cy="1738313"/>
            <a:chOff x="204" y="1661"/>
            <a:chExt cx="1270" cy="1095"/>
          </a:xfrm>
        </p:grpSpPr>
        <p:sp>
          <p:nvSpPr>
            <p:cNvPr id="31752" name="Line 13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53" name="Text Box 14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534400" cy="21669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aggiornamento della variabile </a:t>
            </a: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massimo</a:t>
            </a:r>
            <a:r>
              <a:rPr lang="it-IT" altLang="it-IT" sz="2800">
                <a:latin typeface="Arial" panose="020B0604020202020204" pitchFamily="34" charset="0"/>
              </a:rPr>
              <a:t> all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interno di ogni passo: calcolo del massimo tra il numero letto a quel passo (variabile </a:t>
            </a:r>
            <a:r>
              <a:rPr lang="it-IT" altLang="ja-JP" sz="3600" b="1">
                <a:solidFill>
                  <a:schemeClr val="accent2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numero_letto</a:t>
            </a:r>
            <a:r>
              <a:rPr lang="it-IT" altLang="ja-JP" sz="2800">
                <a:latin typeface="Arial" panose="020B0604020202020204" pitchFamily="34" charset="0"/>
              </a:rPr>
              <a:t>) e il massimo parziale  (variabile </a:t>
            </a:r>
            <a:r>
              <a:rPr lang="it-IT" altLang="ja-JP" sz="3600" b="1">
                <a:solidFill>
                  <a:schemeClr val="accent2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massimo</a:t>
            </a:r>
            <a:r>
              <a:rPr lang="it-IT" altLang="ja-JP" sz="2800">
                <a:latin typeface="Arial" panose="020B0604020202020204" pitchFamily="34" charset="0"/>
              </a:rPr>
              <a:t>)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684213" y="2708275"/>
            <a:ext cx="7704137" cy="32623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2600" b="1" dirty="0">
              <a:solidFill>
                <a:srgbClr val="FF33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(</a:t>
            </a:r>
            <a:r>
              <a:rPr lang="it-IT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&gt;</a:t>
            </a:r>
            <a:r>
              <a:rPr lang="it-IT" b="1" dirty="0">
                <a:latin typeface="Comic Sans MS" charset="0"/>
                <a:ea typeface="ＭＳ Ｐゴシック" charset="0"/>
              </a:rPr>
              <a:t> massimo) </a:t>
            </a: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   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b="1" dirty="0">
                <a:latin typeface="Comic Sans MS" charset="0"/>
                <a:ea typeface="ＭＳ Ｐゴシック" charset="0"/>
              </a:rPr>
              <a:t>       </a:t>
            </a: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     massimo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 algn="just">
              <a:defRPr/>
            </a:pP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     }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endParaRPr lang="it-IT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827088" y="1052513"/>
            <a:ext cx="7416800" cy="569436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, massimo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n, 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n,numero_letto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massimo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(i=2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i&lt;=n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i++)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massimo)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      massimo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(massimo)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6588125" y="2420938"/>
            <a:ext cx="1589088" cy="1044575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>
                <a:latin typeface="Comic Sans MS" charset="0"/>
                <a:ea typeface="ＭＳ Ｐゴシック" charset="0"/>
              </a:rPr>
              <a:t>n-1</a:t>
            </a:r>
          </a:p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confronti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179388" y="0"/>
            <a:ext cx="8785225" cy="10064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nimBg="1"/>
      <p:bldP spid="10854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27088" y="1052513"/>
            <a:ext cx="7416800" cy="569436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, minimo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n, 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n,numero_letto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minimo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(i=2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i&lt;=n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i++)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minimo)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      minimo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(minimo)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6588125" y="2420938"/>
            <a:ext cx="1589088" cy="1044575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>
                <a:latin typeface="Comic Sans MS" charset="0"/>
                <a:ea typeface="ＭＳ Ｐゴシック" charset="0"/>
              </a:rPr>
              <a:t>n-1</a:t>
            </a:r>
          </a:p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confronti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2124075" y="4005263"/>
            <a:ext cx="4032250" cy="504825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388" y="0"/>
            <a:ext cx="8785225" cy="101566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</a:t>
            </a:r>
            <a:r>
              <a:rPr lang="it-IT" altLang="it-IT" sz="2800" b="1" dirty="0">
                <a:solidFill>
                  <a:srgbClr val="FF3300"/>
                </a:solidFill>
                <a:latin typeface="Arial" panose="020B0604020202020204" pitchFamily="34" charset="0"/>
              </a:rPr>
              <a:t>minimo</a:t>
            </a:r>
            <a:r>
              <a:rPr lang="it-IT" altLang="it-IT" sz="2800" dirty="0">
                <a:latin typeface="Arial" panose="020B0604020202020204" pitchFamily="34" charset="0"/>
              </a:rPr>
              <a:t>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nimBg="1" autoUpdateAnimBg="0"/>
      <p:bldP spid="1351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79388" y="0"/>
            <a:ext cx="8964612" cy="14465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179388" y="1556792"/>
            <a:ext cx="8713787" cy="298543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Arial" panose="020B0604020202020204" pitchFamily="34" charset="0"/>
              </a:rPr>
              <a:t>dati di input: </a:t>
            </a:r>
            <a:r>
              <a:rPr lang="it-IT" altLang="it-IT" sz="2800" dirty="0">
                <a:latin typeface="Arial" panose="020B0604020202020204" pitchFamily="34" charset="0"/>
              </a:rPr>
              <a:t>il numero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i="1" dirty="0">
                <a:solidFill>
                  <a:srgbClr val="CC3300"/>
                </a:solidFill>
              </a:rPr>
              <a:t>n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(variabile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sz="3600" dirty="0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)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, gli </a:t>
            </a:r>
            <a:r>
              <a:rPr lang="it-IT" altLang="it-IT" i="1" dirty="0">
                <a:solidFill>
                  <a:srgbClr val="CC3300"/>
                </a:solidFill>
                <a:cs typeface="Tahoma" panose="020B0604030504040204" pitchFamily="34" charset="0"/>
              </a:rPr>
              <a:t>n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numeri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dirty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(da immettere uno dopo l’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altro da </a:t>
            </a:r>
            <a:r>
              <a:rPr lang="it-IT" altLang="ja-JP" sz="2800" dirty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tastiera, </a:t>
            </a:r>
            <a:r>
              <a:rPr lang="it-IT" altLang="ja-JP" sz="2800" dirty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ja-JP" sz="2800" b="1" dirty="0">
                <a:latin typeface="Tahoma" panose="020B0604030504040204" pitchFamily="34" charset="0"/>
                <a:cs typeface="Tahoma" panose="020B0604030504040204" pitchFamily="34" charset="0"/>
              </a:rPr>
              <a:t>senza memorizzarli tutti,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 variabile 	</a:t>
            </a:r>
            <a:r>
              <a:rPr lang="it-IT" altLang="ja-JP" dirty="0" err="1">
                <a:solidFill>
                  <a:srgbClr val="FF00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numero_letto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ja-JP" sz="1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Arial" panose="020B0604020202020204" pitchFamily="34" charset="0"/>
              </a:rPr>
              <a:t>dati di output: </a:t>
            </a:r>
            <a:r>
              <a:rPr lang="it-IT" altLang="it-IT" sz="2800" dirty="0">
                <a:latin typeface="Arial" panose="020B0604020202020204" pitchFamily="34" charset="0"/>
              </a:rPr>
              <a:t>il massimo (variabile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solidFill>
                  <a:srgbClr val="FF3300"/>
                </a:solidFill>
                <a:latin typeface="Comic Sans MS" panose="030F0702030302020204" pitchFamily="66" charset="0"/>
              </a:rPr>
              <a:t>max</a:t>
            </a:r>
            <a:r>
              <a:rPr lang="it-IT" altLang="it-IT" sz="2800" dirty="0">
                <a:latin typeface="Arial" panose="020B0604020202020204" pitchFamily="34" charset="0"/>
              </a:rPr>
              <a:t>), il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minimo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(variabile </a:t>
            </a:r>
            <a:r>
              <a:rPr lang="it-IT" altLang="it-IT" dirty="0" err="1">
                <a:solidFill>
                  <a:srgbClr val="FF3300"/>
                </a:solidFill>
                <a:latin typeface="Comic Sans MS" panose="030F0702030302020204" pitchFamily="66" charset="0"/>
              </a:rPr>
              <a:t>min</a:t>
            </a:r>
            <a:r>
              <a:rPr lang="it-IT" altLang="it-IT" sz="28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250825" y="4652963"/>
            <a:ext cx="8642350" cy="2062162"/>
          </a:xfrm>
          <a:prstGeom prst="rect">
            <a:avLst/>
          </a:prstGeom>
          <a:solidFill>
            <a:srgbClr val="DDDDDD"/>
          </a:solidFill>
          <a:ln w="5715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leggere da tastiera un numero alla volta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 b="1">
                <a:latin typeface="Arial" panose="020B0604020202020204" pitchFamily="34" charset="0"/>
              </a:rPr>
              <a:t> utilizzarlo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 b="1">
                <a:latin typeface="Arial" panose="020B0604020202020204" pitchFamily="34" charset="0"/>
              </a:rPr>
              <a:t> eliminarlo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non è ammessa una seconda rilettura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nimBg="1"/>
      <p:bldP spid="1382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79388" y="1556792"/>
            <a:ext cx="8605837" cy="249299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Arial" panose="020B0604020202020204" pitchFamily="34" charset="0"/>
              </a:rPr>
              <a:t>dati di input: </a:t>
            </a:r>
            <a:r>
              <a:rPr lang="it-IT" altLang="it-IT" sz="2800" dirty="0">
                <a:latin typeface="Arial" panose="020B0604020202020204" pitchFamily="34" charset="0"/>
              </a:rPr>
              <a:t>il numero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i="1" dirty="0">
                <a:solidFill>
                  <a:srgbClr val="CC3300"/>
                </a:solidFill>
              </a:rPr>
              <a:t>n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(variabile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sz="3600" dirty="0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)</a:t>
            </a:r>
            <a:r>
              <a:rPr lang="it-IT" altLang="it-IT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gli </a:t>
            </a:r>
            <a:r>
              <a:rPr lang="it-IT" altLang="it-IT" i="1" dirty="0">
                <a:solidFill>
                  <a:srgbClr val="CC3300"/>
                </a:solidFill>
                <a:cs typeface="Tahoma" panose="020B0604030504040204" pitchFamily="34" charset="0"/>
              </a:rPr>
              <a:t>n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numeri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dirty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(da immettere uno dopo l’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altro da </a:t>
            </a:r>
            <a:r>
              <a:rPr lang="it-IT" altLang="ja-JP" sz="2800" dirty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tastiera, </a:t>
            </a:r>
            <a:r>
              <a:rPr lang="it-IT" altLang="ja-JP" sz="2800" dirty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ja-JP" sz="2800" b="1" dirty="0">
                <a:latin typeface="Tahoma" panose="020B0604030504040204" pitchFamily="34" charset="0"/>
                <a:cs typeface="Tahoma" panose="020B0604030504040204" pitchFamily="34" charset="0"/>
              </a:rPr>
              <a:t>senza memorizzarli tutti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, variabile 	</a:t>
            </a:r>
            <a:r>
              <a:rPr lang="it-IT" altLang="ja-JP" dirty="0" err="1">
                <a:solidFill>
                  <a:srgbClr val="FF00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numero_letto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ja-JP" sz="1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Arial" panose="020B0604020202020204" pitchFamily="34" charset="0"/>
              </a:rPr>
              <a:t>dato di output: </a:t>
            </a:r>
            <a:r>
              <a:rPr lang="it-IT" altLang="it-IT" sz="2800" dirty="0">
                <a:latin typeface="Arial" panose="020B0604020202020204" pitchFamily="34" charset="0"/>
              </a:rPr>
              <a:t>il massimo (variabile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dirty="0">
                <a:solidFill>
                  <a:srgbClr val="FF3300"/>
                </a:solidFill>
                <a:latin typeface="Comic Sans MS" panose="030F0702030302020204" pitchFamily="66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358775" y="4221163"/>
            <a:ext cx="8426450" cy="1570037"/>
          </a:xfrm>
          <a:prstGeom prst="rect">
            <a:avLst/>
          </a:prstGeom>
          <a:solidFill>
            <a:srgbClr val="DDDDDD"/>
          </a:solidFill>
          <a:ln w="5715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leggere da tastiera un numero alla volta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 b="1">
                <a:latin typeface="Arial" panose="020B0604020202020204" pitchFamily="34" charset="0"/>
              </a:rPr>
              <a:t> utilizzarlo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 b="1">
                <a:latin typeface="Arial" panose="020B0604020202020204" pitchFamily="34" charset="0"/>
              </a:rPr>
              <a:t> eliminarlo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  <p:bldP spid="778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sp>
        <p:nvSpPr>
          <p:cNvPr id="41991" name="Text Box 11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  <p:bldP spid="95239" grpId="0" animBg="1" autoUpdateAnimBg="0"/>
      <p:bldP spid="95240" grpId="0" animBg="1" autoUpdateAnimBg="0"/>
      <p:bldP spid="95241" grpId="0" autoUpdateAnimBg="0"/>
      <p:bldP spid="9524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0" y="2590800"/>
            <a:ext cx="1368425" cy="1784350"/>
            <a:chOff x="0" y="1632"/>
            <a:chExt cx="862" cy="1124"/>
          </a:xfrm>
        </p:grpSpPr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 flipV="1">
              <a:off x="432" y="1632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0" y="2160"/>
              <a:ext cx="862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46083" name="Rectangle 7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46084" name="Rectangle 8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46085" name="Rectangle 9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46086" name="Rectangle 10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323850" y="2636838"/>
            <a:ext cx="2016125" cy="1738312"/>
            <a:chOff x="204" y="1661"/>
            <a:chExt cx="1270" cy="1095"/>
          </a:xfrm>
        </p:grpSpPr>
        <p:sp>
          <p:nvSpPr>
            <p:cNvPr id="46089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6090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46088" name="Text Box 14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5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48135" name="Group 7"/>
          <p:cNvGrpSpPr>
            <a:grpSpLocks/>
          </p:cNvGrpSpPr>
          <p:nvPr/>
        </p:nvGrpSpPr>
        <p:grpSpPr bwMode="auto">
          <a:xfrm>
            <a:off x="323850" y="2636838"/>
            <a:ext cx="2016125" cy="1738312"/>
            <a:chOff x="204" y="1661"/>
            <a:chExt cx="1270" cy="1095"/>
          </a:xfrm>
        </p:grpSpPr>
        <p:sp>
          <p:nvSpPr>
            <p:cNvPr id="48137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138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48136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5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50181" name="Rectangle 9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50182" name="Rectangle 10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92171" name="Group 11"/>
          <p:cNvGrpSpPr>
            <a:grpSpLocks/>
          </p:cNvGrpSpPr>
          <p:nvPr/>
        </p:nvGrpSpPr>
        <p:grpSpPr bwMode="auto">
          <a:xfrm>
            <a:off x="1042988" y="2636838"/>
            <a:ext cx="2016125" cy="1738312"/>
            <a:chOff x="204" y="1661"/>
            <a:chExt cx="1270" cy="1095"/>
          </a:xfrm>
        </p:grpSpPr>
        <p:sp>
          <p:nvSpPr>
            <p:cNvPr id="50185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186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50184" name="Text Box 14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52231" name="Group 7"/>
          <p:cNvGrpSpPr>
            <a:grpSpLocks/>
          </p:cNvGrpSpPr>
          <p:nvPr/>
        </p:nvGrpSpPr>
        <p:grpSpPr bwMode="auto">
          <a:xfrm>
            <a:off x="1042988" y="2636838"/>
            <a:ext cx="2016125" cy="1738312"/>
            <a:chOff x="204" y="1661"/>
            <a:chExt cx="1270" cy="1095"/>
          </a:xfrm>
        </p:grpSpPr>
        <p:sp>
          <p:nvSpPr>
            <p:cNvPr id="52233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2234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52232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54275" name="Rectangle 5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54276" name="Rectangle 6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 1 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54278" name="Rectangle 8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93193" name="Group 9"/>
          <p:cNvGrpSpPr>
            <a:grpSpLocks/>
          </p:cNvGrpSpPr>
          <p:nvPr/>
        </p:nvGrpSpPr>
        <p:grpSpPr bwMode="auto">
          <a:xfrm>
            <a:off x="1979613" y="2636838"/>
            <a:ext cx="2016125" cy="1738312"/>
            <a:chOff x="204" y="1661"/>
            <a:chExt cx="1270" cy="1095"/>
          </a:xfrm>
        </p:grpSpPr>
        <p:sp>
          <p:nvSpPr>
            <p:cNvPr id="54281" name="Line 10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282" name="Text Box 11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54280" name="Text Box 12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56327" name="Group 7"/>
          <p:cNvGrpSpPr>
            <a:grpSpLocks/>
          </p:cNvGrpSpPr>
          <p:nvPr/>
        </p:nvGrpSpPr>
        <p:grpSpPr bwMode="auto">
          <a:xfrm>
            <a:off x="1979613" y="2636838"/>
            <a:ext cx="2016125" cy="1738312"/>
            <a:chOff x="204" y="1661"/>
            <a:chExt cx="1270" cy="1095"/>
          </a:xfrm>
        </p:grpSpPr>
        <p:sp>
          <p:nvSpPr>
            <p:cNvPr id="56329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330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56328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 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58372" name="Rectangle 6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58373" name="Rectangle 7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94217" name="Group 9"/>
          <p:cNvGrpSpPr>
            <a:grpSpLocks/>
          </p:cNvGrpSpPr>
          <p:nvPr/>
        </p:nvGrpSpPr>
        <p:grpSpPr bwMode="auto">
          <a:xfrm>
            <a:off x="2916238" y="2636838"/>
            <a:ext cx="2016125" cy="1738312"/>
            <a:chOff x="204" y="1661"/>
            <a:chExt cx="1270" cy="1095"/>
          </a:xfrm>
        </p:grpSpPr>
        <p:sp>
          <p:nvSpPr>
            <p:cNvPr id="58377" name="Line 10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8378" name="Text Box 11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58376" name="Text Box 12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21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60423" name="Group 7"/>
          <p:cNvGrpSpPr>
            <a:grpSpLocks/>
          </p:cNvGrpSpPr>
          <p:nvPr/>
        </p:nvGrpSpPr>
        <p:grpSpPr bwMode="auto">
          <a:xfrm>
            <a:off x="2916238" y="2636838"/>
            <a:ext cx="2016125" cy="1738312"/>
            <a:chOff x="204" y="1661"/>
            <a:chExt cx="1270" cy="1095"/>
          </a:xfrm>
        </p:grpSpPr>
        <p:sp>
          <p:nvSpPr>
            <p:cNvPr id="60425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26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60424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76954" y="4121765"/>
            <a:ext cx="8713787" cy="27146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Arial" panose="020B0604020202020204" pitchFamily="34" charset="0"/>
              </a:rPr>
              <a:t>costrutto ripetitivo: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 dirty="0">
                <a:latin typeface="Arial" panose="020B0604020202020204" pitchFamily="34" charset="0"/>
              </a:rPr>
              <a:t>  </a:t>
            </a:r>
            <a:endParaRPr lang="it-IT" altLang="it-IT" sz="16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Arial" panose="020B0604020202020204" pitchFamily="34" charset="0"/>
              </a:rPr>
              <a:t>operazione ripetuta</a:t>
            </a:r>
            <a:r>
              <a:rPr lang="it-IT" altLang="it-IT" sz="2800" dirty="0">
                <a:latin typeface="Arial" panose="020B0604020202020204" pitchFamily="34" charset="0"/>
              </a:rPr>
              <a:t> (al generico passo </a:t>
            </a: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dirty="0">
                <a:latin typeface="Arial" panose="020B0604020202020204" pitchFamily="34" charset="0"/>
              </a:rPr>
              <a:t>):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leggere un numero da tastiera;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calcolare il massimo tra il numero </a:t>
            </a:r>
            <a:r>
              <a:rPr lang="it-IT" altLang="it-IT" sz="2800" dirty="0">
                <a:solidFill>
                  <a:srgbClr val="FF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inserito</a:t>
            </a:r>
            <a:r>
              <a:rPr lang="it-IT" altLang="it-IT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(il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numero </a:t>
            </a: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dirty="0">
                <a:latin typeface="Arial" panose="020B0604020202020204" pitchFamily="34" charset="0"/>
              </a:rPr>
              <a:t>-simo) e il </a:t>
            </a:r>
            <a:r>
              <a:rPr lang="it-IT" altLang="it-IT" sz="2800" dirty="0">
                <a:solidFill>
                  <a:schemeClr val="accent2"/>
                </a:solidFill>
                <a:latin typeface="Arial" panose="020B0604020202020204" pitchFamily="34" charset="0"/>
              </a:rPr>
              <a:t>massimo degli</a:t>
            </a:r>
            <a:r>
              <a:rPr lang="it-IT" altLang="it-IT" sz="2800" dirty="0">
                <a:latin typeface="Arial" panose="020B0604020202020204" pitchFamily="34" charset="0"/>
              </a:rPr>
              <a:t> (</a:t>
            </a: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i-1</a:t>
            </a:r>
            <a:r>
              <a:rPr lang="it-IT" altLang="it-IT" sz="2800" dirty="0">
                <a:latin typeface="Arial" panose="020B0604020202020204" pitchFamily="34" charset="0"/>
              </a:rPr>
              <a:t>)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solidFill>
                  <a:schemeClr val="accent2"/>
                </a:solidFill>
                <a:latin typeface="Arial" panose="020B0604020202020204" pitchFamily="34" charset="0"/>
              </a:rPr>
              <a:t>numeri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solidFill>
                  <a:schemeClr val="accent2"/>
                </a:solidFill>
                <a:latin typeface="Arial" panose="020B0604020202020204" pitchFamily="34" charset="0"/>
              </a:rPr>
              <a:t>precedenti </a:t>
            </a:r>
          </a:p>
        </p:txBody>
      </p:sp>
      <p:grpSp>
        <p:nvGrpSpPr>
          <p:cNvPr id="137226" name="Group 10"/>
          <p:cNvGrpSpPr>
            <a:grpSpLocks/>
          </p:cNvGrpSpPr>
          <p:nvPr/>
        </p:nvGrpSpPr>
        <p:grpSpPr bwMode="auto">
          <a:xfrm>
            <a:off x="5724527" y="4121150"/>
            <a:ext cx="3287713" cy="1828800"/>
            <a:chOff x="3606" y="2596"/>
            <a:chExt cx="2071" cy="1152"/>
          </a:xfrm>
        </p:grpSpPr>
        <p:sp>
          <p:nvSpPr>
            <p:cNvPr id="7174" name="Text Box 7"/>
            <p:cNvSpPr txBox="1">
              <a:spLocks noChangeArrowheads="1"/>
            </p:cNvSpPr>
            <p:nvPr/>
          </p:nvSpPr>
          <p:spPr bwMode="auto">
            <a:xfrm>
              <a:off x="4558" y="2596"/>
              <a:ext cx="1119" cy="67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dirty="0">
                  <a:latin typeface="Tahoma" panose="020B0604030504040204" pitchFamily="34" charset="0"/>
                  <a:cs typeface="Tahoma" panose="020B0604030504040204" pitchFamily="34" charset="0"/>
                </a:rPr>
                <a:t>variabile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massimo</a:t>
              </a:r>
              <a:endParaRPr lang="it-IT" altLang="it-IT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175" name="Line 8"/>
            <p:cNvSpPr>
              <a:spLocks noChangeShapeType="1"/>
            </p:cNvSpPr>
            <p:nvPr/>
          </p:nvSpPr>
          <p:spPr bwMode="auto">
            <a:xfrm flipV="1">
              <a:off x="3606" y="3335"/>
              <a:ext cx="1043" cy="413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176954" y="1531144"/>
            <a:ext cx="8713787" cy="249299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Arial" panose="020B0604020202020204" pitchFamily="34" charset="0"/>
              </a:rPr>
              <a:t>dati di input: </a:t>
            </a:r>
            <a:r>
              <a:rPr lang="it-IT" altLang="it-IT" sz="2800" dirty="0">
                <a:latin typeface="Arial" panose="020B0604020202020204" pitchFamily="34" charset="0"/>
              </a:rPr>
              <a:t>il numero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i="1" dirty="0">
                <a:solidFill>
                  <a:srgbClr val="CC3300"/>
                </a:solidFill>
              </a:rPr>
              <a:t>n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(variabile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sz="3600" dirty="0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)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, gli </a:t>
            </a:r>
            <a:r>
              <a:rPr lang="it-IT" altLang="it-IT" i="1" dirty="0">
                <a:solidFill>
                  <a:srgbClr val="CC3300"/>
                </a:solidFill>
                <a:cs typeface="Tahoma" panose="020B0604030504040204" pitchFamily="34" charset="0"/>
              </a:rPr>
              <a:t>n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numeri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dirty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it-IT" sz="2800" dirty="0">
                <a:latin typeface="Tahoma" panose="020B0604030504040204" pitchFamily="34" charset="0"/>
                <a:cs typeface="Tahoma" panose="020B0604030504040204" pitchFamily="34" charset="0"/>
              </a:rPr>
              <a:t>(da immettere uno dopo l’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altro da </a:t>
            </a:r>
            <a:r>
              <a:rPr lang="it-IT" altLang="ja-JP" sz="2800" dirty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tastiera, </a:t>
            </a:r>
            <a:r>
              <a:rPr lang="it-IT" altLang="ja-JP" sz="2800" dirty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it-IT" altLang="ja-JP" sz="2800" b="1" dirty="0">
                <a:latin typeface="Tahoma" panose="020B0604030504040204" pitchFamily="34" charset="0"/>
                <a:cs typeface="Tahoma" panose="020B0604030504040204" pitchFamily="34" charset="0"/>
              </a:rPr>
              <a:t>senza memorizzarli tutti,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 variabile 	</a:t>
            </a:r>
            <a:r>
              <a:rPr lang="it-IT" altLang="ja-JP" dirty="0" err="1">
                <a:solidFill>
                  <a:srgbClr val="FF00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numero_letto</a:t>
            </a:r>
            <a:r>
              <a:rPr lang="it-IT" altLang="ja-JP" sz="2800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ja-JP" sz="1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Arial" panose="020B0604020202020204" pitchFamily="34" charset="0"/>
              </a:rPr>
              <a:t>dato di output: </a:t>
            </a:r>
            <a:r>
              <a:rPr lang="it-IT" altLang="it-IT" sz="2800" dirty="0">
                <a:latin typeface="Arial" panose="020B0604020202020204" pitchFamily="34" charset="0"/>
              </a:rPr>
              <a:t>il massimo (variabile</a:t>
            </a:r>
            <a:r>
              <a:rPr lang="it-IT" altLang="it-IT" sz="2800" b="1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dirty="0">
                <a:solidFill>
                  <a:srgbClr val="FF3300"/>
                </a:solidFill>
                <a:latin typeface="Comic Sans MS" panose="030F0702030302020204" pitchFamily="66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21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139271" name="Group 7"/>
          <p:cNvGrpSpPr>
            <a:grpSpLocks/>
          </p:cNvGrpSpPr>
          <p:nvPr/>
        </p:nvGrpSpPr>
        <p:grpSpPr bwMode="auto">
          <a:xfrm>
            <a:off x="3779838" y="2636838"/>
            <a:ext cx="2016125" cy="1738312"/>
            <a:chOff x="204" y="1661"/>
            <a:chExt cx="1270" cy="1095"/>
          </a:xfrm>
        </p:grpSpPr>
        <p:sp>
          <p:nvSpPr>
            <p:cNvPr id="62473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74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62472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21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144391" name="Group 7"/>
          <p:cNvGrpSpPr>
            <a:grpSpLocks/>
          </p:cNvGrpSpPr>
          <p:nvPr/>
        </p:nvGrpSpPr>
        <p:grpSpPr bwMode="auto">
          <a:xfrm>
            <a:off x="4500563" y="2636838"/>
            <a:ext cx="2016125" cy="1738312"/>
            <a:chOff x="204" y="1661"/>
            <a:chExt cx="1270" cy="1095"/>
          </a:xfrm>
        </p:grpSpPr>
        <p:sp>
          <p:nvSpPr>
            <p:cNvPr id="64521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4522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64520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21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145415" name="Group 7"/>
          <p:cNvGrpSpPr>
            <a:grpSpLocks/>
          </p:cNvGrpSpPr>
          <p:nvPr/>
        </p:nvGrpSpPr>
        <p:grpSpPr bwMode="auto">
          <a:xfrm>
            <a:off x="5292725" y="2636838"/>
            <a:ext cx="2016125" cy="1738312"/>
            <a:chOff x="204" y="1661"/>
            <a:chExt cx="1270" cy="1095"/>
          </a:xfrm>
        </p:grpSpPr>
        <p:sp>
          <p:nvSpPr>
            <p:cNvPr id="66569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70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66568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32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68615" name="Group 7"/>
          <p:cNvGrpSpPr>
            <a:grpSpLocks/>
          </p:cNvGrpSpPr>
          <p:nvPr/>
        </p:nvGrpSpPr>
        <p:grpSpPr bwMode="auto">
          <a:xfrm>
            <a:off x="5292725" y="2636838"/>
            <a:ext cx="2016125" cy="1738312"/>
            <a:chOff x="204" y="1661"/>
            <a:chExt cx="1270" cy="1095"/>
          </a:xfrm>
        </p:grpSpPr>
        <p:sp>
          <p:nvSpPr>
            <p:cNvPr id="68617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618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dirty="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68616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32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147463" name="Group 7"/>
          <p:cNvGrpSpPr>
            <a:grpSpLocks/>
          </p:cNvGrpSpPr>
          <p:nvPr/>
        </p:nvGrpSpPr>
        <p:grpSpPr bwMode="auto">
          <a:xfrm>
            <a:off x="6443663" y="2636838"/>
            <a:ext cx="2016125" cy="1738312"/>
            <a:chOff x="204" y="1661"/>
            <a:chExt cx="1270" cy="1095"/>
          </a:xfrm>
        </p:grpSpPr>
        <p:sp>
          <p:nvSpPr>
            <p:cNvPr id="70665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0666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70664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32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148487" name="Group 7"/>
          <p:cNvGrpSpPr>
            <a:grpSpLocks/>
          </p:cNvGrpSpPr>
          <p:nvPr/>
        </p:nvGrpSpPr>
        <p:grpSpPr bwMode="auto">
          <a:xfrm>
            <a:off x="7127875" y="2636838"/>
            <a:ext cx="2016125" cy="1738312"/>
            <a:chOff x="204" y="1661"/>
            <a:chExt cx="1270" cy="1095"/>
          </a:xfrm>
        </p:grpSpPr>
        <p:sp>
          <p:nvSpPr>
            <p:cNvPr id="72713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714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72712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3622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32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572000" y="52578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-12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2362200" y="5913438"/>
            <a:ext cx="106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max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4572000" y="5913438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min</a:t>
            </a:r>
          </a:p>
        </p:txBody>
      </p:sp>
      <p:grpSp>
        <p:nvGrpSpPr>
          <p:cNvPr id="74759" name="Group 7"/>
          <p:cNvGrpSpPr>
            <a:grpSpLocks/>
          </p:cNvGrpSpPr>
          <p:nvPr/>
        </p:nvGrpSpPr>
        <p:grpSpPr bwMode="auto">
          <a:xfrm>
            <a:off x="7127875" y="2636838"/>
            <a:ext cx="2016125" cy="1738312"/>
            <a:chOff x="204" y="1661"/>
            <a:chExt cx="1270" cy="1095"/>
          </a:xfrm>
        </p:grpSpPr>
        <p:sp>
          <p:nvSpPr>
            <p:cNvPr id="74764" name="Line 8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765" name="Text Box 9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74760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dell’elemento  </a:t>
            </a:r>
            <a:r>
              <a:rPr lang="it-IT" altLang="it-IT" sz="2800" b="1" dirty="0">
                <a:latin typeface="Arial" panose="020B0604020202020204" pitchFamily="34" charset="0"/>
              </a:rPr>
              <a:t>massimo</a:t>
            </a:r>
            <a:r>
              <a:rPr lang="it-IT" altLang="it-IT" sz="2800" dirty="0">
                <a:latin typeface="Arial" panose="020B0604020202020204" pitchFamily="34" charset="0"/>
              </a:rPr>
              <a:t>  e dell’</a:t>
            </a:r>
            <a:r>
              <a:rPr lang="it-IT" altLang="ja-JP" sz="2800" dirty="0">
                <a:latin typeface="Arial" panose="020B0604020202020204" pitchFamily="34" charset="0"/>
              </a:rPr>
              <a:t>elemento </a:t>
            </a:r>
            <a:r>
              <a:rPr lang="it-IT" altLang="ja-JP" sz="2800" b="1" dirty="0">
                <a:latin typeface="Arial" panose="020B0604020202020204" pitchFamily="34" charset="0"/>
              </a:rPr>
              <a:t>minimo</a:t>
            </a:r>
            <a:r>
              <a:rPr lang="it-IT" altLang="ja-JP" sz="2800" dirty="0">
                <a:latin typeface="Arial" panose="020B0604020202020204" pitchFamily="34" charset="0"/>
              </a:rPr>
              <a:t> di un insieme di </a:t>
            </a:r>
            <a:r>
              <a:rPr lang="it-IT" altLang="ja-JP" i="1" dirty="0">
                <a:solidFill>
                  <a:schemeClr val="accent2"/>
                </a:solidFill>
              </a:rPr>
              <a:t>n</a:t>
            </a:r>
            <a:r>
              <a:rPr lang="it-IT" altLang="ja-JP" sz="2800" dirty="0">
                <a:latin typeface="Arial" panose="020B0604020202020204" pitchFamily="34" charset="0"/>
              </a:rPr>
              <a:t> dati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74761" name="Group 11"/>
          <p:cNvGrpSpPr>
            <a:grpSpLocks/>
          </p:cNvGrpSpPr>
          <p:nvPr/>
        </p:nvGrpSpPr>
        <p:grpSpPr bwMode="auto">
          <a:xfrm>
            <a:off x="2051050" y="4868863"/>
            <a:ext cx="3889375" cy="1223962"/>
            <a:chOff x="1292" y="3067"/>
            <a:chExt cx="2450" cy="771"/>
          </a:xfrm>
        </p:grpSpPr>
        <p:sp>
          <p:nvSpPr>
            <p:cNvPr id="74762" name="Rectangle 12"/>
            <p:cNvSpPr>
              <a:spLocks noChangeArrowheads="1"/>
            </p:cNvSpPr>
            <p:nvPr/>
          </p:nvSpPr>
          <p:spPr bwMode="auto">
            <a:xfrm>
              <a:off x="1292" y="3067"/>
              <a:ext cx="1134" cy="771"/>
            </a:xfrm>
            <a:prstGeom prst="rect">
              <a:avLst/>
            </a:prstGeom>
            <a:noFill/>
            <a:ln w="5715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74763" name="Rectangle 13"/>
            <p:cNvSpPr>
              <a:spLocks noChangeArrowheads="1"/>
            </p:cNvSpPr>
            <p:nvPr/>
          </p:nvSpPr>
          <p:spPr bwMode="auto">
            <a:xfrm>
              <a:off x="2608" y="3067"/>
              <a:ext cx="1134" cy="771"/>
            </a:xfrm>
            <a:prstGeom prst="rect">
              <a:avLst/>
            </a:prstGeom>
            <a:noFill/>
            <a:ln w="5715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aggiornamento delle variabili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max</a:t>
            </a:r>
            <a:r>
              <a:rPr lang="it-IT" altLang="it-IT" sz="2800">
                <a:latin typeface="Arial" panose="020B0604020202020204" pitchFamily="34" charset="0"/>
              </a:rPr>
              <a:t> e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min</a:t>
            </a:r>
            <a:r>
              <a:rPr lang="it-IT" altLang="it-IT" sz="2800">
                <a:latin typeface="Arial" panose="020B0604020202020204" pitchFamily="34" charset="0"/>
              </a:rPr>
              <a:t> a ogni passo: calcolo del massimo e del minimo tra il numero letto a quel passo (variabile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numero_letto</a:t>
            </a:r>
            <a:r>
              <a:rPr lang="it-IT" altLang="it-IT" sz="2800">
                <a:latin typeface="Arial" panose="020B0604020202020204" pitchFamily="34" charset="0"/>
              </a:rPr>
              <a:t>) e il massimo e il minimo parziale  (variabili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max</a:t>
            </a: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altLang="it-IT" sz="2800">
                <a:latin typeface="Arial Unicode MS" charset="0"/>
              </a:rPr>
              <a:t>e</a:t>
            </a:r>
            <a:r>
              <a:rPr lang="it-IT" altLang="it-IT" sz="2800"/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min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50825" y="2276475"/>
            <a:ext cx="8569325" cy="23082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it-IT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(</a:t>
            </a:r>
            <a:r>
              <a:rPr lang="it-IT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b="1" dirty="0">
                <a:latin typeface="Comic Sans MS" charset="0"/>
                <a:ea typeface="ＭＳ Ｐゴシック" charset="0"/>
              </a:rPr>
              <a:t> )</a:t>
            </a: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     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}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else </a:t>
            </a:r>
            <a:r>
              <a:rPr lang="it-IT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b="1" dirty="0">
                <a:latin typeface="Comic Sans MS" charset="0"/>
                <a:ea typeface="ＭＳ Ｐゴシック" charset="0"/>
              </a:rPr>
              <a:t>(</a:t>
            </a:r>
            <a:r>
              <a:rPr lang="it-IT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b="1" dirty="0">
                <a:latin typeface="Comic Sans MS" charset="0"/>
                <a:ea typeface="ＭＳ Ｐゴシック" charset="0"/>
              </a:rPr>
              <a:t>)</a:t>
            </a:r>
          </a:p>
          <a:p>
            <a:pPr algn="just"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           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}</a:t>
            </a:r>
            <a:endParaRPr lang="it-IT" b="1" dirty="0">
              <a:latin typeface="Comic Sans MS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50825" y="9525"/>
            <a:ext cx="7772400" cy="692467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n, i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n,numero_letto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(i=2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i&lt;=n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i++)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 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6600"/>
                </a:solidFill>
                <a:latin typeface="Comic Sans MS" charset="0"/>
                <a:ea typeface="ＭＳ Ｐゴシック" charset="0"/>
              </a:rPr>
              <a:t>&gt;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  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 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 </a:t>
            </a:r>
            <a:r>
              <a:rPr lang="it-IT" sz="26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 algn="just"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        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 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7554913" y="908050"/>
            <a:ext cx="1589087" cy="1471613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>
                <a:latin typeface="Comic Sans MS" panose="030F0702030302020204" pitchFamily="66" charset="0"/>
              </a:rPr>
              <a:t>2(n-1)</a:t>
            </a:r>
          </a:p>
          <a:p>
            <a:pPr algn="ctr">
              <a:defRPr/>
            </a:pPr>
            <a:r>
              <a:rPr lang="it-IT" altLang="it-IT" sz="2800">
                <a:latin typeface="Arial" panose="020B0604020202020204" pitchFamily="34" charset="0"/>
              </a:rPr>
              <a:t>confronti</a:t>
            </a:r>
          </a:p>
          <a:p>
            <a:pPr algn="ctr">
              <a:defRPr/>
            </a:pP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(al più)</a:t>
            </a:r>
          </a:p>
        </p:txBody>
      </p:sp>
      <p:grpSp>
        <p:nvGrpSpPr>
          <p:cNvPr id="90121" name="Group 9"/>
          <p:cNvGrpSpPr>
            <a:grpSpLocks/>
          </p:cNvGrpSpPr>
          <p:nvPr/>
        </p:nvGrpSpPr>
        <p:grpSpPr bwMode="auto">
          <a:xfrm>
            <a:off x="3598863" y="1341438"/>
            <a:ext cx="4176712" cy="2735262"/>
            <a:chOff x="1927" y="845"/>
            <a:chExt cx="2631" cy="1723"/>
          </a:xfrm>
        </p:grpSpPr>
        <p:sp>
          <p:nvSpPr>
            <p:cNvPr id="78856" name="Line 6"/>
            <p:cNvSpPr>
              <a:spLocks noChangeShapeType="1"/>
            </p:cNvSpPr>
            <p:nvPr/>
          </p:nvSpPr>
          <p:spPr bwMode="auto">
            <a:xfrm flipH="1">
              <a:off x="1927" y="845"/>
              <a:ext cx="2586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8857" name="Line 7"/>
            <p:cNvSpPr>
              <a:spLocks noChangeShapeType="1"/>
            </p:cNvSpPr>
            <p:nvPr/>
          </p:nvSpPr>
          <p:spPr bwMode="auto">
            <a:xfrm flipH="1">
              <a:off x="2607" y="845"/>
              <a:ext cx="1951" cy="17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0124" name="Group 12"/>
          <p:cNvGrpSpPr>
            <a:grpSpLocks/>
          </p:cNvGrpSpPr>
          <p:nvPr/>
        </p:nvGrpSpPr>
        <p:grpSpPr bwMode="auto">
          <a:xfrm>
            <a:off x="1258888" y="765175"/>
            <a:ext cx="7704137" cy="2087563"/>
            <a:chOff x="476" y="482"/>
            <a:chExt cx="4853" cy="1315"/>
          </a:xfrm>
        </p:grpSpPr>
        <p:sp>
          <p:nvSpPr>
            <p:cNvPr id="78854" name="Rectangle 10"/>
            <p:cNvSpPr>
              <a:spLocks noChangeArrowheads="1"/>
            </p:cNvSpPr>
            <p:nvPr/>
          </p:nvSpPr>
          <p:spPr bwMode="auto">
            <a:xfrm>
              <a:off x="4694" y="482"/>
              <a:ext cx="635" cy="499"/>
            </a:xfrm>
            <a:prstGeom prst="rect">
              <a:avLst/>
            </a:prstGeom>
            <a:noFill/>
            <a:ln w="2857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78855" name="Rectangle 11"/>
            <p:cNvSpPr>
              <a:spLocks noChangeArrowheads="1"/>
            </p:cNvSpPr>
            <p:nvPr/>
          </p:nvSpPr>
          <p:spPr bwMode="auto">
            <a:xfrm>
              <a:off x="476" y="1525"/>
              <a:ext cx="1585" cy="272"/>
            </a:xfrm>
            <a:prstGeom prst="rect">
              <a:avLst/>
            </a:prstGeom>
            <a:noFill/>
            <a:ln w="2857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5652120" y="404664"/>
            <a:ext cx="2881015" cy="3231654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12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n, i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12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n,numero_letto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>
              <a:defRPr/>
            </a:pP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1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12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(i=2</a:t>
            </a:r>
            <a:r>
              <a:rPr lang="it-IT" sz="1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 i&lt;=n</a:t>
            </a:r>
            <a:r>
              <a:rPr lang="it-IT" sz="1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 i++)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 </a:t>
            </a:r>
          </a:p>
          <a:p>
            <a:pPr>
              <a:defRPr/>
            </a:pP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12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);</a:t>
            </a:r>
            <a:endParaRPr lang="it-IT" sz="12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12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>
                <a:solidFill>
                  <a:srgbClr val="FF6600"/>
                </a:solidFill>
                <a:latin typeface="Comic Sans MS" charset="0"/>
                <a:ea typeface="ＭＳ Ｐゴシック" charset="0"/>
              </a:rPr>
              <a:t>&gt;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1200" b="1" dirty="0">
                <a:latin typeface="Comic Sans MS" charset="0"/>
                <a:ea typeface="ＭＳ Ｐゴシック" charset="0"/>
              </a:rPr>
              <a:t>       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numero_letto</a:t>
            </a:r>
            <a:endParaRPr lang="it-IT" sz="12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1200" b="1" dirty="0">
                <a:latin typeface="Comic Sans MS" charset="0"/>
                <a:ea typeface="ＭＳ Ｐゴシック" charset="0"/>
              </a:rPr>
              <a:t>      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 </a:t>
            </a:r>
            <a:r>
              <a:rPr lang="it-IT" sz="12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 algn="just">
              <a:defRPr/>
            </a:pPr>
            <a:r>
              <a:rPr lang="it-IT" sz="1200" b="1" dirty="0">
                <a:latin typeface="Comic Sans MS" charset="0"/>
                <a:ea typeface="ＭＳ Ｐゴシック" charset="0"/>
              </a:rPr>
              <a:t>             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1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1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</a:t>
            </a:r>
            <a:r>
              <a:rPr lang="it-IT" altLang="it-IT" sz="1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</a:p>
          <a:p>
            <a:pPr>
              <a:defRPr/>
            </a:pP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altLang="it-IT" sz="1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 </a:t>
            </a:r>
            <a:endParaRPr lang="it-IT" sz="1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altLang="it-IT" sz="1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12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12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12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12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1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1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altLang="it-IT" sz="1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12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B9F2295-FA8D-D932-8538-228E3A473381}"/>
              </a:ext>
            </a:extLst>
          </p:cNvPr>
          <p:cNvSpPr txBox="1"/>
          <p:nvPr/>
        </p:nvSpPr>
        <p:spPr>
          <a:xfrm>
            <a:off x="323528" y="404664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Esempio di dati che danno luogo al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peggiore </a:t>
            </a:r>
            <a:r>
              <a:rPr lang="it-IT" sz="2400" dirty="0">
                <a:latin typeface="+mj-lt"/>
                <a:cs typeface="Arial" panose="020B0604020202020204" pitchFamily="34" charset="0"/>
              </a:rPr>
              <a:t>2</a:t>
            </a:r>
            <a:r>
              <a:rPr lang="it-IT" sz="2400" i="1" dirty="0">
                <a:latin typeface="+mj-lt"/>
                <a:cs typeface="Arial" panose="020B0604020202020204" pitchFamily="34" charset="0"/>
              </a:rPr>
              <a:t>(n-</a:t>
            </a:r>
            <a:r>
              <a:rPr lang="it-IT" sz="2400" dirty="0">
                <a:latin typeface="+mj-lt"/>
                <a:cs typeface="Arial" panose="020B0604020202020204" pitchFamily="34" charset="0"/>
              </a:rPr>
              <a:t>1</a:t>
            </a:r>
            <a:r>
              <a:rPr lang="it-IT" sz="2400" i="1" dirty="0">
                <a:latin typeface="+mj-lt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2ADA36A4-067B-13AD-85BC-AAE9B053E4B0}"/>
              </a:ext>
            </a:extLst>
          </p:cNvPr>
          <p:cNvGrpSpPr/>
          <p:nvPr/>
        </p:nvGrpSpPr>
        <p:grpSpPr>
          <a:xfrm>
            <a:off x="484208" y="1628800"/>
            <a:ext cx="4486056" cy="648072"/>
            <a:chOff x="484208" y="1628800"/>
            <a:chExt cx="4486056" cy="648072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5F63E50F-A89E-53AE-4534-353C37FF3533}"/>
                </a:ext>
              </a:extLst>
            </p:cNvPr>
            <p:cNvSpPr txBox="1"/>
            <p:nvPr/>
          </p:nvSpPr>
          <p:spPr>
            <a:xfrm>
              <a:off x="484208" y="1630541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51</a:t>
              </a:r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C22EBAD0-D27A-3074-7C27-C6120964CF88}"/>
                </a:ext>
              </a:extLst>
            </p:cNvPr>
            <p:cNvSpPr txBox="1"/>
            <p:nvPr/>
          </p:nvSpPr>
          <p:spPr>
            <a:xfrm>
              <a:off x="1261373" y="1628800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47</a:t>
              </a: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B9185AB2-A6CC-6ADB-2AC4-54DB2BE2C5DE}"/>
                </a:ext>
              </a:extLst>
            </p:cNvPr>
            <p:cNvSpPr txBox="1"/>
            <p:nvPr/>
          </p:nvSpPr>
          <p:spPr>
            <a:xfrm>
              <a:off x="1996376" y="1630541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42</a:t>
              </a: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086B75A4-E3AF-F3CE-AFEE-D248BE1D5F22}"/>
                </a:ext>
              </a:extLst>
            </p:cNvPr>
            <p:cNvSpPr txBox="1"/>
            <p:nvPr/>
          </p:nvSpPr>
          <p:spPr>
            <a:xfrm>
              <a:off x="2773541" y="1628800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33</a:t>
              </a: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A51DB31E-1A3F-06F2-295C-EE4BE7FA6BCA}"/>
                </a:ext>
              </a:extLst>
            </p:cNvPr>
            <p:cNvSpPr txBox="1"/>
            <p:nvPr/>
          </p:nvSpPr>
          <p:spPr>
            <a:xfrm>
              <a:off x="3563888" y="1630541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12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D9F004F2-EF1C-3600-1D45-798BDA7315C8}"/>
                </a:ext>
              </a:extLst>
            </p:cNvPr>
            <p:cNvSpPr txBox="1"/>
            <p:nvPr/>
          </p:nvSpPr>
          <p:spPr>
            <a:xfrm>
              <a:off x="4341053" y="1628800"/>
              <a:ext cx="62921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11</a:t>
              </a:r>
            </a:p>
          </p:txBody>
        </p:sp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FE2019D-58E2-DACA-355D-7355AF9007C4}"/>
              </a:ext>
            </a:extLst>
          </p:cNvPr>
          <p:cNvSpPr txBox="1"/>
          <p:nvPr/>
        </p:nvSpPr>
        <p:spPr>
          <a:xfrm>
            <a:off x="323528" y="4221088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Esempio di dati che danno luogo al </a:t>
            </a:r>
            <a:r>
              <a:rPr lang="it-IT" sz="24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migliore </a:t>
            </a:r>
            <a:r>
              <a:rPr lang="it-IT" sz="2400" i="1" dirty="0">
                <a:latin typeface="+mj-lt"/>
                <a:cs typeface="Arial" panose="020B0604020202020204" pitchFamily="34" charset="0"/>
              </a:rPr>
              <a:t>n-</a:t>
            </a:r>
            <a:r>
              <a:rPr lang="it-IT" sz="2400" dirty="0">
                <a:latin typeface="+mj-lt"/>
                <a:cs typeface="Arial" panose="020B0604020202020204" pitchFamily="34" charset="0"/>
              </a:rPr>
              <a:t>1</a:t>
            </a:r>
            <a:endParaRPr lang="it-IT" sz="2400" i="1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B43506D1-A9ED-D543-8037-151BDD6282CF}"/>
              </a:ext>
            </a:extLst>
          </p:cNvPr>
          <p:cNvGrpSpPr/>
          <p:nvPr/>
        </p:nvGrpSpPr>
        <p:grpSpPr>
          <a:xfrm>
            <a:off x="484208" y="5445224"/>
            <a:ext cx="4503176" cy="648072"/>
            <a:chOff x="484208" y="1628800"/>
            <a:chExt cx="4503176" cy="648072"/>
          </a:xfrm>
        </p:grpSpPr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B4A93680-E950-FCFB-5C23-A25098C55F37}"/>
                </a:ext>
              </a:extLst>
            </p:cNvPr>
            <p:cNvSpPr txBox="1"/>
            <p:nvPr/>
          </p:nvSpPr>
          <p:spPr>
            <a:xfrm>
              <a:off x="484208" y="1630541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21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AD0C01FA-F0BF-E3F8-CE0C-1840586B86C6}"/>
                </a:ext>
              </a:extLst>
            </p:cNvPr>
            <p:cNvSpPr txBox="1"/>
            <p:nvPr/>
          </p:nvSpPr>
          <p:spPr>
            <a:xfrm>
              <a:off x="1261373" y="1628800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27</a:t>
              </a: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DD17C52F-C6DC-4876-2C85-B4C4E1E7B358}"/>
                </a:ext>
              </a:extLst>
            </p:cNvPr>
            <p:cNvSpPr txBox="1"/>
            <p:nvPr/>
          </p:nvSpPr>
          <p:spPr>
            <a:xfrm>
              <a:off x="1996376" y="1630541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42</a:t>
              </a:r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AC1E42FF-FFE4-9584-AC29-0E2EED36FC0D}"/>
                </a:ext>
              </a:extLst>
            </p:cNvPr>
            <p:cNvSpPr txBox="1"/>
            <p:nvPr/>
          </p:nvSpPr>
          <p:spPr>
            <a:xfrm>
              <a:off x="2773541" y="1628800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53</a:t>
              </a:r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1F43FA47-37E1-A85B-ED53-68408318DD0C}"/>
                </a:ext>
              </a:extLst>
            </p:cNvPr>
            <p:cNvSpPr txBox="1"/>
            <p:nvPr/>
          </p:nvSpPr>
          <p:spPr>
            <a:xfrm>
              <a:off x="3563888" y="1630541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62</a:t>
              </a:r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1B6744DF-BB60-D0ED-F766-F3882C08D3EC}"/>
                </a:ext>
              </a:extLst>
            </p:cNvPr>
            <p:cNvSpPr txBox="1"/>
            <p:nvPr/>
          </p:nvSpPr>
          <p:spPr>
            <a:xfrm>
              <a:off x="4341053" y="1628800"/>
              <a:ext cx="646331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81</a:t>
              </a:r>
            </a:p>
          </p:txBody>
        </p:sp>
      </p:grp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75BAA8D-DE2A-5601-D7F3-29D7565F947E}"/>
              </a:ext>
            </a:extLst>
          </p:cNvPr>
          <p:cNvSpPr txBox="1"/>
          <p:nvPr/>
        </p:nvSpPr>
        <p:spPr>
          <a:xfrm>
            <a:off x="323528" y="2777153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Qual è il costo nel caso migliore ?</a:t>
            </a:r>
            <a:endParaRPr lang="it-IT" sz="2400" i="1" dirty="0">
              <a:latin typeface="+mj-lt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94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109579" name="Group 11"/>
          <p:cNvGrpSpPr>
            <a:grpSpLocks/>
          </p:cNvGrpSpPr>
          <p:nvPr/>
        </p:nvGrpSpPr>
        <p:grpSpPr bwMode="auto">
          <a:xfrm>
            <a:off x="0" y="2590800"/>
            <a:ext cx="1368425" cy="1784350"/>
            <a:chOff x="0" y="1632"/>
            <a:chExt cx="862" cy="1124"/>
          </a:xfrm>
        </p:grpSpPr>
        <p:sp>
          <p:nvSpPr>
            <p:cNvPr id="9223" name="Line 6"/>
            <p:cNvSpPr>
              <a:spLocks noChangeShapeType="1"/>
            </p:cNvSpPr>
            <p:nvPr/>
          </p:nvSpPr>
          <p:spPr bwMode="auto">
            <a:xfrm flipV="1">
              <a:off x="432" y="1632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4" name="Text Box 10"/>
            <p:cNvSpPr txBox="1">
              <a:spLocks noChangeArrowheads="1"/>
            </p:cNvSpPr>
            <p:nvPr/>
          </p:nvSpPr>
          <p:spPr bwMode="auto">
            <a:xfrm>
              <a:off x="0" y="2160"/>
              <a:ext cx="862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utoUpdateAnimBg="0"/>
      <p:bldP spid="109575" grpId="0" animBg="1" autoUpdateAnimBg="0"/>
      <p:bldP spid="109576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9525"/>
            <a:ext cx="7772400" cy="692467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n, i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n,numero_letto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(i=2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i&lt;=n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i++)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 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6600"/>
                </a:solidFill>
                <a:latin typeface="Comic Sans MS" charset="0"/>
                <a:ea typeface="ＭＳ Ｐゴシック" charset="0"/>
              </a:rPr>
              <a:t>&gt;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  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 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 </a:t>
            </a:r>
            <a:r>
              <a:rPr lang="it-IT" sz="26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 algn="just"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        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numero_letto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 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min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5470525" y="1052513"/>
            <a:ext cx="3516313" cy="2308225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dirty="0">
                <a:latin typeface="Comic Sans MS" panose="030F0702030302020204" pitchFamily="66" charset="0"/>
              </a:rPr>
              <a:t>2n-2</a:t>
            </a:r>
          </a:p>
          <a:p>
            <a:pPr algn="ctr"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confronti</a:t>
            </a:r>
          </a:p>
          <a:p>
            <a:pPr algn="ctr">
              <a:defRPr/>
            </a:pPr>
            <a:r>
              <a:rPr lang="it-IT" altLang="it-IT" sz="2800" b="1" dirty="0">
                <a:solidFill>
                  <a:srgbClr val="FF3300"/>
                </a:solidFill>
                <a:latin typeface="Arial" panose="020B0604020202020204" pitchFamily="34" charset="0"/>
              </a:rPr>
              <a:t>(al più)</a:t>
            </a:r>
          </a:p>
          <a:p>
            <a:pPr algn="ctr">
              <a:defRPr/>
            </a:pPr>
            <a:endParaRPr lang="it-IT" altLang="it-IT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it-IT" altLang="it-IT" sz="2800" b="1" dirty="0">
                <a:solidFill>
                  <a:srgbClr val="0070C0"/>
                </a:solidFill>
                <a:latin typeface="Arial" panose="020B0604020202020204" pitchFamily="34" charset="0"/>
              </a:rPr>
              <a:t>si può fare meglio?</a:t>
            </a:r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>
            <a:extLst>
              <a:ext uri="{FF2B5EF4-FFF2-40B4-BE49-F238E27FC236}">
                <a16:creationId xmlns:a16="http://schemas.microsoft.com/office/drawing/2014/main" id="{935C5127-49A2-7A52-40CD-E65E3DBE6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7" y="332656"/>
            <a:ext cx="8785225" cy="18774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Esercizio: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</a:t>
            </a:r>
            <a:r>
              <a:rPr lang="it-IT" altLang="it-IT" sz="2800" b="1" dirty="0">
                <a:latin typeface="Arial" panose="020B0604020202020204" pitchFamily="34" charset="0"/>
              </a:rPr>
              <a:t>secondo massimo  </a:t>
            </a:r>
            <a:r>
              <a:rPr lang="it-IT" altLang="it-IT" sz="2800" dirty="0">
                <a:latin typeface="Arial" panose="020B0604020202020204" pitchFamily="34" charset="0"/>
              </a:rPr>
              <a:t>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13AE9442-D7E6-EC28-8193-74754121CFB4}"/>
              </a:ext>
            </a:extLst>
          </p:cNvPr>
          <p:cNvGrpSpPr/>
          <p:nvPr/>
        </p:nvGrpSpPr>
        <p:grpSpPr>
          <a:xfrm>
            <a:off x="198819" y="3429000"/>
            <a:ext cx="8373203" cy="651163"/>
            <a:chOff x="198819" y="3429000"/>
            <a:chExt cx="8373203" cy="651163"/>
          </a:xfrm>
        </p:grpSpPr>
        <p:grpSp>
          <p:nvGrpSpPr>
            <p:cNvPr id="3" name="Gruppo 2">
              <a:extLst>
                <a:ext uri="{FF2B5EF4-FFF2-40B4-BE49-F238E27FC236}">
                  <a16:creationId xmlns:a16="http://schemas.microsoft.com/office/drawing/2014/main" id="{EA194998-F3FD-95DD-D16C-C489C5051969}"/>
                </a:ext>
              </a:extLst>
            </p:cNvPr>
            <p:cNvGrpSpPr/>
            <p:nvPr/>
          </p:nvGrpSpPr>
          <p:grpSpPr>
            <a:xfrm>
              <a:off x="198819" y="3432091"/>
              <a:ext cx="4503176" cy="648072"/>
              <a:chOff x="484208" y="1628800"/>
              <a:chExt cx="4503176" cy="648072"/>
            </a:xfrm>
          </p:grpSpPr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B269C8E9-D2A0-FBF6-6023-92F45B9B6863}"/>
                  </a:ext>
                </a:extLst>
              </p:cNvPr>
              <p:cNvSpPr txBox="1"/>
              <p:nvPr/>
            </p:nvSpPr>
            <p:spPr>
              <a:xfrm>
                <a:off x="484208" y="1630541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51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744ABE26-1011-EE38-4FDC-FC8C8513BBA9}"/>
                  </a:ext>
                </a:extLst>
              </p:cNvPr>
              <p:cNvSpPr txBox="1"/>
              <p:nvPr/>
            </p:nvSpPr>
            <p:spPr>
              <a:xfrm>
                <a:off x="1261373" y="1628800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67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1B89AE23-935F-D23F-D9A3-DE532B1CEA64}"/>
                  </a:ext>
                </a:extLst>
              </p:cNvPr>
              <p:cNvSpPr txBox="1"/>
              <p:nvPr/>
            </p:nvSpPr>
            <p:spPr>
              <a:xfrm>
                <a:off x="1996376" y="1630541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42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6B07C1E0-E07A-5EB3-6998-4E87CBE21344}"/>
                  </a:ext>
                </a:extLst>
              </p:cNvPr>
              <p:cNvSpPr txBox="1"/>
              <p:nvPr/>
            </p:nvSpPr>
            <p:spPr>
              <a:xfrm>
                <a:off x="2773541" y="1628800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13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A03B984F-EDC8-42EA-27B7-12E0A4C0184E}"/>
                  </a:ext>
                </a:extLst>
              </p:cNvPr>
              <p:cNvSpPr txBox="1"/>
              <p:nvPr/>
            </p:nvSpPr>
            <p:spPr>
              <a:xfrm>
                <a:off x="3563888" y="1630541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73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92863BBF-030C-F336-D62B-E233FAF47FFB}"/>
                  </a:ext>
                </a:extLst>
              </p:cNvPr>
              <p:cNvSpPr txBox="1"/>
              <p:nvPr/>
            </p:nvSpPr>
            <p:spPr>
              <a:xfrm>
                <a:off x="4341053" y="1628800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61</a:t>
                </a:r>
              </a:p>
            </p:txBody>
          </p:sp>
        </p:grpSp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3529B26A-413A-325A-CBC0-338487DC5659}"/>
                </a:ext>
              </a:extLst>
            </p:cNvPr>
            <p:cNvGrpSpPr/>
            <p:nvPr/>
          </p:nvGrpSpPr>
          <p:grpSpPr>
            <a:xfrm>
              <a:off x="4846011" y="3429000"/>
              <a:ext cx="3726011" cy="648072"/>
              <a:chOff x="484208" y="1628800"/>
              <a:chExt cx="3726011" cy="648072"/>
            </a:xfrm>
          </p:grpSpPr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858034FC-B2DB-A90F-D148-37FA61B832E3}"/>
                  </a:ext>
                </a:extLst>
              </p:cNvPr>
              <p:cNvSpPr txBox="1"/>
              <p:nvPr/>
            </p:nvSpPr>
            <p:spPr>
              <a:xfrm>
                <a:off x="484208" y="1630541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55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4645DA71-7EB6-7593-A747-3B6F62AC7A4C}"/>
                  </a:ext>
                </a:extLst>
              </p:cNvPr>
              <p:cNvSpPr txBox="1"/>
              <p:nvPr/>
            </p:nvSpPr>
            <p:spPr>
              <a:xfrm>
                <a:off x="1261373" y="1628800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47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1787D0C-B701-109F-EFBA-4A5AE6BB92D0}"/>
                  </a:ext>
                </a:extLst>
              </p:cNvPr>
              <p:cNvSpPr txBox="1"/>
              <p:nvPr/>
            </p:nvSpPr>
            <p:spPr>
              <a:xfrm>
                <a:off x="1996376" y="1630541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82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ADB300E5-9B0C-D880-977B-B78D2191042A}"/>
                  </a:ext>
                </a:extLst>
              </p:cNvPr>
              <p:cNvSpPr txBox="1"/>
              <p:nvPr/>
            </p:nvSpPr>
            <p:spPr>
              <a:xfrm>
                <a:off x="2773541" y="1628800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33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5DF627B8-2417-6862-3191-1AF6969CA299}"/>
                  </a:ext>
                </a:extLst>
              </p:cNvPr>
              <p:cNvSpPr txBox="1"/>
              <p:nvPr/>
            </p:nvSpPr>
            <p:spPr>
              <a:xfrm>
                <a:off x="3563888" y="1630541"/>
                <a:ext cx="64633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52</a:t>
                </a:r>
              </a:p>
            </p:txBody>
          </p:sp>
        </p:grpSp>
      </p:grp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89547228-5D5B-933F-7849-4510773FEB70}"/>
              </a:ext>
            </a:extLst>
          </p:cNvPr>
          <p:cNvGrpSpPr/>
          <p:nvPr/>
        </p:nvGrpSpPr>
        <p:grpSpPr>
          <a:xfrm>
            <a:off x="6222977" y="4101331"/>
            <a:ext cx="958917" cy="1592887"/>
            <a:chOff x="6311216" y="4221088"/>
            <a:chExt cx="958917" cy="1592887"/>
          </a:xfrm>
        </p:grpSpPr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F74FEDA6-AD02-5B90-CD3C-4739361DD911}"/>
                </a:ext>
              </a:extLst>
            </p:cNvPr>
            <p:cNvSpPr txBox="1"/>
            <p:nvPr/>
          </p:nvSpPr>
          <p:spPr>
            <a:xfrm>
              <a:off x="6311216" y="5229200"/>
              <a:ext cx="958917" cy="584775"/>
            </a:xfrm>
            <a:prstGeom prst="rect">
              <a:avLst/>
            </a:prstGeom>
            <a:noFill/>
            <a:ln w="19050">
              <a:solidFill>
                <a:srgbClr val="66FF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latin typeface="Arial" panose="020B0604020202020204" pitchFamily="34" charset="0"/>
                  <a:cs typeface="Arial" panose="020B0604020202020204" pitchFamily="34" charset="0"/>
                </a:rPr>
                <a:t>max</a:t>
              </a:r>
            </a:p>
          </p:txBody>
        </p: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17C83F77-17A5-2B31-C29F-83BFBBC65AE0}"/>
                </a:ext>
              </a:extLst>
            </p:cNvPr>
            <p:cNvCxnSpPr>
              <a:cxnSpLocks/>
              <a:stCxn id="18" idx="0"/>
            </p:cNvCxnSpPr>
            <p:nvPr/>
          </p:nvCxnSpPr>
          <p:spPr bwMode="auto">
            <a:xfrm flipH="1" flipV="1">
              <a:off x="6790674" y="4221088"/>
              <a:ext cx="1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FF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81308A74-1610-F56F-A6E2-49000A3F0A31}"/>
              </a:ext>
            </a:extLst>
          </p:cNvPr>
          <p:cNvGrpSpPr/>
          <p:nvPr/>
        </p:nvGrpSpPr>
        <p:grpSpPr>
          <a:xfrm>
            <a:off x="2700616" y="4101331"/>
            <a:ext cx="1802096" cy="2085330"/>
            <a:chOff x="6311216" y="4221088"/>
            <a:chExt cx="1802096" cy="2085330"/>
          </a:xfrm>
        </p:grpSpPr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EC196BBA-C678-1B68-4982-DC1E4CB58786}"/>
                </a:ext>
              </a:extLst>
            </p:cNvPr>
            <p:cNvSpPr txBox="1"/>
            <p:nvPr/>
          </p:nvSpPr>
          <p:spPr>
            <a:xfrm>
              <a:off x="6311216" y="5229200"/>
              <a:ext cx="1802096" cy="1077218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3200" dirty="0">
                  <a:latin typeface="Arial" panose="020B0604020202020204" pitchFamily="34" charset="0"/>
                  <a:cs typeface="Arial" panose="020B0604020202020204" pitchFamily="34" charset="0"/>
                </a:rPr>
                <a:t>secondo</a:t>
              </a:r>
            </a:p>
            <a:p>
              <a:pPr algn="ctr"/>
              <a:r>
                <a:rPr lang="it-IT" sz="3200" dirty="0">
                  <a:latin typeface="Arial" panose="020B0604020202020204" pitchFamily="34" charset="0"/>
                  <a:cs typeface="Arial" panose="020B0604020202020204" pitchFamily="34" charset="0"/>
                </a:rPr>
                <a:t>max</a:t>
              </a:r>
            </a:p>
          </p:txBody>
        </p:sp>
        <p:cxnSp>
          <p:nvCxnSpPr>
            <p:cNvPr id="26" name="Connettore 2 25">
              <a:extLst>
                <a:ext uri="{FF2B5EF4-FFF2-40B4-BE49-F238E27FC236}">
                  <a16:creationId xmlns:a16="http://schemas.microsoft.com/office/drawing/2014/main" id="{E6DD603B-4818-1737-A2ED-99C6E5AEF72D}"/>
                </a:ext>
              </a:extLst>
            </p:cNvPr>
            <p:cNvCxnSpPr>
              <a:cxnSpLocks/>
              <a:stCxn id="25" idx="0"/>
            </p:cNvCxnSpPr>
            <p:nvPr/>
          </p:nvCxnSpPr>
          <p:spPr bwMode="auto">
            <a:xfrm flipV="1">
              <a:off x="7212264" y="422108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4972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96270" name="Group 14"/>
          <p:cNvGrpSpPr>
            <a:grpSpLocks/>
          </p:cNvGrpSpPr>
          <p:nvPr/>
        </p:nvGrpSpPr>
        <p:grpSpPr bwMode="auto">
          <a:xfrm>
            <a:off x="323850" y="2636838"/>
            <a:ext cx="2016125" cy="1738312"/>
            <a:chOff x="204" y="1661"/>
            <a:chExt cx="1270" cy="1095"/>
          </a:xfrm>
        </p:grpSpPr>
        <p:sp>
          <p:nvSpPr>
            <p:cNvPr id="11271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2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97291" name="Group 11"/>
          <p:cNvGrpSpPr>
            <a:grpSpLocks/>
          </p:cNvGrpSpPr>
          <p:nvPr/>
        </p:nvGrpSpPr>
        <p:grpSpPr bwMode="auto">
          <a:xfrm>
            <a:off x="1116013" y="2636838"/>
            <a:ext cx="2016125" cy="1738312"/>
            <a:chOff x="204" y="1661"/>
            <a:chExt cx="1270" cy="1095"/>
          </a:xfrm>
        </p:grpSpPr>
        <p:sp>
          <p:nvSpPr>
            <p:cNvPr id="13319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20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98315" name="Group 11"/>
          <p:cNvGrpSpPr>
            <a:grpSpLocks/>
          </p:cNvGrpSpPr>
          <p:nvPr/>
        </p:nvGrpSpPr>
        <p:grpSpPr bwMode="auto">
          <a:xfrm>
            <a:off x="2051050" y="2636838"/>
            <a:ext cx="2016125" cy="1738312"/>
            <a:chOff x="204" y="1661"/>
            <a:chExt cx="1270" cy="1095"/>
          </a:xfrm>
        </p:grpSpPr>
        <p:sp>
          <p:nvSpPr>
            <p:cNvPr id="15367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68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8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106507" name="Group 11"/>
          <p:cNvGrpSpPr>
            <a:grpSpLocks/>
          </p:cNvGrpSpPr>
          <p:nvPr/>
        </p:nvGrpSpPr>
        <p:grpSpPr bwMode="auto">
          <a:xfrm>
            <a:off x="2916238" y="2636838"/>
            <a:ext cx="2016125" cy="1738312"/>
            <a:chOff x="204" y="1661"/>
            <a:chExt cx="1270" cy="1095"/>
          </a:xfrm>
        </p:grpSpPr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6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3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8   5    1   -12   21    4    7   32     -1    3</a:t>
            </a:r>
            <a:r>
              <a:rPr lang="it-IT" altLang="it-IT" sz="3600"/>
              <a:t> </a:t>
            </a:r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3733800" y="4800600"/>
            <a:ext cx="100806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21</a:t>
            </a:r>
            <a:endParaRPr lang="it-IT" altLang="it-IT" sz="3600" b="1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19460" name="Rectangle 12"/>
          <p:cNvSpPr>
            <a:spLocks noChangeArrowheads="1"/>
          </p:cNvSpPr>
          <p:nvPr/>
        </p:nvSpPr>
        <p:spPr bwMode="auto">
          <a:xfrm>
            <a:off x="3203575" y="54864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massimo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179388" y="0"/>
            <a:ext cx="878522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problema: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determinazione dell'elemento  massimo  di un insieme di </a:t>
            </a:r>
            <a:r>
              <a:rPr lang="it-IT" altLang="it-IT" i="1" dirty="0">
                <a:solidFill>
                  <a:schemeClr val="accent2"/>
                </a:solidFill>
              </a:rPr>
              <a:t>n</a:t>
            </a:r>
            <a:r>
              <a:rPr lang="it-IT" altLang="it-IT" sz="2800" dirty="0">
                <a:latin typeface="Arial" panose="020B0604020202020204" pitchFamily="34" charset="0"/>
              </a:rPr>
              <a:t> dati </a:t>
            </a:r>
            <a:r>
              <a:rPr lang="it-IT" altLang="it-IT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forniti sul supporto esterno di input</a:t>
            </a: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2916238" y="2636838"/>
            <a:ext cx="2016125" cy="1738312"/>
            <a:chOff x="204" y="1661"/>
            <a:chExt cx="1270" cy="1095"/>
          </a:xfrm>
        </p:grpSpPr>
        <p:sp>
          <p:nvSpPr>
            <p:cNvPr id="19463" name="Line 15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64" name="Text Box 16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06-03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6-03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20,203"/>
  <p:tag name="AUDIO_ID" val="35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33,501"/>
  <p:tag name="AUDIO_ID" val="352"/>
  <p:tag name="TIMELINE" val="1,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"/>
  <p:tag name="ARTICULATE_SLIDE_PAUSE" val="0"/>
  <p:tag name="ARTICULATE_NAV_LEVEL" val="1"/>
  <p:tag name="ARTICULATE_PLAYLIST_ID" val="-1"/>
  <p:tag name="ELAPSEDTIME" val="11,157"/>
  <p:tag name="AUDIO_ID" val="353"/>
  <p:tag name="TIMELINE" val="1,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11,156"/>
  <p:tag name="AUDIO_ID" val="357"/>
  <p:tag name="TIMELINE" val="0,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18,938"/>
  <p:tag name="AUDIO_ID" val="35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11,89"/>
  <p:tag name="AUDIO_ID" val="355"/>
  <p:tag name="TIMELINE" val="1,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31,688"/>
  <p:tag name="AUDIO_ID" val="356"/>
  <p:tag name="TIMELINE" val="1,4/16,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er il massimo: costrutto di selezione"/>
  <p:tag name="ARTICULATE_SLIDE_PAUSE" val="0"/>
  <p:tag name="ARTICULATE_NAV_LEVEL" val="1"/>
  <p:tag name="ARTICULATE_PLAYLIST_ID" val="-1"/>
  <p:tag name="ELAPSEDTIME" val="102,046"/>
  <p:tag name="AUDIO_ID" val="362"/>
  <p:tag name="TIMELINE" val="46,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er il massimo di dati esterni"/>
  <p:tag name="ARTICULATE_SLIDE_PAUSE" val="0"/>
  <p:tag name="ARTICULATE_NAV_LEVEL" val="1"/>
  <p:tag name="ARTICULATE_PLAYLIST_ID" val="-1"/>
  <p:tag name="ELAPSEDTIME" val="176,687"/>
  <p:tag name="AUDIO_ID" val="360"/>
  <p:tag name="TIMELINE" val="3,0/130,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er il minimo di dati esterni"/>
  <p:tag name="ARTICULATE_SLIDE_PAUSE" val="0"/>
  <p:tag name="ARTICULATE_NAV_LEVEL" val="1"/>
  <p:tag name="ARTICULATE_PLAYLIST_ID" val="-1"/>
  <p:tag name="ELAPSEDTIME" val="87,343"/>
  <p:tag name="AUDIO_ID" val="378"/>
  <p:tag name="TIMELINE" val="18,1/26,4/78,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57,703"/>
  <p:tag name="AUDIO_ID" val="37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a: massimo e minimo di dati esterni 1"/>
  <p:tag name="ARTICULATE_SLIDE_PAUSE" val="0"/>
  <p:tag name="ARTICULATE_NAV_LEVEL" val="1"/>
  <p:tag name="ARTICULATE_PLAYLIST_ID" val="-1"/>
  <p:tag name="ELAPSEDTIME" val="74,76501"/>
  <p:tag name="AUDIO_ID" val="381"/>
  <p:tag name="TIMELINE" val="19,5/38,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48,969"/>
  <p:tag name="AUDIO_ID" val="347"/>
  <p:tag name="TIMELINE" val="1,2/40,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22,421"/>
  <p:tag name="AUDIO_ID" val="39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39,61"/>
  <p:tag name="AUDIO_ID" val="343"/>
  <p:tag name="TIMELINE" val="2,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17,531"/>
  <p:tag name="AUDIO_ID" val="38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24,734"/>
  <p:tag name="AUDIO_ID" val="344"/>
  <p:tag name="TIMELINE" val="2,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21,078"/>
  <p:tag name="AUDIO_ID" val="38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12,015"/>
  <p:tag name="AUDIO_ID" val="345"/>
  <p:tag name="TIMELINE" val="1,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5,531"/>
  <p:tag name="AUDIO_ID" val="38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17,39"/>
  <p:tag name="AUDIO_ID" val="346"/>
  <p:tag name="TIMELINE" val="1,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a: massimo di dati esterni 1"/>
  <p:tag name="ARTICULATE_SLIDE_PAUSE" val="0"/>
  <p:tag name="ARTICULATE_NAV_LEVEL" val="1"/>
  <p:tag name="ARTICULATE_PLAYLIST_ID" val="-1"/>
  <p:tag name="ELAPSEDTIME" val="89,704"/>
  <p:tag name="AUDIO_ID" val="330"/>
  <p:tag name="TIMELINE" val="12,2/35,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30,64"/>
  <p:tag name="AUDIO_ID" val="38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17,75"/>
  <p:tag name="AUDIO_ID" val="382"/>
  <p:tag name="TIMELINE" val="1,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11,984"/>
  <p:tag name="AUDIO_ID" val="387"/>
  <p:tag name="TIMELINE" val="1,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6,172"/>
  <p:tag name="AUDIO_ID" val="388"/>
  <p:tag name="TIMELINE" val="0,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29,328"/>
  <p:tag name="AUDIO_ID" val="38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10,594"/>
  <p:tag name="AUDIO_ID" val="390"/>
  <p:tag name="TIMELINE" val="1,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16,937"/>
  <p:tag name="AUDIO_ID" val="391"/>
  <p:tag name="TIMELINE" val="1,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e minimo di dati esterni: animazione"/>
  <p:tag name="ARTICULATE_SLIDE_PAUSE" val="0"/>
  <p:tag name="ARTICULATE_NAV_LEVEL" val="1"/>
  <p:tag name="ARTICULATE_PLAYLIST_ID" val="-1"/>
  <p:tag name="ELAPSEDTIME" val="18,266"/>
  <p:tag name="AUDIO_ID" val="39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er il max e il min: costrutto di selezione"/>
  <p:tag name="ARTICULATE_SLIDE_PAUSE" val="0"/>
  <p:tag name="ARTICULATE_NAV_LEVEL" val="1"/>
  <p:tag name="ARTICULATE_PLAYLIST_ID" val="-1"/>
  <p:tag name="ELAPSEDTIME" val="88,954"/>
  <p:tag name="AUDIO_ID" val="376"/>
  <p:tag name="TIMELINE" val="28,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er il max e il min di dati esterni"/>
  <p:tag name="ARTICULATE_SLIDE_PAUSE" val="0"/>
  <p:tag name="ARTICULATE_NAV_LEVEL" val="1"/>
  <p:tag name="ARTICULATE_PLAYLIST_ID" val="-1"/>
  <p:tag name="ELAPSEDTIME" val="235,062"/>
  <p:tag name="AUDIO_ID" val="342"/>
  <p:tag name="TIMELINE" val="200,5/216,4/225,0/230,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a: massimo di dati esterni 2"/>
  <p:tag name="ARTICULATE_SLIDE_PAUSE" val="0"/>
  <p:tag name="ARTICULATE_NAV_LEVEL" val="1"/>
  <p:tag name="ARTICULATE_PLAYLIST_ID" val="-1"/>
  <p:tag name="ELAPSEDTIME" val="114,984"/>
  <p:tag name="AUDIO_ID" val="380"/>
  <p:tag name="TIMELINE" val="68,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er il max e il min di dati esterni"/>
  <p:tag name="ARTICULATE_SLIDE_PAUSE" val="0"/>
  <p:tag name="ARTICULATE_NAV_LEVEL" val="1"/>
  <p:tag name="ARTICULATE_PLAYLIST_ID" val="-1"/>
  <p:tag name="ELAPSEDTIME" val="235,062"/>
  <p:tag name="AUDIO_ID" val="342"/>
  <p:tag name="TIMELINE" val="200,5/216,4/225,0/230,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er il max e il min di dati esterni"/>
  <p:tag name="ARTICULATE_SLIDE_PAUSE" val="0"/>
  <p:tag name="ARTICULATE_NAV_LEVEL" val="1"/>
  <p:tag name="ARTICULATE_PLAYLIST_ID" val="-1"/>
  <p:tag name="ELAPSEDTIME" val="105,734"/>
  <p:tag name="AUDIO_ID" val="39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er il max e il min di dati esterni"/>
  <p:tag name="ARTICULATE_SLIDE_PAUSE" val="0"/>
  <p:tag name="ARTICULATE_NAV_LEVEL" val="1"/>
  <p:tag name="ARTICULATE_PLAYLIST_ID" val="-1"/>
  <p:tag name="ELAPSEDTIME" val="105,734"/>
  <p:tag name="AUDIO_ID" val="39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53,188"/>
  <p:tag name="AUDIO_ID" val="361"/>
  <p:tag name="TIMELINE" val="0,4/17,6/28,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29,843"/>
  <p:tag name="AUDIO_ID" val="348"/>
  <p:tag name="TIMELINE" val="1,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36,406"/>
  <p:tag name="AUDIO_ID" val="349"/>
  <p:tag name="TIMELINE" val="3,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27,187"/>
  <p:tag name="AUDIO_ID" val="350"/>
  <p:tag name="TIMELINE" val="1,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ssimo di dati esterni: animazione "/>
  <p:tag name="ARTICULATE_SLIDE_PAUSE" val="0"/>
  <p:tag name="ARTICULATE_NAV_LEVEL" val="1"/>
  <p:tag name="ARTICULATE_PLAYLIST_ID" val="-1"/>
  <p:tag name="ELAPSEDTIME" val="21,953"/>
  <p:tag name="AUDIO_ID" val="358"/>
  <p:tag name="TIMELINE" val="1,7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2273</Words>
  <Application>Microsoft Office PowerPoint</Application>
  <PresentationFormat>Presentazione su schermo (4:3)</PresentationFormat>
  <Paragraphs>414</Paragraphs>
  <Slides>41</Slides>
  <Notes>41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50" baseType="lpstr">
      <vt:lpstr>Arial</vt:lpstr>
      <vt:lpstr>Arial Unicode MS</vt:lpstr>
      <vt:lpstr>Avant Garde</vt:lpstr>
      <vt:lpstr>Comic Sans MS</vt:lpstr>
      <vt:lpstr>Courier New</vt:lpstr>
      <vt:lpstr>Tahoma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giunta</dc:creator>
  <cp:lastModifiedBy>Giulio Giunta</cp:lastModifiedBy>
  <cp:revision>73</cp:revision>
  <dcterms:created xsi:type="dcterms:W3CDTF">2001-09-13T12:43:04Z</dcterms:created>
  <dcterms:modified xsi:type="dcterms:W3CDTF">2023-10-11T09:40:38Z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AP-06-03-T</vt:lpwstr>
  </property>
</Properties>
</file>