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sldIdLst>
    <p:sldId id="332" r:id="rId2"/>
    <p:sldId id="315" r:id="rId3"/>
    <p:sldId id="317" r:id="rId4"/>
    <p:sldId id="318" r:id="rId5"/>
    <p:sldId id="334" r:id="rId6"/>
    <p:sldId id="330" r:id="rId7"/>
    <p:sldId id="323" r:id="rId8"/>
    <p:sldId id="335" r:id="rId9"/>
    <p:sldId id="336" r:id="rId10"/>
    <p:sldId id="324" r:id="rId11"/>
    <p:sldId id="337" r:id="rId12"/>
    <p:sldId id="325" r:id="rId13"/>
    <p:sldId id="326" r:id="rId14"/>
    <p:sldId id="341" r:id="rId15"/>
    <p:sldId id="342" r:id="rId16"/>
    <p:sldId id="322" r:id="rId17"/>
    <p:sldId id="319" r:id="rId18"/>
    <p:sldId id="333" r:id="rId19"/>
    <p:sldId id="331" r:id="rId20"/>
    <p:sldId id="339" r:id="rId21"/>
    <p:sldId id="340" r:id="rId22"/>
    <p:sldId id="320" r:id="rId23"/>
    <p:sldId id="321" r:id="rId24"/>
  </p:sldIdLst>
  <p:sldSz cx="9144000" cy="6858000" type="screen4x3"/>
  <p:notesSz cx="6858000" cy="9144000"/>
  <p:custDataLst>
    <p:tags r:id="rId26"/>
  </p:custDataLst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66FFFF"/>
    <a:srgbClr val="FFFFFF"/>
    <a:srgbClr val="0099FF"/>
    <a:srgbClr val="EAEAEA"/>
    <a:srgbClr val="996600"/>
    <a:srgbClr val="FF99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848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77FF4C8-EB0F-458E-B797-3A9D3DEC329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A108B15-AE47-4798-B395-99EEF7FB3329}" type="slidenum">
              <a:rPr lang="it-IT" altLang="it-IT" sz="1200" smtClean="0"/>
              <a:pPr/>
              <a:t>1</a:t>
            </a:fld>
            <a:endParaRPr lang="it-IT" altLang="it-IT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AC01C17-E462-48DB-8438-108F8AB3C645}" type="slidenum">
              <a:rPr lang="it-IT" altLang="it-IT" sz="1200" smtClean="0"/>
              <a:pPr/>
              <a:t>10</a:t>
            </a:fld>
            <a:endParaRPr lang="it-IT" altLang="it-IT" sz="1200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8E499F3-62FC-45FD-B9FA-77CEF24AE5D9}" type="slidenum">
              <a:rPr lang="it-IT" altLang="it-IT" sz="1200" smtClean="0"/>
              <a:pPr/>
              <a:t>11</a:t>
            </a:fld>
            <a:endParaRPr lang="it-IT" altLang="it-IT" sz="120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8EE2A8CC-CF1E-4C53-BD57-349C83207FCE}" type="slidenum">
              <a:rPr lang="it-IT" altLang="it-IT" sz="1200" smtClean="0"/>
              <a:pPr/>
              <a:t>12</a:t>
            </a:fld>
            <a:endParaRPr lang="it-IT" altLang="it-IT" sz="1200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33F42AFC-CE4A-4971-8893-78329CFCDFCA}" type="slidenum">
              <a:rPr lang="it-IT" altLang="it-IT" sz="1200" smtClean="0"/>
              <a:pPr/>
              <a:t>13</a:t>
            </a:fld>
            <a:endParaRPr lang="it-IT" altLang="it-IT" sz="120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222A585-9CE3-4A73-A9DA-46ABF3444170}" type="slidenum">
              <a:rPr lang="it-IT" altLang="it-IT" sz="1200" smtClean="0"/>
              <a:pPr/>
              <a:t>14</a:t>
            </a:fld>
            <a:endParaRPr lang="it-IT" altLang="it-IT" sz="120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83DE6541-9916-485E-9F9E-F5DEB39F9533}" type="slidenum">
              <a:rPr lang="it-IT" altLang="it-IT" sz="1200" smtClean="0"/>
              <a:pPr/>
              <a:t>15</a:t>
            </a:fld>
            <a:endParaRPr lang="it-IT" altLang="it-IT" sz="120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24C8E0B-473F-49AD-9489-E12211336406}" type="slidenum">
              <a:rPr lang="it-IT" altLang="it-IT" sz="1200" smtClean="0"/>
              <a:pPr/>
              <a:t>16</a:t>
            </a:fld>
            <a:endParaRPr lang="it-IT" altLang="it-IT" sz="120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83406FB-C7E1-40F8-9D49-1E7696AD202C}" type="slidenum">
              <a:rPr lang="it-IT" altLang="it-IT" sz="1200" smtClean="0"/>
              <a:pPr/>
              <a:t>17</a:t>
            </a:fld>
            <a:endParaRPr lang="it-IT" altLang="it-IT" sz="120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9E47356-9089-406B-BCA4-DBCFA28DF2E5}" type="slidenum">
              <a:rPr lang="it-IT" altLang="it-IT" sz="1200" smtClean="0"/>
              <a:pPr/>
              <a:t>18</a:t>
            </a:fld>
            <a:endParaRPr lang="it-IT" altLang="it-IT" sz="120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08F39E2-C9C5-4915-9A7E-8C6A02D9D64F}" type="slidenum">
              <a:rPr lang="it-IT" altLang="it-IT" sz="1200" smtClean="0"/>
              <a:pPr/>
              <a:t>19</a:t>
            </a:fld>
            <a:endParaRPr lang="it-IT" altLang="it-IT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9508DE5-60E2-420D-9E8E-F4D59B95EA1F}" type="slidenum">
              <a:rPr lang="it-IT" altLang="it-IT" sz="1200" smtClean="0"/>
              <a:pPr/>
              <a:t>2</a:t>
            </a:fld>
            <a:endParaRPr lang="it-IT" altLang="it-IT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F225D675-CF91-465B-A405-573D31F78B2D}" type="slidenum">
              <a:rPr lang="it-IT" altLang="it-IT" sz="1200" smtClean="0"/>
              <a:pPr/>
              <a:t>20</a:t>
            </a:fld>
            <a:endParaRPr lang="it-IT" altLang="it-IT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EE47BC6E-9A36-440B-B3C2-F29AF6BDEEAB}" type="slidenum">
              <a:rPr lang="it-IT" altLang="it-IT" sz="1200" smtClean="0"/>
              <a:pPr/>
              <a:t>21</a:t>
            </a:fld>
            <a:endParaRPr lang="it-IT" altLang="it-IT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68A0341-CF15-4425-BE5B-22012E484506}" type="slidenum">
              <a:rPr lang="it-IT" altLang="it-IT" sz="1200" smtClean="0"/>
              <a:pPr/>
              <a:t>22</a:t>
            </a:fld>
            <a:endParaRPr lang="it-IT" altLang="it-IT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8AFBD1B-3DFB-4624-9842-9FCB4EF24EEF}" type="slidenum">
              <a:rPr lang="it-IT" altLang="it-IT" sz="1200" smtClean="0"/>
              <a:pPr/>
              <a:t>23</a:t>
            </a:fld>
            <a:endParaRPr lang="it-IT" altLang="it-IT" sz="12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AAD6BC94-D380-46D2-AB23-7C245E20E216}" type="slidenum">
              <a:rPr lang="it-IT" altLang="it-IT" sz="1200" smtClean="0"/>
              <a:pPr/>
              <a:t>3</a:t>
            </a:fld>
            <a:endParaRPr lang="it-IT" altLang="it-IT" sz="1200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6FBC45BC-B33D-4898-8B13-FC902335E9C4}" type="slidenum">
              <a:rPr lang="it-IT" altLang="it-IT" sz="1200" smtClean="0"/>
              <a:pPr/>
              <a:t>4</a:t>
            </a:fld>
            <a:endParaRPr lang="it-IT" altLang="it-IT" sz="1200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467453F3-805C-4339-A4EF-EC03BD5B7508}" type="slidenum">
              <a:rPr lang="it-IT" altLang="it-IT" sz="1200" smtClean="0"/>
              <a:pPr/>
              <a:t>5</a:t>
            </a:fld>
            <a:endParaRPr lang="it-IT" altLang="it-IT" sz="1200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8275DD40-3697-44AD-9E7C-C21B096A6AAE}" type="slidenum">
              <a:rPr lang="it-IT" altLang="it-IT" sz="1200" smtClean="0"/>
              <a:pPr/>
              <a:t>6</a:t>
            </a:fld>
            <a:endParaRPr lang="it-IT" altLang="it-IT" sz="120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994172FC-E5F8-4CC1-8477-A5DD85FAD8FC}" type="slidenum">
              <a:rPr lang="it-IT" altLang="it-IT" sz="1200" smtClean="0"/>
              <a:pPr/>
              <a:t>7</a:t>
            </a:fld>
            <a:endParaRPr lang="it-IT" altLang="it-IT" sz="12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7C8DB300-70C9-41D6-BD2F-6587DDB87F87}" type="slidenum">
              <a:rPr lang="it-IT" altLang="it-IT" sz="1200" smtClean="0"/>
              <a:pPr/>
              <a:t>8</a:t>
            </a:fld>
            <a:endParaRPr lang="it-IT" altLang="it-IT" sz="120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3A3D8DF8-E161-4EBA-8B76-6C5A4DDED34D}" type="slidenum">
              <a:rPr lang="it-IT" altLang="it-IT" sz="1200" smtClean="0"/>
              <a:pPr/>
              <a:t>9</a:t>
            </a:fld>
            <a:endParaRPr lang="it-IT" altLang="it-IT" sz="120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smtClean="0">
              <a:ea typeface="ＭＳ Ｐゴシック" charset="0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628A6-56B4-4B65-AB7E-896A5D52B75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38493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2118E-2C7D-42BE-ACF2-34D5237B569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607940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B6290-CEE4-44B4-B3C2-D396E425C73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77167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33F68-F329-40EC-9F42-683DC0F079D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2435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53369-F8F8-4960-A095-48AD58D241E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36982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1AADE-FBEF-4147-8AEA-24B33C03A97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1174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112D4B-055B-46CC-86D0-7845133D556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20249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431FB-DD65-44C0-BF6B-02ABD36B3C7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38760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594E2-E2CC-4F07-A161-AC1517168E5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59145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F5E40-1A8B-4B68-B9BD-E5F89603C06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52004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BF003-A561-457F-9056-D94DB13BFE2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54029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39CFB47-7114-40FE-BFC7-A56694C2FDC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3.bin"/><Relationship Id="rId2" Type="http://schemas.openxmlformats.org/officeDocument/2006/relationships/tags" Target="../tags/tag2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tags" Target="../tags/tag2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notesSlide" Target="../notesSlides/notesSlide21.xml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8713787" cy="579437"/>
          </a:xfrm>
          <a:prstGeom prst="rect">
            <a:avLst/>
          </a:prstGeom>
          <a:solidFill>
            <a:srgbClr val="CC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unità didattica: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Approccio incrementale                   </a:t>
            </a:r>
            <a:r>
              <a:rPr lang="it-IT" altLang="it-IT" sz="2400">
                <a:latin typeface="Arial" panose="020B0604020202020204" pitchFamily="34" charset="0"/>
              </a:rPr>
              <a:t>[06]</a:t>
            </a:r>
            <a:r>
              <a:rPr lang="it-IT" altLang="it-IT" b="1">
                <a:latin typeface="Arial" panose="020B0604020202020204" pitchFamily="34" charset="0"/>
              </a:rPr>
              <a:t> </a:t>
            </a:r>
            <a:endParaRPr lang="it-IT" altLang="it-IT" sz="800" b="1">
              <a:latin typeface="Avant Garde" charset="0"/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179388" y="908050"/>
            <a:ext cx="8713787" cy="579438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>
                <a:latin typeface="Arial" panose="020B0604020202020204" pitchFamily="34" charset="0"/>
              </a:rPr>
              <a:t>Titolo modulo : </a:t>
            </a:r>
            <a:r>
              <a:rPr lang="it-IT" altLang="it-IT" sz="2400">
                <a:solidFill>
                  <a:schemeClr val="accent2"/>
                </a:solidFill>
                <a:latin typeface="Arial" panose="020B0604020202020204" pitchFamily="34" charset="0"/>
              </a:rPr>
              <a:t>Algoritmi per il calcolo di somme</a:t>
            </a:r>
            <a:r>
              <a:rPr lang="it-IT" altLang="it-IT" b="1">
                <a:latin typeface="Arial" panose="020B0604020202020204" pitchFamily="34" charset="0"/>
              </a:rPr>
              <a:t>         </a:t>
            </a:r>
            <a:r>
              <a:rPr lang="it-IT" altLang="it-IT" sz="2400">
                <a:latin typeface="Arial" panose="020B0604020202020204" pitchFamily="34" charset="0"/>
              </a:rPr>
              <a:t>[01-T]</a:t>
            </a:r>
            <a:endParaRPr lang="it-IT" altLang="it-IT" sz="2400">
              <a:latin typeface="Avant Garde" charset="0"/>
            </a:endParaRP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827088" y="1700213"/>
            <a:ext cx="7561262" cy="3968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 charset="0"/>
              </a:rPr>
              <a:t>Sviluppo di algoritmi per il calcolo di sommatorie</a:t>
            </a: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827088" y="2492375"/>
            <a:ext cx="7561262" cy="22256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latin typeface="Avant Garde" charset="0"/>
              </a:rPr>
              <a:t>Argomenti trattati: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l</a:t>
            </a:r>
            <a:r>
              <a:rPr lang="it-IT" altLang="it-IT" sz="2000">
                <a:latin typeface="Arial" panose="020B0604020202020204" pitchFamily="34" charset="0"/>
              </a:rPr>
              <a:t>’</a:t>
            </a:r>
            <a:r>
              <a:rPr lang="it-IT" altLang="ja-JP" sz="2000">
                <a:latin typeface="Avant Garde" charset="0"/>
              </a:rPr>
              <a:t>idea </a:t>
            </a:r>
            <a:r>
              <a:rPr lang="ja-JP" altLang="it-IT" sz="2000">
                <a:latin typeface="Arial" panose="020B0604020202020204" pitchFamily="34" charset="0"/>
              </a:rPr>
              <a:t>“</a:t>
            </a:r>
            <a:r>
              <a:rPr lang="it-IT" altLang="ja-JP" sz="2000">
                <a:latin typeface="Avant Garde" charset="0"/>
              </a:rPr>
              <a:t>incrementale</a:t>
            </a:r>
            <a:r>
              <a:rPr lang="ja-JP" altLang="it-IT" sz="2000">
                <a:latin typeface="Arial" panose="020B0604020202020204" pitchFamily="34" charset="0"/>
              </a:rPr>
              <a:t>”</a:t>
            </a:r>
            <a:endParaRPr lang="it-IT" altLang="ja-JP" sz="2000">
              <a:latin typeface="Avant Garde" charset="0"/>
            </a:endParaRP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algoritmo incrementale per la somma dei primi </a:t>
            </a:r>
            <a:r>
              <a:rPr lang="it-IT" altLang="it-IT" sz="2000" i="1">
                <a:latin typeface="Avant Garde" charset="0"/>
              </a:rPr>
              <a:t>n</a:t>
            </a:r>
            <a:r>
              <a:rPr lang="it-IT" altLang="it-IT" sz="2000">
                <a:latin typeface="Avant Garde" charset="0"/>
              </a:rPr>
              <a:t> naturali 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formula di Gauss per la somma dei primi </a:t>
            </a:r>
            <a:r>
              <a:rPr lang="it-IT" altLang="it-IT" sz="2000" i="1">
                <a:latin typeface="Avant Garde" charset="0"/>
              </a:rPr>
              <a:t>n</a:t>
            </a:r>
            <a:r>
              <a:rPr lang="it-IT" altLang="it-IT" sz="2000">
                <a:latin typeface="Avant Garde" charset="0"/>
              </a:rPr>
              <a:t> naturali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sequenza di istanze dello stesso problema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algoritmo incrementale per la somma armonica</a:t>
            </a:r>
          </a:p>
          <a:p>
            <a:pPr>
              <a:spcBef>
                <a:spcPct val="0"/>
              </a:spcBef>
              <a:buClr>
                <a:srgbClr val="FF3300"/>
              </a:buClr>
              <a:buFont typeface="Wingdings" panose="05000000000000000000" pitchFamily="2" charset="2"/>
              <a:buChar char="ü"/>
            </a:pPr>
            <a:r>
              <a:rPr lang="it-IT" altLang="it-IT" sz="2000">
                <a:latin typeface="Avant Garde" charset="0"/>
              </a:rPr>
              <a:t> analisi del costo di un algoritmo</a:t>
            </a: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323850" y="5805488"/>
            <a:ext cx="7561263" cy="396875"/>
          </a:xfrm>
          <a:prstGeom prst="rect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000">
                <a:solidFill>
                  <a:schemeClr val="bg1"/>
                </a:solidFill>
                <a:latin typeface="Avant Garde" charset="0"/>
              </a:rPr>
              <a:t>Prerequisiti richiesti:</a:t>
            </a:r>
            <a:r>
              <a:rPr lang="it-IT" altLang="it-IT" sz="2000">
                <a:latin typeface="Avant Garde" charset="0"/>
              </a:rPr>
              <a:t> </a:t>
            </a:r>
            <a:r>
              <a:rPr lang="it-IT" altLang="it-IT" sz="2000">
                <a:solidFill>
                  <a:srgbClr val="99FF99"/>
                </a:solidFill>
                <a:latin typeface="Avant Garde" charset="0"/>
              </a:rPr>
              <a:t>P1-02-*-T, P1-04-*-T, P1-05-*-T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990600" y="3276600"/>
            <a:ext cx="7070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 + 2 + 3 + 4 + 5 + 6 + 7 + 8 + 9 + 10</a:t>
            </a:r>
          </a:p>
        </p:txBody>
      </p:sp>
      <p:sp>
        <p:nvSpPr>
          <p:cNvPr id="21507" name="Rectangle 6"/>
          <p:cNvSpPr>
            <a:spLocks noChangeArrowheads="1"/>
          </p:cNvSpPr>
          <p:nvPr/>
        </p:nvSpPr>
        <p:spPr bwMode="auto">
          <a:xfrm>
            <a:off x="3581400" y="4800600"/>
            <a:ext cx="1295400" cy="990600"/>
          </a:xfrm>
          <a:prstGeom prst="rect">
            <a:avLst/>
          </a:prstGeom>
          <a:solidFill>
            <a:srgbClr val="66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66"/>
            </a:extrusionClr>
            <a:contourClr>
              <a:srgbClr val="66FF66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4400" b="1">
                <a:solidFill>
                  <a:srgbClr val="CC3300"/>
                </a:solidFill>
              </a:rPr>
              <a:t>1</a:t>
            </a:r>
            <a:endParaRPr lang="it-IT" altLang="it-IT" sz="3600"/>
          </a:p>
        </p:txBody>
      </p:sp>
      <p:sp>
        <p:nvSpPr>
          <p:cNvPr id="21508" name="Text Box 7"/>
          <p:cNvSpPr txBox="1">
            <a:spLocks noChangeArrowheads="1"/>
          </p:cNvSpPr>
          <p:nvPr/>
        </p:nvSpPr>
        <p:spPr bwMode="auto">
          <a:xfrm>
            <a:off x="2498725" y="5926138"/>
            <a:ext cx="3625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latin typeface="Comic Sans MS" panose="030F0702030302020204" pitchFamily="66" charset="0"/>
              </a:rPr>
              <a:t>somma_parziale</a:t>
            </a:r>
            <a:endParaRPr lang="it-IT" altLang="it-IT" sz="3600">
              <a:latin typeface="Comic Sans MS" panose="030F0702030302020204" pitchFamily="66" charset="0"/>
            </a:endParaRPr>
          </a:p>
        </p:txBody>
      </p:sp>
      <p:grpSp>
        <p:nvGrpSpPr>
          <p:cNvPr id="21509" name="Group 14"/>
          <p:cNvGrpSpPr>
            <a:grpSpLocks/>
          </p:cNvGrpSpPr>
          <p:nvPr/>
        </p:nvGrpSpPr>
        <p:grpSpPr bwMode="auto">
          <a:xfrm>
            <a:off x="1524000" y="3276600"/>
            <a:ext cx="2971800" cy="2362200"/>
            <a:chOff x="960" y="2064"/>
            <a:chExt cx="1872" cy="1488"/>
          </a:xfrm>
        </p:grpSpPr>
        <p:sp>
          <p:nvSpPr>
            <p:cNvPr id="21513" name="Oval 9"/>
            <p:cNvSpPr>
              <a:spLocks noChangeArrowheads="1"/>
            </p:cNvSpPr>
            <p:nvPr/>
          </p:nvSpPr>
          <p:spPr bwMode="auto">
            <a:xfrm>
              <a:off x="960" y="2064"/>
              <a:ext cx="384" cy="432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21514" name="Oval 10"/>
            <p:cNvSpPr>
              <a:spLocks noChangeArrowheads="1"/>
            </p:cNvSpPr>
            <p:nvPr/>
          </p:nvSpPr>
          <p:spPr bwMode="auto">
            <a:xfrm>
              <a:off x="2448" y="3120"/>
              <a:ext cx="384" cy="432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21515" name="Line 11"/>
            <p:cNvSpPr>
              <a:spLocks noChangeShapeType="1"/>
            </p:cNvSpPr>
            <p:nvPr/>
          </p:nvSpPr>
          <p:spPr bwMode="auto">
            <a:xfrm>
              <a:off x="1344" y="2400"/>
              <a:ext cx="384" cy="28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16" name="Line 12"/>
            <p:cNvSpPr>
              <a:spLocks noChangeShapeType="1"/>
            </p:cNvSpPr>
            <p:nvPr/>
          </p:nvSpPr>
          <p:spPr bwMode="auto">
            <a:xfrm>
              <a:off x="1968" y="2880"/>
              <a:ext cx="576" cy="336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517" name="Rectangle 13"/>
            <p:cNvSpPr>
              <a:spLocks noChangeArrowheads="1"/>
            </p:cNvSpPr>
            <p:nvPr/>
          </p:nvSpPr>
          <p:spPr bwMode="auto">
            <a:xfrm>
              <a:off x="1680" y="2544"/>
              <a:ext cx="31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>
                  <a:solidFill>
                    <a:srgbClr val="CC3300"/>
                  </a:solidFill>
                </a:rPr>
                <a:t>+</a:t>
              </a:r>
            </a:p>
          </p:txBody>
        </p:sp>
      </p:grpSp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2051050" y="2420938"/>
            <a:ext cx="5324475" cy="650875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latin typeface="Arial" charset="0"/>
                <a:ea typeface="ＭＳ Ｐゴシック" charset="0"/>
              </a:rPr>
              <a:t>approccio incrementale</a:t>
            </a:r>
            <a:endParaRPr lang="it-IT" sz="2400" b="1">
              <a:latin typeface="New York" charset="0"/>
              <a:ea typeface="ＭＳ Ｐゴシック" charset="0"/>
            </a:endParaRPr>
          </a:p>
        </p:txBody>
      </p:sp>
      <p:sp>
        <p:nvSpPr>
          <p:cNvPr id="90129" name="AutoShape 17"/>
          <p:cNvSpPr>
            <a:spLocks noChangeArrowheads="1"/>
          </p:cNvSpPr>
          <p:nvPr/>
        </p:nvSpPr>
        <p:spPr bwMode="auto">
          <a:xfrm>
            <a:off x="4067175" y="1628775"/>
            <a:ext cx="649288" cy="688975"/>
          </a:xfrm>
          <a:prstGeom prst="downArrow">
            <a:avLst>
              <a:gd name="adj1" fmla="val 50000"/>
              <a:gd name="adj2" fmla="val 26528"/>
            </a:avLst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116013" y="188913"/>
            <a:ext cx="6553200" cy="13843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2800" dirty="0" smtClean="0">
                <a:latin typeface="Arial" panose="020B0604020202020204" pitchFamily="34" charset="0"/>
              </a:rPr>
              <a:t>costruire la soluzione attraverso </a:t>
            </a:r>
          </a:p>
          <a:p>
            <a:pPr algn="ctr">
              <a:defRPr/>
            </a:pPr>
            <a:r>
              <a:rPr lang="it-IT" altLang="it-IT" sz="2800" b="1" dirty="0" smtClean="0">
                <a:latin typeface="Arial" panose="020B0604020202020204" pitchFamily="34" charset="0"/>
              </a:rPr>
              <a:t>incrementi successivi</a:t>
            </a:r>
            <a:r>
              <a:rPr lang="it-IT" altLang="it-IT" sz="2400" dirty="0" smtClean="0">
                <a:latin typeface="New York" charset="0"/>
              </a:rPr>
              <a:t> </a:t>
            </a:r>
          </a:p>
          <a:p>
            <a:pPr algn="ctr">
              <a:defRPr/>
            </a:pPr>
            <a:r>
              <a:rPr lang="it-IT" altLang="it-IT" sz="2800" dirty="0" smtClean="0">
                <a:latin typeface="New York" charset="0"/>
              </a:rPr>
              <a:t>della difficoltà dell’istanza del problema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990600" y="3276600"/>
            <a:ext cx="7070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 + 2 + 3 + 4 + 5 + 6 + 7 + 8 + 9 + 10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581400" y="4800600"/>
            <a:ext cx="1295400" cy="990600"/>
          </a:xfrm>
          <a:prstGeom prst="rect">
            <a:avLst/>
          </a:prstGeom>
          <a:solidFill>
            <a:srgbClr val="66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66"/>
            </a:extrusionClr>
            <a:contourClr>
              <a:srgbClr val="66FF66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4400" b="1">
                <a:solidFill>
                  <a:srgbClr val="CC3300"/>
                </a:solidFill>
              </a:rPr>
              <a:t>3</a:t>
            </a:r>
            <a:endParaRPr lang="it-IT" altLang="it-IT" sz="3600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498725" y="5926138"/>
            <a:ext cx="3625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latin typeface="Comic Sans MS" panose="030F0702030302020204" pitchFamily="66" charset="0"/>
              </a:rPr>
              <a:t>somma_parziale</a:t>
            </a:r>
            <a:endParaRPr lang="it-IT" altLang="it-IT" sz="3600">
              <a:latin typeface="Comic Sans MS" panose="030F0702030302020204" pitchFamily="66" charset="0"/>
            </a:endParaRPr>
          </a:p>
        </p:txBody>
      </p:sp>
      <p:sp>
        <p:nvSpPr>
          <p:cNvPr id="166924" name="Text Box 12"/>
          <p:cNvSpPr txBox="1">
            <a:spLocks noChangeArrowheads="1"/>
          </p:cNvSpPr>
          <p:nvPr/>
        </p:nvSpPr>
        <p:spPr bwMode="auto">
          <a:xfrm>
            <a:off x="2051050" y="2420938"/>
            <a:ext cx="5324475" cy="650875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latin typeface="Arial" charset="0"/>
                <a:ea typeface="ＭＳ Ｐゴシック" charset="0"/>
              </a:rPr>
              <a:t>approccio incrementale</a:t>
            </a:r>
            <a:endParaRPr lang="it-IT" sz="2400" b="1">
              <a:latin typeface="New York" charset="0"/>
              <a:ea typeface="ＭＳ Ｐゴシック" charset="0"/>
            </a:endParaRPr>
          </a:p>
        </p:txBody>
      </p:sp>
      <p:sp>
        <p:nvSpPr>
          <p:cNvPr id="166925" name="AutoShape 13"/>
          <p:cNvSpPr>
            <a:spLocks noChangeArrowheads="1"/>
          </p:cNvSpPr>
          <p:nvPr/>
        </p:nvSpPr>
        <p:spPr bwMode="auto">
          <a:xfrm>
            <a:off x="4067175" y="1628775"/>
            <a:ext cx="649288" cy="688975"/>
          </a:xfrm>
          <a:prstGeom prst="downArrow">
            <a:avLst>
              <a:gd name="adj1" fmla="val 50000"/>
              <a:gd name="adj2" fmla="val 26528"/>
            </a:avLst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116013" y="188913"/>
            <a:ext cx="6553200" cy="13843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2800" dirty="0" smtClean="0">
                <a:latin typeface="Arial" panose="020B0604020202020204" pitchFamily="34" charset="0"/>
              </a:rPr>
              <a:t>costruire la soluzione attraverso </a:t>
            </a:r>
          </a:p>
          <a:p>
            <a:pPr algn="ctr">
              <a:defRPr/>
            </a:pPr>
            <a:r>
              <a:rPr lang="it-IT" altLang="it-IT" sz="2800" b="1" dirty="0" smtClean="0">
                <a:latin typeface="Arial" panose="020B0604020202020204" pitchFamily="34" charset="0"/>
              </a:rPr>
              <a:t>incrementi successivi</a:t>
            </a:r>
            <a:r>
              <a:rPr lang="it-IT" altLang="it-IT" sz="2400" dirty="0" smtClean="0">
                <a:latin typeface="New York" charset="0"/>
              </a:rPr>
              <a:t> </a:t>
            </a:r>
          </a:p>
          <a:p>
            <a:pPr algn="ctr">
              <a:defRPr/>
            </a:pPr>
            <a:r>
              <a:rPr lang="it-IT" altLang="it-IT" sz="2800" dirty="0" smtClean="0">
                <a:latin typeface="New York" charset="0"/>
              </a:rPr>
              <a:t>della difficoltà dell’istanza del problema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5"/>
          <p:cNvSpPr txBox="1">
            <a:spLocks noChangeArrowheads="1"/>
          </p:cNvSpPr>
          <p:nvPr/>
        </p:nvSpPr>
        <p:spPr bwMode="auto">
          <a:xfrm>
            <a:off x="990600" y="3276600"/>
            <a:ext cx="7070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 + 2 + 3 + 4 + 5 + 6 + 7 + 8 + 9 + 10</a:t>
            </a:r>
          </a:p>
        </p:txBody>
      </p:sp>
      <p:sp>
        <p:nvSpPr>
          <p:cNvPr id="25603" name="Rectangle 6"/>
          <p:cNvSpPr>
            <a:spLocks noChangeArrowheads="1"/>
          </p:cNvSpPr>
          <p:nvPr/>
        </p:nvSpPr>
        <p:spPr bwMode="auto">
          <a:xfrm>
            <a:off x="3581400" y="4800600"/>
            <a:ext cx="1295400" cy="990600"/>
          </a:xfrm>
          <a:prstGeom prst="rect">
            <a:avLst/>
          </a:prstGeom>
          <a:solidFill>
            <a:srgbClr val="66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66"/>
            </a:extrusionClr>
            <a:contourClr>
              <a:srgbClr val="66FF66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4400" b="1">
                <a:solidFill>
                  <a:srgbClr val="CC3300"/>
                </a:solidFill>
              </a:rPr>
              <a:t>3</a:t>
            </a:r>
            <a:endParaRPr lang="it-IT" altLang="it-IT" sz="3600"/>
          </a:p>
        </p:txBody>
      </p:sp>
      <p:sp>
        <p:nvSpPr>
          <p:cNvPr id="25604" name="Text Box 7"/>
          <p:cNvSpPr txBox="1">
            <a:spLocks noChangeArrowheads="1"/>
          </p:cNvSpPr>
          <p:nvPr/>
        </p:nvSpPr>
        <p:spPr bwMode="auto">
          <a:xfrm>
            <a:off x="2498725" y="5926138"/>
            <a:ext cx="3625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latin typeface="Comic Sans MS" panose="030F0702030302020204" pitchFamily="66" charset="0"/>
              </a:rPr>
              <a:t>somma_parziale</a:t>
            </a:r>
            <a:endParaRPr lang="it-IT" altLang="it-IT" sz="3600">
              <a:latin typeface="Comic Sans MS" panose="030F0702030302020204" pitchFamily="66" charset="0"/>
            </a:endParaRPr>
          </a:p>
        </p:txBody>
      </p:sp>
      <p:grpSp>
        <p:nvGrpSpPr>
          <p:cNvPr id="25605" name="Group 14"/>
          <p:cNvGrpSpPr>
            <a:grpSpLocks/>
          </p:cNvGrpSpPr>
          <p:nvPr/>
        </p:nvGrpSpPr>
        <p:grpSpPr bwMode="auto">
          <a:xfrm>
            <a:off x="2286000" y="3276600"/>
            <a:ext cx="2209800" cy="2362200"/>
            <a:chOff x="1440" y="2064"/>
            <a:chExt cx="1392" cy="1488"/>
          </a:xfrm>
        </p:grpSpPr>
        <p:sp>
          <p:nvSpPr>
            <p:cNvPr id="25609" name="Oval 9"/>
            <p:cNvSpPr>
              <a:spLocks noChangeArrowheads="1"/>
            </p:cNvSpPr>
            <p:nvPr/>
          </p:nvSpPr>
          <p:spPr bwMode="auto">
            <a:xfrm>
              <a:off x="1440" y="2064"/>
              <a:ext cx="384" cy="432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25610" name="Oval 10"/>
            <p:cNvSpPr>
              <a:spLocks noChangeArrowheads="1"/>
            </p:cNvSpPr>
            <p:nvPr/>
          </p:nvSpPr>
          <p:spPr bwMode="auto">
            <a:xfrm>
              <a:off x="2448" y="3120"/>
              <a:ext cx="384" cy="432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25611" name="Line 11"/>
            <p:cNvSpPr>
              <a:spLocks noChangeShapeType="1"/>
            </p:cNvSpPr>
            <p:nvPr/>
          </p:nvSpPr>
          <p:spPr bwMode="auto">
            <a:xfrm>
              <a:off x="1776" y="2496"/>
              <a:ext cx="240" cy="24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612" name="Line 12"/>
            <p:cNvSpPr>
              <a:spLocks noChangeShapeType="1"/>
            </p:cNvSpPr>
            <p:nvPr/>
          </p:nvSpPr>
          <p:spPr bwMode="auto">
            <a:xfrm>
              <a:off x="2160" y="2880"/>
              <a:ext cx="336" cy="28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5613" name="Rectangle 13"/>
            <p:cNvSpPr>
              <a:spLocks noChangeArrowheads="1"/>
            </p:cNvSpPr>
            <p:nvPr/>
          </p:nvSpPr>
          <p:spPr bwMode="auto">
            <a:xfrm>
              <a:off x="1920" y="2544"/>
              <a:ext cx="31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>
                  <a:solidFill>
                    <a:srgbClr val="CC3300"/>
                  </a:solidFill>
                </a:rPr>
                <a:t>+</a:t>
              </a:r>
            </a:p>
          </p:txBody>
        </p:sp>
      </p:grpSp>
      <p:sp>
        <p:nvSpPr>
          <p:cNvPr id="91155" name="Text Box 19"/>
          <p:cNvSpPr txBox="1">
            <a:spLocks noChangeArrowheads="1"/>
          </p:cNvSpPr>
          <p:nvPr/>
        </p:nvSpPr>
        <p:spPr bwMode="auto">
          <a:xfrm>
            <a:off x="2051050" y="2420938"/>
            <a:ext cx="5324475" cy="650875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latin typeface="Arial" charset="0"/>
                <a:ea typeface="ＭＳ Ｐゴシック" charset="0"/>
              </a:rPr>
              <a:t>approccio incrementale</a:t>
            </a:r>
            <a:endParaRPr lang="it-IT" sz="2400" b="1">
              <a:latin typeface="New York" charset="0"/>
              <a:ea typeface="ＭＳ Ｐゴシック" charset="0"/>
            </a:endParaRPr>
          </a:p>
        </p:txBody>
      </p:sp>
      <p:sp>
        <p:nvSpPr>
          <p:cNvPr id="91156" name="AutoShape 20"/>
          <p:cNvSpPr>
            <a:spLocks noChangeArrowheads="1"/>
          </p:cNvSpPr>
          <p:nvPr/>
        </p:nvSpPr>
        <p:spPr bwMode="auto">
          <a:xfrm>
            <a:off x="4067175" y="1628775"/>
            <a:ext cx="649288" cy="688975"/>
          </a:xfrm>
          <a:prstGeom prst="downArrow">
            <a:avLst>
              <a:gd name="adj1" fmla="val 50000"/>
              <a:gd name="adj2" fmla="val 26528"/>
            </a:avLst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116013" y="188913"/>
            <a:ext cx="6553200" cy="13843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2800" dirty="0" smtClean="0">
                <a:latin typeface="Arial" panose="020B0604020202020204" pitchFamily="34" charset="0"/>
              </a:rPr>
              <a:t>costruire la soluzione attraverso </a:t>
            </a:r>
          </a:p>
          <a:p>
            <a:pPr algn="ctr">
              <a:defRPr/>
            </a:pPr>
            <a:r>
              <a:rPr lang="it-IT" altLang="it-IT" sz="2800" b="1" dirty="0" smtClean="0">
                <a:latin typeface="Arial" panose="020B0604020202020204" pitchFamily="34" charset="0"/>
              </a:rPr>
              <a:t>incrementi successivi</a:t>
            </a:r>
            <a:r>
              <a:rPr lang="it-IT" altLang="it-IT" sz="2400" dirty="0" smtClean="0">
                <a:latin typeface="New York" charset="0"/>
              </a:rPr>
              <a:t> </a:t>
            </a:r>
          </a:p>
          <a:p>
            <a:pPr algn="ctr">
              <a:defRPr/>
            </a:pPr>
            <a:r>
              <a:rPr lang="it-IT" altLang="it-IT" sz="2800" dirty="0" smtClean="0">
                <a:latin typeface="New York" charset="0"/>
              </a:rPr>
              <a:t>della difficoltà dell’istanza del problema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5"/>
          <p:cNvSpPr txBox="1">
            <a:spLocks noChangeArrowheads="1"/>
          </p:cNvSpPr>
          <p:nvPr/>
        </p:nvSpPr>
        <p:spPr bwMode="auto">
          <a:xfrm>
            <a:off x="990600" y="3276600"/>
            <a:ext cx="7070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 + 2 + 3 + 4 + 5 + 6 + 7 + 8 + 9 + 10</a:t>
            </a:r>
          </a:p>
        </p:txBody>
      </p:sp>
      <p:sp>
        <p:nvSpPr>
          <p:cNvPr id="27651" name="Rectangle 6"/>
          <p:cNvSpPr>
            <a:spLocks noChangeArrowheads="1"/>
          </p:cNvSpPr>
          <p:nvPr/>
        </p:nvSpPr>
        <p:spPr bwMode="auto">
          <a:xfrm>
            <a:off x="3581400" y="4800600"/>
            <a:ext cx="1295400" cy="990600"/>
          </a:xfrm>
          <a:prstGeom prst="rect">
            <a:avLst/>
          </a:prstGeom>
          <a:solidFill>
            <a:srgbClr val="66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66"/>
            </a:extrusionClr>
            <a:contourClr>
              <a:srgbClr val="66FF66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4400" b="1">
                <a:solidFill>
                  <a:srgbClr val="CC3300"/>
                </a:solidFill>
              </a:rPr>
              <a:t>6</a:t>
            </a:r>
            <a:endParaRPr lang="it-IT" altLang="it-IT" sz="3600"/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755650" y="6021388"/>
            <a:ext cx="7805738" cy="588962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b="1" dirty="0" err="1">
                <a:latin typeface="Comic Sans MS" charset="0"/>
                <a:ea typeface="ＭＳ Ｐゴシック" charset="0"/>
              </a:rPr>
              <a:t>somma_parziale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 err="1">
                <a:latin typeface="Comic Sans MS" charset="0"/>
                <a:ea typeface="ＭＳ Ｐゴシック" charset="0"/>
              </a:rPr>
              <a:t>somma_parziale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+ i</a:t>
            </a:r>
            <a:endParaRPr lang="it-IT" b="1" dirty="0">
              <a:latin typeface="Comic Sans MS" charset="0"/>
              <a:ea typeface="ＭＳ Ｐゴシック" charset="0"/>
            </a:endParaRPr>
          </a:p>
        </p:txBody>
      </p:sp>
      <p:sp>
        <p:nvSpPr>
          <p:cNvPr id="92175" name="Text Box 15"/>
          <p:cNvSpPr txBox="1">
            <a:spLocks noChangeArrowheads="1"/>
          </p:cNvSpPr>
          <p:nvPr/>
        </p:nvSpPr>
        <p:spPr bwMode="auto">
          <a:xfrm>
            <a:off x="2051050" y="2420938"/>
            <a:ext cx="5324475" cy="650875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latin typeface="Arial" charset="0"/>
                <a:ea typeface="ＭＳ Ｐゴシック" charset="0"/>
              </a:rPr>
              <a:t>approccio incrementale</a:t>
            </a:r>
            <a:endParaRPr lang="it-IT" sz="2400" b="1">
              <a:latin typeface="New York" charset="0"/>
              <a:ea typeface="ＭＳ Ｐゴシック" charset="0"/>
            </a:endParaRPr>
          </a:p>
        </p:txBody>
      </p:sp>
      <p:sp>
        <p:nvSpPr>
          <p:cNvPr id="92176" name="AutoShape 16"/>
          <p:cNvSpPr>
            <a:spLocks noChangeArrowheads="1"/>
          </p:cNvSpPr>
          <p:nvPr/>
        </p:nvSpPr>
        <p:spPr bwMode="auto">
          <a:xfrm>
            <a:off x="4067175" y="1628775"/>
            <a:ext cx="649288" cy="688975"/>
          </a:xfrm>
          <a:prstGeom prst="downArrow">
            <a:avLst>
              <a:gd name="adj1" fmla="val 50000"/>
              <a:gd name="adj2" fmla="val 26528"/>
            </a:avLst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116013" y="188913"/>
            <a:ext cx="6553200" cy="13843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2800" dirty="0" smtClean="0">
                <a:latin typeface="Arial" panose="020B0604020202020204" pitchFamily="34" charset="0"/>
              </a:rPr>
              <a:t>costruire la soluzione attraverso </a:t>
            </a:r>
          </a:p>
          <a:p>
            <a:pPr algn="ctr">
              <a:defRPr/>
            </a:pPr>
            <a:r>
              <a:rPr lang="it-IT" altLang="it-IT" sz="2800" b="1" dirty="0" smtClean="0">
                <a:latin typeface="Arial" panose="020B0604020202020204" pitchFamily="34" charset="0"/>
              </a:rPr>
              <a:t>incrementi successivi</a:t>
            </a:r>
            <a:r>
              <a:rPr lang="it-IT" altLang="it-IT" sz="2400" dirty="0" smtClean="0">
                <a:latin typeface="New York" charset="0"/>
              </a:rPr>
              <a:t> </a:t>
            </a:r>
          </a:p>
          <a:p>
            <a:pPr algn="ctr">
              <a:defRPr/>
            </a:pPr>
            <a:r>
              <a:rPr lang="it-IT" altLang="it-IT" sz="2800" dirty="0" smtClean="0">
                <a:latin typeface="New York" charset="0"/>
              </a:rPr>
              <a:t>della difficoltà dell’istanza del problema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7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990600" y="3276600"/>
            <a:ext cx="7070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 + 2 + 3 + 4 + 5 + 6 + 7 + 8 + 9 + 10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581400" y="4800600"/>
            <a:ext cx="1295400" cy="990600"/>
          </a:xfrm>
          <a:prstGeom prst="rect">
            <a:avLst/>
          </a:prstGeom>
          <a:solidFill>
            <a:srgbClr val="66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66"/>
            </a:extrusionClr>
            <a:contourClr>
              <a:srgbClr val="66FF66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4400" b="1">
                <a:solidFill>
                  <a:srgbClr val="CC3300"/>
                </a:solidFill>
              </a:rPr>
              <a:t>6</a:t>
            </a:r>
            <a:endParaRPr lang="it-IT" altLang="it-IT" sz="3600"/>
          </a:p>
        </p:txBody>
      </p:sp>
      <p:grpSp>
        <p:nvGrpSpPr>
          <p:cNvPr id="29700" name="Group 14"/>
          <p:cNvGrpSpPr>
            <a:grpSpLocks/>
          </p:cNvGrpSpPr>
          <p:nvPr/>
        </p:nvGrpSpPr>
        <p:grpSpPr bwMode="auto">
          <a:xfrm>
            <a:off x="3059113" y="3284538"/>
            <a:ext cx="1474787" cy="2414587"/>
            <a:chOff x="1927" y="2069"/>
            <a:chExt cx="929" cy="1521"/>
          </a:xfrm>
        </p:grpSpPr>
        <p:sp>
          <p:nvSpPr>
            <p:cNvPr id="29705" name="Oval 6"/>
            <p:cNvSpPr>
              <a:spLocks noChangeArrowheads="1"/>
            </p:cNvSpPr>
            <p:nvPr/>
          </p:nvSpPr>
          <p:spPr bwMode="auto">
            <a:xfrm>
              <a:off x="1927" y="2069"/>
              <a:ext cx="384" cy="432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29706" name="Oval 7"/>
            <p:cNvSpPr>
              <a:spLocks noChangeArrowheads="1"/>
            </p:cNvSpPr>
            <p:nvPr/>
          </p:nvSpPr>
          <p:spPr bwMode="auto">
            <a:xfrm>
              <a:off x="2472" y="3158"/>
              <a:ext cx="384" cy="432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29707" name="Line 8"/>
            <p:cNvSpPr>
              <a:spLocks noChangeShapeType="1"/>
            </p:cNvSpPr>
            <p:nvPr/>
          </p:nvSpPr>
          <p:spPr bwMode="auto">
            <a:xfrm>
              <a:off x="2263" y="2501"/>
              <a:ext cx="73" cy="15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08" name="Line 9"/>
            <p:cNvSpPr>
              <a:spLocks noChangeShapeType="1"/>
            </p:cNvSpPr>
            <p:nvPr/>
          </p:nvSpPr>
          <p:spPr bwMode="auto">
            <a:xfrm>
              <a:off x="2472" y="2886"/>
              <a:ext cx="154" cy="288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709" name="Rectangle 10"/>
            <p:cNvSpPr>
              <a:spLocks noChangeArrowheads="1"/>
            </p:cNvSpPr>
            <p:nvPr/>
          </p:nvSpPr>
          <p:spPr bwMode="auto">
            <a:xfrm>
              <a:off x="2245" y="2568"/>
              <a:ext cx="31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>
                  <a:solidFill>
                    <a:srgbClr val="CC3300"/>
                  </a:solidFill>
                </a:rPr>
                <a:t>+</a:t>
              </a:r>
            </a:p>
          </p:txBody>
        </p:sp>
      </p:grpSp>
      <p:sp>
        <p:nvSpPr>
          <p:cNvPr id="174092" name="Text Box 12"/>
          <p:cNvSpPr txBox="1">
            <a:spLocks noChangeArrowheads="1"/>
          </p:cNvSpPr>
          <p:nvPr/>
        </p:nvSpPr>
        <p:spPr bwMode="auto">
          <a:xfrm>
            <a:off x="2051050" y="2420938"/>
            <a:ext cx="5324475" cy="650875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latin typeface="Arial" charset="0"/>
                <a:ea typeface="ＭＳ Ｐゴシック" charset="0"/>
              </a:rPr>
              <a:t>approccio incrementale</a:t>
            </a:r>
            <a:endParaRPr lang="it-IT" sz="2400" b="1">
              <a:latin typeface="New York" charset="0"/>
              <a:ea typeface="ＭＳ Ｐゴシック" charset="0"/>
            </a:endParaRPr>
          </a:p>
        </p:txBody>
      </p:sp>
      <p:sp>
        <p:nvSpPr>
          <p:cNvPr id="174093" name="AutoShape 13"/>
          <p:cNvSpPr>
            <a:spLocks noChangeArrowheads="1"/>
          </p:cNvSpPr>
          <p:nvPr/>
        </p:nvSpPr>
        <p:spPr bwMode="auto">
          <a:xfrm>
            <a:off x="4067175" y="1628775"/>
            <a:ext cx="649288" cy="688975"/>
          </a:xfrm>
          <a:prstGeom prst="downArrow">
            <a:avLst>
              <a:gd name="adj1" fmla="val 50000"/>
              <a:gd name="adj2" fmla="val 26528"/>
            </a:avLst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sp>
        <p:nvSpPr>
          <p:cNvPr id="174095" name="Text Box 15"/>
          <p:cNvSpPr txBox="1">
            <a:spLocks noChangeArrowheads="1"/>
          </p:cNvSpPr>
          <p:nvPr/>
        </p:nvSpPr>
        <p:spPr bwMode="auto">
          <a:xfrm>
            <a:off x="755650" y="6021388"/>
            <a:ext cx="7805738" cy="588962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b="1" dirty="0" err="1">
                <a:latin typeface="Comic Sans MS" charset="0"/>
                <a:ea typeface="ＭＳ Ｐゴシック" charset="0"/>
              </a:rPr>
              <a:t>somma_parziale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 err="1">
                <a:latin typeface="Comic Sans MS" charset="0"/>
                <a:ea typeface="ＭＳ Ｐゴシック" charset="0"/>
              </a:rPr>
              <a:t>somma_parziale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+ i</a:t>
            </a:r>
            <a:endParaRPr lang="it-IT" b="1" dirty="0">
              <a:latin typeface="Comic Sans MS" charset="0"/>
              <a:ea typeface="ＭＳ Ｐゴシック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116013" y="188913"/>
            <a:ext cx="6553200" cy="13843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2800" dirty="0" smtClean="0">
                <a:latin typeface="Arial" panose="020B0604020202020204" pitchFamily="34" charset="0"/>
              </a:rPr>
              <a:t>costruire la soluzione attraverso </a:t>
            </a:r>
          </a:p>
          <a:p>
            <a:pPr algn="ctr">
              <a:defRPr/>
            </a:pPr>
            <a:r>
              <a:rPr lang="it-IT" altLang="it-IT" sz="2800" b="1" dirty="0" smtClean="0">
                <a:latin typeface="Arial" panose="020B0604020202020204" pitchFamily="34" charset="0"/>
              </a:rPr>
              <a:t>incrementi successivi</a:t>
            </a:r>
            <a:r>
              <a:rPr lang="it-IT" altLang="it-IT" sz="2400" dirty="0" smtClean="0">
                <a:latin typeface="New York" charset="0"/>
              </a:rPr>
              <a:t> </a:t>
            </a:r>
          </a:p>
          <a:p>
            <a:pPr algn="ctr">
              <a:defRPr/>
            </a:pPr>
            <a:r>
              <a:rPr lang="it-IT" altLang="it-IT" sz="2800" dirty="0" smtClean="0">
                <a:latin typeface="New York" charset="0"/>
              </a:rPr>
              <a:t>della difficoltà dell’istanza del problema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990600" y="3276600"/>
            <a:ext cx="7070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 + 2 + 3 + 4 + 5 + 6 + 7 + 8 + 9 + 10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581400" y="4800600"/>
            <a:ext cx="1295400" cy="990600"/>
          </a:xfrm>
          <a:prstGeom prst="rect">
            <a:avLst/>
          </a:prstGeom>
          <a:solidFill>
            <a:srgbClr val="66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66"/>
            </a:extrusionClr>
            <a:contourClr>
              <a:srgbClr val="66FF66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4400" b="1">
                <a:solidFill>
                  <a:srgbClr val="CC3300"/>
                </a:solidFill>
              </a:rPr>
              <a:t>10</a:t>
            </a:r>
            <a:endParaRPr lang="it-IT" altLang="it-IT" sz="3600"/>
          </a:p>
        </p:txBody>
      </p:sp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755650" y="6021388"/>
            <a:ext cx="7805738" cy="588962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b="1" dirty="0" err="1">
                <a:latin typeface="Comic Sans MS" charset="0"/>
                <a:ea typeface="ＭＳ Ｐゴシック" charset="0"/>
              </a:rPr>
              <a:t>somma_parziale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3200" b="1" dirty="0" err="1">
                <a:latin typeface="Comic Sans MS" charset="0"/>
                <a:ea typeface="ＭＳ Ｐゴシック" charset="0"/>
              </a:rPr>
              <a:t>somma_parziale</a:t>
            </a:r>
            <a:r>
              <a:rPr lang="it-IT" sz="3200" b="1" dirty="0">
                <a:latin typeface="Comic Sans MS" charset="0"/>
                <a:ea typeface="ＭＳ Ｐゴシック" charset="0"/>
              </a:rPr>
              <a:t> + i</a:t>
            </a:r>
            <a:endParaRPr lang="it-IT" b="1" dirty="0">
              <a:latin typeface="Comic Sans MS" charset="0"/>
              <a:ea typeface="ＭＳ Ｐゴシック" charset="0"/>
            </a:endParaRPr>
          </a:p>
        </p:txBody>
      </p:sp>
      <p:sp>
        <p:nvSpPr>
          <p:cNvPr id="176134" name="Text Box 6"/>
          <p:cNvSpPr txBox="1">
            <a:spLocks noChangeArrowheads="1"/>
          </p:cNvSpPr>
          <p:nvPr/>
        </p:nvSpPr>
        <p:spPr bwMode="auto">
          <a:xfrm>
            <a:off x="2051050" y="2420938"/>
            <a:ext cx="5324475" cy="650875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latin typeface="Arial" charset="0"/>
                <a:ea typeface="ＭＳ Ｐゴシック" charset="0"/>
              </a:rPr>
              <a:t>approccio incrementale</a:t>
            </a:r>
            <a:endParaRPr lang="it-IT" sz="2400" b="1">
              <a:latin typeface="New York" charset="0"/>
              <a:ea typeface="ＭＳ Ｐゴシック" charset="0"/>
            </a:endParaRPr>
          </a:p>
        </p:txBody>
      </p:sp>
      <p:sp>
        <p:nvSpPr>
          <p:cNvPr id="176135" name="AutoShape 7"/>
          <p:cNvSpPr>
            <a:spLocks noChangeArrowheads="1"/>
          </p:cNvSpPr>
          <p:nvPr/>
        </p:nvSpPr>
        <p:spPr bwMode="auto">
          <a:xfrm>
            <a:off x="4067175" y="1628775"/>
            <a:ext cx="649288" cy="688975"/>
          </a:xfrm>
          <a:prstGeom prst="downArrow">
            <a:avLst>
              <a:gd name="adj1" fmla="val 50000"/>
              <a:gd name="adj2" fmla="val 26528"/>
            </a:avLst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116013" y="188913"/>
            <a:ext cx="6553200" cy="13843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2800" dirty="0" smtClean="0">
                <a:latin typeface="Arial" panose="020B0604020202020204" pitchFamily="34" charset="0"/>
              </a:rPr>
              <a:t>costruire la soluzione attraverso </a:t>
            </a:r>
          </a:p>
          <a:p>
            <a:pPr algn="ctr">
              <a:defRPr/>
            </a:pPr>
            <a:r>
              <a:rPr lang="it-IT" altLang="it-IT" sz="2800" b="1" dirty="0" smtClean="0">
                <a:latin typeface="Arial" panose="020B0604020202020204" pitchFamily="34" charset="0"/>
              </a:rPr>
              <a:t>incrementi successivi</a:t>
            </a:r>
            <a:r>
              <a:rPr lang="it-IT" altLang="it-IT" sz="2400" dirty="0" smtClean="0">
                <a:latin typeface="New York" charset="0"/>
              </a:rPr>
              <a:t> </a:t>
            </a:r>
          </a:p>
          <a:p>
            <a:pPr algn="ctr">
              <a:defRPr/>
            </a:pPr>
            <a:r>
              <a:rPr lang="it-IT" altLang="it-IT" sz="2800" dirty="0" smtClean="0">
                <a:latin typeface="New York" charset="0"/>
              </a:rPr>
              <a:t>della difficoltà dell’istanza del problema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417513" y="2205038"/>
            <a:ext cx="8207375" cy="4124325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6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somma_naturali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(</a:t>
            </a:r>
            <a:r>
              <a:rPr lang="it-IT" sz="26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n)</a:t>
            </a:r>
            <a:endParaRPr lang="it-IT" sz="26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26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i,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somma_parziale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,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somma_finale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6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somma_parziale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0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for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(i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1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i 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&lt;=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n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i++)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2600" b="1" dirty="0">
                <a:latin typeface="Comic Sans MS" charset="0"/>
                <a:ea typeface="ＭＳ Ｐゴシック" charset="0"/>
              </a:rPr>
              <a:t>   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somma_parziale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somma_parziale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+ i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altLang="it-IT" sz="26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</a:t>
            </a:r>
          </a:p>
          <a:p>
            <a:pPr>
              <a:defRPr/>
            </a:pP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somma_finale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=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somma_parziale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  <a:cs typeface="Courier New" charset="0"/>
              </a:rPr>
              <a:t>  </a:t>
            </a:r>
            <a:r>
              <a:rPr lang="it-IT" sz="26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  <a:cs typeface="Courier New" charset="0"/>
              </a:rPr>
              <a:t>return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  <a:cs typeface="Courier New" charset="0"/>
              </a:rPr>
              <a:t> </a:t>
            </a:r>
            <a:r>
              <a:rPr lang="it-IT" sz="2600" b="1" dirty="0" err="1">
                <a:latin typeface="Comic Sans MS" charset="0"/>
                <a:ea typeface="ＭＳ Ｐゴシック" charset="0"/>
                <a:cs typeface="Courier New" charset="0"/>
              </a:rPr>
              <a:t>somma_finale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dirty="0">
              <a:latin typeface="Comic Sans MS" charset="0"/>
              <a:ea typeface="ＭＳ Ｐゴシック" charset="0"/>
              <a:cs typeface="Courier New" charset="0"/>
            </a:endParaRPr>
          </a:p>
          <a:p>
            <a:pPr>
              <a:defRPr/>
            </a:pPr>
            <a:r>
              <a:rPr lang="it-IT" altLang="it-IT" sz="26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1619250" y="1268413"/>
            <a:ext cx="5324475" cy="650875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latin typeface="Arial" charset="0"/>
                <a:ea typeface="ＭＳ Ｐゴシック" charset="0"/>
              </a:rPr>
              <a:t>approccio incrementale</a:t>
            </a:r>
            <a:endParaRPr lang="it-IT" sz="2400" b="1">
              <a:latin typeface="New York" charset="0"/>
              <a:ea typeface="ＭＳ Ｐゴシック" charset="0"/>
            </a:endParaRPr>
          </a:p>
        </p:txBody>
      </p:sp>
      <p:sp>
        <p:nvSpPr>
          <p:cNvPr id="33796" name="Text Box 11"/>
          <p:cNvSpPr txBox="1">
            <a:spLocks noChangeArrowheads="1"/>
          </p:cNvSpPr>
          <p:nvPr/>
        </p:nvSpPr>
        <p:spPr bwMode="auto">
          <a:xfrm>
            <a:off x="609600" y="0"/>
            <a:ext cx="8016875" cy="11287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problema:</a:t>
            </a:r>
            <a:endParaRPr lang="it-IT" altLang="it-IT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della somma dei primi </a:t>
            </a:r>
            <a:r>
              <a:rPr lang="it-IT" altLang="it-IT" sz="3600" i="1">
                <a:solidFill>
                  <a:srgbClr val="FF3300"/>
                </a:solidFill>
              </a:rPr>
              <a:t>n</a:t>
            </a:r>
            <a:r>
              <a:rPr lang="it-IT" altLang="it-IT" sz="2800">
                <a:latin typeface="Arial" panose="020B0604020202020204" pitchFamily="34" charset="0"/>
              </a:rPr>
              <a:t> numeri naturali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41325" y="404813"/>
            <a:ext cx="8207375" cy="3724275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6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somma_naturali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(</a:t>
            </a:r>
            <a:r>
              <a:rPr lang="it-IT" sz="26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n)</a:t>
            </a:r>
            <a:endParaRPr lang="it-IT" sz="26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26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i, somma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6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somma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0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for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(i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1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i 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&lt;=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n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i++)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2600" b="1" dirty="0">
                <a:latin typeface="Comic Sans MS" charset="0"/>
                <a:ea typeface="ＭＳ Ｐゴシック" charset="0"/>
              </a:rPr>
              <a:t>    somma 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somma + i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altLang="it-IT" sz="26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</a:t>
            </a:r>
          </a:p>
          <a:p>
            <a:pPr>
              <a:defRPr/>
            </a:pPr>
            <a:r>
              <a:rPr lang="it-IT" sz="26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  <a:cs typeface="Courier New" charset="0"/>
              </a:rPr>
              <a:t>return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  <a:cs typeface="Courier New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  <a:cs typeface="Courier New" charset="0"/>
              </a:rPr>
              <a:t>somma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dirty="0">
              <a:latin typeface="Comic Sans MS" charset="0"/>
              <a:ea typeface="ＭＳ Ｐゴシック" charset="0"/>
              <a:cs typeface="Courier New" charset="0"/>
            </a:endParaRPr>
          </a:p>
          <a:p>
            <a:pPr>
              <a:defRPr/>
            </a:pPr>
            <a:r>
              <a:rPr lang="it-IT" altLang="it-IT" sz="26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</a:p>
        </p:txBody>
      </p:sp>
      <p:grpSp>
        <p:nvGrpSpPr>
          <p:cNvPr id="66576" name="Group 16"/>
          <p:cNvGrpSpPr>
            <a:grpSpLocks/>
          </p:cNvGrpSpPr>
          <p:nvPr/>
        </p:nvGrpSpPr>
        <p:grpSpPr bwMode="auto">
          <a:xfrm>
            <a:off x="250825" y="4505325"/>
            <a:ext cx="8588375" cy="1819275"/>
            <a:chOff x="158" y="2838"/>
            <a:chExt cx="5410" cy="1146"/>
          </a:xfrm>
        </p:grpSpPr>
        <p:sp>
          <p:nvSpPr>
            <p:cNvPr id="35845" name="Text Box 6"/>
            <p:cNvSpPr txBox="1">
              <a:spLocks noChangeArrowheads="1"/>
            </p:cNvSpPr>
            <p:nvPr/>
          </p:nvSpPr>
          <p:spPr bwMode="auto">
            <a:xfrm>
              <a:off x="158" y="3312"/>
              <a:ext cx="5410" cy="672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dirty="0" smtClean="0">
                  <a:latin typeface="Comic Sans MS" panose="030F0702030302020204" pitchFamily="66" charset="0"/>
                </a:rPr>
                <a:t>somma=0+1</a:t>
              </a:r>
              <a:r>
                <a:rPr lang="it-IT" altLang="it-IT" b="1" dirty="0">
                  <a:solidFill>
                    <a:srgbClr val="CC3300"/>
                  </a:solidFill>
                  <a:latin typeface="Comic Sans MS" panose="030F0702030302020204" pitchFamily="66" charset="0"/>
                </a:rPr>
                <a:t>; </a:t>
              </a:r>
              <a:r>
                <a:rPr lang="it-IT" altLang="it-IT" b="1" dirty="0" smtClean="0">
                  <a:latin typeface="Comic Sans MS" panose="030F0702030302020204" pitchFamily="66" charset="0"/>
                </a:rPr>
                <a:t>somma=1+2</a:t>
              </a:r>
              <a:r>
                <a:rPr lang="it-IT" altLang="it-IT" b="1" dirty="0">
                  <a:solidFill>
                    <a:srgbClr val="CC3300"/>
                  </a:solidFill>
                  <a:latin typeface="Comic Sans MS" panose="030F0702030302020204" pitchFamily="66" charset="0"/>
                </a:rPr>
                <a:t>; </a:t>
              </a:r>
              <a:r>
                <a:rPr lang="it-IT" altLang="it-IT" b="1" dirty="0" smtClean="0">
                  <a:latin typeface="Comic Sans MS" panose="030F0702030302020204" pitchFamily="66" charset="0"/>
                </a:rPr>
                <a:t>somma=3+3</a:t>
              </a:r>
              <a:r>
                <a:rPr lang="it-IT" altLang="it-IT" b="1" dirty="0">
                  <a:solidFill>
                    <a:srgbClr val="CC3300"/>
                  </a:solidFill>
                  <a:latin typeface="Comic Sans MS" panose="030F0702030302020204" pitchFamily="66" charset="0"/>
                </a:rPr>
                <a:t>;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dirty="0" smtClean="0">
                  <a:latin typeface="Comic Sans MS" panose="030F0702030302020204" pitchFamily="66" charset="0"/>
                </a:rPr>
                <a:t>somma=6+4</a:t>
              </a:r>
              <a:r>
                <a:rPr lang="it-IT" altLang="it-IT" b="1" dirty="0">
                  <a:solidFill>
                    <a:srgbClr val="CC3300"/>
                  </a:solidFill>
                  <a:latin typeface="Comic Sans MS" panose="030F0702030302020204" pitchFamily="66" charset="0"/>
                </a:rPr>
                <a:t>;</a:t>
              </a:r>
              <a:r>
                <a:rPr lang="it-IT" altLang="it-IT" b="1" dirty="0">
                  <a:latin typeface="Comic Sans MS" panose="030F0702030302020204" pitchFamily="66" charset="0"/>
                </a:rPr>
                <a:t> </a:t>
              </a:r>
              <a:r>
                <a:rPr lang="it-IT" altLang="it-IT" b="1" dirty="0" smtClean="0">
                  <a:latin typeface="Comic Sans MS" panose="030F0702030302020204" pitchFamily="66" charset="0"/>
                </a:rPr>
                <a:t>somma=10+5</a:t>
              </a:r>
              <a:endParaRPr lang="it-IT" altLang="it-IT" sz="24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35846" name="Text Box 7"/>
            <p:cNvSpPr txBox="1">
              <a:spLocks noChangeArrowheads="1"/>
            </p:cNvSpPr>
            <p:nvPr/>
          </p:nvSpPr>
          <p:spPr bwMode="auto">
            <a:xfrm>
              <a:off x="1248" y="2838"/>
              <a:ext cx="3843" cy="365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sequenza computazionale  (</a:t>
              </a:r>
              <a:r>
                <a:rPr lang="it-IT" altLang="it-IT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n=5</a:t>
              </a:r>
              <a:r>
                <a:rPr lang="it-IT" altLang="it-IT">
                  <a:latin typeface="Arial" panose="020B0604020202020204" pitchFamily="34" charset="0"/>
                </a:rPr>
                <a:t>)</a:t>
              </a:r>
            </a:p>
          </p:txBody>
        </p:sp>
      </p:grpSp>
      <p:sp>
        <p:nvSpPr>
          <p:cNvPr id="35844" name="Text Box 9"/>
          <p:cNvSpPr txBox="1">
            <a:spLocks noChangeArrowheads="1"/>
          </p:cNvSpPr>
          <p:nvPr/>
        </p:nvSpPr>
        <p:spPr bwMode="auto">
          <a:xfrm>
            <a:off x="5580063" y="1341438"/>
            <a:ext cx="3116262" cy="650875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latin typeface="Tahoma" panose="020B0604030504040204" pitchFamily="34" charset="0"/>
                <a:cs typeface="Tahoma" panose="020B0604030504040204" pitchFamily="34" charset="0"/>
              </a:rPr>
              <a:t>versione finale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509" name="Group 13"/>
          <p:cNvGrpSpPr>
            <a:grpSpLocks/>
          </p:cNvGrpSpPr>
          <p:nvPr/>
        </p:nvGrpSpPr>
        <p:grpSpPr bwMode="auto">
          <a:xfrm>
            <a:off x="539750" y="4208463"/>
            <a:ext cx="8318500" cy="2389187"/>
            <a:chOff x="340" y="2614"/>
            <a:chExt cx="5240" cy="1505"/>
          </a:xfrm>
        </p:grpSpPr>
        <p:sp>
          <p:nvSpPr>
            <p:cNvPr id="37893" name="Text Box 10"/>
            <p:cNvSpPr txBox="1">
              <a:spLocks noChangeArrowheads="1"/>
            </p:cNvSpPr>
            <p:nvPr/>
          </p:nvSpPr>
          <p:spPr bwMode="auto">
            <a:xfrm>
              <a:off x="340" y="2614"/>
              <a:ext cx="5240" cy="634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la sequenza computazionale (in questo caso operazioni di addizione) è costituita da </a:t>
              </a:r>
              <a:r>
                <a:rPr lang="it-IT" altLang="it-IT" b="1">
                  <a:solidFill>
                    <a:srgbClr val="CC3300"/>
                  </a:solidFill>
                  <a:latin typeface="Comic Sans MS" panose="030F0702030302020204" pitchFamily="66" charset="0"/>
                </a:rPr>
                <a:t>n</a:t>
              </a:r>
              <a:r>
                <a:rPr lang="it-IT" altLang="it-IT" sz="2800">
                  <a:latin typeface="Arial" panose="020B0604020202020204" pitchFamily="34" charset="0"/>
                </a:rPr>
                <a:t> addizioni</a:t>
              </a:r>
            </a:p>
          </p:txBody>
        </p:sp>
        <p:sp>
          <p:nvSpPr>
            <p:cNvPr id="106507" name="Text Box 11"/>
            <p:cNvSpPr txBox="1">
              <a:spLocks noChangeArrowheads="1"/>
            </p:cNvSpPr>
            <p:nvPr/>
          </p:nvSpPr>
          <p:spPr bwMode="auto">
            <a:xfrm>
              <a:off x="567" y="3748"/>
              <a:ext cx="4174" cy="371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>
              <a:spAutoFit/>
            </a:bodyPr>
            <a:lstStyle>
              <a:lvl1pPr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defRPr/>
              </a:pPr>
              <a:r>
                <a:rPr lang="it-IT" altLang="it-IT" sz="2800" dirty="0">
                  <a:latin typeface="Arial" panose="020B0604020202020204" pitchFamily="34" charset="0"/>
                </a:rPr>
                <a:t>l</a:t>
              </a:r>
              <a:r>
                <a:rPr lang="it-IT" altLang="it-IT" sz="2800" dirty="0" smtClean="0">
                  <a:latin typeface="Arial" panose="020B0604020202020204" pitchFamily="34" charset="0"/>
                </a:rPr>
                <a:t>’</a:t>
              </a:r>
              <a:r>
                <a:rPr lang="it-IT" altLang="ja-JP" sz="2800" dirty="0" smtClean="0">
                  <a:latin typeface="Arial" panose="020B0604020202020204" pitchFamily="34" charset="0"/>
                </a:rPr>
                <a:t>algoritmo ha un </a:t>
              </a:r>
              <a:r>
                <a:rPr lang="it-IT" altLang="ja-JP" sz="2800" b="1" dirty="0" smtClean="0">
                  <a:solidFill>
                    <a:schemeClr val="accent2"/>
                  </a:solidFill>
                  <a:latin typeface="Arial" panose="020B0604020202020204" pitchFamily="34" charset="0"/>
                </a:rPr>
                <a:t>costo</a:t>
              </a:r>
              <a:r>
                <a:rPr lang="it-IT" altLang="ja-JP" sz="2800" dirty="0" smtClean="0">
                  <a:latin typeface="Arial" panose="020B0604020202020204" pitchFamily="34" charset="0"/>
                </a:rPr>
                <a:t> di </a:t>
              </a:r>
              <a:r>
                <a:rPr lang="it-IT" altLang="ja-JP" sz="3200" b="1" dirty="0" smtClean="0">
                  <a:solidFill>
                    <a:srgbClr val="CC3300"/>
                  </a:solidFill>
                  <a:latin typeface="Comic Sans MS" panose="030F0702030302020204" pitchFamily="66" charset="0"/>
                </a:rPr>
                <a:t>n</a:t>
              </a:r>
              <a:r>
                <a:rPr lang="it-IT" altLang="ja-JP" sz="2800" dirty="0" smtClean="0">
                  <a:latin typeface="Arial" panose="020B0604020202020204" pitchFamily="34" charset="0"/>
                </a:rPr>
                <a:t> addizioni</a:t>
              </a:r>
              <a:endParaRPr lang="it-IT" altLang="it-IT" sz="2800" dirty="0" smtClean="0">
                <a:latin typeface="Arial" panose="020B0604020202020204" pitchFamily="34" charset="0"/>
              </a:endParaRPr>
            </a:p>
          </p:txBody>
        </p:sp>
        <p:sp>
          <p:nvSpPr>
            <p:cNvPr id="37895" name="AutoShape 12"/>
            <p:cNvSpPr>
              <a:spLocks noChangeArrowheads="1"/>
            </p:cNvSpPr>
            <p:nvPr/>
          </p:nvSpPr>
          <p:spPr bwMode="auto">
            <a:xfrm>
              <a:off x="2517" y="3294"/>
              <a:ext cx="454" cy="408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</p:grp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41325" y="404813"/>
            <a:ext cx="8207375" cy="3724275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6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somma_naturali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(</a:t>
            </a:r>
            <a:r>
              <a:rPr lang="it-IT" sz="26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n)</a:t>
            </a:r>
            <a:endParaRPr lang="it-IT" sz="26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26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i, somma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6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somma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0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for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(i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1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i 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&lt;=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n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i++)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2600" b="1" dirty="0">
                <a:latin typeface="Comic Sans MS" charset="0"/>
                <a:ea typeface="ＭＳ Ｐゴシック" charset="0"/>
              </a:rPr>
              <a:t>    somma 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somma + i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altLang="it-IT" sz="26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</a:t>
            </a:r>
          </a:p>
          <a:p>
            <a:pPr>
              <a:defRPr/>
            </a:pPr>
            <a:r>
              <a:rPr lang="it-IT" sz="26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  <a:cs typeface="Courier New" charset="0"/>
              </a:rPr>
              <a:t>return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  <a:cs typeface="Courier New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  <a:cs typeface="Courier New" charset="0"/>
              </a:rPr>
              <a:t>somma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dirty="0">
              <a:latin typeface="Comic Sans MS" charset="0"/>
              <a:ea typeface="ＭＳ Ｐゴシック" charset="0"/>
              <a:cs typeface="Courier New" charset="0"/>
            </a:endParaRPr>
          </a:p>
          <a:p>
            <a:pPr>
              <a:defRPr/>
            </a:pPr>
            <a:r>
              <a:rPr lang="it-IT" altLang="it-IT" sz="26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</a:p>
        </p:txBody>
      </p:sp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7127875" y="1123950"/>
            <a:ext cx="1630363" cy="1044575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it-IT" sz="3200" b="1">
                <a:latin typeface="Comic Sans MS" charset="0"/>
                <a:ea typeface="ＭＳ Ｐゴシック" charset="0"/>
              </a:rPr>
              <a:t>n</a:t>
            </a:r>
          </a:p>
          <a:p>
            <a:pPr algn="ctr">
              <a:defRPr/>
            </a:pPr>
            <a:r>
              <a:rPr lang="it-IT" sz="2800">
                <a:latin typeface="Arial" charset="0"/>
                <a:ea typeface="ＭＳ Ｐゴシック" charset="0"/>
              </a:rPr>
              <a:t>addizioni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106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2195513" y="188913"/>
            <a:ext cx="5324475" cy="650875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latin typeface="Arial" charset="0"/>
                <a:ea typeface="ＭＳ Ｐゴシック" charset="0"/>
              </a:rPr>
              <a:t>approccio incrementale</a:t>
            </a:r>
            <a:endParaRPr lang="it-IT" sz="2400" b="1">
              <a:latin typeface="New York" charset="0"/>
              <a:ea typeface="ＭＳ Ｐゴシック" charset="0"/>
            </a:endParaRPr>
          </a:p>
        </p:txBody>
      </p:sp>
      <p:grpSp>
        <p:nvGrpSpPr>
          <p:cNvPr id="97299" name="Group 19"/>
          <p:cNvGrpSpPr>
            <a:grpSpLocks/>
          </p:cNvGrpSpPr>
          <p:nvPr/>
        </p:nvGrpSpPr>
        <p:grpSpPr bwMode="auto">
          <a:xfrm>
            <a:off x="539750" y="981075"/>
            <a:ext cx="8353425" cy="2895600"/>
            <a:chOff x="340" y="618"/>
            <a:chExt cx="5262" cy="1824"/>
          </a:xfrm>
        </p:grpSpPr>
        <p:sp>
          <p:nvSpPr>
            <p:cNvPr id="39947" name="Text Box 2"/>
            <p:cNvSpPr txBox="1">
              <a:spLocks noChangeArrowheads="1"/>
            </p:cNvSpPr>
            <p:nvPr/>
          </p:nvSpPr>
          <p:spPr bwMode="auto">
            <a:xfrm>
              <a:off x="340" y="1298"/>
              <a:ext cx="5262" cy="1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2800">
                  <a:latin typeface="Arial" panose="020B0604020202020204" pitchFamily="34" charset="0"/>
                </a:rPr>
                <a:t>la soluzione è costruita risolvendo una sequenza di </a:t>
              </a:r>
              <a:r>
                <a:rPr lang="it-IT" altLang="it-IT" sz="2800" b="1">
                  <a:solidFill>
                    <a:srgbClr val="FF0000"/>
                  </a:solidFill>
                  <a:latin typeface="Arial" panose="020B0604020202020204" pitchFamily="34" charset="0"/>
                </a:rPr>
                <a:t>istanze</a:t>
              </a:r>
              <a:r>
                <a:rPr lang="it-IT" altLang="it-IT" sz="2800">
                  <a:latin typeface="Arial" panose="020B0604020202020204" pitchFamily="34" charset="0"/>
                </a:rPr>
                <a:t> del problema, a partire da quella più semplice e </a:t>
              </a:r>
              <a:r>
                <a:rPr lang="it-IT" altLang="it-IT" sz="2800" b="1">
                  <a:latin typeface="Arial" panose="020B0604020202020204" pitchFamily="34" charset="0"/>
                </a:rPr>
                <a:t>incrementando</a:t>
              </a:r>
              <a:r>
                <a:rPr lang="it-IT" altLang="it-IT" sz="2800">
                  <a:latin typeface="Arial" panose="020B0604020202020204" pitchFamily="34" charset="0"/>
                </a:rPr>
                <a:t> ogni volta la difficoltà (</a:t>
              </a:r>
              <a:r>
                <a:rPr lang="it-IT" altLang="it-IT" sz="2800" b="1">
                  <a:solidFill>
                    <a:schemeClr val="accent2"/>
                  </a:solidFill>
                  <a:latin typeface="Arial" panose="020B0604020202020204" pitchFamily="34" charset="0"/>
                </a:rPr>
                <a:t>dimensione</a:t>
              </a:r>
              <a:r>
                <a:rPr lang="it-IT" altLang="it-IT" sz="2800">
                  <a:latin typeface="Arial" panose="020B0604020202020204" pitchFamily="34" charset="0"/>
                </a:rPr>
                <a:t>) dell’istanza</a:t>
              </a:r>
              <a:r>
                <a:rPr lang="it-IT" altLang="it-IT" sz="2400">
                  <a:latin typeface="New York" charset="0"/>
                </a:rPr>
                <a:t> </a:t>
              </a:r>
            </a:p>
          </p:txBody>
        </p:sp>
        <p:sp>
          <p:nvSpPr>
            <p:cNvPr id="97284" name="AutoShape 4"/>
            <p:cNvSpPr>
              <a:spLocks noChangeArrowheads="1"/>
            </p:cNvSpPr>
            <p:nvPr/>
          </p:nvSpPr>
          <p:spPr bwMode="auto">
            <a:xfrm>
              <a:off x="2562" y="618"/>
              <a:ext cx="576" cy="615"/>
            </a:xfrm>
            <a:prstGeom prst="downArrow">
              <a:avLst>
                <a:gd name="adj1" fmla="val 50000"/>
                <a:gd name="adj2" fmla="val 26693"/>
              </a:avLst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it-IT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1187450" y="3860800"/>
            <a:ext cx="7070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 + 2 + 3 + 4 + 5 + 6 + 7 + 8 + 9 + 10</a:t>
            </a: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1187450" y="3860800"/>
            <a:ext cx="1143000" cy="685800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97294" name="Rectangle 14"/>
          <p:cNvSpPr>
            <a:spLocks noChangeArrowheads="1"/>
          </p:cNvSpPr>
          <p:nvPr/>
        </p:nvSpPr>
        <p:spPr bwMode="auto">
          <a:xfrm>
            <a:off x="1187450" y="3860800"/>
            <a:ext cx="1800225" cy="685800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97295" name="Rectangle 15"/>
          <p:cNvSpPr>
            <a:spLocks noChangeArrowheads="1"/>
          </p:cNvSpPr>
          <p:nvPr/>
        </p:nvSpPr>
        <p:spPr bwMode="auto">
          <a:xfrm>
            <a:off x="1187450" y="3860800"/>
            <a:ext cx="2592388" cy="685800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97296" name="Rectangle 16"/>
          <p:cNvSpPr>
            <a:spLocks noChangeArrowheads="1"/>
          </p:cNvSpPr>
          <p:nvPr/>
        </p:nvSpPr>
        <p:spPr bwMode="auto">
          <a:xfrm>
            <a:off x="1187450" y="3860800"/>
            <a:ext cx="3241675" cy="685800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97297" name="Rectangle 17"/>
          <p:cNvSpPr>
            <a:spLocks noChangeArrowheads="1"/>
          </p:cNvSpPr>
          <p:nvPr/>
        </p:nvSpPr>
        <p:spPr bwMode="auto">
          <a:xfrm>
            <a:off x="1187450" y="3860800"/>
            <a:ext cx="7129463" cy="685800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97298" name="Text Box 18"/>
          <p:cNvSpPr txBox="1">
            <a:spLocks noChangeArrowheads="1"/>
          </p:cNvSpPr>
          <p:nvPr/>
        </p:nvSpPr>
        <p:spPr bwMode="auto">
          <a:xfrm>
            <a:off x="468313" y="5013325"/>
            <a:ext cx="8353425" cy="1373188"/>
          </a:xfrm>
          <a:prstGeom prst="rect">
            <a:avLst/>
          </a:prstGeom>
          <a:solidFill>
            <a:srgbClr val="EAEAEA"/>
          </a:solidFill>
          <a:ln w="5715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chemeClr val="accent2"/>
                </a:solidFill>
                <a:latin typeface="Arial" panose="020B0604020202020204" pitchFamily="34" charset="0"/>
              </a:rPr>
              <a:t>a ogni passo</a:t>
            </a:r>
            <a:r>
              <a:rPr lang="it-IT" altLang="it-IT" sz="2800">
                <a:latin typeface="Arial" panose="020B0604020202020204" pitchFamily="34" charset="0"/>
              </a:rPr>
              <a:t>, la soluzione dell’</a:t>
            </a:r>
            <a:r>
              <a:rPr lang="it-IT" altLang="ja-JP" sz="2800" b="1">
                <a:solidFill>
                  <a:schemeClr val="accent2"/>
                </a:solidFill>
                <a:latin typeface="Arial" panose="020B0604020202020204" pitchFamily="34" charset="0"/>
              </a:rPr>
              <a:t>istanza</a:t>
            </a:r>
            <a:r>
              <a:rPr lang="it-IT" altLang="ja-JP" sz="280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it-IT" altLang="ja-JP" sz="2800">
                <a:latin typeface="Arial" panose="020B0604020202020204" pitchFamily="34" charset="0"/>
              </a:rPr>
              <a:t>del problema da risolvere (a quel passo) è costruita a partire dalla soluzione dell’istanza </a:t>
            </a:r>
            <a:r>
              <a:rPr lang="it-IT" altLang="ja-JP" sz="2800" b="1">
                <a:solidFill>
                  <a:schemeClr val="accent2"/>
                </a:solidFill>
                <a:latin typeface="Arial" panose="020B0604020202020204" pitchFamily="34" charset="0"/>
              </a:rPr>
              <a:t>precedente</a:t>
            </a:r>
            <a:r>
              <a:rPr lang="it-IT" altLang="ja-JP" sz="2400">
                <a:latin typeface="New York" charset="0"/>
              </a:rPr>
              <a:t> </a:t>
            </a:r>
            <a:endParaRPr lang="it-IT" altLang="it-IT" sz="2400">
              <a:latin typeface="New York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97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72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972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972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97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500"/>
                                        <p:tgtEl>
                                          <p:spTgt spid="9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 autoUpdateAnimBg="0"/>
      <p:bldP spid="97286" grpId="0" animBg="1"/>
      <p:bldP spid="97294" grpId="0" animBg="1"/>
      <p:bldP spid="97295" grpId="0" animBg="1"/>
      <p:bldP spid="97296" grpId="0" animBg="1"/>
      <p:bldP spid="97297" grpId="0" animBg="1"/>
      <p:bldP spid="9729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9750" y="1268413"/>
            <a:ext cx="7931150" cy="490537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   </a:t>
            </a:r>
            <a:r>
              <a:rPr lang="it-IT" altLang="it-IT" sz="3600">
                <a:latin typeface="Arial" panose="020B0604020202020204" pitchFamily="34" charset="0"/>
              </a:rPr>
              <a:t>individuazione di</a:t>
            </a:r>
            <a:endParaRPr lang="it-IT" altLang="it-IT" sz="2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1200">
              <a:latin typeface="Arial" panose="020B0604020202020204" pitchFamily="34" charset="0"/>
            </a:endParaRPr>
          </a:p>
          <a:p>
            <a:pPr>
              <a:lnSpc>
                <a:spcPct val="135000"/>
              </a:lnSpc>
              <a:spcBef>
                <a:spcPct val="0"/>
              </a:spcBef>
              <a:buClr>
                <a:schemeClr val="accent2"/>
              </a:buClr>
              <a:buSzPct val="145000"/>
              <a:buFont typeface="Wingdings" panose="05000000000000000000" pitchFamily="2" charset="2"/>
              <a:buChar char="Ø"/>
            </a:pP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it-IT" altLang="it-IT">
                <a:solidFill>
                  <a:srgbClr val="CC3300"/>
                </a:solidFill>
                <a:latin typeface="Arial" panose="020B0604020202020204" pitchFamily="34" charset="0"/>
              </a:rPr>
              <a:t>dati di </a:t>
            </a:r>
            <a:r>
              <a:rPr lang="it-IT" altLang="it-IT" b="1">
                <a:solidFill>
                  <a:srgbClr val="CC3300"/>
                </a:solidFill>
                <a:latin typeface="Arial" panose="020B0604020202020204" pitchFamily="34" charset="0"/>
              </a:rPr>
              <a:t>input</a:t>
            </a:r>
            <a:r>
              <a:rPr lang="it-IT" altLang="it-IT">
                <a:latin typeface="Arial" panose="020B0604020202020204" pitchFamily="34" charset="0"/>
              </a:rPr>
              <a:t> del problema</a:t>
            </a:r>
          </a:p>
          <a:p>
            <a:pPr>
              <a:lnSpc>
                <a:spcPct val="135000"/>
              </a:lnSpc>
              <a:spcBef>
                <a:spcPct val="0"/>
              </a:spcBef>
              <a:buClr>
                <a:schemeClr val="accent2"/>
              </a:buClr>
              <a:buSzPct val="145000"/>
              <a:buFont typeface="Wingdings" panose="05000000000000000000" pitchFamily="2" charset="2"/>
              <a:buChar char="Ø"/>
            </a:pP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it-IT" altLang="it-IT">
                <a:solidFill>
                  <a:srgbClr val="CC3300"/>
                </a:solidFill>
                <a:latin typeface="Arial" panose="020B0604020202020204" pitchFamily="34" charset="0"/>
              </a:rPr>
              <a:t>dati di </a:t>
            </a:r>
            <a:r>
              <a:rPr lang="it-IT" altLang="it-IT" b="1">
                <a:solidFill>
                  <a:srgbClr val="CC3300"/>
                </a:solidFill>
                <a:latin typeface="Arial" panose="020B0604020202020204" pitchFamily="34" charset="0"/>
              </a:rPr>
              <a:t>output</a:t>
            </a:r>
            <a:r>
              <a:rPr lang="it-IT" altLang="it-IT">
                <a:latin typeface="Arial" panose="020B0604020202020204" pitchFamily="34" charset="0"/>
              </a:rPr>
              <a:t> del problema</a:t>
            </a:r>
          </a:p>
          <a:p>
            <a:pPr>
              <a:lnSpc>
                <a:spcPct val="135000"/>
              </a:lnSpc>
              <a:spcBef>
                <a:spcPct val="0"/>
              </a:spcBef>
              <a:buClr>
                <a:schemeClr val="accent2"/>
              </a:buClr>
              <a:buSzPct val="145000"/>
              <a:buFont typeface="Wingdings" panose="05000000000000000000" pitchFamily="2" charset="2"/>
              <a:buChar char="Ø"/>
            </a:pPr>
            <a:r>
              <a:rPr lang="it-IT" altLang="it-IT">
                <a:latin typeface="Arial" panose="020B0604020202020204" pitchFamily="34" charset="0"/>
              </a:rPr>
              <a:t> </a:t>
            </a:r>
            <a:r>
              <a:rPr lang="it-IT" altLang="it-IT" b="1">
                <a:solidFill>
                  <a:srgbClr val="CC3300"/>
                </a:solidFill>
                <a:latin typeface="Arial" panose="020B0604020202020204" pitchFamily="34" charset="0"/>
              </a:rPr>
              <a:t>costrutti di ripetizione</a:t>
            </a:r>
            <a:r>
              <a:rPr lang="it-IT" altLang="it-IT">
                <a:latin typeface="Arial" panose="020B0604020202020204" pitchFamily="34" charset="0"/>
              </a:rPr>
              <a:t> da utilizzare; </a:t>
            </a:r>
            <a:r>
              <a:rPr lang="it-IT" altLang="it-IT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>
                <a:latin typeface="Arial" panose="020B0604020202020204" pitchFamily="34" charset="0"/>
              </a:rPr>
              <a:t>individuare:</a:t>
            </a:r>
            <a:endParaRPr lang="it-IT" altLang="it-IT" sz="2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it-IT" altLang="it-IT" sz="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002060"/>
                </a:solidFill>
                <a:latin typeface="Arial" panose="020B0604020202020204" pitchFamily="34" charset="0"/>
              </a:rPr>
              <a:t>	- costrutti ripetitivi più adatti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002060"/>
                </a:solidFill>
                <a:latin typeface="Arial" panose="020B0604020202020204" pitchFamily="34" charset="0"/>
              </a:rPr>
              <a:t>	- operazioni che vengono ripetute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solidFill>
                  <a:srgbClr val="002060"/>
                </a:solidFill>
                <a:latin typeface="Arial" panose="020B0604020202020204" pitchFamily="34" charset="0"/>
              </a:rPr>
              <a:t>	- predicati di permanenza dei cicli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914400" y="381000"/>
            <a:ext cx="7318375" cy="5889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>
                <a:latin typeface="Arial" charset="0"/>
                <a:ea typeface="ＭＳ Ｐゴシック" charset="0"/>
              </a:rPr>
              <a:t>primi </a:t>
            </a:r>
            <a:r>
              <a:rPr lang="it-IT" sz="3200" b="1">
                <a:latin typeface="Arial" charset="0"/>
                <a:ea typeface="ＭＳ Ｐゴシック" charset="0"/>
              </a:rPr>
              <a:t>criteri di progetto</a:t>
            </a:r>
            <a:r>
              <a:rPr lang="it-IT" sz="3200">
                <a:latin typeface="Arial" charset="0"/>
                <a:ea typeface="ＭＳ Ｐゴシック" charset="0"/>
              </a:rPr>
              <a:t> di un algoritmo</a:t>
            </a:r>
            <a:endParaRPr lang="it-IT">
              <a:latin typeface="Times New Roman" charset="0"/>
              <a:ea typeface="ＭＳ Ｐゴシック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Text Box 2"/>
          <p:cNvSpPr txBox="1">
            <a:spLocks noChangeArrowheads="1"/>
          </p:cNvSpPr>
          <p:nvPr/>
        </p:nvSpPr>
        <p:spPr bwMode="auto">
          <a:xfrm>
            <a:off x="1116013" y="4005263"/>
            <a:ext cx="7070725" cy="6413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 + 2 + 3 + 4 + 5 + 6 + 7 + 8 + 9 + 10</a:t>
            </a: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2843213" y="6165850"/>
            <a:ext cx="3508375" cy="588963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b="1">
                <a:latin typeface="Arial" charset="0"/>
                <a:ea typeface="ＭＳ Ｐゴシック" charset="0"/>
              </a:rPr>
              <a:t>formula di Gauss</a:t>
            </a:r>
            <a:endParaRPr lang="it-IT" b="1">
              <a:latin typeface="Arial" charset="0"/>
              <a:ea typeface="ＭＳ Ｐゴシック" charset="0"/>
            </a:endParaRP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0" y="0"/>
            <a:ext cx="2089150" cy="5286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richiami</a:t>
            </a:r>
            <a:endParaRPr lang="it-IT" altLang="it-IT" sz="2800">
              <a:latin typeface="New York" charset="0"/>
            </a:endParaRPr>
          </a:p>
        </p:txBody>
      </p:sp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1187450" y="549275"/>
            <a:ext cx="6840538" cy="1076325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200">
                <a:latin typeface="Arial" charset="0"/>
                <a:ea typeface="ＭＳ Ｐゴシック" charset="0"/>
              </a:rPr>
              <a:t>formula (chiusa) per il calcolo della somma dei primi </a:t>
            </a:r>
            <a:r>
              <a:rPr lang="it-IT" sz="3200" i="1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n</a:t>
            </a:r>
            <a:r>
              <a:rPr lang="it-IT" sz="3200">
                <a:latin typeface="Arial" charset="0"/>
                <a:ea typeface="ＭＳ Ｐゴシック" charset="0"/>
              </a:rPr>
              <a:t> numeri naturali</a:t>
            </a:r>
            <a:endParaRPr lang="it-IT" sz="3200">
              <a:latin typeface="New York" charset="0"/>
              <a:ea typeface="ＭＳ Ｐゴシック" charset="0"/>
            </a:endParaRPr>
          </a:p>
        </p:txBody>
      </p:sp>
      <p:graphicFrame>
        <p:nvGraphicFramePr>
          <p:cNvPr id="169993" name="Object 9"/>
          <p:cNvGraphicFramePr>
            <a:graphicFrameLocks noChangeAspect="1"/>
          </p:cNvGraphicFramePr>
          <p:nvPr/>
        </p:nvGraphicFramePr>
        <p:xfrm>
          <a:off x="1022350" y="2060575"/>
          <a:ext cx="7099300" cy="1382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6" name="Equation" r:id="rId5" imgW="2197100" imgH="431800" progId="Equation.3">
                  <p:embed/>
                </p:oleObj>
              </mc:Choice>
              <mc:Fallback>
                <p:oleObj name="Equation" r:id="rId5" imgW="2197100" imgH="431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2350" y="2060575"/>
                        <a:ext cx="7099300" cy="13827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9994" name="Object 10"/>
          <p:cNvGraphicFramePr>
            <a:graphicFrameLocks noChangeAspect="1"/>
          </p:cNvGraphicFramePr>
          <p:nvPr/>
        </p:nvGraphicFramePr>
        <p:xfrm>
          <a:off x="1116013" y="4724400"/>
          <a:ext cx="7056437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7" name="Equation" r:id="rId7" imgW="2032000" imgH="393700" progId="Equation.3">
                  <p:embed/>
                </p:oleObj>
              </mc:Choice>
              <mc:Fallback>
                <p:oleObj name="Equation" r:id="rId7" imgW="2032000" imgH="3937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724400"/>
                        <a:ext cx="7056437" cy="1262063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9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9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69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6" grpId="0" animBg="1"/>
      <p:bldP spid="169988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5" name="Text Box 3"/>
          <p:cNvSpPr txBox="1">
            <a:spLocks noChangeArrowheads="1"/>
          </p:cNvSpPr>
          <p:nvPr/>
        </p:nvSpPr>
        <p:spPr bwMode="auto">
          <a:xfrm>
            <a:off x="5635625" y="0"/>
            <a:ext cx="3508375" cy="588963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sz="3200" b="1">
                <a:latin typeface="Arial" charset="0"/>
                <a:ea typeface="ＭＳ Ｐゴシック" charset="0"/>
              </a:rPr>
              <a:t>formula di Gauss</a:t>
            </a:r>
            <a:endParaRPr lang="it-IT" b="1">
              <a:latin typeface="Arial" charset="0"/>
              <a:ea typeface="ＭＳ Ｐゴシック" charset="0"/>
            </a:endParaRPr>
          </a:p>
        </p:txBody>
      </p:sp>
      <p:sp>
        <p:nvSpPr>
          <p:cNvPr id="44035" name="Text Box 4"/>
          <p:cNvSpPr txBox="1">
            <a:spLocks noChangeArrowheads="1"/>
          </p:cNvSpPr>
          <p:nvPr/>
        </p:nvSpPr>
        <p:spPr bwMode="auto">
          <a:xfrm>
            <a:off x="0" y="0"/>
            <a:ext cx="2089150" cy="528638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richiami</a:t>
            </a:r>
            <a:endParaRPr lang="it-IT" altLang="it-IT" sz="2800">
              <a:latin typeface="New York" charset="0"/>
            </a:endParaRPr>
          </a:p>
        </p:txBody>
      </p:sp>
      <p:graphicFrame>
        <p:nvGraphicFramePr>
          <p:cNvPr id="44036" name="Object 6"/>
          <p:cNvGraphicFramePr>
            <a:graphicFrameLocks noChangeAspect="1"/>
          </p:cNvGraphicFramePr>
          <p:nvPr/>
        </p:nvGraphicFramePr>
        <p:xfrm>
          <a:off x="250825" y="1784350"/>
          <a:ext cx="864235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9" name="Equation" r:id="rId5" imgW="1930400" imgH="215900" progId="Equation.3">
                  <p:embed/>
                </p:oleObj>
              </mc:Choice>
              <mc:Fallback>
                <p:oleObj name="Equation" r:id="rId5" imgW="1930400" imgH="2159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784350"/>
                        <a:ext cx="8642350" cy="690563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2040" name="Text Box 8"/>
          <p:cNvSpPr txBox="1">
            <a:spLocks noChangeArrowheads="1"/>
          </p:cNvSpPr>
          <p:nvPr/>
        </p:nvSpPr>
        <p:spPr bwMode="auto">
          <a:xfrm>
            <a:off x="1187450" y="549275"/>
            <a:ext cx="6840538" cy="1076325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3200">
                <a:latin typeface="Arial" charset="0"/>
                <a:ea typeface="ＭＳ Ｐゴシック" charset="0"/>
              </a:rPr>
              <a:t>formula (chiusa) per il calcolo della somma dei primi </a:t>
            </a:r>
            <a:r>
              <a:rPr lang="it-IT" sz="3200" i="1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n</a:t>
            </a:r>
            <a:r>
              <a:rPr lang="it-IT" sz="3200">
                <a:latin typeface="Arial" charset="0"/>
                <a:ea typeface="ＭＳ Ｐゴシック" charset="0"/>
              </a:rPr>
              <a:t> numeri naturali</a:t>
            </a:r>
            <a:endParaRPr lang="it-IT" sz="3200">
              <a:latin typeface="New York" charset="0"/>
              <a:ea typeface="ＭＳ Ｐゴシック" charset="0"/>
            </a:endParaRPr>
          </a:p>
        </p:txBody>
      </p:sp>
      <p:graphicFrame>
        <p:nvGraphicFramePr>
          <p:cNvPr id="172041" name="Object 9"/>
          <p:cNvGraphicFramePr>
            <a:graphicFrameLocks noChangeAspect="1"/>
          </p:cNvGraphicFramePr>
          <p:nvPr/>
        </p:nvGraphicFramePr>
        <p:xfrm>
          <a:off x="250825" y="2863850"/>
          <a:ext cx="8569325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0" name="Equation" r:id="rId7" imgW="2222500" imgH="215900" progId="Equation.3">
                  <p:embed/>
                </p:oleObj>
              </mc:Choice>
              <mc:Fallback>
                <p:oleObj name="Equation" r:id="rId7" imgW="2222500" imgH="2159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863850"/>
                        <a:ext cx="8569325" cy="69215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2052" name="Group 20"/>
          <p:cNvGrpSpPr>
            <a:grpSpLocks/>
          </p:cNvGrpSpPr>
          <p:nvPr/>
        </p:nvGrpSpPr>
        <p:grpSpPr bwMode="auto">
          <a:xfrm>
            <a:off x="0" y="2276475"/>
            <a:ext cx="9001125" cy="1368425"/>
            <a:chOff x="0" y="1434"/>
            <a:chExt cx="5670" cy="862"/>
          </a:xfrm>
        </p:grpSpPr>
        <p:sp>
          <p:nvSpPr>
            <p:cNvPr id="44047" name="Line 10"/>
            <p:cNvSpPr>
              <a:spLocks noChangeShapeType="1"/>
            </p:cNvSpPr>
            <p:nvPr/>
          </p:nvSpPr>
          <p:spPr bwMode="auto">
            <a:xfrm>
              <a:off x="68" y="2296"/>
              <a:ext cx="5602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4048" name="Text Box 11"/>
            <p:cNvSpPr txBox="1">
              <a:spLocks noChangeArrowheads="1"/>
            </p:cNvSpPr>
            <p:nvPr/>
          </p:nvSpPr>
          <p:spPr bwMode="auto">
            <a:xfrm>
              <a:off x="0" y="1434"/>
              <a:ext cx="315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4400" b="1">
                  <a:solidFill>
                    <a:srgbClr val="FFFF00"/>
                  </a:solidFill>
                </a:rPr>
                <a:t>+</a:t>
              </a:r>
            </a:p>
          </p:txBody>
        </p:sp>
      </p:grpSp>
      <p:graphicFrame>
        <p:nvGraphicFramePr>
          <p:cNvPr id="172045" name="Object 13"/>
          <p:cNvGraphicFramePr>
            <a:graphicFrameLocks noChangeAspect="1"/>
          </p:cNvGraphicFramePr>
          <p:nvPr/>
        </p:nvGraphicFramePr>
        <p:xfrm>
          <a:off x="38100" y="3789363"/>
          <a:ext cx="88169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1" name="Equation" r:id="rId9" imgW="2933700" imgH="215900" progId="Equation.3">
                  <p:embed/>
                </p:oleObj>
              </mc:Choice>
              <mc:Fallback>
                <p:oleObj name="Equation" r:id="rId9" imgW="2933700" imgH="2159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" y="3789363"/>
                        <a:ext cx="8816975" cy="6477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2049" name="Group 17"/>
          <p:cNvGrpSpPr>
            <a:grpSpLocks/>
          </p:cNvGrpSpPr>
          <p:nvPr/>
        </p:nvGrpSpPr>
        <p:grpSpPr bwMode="auto">
          <a:xfrm>
            <a:off x="900113" y="4365625"/>
            <a:ext cx="7920037" cy="641350"/>
            <a:chOff x="567" y="3022"/>
            <a:chExt cx="4989" cy="404"/>
          </a:xfrm>
        </p:grpSpPr>
        <p:sp>
          <p:nvSpPr>
            <p:cNvPr id="44044" name="Line 14"/>
            <p:cNvSpPr>
              <a:spLocks noChangeShapeType="1"/>
            </p:cNvSpPr>
            <p:nvPr/>
          </p:nvSpPr>
          <p:spPr bwMode="auto">
            <a:xfrm>
              <a:off x="567" y="3294"/>
              <a:ext cx="222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4045" name="Line 15"/>
            <p:cNvSpPr>
              <a:spLocks noChangeShapeType="1"/>
            </p:cNvSpPr>
            <p:nvPr/>
          </p:nvSpPr>
          <p:spPr bwMode="auto">
            <a:xfrm>
              <a:off x="3334" y="3294"/>
              <a:ext cx="2222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4046" name="Text Box 16"/>
            <p:cNvSpPr txBox="1">
              <a:spLocks noChangeArrowheads="1"/>
            </p:cNvSpPr>
            <p:nvPr/>
          </p:nvSpPr>
          <p:spPr bwMode="auto">
            <a:xfrm>
              <a:off x="2925" y="3022"/>
              <a:ext cx="2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3600" i="1">
                  <a:solidFill>
                    <a:schemeClr val="accent2"/>
                  </a:solidFill>
                </a:rPr>
                <a:t>n</a:t>
              </a:r>
            </a:p>
          </p:txBody>
        </p:sp>
      </p:grpSp>
      <p:graphicFrame>
        <p:nvGraphicFramePr>
          <p:cNvPr id="172050" name="Object 18"/>
          <p:cNvGraphicFramePr>
            <a:graphicFrameLocks noChangeAspect="1"/>
          </p:cNvGraphicFramePr>
          <p:nvPr/>
        </p:nvGraphicFramePr>
        <p:xfrm>
          <a:off x="107950" y="5013325"/>
          <a:ext cx="23288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2" name="Equation" r:id="rId11" imgW="774364" imgH="215806" progId="Equation.3">
                  <p:embed/>
                </p:oleObj>
              </mc:Choice>
              <mc:Fallback>
                <p:oleObj name="Equation" r:id="rId11" imgW="774364" imgH="215806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5013325"/>
                        <a:ext cx="2328863" cy="647700"/>
                      </a:xfrm>
                      <a:prstGeom prst="rect">
                        <a:avLst/>
                      </a:prstGeom>
                      <a:solidFill>
                        <a:srgbClr val="EAEAEA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107763" dir="2700000" algn="ctr" rotWithShape="0">
                                <a:srgbClr val="808080">
                                  <a:alpha val="50000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2051" name="Object 19"/>
          <p:cNvGraphicFramePr>
            <a:graphicFrameLocks noChangeAspect="1"/>
          </p:cNvGraphicFramePr>
          <p:nvPr/>
        </p:nvGraphicFramePr>
        <p:xfrm>
          <a:off x="3635375" y="5445125"/>
          <a:ext cx="217487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3" name="Equation" r:id="rId13" imgW="723586" imgH="393529" progId="Equation.3">
                  <p:embed/>
                </p:oleObj>
              </mc:Choice>
              <mc:Fallback>
                <p:oleObj name="Equation" r:id="rId13" imgW="723586" imgH="393529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5445125"/>
                        <a:ext cx="2174875" cy="11811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8575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2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2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685800" y="0"/>
            <a:ext cx="8016875" cy="1006475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problema:</a:t>
            </a:r>
            <a:endParaRPr lang="it-IT" altLang="it-IT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della sommatoria (detta </a:t>
            </a:r>
            <a:r>
              <a:rPr lang="it-IT" altLang="it-IT" sz="2800" b="1">
                <a:solidFill>
                  <a:srgbClr val="FF3300"/>
                </a:solidFill>
                <a:latin typeface="Arial" panose="020B0604020202020204" pitchFamily="34" charset="0"/>
              </a:rPr>
              <a:t>armonica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838200" y="3352800"/>
            <a:ext cx="8001000" cy="2774950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dato di input:</a:t>
            </a:r>
            <a:r>
              <a:rPr lang="it-IT" altLang="it-IT" sz="2800">
                <a:latin typeface="Arial" panose="020B0604020202020204" pitchFamily="34" charset="0"/>
              </a:rPr>
              <a:t>  il numero </a:t>
            </a:r>
            <a:r>
              <a:rPr lang="it-IT" altLang="it-IT" i="1">
                <a:solidFill>
                  <a:srgbClr val="996600"/>
                </a:solidFill>
              </a:rPr>
              <a:t>n</a:t>
            </a:r>
            <a:r>
              <a:rPr lang="it-IT" altLang="it-IT" sz="2800">
                <a:latin typeface="Arial" panose="020B0604020202020204" pitchFamily="34" charset="0"/>
              </a:rPr>
              <a:t> (variabile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n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dato di output: </a:t>
            </a:r>
            <a:r>
              <a:rPr lang="it-IT" altLang="it-IT" sz="2800">
                <a:latin typeface="Arial" panose="020B0604020202020204" pitchFamily="34" charset="0"/>
              </a:rPr>
              <a:t>il numero </a:t>
            </a:r>
            <a:r>
              <a:rPr lang="it-IT" altLang="it-IT" i="1">
                <a:solidFill>
                  <a:srgbClr val="996600"/>
                </a:solidFill>
              </a:rPr>
              <a:t>S</a:t>
            </a:r>
            <a:r>
              <a:rPr lang="it-IT" altLang="it-IT" sz="2800" b="1">
                <a:latin typeface="Arial" panose="020B0604020202020204" pitchFamily="34" charset="0"/>
              </a:rPr>
              <a:t> </a:t>
            </a:r>
            <a:r>
              <a:rPr lang="it-IT" altLang="it-IT" sz="2800">
                <a:latin typeface="Arial" panose="020B0604020202020204" pitchFamily="34" charset="0"/>
              </a:rPr>
              <a:t>(variabile 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somma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costrutto ripetitivo: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for</a:t>
            </a:r>
            <a:r>
              <a:rPr lang="it-IT" altLang="it-IT" sz="2800">
                <a:latin typeface="Arial" panose="020B0604020202020204" pitchFamily="34" charset="0"/>
              </a:rPr>
              <a:t> 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operazione ripetuta</a:t>
            </a:r>
            <a:r>
              <a:rPr lang="it-IT" altLang="it-IT" sz="2800">
                <a:latin typeface="Arial" panose="020B0604020202020204" pitchFamily="34" charset="0"/>
              </a:rPr>
              <a:t> (al generico passo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>
                <a:latin typeface="Arial" panose="020B0604020202020204" pitchFamily="34" charset="0"/>
              </a:rPr>
              <a:t>):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sommare l'addendo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>
                <a:latin typeface="Arial" panose="020B0604020202020204" pitchFamily="34" charset="0"/>
              </a:rPr>
              <a:t>-simo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(cioè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1/i</a:t>
            </a:r>
            <a:r>
              <a:rPr lang="it-IT" altLang="it-IT" sz="2800">
                <a:latin typeface="Arial" panose="020B0604020202020204" pitchFamily="34" charset="0"/>
              </a:rPr>
              <a:t>)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alla somma degli (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i-1</a:t>
            </a:r>
            <a:r>
              <a:rPr lang="it-IT" altLang="it-IT" sz="2800">
                <a:latin typeface="Arial" panose="020B0604020202020204" pitchFamily="34" charset="0"/>
              </a:rPr>
              <a:t>) addendi precedenti</a:t>
            </a:r>
          </a:p>
        </p:txBody>
      </p:sp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1690688" y="1328738"/>
          <a:ext cx="5459412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7" name="Equazione" r:id="rId5" imgW="1714500" imgH="431800" progId="Equation.3">
                  <p:embed/>
                </p:oleObj>
              </mc:Choice>
              <mc:Fallback>
                <p:oleObj name="Equazione" r:id="rId5" imgW="17145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0688" y="1328738"/>
                        <a:ext cx="5459412" cy="1368425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74997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517525" y="333375"/>
            <a:ext cx="8207375" cy="4124325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float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 err="1">
                <a:latin typeface="Comic Sans MS" charset="0"/>
                <a:ea typeface="ＭＳ Ｐゴシック" charset="0"/>
              </a:rPr>
              <a:t>somma_armonica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(</a:t>
            </a:r>
            <a:r>
              <a:rPr lang="it-IT" sz="26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n)</a:t>
            </a:r>
            <a:endParaRPr lang="it-IT" sz="2600" b="1" dirty="0">
              <a:solidFill>
                <a:srgbClr val="CC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int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i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 </a:t>
            </a:r>
          </a:p>
          <a:p>
            <a:pPr>
              <a:defRPr/>
            </a:pP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 float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somma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6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somma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0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b="1" dirty="0">
              <a:solidFill>
                <a:srgbClr val="FF3300"/>
              </a:solidFill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for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(i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1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i 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&lt;=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n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;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 i++)</a:t>
            </a: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  <a:r>
              <a:rPr lang="it-IT" sz="2600" b="1" dirty="0">
                <a:solidFill>
                  <a:srgbClr val="FF0000"/>
                </a:solidFill>
                <a:latin typeface="Comic Sans MS" charset="0"/>
                <a:ea typeface="ＭＳ Ｐゴシック" charset="0"/>
              </a:rPr>
              <a:t>{</a:t>
            </a:r>
          </a:p>
          <a:p>
            <a:pPr>
              <a:defRPr/>
            </a:pPr>
            <a:r>
              <a:rPr lang="it-IT" sz="2600" b="1" dirty="0">
                <a:latin typeface="Comic Sans MS" charset="0"/>
                <a:ea typeface="ＭＳ Ｐゴシック" charset="0"/>
              </a:rPr>
              <a:t>    somma 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= </a:t>
            </a:r>
            <a:r>
              <a:rPr lang="it-IT" sz="2600" b="1" dirty="0">
                <a:latin typeface="Comic Sans MS" charset="0"/>
                <a:ea typeface="ＭＳ Ｐゴシック" charset="0"/>
              </a:rPr>
              <a:t>somma + 1/((float) i)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;</a:t>
            </a:r>
            <a:endParaRPr lang="it-IT" sz="2600" b="1" dirty="0">
              <a:latin typeface="Comic Sans MS" charset="0"/>
              <a:ea typeface="ＭＳ Ｐゴシック" charset="0"/>
            </a:endParaRPr>
          </a:p>
          <a:p>
            <a:pPr>
              <a:defRPr/>
            </a:pPr>
            <a:r>
              <a:rPr lang="it-IT" sz="26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 </a:t>
            </a:r>
            <a:r>
              <a:rPr lang="it-IT" altLang="it-IT" sz="26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 </a:t>
            </a:r>
          </a:p>
          <a:p>
            <a:pPr>
              <a:defRPr/>
            </a:pPr>
            <a:r>
              <a:rPr lang="it-IT" sz="2600" b="1" dirty="0" err="1">
                <a:solidFill>
                  <a:srgbClr val="FF0000"/>
                </a:solidFill>
                <a:latin typeface="Comic Sans MS" charset="0"/>
                <a:ea typeface="ＭＳ Ｐゴシック" charset="0"/>
                <a:cs typeface="Courier New" charset="0"/>
              </a:rPr>
              <a:t>return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  <a:cs typeface="Courier New" charset="0"/>
              </a:rPr>
              <a:t> </a:t>
            </a:r>
            <a:r>
              <a:rPr lang="it-IT" sz="2600" b="1" dirty="0">
                <a:latin typeface="Comic Sans MS" charset="0"/>
                <a:ea typeface="ＭＳ Ｐゴシック" charset="0"/>
                <a:cs typeface="Courier New" charset="0"/>
              </a:rPr>
              <a:t>somma</a:t>
            </a:r>
            <a:r>
              <a:rPr lang="it-IT" sz="2600" b="1" dirty="0">
                <a:solidFill>
                  <a:srgbClr val="CC3300"/>
                </a:solidFill>
                <a:latin typeface="Comic Sans MS" charset="0"/>
                <a:ea typeface="ＭＳ Ｐゴシック" charset="0"/>
              </a:rPr>
              <a:t> ;</a:t>
            </a:r>
            <a:endParaRPr lang="it-IT" sz="2600" dirty="0">
              <a:latin typeface="Comic Sans MS" charset="0"/>
              <a:ea typeface="ＭＳ Ｐゴシック" charset="0"/>
              <a:cs typeface="Courier New" charset="0"/>
            </a:endParaRPr>
          </a:p>
          <a:p>
            <a:pPr>
              <a:defRPr/>
            </a:pPr>
            <a:r>
              <a:rPr lang="it-IT" altLang="it-IT" sz="2600" b="1" dirty="0">
                <a:solidFill>
                  <a:srgbClr val="FF3300"/>
                </a:solidFill>
                <a:latin typeface="Comic Sans MS" panose="030F0702030302020204" pitchFamily="66" charset="0"/>
              </a:rPr>
              <a:t>}</a:t>
            </a:r>
            <a:r>
              <a:rPr lang="it-IT" sz="2800" b="1" dirty="0">
                <a:solidFill>
                  <a:srgbClr val="FF3300"/>
                </a:solidFill>
                <a:latin typeface="Comic Sans MS" charset="0"/>
                <a:ea typeface="ＭＳ Ｐゴシック" charset="0"/>
              </a:rPr>
              <a:t> </a:t>
            </a:r>
          </a:p>
        </p:txBody>
      </p:sp>
      <p:grpSp>
        <p:nvGrpSpPr>
          <p:cNvPr id="68625" name="Group 17"/>
          <p:cNvGrpSpPr>
            <a:grpSpLocks/>
          </p:cNvGrpSpPr>
          <p:nvPr/>
        </p:nvGrpSpPr>
        <p:grpSpPr bwMode="auto">
          <a:xfrm>
            <a:off x="539750" y="4500563"/>
            <a:ext cx="8305800" cy="2154237"/>
            <a:chOff x="340" y="2835"/>
            <a:chExt cx="5232" cy="1357"/>
          </a:xfrm>
        </p:grpSpPr>
        <p:sp>
          <p:nvSpPr>
            <p:cNvPr id="48134" name="Text Box 7"/>
            <p:cNvSpPr txBox="1">
              <a:spLocks noChangeArrowheads="1"/>
            </p:cNvSpPr>
            <p:nvPr/>
          </p:nvSpPr>
          <p:spPr bwMode="auto">
            <a:xfrm>
              <a:off x="340" y="3203"/>
              <a:ext cx="5232" cy="989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dirty="0" smtClean="0">
                  <a:latin typeface="Comic Sans MS" panose="030F0702030302020204" pitchFamily="66" charset="0"/>
                </a:rPr>
                <a:t>somma=0+1/1</a:t>
              </a:r>
              <a:r>
                <a:rPr lang="it-IT" altLang="it-IT" b="1" dirty="0">
                  <a:solidFill>
                    <a:srgbClr val="CC3300"/>
                  </a:solidFill>
                  <a:latin typeface="Comic Sans MS" panose="030F0702030302020204" pitchFamily="66" charset="0"/>
                </a:rPr>
                <a:t>; </a:t>
              </a:r>
              <a:r>
                <a:rPr lang="it-IT" altLang="it-IT" b="1" dirty="0" smtClean="0">
                  <a:latin typeface="Comic Sans MS" panose="030F0702030302020204" pitchFamily="66" charset="0"/>
                </a:rPr>
                <a:t>somma=1+1/2</a:t>
              </a:r>
              <a:r>
                <a:rPr lang="it-IT" altLang="it-IT" b="1" dirty="0">
                  <a:solidFill>
                    <a:srgbClr val="CC3300"/>
                  </a:solidFill>
                  <a:latin typeface="Comic Sans MS" panose="030F0702030302020204" pitchFamily="66" charset="0"/>
                </a:rPr>
                <a:t>;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dirty="0" smtClean="0">
                  <a:latin typeface="Comic Sans MS" panose="030F0702030302020204" pitchFamily="66" charset="0"/>
                </a:rPr>
                <a:t>somma=1.5+1/3</a:t>
              </a:r>
              <a:r>
                <a:rPr lang="it-IT" altLang="it-IT" b="1" dirty="0">
                  <a:solidFill>
                    <a:srgbClr val="CC3300"/>
                  </a:solidFill>
                  <a:latin typeface="Comic Sans MS" panose="030F0702030302020204" pitchFamily="66" charset="0"/>
                </a:rPr>
                <a:t>; </a:t>
              </a:r>
              <a:r>
                <a:rPr lang="it-IT" altLang="it-IT" b="1" dirty="0" smtClean="0">
                  <a:latin typeface="Comic Sans MS" panose="030F0702030302020204" pitchFamily="66" charset="0"/>
                </a:rPr>
                <a:t>somma=1.833+1/4</a:t>
              </a:r>
              <a:r>
                <a:rPr lang="it-IT" altLang="it-IT" b="1" dirty="0">
                  <a:solidFill>
                    <a:srgbClr val="CC3300"/>
                  </a:solidFill>
                  <a:latin typeface="Comic Sans MS" panose="030F0702030302020204" pitchFamily="66" charset="0"/>
                </a:rPr>
                <a:t>;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 dirty="0" smtClean="0">
                  <a:latin typeface="Comic Sans MS" panose="030F0702030302020204" pitchFamily="66" charset="0"/>
                </a:rPr>
                <a:t>somma=2.083+1/5</a:t>
              </a:r>
              <a:endParaRPr lang="it-IT" altLang="it-IT" sz="2400" b="1" dirty="0">
                <a:latin typeface="Comic Sans MS" panose="030F0702030302020204" pitchFamily="66" charset="0"/>
              </a:endParaRPr>
            </a:p>
          </p:txBody>
        </p:sp>
        <p:sp>
          <p:nvSpPr>
            <p:cNvPr id="48135" name="Text Box 8"/>
            <p:cNvSpPr txBox="1">
              <a:spLocks noChangeArrowheads="1"/>
            </p:cNvSpPr>
            <p:nvPr/>
          </p:nvSpPr>
          <p:spPr bwMode="auto">
            <a:xfrm>
              <a:off x="1247" y="2835"/>
              <a:ext cx="37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Arial" panose="020B0604020202020204" pitchFamily="34" charset="0"/>
                </a:rPr>
                <a:t>sequenza computazionale (</a:t>
              </a:r>
              <a:r>
                <a:rPr lang="it-IT" altLang="it-IT" b="1">
                  <a:solidFill>
                    <a:schemeClr val="accent2"/>
                  </a:solidFill>
                  <a:latin typeface="Comic Sans MS" panose="030F0702030302020204" pitchFamily="66" charset="0"/>
                </a:rPr>
                <a:t>n=5</a:t>
              </a:r>
              <a:r>
                <a:rPr lang="it-IT" altLang="it-IT">
                  <a:latin typeface="Arial" panose="020B0604020202020204" pitchFamily="34" charset="0"/>
                </a:rPr>
                <a:t>)</a:t>
              </a:r>
            </a:p>
          </p:txBody>
        </p:sp>
      </p:grp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4140200" y="2636838"/>
            <a:ext cx="2303463" cy="792162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6877050" y="188913"/>
            <a:ext cx="2062163" cy="1958975"/>
          </a:xfrm>
          <a:prstGeom prst="rect">
            <a:avLst/>
          </a:prstGeom>
          <a:solidFill>
            <a:srgbClr val="FFFF66"/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it-IT" sz="3200" b="1">
                <a:latin typeface="Comic Sans MS" charset="0"/>
                <a:ea typeface="ＭＳ Ｐゴシック" charset="0"/>
              </a:rPr>
              <a:t>n</a:t>
            </a:r>
          </a:p>
          <a:p>
            <a:pPr algn="ctr">
              <a:defRPr/>
            </a:pPr>
            <a:r>
              <a:rPr lang="it-IT" sz="2800">
                <a:latin typeface="Arial" charset="0"/>
                <a:ea typeface="ＭＳ Ｐゴシック" charset="0"/>
              </a:rPr>
              <a:t>addizioni e </a:t>
            </a:r>
          </a:p>
          <a:p>
            <a:pPr algn="ctr">
              <a:defRPr/>
            </a:pPr>
            <a:r>
              <a:rPr lang="it-IT" sz="3200" b="1">
                <a:latin typeface="Comic Sans MS" charset="0"/>
                <a:ea typeface="ＭＳ Ｐゴシック" charset="0"/>
              </a:rPr>
              <a:t>n</a:t>
            </a:r>
          </a:p>
          <a:p>
            <a:pPr algn="ctr">
              <a:defRPr/>
            </a:pPr>
            <a:r>
              <a:rPr lang="it-IT" sz="2800">
                <a:latin typeface="Arial" charset="0"/>
                <a:ea typeface="ＭＳ Ｐゴシック" charset="0"/>
              </a:rPr>
              <a:t>divisioni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7" grpId="0" animBg="1"/>
      <p:bldP spid="686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09600" y="0"/>
            <a:ext cx="8016875" cy="11287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problema:</a:t>
            </a:r>
            <a:endParaRPr lang="it-IT" altLang="it-IT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della somma dei primi </a:t>
            </a:r>
            <a:r>
              <a:rPr lang="it-IT" altLang="it-IT" sz="3600" i="1">
                <a:solidFill>
                  <a:srgbClr val="FF3300"/>
                </a:solidFill>
              </a:rPr>
              <a:t>n</a:t>
            </a:r>
            <a:r>
              <a:rPr lang="it-IT" altLang="it-IT" sz="2800">
                <a:latin typeface="Arial" panose="020B0604020202020204" pitchFamily="34" charset="0"/>
              </a:rPr>
              <a:t> numeri naturali</a:t>
            </a:r>
          </a:p>
        </p:txBody>
      </p:sp>
      <p:grpSp>
        <p:nvGrpSpPr>
          <p:cNvPr id="64530" name="Group 18"/>
          <p:cNvGrpSpPr>
            <a:grpSpLocks/>
          </p:cNvGrpSpPr>
          <p:nvPr/>
        </p:nvGrpSpPr>
        <p:grpSpPr bwMode="auto">
          <a:xfrm>
            <a:off x="6011863" y="2133600"/>
            <a:ext cx="2740025" cy="2773363"/>
            <a:chOff x="3787" y="1344"/>
            <a:chExt cx="1726" cy="1747"/>
          </a:xfrm>
        </p:grpSpPr>
        <p:sp>
          <p:nvSpPr>
            <p:cNvPr id="7182" name="Text Box 7"/>
            <p:cNvSpPr txBox="1">
              <a:spLocks noChangeArrowheads="1"/>
            </p:cNvSpPr>
            <p:nvPr/>
          </p:nvSpPr>
          <p:spPr bwMode="auto">
            <a:xfrm>
              <a:off x="3787" y="2341"/>
              <a:ext cx="1726" cy="750"/>
            </a:xfrm>
            <a:prstGeom prst="rect">
              <a:avLst/>
            </a:pr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bg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unico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bg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dato di input</a:t>
              </a:r>
            </a:p>
          </p:txBody>
        </p:sp>
        <p:sp>
          <p:nvSpPr>
            <p:cNvPr id="7183" name="Line 8"/>
            <p:cNvSpPr>
              <a:spLocks noChangeShapeType="1"/>
            </p:cNvSpPr>
            <p:nvPr/>
          </p:nvSpPr>
          <p:spPr bwMode="auto">
            <a:xfrm flipV="1">
              <a:off x="4649" y="1344"/>
              <a:ext cx="0" cy="997"/>
            </a:xfrm>
            <a:prstGeom prst="line">
              <a:avLst/>
            </a:prstGeom>
            <a:noFill/>
            <a:ln w="76200">
              <a:solidFill>
                <a:srgbClr val="CC33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64535" name="Group 23"/>
          <p:cNvGrpSpPr>
            <a:grpSpLocks/>
          </p:cNvGrpSpPr>
          <p:nvPr/>
        </p:nvGrpSpPr>
        <p:grpSpPr bwMode="auto">
          <a:xfrm>
            <a:off x="1331913" y="1484313"/>
            <a:ext cx="6296025" cy="673100"/>
            <a:chOff x="839" y="935"/>
            <a:chExt cx="3966" cy="424"/>
          </a:xfrm>
        </p:grpSpPr>
        <p:sp>
          <p:nvSpPr>
            <p:cNvPr id="7180" name="Text Box 6"/>
            <p:cNvSpPr txBox="1">
              <a:spLocks noChangeArrowheads="1"/>
            </p:cNvSpPr>
            <p:nvPr/>
          </p:nvSpPr>
          <p:spPr bwMode="auto">
            <a:xfrm>
              <a:off x="1701" y="935"/>
              <a:ext cx="310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/>
                <a:t>1 + 2 + 3 + 4 + 5 + … + </a:t>
              </a:r>
              <a:r>
                <a:rPr lang="it-IT" altLang="it-IT" sz="3600" i="1">
                  <a:solidFill>
                    <a:srgbClr val="CC3300"/>
                  </a:solidFill>
                  <a:cs typeface="Courier New" panose="02070309020205020404" pitchFamily="49" charset="0"/>
                </a:rPr>
                <a:t>n</a:t>
              </a:r>
            </a:p>
          </p:txBody>
        </p:sp>
        <p:sp>
          <p:nvSpPr>
            <p:cNvPr id="7181" name="Text Box 10"/>
            <p:cNvSpPr txBox="1">
              <a:spLocks noChangeArrowheads="1"/>
            </p:cNvSpPr>
            <p:nvPr/>
          </p:nvSpPr>
          <p:spPr bwMode="auto">
            <a:xfrm>
              <a:off x="839" y="955"/>
              <a:ext cx="57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3600" i="1">
                  <a:solidFill>
                    <a:schemeClr val="accent2"/>
                  </a:solidFill>
                  <a:cs typeface="Courier New" panose="02070309020205020404" pitchFamily="49" charset="0"/>
                </a:rPr>
                <a:t>s</a:t>
              </a:r>
              <a:r>
                <a:rPr lang="it-IT" altLang="it-IT" sz="3600" b="1">
                  <a:latin typeface="Courier New" panose="02070309020205020404" pitchFamily="49" charset="0"/>
                  <a:cs typeface="Courier New" panose="02070309020205020404" pitchFamily="49" charset="0"/>
                </a:rPr>
                <a:t> =</a:t>
              </a:r>
            </a:p>
          </p:txBody>
        </p:sp>
      </p:grpSp>
      <p:grpSp>
        <p:nvGrpSpPr>
          <p:cNvPr id="64529" name="Group 17"/>
          <p:cNvGrpSpPr>
            <a:grpSpLocks/>
          </p:cNvGrpSpPr>
          <p:nvPr/>
        </p:nvGrpSpPr>
        <p:grpSpPr bwMode="auto">
          <a:xfrm>
            <a:off x="0" y="2133600"/>
            <a:ext cx="3035300" cy="2773363"/>
            <a:chOff x="0" y="1344"/>
            <a:chExt cx="1912" cy="1747"/>
          </a:xfrm>
        </p:grpSpPr>
        <p:sp>
          <p:nvSpPr>
            <p:cNvPr id="7178" name="Text Box 12"/>
            <p:cNvSpPr txBox="1">
              <a:spLocks noChangeArrowheads="1"/>
            </p:cNvSpPr>
            <p:nvPr/>
          </p:nvSpPr>
          <p:spPr bwMode="auto">
            <a:xfrm>
              <a:off x="0" y="2341"/>
              <a:ext cx="1912" cy="75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bg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unico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it-IT" altLang="it-IT" sz="3600">
                  <a:solidFill>
                    <a:schemeClr val="bg1"/>
                  </a:solidFill>
                  <a:latin typeface="Tahoma" panose="020B0604030504040204" pitchFamily="34" charset="0"/>
                  <a:cs typeface="Tahoma" panose="020B0604030504040204" pitchFamily="34" charset="0"/>
                </a:rPr>
                <a:t>dato di output</a:t>
              </a:r>
            </a:p>
          </p:txBody>
        </p:sp>
        <p:sp>
          <p:nvSpPr>
            <p:cNvPr id="7179" name="Line 13"/>
            <p:cNvSpPr>
              <a:spLocks noChangeShapeType="1"/>
            </p:cNvSpPr>
            <p:nvPr/>
          </p:nvSpPr>
          <p:spPr bwMode="auto">
            <a:xfrm flipH="1" flipV="1">
              <a:off x="930" y="1344"/>
              <a:ext cx="25" cy="997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64527" name="Group 15"/>
          <p:cNvGrpSpPr>
            <a:grpSpLocks/>
          </p:cNvGrpSpPr>
          <p:nvPr/>
        </p:nvGrpSpPr>
        <p:grpSpPr bwMode="auto">
          <a:xfrm>
            <a:off x="1258888" y="5013325"/>
            <a:ext cx="6121400" cy="1443038"/>
            <a:chOff x="612" y="2886"/>
            <a:chExt cx="3856" cy="909"/>
          </a:xfrm>
        </p:grpSpPr>
        <p:sp>
          <p:nvSpPr>
            <p:cNvPr id="7176" name="Text Box 5"/>
            <p:cNvSpPr txBox="1">
              <a:spLocks noChangeArrowheads="1"/>
            </p:cNvSpPr>
            <p:nvPr/>
          </p:nvSpPr>
          <p:spPr bwMode="auto">
            <a:xfrm>
              <a:off x="612" y="2886"/>
              <a:ext cx="3856" cy="404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latin typeface="Arial" panose="020B0604020202020204" pitchFamily="34" charset="0"/>
                </a:rPr>
                <a:t>dato di input: </a:t>
              </a:r>
              <a:r>
                <a:rPr lang="it-IT" altLang="it-IT" sz="2800">
                  <a:latin typeface="Arial" panose="020B0604020202020204" pitchFamily="34" charset="0"/>
                </a:rPr>
                <a:t>il numero </a:t>
              </a:r>
              <a:r>
                <a:rPr lang="it-IT" altLang="it-IT" sz="3600" i="1">
                  <a:solidFill>
                    <a:srgbClr val="FF3300"/>
                  </a:solidFill>
                </a:rPr>
                <a:t>n</a:t>
              </a:r>
              <a:endParaRPr lang="it-IT" altLang="it-IT" sz="3600" i="1"/>
            </a:p>
          </p:txBody>
        </p:sp>
        <p:sp>
          <p:nvSpPr>
            <p:cNvPr id="7177" name="Text Box 14"/>
            <p:cNvSpPr txBox="1">
              <a:spLocks noChangeArrowheads="1"/>
            </p:cNvSpPr>
            <p:nvPr/>
          </p:nvSpPr>
          <p:spPr bwMode="auto">
            <a:xfrm>
              <a:off x="612" y="3430"/>
              <a:ext cx="3856" cy="365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2800" b="1">
                  <a:latin typeface="Arial" panose="020B0604020202020204" pitchFamily="34" charset="0"/>
                </a:rPr>
                <a:t>dato di output: </a:t>
              </a:r>
              <a:r>
                <a:rPr lang="it-IT" altLang="it-IT" sz="2800">
                  <a:latin typeface="Arial" panose="020B0604020202020204" pitchFamily="34" charset="0"/>
                </a:rPr>
                <a:t>il numero  </a:t>
              </a:r>
              <a:r>
                <a:rPr lang="it-IT" altLang="it-IT" i="1">
                  <a:solidFill>
                    <a:srgbClr val="FF3300"/>
                  </a:solidFill>
                </a:rPr>
                <a:t>s</a:t>
              </a:r>
              <a:endParaRPr lang="it-IT" altLang="it-IT" i="1"/>
            </a:p>
          </p:txBody>
        </p:sp>
      </p:grpSp>
      <p:graphicFrame>
        <p:nvGraphicFramePr>
          <p:cNvPr id="64528" name="Object 16"/>
          <p:cNvGraphicFramePr>
            <a:graphicFrameLocks noChangeAspect="1"/>
          </p:cNvGraphicFramePr>
          <p:nvPr/>
        </p:nvGraphicFramePr>
        <p:xfrm>
          <a:off x="2051050" y="2260600"/>
          <a:ext cx="4968875" cy="129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zione" r:id="rId5" imgW="1587500" imgH="431800" progId="Equation.3">
                  <p:embed/>
                </p:oleObj>
              </mc:Choice>
              <mc:Fallback>
                <p:oleObj name="Equazione" r:id="rId5" imgW="1587500" imgH="4318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260600"/>
                        <a:ext cx="4968875" cy="1292225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>
                        <a:outerShdw dist="107763" dir="2700000" algn="ctr" rotWithShape="0">
                          <a:srgbClr val="808080">
                            <a:alpha val="50000"/>
                          </a:srgbClr>
                        </a:outerShdw>
                      </a:effec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4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6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1619250" y="188913"/>
            <a:ext cx="6553200" cy="13843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2800" dirty="0" smtClean="0">
                <a:latin typeface="Arial" panose="020B0604020202020204" pitchFamily="34" charset="0"/>
              </a:rPr>
              <a:t>costruire la soluzione attraverso </a:t>
            </a:r>
          </a:p>
          <a:p>
            <a:pPr algn="ctr">
              <a:defRPr/>
            </a:pPr>
            <a:r>
              <a:rPr lang="it-IT" altLang="it-IT" sz="2800" b="1" dirty="0" smtClean="0">
                <a:latin typeface="Arial" panose="020B0604020202020204" pitchFamily="34" charset="0"/>
              </a:rPr>
              <a:t>incrementi successivi</a:t>
            </a:r>
            <a:r>
              <a:rPr lang="it-IT" altLang="it-IT" sz="2400" dirty="0" smtClean="0">
                <a:latin typeface="New York" charset="0"/>
              </a:rPr>
              <a:t> </a:t>
            </a:r>
          </a:p>
          <a:p>
            <a:pPr algn="ctr">
              <a:defRPr/>
            </a:pPr>
            <a:r>
              <a:rPr lang="it-IT" altLang="it-IT" sz="2800" dirty="0" smtClean="0">
                <a:latin typeface="New York" charset="0"/>
              </a:rPr>
              <a:t>della difficoltà dell’istanza del problema</a:t>
            </a:r>
          </a:p>
        </p:txBody>
      </p:sp>
      <p:grpSp>
        <p:nvGrpSpPr>
          <p:cNvPr id="65552" name="Group 16"/>
          <p:cNvGrpSpPr>
            <a:grpSpLocks/>
          </p:cNvGrpSpPr>
          <p:nvPr/>
        </p:nvGrpSpPr>
        <p:grpSpPr bwMode="auto">
          <a:xfrm>
            <a:off x="2051050" y="1628775"/>
            <a:ext cx="5324475" cy="1443038"/>
            <a:chOff x="1292" y="1026"/>
            <a:chExt cx="3354" cy="909"/>
          </a:xfrm>
        </p:grpSpPr>
        <p:sp>
          <p:nvSpPr>
            <p:cNvPr id="65541" name="Text Box 5"/>
            <p:cNvSpPr txBox="1">
              <a:spLocks noChangeArrowheads="1"/>
            </p:cNvSpPr>
            <p:nvPr/>
          </p:nvSpPr>
          <p:spPr bwMode="auto">
            <a:xfrm>
              <a:off x="1292" y="1525"/>
              <a:ext cx="3354" cy="410"/>
            </a:xfrm>
            <a:prstGeom prst="rect">
              <a:avLst/>
            </a:prstGeom>
            <a:solidFill>
              <a:srgbClr val="00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it-IT" b="1">
                  <a:latin typeface="Arial" charset="0"/>
                  <a:ea typeface="ＭＳ Ｐゴシック" charset="0"/>
                </a:rPr>
                <a:t>approccio incrementale</a:t>
              </a:r>
              <a:endParaRPr lang="it-IT" sz="2400" b="1">
                <a:latin typeface="New York" charset="0"/>
                <a:ea typeface="ＭＳ Ｐゴシック" charset="0"/>
              </a:endParaRPr>
            </a:p>
          </p:txBody>
        </p:sp>
        <p:sp>
          <p:nvSpPr>
            <p:cNvPr id="65542" name="AutoShape 6"/>
            <p:cNvSpPr>
              <a:spLocks noChangeArrowheads="1"/>
            </p:cNvSpPr>
            <p:nvPr/>
          </p:nvSpPr>
          <p:spPr bwMode="auto">
            <a:xfrm>
              <a:off x="2562" y="1026"/>
              <a:ext cx="409" cy="434"/>
            </a:xfrm>
            <a:prstGeom prst="downArrow">
              <a:avLst>
                <a:gd name="adj1" fmla="val 50000"/>
                <a:gd name="adj2" fmla="val 26528"/>
              </a:avLst>
            </a:prstGeom>
            <a:solidFill>
              <a:srgbClr val="00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chemeClr val="bg2">
                  <a:alpha val="74998"/>
                </a:schemeClr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endParaRPr lang="it-IT">
                <a:latin typeface="Times New Roman" charset="0"/>
                <a:ea typeface="ＭＳ Ｐゴシック" charset="0"/>
              </a:endParaRPr>
            </a:p>
          </p:txBody>
        </p:sp>
      </p:grp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990600" y="3276600"/>
            <a:ext cx="7070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rgbClr val="CC3300"/>
                </a:solidFill>
              </a:rPr>
              <a:t>1</a:t>
            </a:r>
            <a:r>
              <a:rPr lang="it-IT" altLang="it-IT" sz="3600"/>
              <a:t> + 2 + 3 + 4 + 5 + 6 + 7 + 8 + 9 + 10</a:t>
            </a: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990600" y="3276600"/>
            <a:ext cx="1143000" cy="685800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1692275" y="4221163"/>
            <a:ext cx="6356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rgbClr val="CC3300"/>
                </a:solidFill>
              </a:rPr>
              <a:t>3</a:t>
            </a:r>
            <a:r>
              <a:rPr lang="it-IT" altLang="it-IT" sz="3600"/>
              <a:t> + 3 + 4 + 5 + 6 + 7 + 8 + 9 + 10</a:t>
            </a: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1692275" y="4221163"/>
            <a:ext cx="1143000" cy="685800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65547" name="Text Box 11"/>
          <p:cNvSpPr txBox="1">
            <a:spLocks noChangeArrowheads="1"/>
          </p:cNvSpPr>
          <p:nvPr/>
        </p:nvSpPr>
        <p:spPr bwMode="auto">
          <a:xfrm>
            <a:off x="2411413" y="5084763"/>
            <a:ext cx="56419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rgbClr val="CC3300"/>
                </a:solidFill>
              </a:rPr>
              <a:t>6</a:t>
            </a:r>
            <a:r>
              <a:rPr lang="it-IT" altLang="it-IT" sz="3600"/>
              <a:t> + 4 + 5 + 6 + 7 + 8 + 9 + 10</a:t>
            </a:r>
          </a:p>
        </p:txBody>
      </p:sp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2411413" y="5013325"/>
            <a:ext cx="1143000" cy="685800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2916238" y="5949950"/>
            <a:ext cx="515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rgbClr val="CC3300"/>
                </a:solidFill>
              </a:rPr>
              <a:t>10</a:t>
            </a:r>
            <a:r>
              <a:rPr lang="it-IT" altLang="it-IT" sz="3600"/>
              <a:t> + 5 + 6 + 7 + 8 + 9 + 10</a:t>
            </a:r>
          </a:p>
        </p:txBody>
      </p:sp>
      <p:sp>
        <p:nvSpPr>
          <p:cNvPr id="65550" name="Rectangle 14"/>
          <p:cNvSpPr>
            <a:spLocks noChangeArrowheads="1"/>
          </p:cNvSpPr>
          <p:nvPr/>
        </p:nvSpPr>
        <p:spPr bwMode="auto">
          <a:xfrm>
            <a:off x="2987675" y="5949950"/>
            <a:ext cx="1219200" cy="685800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9228" name="Text Box 15"/>
          <p:cNvSpPr txBox="1">
            <a:spLocks noChangeArrowheads="1"/>
          </p:cNvSpPr>
          <p:nvPr/>
        </p:nvSpPr>
        <p:spPr bwMode="auto">
          <a:xfrm>
            <a:off x="179388" y="188913"/>
            <a:ext cx="1311275" cy="641350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idea!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3" grpId="0" autoUpdateAnimBg="0"/>
      <p:bldP spid="65544" grpId="0" animBg="1"/>
      <p:bldP spid="65545" grpId="0" autoUpdateAnimBg="0"/>
      <p:bldP spid="65546" grpId="0" animBg="1"/>
      <p:bldP spid="65547" grpId="0" autoUpdateAnimBg="0"/>
      <p:bldP spid="65548" grpId="0" animBg="1"/>
      <p:bldP spid="65549" grpId="0" autoUpdateAnimBg="0"/>
      <p:bldP spid="655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2051050" y="2349500"/>
            <a:ext cx="5324475" cy="650875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latin typeface="Arial" charset="0"/>
                <a:ea typeface="ＭＳ Ｐゴシック" charset="0"/>
              </a:rPr>
              <a:t>approccio incrementale</a:t>
            </a:r>
            <a:endParaRPr lang="it-IT" sz="2400" b="1">
              <a:latin typeface="New York" charset="0"/>
              <a:ea typeface="ＭＳ Ｐゴシック" charset="0"/>
            </a:endParaRPr>
          </a:p>
        </p:txBody>
      </p:sp>
      <p:sp>
        <p:nvSpPr>
          <p:cNvPr id="107524" name="AutoShape 4"/>
          <p:cNvSpPr>
            <a:spLocks noChangeArrowheads="1"/>
          </p:cNvSpPr>
          <p:nvPr/>
        </p:nvSpPr>
        <p:spPr bwMode="auto">
          <a:xfrm>
            <a:off x="4140200" y="1700213"/>
            <a:ext cx="504825" cy="576262"/>
          </a:xfrm>
          <a:prstGeom prst="downArrow">
            <a:avLst>
              <a:gd name="adj1" fmla="val 50000"/>
              <a:gd name="adj2" fmla="val 28538"/>
            </a:avLst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sp>
        <p:nvSpPr>
          <p:cNvPr id="11268" name="Text Box 13"/>
          <p:cNvSpPr txBox="1">
            <a:spLocks noChangeArrowheads="1"/>
          </p:cNvSpPr>
          <p:nvPr/>
        </p:nvSpPr>
        <p:spPr bwMode="auto">
          <a:xfrm>
            <a:off x="179388" y="188913"/>
            <a:ext cx="1311275" cy="641350"/>
          </a:xfrm>
          <a:prstGeom prst="rect">
            <a:avLst/>
          </a:prstGeom>
          <a:solidFill>
            <a:srgbClr val="CC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idea!</a:t>
            </a:r>
          </a:p>
        </p:txBody>
      </p:sp>
      <p:sp>
        <p:nvSpPr>
          <p:cNvPr id="11269" name="Text Box 14"/>
          <p:cNvSpPr txBox="1">
            <a:spLocks noChangeArrowheads="1"/>
          </p:cNvSpPr>
          <p:nvPr/>
        </p:nvSpPr>
        <p:spPr bwMode="auto">
          <a:xfrm>
            <a:off x="2411413" y="3255963"/>
            <a:ext cx="44418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rgbClr val="CC3300"/>
                </a:solidFill>
              </a:rPr>
              <a:t>15</a:t>
            </a:r>
            <a:r>
              <a:rPr lang="it-IT" altLang="it-IT" sz="3600"/>
              <a:t> + 6 + 7 + 8 + 9 + 10</a:t>
            </a:r>
          </a:p>
        </p:txBody>
      </p:sp>
      <p:sp>
        <p:nvSpPr>
          <p:cNvPr id="107535" name="Rectangle 15"/>
          <p:cNvSpPr>
            <a:spLocks noChangeArrowheads="1"/>
          </p:cNvSpPr>
          <p:nvPr/>
        </p:nvSpPr>
        <p:spPr bwMode="auto">
          <a:xfrm>
            <a:off x="2482850" y="3327400"/>
            <a:ext cx="1295400" cy="504825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107536" name="Text Box 16"/>
          <p:cNvSpPr txBox="1">
            <a:spLocks noChangeArrowheads="1"/>
          </p:cNvSpPr>
          <p:nvPr/>
        </p:nvSpPr>
        <p:spPr bwMode="auto">
          <a:xfrm>
            <a:off x="3130550" y="3903663"/>
            <a:ext cx="3727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rgbClr val="CC3300"/>
                </a:solidFill>
              </a:rPr>
              <a:t>21</a:t>
            </a:r>
            <a:r>
              <a:rPr lang="it-IT" altLang="it-IT" sz="3600"/>
              <a:t> + 7 + 8 + 9 + 10</a:t>
            </a:r>
          </a:p>
        </p:txBody>
      </p:sp>
      <p:sp>
        <p:nvSpPr>
          <p:cNvPr id="107537" name="Rectangle 17"/>
          <p:cNvSpPr>
            <a:spLocks noChangeArrowheads="1"/>
          </p:cNvSpPr>
          <p:nvPr/>
        </p:nvSpPr>
        <p:spPr bwMode="auto">
          <a:xfrm>
            <a:off x="3130550" y="3975100"/>
            <a:ext cx="1295400" cy="541338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107539" name="Text Box 19"/>
          <p:cNvSpPr txBox="1">
            <a:spLocks noChangeArrowheads="1"/>
          </p:cNvSpPr>
          <p:nvPr/>
        </p:nvSpPr>
        <p:spPr bwMode="auto">
          <a:xfrm>
            <a:off x="3922713" y="4479925"/>
            <a:ext cx="28987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rgbClr val="CC3300"/>
                </a:solidFill>
              </a:rPr>
              <a:t>28</a:t>
            </a:r>
            <a:r>
              <a:rPr lang="it-IT" altLang="it-IT" sz="3600"/>
              <a:t>+ 8 + 9 + 10</a:t>
            </a:r>
          </a:p>
        </p:txBody>
      </p:sp>
      <p:sp>
        <p:nvSpPr>
          <p:cNvPr id="107540" name="Rectangle 20"/>
          <p:cNvSpPr>
            <a:spLocks noChangeArrowheads="1"/>
          </p:cNvSpPr>
          <p:nvPr/>
        </p:nvSpPr>
        <p:spPr bwMode="auto">
          <a:xfrm>
            <a:off x="3922713" y="4551363"/>
            <a:ext cx="1295400" cy="504825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107541" name="Text Box 21"/>
          <p:cNvSpPr txBox="1">
            <a:spLocks noChangeArrowheads="1"/>
          </p:cNvSpPr>
          <p:nvPr/>
        </p:nvSpPr>
        <p:spPr bwMode="auto">
          <a:xfrm>
            <a:off x="4643438" y="4983163"/>
            <a:ext cx="2184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rgbClr val="CC3300"/>
                </a:solidFill>
              </a:rPr>
              <a:t>36</a:t>
            </a:r>
            <a:r>
              <a:rPr lang="it-IT" altLang="it-IT" sz="3600"/>
              <a:t>+ 9 + 10</a:t>
            </a:r>
          </a:p>
        </p:txBody>
      </p:sp>
      <p:sp>
        <p:nvSpPr>
          <p:cNvPr id="107542" name="Rectangle 22"/>
          <p:cNvSpPr>
            <a:spLocks noChangeArrowheads="1"/>
          </p:cNvSpPr>
          <p:nvPr/>
        </p:nvSpPr>
        <p:spPr bwMode="auto">
          <a:xfrm>
            <a:off x="4570413" y="5127625"/>
            <a:ext cx="1295400" cy="504825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107543" name="Text Box 23"/>
          <p:cNvSpPr txBox="1">
            <a:spLocks noChangeArrowheads="1"/>
          </p:cNvSpPr>
          <p:nvPr/>
        </p:nvSpPr>
        <p:spPr bwMode="auto">
          <a:xfrm>
            <a:off x="5362575" y="5559425"/>
            <a:ext cx="14700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rgbClr val="CC3300"/>
                </a:solidFill>
              </a:rPr>
              <a:t>45</a:t>
            </a:r>
            <a:r>
              <a:rPr lang="it-IT" altLang="it-IT" sz="3600"/>
              <a:t>+ 10</a:t>
            </a:r>
          </a:p>
        </p:txBody>
      </p:sp>
      <p:sp>
        <p:nvSpPr>
          <p:cNvPr id="107544" name="Rectangle 24"/>
          <p:cNvSpPr>
            <a:spLocks noChangeArrowheads="1"/>
          </p:cNvSpPr>
          <p:nvPr/>
        </p:nvSpPr>
        <p:spPr bwMode="auto">
          <a:xfrm>
            <a:off x="5435600" y="5632450"/>
            <a:ext cx="1439863" cy="576263"/>
          </a:xfrm>
          <a:prstGeom prst="rect">
            <a:avLst/>
          </a:prstGeom>
          <a:noFill/>
          <a:ln w="57150">
            <a:solidFill>
              <a:srgbClr val="CC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it-IT" altLang="it-IT" sz="3600"/>
          </a:p>
        </p:txBody>
      </p:sp>
      <p:sp>
        <p:nvSpPr>
          <p:cNvPr id="107545" name="Text Box 25"/>
          <p:cNvSpPr txBox="1">
            <a:spLocks noChangeArrowheads="1"/>
          </p:cNvSpPr>
          <p:nvPr/>
        </p:nvSpPr>
        <p:spPr bwMode="auto">
          <a:xfrm>
            <a:off x="6156325" y="6188075"/>
            <a:ext cx="719138" cy="669925"/>
          </a:xfrm>
          <a:prstGeom prst="rect">
            <a:avLst/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>
                <a:solidFill>
                  <a:srgbClr val="CC3300"/>
                </a:solidFill>
              </a:rPr>
              <a:t>55</a:t>
            </a:r>
            <a:endParaRPr lang="it-IT" altLang="it-IT" sz="3600"/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619250" y="188913"/>
            <a:ext cx="6553200" cy="13843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2800" dirty="0" smtClean="0">
                <a:latin typeface="Arial" panose="020B0604020202020204" pitchFamily="34" charset="0"/>
              </a:rPr>
              <a:t>costruire la soluzione attraverso </a:t>
            </a:r>
          </a:p>
          <a:p>
            <a:pPr algn="ctr">
              <a:defRPr/>
            </a:pPr>
            <a:r>
              <a:rPr lang="it-IT" altLang="it-IT" sz="2800" b="1" dirty="0" smtClean="0">
                <a:latin typeface="Arial" panose="020B0604020202020204" pitchFamily="34" charset="0"/>
              </a:rPr>
              <a:t>incrementi successivi</a:t>
            </a:r>
            <a:r>
              <a:rPr lang="it-IT" altLang="it-IT" sz="2400" dirty="0" smtClean="0">
                <a:latin typeface="New York" charset="0"/>
              </a:rPr>
              <a:t> </a:t>
            </a:r>
          </a:p>
          <a:p>
            <a:pPr algn="ctr">
              <a:defRPr/>
            </a:pPr>
            <a:r>
              <a:rPr lang="it-IT" altLang="it-IT" sz="2800" dirty="0" smtClean="0">
                <a:latin typeface="New York" charset="0"/>
              </a:rPr>
              <a:t>della difficoltà dell’istanza del problema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75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7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075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1075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7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075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7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7" dur="500"/>
                                        <p:tgtEl>
                                          <p:spTgt spid="1075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7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5" grpId="0" animBg="1"/>
      <p:bldP spid="107536" grpId="0" autoUpdateAnimBg="0"/>
      <p:bldP spid="107537" grpId="0" animBg="1"/>
      <p:bldP spid="107539" grpId="0" autoUpdateAnimBg="0"/>
      <p:bldP spid="107540" grpId="0" animBg="1"/>
      <p:bldP spid="107541" grpId="0" autoUpdateAnimBg="0"/>
      <p:bldP spid="107542" grpId="0" animBg="1"/>
      <p:bldP spid="107543" grpId="0" autoUpdateAnimBg="0"/>
      <p:bldP spid="107544" grpId="0" animBg="1"/>
      <p:bldP spid="10754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755650" y="1196975"/>
            <a:ext cx="7696200" cy="3997325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dato di input: </a:t>
            </a:r>
            <a:r>
              <a:rPr lang="it-IT" altLang="it-IT" sz="2800">
                <a:latin typeface="Arial" panose="020B0604020202020204" pitchFamily="34" charset="0"/>
              </a:rPr>
              <a:t>il numero</a:t>
            </a:r>
            <a:r>
              <a:rPr lang="it-IT" altLang="it-IT" sz="2800" b="1">
                <a:latin typeface="Arial" panose="020B0604020202020204" pitchFamily="34" charset="0"/>
              </a:rPr>
              <a:t> </a:t>
            </a:r>
            <a:r>
              <a:rPr lang="it-IT" altLang="it-IT" i="1">
                <a:solidFill>
                  <a:srgbClr val="0033CC"/>
                </a:solidFill>
              </a:rPr>
              <a:t>n</a:t>
            </a:r>
            <a:r>
              <a:rPr lang="it-IT" altLang="it-IT" sz="2800" b="1">
                <a:latin typeface="Arial" panose="020B0604020202020204" pitchFamily="34" charset="0"/>
              </a:rPr>
              <a:t> </a:t>
            </a:r>
            <a:r>
              <a:rPr lang="it-IT" altLang="it-IT" sz="2800">
                <a:latin typeface="Arial" panose="020B0604020202020204" pitchFamily="34" charset="0"/>
              </a:rPr>
              <a:t>(variabile </a:t>
            </a:r>
            <a:r>
              <a:rPr lang="it-IT" altLang="it-IT" sz="3600">
                <a:solidFill>
                  <a:srgbClr val="FF3300"/>
                </a:solidFill>
                <a:latin typeface="Comic Sans MS" panose="030F0702030302020204" pitchFamily="66" charset="0"/>
              </a:rPr>
              <a:t>n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dato di output:</a:t>
            </a:r>
            <a:r>
              <a:rPr lang="it-IT" altLang="it-IT" sz="2800">
                <a:latin typeface="Arial" panose="020B0604020202020204" pitchFamily="34" charset="0"/>
              </a:rPr>
              <a:t> il numero </a:t>
            </a:r>
            <a:r>
              <a:rPr lang="it-IT" altLang="it-IT" i="1">
                <a:solidFill>
                  <a:srgbClr val="0033CC"/>
                </a:solidFill>
              </a:rPr>
              <a:t>s</a:t>
            </a:r>
            <a:r>
              <a:rPr lang="it-IT" altLang="it-IT" sz="2800">
                <a:latin typeface="Arial" panose="020B0604020202020204" pitchFamily="34" charset="0"/>
              </a:rPr>
              <a:t> (variabile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somma</a:t>
            </a:r>
            <a:r>
              <a:rPr lang="it-IT" altLang="it-IT" sz="2800">
                <a:latin typeface="Arial" panose="020B0604020202020204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16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costrutto ripetitivo:</a:t>
            </a:r>
            <a:r>
              <a:rPr lang="it-IT" altLang="it-IT" sz="2800">
                <a:latin typeface="Arial" panose="020B0604020202020204" pitchFamily="34" charset="0"/>
              </a:rPr>
              <a:t>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for</a:t>
            </a:r>
            <a:r>
              <a:rPr lang="it-IT" altLang="it-IT" sz="2800">
                <a:latin typeface="Arial" panose="020B0604020202020204" pitchFamily="34" charset="0"/>
              </a:rPr>
              <a:t>  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1600" b="1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 b="1">
                <a:latin typeface="Arial" panose="020B0604020202020204" pitchFamily="34" charset="0"/>
              </a:rPr>
              <a:t>operazione ripetuta</a:t>
            </a:r>
            <a:r>
              <a:rPr lang="it-IT" altLang="it-IT" sz="2800">
                <a:latin typeface="Arial" panose="020B0604020202020204" pitchFamily="34" charset="0"/>
              </a:rPr>
              <a:t> (al generico passo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>
                <a:latin typeface="Arial" panose="020B0604020202020204" pitchFamily="34" charset="0"/>
              </a:rPr>
              <a:t>):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sommare il numero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 b="1">
                <a:solidFill>
                  <a:srgbClr val="FF3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800">
                <a:latin typeface="Arial" panose="020B0604020202020204" pitchFamily="34" charset="0"/>
              </a:rPr>
              <a:t>(l'addendo 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</a:t>
            </a:r>
            <a:r>
              <a:rPr lang="it-IT" altLang="it-IT" sz="2800">
                <a:latin typeface="Arial" panose="020B0604020202020204" pitchFamily="34" charset="0"/>
              </a:rPr>
              <a:t>-simo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latin typeface="Arial" panose="020B0604020202020204" pitchFamily="34" charset="0"/>
              </a:rPr>
              <a:t>della sommatoria) alla </a:t>
            </a:r>
            <a:r>
              <a:rPr lang="it-IT" altLang="it-IT" sz="2800">
                <a:solidFill>
                  <a:schemeClr val="accent2"/>
                </a:solidFill>
                <a:latin typeface="Arial" panose="020B0604020202020204" pitchFamily="34" charset="0"/>
              </a:rPr>
              <a:t>somma degli</a:t>
            </a:r>
            <a:r>
              <a:rPr lang="it-IT" altLang="it-IT" sz="2800">
                <a:latin typeface="Arial" panose="020B0604020202020204" pitchFamily="34" charset="0"/>
              </a:rPr>
              <a:t> (</a:t>
            </a:r>
            <a:r>
              <a:rPr lang="it-IT" altLang="it-IT" sz="2800" b="1">
                <a:solidFill>
                  <a:srgbClr val="FF3300"/>
                </a:solidFill>
                <a:latin typeface="Comic Sans MS" panose="030F0702030302020204" pitchFamily="66" charset="0"/>
              </a:rPr>
              <a:t>i-1</a:t>
            </a:r>
            <a:r>
              <a:rPr lang="it-IT" altLang="it-IT" sz="2800">
                <a:latin typeface="Arial" panose="020B0604020202020204" pitchFamily="34" charset="0"/>
              </a:rPr>
              <a:t>) </a:t>
            </a:r>
            <a:r>
              <a:rPr lang="it-IT" altLang="it-IT" sz="2800">
                <a:solidFill>
                  <a:srgbClr val="7F7F7F"/>
                </a:solidFill>
                <a:latin typeface="Arial" panose="020B0604020202020204" pitchFamily="34" charset="0"/>
              </a:rPr>
              <a:t>	</a:t>
            </a:r>
            <a:r>
              <a:rPr lang="it-IT" altLang="it-IT" sz="2800">
                <a:solidFill>
                  <a:schemeClr val="accent2"/>
                </a:solidFill>
                <a:latin typeface="Arial" panose="020B0604020202020204" pitchFamily="34" charset="0"/>
              </a:rPr>
              <a:t>numeri precedenti </a:t>
            </a:r>
            <a:endParaRPr lang="it-IT" altLang="it-IT" sz="3600">
              <a:solidFill>
                <a:schemeClr val="accent2"/>
              </a:solidFill>
            </a:endParaRPr>
          </a:p>
        </p:txBody>
      </p:sp>
      <p:grpSp>
        <p:nvGrpSpPr>
          <p:cNvPr id="96262" name="Group 6"/>
          <p:cNvGrpSpPr>
            <a:grpSpLocks/>
          </p:cNvGrpSpPr>
          <p:nvPr/>
        </p:nvGrpSpPr>
        <p:grpSpPr bwMode="auto">
          <a:xfrm>
            <a:off x="4500563" y="4724400"/>
            <a:ext cx="3254375" cy="1868488"/>
            <a:chOff x="2835" y="2976"/>
            <a:chExt cx="2050" cy="1177"/>
          </a:xfrm>
        </p:grpSpPr>
        <p:sp>
          <p:nvSpPr>
            <p:cNvPr id="13317" name="Text Box 4"/>
            <p:cNvSpPr txBox="1">
              <a:spLocks noChangeArrowheads="1"/>
            </p:cNvSpPr>
            <p:nvPr/>
          </p:nvSpPr>
          <p:spPr bwMode="auto">
            <a:xfrm>
              <a:off x="2835" y="3475"/>
              <a:ext cx="2050" cy="678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>
                  <a:latin typeface="Tahoma" panose="020B0604030504040204" pitchFamily="34" charset="0"/>
                  <a:cs typeface="Tahoma" panose="020B0604030504040204" pitchFamily="34" charset="0"/>
                </a:rPr>
                <a:t>variabile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b="1">
                  <a:solidFill>
                    <a:schemeClr val="accent2"/>
                  </a:solidFill>
                  <a:latin typeface="Comic Sans MS" panose="030F0702030302020204" pitchFamily="66" charset="0"/>
                  <a:cs typeface="Tahoma" panose="020B0604030504040204" pitchFamily="34" charset="0"/>
                </a:rPr>
                <a:t>somma_parziale</a:t>
              </a:r>
              <a:endParaRPr lang="it-IT" altLang="it-IT">
                <a:solidFill>
                  <a:schemeClr val="accent2"/>
                </a:solidFill>
                <a:latin typeface="Comic Sans MS" panose="030F0702030302020204" pitchFamily="66" charset="0"/>
                <a:cs typeface="Tahoma" panose="020B0604030504040204" pitchFamily="34" charset="0"/>
              </a:endParaRPr>
            </a:p>
          </p:txBody>
        </p:sp>
        <p:sp>
          <p:nvSpPr>
            <p:cNvPr id="13318" name="Line 5"/>
            <p:cNvSpPr>
              <a:spLocks noChangeShapeType="1"/>
            </p:cNvSpPr>
            <p:nvPr/>
          </p:nvSpPr>
          <p:spPr bwMode="auto">
            <a:xfrm>
              <a:off x="4059" y="2976"/>
              <a:ext cx="0" cy="454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609600" y="0"/>
            <a:ext cx="8016875" cy="112871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problema:</a:t>
            </a:r>
            <a:endParaRPr lang="it-IT" altLang="it-IT">
              <a:latin typeface="New York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calcolo della somma dei primi </a:t>
            </a:r>
            <a:r>
              <a:rPr lang="it-IT" altLang="it-IT" sz="3600" i="1">
                <a:solidFill>
                  <a:srgbClr val="FF3300"/>
                </a:solidFill>
              </a:rPr>
              <a:t>n</a:t>
            </a:r>
            <a:r>
              <a:rPr lang="it-IT" altLang="it-IT" sz="2800">
                <a:latin typeface="Arial" panose="020B0604020202020204" pitchFamily="34" charset="0"/>
              </a:rPr>
              <a:t> numeri naturali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990600" y="3276600"/>
            <a:ext cx="7070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 + 2 + 3 + 4 + 5 + 6 + 7 + 8 + 9 + 10</a:t>
            </a:r>
          </a:p>
        </p:txBody>
      </p:sp>
      <p:sp>
        <p:nvSpPr>
          <p:cNvPr id="15363" name="Rectangle 13"/>
          <p:cNvSpPr>
            <a:spLocks noChangeArrowheads="1"/>
          </p:cNvSpPr>
          <p:nvPr/>
        </p:nvSpPr>
        <p:spPr bwMode="auto">
          <a:xfrm>
            <a:off x="3581400" y="4800600"/>
            <a:ext cx="1295400" cy="990600"/>
          </a:xfrm>
          <a:prstGeom prst="rect">
            <a:avLst/>
          </a:prstGeom>
          <a:solidFill>
            <a:srgbClr val="66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66"/>
            </a:extrusionClr>
            <a:contourClr>
              <a:srgbClr val="66FF66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4400" b="1">
                <a:solidFill>
                  <a:srgbClr val="CC3300"/>
                </a:solidFill>
              </a:rPr>
              <a:t>0</a:t>
            </a:r>
            <a:endParaRPr lang="it-IT" altLang="it-IT" sz="3600"/>
          </a:p>
        </p:txBody>
      </p:sp>
      <p:sp>
        <p:nvSpPr>
          <p:cNvPr id="15364" name="Text Box 14"/>
          <p:cNvSpPr txBox="1">
            <a:spLocks noChangeArrowheads="1"/>
          </p:cNvSpPr>
          <p:nvPr/>
        </p:nvSpPr>
        <p:spPr bwMode="auto">
          <a:xfrm>
            <a:off x="2498725" y="5926138"/>
            <a:ext cx="3625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latin typeface="Comic Sans MS" panose="030F0702030302020204" pitchFamily="66" charset="0"/>
              </a:rPr>
              <a:t>somma_parziale</a:t>
            </a:r>
            <a:endParaRPr lang="it-IT" altLang="it-IT" sz="3600">
              <a:latin typeface="Comic Sans MS" panose="030F0702030302020204" pitchFamily="66" charset="0"/>
            </a:endParaRPr>
          </a:p>
        </p:txBody>
      </p:sp>
      <p:sp>
        <p:nvSpPr>
          <p:cNvPr id="89114" name="Text Box 26"/>
          <p:cNvSpPr txBox="1">
            <a:spLocks noChangeArrowheads="1"/>
          </p:cNvSpPr>
          <p:nvPr/>
        </p:nvSpPr>
        <p:spPr bwMode="auto">
          <a:xfrm>
            <a:off x="2051050" y="2420938"/>
            <a:ext cx="5324475" cy="650875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latin typeface="Arial" charset="0"/>
                <a:ea typeface="ＭＳ Ｐゴシック" charset="0"/>
              </a:rPr>
              <a:t>approccio incrementale</a:t>
            </a:r>
            <a:endParaRPr lang="it-IT" sz="2400" b="1">
              <a:latin typeface="New York" charset="0"/>
              <a:ea typeface="ＭＳ Ｐゴシック" charset="0"/>
            </a:endParaRPr>
          </a:p>
        </p:txBody>
      </p:sp>
      <p:sp>
        <p:nvSpPr>
          <p:cNvPr id="89115" name="AutoShape 27"/>
          <p:cNvSpPr>
            <a:spLocks noChangeArrowheads="1"/>
          </p:cNvSpPr>
          <p:nvPr/>
        </p:nvSpPr>
        <p:spPr bwMode="auto">
          <a:xfrm>
            <a:off x="4067175" y="1628775"/>
            <a:ext cx="649288" cy="688975"/>
          </a:xfrm>
          <a:prstGeom prst="downArrow">
            <a:avLst>
              <a:gd name="adj1" fmla="val 50000"/>
              <a:gd name="adj2" fmla="val 26528"/>
            </a:avLst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116013" y="188913"/>
            <a:ext cx="6553200" cy="13843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2800" dirty="0" smtClean="0">
                <a:latin typeface="Arial" panose="020B0604020202020204" pitchFamily="34" charset="0"/>
              </a:rPr>
              <a:t>costruire la soluzione attraverso </a:t>
            </a:r>
          </a:p>
          <a:p>
            <a:pPr algn="ctr">
              <a:defRPr/>
            </a:pPr>
            <a:r>
              <a:rPr lang="it-IT" altLang="it-IT" sz="2800" b="1" dirty="0" smtClean="0">
                <a:latin typeface="Arial" panose="020B0604020202020204" pitchFamily="34" charset="0"/>
              </a:rPr>
              <a:t>incrementi successivi</a:t>
            </a:r>
            <a:r>
              <a:rPr lang="it-IT" altLang="it-IT" sz="2400" dirty="0" smtClean="0">
                <a:latin typeface="New York" charset="0"/>
              </a:rPr>
              <a:t> </a:t>
            </a:r>
          </a:p>
          <a:p>
            <a:pPr algn="ctr">
              <a:defRPr/>
            </a:pPr>
            <a:r>
              <a:rPr lang="it-IT" altLang="it-IT" sz="2800" dirty="0" smtClean="0">
                <a:latin typeface="New York" charset="0"/>
              </a:rPr>
              <a:t>della difficoltà dell’istanza del problema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990600" y="3276600"/>
            <a:ext cx="7070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 + 2 + 3 + 4 + 5 + 6 + 7 + 8 + 9 + 10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581400" y="4800600"/>
            <a:ext cx="1295400" cy="990600"/>
          </a:xfrm>
          <a:prstGeom prst="rect">
            <a:avLst/>
          </a:prstGeom>
          <a:solidFill>
            <a:srgbClr val="66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66"/>
            </a:extrusionClr>
            <a:contourClr>
              <a:srgbClr val="66FF66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4400" b="1">
                <a:solidFill>
                  <a:srgbClr val="CC3300"/>
                </a:solidFill>
              </a:rPr>
              <a:t>0</a:t>
            </a:r>
            <a:endParaRPr lang="it-IT" altLang="it-IT" sz="360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498725" y="5926138"/>
            <a:ext cx="3625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latin typeface="Comic Sans MS" panose="030F0702030302020204" pitchFamily="66" charset="0"/>
              </a:rPr>
              <a:t>somma_parziale</a:t>
            </a:r>
            <a:endParaRPr lang="it-IT" altLang="it-IT" sz="3600">
              <a:latin typeface="Comic Sans MS" panose="030F0702030302020204" pitchFamily="66" charset="0"/>
            </a:endParaRPr>
          </a:p>
        </p:txBody>
      </p: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838200" y="3276600"/>
            <a:ext cx="3657600" cy="2362200"/>
            <a:chOff x="528" y="2064"/>
            <a:chExt cx="2304" cy="1488"/>
          </a:xfrm>
        </p:grpSpPr>
        <p:sp>
          <p:nvSpPr>
            <p:cNvPr id="17417" name="Oval 6"/>
            <p:cNvSpPr>
              <a:spLocks noChangeArrowheads="1"/>
            </p:cNvSpPr>
            <p:nvPr/>
          </p:nvSpPr>
          <p:spPr bwMode="auto">
            <a:xfrm>
              <a:off x="528" y="2064"/>
              <a:ext cx="384" cy="432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17418" name="Oval 7"/>
            <p:cNvSpPr>
              <a:spLocks noChangeArrowheads="1"/>
            </p:cNvSpPr>
            <p:nvPr/>
          </p:nvSpPr>
          <p:spPr bwMode="auto">
            <a:xfrm>
              <a:off x="2448" y="3120"/>
              <a:ext cx="384" cy="432"/>
            </a:xfrm>
            <a:prstGeom prst="ellips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it-IT" altLang="it-IT" sz="3600"/>
            </a:p>
          </p:txBody>
        </p:sp>
        <p:sp>
          <p:nvSpPr>
            <p:cNvPr id="17419" name="Line 8"/>
            <p:cNvSpPr>
              <a:spLocks noChangeShapeType="1"/>
            </p:cNvSpPr>
            <p:nvPr/>
          </p:nvSpPr>
          <p:spPr bwMode="auto">
            <a:xfrm>
              <a:off x="864" y="2400"/>
              <a:ext cx="672" cy="384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20" name="Line 9"/>
            <p:cNvSpPr>
              <a:spLocks noChangeShapeType="1"/>
            </p:cNvSpPr>
            <p:nvPr/>
          </p:nvSpPr>
          <p:spPr bwMode="auto">
            <a:xfrm>
              <a:off x="1776" y="2976"/>
              <a:ext cx="672" cy="384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421" name="Rectangle 10"/>
            <p:cNvSpPr>
              <a:spLocks noChangeArrowheads="1"/>
            </p:cNvSpPr>
            <p:nvPr/>
          </p:nvSpPr>
          <p:spPr bwMode="auto">
            <a:xfrm>
              <a:off x="1488" y="2688"/>
              <a:ext cx="31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it-IT" altLang="it-IT" sz="4400" b="1">
                  <a:solidFill>
                    <a:srgbClr val="CC3300"/>
                  </a:solidFill>
                </a:rPr>
                <a:t>+</a:t>
              </a:r>
            </a:p>
          </p:txBody>
        </p:sp>
      </p:grpSp>
      <p:sp>
        <p:nvSpPr>
          <p:cNvPr id="125964" name="Text Box 12"/>
          <p:cNvSpPr txBox="1">
            <a:spLocks noChangeArrowheads="1"/>
          </p:cNvSpPr>
          <p:nvPr/>
        </p:nvSpPr>
        <p:spPr bwMode="auto">
          <a:xfrm>
            <a:off x="2051050" y="2420938"/>
            <a:ext cx="5324475" cy="650875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latin typeface="Arial" charset="0"/>
                <a:ea typeface="ＭＳ Ｐゴシック" charset="0"/>
              </a:rPr>
              <a:t>approccio incrementale</a:t>
            </a:r>
            <a:endParaRPr lang="it-IT" sz="2400" b="1">
              <a:latin typeface="New York" charset="0"/>
              <a:ea typeface="ＭＳ Ｐゴシック" charset="0"/>
            </a:endParaRPr>
          </a:p>
        </p:txBody>
      </p:sp>
      <p:sp>
        <p:nvSpPr>
          <p:cNvPr id="125965" name="AutoShape 13"/>
          <p:cNvSpPr>
            <a:spLocks noChangeArrowheads="1"/>
          </p:cNvSpPr>
          <p:nvPr/>
        </p:nvSpPr>
        <p:spPr bwMode="auto">
          <a:xfrm>
            <a:off x="4067175" y="1628775"/>
            <a:ext cx="649288" cy="688975"/>
          </a:xfrm>
          <a:prstGeom prst="downArrow">
            <a:avLst>
              <a:gd name="adj1" fmla="val 50000"/>
              <a:gd name="adj2" fmla="val 26528"/>
            </a:avLst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1116013" y="188913"/>
            <a:ext cx="6553200" cy="13843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2800" dirty="0" smtClean="0">
                <a:latin typeface="Arial" panose="020B0604020202020204" pitchFamily="34" charset="0"/>
              </a:rPr>
              <a:t>costruire la soluzione attraverso </a:t>
            </a:r>
          </a:p>
          <a:p>
            <a:pPr algn="ctr">
              <a:defRPr/>
            </a:pPr>
            <a:r>
              <a:rPr lang="it-IT" altLang="it-IT" sz="2800" b="1" dirty="0" smtClean="0">
                <a:latin typeface="Arial" panose="020B0604020202020204" pitchFamily="34" charset="0"/>
              </a:rPr>
              <a:t>incrementi successivi</a:t>
            </a:r>
            <a:r>
              <a:rPr lang="it-IT" altLang="it-IT" sz="2400" dirty="0" smtClean="0">
                <a:latin typeface="New York" charset="0"/>
              </a:rPr>
              <a:t> </a:t>
            </a:r>
          </a:p>
          <a:p>
            <a:pPr algn="ctr">
              <a:defRPr/>
            </a:pPr>
            <a:r>
              <a:rPr lang="it-IT" altLang="it-IT" sz="2800" dirty="0" smtClean="0">
                <a:latin typeface="New York" charset="0"/>
              </a:rPr>
              <a:t>della difficoltà dell’istanza del problema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990600" y="3276600"/>
            <a:ext cx="7070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/>
              <a:t>1 + 2 + 3 + 4 + 5 + 6 + 7 + 8 + 9 + 10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581400" y="4800600"/>
            <a:ext cx="1295400" cy="990600"/>
          </a:xfrm>
          <a:prstGeom prst="rect">
            <a:avLst/>
          </a:prstGeom>
          <a:solidFill>
            <a:srgbClr val="66FF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66FF66"/>
            </a:extrusionClr>
            <a:contourClr>
              <a:srgbClr val="66FF66"/>
            </a:contourClr>
          </a:sp3d>
        </p:spPr>
        <p:txBody>
          <a:bodyPr wrap="none" anchor="ctr">
            <a:flatTx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4400" b="1">
                <a:solidFill>
                  <a:srgbClr val="CC3300"/>
                </a:solidFill>
              </a:rPr>
              <a:t>1</a:t>
            </a:r>
            <a:endParaRPr lang="it-IT" altLang="it-IT" sz="360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498725" y="5926138"/>
            <a:ext cx="3625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3600" b="1">
                <a:latin typeface="Comic Sans MS" panose="030F0702030302020204" pitchFamily="66" charset="0"/>
              </a:rPr>
              <a:t>somma_parziale</a:t>
            </a:r>
            <a:endParaRPr lang="it-IT" altLang="it-IT" sz="3600">
              <a:latin typeface="Comic Sans MS" panose="030F0702030302020204" pitchFamily="66" charset="0"/>
            </a:endParaRPr>
          </a:p>
        </p:txBody>
      </p:sp>
      <p:sp>
        <p:nvSpPr>
          <p:cNvPr id="164876" name="Text Box 12"/>
          <p:cNvSpPr txBox="1">
            <a:spLocks noChangeArrowheads="1"/>
          </p:cNvSpPr>
          <p:nvPr/>
        </p:nvSpPr>
        <p:spPr bwMode="auto">
          <a:xfrm>
            <a:off x="2051050" y="2420938"/>
            <a:ext cx="5324475" cy="650875"/>
          </a:xfrm>
          <a:prstGeom prst="rect">
            <a:avLst/>
          </a:prstGeom>
          <a:solidFill>
            <a:srgbClr val="00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it-IT" b="1">
                <a:latin typeface="Arial" charset="0"/>
                <a:ea typeface="ＭＳ Ｐゴシック" charset="0"/>
              </a:rPr>
              <a:t>approccio incrementale</a:t>
            </a:r>
            <a:endParaRPr lang="it-IT" sz="2400" b="1">
              <a:latin typeface="New York" charset="0"/>
              <a:ea typeface="ＭＳ Ｐゴシック" charset="0"/>
            </a:endParaRPr>
          </a:p>
        </p:txBody>
      </p:sp>
      <p:sp>
        <p:nvSpPr>
          <p:cNvPr id="164877" name="AutoShape 13"/>
          <p:cNvSpPr>
            <a:spLocks noChangeArrowheads="1"/>
          </p:cNvSpPr>
          <p:nvPr/>
        </p:nvSpPr>
        <p:spPr bwMode="auto">
          <a:xfrm>
            <a:off x="4067175" y="1628775"/>
            <a:ext cx="649288" cy="688975"/>
          </a:xfrm>
          <a:prstGeom prst="downArrow">
            <a:avLst>
              <a:gd name="adj1" fmla="val 50000"/>
              <a:gd name="adj2" fmla="val 26528"/>
            </a:avLst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it-IT">
              <a:latin typeface="Times New Roman" charset="0"/>
              <a:ea typeface="ＭＳ Ｐゴシック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116013" y="188913"/>
            <a:ext cx="6553200" cy="13843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it-IT" altLang="it-IT" sz="2800" dirty="0" smtClean="0">
                <a:latin typeface="Arial" panose="020B0604020202020204" pitchFamily="34" charset="0"/>
              </a:rPr>
              <a:t>costruire la soluzione attraverso </a:t>
            </a:r>
          </a:p>
          <a:p>
            <a:pPr algn="ctr">
              <a:defRPr/>
            </a:pPr>
            <a:r>
              <a:rPr lang="it-IT" altLang="it-IT" sz="2800" b="1" dirty="0" smtClean="0">
                <a:latin typeface="Arial" panose="020B0604020202020204" pitchFamily="34" charset="0"/>
              </a:rPr>
              <a:t>incrementi successivi</a:t>
            </a:r>
            <a:r>
              <a:rPr lang="it-IT" altLang="it-IT" sz="2400" dirty="0" smtClean="0">
                <a:latin typeface="New York" charset="0"/>
              </a:rPr>
              <a:t> </a:t>
            </a:r>
          </a:p>
          <a:p>
            <a:pPr algn="ctr">
              <a:defRPr/>
            </a:pPr>
            <a:r>
              <a:rPr lang="it-IT" altLang="it-IT" sz="2800" dirty="0" smtClean="0">
                <a:latin typeface="New York" charset="0"/>
              </a:rPr>
              <a:t>della difficoltà dell’istanza del problema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MS_COMPLETION_TITLE" val="AP-06-01-T"/>
  <p:tag name="LMS_COMPLETION_ID" val="AP-06-01-T"/>
  <p:tag name="LMS_COMPLETION_VERSION" val="1.0"/>
  <p:tag name="LMS_COMPLETION_DURATION" val="01:00:00"/>
  <p:tag name="LMS_COMPLETION_SCO_TITLE" val="AP-06-01-T"/>
  <p:tag name="LMS_COMPLETION_SCO_ID" val="AP-06-01-T"/>
  <p:tag name="LMS_COMPLETION_THRESHOLD" val="17"/>
  <p:tag name="LMS_COMPLETION_METHOD" val="VIEW"/>
  <p:tag name="LMS_REPORTING" val="0"/>
  <p:tag name="LMS_DATA_SCORM" val="Yes"/>
  <p:tag name="PRESENTATION_PLAYLIST_COUNT" val="0"/>
  <p:tag name="PRESENTATION_PRESENTER_SLIDE_LEVEL" val="0"/>
  <p:tag name="ART_ENCODE_TYPE" val="0"/>
  <p:tag name="ART_ENCODE_INDEX" val="1"/>
  <p:tag name="PUBLISH_TITLE" val="AP-06-01-T-Art"/>
  <p:tag name="ARTICULATE_PUBLISH_PATH" val="C:\Documents and Settings\utente\Documenti\Articulate Presenter"/>
  <p:tag name="ARTICULATE_LOGO" val="logoModem_mod.JPG"/>
  <p:tag name="ARTICULATE_PRESENTER" val="Prof. Giulio GIUNTA - Corso di ALGORITMI E PROGRAMMAZIONE"/>
  <p:tag name="ARTICULATE_PRESENTER_GUID" val="3716D8ABE0F2"/>
  <p:tag name="ARTICULATE_LMS" val="0"/>
  <p:tag name="ARTICULATE_TEMPLATE" val="Parthenope"/>
  <p:tag name="LMS_PUBLISH" val="No"/>
  <p:tag name="PLAYERLOGOHEIGHT" val="100"/>
  <p:tag name="PLAYERLOGOWIDTH" val="100"/>
  <p:tag name="LAUNCHINNEWWINDOW" val="0"/>
  <p:tag name="LASTPUBLISHED" val="C:\Documents and Settings\utente\Documenti\Articulate Presenter\AP-06-01-T-Art\player.htm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: animazione"/>
  <p:tag name="ELAPSEDTIME" val="6,235"/>
  <p:tag name="AUDIO_ID" val="336"/>
  <p:tag name="ARTICULATE_SLIDE_PAUSE" val="0"/>
  <p:tag name="ARTICULATE_NAV_LEVEL" val="1"/>
  <p:tag name="ARTICULATE_PLAYLIST_ID" val="-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: animazione"/>
  <p:tag name="ELAPSEDTIME" val="17,875"/>
  <p:tag name="AUDIO_ID" val="324"/>
  <p:tag name="ARTICULATE_SLIDE_PAUSE" val="0"/>
  <p:tag name="ARTICULATE_NAV_LEVEL" val="1"/>
  <p:tag name="ARTICULATE_PLAYLIST_ID" val="-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: animazione"/>
  <p:tag name="ELAPSEDTIME" val="16,469"/>
  <p:tag name="AUDIO_ID" val="337"/>
  <p:tag name="ARTICULATE_SLIDE_PAUSE" val="0"/>
  <p:tag name="ARTICULATE_NAV_LEVEL" val="1"/>
  <p:tag name="ARTICULATE_PLAYLIST_ID" val="-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: animazione"/>
  <p:tag name="ELAPSEDTIME" val="11,157"/>
  <p:tag name="AUDIO_ID" val="325"/>
  <p:tag name="ARTICULATE_SLIDE_PAUSE" val="0"/>
  <p:tag name="ARTICULATE_NAV_LEVEL" val="1"/>
  <p:tag name="ARTICULATE_PLAYLIST_ID" val="-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: animazione"/>
  <p:tag name="ELAPSEDTIME" val="24,922"/>
  <p:tag name="AUDIO_ID" val="326"/>
  <p:tag name="TIMELINE" val="8,9"/>
  <p:tag name="ARTICULATE_SLIDE_PAUSE" val="0"/>
  <p:tag name="ARTICULATE_NAV_LEVEL" val="1"/>
  <p:tag name="ARTICULATE_PLAYLIST_ID" val="-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: animazione"/>
  <p:tag name="ELAPSEDTIME" val="16,64"/>
  <p:tag name="AUDIO_ID" val="341"/>
  <p:tag name="ARTICULATE_SLIDE_PAUSE" val="0"/>
  <p:tag name="ARTICULATE_NAV_LEVEL" val="1"/>
  <p:tag name="ARTICULATE_PLAYLIST_ID" val="-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: animazione"/>
  <p:tag name="ELAPSEDTIME" val="31,125"/>
  <p:tag name="AUDIO_ID" val="342"/>
  <p:tag name="ARTICULATE_SLIDE_PAUSE" val="0"/>
  <p:tag name="ARTICULATE_NAV_LEVEL" val="1"/>
  <p:tag name="ARTICULATE_PLAYLIST_ID" val="-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82,50001"/>
  <p:tag name="AUDIO_ID" val="322"/>
  <p:tag name="ARTICULATE_TITLE_TAG" val="Algoritmo per la somma"/>
  <p:tag name="ARTICULATE_SLIDE_PAUSE" val="0"/>
  <p:tag name="ARTICULATE_NAV_LEVEL" val="1"/>
  <p:tag name="ARTICULATE_PLAYLIST_ID" val="-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81,37501"/>
  <p:tag name="AUDIO_ID" val="319"/>
  <p:tag name="TIMELINE" val="32,2"/>
  <p:tag name="ARTICULATE_TITLE_TAG" val="Sequenza di operazioni"/>
  <p:tag name="ARTICULATE_SLIDE_PAUSE" val="0"/>
  <p:tag name="ARTICULATE_NAV_LEVEL" val="1"/>
  <p:tag name="ARTICULATE_PLAYLIST_ID" val="-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Costo dell'algoritmo"/>
  <p:tag name="ELAPSEDTIME" val="71,344"/>
  <p:tag name="AUDIO_ID" val="333"/>
  <p:tag name="TIMELINE" val="41,5"/>
  <p:tag name="ARTICULATE_SLIDE_PAUSE" val="0"/>
  <p:tag name="ARTICULATE_NAV_LEVEL" val="1"/>
  <p:tag name="ARTICULATE_PLAYLIST_ID" val="-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Titolo e argomenti"/>
  <p:tag name="ELAPSEDTIME" val="88,50001"/>
  <p:tag name="AUDIO_ID" val="332"/>
  <p:tag name="ARTICULATE_SLIDE_PAUSE" val="0"/>
  <p:tag name="ARTICULATE_NAV_LEVEL" val="1"/>
  <p:tag name="ARTICULATE_PLAYLIST_ID" val="-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Definizione di approccio incrementale"/>
  <p:tag name="ELAPSEDTIME" val="101,203"/>
  <p:tag name="AUDIO_ID" val="331"/>
  <p:tag name="TIMELINE" val="11,7/36,7/43,4/48,0/52,0/67,4/70,9/78,4"/>
  <p:tag name="ARTICULATE_SLIDE_PAUSE" val="0"/>
  <p:tag name="ARTICULATE_NAV_LEVEL" val="1"/>
  <p:tag name="ARTICULATE_PLAYLIST_ID" val="-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ormula di Gauss per la somma 1"/>
  <p:tag name="ELAPSEDTIME" val="146,219"/>
  <p:tag name="AUDIO_ID" val="339"/>
  <p:tag name="TIMELINE" val="35,7/54,7/126,8"/>
  <p:tag name="ARTICULATE_SLIDE_PAUSE" val="0"/>
  <p:tag name="ARTICULATE_NAV_LEVEL" val="1"/>
  <p:tag name="ARTICULATE_PLAYLIST_ID" val="-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Formula di Gauss per la somma 2"/>
  <p:tag name="ELAPSEDTIME" val="104,579"/>
  <p:tag name="AUDIO_ID" val="340"/>
  <p:tag name="TIMELINE" val="22,4/41,2/47,3/75,4/78,5/85,8"/>
  <p:tag name="ARTICULATE_SLIDE_PAUSE" val="0"/>
  <p:tag name="ARTICULATE_NAV_LEVEL" val="1"/>
  <p:tag name="ARTICULATE_PLAYLIST_ID" val="-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blema: somma armonica"/>
  <p:tag name="ELAPSEDTIME" val="112,624"/>
  <p:tag name="AUDIO_ID" val="320"/>
  <p:tag name="TIMELINE" val="48,7"/>
  <p:tag name="ARTICULATE_SLIDE_PAUSE" val="0"/>
  <p:tag name="ARTICULATE_NAV_LEVEL" val="1"/>
  <p:tag name="ARTICULATE_PLAYLIST_ID" val="-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 per la somma armonica"/>
  <p:tag name="ELAPSEDTIME" val="221,969"/>
  <p:tag name="AUDIO_ID" val="321"/>
  <p:tag name="TIMELINE" val="65,8/139,2/187,1"/>
  <p:tag name="ARTICULATE_SLIDE_PAUSE" val="0"/>
  <p:tag name="ARTICULATE_NAV_LEVEL" val="1"/>
  <p:tag name="ARTICULATE_PLAYLIST_ID" val="-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imi criteri di progetto di algoritmi"/>
  <p:tag name="ELAPSEDTIME" val="138,672"/>
  <p:tag name="AUDIO_ID" val="315"/>
  <p:tag name="ARTICULATE_SLIDE_PAUSE" val="0"/>
  <p:tag name="ARTICULATE_NAV_LEVEL" val="1"/>
  <p:tag name="ARTICULATE_PLAYLIST_ID" val="-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Problema: calcolo di 1+2+3+..+n"/>
  <p:tag name="ELAPSEDTIME" val="157,313"/>
  <p:tag name="AUDIO_ID" val="317"/>
  <p:tag name="TIMELINE" val="72,0/84,1/123,4/142,7/147,2"/>
  <p:tag name="ARTICULATE_SLIDE_PAUSE" val="0"/>
  <p:tag name="ARTICULATE_NAV_LEVEL" val="1"/>
  <p:tag name="ARTICULATE_PLAYLIST_ID" val="-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L'idea degli incrementi successivi 1"/>
  <p:tag name="ELAPSEDTIME" val="112,5"/>
  <p:tag name="AUDIO_ID" val="318"/>
  <p:tag name="TIMELINE" val="37,3/38,5/46,6/55,5/70,1/76,8/86,7/95,2/107,9"/>
  <p:tag name="ARTICULATE_SLIDE_PAUSE" val="0"/>
  <p:tag name="ARTICULATE_NAV_LEVEL" val="1"/>
  <p:tag name="ARTICULATE_PLAYLIST_ID" val="-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L'idea degli incrementi successivi 1"/>
  <p:tag name="ELAPSEDTIME" val="75,25101"/>
  <p:tag name="AUDIO_ID" val="334"/>
  <p:tag name="TIMELINE" val="1,6/5,6/6,9/23,3/26,6/30,0/31,3/33,3/36,0/38,5"/>
  <p:tag name="ARTICULATE_SLIDE_PAUSE" val="0"/>
  <p:tag name="ARTICULATE_NAV_LEVEL" val="1"/>
  <p:tag name="ARTICULATE_PLAYLIST_ID" val="-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Organizzazione dell'algoritmo per la somma"/>
  <p:tag name="ELAPSEDTIME" val="128,312"/>
  <p:tag name="AUDIO_ID" val="330"/>
  <p:tag name="TIMELINE" val="1,1/101,3"/>
  <p:tag name="ARTICULATE_SLIDE_PAUSE" val="0"/>
  <p:tag name="ARTICULATE_NAV_LEVEL" val="1"/>
  <p:tag name="ARTICULATE_PLAYLIST_ID" val="-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: animazione"/>
  <p:tag name="ELAPSEDTIME" val="48,234"/>
  <p:tag name="AUDIO_ID" val="323"/>
  <p:tag name="ARTICULATE_SLIDE_PAUSE" val="0"/>
  <p:tag name="ARTICULATE_NAV_LEVEL" val="1"/>
  <p:tag name="ARTICULATE_PLAYLIST_ID" val="-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Algoritmo: animazione"/>
  <p:tag name="ELAPSEDTIME" val="15,938"/>
  <p:tag name="AUDIO_ID" val="335"/>
  <p:tag name="ARTICULATE_SLIDE_PAUSE" val="0"/>
  <p:tag name="ARTICULATE_NAV_LEVEL" val="1"/>
  <p:tag name="ARTICULATE_PLAYLIST_ID" val="-1"/>
</p:tagLst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1698</TotalTime>
  <Words>1118</Words>
  <Application>Microsoft Office PowerPoint</Application>
  <PresentationFormat>Presentazione su schermo (4:3)</PresentationFormat>
  <Paragraphs>230</Paragraphs>
  <Slides>23</Slides>
  <Notes>23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23</vt:i4>
      </vt:variant>
    </vt:vector>
  </HeadingPairs>
  <TitlesOfParts>
    <vt:vector size="36" baseType="lpstr">
      <vt:lpstr>ＭＳ Ｐゴシック</vt:lpstr>
      <vt:lpstr>ＭＳ Ｐゴシック</vt:lpstr>
      <vt:lpstr>Arial</vt:lpstr>
      <vt:lpstr>Avant Garde</vt:lpstr>
      <vt:lpstr>Comic Sans MS</vt:lpstr>
      <vt:lpstr>Courier New</vt:lpstr>
      <vt:lpstr>New York</vt:lpstr>
      <vt:lpstr>Tahoma</vt:lpstr>
      <vt:lpstr>Times New Roman</vt:lpstr>
      <vt:lpstr>Wingdings</vt:lpstr>
      <vt:lpstr>Struttura predefinita</vt:lpstr>
      <vt:lpstr>Equazione</vt:lpstr>
      <vt:lpstr>Equation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Istituto Universitario Navale di Napoli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giunta</dc:creator>
  <cp:lastModifiedBy>Giulio Giunta</cp:lastModifiedBy>
  <cp:revision>75</cp:revision>
  <dcterms:created xsi:type="dcterms:W3CDTF">2001-09-13T12:43:04Z</dcterms:created>
  <dcterms:modified xsi:type="dcterms:W3CDTF">2022-10-11T08:35:16Z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AP-06-01-T</vt:lpwstr>
  </property>
</Properties>
</file>