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307" r:id="rId2"/>
    <p:sldId id="310" r:id="rId3"/>
    <p:sldId id="309" r:id="rId4"/>
    <p:sldId id="298" r:id="rId5"/>
    <p:sldId id="299" r:id="rId6"/>
    <p:sldId id="313" r:id="rId7"/>
    <p:sldId id="323" r:id="rId8"/>
    <p:sldId id="312" r:id="rId9"/>
    <p:sldId id="324" r:id="rId10"/>
    <p:sldId id="300" r:id="rId11"/>
    <p:sldId id="316" r:id="rId12"/>
    <p:sldId id="319" r:id="rId13"/>
    <p:sldId id="315" r:id="rId14"/>
    <p:sldId id="317" r:id="rId15"/>
    <p:sldId id="314" r:id="rId16"/>
    <p:sldId id="318" r:id="rId17"/>
    <p:sldId id="320" r:id="rId18"/>
    <p:sldId id="321" r:id="rId19"/>
    <p:sldId id="322" r:id="rId20"/>
  </p:sldIdLst>
  <p:sldSz cx="9144000" cy="6858000" type="screen4x3"/>
  <p:notesSz cx="6858000" cy="9144000"/>
  <p:custDataLst>
    <p:tags r:id="rId22"/>
  </p:custDataLst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CC"/>
    <a:srgbClr val="44B5DD"/>
    <a:srgbClr val="66FFFF"/>
    <a:srgbClr val="33CC33"/>
    <a:srgbClr val="00FFCC"/>
    <a:srgbClr val="FFCCFF"/>
    <a:srgbClr val="CC3300"/>
    <a:srgbClr val="DDDDD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12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D3C0954-8AED-42C7-BA67-A7B62545BF5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053BAC-50F0-4E5D-A545-2F512A3D4D65}" type="slidenum">
              <a:rPr lang="it-IT" altLang="it-IT" sz="1200" b="0" smtClean="0">
                <a:latin typeface="Times New Roman" panose="02020603050405020304" pitchFamily="18" charset="0"/>
              </a:rPr>
              <a:pPr/>
              <a:t>1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9C6667-C07D-444F-9DBB-019580227DAB}" type="slidenum">
              <a:rPr lang="it-IT" altLang="it-IT" sz="1200" b="0" smtClean="0">
                <a:latin typeface="Times New Roman" panose="02020603050405020304" pitchFamily="18" charset="0"/>
              </a:rPr>
              <a:pPr/>
              <a:t>12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EC671D-9CCB-4A85-8E4B-FCADE5ECABD5}" type="slidenum">
              <a:rPr lang="it-IT" altLang="it-IT" sz="1200" b="0" smtClean="0">
                <a:latin typeface="Times New Roman" panose="02020603050405020304" pitchFamily="18" charset="0"/>
              </a:rPr>
              <a:pPr/>
              <a:t>13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A72628-2034-4AE0-A0EA-3E547D51BA61}" type="slidenum">
              <a:rPr lang="it-IT" altLang="it-IT" sz="1200" b="0" smtClean="0">
                <a:latin typeface="Times New Roman" panose="02020603050405020304" pitchFamily="18" charset="0"/>
              </a:rPr>
              <a:pPr/>
              <a:t>14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3D386E-A196-47BD-A413-95E7A38DFBED}" type="slidenum">
              <a:rPr lang="it-IT" altLang="it-IT" sz="1200" b="0" smtClean="0">
                <a:latin typeface="Times New Roman" panose="02020603050405020304" pitchFamily="18" charset="0"/>
              </a:rPr>
              <a:pPr/>
              <a:t>15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2E4438-E6DF-46CF-A0AE-7AA60326BE83}" type="slidenum">
              <a:rPr lang="it-IT" altLang="it-IT" sz="1200" b="0" smtClean="0">
                <a:latin typeface="Times New Roman" panose="02020603050405020304" pitchFamily="18" charset="0"/>
              </a:rPr>
              <a:pPr/>
              <a:t>16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DCADB8-7203-4A4C-B39C-2154BE68FFBF}" type="slidenum">
              <a:rPr lang="it-IT" altLang="it-IT" sz="1200" b="0" smtClean="0">
                <a:latin typeface="Times New Roman" panose="02020603050405020304" pitchFamily="18" charset="0"/>
              </a:rPr>
              <a:pPr/>
              <a:t>2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F40E04-9A46-4B6D-8753-848D2A5B88EC}" type="slidenum">
              <a:rPr lang="it-IT" altLang="it-IT" sz="1200" b="0" smtClean="0">
                <a:latin typeface="Times New Roman" panose="02020603050405020304" pitchFamily="18" charset="0"/>
              </a:rPr>
              <a:pPr/>
              <a:t>3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5859E8-F7C9-45FF-89D1-9AEEB482CED2}" type="slidenum">
              <a:rPr lang="it-IT" altLang="it-IT" sz="1200" b="0" smtClean="0">
                <a:latin typeface="Times New Roman" panose="02020603050405020304" pitchFamily="18" charset="0"/>
              </a:rPr>
              <a:pPr/>
              <a:t>4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C1ADF0-0CC3-48F4-85BB-3E5FCA16A4FF}" type="slidenum">
              <a:rPr lang="it-IT" altLang="it-IT" sz="1200" b="0" smtClean="0">
                <a:latin typeface="Times New Roman" panose="02020603050405020304" pitchFamily="18" charset="0"/>
              </a:rPr>
              <a:pPr/>
              <a:t>5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AE9534-4E07-4A2D-8A61-670A84802A8D}" type="slidenum">
              <a:rPr lang="it-IT" altLang="it-IT" sz="1200" b="0" smtClean="0">
                <a:latin typeface="Times New Roman" panose="02020603050405020304" pitchFamily="18" charset="0"/>
              </a:rPr>
              <a:pPr/>
              <a:t>6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BFDCC3-C116-4377-8B79-B6113A524E64}" type="slidenum">
              <a:rPr lang="it-IT" altLang="it-IT" sz="1200" b="0" smtClean="0">
                <a:latin typeface="Times New Roman" panose="02020603050405020304" pitchFamily="18" charset="0"/>
              </a:rPr>
              <a:pPr/>
              <a:t>8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EC8A92-79EB-4018-A8E5-A6817018ABFB}" type="slidenum">
              <a:rPr lang="it-IT" altLang="it-IT" sz="1200" b="0" smtClean="0">
                <a:latin typeface="Times New Roman" panose="02020603050405020304" pitchFamily="18" charset="0"/>
              </a:rPr>
              <a:pPr/>
              <a:t>10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3EEDC3-EEF9-4672-8B86-70790D28C9EC}" type="slidenum">
              <a:rPr lang="it-IT" altLang="it-IT" sz="1200" b="0" smtClean="0">
                <a:latin typeface="Times New Roman" panose="02020603050405020304" pitchFamily="18" charset="0"/>
              </a:rPr>
              <a:pPr/>
              <a:t>11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01CEF-1B2B-4F59-92D2-D8DCB1E7D4A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9156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66649-0DFC-4F60-9EC6-4A088196170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9834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586D-20F3-4CD7-B3F2-7629E0A8F6E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271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60AA-C2D7-4388-AE33-93241E015E8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5307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D6D24-970A-4202-BC31-EE960D85F2A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440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9082F-080A-471C-A68E-55B32618150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0658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90F35-72F7-4E78-9326-AFBE536B602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9933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DA2C2-E1B4-4A01-B852-929ECE38A35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0087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2F19-F87D-4668-8F23-88CBA31181E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9550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112F2-B274-4D2F-96B6-01C78BC1D5C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2061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BCA7C-D0B2-42AE-A756-29BDF746C54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1059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4E5ECF5B-1FC2-4ADA-9E6A-CB5A0A0191D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Titolo unità didattica: </a:t>
            </a:r>
            <a:r>
              <a:rPr lang="it-IT" altLang="it-IT" sz="2400" b="0">
                <a:solidFill>
                  <a:schemeClr val="accent2"/>
                </a:solidFill>
                <a:latin typeface="Arial" panose="020B0604020202020204" pitchFamily="34" charset="0"/>
              </a:rPr>
              <a:t>Function e procedure  </a:t>
            </a:r>
            <a:r>
              <a:rPr lang="it-IT" altLang="it-IT" sz="2400" b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 b="0">
                <a:solidFill>
                  <a:schemeClr val="accent2"/>
                </a:solidFill>
                <a:latin typeface="Arial" panose="020B0604020202020204" pitchFamily="34" charset="0"/>
              </a:rPr>
              <a:t>                  </a:t>
            </a:r>
            <a:r>
              <a:rPr lang="it-IT" altLang="it-IT" sz="2400" b="0">
                <a:latin typeface="Arial" panose="020B0604020202020204" pitchFamily="34" charset="0"/>
              </a:rPr>
              <a:t>[05]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endParaRPr lang="it-IT" altLang="it-IT" sz="800">
              <a:latin typeface="Avant Garde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713787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Titolo modulo : </a:t>
            </a:r>
            <a:r>
              <a:rPr lang="it-IT" altLang="it-IT" sz="2400" b="0">
                <a:solidFill>
                  <a:schemeClr val="accent2"/>
                </a:solidFill>
                <a:latin typeface="Arial" panose="020B0604020202020204" pitchFamily="34" charset="0"/>
              </a:rPr>
              <a:t>Procedure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>
                <a:latin typeface="Arial" panose="020B0604020202020204" pitchFamily="34" charset="0"/>
              </a:rPr>
              <a:t>                   </a:t>
            </a:r>
            <a:r>
              <a:rPr lang="it-IT" altLang="it-IT" sz="2400" b="0">
                <a:latin typeface="Arial" panose="020B0604020202020204" pitchFamily="34" charset="0"/>
              </a:rPr>
              <a:t>[02-T]</a:t>
            </a:r>
            <a:endParaRPr lang="it-IT" altLang="it-IT" sz="2400" b="0">
              <a:latin typeface="Avant Garde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27088" y="1700213"/>
            <a:ext cx="7561262" cy="3968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0">
                <a:latin typeface="Avant Garde" charset="0"/>
              </a:rPr>
              <a:t>Organizzazione di algoritmi come procedure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27088" y="2565400"/>
            <a:ext cx="7561262" cy="13112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0">
                <a:latin typeface="Avant Garde" charset="0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 b="0">
                <a:latin typeface="Avant Garde" charset="0"/>
              </a:rPr>
              <a:t> procedure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 b="0">
                <a:latin typeface="Avant Garde" charset="0"/>
              </a:rPr>
              <a:t> parametri di input, parametri di output</a:t>
            </a:r>
            <a:endParaRPr lang="it-IT" altLang="it-IT" sz="200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 b="0">
                <a:latin typeface="Avant Garde" charset="0"/>
              </a:rPr>
              <a:t> parametri di input/output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0">
                <a:solidFill>
                  <a:schemeClr val="bg1"/>
                </a:solidFill>
                <a:latin typeface="Avant Garde" charset="0"/>
              </a:rPr>
              <a:t>Prerequisiti richiesti:</a:t>
            </a:r>
            <a:r>
              <a:rPr lang="it-IT" altLang="it-IT" sz="2000" b="0">
                <a:latin typeface="Avant Garde" charset="0"/>
              </a:rPr>
              <a:t> </a:t>
            </a:r>
            <a:r>
              <a:rPr lang="it-IT" altLang="it-IT" sz="2000" b="0">
                <a:solidFill>
                  <a:srgbClr val="99FF99"/>
                </a:solidFill>
                <a:latin typeface="Avant Garde" charset="0"/>
              </a:rPr>
              <a:t>P1-05-01-T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67" name="Group 63"/>
          <p:cNvGrpSpPr>
            <a:grpSpLocks/>
          </p:cNvGrpSpPr>
          <p:nvPr/>
        </p:nvGrpSpPr>
        <p:grpSpPr bwMode="auto">
          <a:xfrm>
            <a:off x="1979613" y="3716338"/>
            <a:ext cx="1084262" cy="947737"/>
            <a:chOff x="1247" y="2341"/>
            <a:chExt cx="683" cy="597"/>
          </a:xfrm>
        </p:grpSpPr>
        <p:sp>
          <p:nvSpPr>
            <p:cNvPr id="17440" name="Oval 64"/>
            <p:cNvSpPr>
              <a:spLocks noChangeArrowheads="1"/>
            </p:cNvSpPr>
            <p:nvPr/>
          </p:nvSpPr>
          <p:spPr bwMode="auto">
            <a:xfrm>
              <a:off x="1247" y="2341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41" name="Rectangle 65"/>
            <p:cNvSpPr>
              <a:spLocks noChangeArrowheads="1"/>
            </p:cNvSpPr>
            <p:nvPr/>
          </p:nvSpPr>
          <p:spPr bwMode="auto">
            <a:xfrm>
              <a:off x="1410" y="2445"/>
              <a:ext cx="3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53</a:t>
              </a:r>
            </a:p>
          </p:txBody>
        </p:sp>
      </p:grpSp>
      <p:grpSp>
        <p:nvGrpSpPr>
          <p:cNvPr id="47164" name="Group 60"/>
          <p:cNvGrpSpPr>
            <a:grpSpLocks/>
          </p:cNvGrpSpPr>
          <p:nvPr/>
        </p:nvGrpSpPr>
        <p:grpSpPr bwMode="auto">
          <a:xfrm>
            <a:off x="6011863" y="3644900"/>
            <a:ext cx="1084262" cy="947738"/>
            <a:chOff x="3787" y="2295"/>
            <a:chExt cx="683" cy="597"/>
          </a:xfrm>
        </p:grpSpPr>
        <p:sp>
          <p:nvSpPr>
            <p:cNvPr id="17438" name="Oval 61"/>
            <p:cNvSpPr>
              <a:spLocks noChangeArrowheads="1"/>
            </p:cNvSpPr>
            <p:nvPr/>
          </p:nvSpPr>
          <p:spPr bwMode="auto">
            <a:xfrm>
              <a:off x="3787" y="2295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39" name="Rectangle 62"/>
            <p:cNvSpPr>
              <a:spLocks noChangeArrowheads="1"/>
            </p:cNvSpPr>
            <p:nvPr/>
          </p:nvSpPr>
          <p:spPr bwMode="auto">
            <a:xfrm>
              <a:off x="3833" y="2387"/>
              <a:ext cx="4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-44</a:t>
              </a:r>
            </a:p>
          </p:txBody>
        </p:sp>
      </p:grp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137318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algoritmo per  lo scambio del valore di due variabili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(di tipo intero)</a:t>
            </a:r>
            <a:endParaRPr lang="it-IT" altLang="it-IT" sz="2800" b="0">
              <a:latin typeface="New York" charset="0"/>
            </a:endParaRPr>
          </a:p>
        </p:txBody>
      </p:sp>
      <p:grpSp>
        <p:nvGrpSpPr>
          <p:cNvPr id="17413" name="Group 28"/>
          <p:cNvGrpSpPr>
            <a:grpSpLocks/>
          </p:cNvGrpSpPr>
          <p:nvPr/>
        </p:nvGrpSpPr>
        <p:grpSpPr bwMode="auto">
          <a:xfrm>
            <a:off x="1547813" y="3141663"/>
            <a:ext cx="2159000" cy="1800225"/>
            <a:chOff x="1655" y="2478"/>
            <a:chExt cx="1679" cy="1451"/>
          </a:xfrm>
        </p:grpSpPr>
        <p:grpSp>
          <p:nvGrpSpPr>
            <p:cNvPr id="17428" name="Group 29"/>
            <p:cNvGrpSpPr>
              <a:grpSpLocks/>
            </p:cNvGrpSpPr>
            <p:nvPr/>
          </p:nvGrpSpPr>
          <p:grpSpPr bwMode="auto">
            <a:xfrm flipV="1">
              <a:off x="1655" y="2840"/>
              <a:ext cx="1315" cy="1088"/>
              <a:chOff x="431" y="845"/>
              <a:chExt cx="1315" cy="1088"/>
            </a:xfrm>
          </p:grpSpPr>
          <p:sp>
            <p:nvSpPr>
              <p:cNvPr id="17434" name="Line 30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36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7435" name="Line 31"/>
              <p:cNvSpPr>
                <a:spLocks noChangeShapeType="1"/>
              </p:cNvSpPr>
              <p:nvPr/>
            </p:nvSpPr>
            <p:spPr bwMode="auto">
              <a:xfrm flipH="1">
                <a:off x="1429" y="845"/>
                <a:ext cx="317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7436" name="Line 32"/>
              <p:cNvSpPr>
                <a:spLocks noChangeShapeType="1"/>
              </p:cNvSpPr>
              <p:nvPr/>
            </p:nvSpPr>
            <p:spPr bwMode="auto">
              <a:xfrm flipH="1">
                <a:off x="793" y="1933"/>
                <a:ext cx="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7437" name="Line 33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13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7429" name="Line 34"/>
            <p:cNvSpPr>
              <a:spLocks noChangeShapeType="1"/>
            </p:cNvSpPr>
            <p:nvPr/>
          </p:nvSpPr>
          <p:spPr bwMode="auto">
            <a:xfrm flipH="1">
              <a:off x="2653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30" name="Line 35"/>
            <p:cNvSpPr>
              <a:spLocks noChangeShapeType="1"/>
            </p:cNvSpPr>
            <p:nvPr/>
          </p:nvSpPr>
          <p:spPr bwMode="auto">
            <a:xfrm flipH="1">
              <a:off x="2971" y="3521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31" name="Line 36"/>
            <p:cNvSpPr>
              <a:spLocks noChangeShapeType="1"/>
            </p:cNvSpPr>
            <p:nvPr/>
          </p:nvSpPr>
          <p:spPr bwMode="auto">
            <a:xfrm>
              <a:off x="3016" y="2478"/>
              <a:ext cx="318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32" name="Line 37"/>
            <p:cNvSpPr>
              <a:spLocks noChangeShapeType="1"/>
            </p:cNvSpPr>
            <p:nvPr/>
          </p:nvSpPr>
          <p:spPr bwMode="auto">
            <a:xfrm flipH="1">
              <a:off x="2018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33" name="Line 38"/>
            <p:cNvSpPr>
              <a:spLocks noChangeShapeType="1"/>
            </p:cNvSpPr>
            <p:nvPr/>
          </p:nvSpPr>
          <p:spPr bwMode="auto">
            <a:xfrm>
              <a:off x="2381" y="247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7414" name="Text Box 39"/>
          <p:cNvSpPr txBox="1">
            <a:spLocks noChangeArrowheads="1"/>
          </p:cNvSpPr>
          <p:nvPr/>
        </p:nvSpPr>
        <p:spPr bwMode="auto">
          <a:xfrm>
            <a:off x="1906588" y="4964113"/>
            <a:ext cx="8556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</a:rPr>
              <a:t>alfa</a:t>
            </a:r>
          </a:p>
        </p:txBody>
      </p:sp>
      <p:sp>
        <p:nvSpPr>
          <p:cNvPr id="17415" name="Text Box 42"/>
          <p:cNvSpPr txBox="1">
            <a:spLocks noChangeArrowheads="1"/>
          </p:cNvSpPr>
          <p:nvPr/>
        </p:nvSpPr>
        <p:spPr bwMode="auto">
          <a:xfrm>
            <a:off x="2195513" y="1484313"/>
            <a:ext cx="39274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alfa</a:t>
            </a:r>
            <a:r>
              <a:rPr lang="it-IT" altLang="it-IT" b="0">
                <a:latin typeface="Arial" panose="020B0604020202020204" pitchFamily="34" charset="0"/>
              </a:rPr>
              <a:t>, </a:t>
            </a: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beta</a:t>
            </a:r>
            <a:r>
              <a:rPr lang="it-IT" altLang="it-IT" b="0">
                <a:latin typeface="Arial" panose="020B0604020202020204" pitchFamily="34" charset="0"/>
              </a:rPr>
              <a:t> di tipo </a:t>
            </a:r>
            <a:r>
              <a:rPr lang="it-IT" altLang="it-IT">
                <a:solidFill>
                  <a:schemeClr val="accent2"/>
                </a:solidFill>
                <a:latin typeface="Comic Sans MS" panose="030F0702030302020204" pitchFamily="66" charset="0"/>
              </a:rPr>
              <a:t>int</a:t>
            </a:r>
          </a:p>
        </p:txBody>
      </p:sp>
      <p:grpSp>
        <p:nvGrpSpPr>
          <p:cNvPr id="17416" name="Group 45"/>
          <p:cNvGrpSpPr>
            <a:grpSpLocks/>
          </p:cNvGrpSpPr>
          <p:nvPr/>
        </p:nvGrpSpPr>
        <p:grpSpPr bwMode="auto">
          <a:xfrm>
            <a:off x="5580063" y="3068638"/>
            <a:ext cx="2159000" cy="1800225"/>
            <a:chOff x="1655" y="2478"/>
            <a:chExt cx="1679" cy="1451"/>
          </a:xfrm>
        </p:grpSpPr>
        <p:grpSp>
          <p:nvGrpSpPr>
            <p:cNvPr id="17418" name="Group 46"/>
            <p:cNvGrpSpPr>
              <a:grpSpLocks/>
            </p:cNvGrpSpPr>
            <p:nvPr/>
          </p:nvGrpSpPr>
          <p:grpSpPr bwMode="auto">
            <a:xfrm flipV="1">
              <a:off x="1655" y="2840"/>
              <a:ext cx="1315" cy="1088"/>
              <a:chOff x="431" y="845"/>
              <a:chExt cx="1315" cy="1088"/>
            </a:xfrm>
          </p:grpSpPr>
          <p:sp>
            <p:nvSpPr>
              <p:cNvPr id="17424" name="Line 47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36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7425" name="Line 48"/>
              <p:cNvSpPr>
                <a:spLocks noChangeShapeType="1"/>
              </p:cNvSpPr>
              <p:nvPr/>
            </p:nvSpPr>
            <p:spPr bwMode="auto">
              <a:xfrm flipH="1">
                <a:off x="1429" y="845"/>
                <a:ext cx="317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7426" name="Line 49"/>
              <p:cNvSpPr>
                <a:spLocks noChangeShapeType="1"/>
              </p:cNvSpPr>
              <p:nvPr/>
            </p:nvSpPr>
            <p:spPr bwMode="auto">
              <a:xfrm flipH="1">
                <a:off x="793" y="1933"/>
                <a:ext cx="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7427" name="Line 50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13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7419" name="Line 51"/>
            <p:cNvSpPr>
              <a:spLocks noChangeShapeType="1"/>
            </p:cNvSpPr>
            <p:nvPr/>
          </p:nvSpPr>
          <p:spPr bwMode="auto">
            <a:xfrm flipH="1">
              <a:off x="2653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0" name="Line 52"/>
            <p:cNvSpPr>
              <a:spLocks noChangeShapeType="1"/>
            </p:cNvSpPr>
            <p:nvPr/>
          </p:nvSpPr>
          <p:spPr bwMode="auto">
            <a:xfrm flipH="1">
              <a:off x="2971" y="3521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1" name="Line 53"/>
            <p:cNvSpPr>
              <a:spLocks noChangeShapeType="1"/>
            </p:cNvSpPr>
            <p:nvPr/>
          </p:nvSpPr>
          <p:spPr bwMode="auto">
            <a:xfrm>
              <a:off x="3016" y="2478"/>
              <a:ext cx="318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2" name="Line 54"/>
            <p:cNvSpPr>
              <a:spLocks noChangeShapeType="1"/>
            </p:cNvSpPr>
            <p:nvPr/>
          </p:nvSpPr>
          <p:spPr bwMode="auto">
            <a:xfrm flipH="1">
              <a:off x="2018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23" name="Line 55"/>
            <p:cNvSpPr>
              <a:spLocks noChangeShapeType="1"/>
            </p:cNvSpPr>
            <p:nvPr/>
          </p:nvSpPr>
          <p:spPr bwMode="auto">
            <a:xfrm>
              <a:off x="2381" y="247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7417" name="Text Box 56"/>
          <p:cNvSpPr txBox="1">
            <a:spLocks noChangeArrowheads="1"/>
          </p:cNvSpPr>
          <p:nvPr/>
        </p:nvSpPr>
        <p:spPr bwMode="auto">
          <a:xfrm>
            <a:off x="5938838" y="4891088"/>
            <a:ext cx="958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</a:rPr>
              <a:t>beta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06358E-6 L -0.44098 -3.0635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06358E-6 L 0.44497 -0.004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7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40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908175" y="3643313"/>
            <a:ext cx="1084263" cy="947737"/>
            <a:chOff x="1247" y="2341"/>
            <a:chExt cx="683" cy="597"/>
          </a:xfrm>
        </p:grpSpPr>
        <p:sp>
          <p:nvSpPr>
            <p:cNvPr id="19492" name="Oval 3"/>
            <p:cNvSpPr>
              <a:spLocks noChangeArrowheads="1"/>
            </p:cNvSpPr>
            <p:nvPr/>
          </p:nvSpPr>
          <p:spPr bwMode="auto">
            <a:xfrm>
              <a:off x="1247" y="2341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493" name="Rectangle 4"/>
            <p:cNvSpPr>
              <a:spLocks noChangeArrowheads="1"/>
            </p:cNvSpPr>
            <p:nvPr/>
          </p:nvSpPr>
          <p:spPr bwMode="auto">
            <a:xfrm>
              <a:off x="1410" y="2445"/>
              <a:ext cx="3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53</a:t>
              </a:r>
            </a:p>
          </p:txBody>
        </p:sp>
      </p:grpSp>
      <p:grpSp>
        <p:nvGrpSpPr>
          <p:cNvPr id="19459" name="Group 5"/>
          <p:cNvGrpSpPr>
            <a:grpSpLocks/>
          </p:cNvGrpSpPr>
          <p:nvPr/>
        </p:nvGrpSpPr>
        <p:grpSpPr bwMode="auto">
          <a:xfrm>
            <a:off x="6011863" y="3644900"/>
            <a:ext cx="1084262" cy="947738"/>
            <a:chOff x="3787" y="2295"/>
            <a:chExt cx="683" cy="597"/>
          </a:xfrm>
        </p:grpSpPr>
        <p:sp>
          <p:nvSpPr>
            <p:cNvPr id="19490" name="Oval 6"/>
            <p:cNvSpPr>
              <a:spLocks noChangeArrowheads="1"/>
            </p:cNvSpPr>
            <p:nvPr/>
          </p:nvSpPr>
          <p:spPr bwMode="auto">
            <a:xfrm>
              <a:off x="3787" y="2295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491" name="Rectangle 7"/>
            <p:cNvSpPr>
              <a:spLocks noChangeArrowheads="1"/>
            </p:cNvSpPr>
            <p:nvPr/>
          </p:nvSpPr>
          <p:spPr bwMode="auto">
            <a:xfrm>
              <a:off x="3833" y="2387"/>
              <a:ext cx="4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-44</a:t>
              </a:r>
            </a:p>
          </p:txBody>
        </p:sp>
      </p:grp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228600" y="0"/>
            <a:ext cx="8915400" cy="137318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algoritmo per  lo scambio del valore di due variabili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(di tipo intero)</a:t>
            </a:r>
            <a:endParaRPr lang="it-IT" altLang="it-IT" sz="2800" b="0">
              <a:latin typeface="New York" charset="0"/>
            </a:endParaRPr>
          </a:p>
        </p:txBody>
      </p:sp>
      <p:grpSp>
        <p:nvGrpSpPr>
          <p:cNvPr id="19461" name="Group 9"/>
          <p:cNvGrpSpPr>
            <a:grpSpLocks/>
          </p:cNvGrpSpPr>
          <p:nvPr/>
        </p:nvGrpSpPr>
        <p:grpSpPr bwMode="auto">
          <a:xfrm>
            <a:off x="1476375" y="3068638"/>
            <a:ext cx="2159000" cy="1800225"/>
            <a:chOff x="1655" y="2478"/>
            <a:chExt cx="1679" cy="1451"/>
          </a:xfrm>
        </p:grpSpPr>
        <p:grpSp>
          <p:nvGrpSpPr>
            <p:cNvPr id="19480" name="Group 10"/>
            <p:cNvGrpSpPr>
              <a:grpSpLocks/>
            </p:cNvGrpSpPr>
            <p:nvPr/>
          </p:nvGrpSpPr>
          <p:grpSpPr bwMode="auto">
            <a:xfrm flipV="1">
              <a:off x="1655" y="2840"/>
              <a:ext cx="1315" cy="1088"/>
              <a:chOff x="431" y="845"/>
              <a:chExt cx="1315" cy="1088"/>
            </a:xfrm>
          </p:grpSpPr>
          <p:sp>
            <p:nvSpPr>
              <p:cNvPr id="19486" name="Line 11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36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487" name="Line 12"/>
              <p:cNvSpPr>
                <a:spLocks noChangeShapeType="1"/>
              </p:cNvSpPr>
              <p:nvPr/>
            </p:nvSpPr>
            <p:spPr bwMode="auto">
              <a:xfrm flipH="1">
                <a:off x="1429" y="845"/>
                <a:ext cx="317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488" name="Line 13"/>
              <p:cNvSpPr>
                <a:spLocks noChangeShapeType="1"/>
              </p:cNvSpPr>
              <p:nvPr/>
            </p:nvSpPr>
            <p:spPr bwMode="auto">
              <a:xfrm flipH="1">
                <a:off x="793" y="1933"/>
                <a:ext cx="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489" name="Line 14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13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9481" name="Line 15"/>
            <p:cNvSpPr>
              <a:spLocks noChangeShapeType="1"/>
            </p:cNvSpPr>
            <p:nvPr/>
          </p:nvSpPr>
          <p:spPr bwMode="auto">
            <a:xfrm flipH="1">
              <a:off x="2653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82" name="Line 16"/>
            <p:cNvSpPr>
              <a:spLocks noChangeShapeType="1"/>
            </p:cNvSpPr>
            <p:nvPr/>
          </p:nvSpPr>
          <p:spPr bwMode="auto">
            <a:xfrm flipH="1">
              <a:off x="2971" y="3521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83" name="Line 17"/>
            <p:cNvSpPr>
              <a:spLocks noChangeShapeType="1"/>
            </p:cNvSpPr>
            <p:nvPr/>
          </p:nvSpPr>
          <p:spPr bwMode="auto">
            <a:xfrm>
              <a:off x="3016" y="2478"/>
              <a:ext cx="318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84" name="Line 18"/>
            <p:cNvSpPr>
              <a:spLocks noChangeShapeType="1"/>
            </p:cNvSpPr>
            <p:nvPr/>
          </p:nvSpPr>
          <p:spPr bwMode="auto">
            <a:xfrm flipH="1">
              <a:off x="2018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85" name="Line 19"/>
            <p:cNvSpPr>
              <a:spLocks noChangeShapeType="1"/>
            </p:cNvSpPr>
            <p:nvPr/>
          </p:nvSpPr>
          <p:spPr bwMode="auto">
            <a:xfrm>
              <a:off x="2381" y="247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9462" name="Text Box 20"/>
          <p:cNvSpPr txBox="1">
            <a:spLocks noChangeArrowheads="1"/>
          </p:cNvSpPr>
          <p:nvPr/>
        </p:nvSpPr>
        <p:spPr bwMode="auto">
          <a:xfrm>
            <a:off x="1835150" y="4891088"/>
            <a:ext cx="855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</a:rPr>
              <a:t>alfa</a:t>
            </a:r>
          </a:p>
        </p:txBody>
      </p:sp>
      <p:sp>
        <p:nvSpPr>
          <p:cNvPr id="19463" name="Text Box 21"/>
          <p:cNvSpPr txBox="1">
            <a:spLocks noChangeArrowheads="1"/>
          </p:cNvSpPr>
          <p:nvPr/>
        </p:nvSpPr>
        <p:spPr bwMode="auto">
          <a:xfrm>
            <a:off x="250825" y="1557338"/>
            <a:ext cx="2460625" cy="1077912"/>
          </a:xfrm>
          <a:prstGeom prst="rect">
            <a:avLst/>
          </a:prstGeom>
          <a:solidFill>
            <a:srgbClr val="99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alfa </a:t>
            </a: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b="0">
                <a:latin typeface="Arial" panose="020B0604020202020204" pitchFamily="34" charset="0"/>
              </a:rPr>
              <a:t> </a:t>
            </a:r>
            <a:r>
              <a:rPr lang="it-IT" altLang="it-IT">
                <a:latin typeface="Comic Sans MS" panose="030F0702030302020204" pitchFamily="66" charset="0"/>
              </a:rPr>
              <a:t>beta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beta </a:t>
            </a: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>
                <a:latin typeface="Comic Sans MS" panose="030F0702030302020204" pitchFamily="66" charset="0"/>
              </a:rPr>
              <a:t> alfa</a:t>
            </a:r>
          </a:p>
        </p:txBody>
      </p:sp>
      <p:grpSp>
        <p:nvGrpSpPr>
          <p:cNvPr id="19464" name="Group 22"/>
          <p:cNvGrpSpPr>
            <a:grpSpLocks/>
          </p:cNvGrpSpPr>
          <p:nvPr/>
        </p:nvGrpSpPr>
        <p:grpSpPr bwMode="auto">
          <a:xfrm>
            <a:off x="5580063" y="3068638"/>
            <a:ext cx="2159000" cy="1800225"/>
            <a:chOff x="1655" y="2478"/>
            <a:chExt cx="1679" cy="1451"/>
          </a:xfrm>
        </p:grpSpPr>
        <p:grpSp>
          <p:nvGrpSpPr>
            <p:cNvPr id="19470" name="Group 23"/>
            <p:cNvGrpSpPr>
              <a:grpSpLocks/>
            </p:cNvGrpSpPr>
            <p:nvPr/>
          </p:nvGrpSpPr>
          <p:grpSpPr bwMode="auto">
            <a:xfrm flipV="1">
              <a:off x="1655" y="2840"/>
              <a:ext cx="1315" cy="1088"/>
              <a:chOff x="431" y="845"/>
              <a:chExt cx="1315" cy="1088"/>
            </a:xfrm>
          </p:grpSpPr>
          <p:sp>
            <p:nvSpPr>
              <p:cNvPr id="19476" name="Line 24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36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477" name="Line 25"/>
              <p:cNvSpPr>
                <a:spLocks noChangeShapeType="1"/>
              </p:cNvSpPr>
              <p:nvPr/>
            </p:nvSpPr>
            <p:spPr bwMode="auto">
              <a:xfrm flipH="1">
                <a:off x="1429" y="845"/>
                <a:ext cx="317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478" name="Line 26"/>
              <p:cNvSpPr>
                <a:spLocks noChangeShapeType="1"/>
              </p:cNvSpPr>
              <p:nvPr/>
            </p:nvSpPr>
            <p:spPr bwMode="auto">
              <a:xfrm flipH="1">
                <a:off x="793" y="1933"/>
                <a:ext cx="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479" name="Line 27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13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9471" name="Line 28"/>
            <p:cNvSpPr>
              <a:spLocks noChangeShapeType="1"/>
            </p:cNvSpPr>
            <p:nvPr/>
          </p:nvSpPr>
          <p:spPr bwMode="auto">
            <a:xfrm flipH="1">
              <a:off x="2653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72" name="Line 29"/>
            <p:cNvSpPr>
              <a:spLocks noChangeShapeType="1"/>
            </p:cNvSpPr>
            <p:nvPr/>
          </p:nvSpPr>
          <p:spPr bwMode="auto">
            <a:xfrm flipH="1">
              <a:off x="2971" y="3521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73" name="Line 30"/>
            <p:cNvSpPr>
              <a:spLocks noChangeShapeType="1"/>
            </p:cNvSpPr>
            <p:nvPr/>
          </p:nvSpPr>
          <p:spPr bwMode="auto">
            <a:xfrm>
              <a:off x="3016" y="2478"/>
              <a:ext cx="318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74" name="Line 31"/>
            <p:cNvSpPr>
              <a:spLocks noChangeShapeType="1"/>
            </p:cNvSpPr>
            <p:nvPr/>
          </p:nvSpPr>
          <p:spPr bwMode="auto">
            <a:xfrm flipH="1">
              <a:off x="2018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75" name="Line 32"/>
            <p:cNvSpPr>
              <a:spLocks noChangeShapeType="1"/>
            </p:cNvSpPr>
            <p:nvPr/>
          </p:nvSpPr>
          <p:spPr bwMode="auto">
            <a:xfrm>
              <a:off x="2381" y="247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9465" name="Text Box 33"/>
          <p:cNvSpPr txBox="1">
            <a:spLocks noChangeArrowheads="1"/>
          </p:cNvSpPr>
          <p:nvPr/>
        </p:nvSpPr>
        <p:spPr bwMode="auto">
          <a:xfrm>
            <a:off x="5938838" y="4891088"/>
            <a:ext cx="958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</a:rPr>
              <a:t>beta</a:t>
            </a:r>
          </a:p>
        </p:txBody>
      </p:sp>
      <p:grpSp>
        <p:nvGrpSpPr>
          <p:cNvPr id="106536" name="Group 40"/>
          <p:cNvGrpSpPr>
            <a:grpSpLocks/>
          </p:cNvGrpSpPr>
          <p:nvPr/>
        </p:nvGrpSpPr>
        <p:grpSpPr bwMode="auto">
          <a:xfrm>
            <a:off x="6011863" y="3644900"/>
            <a:ext cx="1084262" cy="947738"/>
            <a:chOff x="3787" y="2295"/>
            <a:chExt cx="683" cy="597"/>
          </a:xfrm>
        </p:grpSpPr>
        <p:sp>
          <p:nvSpPr>
            <p:cNvPr id="19468" name="Oval 41"/>
            <p:cNvSpPr>
              <a:spLocks noChangeArrowheads="1"/>
            </p:cNvSpPr>
            <p:nvPr/>
          </p:nvSpPr>
          <p:spPr bwMode="auto">
            <a:xfrm>
              <a:off x="3787" y="2295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469" name="Rectangle 42"/>
            <p:cNvSpPr>
              <a:spLocks noChangeArrowheads="1"/>
            </p:cNvSpPr>
            <p:nvPr/>
          </p:nvSpPr>
          <p:spPr bwMode="auto">
            <a:xfrm>
              <a:off x="3833" y="2387"/>
              <a:ext cx="4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-44</a:t>
              </a:r>
            </a:p>
          </p:txBody>
        </p:sp>
      </p:grpSp>
      <p:sp>
        <p:nvSpPr>
          <p:cNvPr id="106539" name="Rectangle 43"/>
          <p:cNvSpPr>
            <a:spLocks noChangeArrowheads="1"/>
          </p:cNvSpPr>
          <p:nvPr/>
        </p:nvSpPr>
        <p:spPr bwMode="auto">
          <a:xfrm>
            <a:off x="0" y="1484313"/>
            <a:ext cx="2987675" cy="649287"/>
          </a:xfrm>
          <a:prstGeom prst="rect">
            <a:avLst/>
          </a:prstGeom>
          <a:noFill/>
          <a:ln w="28575" algn="ctr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1.21387E-6 L -0.45295 -0.0060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6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57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1908175" y="3643313"/>
            <a:ext cx="1084263" cy="947737"/>
            <a:chOff x="1247" y="2341"/>
            <a:chExt cx="683" cy="597"/>
          </a:xfrm>
        </p:grpSpPr>
        <p:sp>
          <p:nvSpPr>
            <p:cNvPr id="21543" name="Oval 3"/>
            <p:cNvSpPr>
              <a:spLocks noChangeArrowheads="1"/>
            </p:cNvSpPr>
            <p:nvPr/>
          </p:nvSpPr>
          <p:spPr bwMode="auto">
            <a:xfrm>
              <a:off x="1247" y="2341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44" name="Rectangle 4"/>
            <p:cNvSpPr>
              <a:spLocks noChangeArrowheads="1"/>
            </p:cNvSpPr>
            <p:nvPr/>
          </p:nvSpPr>
          <p:spPr bwMode="auto">
            <a:xfrm>
              <a:off x="1373" y="2445"/>
              <a:ext cx="4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-44</a:t>
              </a:r>
            </a:p>
          </p:txBody>
        </p:sp>
      </p:grpSp>
      <p:grpSp>
        <p:nvGrpSpPr>
          <p:cNvPr id="21507" name="Group 5"/>
          <p:cNvGrpSpPr>
            <a:grpSpLocks/>
          </p:cNvGrpSpPr>
          <p:nvPr/>
        </p:nvGrpSpPr>
        <p:grpSpPr bwMode="auto">
          <a:xfrm>
            <a:off x="6011863" y="3644900"/>
            <a:ext cx="1084262" cy="947738"/>
            <a:chOff x="3787" y="2295"/>
            <a:chExt cx="683" cy="597"/>
          </a:xfrm>
        </p:grpSpPr>
        <p:sp>
          <p:nvSpPr>
            <p:cNvPr id="21541" name="Oval 6"/>
            <p:cNvSpPr>
              <a:spLocks noChangeArrowheads="1"/>
            </p:cNvSpPr>
            <p:nvPr/>
          </p:nvSpPr>
          <p:spPr bwMode="auto">
            <a:xfrm>
              <a:off x="3787" y="2295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42" name="Rectangle 7"/>
            <p:cNvSpPr>
              <a:spLocks noChangeArrowheads="1"/>
            </p:cNvSpPr>
            <p:nvPr/>
          </p:nvSpPr>
          <p:spPr bwMode="auto">
            <a:xfrm>
              <a:off x="3833" y="2387"/>
              <a:ext cx="4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-44</a:t>
              </a:r>
            </a:p>
          </p:txBody>
        </p:sp>
      </p:grpSp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228600" y="0"/>
            <a:ext cx="8915400" cy="137318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algoritmo per  lo scambio del valore di due variabili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(di tipo intero)</a:t>
            </a:r>
            <a:endParaRPr lang="it-IT" altLang="it-IT" sz="2800" b="0">
              <a:latin typeface="New York" charset="0"/>
            </a:endParaRPr>
          </a:p>
        </p:txBody>
      </p:sp>
      <p:grpSp>
        <p:nvGrpSpPr>
          <p:cNvPr id="21509" name="Group 9"/>
          <p:cNvGrpSpPr>
            <a:grpSpLocks/>
          </p:cNvGrpSpPr>
          <p:nvPr/>
        </p:nvGrpSpPr>
        <p:grpSpPr bwMode="auto">
          <a:xfrm>
            <a:off x="1476375" y="3068638"/>
            <a:ext cx="2159000" cy="1800225"/>
            <a:chOff x="1655" y="2478"/>
            <a:chExt cx="1679" cy="1451"/>
          </a:xfrm>
        </p:grpSpPr>
        <p:grpSp>
          <p:nvGrpSpPr>
            <p:cNvPr id="21531" name="Group 10"/>
            <p:cNvGrpSpPr>
              <a:grpSpLocks/>
            </p:cNvGrpSpPr>
            <p:nvPr/>
          </p:nvGrpSpPr>
          <p:grpSpPr bwMode="auto">
            <a:xfrm flipV="1">
              <a:off x="1655" y="2840"/>
              <a:ext cx="1315" cy="1088"/>
              <a:chOff x="431" y="845"/>
              <a:chExt cx="1315" cy="1088"/>
            </a:xfrm>
          </p:grpSpPr>
          <p:sp>
            <p:nvSpPr>
              <p:cNvPr id="21537" name="Line 11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36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538" name="Line 12"/>
              <p:cNvSpPr>
                <a:spLocks noChangeShapeType="1"/>
              </p:cNvSpPr>
              <p:nvPr/>
            </p:nvSpPr>
            <p:spPr bwMode="auto">
              <a:xfrm flipH="1">
                <a:off x="1429" y="845"/>
                <a:ext cx="317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539" name="Line 13"/>
              <p:cNvSpPr>
                <a:spLocks noChangeShapeType="1"/>
              </p:cNvSpPr>
              <p:nvPr/>
            </p:nvSpPr>
            <p:spPr bwMode="auto">
              <a:xfrm flipH="1">
                <a:off x="793" y="1933"/>
                <a:ext cx="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540" name="Line 14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13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1532" name="Line 15"/>
            <p:cNvSpPr>
              <a:spLocks noChangeShapeType="1"/>
            </p:cNvSpPr>
            <p:nvPr/>
          </p:nvSpPr>
          <p:spPr bwMode="auto">
            <a:xfrm flipH="1">
              <a:off x="2653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33" name="Line 16"/>
            <p:cNvSpPr>
              <a:spLocks noChangeShapeType="1"/>
            </p:cNvSpPr>
            <p:nvPr/>
          </p:nvSpPr>
          <p:spPr bwMode="auto">
            <a:xfrm flipH="1">
              <a:off x="2971" y="3521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34" name="Line 17"/>
            <p:cNvSpPr>
              <a:spLocks noChangeShapeType="1"/>
            </p:cNvSpPr>
            <p:nvPr/>
          </p:nvSpPr>
          <p:spPr bwMode="auto">
            <a:xfrm>
              <a:off x="3016" y="2478"/>
              <a:ext cx="318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35" name="Line 18"/>
            <p:cNvSpPr>
              <a:spLocks noChangeShapeType="1"/>
            </p:cNvSpPr>
            <p:nvPr/>
          </p:nvSpPr>
          <p:spPr bwMode="auto">
            <a:xfrm flipH="1">
              <a:off x="2018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36" name="Line 19"/>
            <p:cNvSpPr>
              <a:spLocks noChangeShapeType="1"/>
            </p:cNvSpPr>
            <p:nvPr/>
          </p:nvSpPr>
          <p:spPr bwMode="auto">
            <a:xfrm>
              <a:off x="2381" y="247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1510" name="Text Box 20"/>
          <p:cNvSpPr txBox="1">
            <a:spLocks noChangeArrowheads="1"/>
          </p:cNvSpPr>
          <p:nvPr/>
        </p:nvSpPr>
        <p:spPr bwMode="auto">
          <a:xfrm>
            <a:off x="1835150" y="4891088"/>
            <a:ext cx="855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</a:rPr>
              <a:t>alfa</a:t>
            </a:r>
          </a:p>
        </p:txBody>
      </p:sp>
      <p:sp>
        <p:nvSpPr>
          <p:cNvPr id="21511" name="Text Box 21"/>
          <p:cNvSpPr txBox="1">
            <a:spLocks noChangeArrowheads="1"/>
          </p:cNvSpPr>
          <p:nvPr/>
        </p:nvSpPr>
        <p:spPr bwMode="auto">
          <a:xfrm>
            <a:off x="250825" y="1557338"/>
            <a:ext cx="2460625" cy="1077912"/>
          </a:xfrm>
          <a:prstGeom prst="rect">
            <a:avLst/>
          </a:prstGeom>
          <a:solidFill>
            <a:srgbClr val="99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alfa </a:t>
            </a: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b="0">
                <a:latin typeface="Arial" panose="020B0604020202020204" pitchFamily="34" charset="0"/>
              </a:rPr>
              <a:t> </a:t>
            </a:r>
            <a:r>
              <a:rPr lang="it-IT" altLang="it-IT">
                <a:latin typeface="Comic Sans MS" panose="030F0702030302020204" pitchFamily="66" charset="0"/>
              </a:rPr>
              <a:t>beta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beta </a:t>
            </a: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>
                <a:latin typeface="Comic Sans MS" panose="030F0702030302020204" pitchFamily="66" charset="0"/>
              </a:rPr>
              <a:t> alfa</a:t>
            </a:r>
          </a:p>
        </p:txBody>
      </p:sp>
      <p:grpSp>
        <p:nvGrpSpPr>
          <p:cNvPr id="21512" name="Group 22"/>
          <p:cNvGrpSpPr>
            <a:grpSpLocks/>
          </p:cNvGrpSpPr>
          <p:nvPr/>
        </p:nvGrpSpPr>
        <p:grpSpPr bwMode="auto">
          <a:xfrm>
            <a:off x="5580063" y="3068638"/>
            <a:ext cx="2159000" cy="1800225"/>
            <a:chOff x="1655" y="2478"/>
            <a:chExt cx="1679" cy="1451"/>
          </a:xfrm>
        </p:grpSpPr>
        <p:grpSp>
          <p:nvGrpSpPr>
            <p:cNvPr id="21521" name="Group 23"/>
            <p:cNvGrpSpPr>
              <a:grpSpLocks/>
            </p:cNvGrpSpPr>
            <p:nvPr/>
          </p:nvGrpSpPr>
          <p:grpSpPr bwMode="auto">
            <a:xfrm flipV="1">
              <a:off x="1655" y="2840"/>
              <a:ext cx="1315" cy="1088"/>
              <a:chOff x="431" y="845"/>
              <a:chExt cx="1315" cy="1088"/>
            </a:xfrm>
          </p:grpSpPr>
          <p:sp>
            <p:nvSpPr>
              <p:cNvPr id="21527" name="Line 24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36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528" name="Line 25"/>
              <p:cNvSpPr>
                <a:spLocks noChangeShapeType="1"/>
              </p:cNvSpPr>
              <p:nvPr/>
            </p:nvSpPr>
            <p:spPr bwMode="auto">
              <a:xfrm flipH="1">
                <a:off x="1429" y="845"/>
                <a:ext cx="317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529" name="Line 26"/>
              <p:cNvSpPr>
                <a:spLocks noChangeShapeType="1"/>
              </p:cNvSpPr>
              <p:nvPr/>
            </p:nvSpPr>
            <p:spPr bwMode="auto">
              <a:xfrm flipH="1">
                <a:off x="793" y="1933"/>
                <a:ext cx="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530" name="Line 27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13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1522" name="Line 28"/>
            <p:cNvSpPr>
              <a:spLocks noChangeShapeType="1"/>
            </p:cNvSpPr>
            <p:nvPr/>
          </p:nvSpPr>
          <p:spPr bwMode="auto">
            <a:xfrm flipH="1">
              <a:off x="2653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3" name="Line 29"/>
            <p:cNvSpPr>
              <a:spLocks noChangeShapeType="1"/>
            </p:cNvSpPr>
            <p:nvPr/>
          </p:nvSpPr>
          <p:spPr bwMode="auto">
            <a:xfrm flipH="1">
              <a:off x="2971" y="3521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4" name="Line 30"/>
            <p:cNvSpPr>
              <a:spLocks noChangeShapeType="1"/>
            </p:cNvSpPr>
            <p:nvPr/>
          </p:nvSpPr>
          <p:spPr bwMode="auto">
            <a:xfrm>
              <a:off x="3016" y="2478"/>
              <a:ext cx="318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5" name="Line 31"/>
            <p:cNvSpPr>
              <a:spLocks noChangeShapeType="1"/>
            </p:cNvSpPr>
            <p:nvPr/>
          </p:nvSpPr>
          <p:spPr bwMode="auto">
            <a:xfrm flipH="1">
              <a:off x="2018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26" name="Line 32"/>
            <p:cNvSpPr>
              <a:spLocks noChangeShapeType="1"/>
            </p:cNvSpPr>
            <p:nvPr/>
          </p:nvSpPr>
          <p:spPr bwMode="auto">
            <a:xfrm>
              <a:off x="2381" y="247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1513" name="Text Box 33"/>
          <p:cNvSpPr txBox="1">
            <a:spLocks noChangeArrowheads="1"/>
          </p:cNvSpPr>
          <p:nvPr/>
        </p:nvSpPr>
        <p:spPr bwMode="auto">
          <a:xfrm>
            <a:off x="5938838" y="4891088"/>
            <a:ext cx="958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</a:rPr>
              <a:t>beta</a:t>
            </a:r>
          </a:p>
        </p:txBody>
      </p:sp>
      <p:grpSp>
        <p:nvGrpSpPr>
          <p:cNvPr id="21514" name="Group 34"/>
          <p:cNvGrpSpPr>
            <a:grpSpLocks/>
          </p:cNvGrpSpPr>
          <p:nvPr/>
        </p:nvGrpSpPr>
        <p:grpSpPr bwMode="auto">
          <a:xfrm>
            <a:off x="6011863" y="3644900"/>
            <a:ext cx="1084262" cy="947738"/>
            <a:chOff x="3787" y="2295"/>
            <a:chExt cx="683" cy="597"/>
          </a:xfrm>
        </p:grpSpPr>
        <p:sp>
          <p:nvSpPr>
            <p:cNvPr id="21519" name="Oval 35"/>
            <p:cNvSpPr>
              <a:spLocks noChangeArrowheads="1"/>
            </p:cNvSpPr>
            <p:nvPr/>
          </p:nvSpPr>
          <p:spPr bwMode="auto">
            <a:xfrm>
              <a:off x="3787" y="2295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20" name="Rectangle 36"/>
            <p:cNvSpPr>
              <a:spLocks noChangeArrowheads="1"/>
            </p:cNvSpPr>
            <p:nvPr/>
          </p:nvSpPr>
          <p:spPr bwMode="auto">
            <a:xfrm>
              <a:off x="3833" y="2387"/>
              <a:ext cx="4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-44</a:t>
              </a:r>
            </a:p>
          </p:txBody>
        </p:sp>
      </p:grpSp>
      <p:sp>
        <p:nvSpPr>
          <p:cNvPr id="264229" name="Rectangle 37"/>
          <p:cNvSpPr>
            <a:spLocks noChangeArrowheads="1"/>
          </p:cNvSpPr>
          <p:nvPr/>
        </p:nvSpPr>
        <p:spPr bwMode="auto">
          <a:xfrm>
            <a:off x="0" y="2060575"/>
            <a:ext cx="2987675" cy="649288"/>
          </a:xfrm>
          <a:prstGeom prst="rect">
            <a:avLst/>
          </a:prstGeom>
          <a:noFill/>
          <a:ln w="28575" algn="ctr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Arial" panose="020B0604020202020204" pitchFamily="34" charset="0"/>
            </a:endParaRPr>
          </a:p>
        </p:txBody>
      </p:sp>
      <p:grpSp>
        <p:nvGrpSpPr>
          <p:cNvPr id="264230" name="Group 38"/>
          <p:cNvGrpSpPr>
            <a:grpSpLocks/>
          </p:cNvGrpSpPr>
          <p:nvPr/>
        </p:nvGrpSpPr>
        <p:grpSpPr bwMode="auto">
          <a:xfrm>
            <a:off x="1908175" y="3644900"/>
            <a:ext cx="1084263" cy="947738"/>
            <a:chOff x="1247" y="2341"/>
            <a:chExt cx="683" cy="597"/>
          </a:xfrm>
        </p:grpSpPr>
        <p:sp>
          <p:nvSpPr>
            <p:cNvPr id="21517" name="Oval 39"/>
            <p:cNvSpPr>
              <a:spLocks noChangeArrowheads="1"/>
            </p:cNvSpPr>
            <p:nvPr/>
          </p:nvSpPr>
          <p:spPr bwMode="auto">
            <a:xfrm>
              <a:off x="1247" y="2341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18" name="Rectangle 40"/>
            <p:cNvSpPr>
              <a:spLocks noChangeArrowheads="1"/>
            </p:cNvSpPr>
            <p:nvPr/>
          </p:nvSpPr>
          <p:spPr bwMode="auto">
            <a:xfrm>
              <a:off x="1373" y="2445"/>
              <a:ext cx="4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-44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21387E-6 L 0.45486 1.21387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64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51"/>
          <p:cNvGrpSpPr>
            <a:grpSpLocks/>
          </p:cNvGrpSpPr>
          <p:nvPr/>
        </p:nvGrpSpPr>
        <p:grpSpPr bwMode="auto">
          <a:xfrm>
            <a:off x="6011863" y="3644900"/>
            <a:ext cx="1084262" cy="947738"/>
            <a:chOff x="3787" y="2295"/>
            <a:chExt cx="683" cy="597"/>
          </a:xfrm>
        </p:grpSpPr>
        <p:sp>
          <p:nvSpPr>
            <p:cNvPr id="23605" name="Oval 52"/>
            <p:cNvSpPr>
              <a:spLocks noChangeArrowheads="1"/>
            </p:cNvSpPr>
            <p:nvPr/>
          </p:nvSpPr>
          <p:spPr bwMode="auto">
            <a:xfrm>
              <a:off x="3787" y="2295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06" name="Rectangle 53"/>
            <p:cNvSpPr>
              <a:spLocks noChangeArrowheads="1"/>
            </p:cNvSpPr>
            <p:nvPr/>
          </p:nvSpPr>
          <p:spPr bwMode="auto">
            <a:xfrm>
              <a:off x="3833" y="2387"/>
              <a:ext cx="4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-44</a:t>
              </a:r>
            </a:p>
          </p:txBody>
        </p:sp>
      </p:grpSp>
      <p:grpSp>
        <p:nvGrpSpPr>
          <p:cNvPr id="23555" name="Group 48"/>
          <p:cNvGrpSpPr>
            <a:grpSpLocks/>
          </p:cNvGrpSpPr>
          <p:nvPr/>
        </p:nvGrpSpPr>
        <p:grpSpPr bwMode="auto">
          <a:xfrm>
            <a:off x="1835150" y="3716338"/>
            <a:ext cx="1084263" cy="947737"/>
            <a:chOff x="1247" y="2341"/>
            <a:chExt cx="683" cy="597"/>
          </a:xfrm>
        </p:grpSpPr>
        <p:sp>
          <p:nvSpPr>
            <p:cNvPr id="23603" name="Oval 49"/>
            <p:cNvSpPr>
              <a:spLocks noChangeArrowheads="1"/>
            </p:cNvSpPr>
            <p:nvPr/>
          </p:nvSpPr>
          <p:spPr bwMode="auto">
            <a:xfrm>
              <a:off x="1247" y="2341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04" name="Rectangle 50"/>
            <p:cNvSpPr>
              <a:spLocks noChangeArrowheads="1"/>
            </p:cNvSpPr>
            <p:nvPr/>
          </p:nvSpPr>
          <p:spPr bwMode="auto">
            <a:xfrm>
              <a:off x="1410" y="2445"/>
              <a:ext cx="3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53</a:t>
              </a:r>
            </a:p>
          </p:txBody>
        </p:sp>
      </p:grp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228600" y="0"/>
            <a:ext cx="8915400" cy="137318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algoritmo per  lo scambio del valore di due variabili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(di tipo intero)</a:t>
            </a:r>
            <a:endParaRPr lang="it-IT" altLang="it-IT" sz="2800" b="0">
              <a:latin typeface="New York" charset="0"/>
            </a:endParaRPr>
          </a:p>
        </p:txBody>
      </p:sp>
      <p:grpSp>
        <p:nvGrpSpPr>
          <p:cNvPr id="105518" name="Group 46"/>
          <p:cNvGrpSpPr>
            <a:grpSpLocks/>
          </p:cNvGrpSpPr>
          <p:nvPr/>
        </p:nvGrpSpPr>
        <p:grpSpPr bwMode="auto">
          <a:xfrm>
            <a:off x="1835150" y="3716338"/>
            <a:ext cx="1084263" cy="947737"/>
            <a:chOff x="1247" y="2341"/>
            <a:chExt cx="683" cy="597"/>
          </a:xfrm>
        </p:grpSpPr>
        <p:sp>
          <p:nvSpPr>
            <p:cNvPr id="23601" name="Oval 3"/>
            <p:cNvSpPr>
              <a:spLocks noChangeArrowheads="1"/>
            </p:cNvSpPr>
            <p:nvPr/>
          </p:nvSpPr>
          <p:spPr bwMode="auto">
            <a:xfrm>
              <a:off x="1247" y="2341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02" name="Rectangle 4"/>
            <p:cNvSpPr>
              <a:spLocks noChangeArrowheads="1"/>
            </p:cNvSpPr>
            <p:nvPr/>
          </p:nvSpPr>
          <p:spPr bwMode="auto">
            <a:xfrm>
              <a:off x="1410" y="2445"/>
              <a:ext cx="3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53</a:t>
              </a:r>
            </a:p>
          </p:txBody>
        </p:sp>
      </p:grpSp>
      <p:grpSp>
        <p:nvGrpSpPr>
          <p:cNvPr id="23558" name="Group 5"/>
          <p:cNvGrpSpPr>
            <a:grpSpLocks/>
          </p:cNvGrpSpPr>
          <p:nvPr/>
        </p:nvGrpSpPr>
        <p:grpSpPr bwMode="auto">
          <a:xfrm>
            <a:off x="1403350" y="3141663"/>
            <a:ext cx="2159000" cy="1800225"/>
            <a:chOff x="1655" y="2478"/>
            <a:chExt cx="1679" cy="1451"/>
          </a:xfrm>
        </p:grpSpPr>
        <p:grpSp>
          <p:nvGrpSpPr>
            <p:cNvPr id="23591" name="Group 6"/>
            <p:cNvGrpSpPr>
              <a:grpSpLocks/>
            </p:cNvGrpSpPr>
            <p:nvPr/>
          </p:nvGrpSpPr>
          <p:grpSpPr bwMode="auto">
            <a:xfrm flipV="1">
              <a:off x="1655" y="2840"/>
              <a:ext cx="1315" cy="1088"/>
              <a:chOff x="431" y="845"/>
              <a:chExt cx="1315" cy="1088"/>
            </a:xfrm>
          </p:grpSpPr>
          <p:sp>
            <p:nvSpPr>
              <p:cNvPr id="23597" name="Line 7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36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598" name="Line 8"/>
              <p:cNvSpPr>
                <a:spLocks noChangeShapeType="1"/>
              </p:cNvSpPr>
              <p:nvPr/>
            </p:nvSpPr>
            <p:spPr bwMode="auto">
              <a:xfrm flipH="1">
                <a:off x="1429" y="845"/>
                <a:ext cx="317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599" name="Line 9"/>
              <p:cNvSpPr>
                <a:spLocks noChangeShapeType="1"/>
              </p:cNvSpPr>
              <p:nvPr/>
            </p:nvSpPr>
            <p:spPr bwMode="auto">
              <a:xfrm flipH="1">
                <a:off x="793" y="1933"/>
                <a:ext cx="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600" name="Line 10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13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3592" name="Line 11"/>
            <p:cNvSpPr>
              <a:spLocks noChangeShapeType="1"/>
            </p:cNvSpPr>
            <p:nvPr/>
          </p:nvSpPr>
          <p:spPr bwMode="auto">
            <a:xfrm flipH="1">
              <a:off x="2653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93" name="Line 12"/>
            <p:cNvSpPr>
              <a:spLocks noChangeShapeType="1"/>
            </p:cNvSpPr>
            <p:nvPr/>
          </p:nvSpPr>
          <p:spPr bwMode="auto">
            <a:xfrm flipH="1">
              <a:off x="2971" y="3521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94" name="Line 13"/>
            <p:cNvSpPr>
              <a:spLocks noChangeShapeType="1"/>
            </p:cNvSpPr>
            <p:nvPr/>
          </p:nvSpPr>
          <p:spPr bwMode="auto">
            <a:xfrm>
              <a:off x="3016" y="2478"/>
              <a:ext cx="318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95" name="Line 14"/>
            <p:cNvSpPr>
              <a:spLocks noChangeShapeType="1"/>
            </p:cNvSpPr>
            <p:nvPr/>
          </p:nvSpPr>
          <p:spPr bwMode="auto">
            <a:xfrm flipH="1">
              <a:off x="2018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96" name="Line 15"/>
            <p:cNvSpPr>
              <a:spLocks noChangeShapeType="1"/>
            </p:cNvSpPr>
            <p:nvPr/>
          </p:nvSpPr>
          <p:spPr bwMode="auto">
            <a:xfrm>
              <a:off x="2381" y="247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3559" name="Text Box 16"/>
          <p:cNvSpPr txBox="1">
            <a:spLocks noChangeArrowheads="1"/>
          </p:cNvSpPr>
          <p:nvPr/>
        </p:nvSpPr>
        <p:spPr bwMode="auto">
          <a:xfrm>
            <a:off x="1762125" y="4964113"/>
            <a:ext cx="855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</a:rPr>
              <a:t>alfa</a:t>
            </a:r>
          </a:p>
        </p:txBody>
      </p:sp>
      <p:sp>
        <p:nvSpPr>
          <p:cNvPr id="23560" name="Text Box 17"/>
          <p:cNvSpPr txBox="1">
            <a:spLocks noChangeArrowheads="1"/>
          </p:cNvSpPr>
          <p:nvPr/>
        </p:nvSpPr>
        <p:spPr bwMode="auto">
          <a:xfrm>
            <a:off x="5364163" y="1557338"/>
            <a:ext cx="34178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dirty="0">
                <a:solidFill>
                  <a:srgbClr val="CC3300"/>
                </a:solidFill>
                <a:latin typeface="Comic Sans MS" panose="030F0702030302020204" pitchFamily="66" charset="0"/>
              </a:rPr>
              <a:t>alfa</a:t>
            </a:r>
            <a:r>
              <a:rPr lang="it-IT" altLang="it-IT" b="0" dirty="0">
                <a:latin typeface="Arial" panose="020B0604020202020204" pitchFamily="34" charset="0"/>
              </a:rPr>
              <a:t>, </a:t>
            </a:r>
            <a:r>
              <a:rPr lang="it-IT" altLang="it-IT" dirty="0">
                <a:solidFill>
                  <a:srgbClr val="CC3300"/>
                </a:solidFill>
                <a:latin typeface="Comic Sans MS" panose="030F0702030302020204" pitchFamily="66" charset="0"/>
              </a:rPr>
              <a:t>beta</a:t>
            </a:r>
            <a:r>
              <a:rPr lang="it-IT" altLang="it-IT" b="0" dirty="0">
                <a:latin typeface="Arial" panose="020B0604020202020204" pitchFamily="34" charset="0"/>
              </a:rPr>
              <a:t>,</a:t>
            </a:r>
            <a:r>
              <a:rPr lang="it-IT" altLang="it-IT" dirty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dirty="0" err="1">
                <a:solidFill>
                  <a:srgbClr val="CC3300"/>
                </a:solidFill>
                <a:latin typeface="Comic Sans MS" panose="030F0702030302020204" pitchFamily="66" charset="0"/>
              </a:rPr>
              <a:t>temp</a:t>
            </a:r>
            <a:r>
              <a:rPr lang="it-IT" altLang="it-IT" b="0" dirty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0" dirty="0">
                <a:latin typeface="Arial" panose="020B0604020202020204" pitchFamily="34" charset="0"/>
              </a:rPr>
              <a:t>di tipo </a:t>
            </a:r>
            <a:r>
              <a:rPr lang="it-IT" altLang="it-IT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int</a:t>
            </a:r>
            <a:endParaRPr lang="it-IT" altLang="it-IT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05519" name="Group 47"/>
          <p:cNvGrpSpPr>
            <a:grpSpLocks/>
          </p:cNvGrpSpPr>
          <p:nvPr/>
        </p:nvGrpSpPr>
        <p:grpSpPr bwMode="auto">
          <a:xfrm>
            <a:off x="6011863" y="3643313"/>
            <a:ext cx="1084262" cy="947737"/>
            <a:chOff x="3787" y="2295"/>
            <a:chExt cx="683" cy="597"/>
          </a:xfrm>
        </p:grpSpPr>
        <p:sp>
          <p:nvSpPr>
            <p:cNvPr id="23589" name="Oval 18"/>
            <p:cNvSpPr>
              <a:spLocks noChangeArrowheads="1"/>
            </p:cNvSpPr>
            <p:nvPr/>
          </p:nvSpPr>
          <p:spPr bwMode="auto">
            <a:xfrm>
              <a:off x="3787" y="2295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590" name="Rectangle 19"/>
            <p:cNvSpPr>
              <a:spLocks noChangeArrowheads="1"/>
            </p:cNvSpPr>
            <p:nvPr/>
          </p:nvSpPr>
          <p:spPr bwMode="auto">
            <a:xfrm>
              <a:off x="3833" y="2387"/>
              <a:ext cx="4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-44</a:t>
              </a:r>
            </a:p>
          </p:txBody>
        </p:sp>
      </p:grpSp>
      <p:grpSp>
        <p:nvGrpSpPr>
          <p:cNvPr id="23562" name="Group 20"/>
          <p:cNvGrpSpPr>
            <a:grpSpLocks/>
          </p:cNvGrpSpPr>
          <p:nvPr/>
        </p:nvGrpSpPr>
        <p:grpSpPr bwMode="auto">
          <a:xfrm>
            <a:off x="5580063" y="3068638"/>
            <a:ext cx="2159000" cy="1800225"/>
            <a:chOff x="1655" y="2478"/>
            <a:chExt cx="1679" cy="1451"/>
          </a:xfrm>
        </p:grpSpPr>
        <p:grpSp>
          <p:nvGrpSpPr>
            <p:cNvPr id="23579" name="Group 21"/>
            <p:cNvGrpSpPr>
              <a:grpSpLocks/>
            </p:cNvGrpSpPr>
            <p:nvPr/>
          </p:nvGrpSpPr>
          <p:grpSpPr bwMode="auto">
            <a:xfrm flipV="1">
              <a:off x="1655" y="2840"/>
              <a:ext cx="1315" cy="1088"/>
              <a:chOff x="431" y="845"/>
              <a:chExt cx="1315" cy="1088"/>
            </a:xfrm>
          </p:grpSpPr>
          <p:sp>
            <p:nvSpPr>
              <p:cNvPr id="23585" name="Line 22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36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586" name="Line 23"/>
              <p:cNvSpPr>
                <a:spLocks noChangeShapeType="1"/>
              </p:cNvSpPr>
              <p:nvPr/>
            </p:nvSpPr>
            <p:spPr bwMode="auto">
              <a:xfrm flipH="1">
                <a:off x="1429" y="845"/>
                <a:ext cx="317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587" name="Line 24"/>
              <p:cNvSpPr>
                <a:spLocks noChangeShapeType="1"/>
              </p:cNvSpPr>
              <p:nvPr/>
            </p:nvSpPr>
            <p:spPr bwMode="auto">
              <a:xfrm flipH="1">
                <a:off x="793" y="1933"/>
                <a:ext cx="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588" name="Line 25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13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3580" name="Line 26"/>
            <p:cNvSpPr>
              <a:spLocks noChangeShapeType="1"/>
            </p:cNvSpPr>
            <p:nvPr/>
          </p:nvSpPr>
          <p:spPr bwMode="auto">
            <a:xfrm flipH="1">
              <a:off x="2653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81" name="Line 27"/>
            <p:cNvSpPr>
              <a:spLocks noChangeShapeType="1"/>
            </p:cNvSpPr>
            <p:nvPr/>
          </p:nvSpPr>
          <p:spPr bwMode="auto">
            <a:xfrm flipH="1">
              <a:off x="2971" y="3521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82" name="Line 28"/>
            <p:cNvSpPr>
              <a:spLocks noChangeShapeType="1"/>
            </p:cNvSpPr>
            <p:nvPr/>
          </p:nvSpPr>
          <p:spPr bwMode="auto">
            <a:xfrm>
              <a:off x="3016" y="2478"/>
              <a:ext cx="318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83" name="Line 29"/>
            <p:cNvSpPr>
              <a:spLocks noChangeShapeType="1"/>
            </p:cNvSpPr>
            <p:nvPr/>
          </p:nvSpPr>
          <p:spPr bwMode="auto">
            <a:xfrm flipH="1">
              <a:off x="2018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84" name="Line 30"/>
            <p:cNvSpPr>
              <a:spLocks noChangeShapeType="1"/>
            </p:cNvSpPr>
            <p:nvPr/>
          </p:nvSpPr>
          <p:spPr bwMode="auto">
            <a:xfrm>
              <a:off x="2381" y="247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3563" name="Text Box 31"/>
          <p:cNvSpPr txBox="1">
            <a:spLocks noChangeArrowheads="1"/>
          </p:cNvSpPr>
          <p:nvPr/>
        </p:nvSpPr>
        <p:spPr bwMode="auto">
          <a:xfrm>
            <a:off x="5938838" y="4891088"/>
            <a:ext cx="958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</a:rPr>
              <a:t>beta</a:t>
            </a:r>
          </a:p>
        </p:txBody>
      </p:sp>
      <p:grpSp>
        <p:nvGrpSpPr>
          <p:cNvPr id="23564" name="Group 34"/>
          <p:cNvGrpSpPr>
            <a:grpSpLocks/>
          </p:cNvGrpSpPr>
          <p:nvPr/>
        </p:nvGrpSpPr>
        <p:grpSpPr bwMode="auto">
          <a:xfrm>
            <a:off x="3492500" y="4516438"/>
            <a:ext cx="2159000" cy="1800225"/>
            <a:chOff x="1655" y="2478"/>
            <a:chExt cx="1679" cy="1451"/>
          </a:xfrm>
        </p:grpSpPr>
        <p:grpSp>
          <p:nvGrpSpPr>
            <p:cNvPr id="23569" name="Group 35"/>
            <p:cNvGrpSpPr>
              <a:grpSpLocks/>
            </p:cNvGrpSpPr>
            <p:nvPr/>
          </p:nvGrpSpPr>
          <p:grpSpPr bwMode="auto">
            <a:xfrm flipV="1">
              <a:off x="1655" y="2840"/>
              <a:ext cx="1315" cy="1088"/>
              <a:chOff x="431" y="845"/>
              <a:chExt cx="1315" cy="1088"/>
            </a:xfrm>
          </p:grpSpPr>
          <p:sp>
            <p:nvSpPr>
              <p:cNvPr id="23575" name="Line 36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36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576" name="Line 37"/>
              <p:cNvSpPr>
                <a:spLocks noChangeShapeType="1"/>
              </p:cNvSpPr>
              <p:nvPr/>
            </p:nvSpPr>
            <p:spPr bwMode="auto">
              <a:xfrm flipH="1">
                <a:off x="1429" y="845"/>
                <a:ext cx="317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577" name="Line 38"/>
              <p:cNvSpPr>
                <a:spLocks noChangeShapeType="1"/>
              </p:cNvSpPr>
              <p:nvPr/>
            </p:nvSpPr>
            <p:spPr bwMode="auto">
              <a:xfrm flipH="1">
                <a:off x="793" y="1933"/>
                <a:ext cx="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578" name="Line 39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13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3570" name="Line 40"/>
            <p:cNvSpPr>
              <a:spLocks noChangeShapeType="1"/>
            </p:cNvSpPr>
            <p:nvPr/>
          </p:nvSpPr>
          <p:spPr bwMode="auto">
            <a:xfrm flipH="1">
              <a:off x="2653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71" name="Line 41"/>
            <p:cNvSpPr>
              <a:spLocks noChangeShapeType="1"/>
            </p:cNvSpPr>
            <p:nvPr/>
          </p:nvSpPr>
          <p:spPr bwMode="auto">
            <a:xfrm flipH="1">
              <a:off x="2971" y="3521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72" name="Line 42"/>
            <p:cNvSpPr>
              <a:spLocks noChangeShapeType="1"/>
            </p:cNvSpPr>
            <p:nvPr/>
          </p:nvSpPr>
          <p:spPr bwMode="auto">
            <a:xfrm>
              <a:off x="3016" y="2478"/>
              <a:ext cx="318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73" name="Line 43"/>
            <p:cNvSpPr>
              <a:spLocks noChangeShapeType="1"/>
            </p:cNvSpPr>
            <p:nvPr/>
          </p:nvSpPr>
          <p:spPr bwMode="auto">
            <a:xfrm flipH="1">
              <a:off x="2018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74" name="Line 44"/>
            <p:cNvSpPr>
              <a:spLocks noChangeShapeType="1"/>
            </p:cNvSpPr>
            <p:nvPr/>
          </p:nvSpPr>
          <p:spPr bwMode="auto">
            <a:xfrm>
              <a:off x="2381" y="247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3565" name="Text Box 45"/>
          <p:cNvSpPr txBox="1">
            <a:spLocks noChangeArrowheads="1"/>
          </p:cNvSpPr>
          <p:nvPr/>
        </p:nvSpPr>
        <p:spPr bwMode="auto">
          <a:xfrm>
            <a:off x="3851275" y="6338888"/>
            <a:ext cx="1017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</a:rPr>
              <a:t>temp</a:t>
            </a:r>
          </a:p>
        </p:txBody>
      </p:sp>
      <p:sp>
        <p:nvSpPr>
          <p:cNvPr id="23566" name="Text Box 60"/>
          <p:cNvSpPr txBox="1">
            <a:spLocks noChangeArrowheads="1"/>
          </p:cNvSpPr>
          <p:nvPr/>
        </p:nvSpPr>
        <p:spPr bwMode="auto">
          <a:xfrm>
            <a:off x="250825" y="1412875"/>
            <a:ext cx="2646363" cy="1570038"/>
          </a:xfrm>
          <a:prstGeom prst="rect">
            <a:avLst/>
          </a:prstGeom>
          <a:solidFill>
            <a:srgbClr val="99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temp </a:t>
            </a: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b="0">
                <a:latin typeface="Arial" panose="020B0604020202020204" pitchFamily="34" charset="0"/>
              </a:rPr>
              <a:t> </a:t>
            </a:r>
            <a:r>
              <a:rPr lang="it-IT" altLang="it-IT">
                <a:latin typeface="Comic Sans MS" panose="030F0702030302020204" pitchFamily="66" charset="0"/>
              </a:rPr>
              <a:t>alfa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alfa </a:t>
            </a: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>
                <a:latin typeface="Comic Sans MS" panose="030F0702030302020204" pitchFamily="66" charset="0"/>
              </a:rPr>
              <a:t> beta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beta </a:t>
            </a: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>
                <a:latin typeface="Comic Sans MS" panose="030F0702030302020204" pitchFamily="66" charset="0"/>
              </a:rPr>
              <a:t> temp</a:t>
            </a:r>
          </a:p>
        </p:txBody>
      </p:sp>
      <p:sp>
        <p:nvSpPr>
          <p:cNvPr id="105533" name="Rectangle 61"/>
          <p:cNvSpPr>
            <a:spLocks noChangeArrowheads="1"/>
          </p:cNvSpPr>
          <p:nvPr/>
        </p:nvSpPr>
        <p:spPr bwMode="auto">
          <a:xfrm>
            <a:off x="179388" y="1484313"/>
            <a:ext cx="2987675" cy="504825"/>
          </a:xfrm>
          <a:prstGeom prst="rect">
            <a:avLst/>
          </a:prstGeom>
          <a:noFill/>
          <a:ln w="28575" algn="ctr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Arial" panose="020B0604020202020204" pitchFamily="34" charset="0"/>
            </a:endParaRPr>
          </a:p>
        </p:txBody>
      </p:sp>
      <p:sp>
        <p:nvSpPr>
          <p:cNvPr id="105534" name="Rectangle 62"/>
          <p:cNvSpPr>
            <a:spLocks noChangeArrowheads="1"/>
          </p:cNvSpPr>
          <p:nvPr/>
        </p:nvSpPr>
        <p:spPr bwMode="auto">
          <a:xfrm>
            <a:off x="179388" y="1989138"/>
            <a:ext cx="2987675" cy="503237"/>
          </a:xfrm>
          <a:prstGeom prst="rect">
            <a:avLst/>
          </a:prstGeom>
          <a:noFill/>
          <a:ln w="28575" algn="ctr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4104E-6 L 0.2243 0.2353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5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11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06358E-6 L -0.46059 0.0057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5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38" y="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5"/>
          <p:cNvGrpSpPr>
            <a:grpSpLocks/>
          </p:cNvGrpSpPr>
          <p:nvPr/>
        </p:nvGrpSpPr>
        <p:grpSpPr bwMode="auto">
          <a:xfrm>
            <a:off x="1835150" y="3789363"/>
            <a:ext cx="1084263" cy="947737"/>
            <a:chOff x="3787" y="2295"/>
            <a:chExt cx="683" cy="597"/>
          </a:xfrm>
        </p:grpSpPr>
        <p:sp>
          <p:nvSpPr>
            <p:cNvPr id="25652" name="Oval 26"/>
            <p:cNvSpPr>
              <a:spLocks noChangeArrowheads="1"/>
            </p:cNvSpPr>
            <p:nvPr/>
          </p:nvSpPr>
          <p:spPr bwMode="auto">
            <a:xfrm>
              <a:off x="3787" y="2295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53" name="Rectangle 27"/>
            <p:cNvSpPr>
              <a:spLocks noChangeArrowheads="1"/>
            </p:cNvSpPr>
            <p:nvPr/>
          </p:nvSpPr>
          <p:spPr bwMode="auto">
            <a:xfrm>
              <a:off x="3833" y="2387"/>
              <a:ext cx="4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-44</a:t>
              </a:r>
            </a:p>
          </p:txBody>
        </p:sp>
      </p:grpSp>
      <p:grpSp>
        <p:nvGrpSpPr>
          <p:cNvPr id="25603" name="Group 2"/>
          <p:cNvGrpSpPr>
            <a:grpSpLocks/>
          </p:cNvGrpSpPr>
          <p:nvPr/>
        </p:nvGrpSpPr>
        <p:grpSpPr bwMode="auto">
          <a:xfrm>
            <a:off x="6011863" y="3644900"/>
            <a:ext cx="1084262" cy="947738"/>
            <a:chOff x="3787" y="2295"/>
            <a:chExt cx="683" cy="597"/>
          </a:xfrm>
        </p:grpSpPr>
        <p:sp>
          <p:nvSpPr>
            <p:cNvPr id="25650" name="Oval 3"/>
            <p:cNvSpPr>
              <a:spLocks noChangeArrowheads="1"/>
            </p:cNvSpPr>
            <p:nvPr/>
          </p:nvSpPr>
          <p:spPr bwMode="auto">
            <a:xfrm>
              <a:off x="3787" y="2295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51" name="Rectangle 4"/>
            <p:cNvSpPr>
              <a:spLocks noChangeArrowheads="1"/>
            </p:cNvSpPr>
            <p:nvPr/>
          </p:nvSpPr>
          <p:spPr bwMode="auto">
            <a:xfrm>
              <a:off x="3833" y="2387"/>
              <a:ext cx="4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-44</a:t>
              </a:r>
            </a:p>
          </p:txBody>
        </p:sp>
      </p:grp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228600" y="0"/>
            <a:ext cx="8915400" cy="137318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algoritmo per  lo scambio del valore di due variabili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(di tipo intero)</a:t>
            </a:r>
            <a:endParaRPr lang="it-IT" altLang="it-IT" sz="2800" b="0">
              <a:latin typeface="New York" charset="0"/>
            </a:endParaRPr>
          </a:p>
        </p:txBody>
      </p:sp>
      <p:grpSp>
        <p:nvGrpSpPr>
          <p:cNvPr id="25605" name="Group 9"/>
          <p:cNvGrpSpPr>
            <a:grpSpLocks/>
          </p:cNvGrpSpPr>
          <p:nvPr/>
        </p:nvGrpSpPr>
        <p:grpSpPr bwMode="auto">
          <a:xfrm>
            <a:off x="3851275" y="5229225"/>
            <a:ext cx="1084263" cy="947738"/>
            <a:chOff x="1247" y="2341"/>
            <a:chExt cx="683" cy="597"/>
          </a:xfrm>
        </p:grpSpPr>
        <p:sp>
          <p:nvSpPr>
            <p:cNvPr id="25648" name="Oval 10"/>
            <p:cNvSpPr>
              <a:spLocks noChangeArrowheads="1"/>
            </p:cNvSpPr>
            <p:nvPr/>
          </p:nvSpPr>
          <p:spPr bwMode="auto">
            <a:xfrm>
              <a:off x="1247" y="2341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49" name="Rectangle 11"/>
            <p:cNvSpPr>
              <a:spLocks noChangeArrowheads="1"/>
            </p:cNvSpPr>
            <p:nvPr/>
          </p:nvSpPr>
          <p:spPr bwMode="auto">
            <a:xfrm>
              <a:off x="1410" y="2445"/>
              <a:ext cx="3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53</a:t>
              </a:r>
            </a:p>
          </p:txBody>
        </p:sp>
      </p:grpSp>
      <p:grpSp>
        <p:nvGrpSpPr>
          <p:cNvPr id="25606" name="Group 12"/>
          <p:cNvGrpSpPr>
            <a:grpSpLocks/>
          </p:cNvGrpSpPr>
          <p:nvPr/>
        </p:nvGrpSpPr>
        <p:grpSpPr bwMode="auto">
          <a:xfrm>
            <a:off x="1403350" y="3141663"/>
            <a:ext cx="2159000" cy="1800225"/>
            <a:chOff x="1655" y="2478"/>
            <a:chExt cx="1679" cy="1451"/>
          </a:xfrm>
        </p:grpSpPr>
        <p:grpSp>
          <p:nvGrpSpPr>
            <p:cNvPr id="25638" name="Group 13"/>
            <p:cNvGrpSpPr>
              <a:grpSpLocks/>
            </p:cNvGrpSpPr>
            <p:nvPr/>
          </p:nvGrpSpPr>
          <p:grpSpPr bwMode="auto">
            <a:xfrm flipV="1">
              <a:off x="1655" y="2840"/>
              <a:ext cx="1315" cy="1088"/>
              <a:chOff x="431" y="845"/>
              <a:chExt cx="1315" cy="1088"/>
            </a:xfrm>
          </p:grpSpPr>
          <p:sp>
            <p:nvSpPr>
              <p:cNvPr id="25644" name="Line 14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36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45" name="Line 15"/>
              <p:cNvSpPr>
                <a:spLocks noChangeShapeType="1"/>
              </p:cNvSpPr>
              <p:nvPr/>
            </p:nvSpPr>
            <p:spPr bwMode="auto">
              <a:xfrm flipH="1">
                <a:off x="1429" y="845"/>
                <a:ext cx="317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46" name="Line 16"/>
              <p:cNvSpPr>
                <a:spLocks noChangeShapeType="1"/>
              </p:cNvSpPr>
              <p:nvPr/>
            </p:nvSpPr>
            <p:spPr bwMode="auto">
              <a:xfrm flipH="1">
                <a:off x="793" y="1933"/>
                <a:ext cx="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47" name="Line 17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13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5639" name="Line 18"/>
            <p:cNvSpPr>
              <a:spLocks noChangeShapeType="1"/>
            </p:cNvSpPr>
            <p:nvPr/>
          </p:nvSpPr>
          <p:spPr bwMode="auto">
            <a:xfrm flipH="1">
              <a:off x="2653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40" name="Line 19"/>
            <p:cNvSpPr>
              <a:spLocks noChangeShapeType="1"/>
            </p:cNvSpPr>
            <p:nvPr/>
          </p:nvSpPr>
          <p:spPr bwMode="auto">
            <a:xfrm flipH="1">
              <a:off x="2971" y="3521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41" name="Line 20"/>
            <p:cNvSpPr>
              <a:spLocks noChangeShapeType="1"/>
            </p:cNvSpPr>
            <p:nvPr/>
          </p:nvSpPr>
          <p:spPr bwMode="auto">
            <a:xfrm>
              <a:off x="3016" y="2478"/>
              <a:ext cx="318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42" name="Line 21"/>
            <p:cNvSpPr>
              <a:spLocks noChangeShapeType="1"/>
            </p:cNvSpPr>
            <p:nvPr/>
          </p:nvSpPr>
          <p:spPr bwMode="auto">
            <a:xfrm flipH="1">
              <a:off x="2018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43" name="Line 22"/>
            <p:cNvSpPr>
              <a:spLocks noChangeShapeType="1"/>
            </p:cNvSpPr>
            <p:nvPr/>
          </p:nvSpPr>
          <p:spPr bwMode="auto">
            <a:xfrm>
              <a:off x="2381" y="247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5607" name="Text Box 23"/>
          <p:cNvSpPr txBox="1">
            <a:spLocks noChangeArrowheads="1"/>
          </p:cNvSpPr>
          <p:nvPr/>
        </p:nvSpPr>
        <p:spPr bwMode="auto">
          <a:xfrm>
            <a:off x="1762125" y="4964113"/>
            <a:ext cx="855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</a:rPr>
              <a:t>alfa</a:t>
            </a:r>
          </a:p>
        </p:txBody>
      </p:sp>
      <p:grpSp>
        <p:nvGrpSpPr>
          <p:cNvPr id="25608" name="Group 28"/>
          <p:cNvGrpSpPr>
            <a:grpSpLocks/>
          </p:cNvGrpSpPr>
          <p:nvPr/>
        </p:nvGrpSpPr>
        <p:grpSpPr bwMode="auto">
          <a:xfrm>
            <a:off x="5580063" y="3068638"/>
            <a:ext cx="2159000" cy="1800225"/>
            <a:chOff x="1655" y="2478"/>
            <a:chExt cx="1679" cy="1451"/>
          </a:xfrm>
        </p:grpSpPr>
        <p:grpSp>
          <p:nvGrpSpPr>
            <p:cNvPr id="25628" name="Group 29"/>
            <p:cNvGrpSpPr>
              <a:grpSpLocks/>
            </p:cNvGrpSpPr>
            <p:nvPr/>
          </p:nvGrpSpPr>
          <p:grpSpPr bwMode="auto">
            <a:xfrm flipV="1">
              <a:off x="1655" y="2840"/>
              <a:ext cx="1315" cy="1088"/>
              <a:chOff x="431" y="845"/>
              <a:chExt cx="1315" cy="1088"/>
            </a:xfrm>
          </p:grpSpPr>
          <p:sp>
            <p:nvSpPr>
              <p:cNvPr id="25634" name="Line 30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36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35" name="Line 31"/>
              <p:cNvSpPr>
                <a:spLocks noChangeShapeType="1"/>
              </p:cNvSpPr>
              <p:nvPr/>
            </p:nvSpPr>
            <p:spPr bwMode="auto">
              <a:xfrm flipH="1">
                <a:off x="1429" y="845"/>
                <a:ext cx="317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36" name="Line 32"/>
              <p:cNvSpPr>
                <a:spLocks noChangeShapeType="1"/>
              </p:cNvSpPr>
              <p:nvPr/>
            </p:nvSpPr>
            <p:spPr bwMode="auto">
              <a:xfrm flipH="1">
                <a:off x="793" y="1933"/>
                <a:ext cx="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37" name="Line 33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13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5629" name="Line 34"/>
            <p:cNvSpPr>
              <a:spLocks noChangeShapeType="1"/>
            </p:cNvSpPr>
            <p:nvPr/>
          </p:nvSpPr>
          <p:spPr bwMode="auto">
            <a:xfrm flipH="1">
              <a:off x="2653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30" name="Line 35"/>
            <p:cNvSpPr>
              <a:spLocks noChangeShapeType="1"/>
            </p:cNvSpPr>
            <p:nvPr/>
          </p:nvSpPr>
          <p:spPr bwMode="auto">
            <a:xfrm flipH="1">
              <a:off x="2971" y="3521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31" name="Line 36"/>
            <p:cNvSpPr>
              <a:spLocks noChangeShapeType="1"/>
            </p:cNvSpPr>
            <p:nvPr/>
          </p:nvSpPr>
          <p:spPr bwMode="auto">
            <a:xfrm>
              <a:off x="3016" y="2478"/>
              <a:ext cx="318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32" name="Line 37"/>
            <p:cNvSpPr>
              <a:spLocks noChangeShapeType="1"/>
            </p:cNvSpPr>
            <p:nvPr/>
          </p:nvSpPr>
          <p:spPr bwMode="auto">
            <a:xfrm flipH="1">
              <a:off x="2018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33" name="Line 38"/>
            <p:cNvSpPr>
              <a:spLocks noChangeShapeType="1"/>
            </p:cNvSpPr>
            <p:nvPr/>
          </p:nvSpPr>
          <p:spPr bwMode="auto">
            <a:xfrm>
              <a:off x="2381" y="247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5609" name="Text Box 39"/>
          <p:cNvSpPr txBox="1">
            <a:spLocks noChangeArrowheads="1"/>
          </p:cNvSpPr>
          <p:nvPr/>
        </p:nvSpPr>
        <p:spPr bwMode="auto">
          <a:xfrm>
            <a:off x="5938838" y="4891088"/>
            <a:ext cx="958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</a:rPr>
              <a:t>beta</a:t>
            </a:r>
          </a:p>
        </p:txBody>
      </p:sp>
      <p:grpSp>
        <p:nvGrpSpPr>
          <p:cNvPr id="25610" name="Group 40"/>
          <p:cNvGrpSpPr>
            <a:grpSpLocks/>
          </p:cNvGrpSpPr>
          <p:nvPr/>
        </p:nvGrpSpPr>
        <p:grpSpPr bwMode="auto">
          <a:xfrm>
            <a:off x="3492500" y="4516438"/>
            <a:ext cx="2159000" cy="1800225"/>
            <a:chOff x="1655" y="2478"/>
            <a:chExt cx="1679" cy="1451"/>
          </a:xfrm>
        </p:grpSpPr>
        <p:grpSp>
          <p:nvGrpSpPr>
            <p:cNvPr id="25618" name="Group 41"/>
            <p:cNvGrpSpPr>
              <a:grpSpLocks/>
            </p:cNvGrpSpPr>
            <p:nvPr/>
          </p:nvGrpSpPr>
          <p:grpSpPr bwMode="auto">
            <a:xfrm flipV="1">
              <a:off x="1655" y="2840"/>
              <a:ext cx="1315" cy="1088"/>
              <a:chOff x="431" y="845"/>
              <a:chExt cx="1315" cy="1088"/>
            </a:xfrm>
          </p:grpSpPr>
          <p:sp>
            <p:nvSpPr>
              <p:cNvPr id="25624" name="Line 42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36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25" name="Line 43"/>
              <p:cNvSpPr>
                <a:spLocks noChangeShapeType="1"/>
              </p:cNvSpPr>
              <p:nvPr/>
            </p:nvSpPr>
            <p:spPr bwMode="auto">
              <a:xfrm flipH="1">
                <a:off x="1429" y="845"/>
                <a:ext cx="317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26" name="Line 44"/>
              <p:cNvSpPr>
                <a:spLocks noChangeShapeType="1"/>
              </p:cNvSpPr>
              <p:nvPr/>
            </p:nvSpPr>
            <p:spPr bwMode="auto">
              <a:xfrm flipH="1">
                <a:off x="793" y="1933"/>
                <a:ext cx="6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27" name="Line 45"/>
              <p:cNvSpPr>
                <a:spLocks noChangeShapeType="1"/>
              </p:cNvSpPr>
              <p:nvPr/>
            </p:nvSpPr>
            <p:spPr bwMode="auto">
              <a:xfrm>
                <a:off x="431" y="845"/>
                <a:ext cx="13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5619" name="Line 46"/>
            <p:cNvSpPr>
              <a:spLocks noChangeShapeType="1"/>
            </p:cNvSpPr>
            <p:nvPr/>
          </p:nvSpPr>
          <p:spPr bwMode="auto">
            <a:xfrm flipH="1">
              <a:off x="2653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20" name="Line 47"/>
            <p:cNvSpPr>
              <a:spLocks noChangeShapeType="1"/>
            </p:cNvSpPr>
            <p:nvPr/>
          </p:nvSpPr>
          <p:spPr bwMode="auto">
            <a:xfrm flipH="1">
              <a:off x="2971" y="3521"/>
              <a:ext cx="36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21" name="Line 48"/>
            <p:cNvSpPr>
              <a:spLocks noChangeShapeType="1"/>
            </p:cNvSpPr>
            <p:nvPr/>
          </p:nvSpPr>
          <p:spPr bwMode="auto">
            <a:xfrm>
              <a:off x="3016" y="2478"/>
              <a:ext cx="318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22" name="Line 49"/>
            <p:cNvSpPr>
              <a:spLocks noChangeShapeType="1"/>
            </p:cNvSpPr>
            <p:nvPr/>
          </p:nvSpPr>
          <p:spPr bwMode="auto">
            <a:xfrm flipH="1">
              <a:off x="2018" y="2478"/>
              <a:ext cx="363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23" name="Line 50"/>
            <p:cNvSpPr>
              <a:spLocks noChangeShapeType="1"/>
            </p:cNvSpPr>
            <p:nvPr/>
          </p:nvSpPr>
          <p:spPr bwMode="auto">
            <a:xfrm>
              <a:off x="2381" y="247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5611" name="Text Box 51"/>
          <p:cNvSpPr txBox="1">
            <a:spLocks noChangeArrowheads="1"/>
          </p:cNvSpPr>
          <p:nvPr/>
        </p:nvSpPr>
        <p:spPr bwMode="auto">
          <a:xfrm>
            <a:off x="3851275" y="6338888"/>
            <a:ext cx="1017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</a:rPr>
              <a:t>temp</a:t>
            </a:r>
          </a:p>
        </p:txBody>
      </p:sp>
      <p:grpSp>
        <p:nvGrpSpPr>
          <p:cNvPr id="107572" name="Group 52"/>
          <p:cNvGrpSpPr>
            <a:grpSpLocks/>
          </p:cNvGrpSpPr>
          <p:nvPr/>
        </p:nvGrpSpPr>
        <p:grpSpPr bwMode="auto">
          <a:xfrm>
            <a:off x="3851275" y="5229225"/>
            <a:ext cx="1084263" cy="947738"/>
            <a:chOff x="1247" y="2341"/>
            <a:chExt cx="683" cy="597"/>
          </a:xfrm>
        </p:grpSpPr>
        <p:sp>
          <p:nvSpPr>
            <p:cNvPr id="25616" name="Oval 53"/>
            <p:cNvSpPr>
              <a:spLocks noChangeArrowheads="1"/>
            </p:cNvSpPr>
            <p:nvPr/>
          </p:nvSpPr>
          <p:spPr bwMode="auto">
            <a:xfrm>
              <a:off x="1247" y="2341"/>
              <a:ext cx="683" cy="59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b="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17" name="Rectangle 54"/>
            <p:cNvSpPr>
              <a:spLocks noChangeArrowheads="1"/>
            </p:cNvSpPr>
            <p:nvPr/>
          </p:nvSpPr>
          <p:spPr bwMode="auto">
            <a:xfrm>
              <a:off x="1410" y="2445"/>
              <a:ext cx="3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solidFill>
                    <a:schemeClr val="accent2"/>
                  </a:solidFill>
                  <a:latin typeface="Arial" panose="020B0604020202020204" pitchFamily="34" charset="0"/>
                </a:rPr>
                <a:t>53</a:t>
              </a:r>
            </a:p>
          </p:txBody>
        </p:sp>
      </p:grpSp>
      <p:sp>
        <p:nvSpPr>
          <p:cNvPr id="25613" name="Text Box 61"/>
          <p:cNvSpPr txBox="1">
            <a:spLocks noChangeArrowheads="1"/>
          </p:cNvSpPr>
          <p:nvPr/>
        </p:nvSpPr>
        <p:spPr bwMode="auto">
          <a:xfrm>
            <a:off x="5364163" y="1557338"/>
            <a:ext cx="34178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alfa</a:t>
            </a:r>
            <a:r>
              <a:rPr lang="it-IT" altLang="it-IT" b="0">
                <a:latin typeface="Arial" panose="020B0604020202020204" pitchFamily="34" charset="0"/>
              </a:rPr>
              <a:t>, </a:t>
            </a: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beta</a:t>
            </a:r>
            <a:r>
              <a:rPr lang="it-IT" altLang="it-IT" b="0">
                <a:latin typeface="Arial" panose="020B0604020202020204" pitchFamily="34" charset="0"/>
              </a:rPr>
              <a:t>,</a:t>
            </a: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 temp</a:t>
            </a:r>
            <a:r>
              <a:rPr lang="it-IT" altLang="it-IT" b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0">
                <a:latin typeface="Arial" panose="020B0604020202020204" pitchFamily="34" charset="0"/>
              </a:rPr>
              <a:t>di tipo </a:t>
            </a:r>
            <a:r>
              <a:rPr lang="it-IT" altLang="it-IT">
                <a:solidFill>
                  <a:schemeClr val="accent2"/>
                </a:solidFill>
                <a:latin typeface="Comic Sans MS" panose="030F0702030302020204" pitchFamily="66" charset="0"/>
              </a:rPr>
              <a:t>int</a:t>
            </a:r>
          </a:p>
        </p:txBody>
      </p:sp>
      <p:sp>
        <p:nvSpPr>
          <p:cNvPr id="25614" name="Text Box 62"/>
          <p:cNvSpPr txBox="1">
            <a:spLocks noChangeArrowheads="1"/>
          </p:cNvSpPr>
          <p:nvPr/>
        </p:nvSpPr>
        <p:spPr bwMode="auto">
          <a:xfrm>
            <a:off x="250825" y="1412875"/>
            <a:ext cx="2646363" cy="1570038"/>
          </a:xfrm>
          <a:prstGeom prst="rect">
            <a:avLst/>
          </a:prstGeom>
          <a:solidFill>
            <a:srgbClr val="99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temp </a:t>
            </a: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b="0">
                <a:latin typeface="Arial" panose="020B0604020202020204" pitchFamily="34" charset="0"/>
              </a:rPr>
              <a:t> </a:t>
            </a:r>
            <a:r>
              <a:rPr lang="it-IT" altLang="it-IT">
                <a:latin typeface="Comic Sans MS" panose="030F0702030302020204" pitchFamily="66" charset="0"/>
              </a:rPr>
              <a:t>alfa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alfa </a:t>
            </a: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>
                <a:latin typeface="Comic Sans MS" panose="030F0702030302020204" pitchFamily="66" charset="0"/>
              </a:rPr>
              <a:t> beta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beta </a:t>
            </a: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>
                <a:latin typeface="Comic Sans MS" panose="030F0702030302020204" pitchFamily="66" charset="0"/>
              </a:rPr>
              <a:t> temp</a:t>
            </a:r>
          </a:p>
        </p:txBody>
      </p:sp>
      <p:sp>
        <p:nvSpPr>
          <p:cNvPr id="107584" name="Rectangle 64"/>
          <p:cNvSpPr>
            <a:spLocks noChangeArrowheads="1"/>
          </p:cNvSpPr>
          <p:nvPr/>
        </p:nvSpPr>
        <p:spPr bwMode="auto">
          <a:xfrm>
            <a:off x="179388" y="2492375"/>
            <a:ext cx="2987675" cy="503238"/>
          </a:xfrm>
          <a:prstGeom prst="rect">
            <a:avLst/>
          </a:prstGeom>
          <a:noFill/>
          <a:ln w="28575" algn="ctr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31214E-7 L 0.23229 -0.2261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15" y="-11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8280400" cy="267811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C00000"/>
                </a:solidFill>
                <a:latin typeface="Comic Sans MS" panose="030F0702030302020204" pitchFamily="66" charset="0"/>
              </a:rPr>
              <a:t>void</a:t>
            </a:r>
            <a:r>
              <a:rPr lang="it-IT" altLang="it-IT" sz="2800">
                <a:latin typeface="Comic Sans MS" panose="030F0702030302020204" pitchFamily="66" charset="0"/>
              </a:rPr>
              <a:t> scambiare_i (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inout: </a:t>
            </a:r>
            <a:r>
              <a:rPr lang="it-IT" altLang="it-IT" sz="2800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var1,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var2)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  <a:ea typeface="MS PGothic" panose="020B0600070205080204" pitchFamily="34" charset="-128"/>
              </a:rPr>
              <a:t>{ </a:t>
            </a:r>
            <a:r>
              <a:rPr lang="it-IT" altLang="it-IT" sz="2800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temp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temp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>
                <a:latin typeface="Comic Sans MS" panose="030F0702030302020204" pitchFamily="66" charset="0"/>
              </a:rPr>
              <a:t> var1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var1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>
                <a:latin typeface="Comic Sans MS" panose="030F0702030302020204" pitchFamily="66" charset="0"/>
              </a:rPr>
              <a:t> var2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var2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>
                <a:latin typeface="Comic Sans MS" panose="030F0702030302020204" pitchFamily="66" charset="0"/>
              </a:rPr>
              <a:t> temp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  <a:ea typeface="MS PGothic" panose="020B0600070205080204" pitchFamily="34" charset="-128"/>
              </a:rPr>
              <a:t> }</a:t>
            </a:r>
            <a:endParaRPr lang="it-IT" altLang="it-IT" sz="2400">
              <a:solidFill>
                <a:srgbClr val="CC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572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0">
                <a:latin typeface="Arial" panose="020B0604020202020204" pitchFamily="34" charset="0"/>
              </a:rPr>
              <a:t>procedura per  lo scambio del valore di due variabili di tipo intero</a:t>
            </a:r>
            <a:endParaRPr lang="it-IT" altLang="it-IT" sz="2400" b="0">
              <a:latin typeface="New York" charset="0"/>
            </a:endParaRP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42888" y="3789363"/>
            <a:ext cx="85852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 sz="3000" b="0">
                <a:latin typeface="Arial" panose="020B0604020202020204" pitchFamily="34" charset="0"/>
              </a:rPr>
              <a:t> la procedura  </a:t>
            </a:r>
            <a:r>
              <a:rPr lang="it-IT" altLang="it-IT" sz="3000">
                <a:solidFill>
                  <a:srgbClr val="FF3300"/>
                </a:solidFill>
                <a:latin typeface="Comic Sans MS" panose="030F0702030302020204" pitchFamily="66" charset="0"/>
              </a:rPr>
              <a:t>scambiare_i</a:t>
            </a:r>
            <a:r>
              <a:rPr lang="it-IT" altLang="it-IT" sz="3000" b="0">
                <a:latin typeface="Arial" panose="020B0604020202020204" pitchFamily="34" charset="0"/>
              </a:rPr>
              <a:t> ha due</a:t>
            </a:r>
            <a:r>
              <a:rPr lang="it-IT" altLang="it-IT" sz="3000" b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3000">
                <a:latin typeface="Arial" panose="020B0604020202020204" pitchFamily="34" charset="0"/>
              </a:rPr>
              <a:t>parametri </a:t>
            </a:r>
            <a:r>
              <a:rPr lang="it-IT" altLang="it-IT" sz="30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3000">
                <a:latin typeface="Arial" panose="020B0604020202020204" pitchFamily="34" charset="0"/>
              </a:rPr>
              <a:t>di input/output</a:t>
            </a:r>
            <a:r>
              <a:rPr lang="it-IT" altLang="it-IT" sz="3000" b="0">
                <a:latin typeface="Arial" panose="020B0604020202020204" pitchFamily="34" charset="0"/>
              </a:rPr>
              <a:t>, le variabili  </a:t>
            </a:r>
            <a:r>
              <a:rPr lang="it-IT" altLang="it-IT" sz="3000">
                <a:solidFill>
                  <a:schemeClr val="accent2"/>
                </a:solidFill>
                <a:latin typeface="Comic Sans MS" panose="030F0702030302020204" pitchFamily="66" charset="0"/>
              </a:rPr>
              <a:t>var1 </a:t>
            </a:r>
            <a:r>
              <a:rPr lang="it-IT" altLang="it-IT" sz="3000" b="0">
                <a:latin typeface="Arial" panose="020B0604020202020204" pitchFamily="34" charset="0"/>
              </a:rPr>
              <a:t>e</a:t>
            </a:r>
            <a:r>
              <a:rPr lang="it-IT" altLang="it-IT" sz="3000">
                <a:solidFill>
                  <a:schemeClr val="accent2"/>
                </a:solidFill>
                <a:latin typeface="Comic Sans MS" panose="030F0702030302020204" pitchFamily="66" charset="0"/>
              </a:rPr>
              <a:t> var2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 sz="3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3000" b="0">
                <a:latin typeface="Arial" panose="020B0604020202020204" pitchFamily="34" charset="0"/>
              </a:rPr>
              <a:t>la procedura usa la variabile (locale) </a:t>
            </a:r>
            <a:r>
              <a:rPr lang="it-IT" altLang="it-IT" sz="3000">
                <a:solidFill>
                  <a:srgbClr val="CC3300"/>
                </a:solidFill>
                <a:latin typeface="Comic Sans MS" panose="030F0702030302020204" pitchFamily="66" charset="0"/>
              </a:rPr>
              <a:t>temp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 sz="300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3000" b="0">
                <a:latin typeface="Arial" panose="020B0604020202020204" pitchFamily="34" charset="0"/>
              </a:rPr>
              <a:t>la procedura modifica i valori associati ai </a:t>
            </a:r>
            <a:r>
              <a:rPr lang="it-IT" altLang="it-IT" sz="3000" b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3000" b="0">
                <a:latin typeface="Arial" panose="020B0604020202020204" pitchFamily="34" charset="0"/>
              </a:rPr>
              <a:t>parametri di input/output </a:t>
            </a:r>
            <a:r>
              <a:rPr lang="it-IT" altLang="it-IT" sz="3000" b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3000">
                <a:solidFill>
                  <a:schemeClr val="accent2"/>
                </a:solidFill>
                <a:latin typeface="Comic Sans MS" panose="030F0702030302020204" pitchFamily="66" charset="0"/>
              </a:rPr>
              <a:t>var1</a:t>
            </a:r>
            <a:r>
              <a:rPr lang="it-IT" altLang="it-IT" sz="3000" b="0">
                <a:latin typeface="Arial" panose="020B0604020202020204" pitchFamily="34" charset="0"/>
              </a:rPr>
              <a:t>,</a:t>
            </a:r>
            <a:r>
              <a:rPr lang="it-IT" altLang="it-IT" sz="3000">
                <a:solidFill>
                  <a:schemeClr val="accent2"/>
                </a:solidFill>
                <a:latin typeface="Comic Sans MS" panose="030F0702030302020204" pitchFamily="66" charset="0"/>
              </a:rPr>
              <a:t> var2</a:t>
            </a:r>
            <a:endParaRPr lang="it-IT" altLang="it-IT">
              <a:latin typeface="Courier New" panose="02070309020205020404" pitchFamily="49" charset="0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3995738" y="2420938"/>
            <a:ext cx="4979987" cy="46196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chemeClr val="bg1"/>
                </a:solidFill>
                <a:latin typeface="Arial" panose="020B0604020202020204" pitchFamily="34" charset="0"/>
              </a:rPr>
              <a:t>ATTENZIONE: da modificare in 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28600" y="0"/>
            <a:ext cx="8915400" cy="4572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0">
                <a:latin typeface="Arial" panose="020B0604020202020204" pitchFamily="34" charset="0"/>
              </a:rPr>
              <a:t>procedura per  lo scambio del valore di due variabili di tipo intero</a:t>
            </a:r>
            <a:endParaRPr lang="it-IT" altLang="it-IT" sz="2400" b="0">
              <a:latin typeface="New York" charset="0"/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393700" y="3429000"/>
            <a:ext cx="8281988" cy="224631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0070C0"/>
                </a:solidFill>
                <a:latin typeface="Comic Sans MS" panose="030F0702030302020204" pitchFamily="66" charset="0"/>
              </a:rPr>
              <a:t>Programma che usa scambiare_i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alfa,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beta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;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 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read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(alfa,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beta)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  </a:t>
            </a:r>
            <a:r>
              <a:rPr lang="it-IT" altLang="it-IT" sz="2800">
                <a:latin typeface="Comic Sans MS" panose="030F0702030302020204" pitchFamily="66" charset="0"/>
              </a:rPr>
              <a:t>scambiare_i (alfa,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beta)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 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(alfa,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beta)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900113" y="4797425"/>
            <a:ext cx="4606925" cy="431800"/>
          </a:xfrm>
          <a:prstGeom prst="rect">
            <a:avLst/>
          </a:prstGeom>
          <a:noFill/>
          <a:ln w="28575" algn="ctr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Arial" panose="020B0604020202020204" pitchFamily="34" charset="0"/>
            </a:endParaRPr>
          </a:p>
        </p:txBody>
      </p:sp>
      <p:sp>
        <p:nvSpPr>
          <p:cNvPr id="29701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8280400" cy="267811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void</a:t>
            </a:r>
            <a:r>
              <a:rPr lang="it-IT" altLang="it-IT" sz="2800">
                <a:latin typeface="Comic Sans MS" panose="030F0702030302020204" pitchFamily="66" charset="0"/>
              </a:rPr>
              <a:t> scambiare_i (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inout: int </a:t>
            </a:r>
            <a:r>
              <a:rPr lang="it-IT" altLang="it-IT" sz="2800">
                <a:latin typeface="Comic Sans MS" panose="030F0702030302020204" pitchFamily="66" charset="0"/>
              </a:rPr>
              <a:t>var1,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int </a:t>
            </a:r>
            <a:r>
              <a:rPr lang="it-IT" altLang="it-IT" sz="2800">
                <a:latin typeface="Comic Sans MS" panose="030F0702030302020204" pitchFamily="66" charset="0"/>
              </a:rPr>
              <a:t>var2)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  <a:ea typeface="MS PGothic" panose="020B0600070205080204" pitchFamily="34" charset="-128"/>
              </a:rPr>
              <a:t>{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int </a:t>
            </a:r>
            <a:r>
              <a:rPr lang="it-IT" altLang="it-IT" sz="2800">
                <a:latin typeface="Comic Sans MS" panose="030F0702030302020204" pitchFamily="66" charset="0"/>
              </a:rPr>
              <a:t>temp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temp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>
                <a:latin typeface="Comic Sans MS" panose="030F0702030302020204" pitchFamily="66" charset="0"/>
              </a:rPr>
              <a:t> var1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var1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>
                <a:latin typeface="Comic Sans MS" panose="030F0702030302020204" pitchFamily="66" charset="0"/>
              </a:rPr>
              <a:t> var2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var2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>
                <a:latin typeface="Comic Sans MS" panose="030F0702030302020204" pitchFamily="66" charset="0"/>
              </a:rPr>
              <a:t> temp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  <a:ea typeface="MS PGothic" panose="020B0600070205080204" pitchFamily="34" charset="-128"/>
              </a:rPr>
              <a:t> }</a:t>
            </a:r>
            <a:endParaRPr lang="it-IT" altLang="it-IT" sz="2400">
              <a:solidFill>
                <a:srgbClr val="CC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-26988" y="5807075"/>
            <a:ext cx="8964613" cy="10144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000">
                <a:latin typeface="Arial" panose="020B0604020202020204" pitchFamily="34" charset="0"/>
              </a:rPr>
              <a:t>ATTENZIONE:  è una SEMPLIFICAZIONE (errata) dell’attivazione </a:t>
            </a:r>
            <a:r>
              <a:rPr lang="it-IT" altLang="it-IT" sz="3000" b="0">
                <a:latin typeface="Arial" panose="020B0604020202020204" pitchFamily="34" charset="0"/>
              </a:rPr>
              <a:t>in linguaggio </a:t>
            </a:r>
            <a:r>
              <a:rPr lang="it-IT" altLang="it-IT" sz="30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29703" name="CasellaDiTesto 6"/>
          <p:cNvSpPr txBox="1">
            <a:spLocks noChangeArrowheads="1"/>
          </p:cNvSpPr>
          <p:nvPr/>
        </p:nvSpPr>
        <p:spPr bwMode="auto">
          <a:xfrm>
            <a:off x="3851275" y="2336800"/>
            <a:ext cx="4981575" cy="4603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chemeClr val="bg1"/>
                </a:solidFill>
                <a:latin typeface="Arial" panose="020B0604020202020204" pitchFamily="34" charset="0"/>
              </a:rPr>
              <a:t>ATTENZIONE: da modificare in C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3851275" y="3883025"/>
            <a:ext cx="4981575" cy="4603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chemeClr val="bg1"/>
                </a:solidFill>
                <a:latin typeface="Arial" panose="020B0604020202020204" pitchFamily="34" charset="0"/>
              </a:rPr>
              <a:t>ATTENZIONE: da modificare in 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79512" y="2852936"/>
            <a:ext cx="8534400" cy="267765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scambiare_i</a:t>
            </a:r>
            <a:r>
              <a:rPr lang="it-IT" altLang="it-IT" sz="2400" b="1" dirty="0">
                <a:latin typeface="Courier New" panose="02070309020205020404" pitchFamily="49" charset="0"/>
              </a:rPr>
              <a:t>(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latin typeface="Courier New" panose="02070309020205020404" pitchFamily="49" charset="0"/>
              </a:rPr>
              <a:t> *var1,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latin typeface="Courier New" panose="02070309020205020404" pitchFamily="49" charset="0"/>
              </a:rPr>
              <a:t> *var2)</a:t>
            </a:r>
            <a:endParaRPr lang="it-IT" altLang="it-IT" sz="2400" b="1" dirty="0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temp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temp</a:t>
            </a:r>
            <a:r>
              <a:rPr lang="it-IT" altLang="it-IT" sz="2400" b="1" dirty="0">
                <a:latin typeface="Courier New" panose="02070309020205020404" pitchFamily="49" charset="0"/>
              </a:rPr>
              <a:t> 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400" b="1" dirty="0">
                <a:latin typeface="Courier New" panose="02070309020205020404" pitchFamily="49" charset="0"/>
              </a:rPr>
              <a:t> *var1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4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latin typeface="Courier New" panose="02070309020205020404" pitchFamily="49" charset="0"/>
              </a:rPr>
              <a:t> *var1 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400" b="1" dirty="0">
                <a:latin typeface="Courier New" panose="02070309020205020404" pitchFamily="49" charset="0"/>
              </a:rPr>
              <a:t> *var2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4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latin typeface="Courier New" panose="02070309020205020404" pitchFamily="49" charset="0"/>
              </a:rPr>
              <a:t> *var2 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400" b="1" dirty="0"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temp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068887" y="2897387"/>
            <a:ext cx="1008063" cy="360362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85011" y="2897387"/>
            <a:ext cx="1008063" cy="360362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692375" y="3991174"/>
            <a:ext cx="1008063" cy="360363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12899" y="4740474"/>
            <a:ext cx="1008063" cy="360362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36391" y="4380111"/>
            <a:ext cx="1008063" cy="360363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12900" y="4341616"/>
            <a:ext cx="1008063" cy="360363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07504" y="32970"/>
            <a:ext cx="8606408" cy="267811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void</a:t>
            </a:r>
            <a:r>
              <a:rPr lang="it-IT" altLang="it-IT" sz="2800">
                <a:latin typeface="Comic Sans MS" panose="030F0702030302020204" pitchFamily="66" charset="0"/>
              </a:rPr>
              <a:t> scambiare_i (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inout: int </a:t>
            </a:r>
            <a:r>
              <a:rPr lang="it-IT" altLang="it-IT" sz="2800">
                <a:latin typeface="Comic Sans MS" panose="030F0702030302020204" pitchFamily="66" charset="0"/>
              </a:rPr>
              <a:t>var1,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int </a:t>
            </a:r>
            <a:r>
              <a:rPr lang="it-IT" altLang="it-IT" sz="2800">
                <a:latin typeface="Comic Sans MS" panose="030F0702030302020204" pitchFamily="66" charset="0"/>
              </a:rPr>
              <a:t>var2)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  <a:ea typeface="MS PGothic" panose="020B0600070205080204" pitchFamily="34" charset="-128"/>
              </a:rPr>
              <a:t>{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int </a:t>
            </a:r>
            <a:r>
              <a:rPr lang="it-IT" altLang="it-IT" sz="2800">
                <a:latin typeface="Comic Sans MS" panose="030F0702030302020204" pitchFamily="66" charset="0"/>
              </a:rPr>
              <a:t>temp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temp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>
                <a:latin typeface="Comic Sans MS" panose="030F0702030302020204" pitchFamily="66" charset="0"/>
              </a:rPr>
              <a:t> var1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var1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>
                <a:latin typeface="Comic Sans MS" panose="030F0702030302020204" pitchFamily="66" charset="0"/>
              </a:rPr>
              <a:t> var2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var2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>
                <a:latin typeface="Comic Sans MS" panose="030F0702030302020204" pitchFamily="66" charset="0"/>
              </a:rPr>
              <a:t> temp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  <a:ea typeface="MS PGothic" panose="020B0600070205080204" pitchFamily="34" charset="-128"/>
              </a:rPr>
              <a:t> }</a:t>
            </a:r>
            <a:endParaRPr lang="it-IT" altLang="it-IT" sz="2400">
              <a:solidFill>
                <a:srgbClr val="CC33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2" name="Connettore 2 11"/>
          <p:cNvCxnSpPr/>
          <p:nvPr/>
        </p:nvCxnSpPr>
        <p:spPr bwMode="auto">
          <a:xfrm>
            <a:off x="3851920" y="476672"/>
            <a:ext cx="720080" cy="2376264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nettore 2 14"/>
          <p:cNvCxnSpPr/>
          <p:nvPr/>
        </p:nvCxnSpPr>
        <p:spPr bwMode="auto">
          <a:xfrm>
            <a:off x="4211960" y="503807"/>
            <a:ext cx="2160240" cy="2297419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6584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79512" y="2564904"/>
            <a:ext cx="8534400" cy="378565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#include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>
                <a:latin typeface="Courier New" panose="02070309020205020404" pitchFamily="49" charset="0"/>
              </a:rPr>
              <a:t>&lt;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stdio.h</a:t>
            </a:r>
            <a:r>
              <a:rPr lang="it-IT" altLang="it-IT" sz="2400" b="1" dirty="0">
                <a:latin typeface="Courier New" panose="02070309020205020404" pitchFamily="49" charset="0"/>
              </a:rPr>
              <a:t>&gt;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scambiare_i</a:t>
            </a:r>
            <a:r>
              <a:rPr lang="it-IT" altLang="it-IT" sz="2400" b="1" dirty="0">
                <a:latin typeface="Courier New" panose="02070309020205020404" pitchFamily="49" charset="0"/>
              </a:rPr>
              <a:t>(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latin typeface="Courier New" panose="02070309020205020404" pitchFamily="49" charset="0"/>
              </a:rPr>
              <a:t> *var1,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latin typeface="Courier New" panose="02070309020205020404" pitchFamily="49" charset="0"/>
              </a:rPr>
              <a:t> *var2)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  </a:t>
            </a:r>
            <a:endParaRPr lang="it-IT" altLang="it-IT" sz="24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main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x,y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scanf</a:t>
            </a:r>
            <a:r>
              <a:rPr lang="it-IT" altLang="it-IT" sz="2400" b="1" dirty="0">
                <a:latin typeface="Courier New" panose="02070309020205020404" pitchFamily="49" charset="0"/>
              </a:rPr>
              <a:t>(“%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d%d</a:t>
            </a:r>
            <a:r>
              <a:rPr lang="it-IT" altLang="it-IT" sz="2400" b="1" dirty="0">
                <a:latin typeface="Courier New" panose="02070309020205020404" pitchFamily="49" charset="0"/>
              </a:rPr>
              <a:t>”,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&amp;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x,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&amp;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y</a:t>
            </a:r>
            <a:r>
              <a:rPr lang="it-IT" altLang="it-IT" sz="2400" b="1" dirty="0">
                <a:latin typeface="Courier New" panose="02070309020205020404" pitchFamily="49" charset="0"/>
              </a:rPr>
              <a:t>)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400" b="1" dirty="0">
                <a:latin typeface="Courier New" panose="02070309020205020404" pitchFamily="49" charset="0"/>
              </a:rPr>
              <a:t>(“x=%d y=%d”,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x,y</a:t>
            </a:r>
            <a:r>
              <a:rPr lang="it-IT" altLang="it-IT" sz="2400" b="1" dirty="0">
                <a:latin typeface="Courier New" panose="02070309020205020404" pitchFamily="49" charset="0"/>
              </a:rPr>
              <a:t>)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scambiare_i</a:t>
            </a:r>
            <a:r>
              <a:rPr lang="it-IT" altLang="it-IT" sz="2400" b="1" dirty="0">
                <a:latin typeface="Courier New" panose="02070309020205020404" pitchFamily="49" charset="0"/>
              </a:rPr>
              <a:t>(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&amp;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x,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&amp;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y</a:t>
            </a:r>
            <a:r>
              <a:rPr lang="it-IT" altLang="it-IT" sz="2400" b="1" dirty="0">
                <a:latin typeface="Courier New" panose="02070309020205020404" pitchFamily="49" charset="0"/>
              </a:rPr>
              <a:t>)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400" b="1" dirty="0">
                <a:latin typeface="Courier New" panose="02070309020205020404" pitchFamily="49" charset="0"/>
              </a:rPr>
              <a:t>(“x=%d y=%d”,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x,y</a:t>
            </a:r>
            <a:r>
              <a:rPr lang="it-IT" altLang="it-IT" sz="2400" b="1" dirty="0">
                <a:latin typeface="Courier New" panose="02070309020205020404" pitchFamily="49" charset="0"/>
              </a:rPr>
              <a:t>)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627784" y="5157192"/>
            <a:ext cx="1008062" cy="360362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9512" y="116632"/>
            <a:ext cx="8424936" cy="224631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0070C0"/>
                </a:solidFill>
                <a:latin typeface="Comic Sans MS" panose="030F0702030302020204" pitchFamily="66" charset="0"/>
              </a:rPr>
              <a:t>Programma che usa scambiare_i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alfa,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beta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;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 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read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(alfa,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beta)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  </a:t>
            </a:r>
            <a:r>
              <a:rPr lang="it-IT" altLang="it-IT" sz="2800">
                <a:latin typeface="Comic Sans MS" panose="030F0702030302020204" pitchFamily="66" charset="0"/>
              </a:rPr>
              <a:t>scambiare_i (alfa,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beta)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 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(alfa,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beta)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85925" y="1485057"/>
            <a:ext cx="4686441" cy="431800"/>
          </a:xfrm>
          <a:prstGeom prst="rect">
            <a:avLst/>
          </a:prstGeom>
          <a:noFill/>
          <a:ln w="28575" algn="ctr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9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50825" y="215900"/>
            <a:ext cx="8534400" cy="6308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#include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>
                <a:latin typeface="Courier New" panose="02070309020205020404" pitchFamily="49" charset="0"/>
              </a:rPr>
              <a:t>&lt;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stdio.h</a:t>
            </a:r>
            <a:r>
              <a:rPr lang="it-IT" altLang="it-IT" sz="2400" b="1" dirty="0">
                <a:latin typeface="Courier New" panose="02070309020205020404" pitchFamily="49" charset="0"/>
              </a:rPr>
              <a:t>&gt;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scambiare_i</a:t>
            </a:r>
            <a:r>
              <a:rPr lang="it-IT" altLang="it-IT" sz="2400" b="1" dirty="0">
                <a:latin typeface="Courier New" panose="02070309020205020404" pitchFamily="49" charset="0"/>
              </a:rPr>
              <a:t>(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latin typeface="Courier New" panose="02070309020205020404" pitchFamily="49" charset="0"/>
              </a:rPr>
              <a:t> *var1,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latin typeface="Courier New" panose="02070309020205020404" pitchFamily="49" charset="0"/>
              </a:rPr>
              <a:t> *var2)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  </a:t>
            </a:r>
            <a:endParaRPr lang="it-IT" altLang="it-IT" sz="24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main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x,y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scanf</a:t>
            </a:r>
            <a:r>
              <a:rPr lang="it-IT" altLang="it-IT" sz="2400" b="1" dirty="0">
                <a:latin typeface="Courier New" panose="02070309020205020404" pitchFamily="49" charset="0"/>
              </a:rPr>
              <a:t>(“%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d%d</a:t>
            </a:r>
            <a:r>
              <a:rPr lang="it-IT" altLang="it-IT" sz="2400" b="1" dirty="0">
                <a:latin typeface="Courier New" panose="02070309020205020404" pitchFamily="49" charset="0"/>
              </a:rPr>
              <a:t>”,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&amp;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x,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&amp;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y</a:t>
            </a:r>
            <a:r>
              <a:rPr lang="it-IT" altLang="it-IT" sz="2400" b="1" dirty="0">
                <a:latin typeface="Courier New" panose="02070309020205020404" pitchFamily="49" charset="0"/>
              </a:rPr>
              <a:t>)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400" b="1" dirty="0">
                <a:latin typeface="Courier New" panose="02070309020205020404" pitchFamily="49" charset="0"/>
              </a:rPr>
              <a:t>(“x=%d y=%d”,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x,y</a:t>
            </a:r>
            <a:r>
              <a:rPr lang="it-IT" altLang="it-IT" sz="2400" b="1" dirty="0">
                <a:latin typeface="Courier New" panose="02070309020205020404" pitchFamily="49" charset="0"/>
              </a:rPr>
              <a:t>)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scambiare_i</a:t>
            </a:r>
            <a:r>
              <a:rPr lang="it-IT" altLang="it-IT" sz="2400" b="1" dirty="0">
                <a:latin typeface="Courier New" panose="02070309020205020404" pitchFamily="49" charset="0"/>
              </a:rPr>
              <a:t>(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&amp;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x,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&amp;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y</a:t>
            </a:r>
            <a:r>
              <a:rPr lang="it-IT" altLang="it-IT" sz="2400" b="1" dirty="0">
                <a:latin typeface="Courier New" panose="02070309020205020404" pitchFamily="49" charset="0"/>
              </a:rPr>
              <a:t>)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400" b="1" dirty="0">
                <a:latin typeface="Courier New" panose="02070309020205020404" pitchFamily="49" charset="0"/>
              </a:rPr>
              <a:t>(“x=%d y=%d”,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x,y</a:t>
            </a:r>
            <a:r>
              <a:rPr lang="it-IT" altLang="it-IT" sz="2400" b="1" dirty="0">
                <a:latin typeface="Courier New" panose="02070309020205020404" pitchFamily="49" charset="0"/>
              </a:rPr>
              <a:t>)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scambiare_i</a:t>
            </a:r>
            <a:r>
              <a:rPr lang="it-IT" altLang="it-IT" sz="2400" b="1" dirty="0">
                <a:latin typeface="Courier New" panose="02070309020205020404" pitchFamily="49" charset="0"/>
              </a:rPr>
              <a:t>(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latin typeface="Courier New" panose="02070309020205020404" pitchFamily="49" charset="0"/>
              </a:rPr>
              <a:t> *var1,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latin typeface="Courier New" panose="02070309020205020404" pitchFamily="49" charset="0"/>
              </a:rPr>
              <a:t> *var2)</a:t>
            </a:r>
            <a:endParaRPr lang="it-IT" altLang="it-IT" sz="2400" b="1" dirty="0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it-IT" altLang="it-IT" sz="2400" b="1" dirty="0"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temp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temp</a:t>
            </a:r>
            <a:r>
              <a:rPr lang="it-IT" altLang="it-IT" sz="2400" b="1" dirty="0">
                <a:latin typeface="Courier New" panose="02070309020205020404" pitchFamily="49" charset="0"/>
              </a:rPr>
              <a:t> 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400" b="1" dirty="0">
                <a:latin typeface="Courier New" panose="02070309020205020404" pitchFamily="49" charset="0"/>
              </a:rPr>
              <a:t> *var1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4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latin typeface="Courier New" panose="02070309020205020404" pitchFamily="49" charset="0"/>
              </a:rPr>
              <a:t> *var1 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400" b="1" dirty="0">
                <a:latin typeface="Courier New" panose="02070309020205020404" pitchFamily="49" charset="0"/>
              </a:rPr>
              <a:t> *var2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400" b="1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latin typeface="Courier New" panose="02070309020205020404" pitchFamily="49" charset="0"/>
              </a:rPr>
              <a:t> *var2 </a:t>
            </a: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400" b="1" dirty="0"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>
                <a:latin typeface="Courier New" panose="02070309020205020404" pitchFamily="49" charset="0"/>
              </a:rPr>
              <a:t>temp</a:t>
            </a:r>
            <a:r>
              <a:rPr lang="it-IT" altLang="it-IT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140200" y="620713"/>
            <a:ext cx="1008063" cy="360362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156325" y="620713"/>
            <a:ext cx="1008063" cy="360362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140200" y="3933825"/>
            <a:ext cx="1008063" cy="360363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156325" y="3932238"/>
            <a:ext cx="1008063" cy="360362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700338" y="2852738"/>
            <a:ext cx="1008062" cy="360362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159727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987675" y="2493963"/>
            <a:ext cx="2927350" cy="1190625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b="0"/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bg1"/>
                </a:solidFill>
                <a:latin typeface="Arial" panose="020B0604020202020204" pitchFamily="34" charset="0"/>
              </a:rPr>
              <a:t>  procedura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b="0"/>
              <a:t> </a:t>
            </a:r>
          </a:p>
        </p:txBody>
      </p:sp>
      <p:grpSp>
        <p:nvGrpSpPr>
          <p:cNvPr id="100383" name="Group 31"/>
          <p:cNvGrpSpPr>
            <a:grpSpLocks/>
          </p:cNvGrpSpPr>
          <p:nvPr/>
        </p:nvGrpSpPr>
        <p:grpSpPr bwMode="auto">
          <a:xfrm>
            <a:off x="755576" y="830263"/>
            <a:ext cx="8266111" cy="1562100"/>
            <a:chOff x="521" y="523"/>
            <a:chExt cx="5207" cy="984"/>
          </a:xfrm>
        </p:grpSpPr>
        <p:sp>
          <p:nvSpPr>
            <p:cNvPr id="5132" name="Text Box 5"/>
            <p:cNvSpPr txBox="1">
              <a:spLocks noChangeArrowheads="1"/>
            </p:cNvSpPr>
            <p:nvPr/>
          </p:nvSpPr>
          <p:spPr bwMode="auto">
            <a:xfrm>
              <a:off x="521" y="527"/>
              <a:ext cx="1392" cy="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dirty="0">
                  <a:solidFill>
                    <a:schemeClr val="bg1"/>
                  </a:solidFill>
                  <a:latin typeface="Arial" panose="020B0604020202020204" pitchFamily="34" charset="0"/>
                </a:rPr>
                <a:t>dato input</a:t>
              </a:r>
            </a:p>
          </p:txBody>
        </p:sp>
        <p:sp>
          <p:nvSpPr>
            <p:cNvPr id="5134" name="Text Box 7"/>
            <p:cNvSpPr txBox="1">
              <a:spLocks noChangeArrowheads="1"/>
            </p:cNvSpPr>
            <p:nvPr/>
          </p:nvSpPr>
          <p:spPr bwMode="auto">
            <a:xfrm>
              <a:off x="2090" y="523"/>
              <a:ext cx="1392" cy="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dirty="0">
                  <a:solidFill>
                    <a:schemeClr val="bg1"/>
                  </a:solidFill>
                  <a:latin typeface="Arial" panose="020B0604020202020204" pitchFamily="34" charset="0"/>
                </a:rPr>
                <a:t>dato input</a:t>
              </a:r>
            </a:p>
          </p:txBody>
        </p:sp>
        <p:sp>
          <p:nvSpPr>
            <p:cNvPr id="5135" name="Text Box 8"/>
            <p:cNvSpPr txBox="1">
              <a:spLocks noChangeArrowheads="1"/>
            </p:cNvSpPr>
            <p:nvPr/>
          </p:nvSpPr>
          <p:spPr bwMode="auto">
            <a:xfrm>
              <a:off x="4336" y="549"/>
              <a:ext cx="1392" cy="3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dirty="0">
                  <a:solidFill>
                    <a:schemeClr val="bg1"/>
                  </a:solidFill>
                  <a:latin typeface="Arial" panose="020B0604020202020204" pitchFamily="34" charset="0"/>
                </a:rPr>
                <a:t>dato input</a:t>
              </a:r>
            </a:p>
          </p:txBody>
        </p:sp>
        <p:sp>
          <p:nvSpPr>
            <p:cNvPr id="5136" name="Text Box 9"/>
            <p:cNvSpPr txBox="1">
              <a:spLocks noChangeArrowheads="1"/>
            </p:cNvSpPr>
            <p:nvPr/>
          </p:nvSpPr>
          <p:spPr bwMode="auto">
            <a:xfrm>
              <a:off x="3560" y="527"/>
              <a:ext cx="7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Arial" panose="020B0604020202020204" pitchFamily="34" charset="0"/>
                </a:rPr>
                <a:t>…….</a:t>
              </a:r>
            </a:p>
          </p:txBody>
        </p:sp>
        <p:sp>
          <p:nvSpPr>
            <p:cNvPr id="5137" name="AutoShape 16"/>
            <p:cNvSpPr>
              <a:spLocks noChangeArrowheads="1"/>
            </p:cNvSpPr>
            <p:nvPr/>
          </p:nvSpPr>
          <p:spPr bwMode="auto">
            <a:xfrm rot="-3108675">
              <a:off x="1402" y="790"/>
              <a:ext cx="226" cy="907"/>
            </a:xfrm>
            <a:prstGeom prst="downArrow">
              <a:avLst>
                <a:gd name="adj1" fmla="val 50000"/>
                <a:gd name="adj2" fmla="val 100332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Arial" panose="020B0604020202020204" pitchFamily="34" charset="0"/>
              </a:endParaRPr>
            </a:p>
          </p:txBody>
        </p:sp>
        <p:sp>
          <p:nvSpPr>
            <p:cNvPr id="5139" name="AutoShape 18"/>
            <p:cNvSpPr>
              <a:spLocks noChangeArrowheads="1"/>
            </p:cNvSpPr>
            <p:nvPr/>
          </p:nvSpPr>
          <p:spPr bwMode="auto">
            <a:xfrm>
              <a:off x="2669" y="917"/>
              <a:ext cx="226" cy="590"/>
            </a:xfrm>
            <a:prstGeom prst="downArrow">
              <a:avLst>
                <a:gd name="adj1" fmla="val 50000"/>
                <a:gd name="adj2" fmla="val 65265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Arial" panose="020B0604020202020204" pitchFamily="34" charset="0"/>
              </a:endParaRPr>
            </a:p>
          </p:txBody>
        </p:sp>
        <p:sp>
          <p:nvSpPr>
            <p:cNvPr id="5140" name="AutoShape 19"/>
            <p:cNvSpPr>
              <a:spLocks noChangeArrowheads="1"/>
            </p:cNvSpPr>
            <p:nvPr/>
          </p:nvSpPr>
          <p:spPr bwMode="auto">
            <a:xfrm rot="3258134">
              <a:off x="4034" y="790"/>
              <a:ext cx="226" cy="965"/>
            </a:xfrm>
            <a:prstGeom prst="downArrow">
              <a:avLst>
                <a:gd name="adj1" fmla="val 50000"/>
                <a:gd name="adj2" fmla="val 122566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Arial" panose="020B0604020202020204" pitchFamily="34" charset="0"/>
              </a:endParaRPr>
            </a:p>
          </p:txBody>
        </p:sp>
      </p:grpSp>
      <p:grpSp>
        <p:nvGrpSpPr>
          <p:cNvPr id="100384" name="Group 32"/>
          <p:cNvGrpSpPr>
            <a:grpSpLocks/>
          </p:cNvGrpSpPr>
          <p:nvPr/>
        </p:nvGrpSpPr>
        <p:grpSpPr bwMode="auto">
          <a:xfrm>
            <a:off x="250826" y="3573464"/>
            <a:ext cx="8770935" cy="2063750"/>
            <a:chOff x="158" y="2251"/>
            <a:chExt cx="5525" cy="1300"/>
          </a:xfrm>
        </p:grpSpPr>
        <p:sp>
          <p:nvSpPr>
            <p:cNvPr id="5125" name="AutoShape 20"/>
            <p:cNvSpPr>
              <a:spLocks noChangeArrowheads="1"/>
            </p:cNvSpPr>
            <p:nvPr/>
          </p:nvSpPr>
          <p:spPr bwMode="auto">
            <a:xfrm>
              <a:off x="2595" y="2423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rgbClr val="0080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Arial" panose="020B0604020202020204" pitchFamily="34" charset="0"/>
              </a:endParaRPr>
            </a:p>
          </p:txBody>
        </p:sp>
        <p:sp>
          <p:nvSpPr>
            <p:cNvPr id="5126" name="Text Box 21"/>
            <p:cNvSpPr txBox="1">
              <a:spLocks noChangeArrowheads="1"/>
            </p:cNvSpPr>
            <p:nvPr/>
          </p:nvSpPr>
          <p:spPr bwMode="auto">
            <a:xfrm>
              <a:off x="158" y="3165"/>
              <a:ext cx="1563" cy="36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dirty="0">
                  <a:solidFill>
                    <a:schemeClr val="bg1"/>
                  </a:solidFill>
                  <a:latin typeface="Arial" panose="020B0604020202020204" pitchFamily="34" charset="0"/>
                </a:rPr>
                <a:t>dato output</a:t>
              </a:r>
            </a:p>
          </p:txBody>
        </p:sp>
        <p:sp>
          <p:nvSpPr>
            <p:cNvPr id="5127" name="Text Box 24"/>
            <p:cNvSpPr txBox="1">
              <a:spLocks noChangeArrowheads="1"/>
            </p:cNvSpPr>
            <p:nvPr/>
          </p:nvSpPr>
          <p:spPr bwMode="auto">
            <a:xfrm>
              <a:off x="1882" y="3158"/>
              <a:ext cx="1534" cy="36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dirty="0">
                  <a:solidFill>
                    <a:schemeClr val="bg1"/>
                  </a:solidFill>
                  <a:latin typeface="Arial" panose="020B0604020202020204" pitchFamily="34" charset="0"/>
                </a:rPr>
                <a:t>dato output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4120" y="3158"/>
              <a:ext cx="1563" cy="368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dirty="0">
                  <a:solidFill>
                    <a:schemeClr val="bg1"/>
                  </a:solidFill>
                  <a:latin typeface="Arial" panose="020B0604020202020204" pitchFamily="34" charset="0"/>
                </a:rPr>
                <a:t>dato output</a:t>
              </a:r>
            </a:p>
          </p:txBody>
        </p:sp>
        <p:sp>
          <p:nvSpPr>
            <p:cNvPr id="5129" name="AutoShape 26"/>
            <p:cNvSpPr>
              <a:spLocks noChangeArrowheads="1"/>
            </p:cNvSpPr>
            <p:nvPr/>
          </p:nvSpPr>
          <p:spPr bwMode="auto">
            <a:xfrm rot="3013098">
              <a:off x="1325" y="2219"/>
              <a:ext cx="233" cy="1023"/>
            </a:xfrm>
            <a:prstGeom prst="downArrow">
              <a:avLst>
                <a:gd name="adj1" fmla="val 50000"/>
                <a:gd name="adj2" fmla="val 109764"/>
              </a:avLst>
            </a:prstGeom>
            <a:solidFill>
              <a:srgbClr val="0080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Arial" panose="020B0604020202020204" pitchFamily="34" charset="0"/>
              </a:endParaRPr>
            </a:p>
          </p:txBody>
        </p:sp>
        <p:sp>
          <p:nvSpPr>
            <p:cNvPr id="5130" name="AutoShape 27"/>
            <p:cNvSpPr>
              <a:spLocks noChangeArrowheads="1"/>
            </p:cNvSpPr>
            <p:nvPr/>
          </p:nvSpPr>
          <p:spPr bwMode="auto">
            <a:xfrm rot="-2629144">
              <a:off x="3651" y="2251"/>
              <a:ext cx="233" cy="1023"/>
            </a:xfrm>
            <a:prstGeom prst="downArrow">
              <a:avLst>
                <a:gd name="adj1" fmla="val 50000"/>
                <a:gd name="adj2" fmla="val 109764"/>
              </a:avLst>
            </a:prstGeom>
            <a:solidFill>
              <a:srgbClr val="0080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Arial" panose="020B0604020202020204" pitchFamily="34" charset="0"/>
              </a:endParaRPr>
            </a:p>
          </p:txBody>
        </p:sp>
        <p:sp>
          <p:nvSpPr>
            <p:cNvPr id="5131" name="Text Box 30"/>
            <p:cNvSpPr txBox="1">
              <a:spLocks noChangeArrowheads="1"/>
            </p:cNvSpPr>
            <p:nvPr/>
          </p:nvSpPr>
          <p:spPr bwMode="auto">
            <a:xfrm>
              <a:off x="3379" y="3147"/>
              <a:ext cx="7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dirty="0">
                  <a:solidFill>
                    <a:srgbClr val="008000"/>
                  </a:solidFill>
                  <a:latin typeface="Arial" panose="020B0604020202020204" pitchFamily="34" charset="0"/>
                </a:rPr>
                <a:t>…….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458200" cy="30257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0">
                <a:latin typeface="Arial" panose="020B0604020202020204" pitchFamily="34" charset="0"/>
              </a:rPr>
              <a:t>la </a:t>
            </a:r>
            <a:r>
              <a:rPr lang="it-IT" altLang="it-IT">
                <a:solidFill>
                  <a:srgbClr val="FF3300"/>
                </a:solidFill>
                <a:latin typeface="Arial" panose="020B0604020202020204" pitchFamily="34" charset="0"/>
              </a:rPr>
              <a:t>intestazione di una procedura</a:t>
            </a:r>
            <a:r>
              <a:rPr lang="it-IT" altLang="it-IT" b="0">
                <a:latin typeface="Arial" panose="020B0604020202020204" pitchFamily="34" charset="0"/>
              </a:rPr>
              <a:t> deve specificare 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 b="0">
                <a:latin typeface="Arial" panose="020B0604020202020204" pitchFamily="34" charset="0"/>
              </a:rPr>
              <a:t> il </a:t>
            </a:r>
            <a:r>
              <a:rPr lang="it-IT" altLang="it-IT">
                <a:latin typeface="Arial" panose="020B0604020202020204" pitchFamily="34" charset="0"/>
              </a:rPr>
              <a:t>nome </a:t>
            </a:r>
            <a:r>
              <a:rPr lang="it-IT" altLang="it-IT" b="0">
                <a:latin typeface="Arial" panose="020B0604020202020204" pitchFamily="34" charset="0"/>
              </a:rPr>
              <a:t>della procedura 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 b="0">
                <a:latin typeface="Arial" panose="020B0604020202020204" pitchFamily="34" charset="0"/>
              </a:rPr>
              <a:t> i parametri di </a:t>
            </a:r>
            <a:r>
              <a:rPr lang="it-IT" altLang="it-IT">
                <a:latin typeface="Arial" panose="020B0604020202020204" pitchFamily="34" charset="0"/>
              </a:rPr>
              <a:t>input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 b="0">
                <a:latin typeface="Arial" panose="020B0604020202020204" pitchFamily="34" charset="0"/>
              </a:rPr>
              <a:t> i parametri di </a:t>
            </a:r>
            <a:r>
              <a:rPr lang="it-IT" altLang="it-IT">
                <a:latin typeface="Arial" panose="020B0604020202020204" pitchFamily="34" charset="0"/>
              </a:rPr>
              <a:t>output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 b="0">
                <a:latin typeface="Arial" panose="020B0604020202020204" pitchFamily="34" charset="0"/>
              </a:rPr>
              <a:t> i parametri di </a:t>
            </a:r>
            <a:r>
              <a:rPr lang="it-IT" altLang="it-IT">
                <a:latin typeface="Arial" panose="020B0604020202020204" pitchFamily="34" charset="0"/>
              </a:rPr>
              <a:t>input/output</a:t>
            </a:r>
            <a:endParaRPr lang="it-IT" altLang="it-IT">
              <a:latin typeface="New York" charset="0"/>
            </a:endParaRP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500063" y="3429000"/>
            <a:ext cx="8208962" cy="20510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void</a:t>
            </a:r>
            <a:r>
              <a:rPr lang="it-IT" altLang="it-IT">
                <a:latin typeface="Comic Sans MS" panose="030F0702030302020204" pitchFamily="66" charset="0"/>
              </a:rPr>
              <a:t> &lt;nome&gt;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( </a:t>
            </a: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in:</a:t>
            </a:r>
            <a:r>
              <a:rPr lang="it-IT" altLang="it-IT">
                <a:latin typeface="Comic Sans MS" panose="030F0702030302020204" pitchFamily="66" charset="0"/>
              </a:rPr>
              <a:t>   &lt;parametri input&gt;;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 </a:t>
            </a: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out:</a:t>
            </a:r>
            <a:r>
              <a:rPr lang="it-IT" altLang="it-IT">
                <a:latin typeface="Comic Sans MS" panose="030F0702030302020204" pitchFamily="66" charset="0"/>
              </a:rPr>
              <a:t>  &lt;parametri output&gt;;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 </a:t>
            </a:r>
            <a:r>
              <a:rPr lang="it-IT" altLang="it-IT">
                <a:solidFill>
                  <a:srgbClr val="CC3300"/>
                </a:solidFill>
                <a:latin typeface="Comic Sans MS" panose="030F0702030302020204" pitchFamily="66" charset="0"/>
              </a:rPr>
              <a:t>inout:</a:t>
            </a:r>
            <a:r>
              <a:rPr lang="it-IT" altLang="it-IT">
                <a:latin typeface="Comic Sans MS" panose="030F0702030302020204" pitchFamily="66" charset="0"/>
              </a:rPr>
              <a:t>&lt;parametri input/output&gt;)</a:t>
            </a:r>
            <a:endParaRPr lang="it-IT" altLang="it-IT" b="0">
              <a:latin typeface="Comic Sans MS" panose="030F0702030302020204" pitchFamily="66" charset="0"/>
            </a:endParaRP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14288" y="5622925"/>
            <a:ext cx="8964612" cy="1016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000">
                <a:latin typeface="Arial" panose="020B0604020202020204" pitchFamily="34" charset="0"/>
              </a:rPr>
              <a:t>ATTENZIONE: </a:t>
            </a:r>
            <a:r>
              <a:rPr lang="it-IT" altLang="it-IT" sz="3000">
                <a:solidFill>
                  <a:srgbClr val="FF0000"/>
                </a:solidFill>
                <a:latin typeface="Comic Sans MS" panose="030F0702030302020204" pitchFamily="66" charset="0"/>
              </a:rPr>
              <a:t>in, out, inout</a:t>
            </a:r>
            <a:r>
              <a:rPr lang="it-IT" altLang="it-IT" sz="3000">
                <a:latin typeface="Arial" panose="020B0604020202020204" pitchFamily="34" charset="0"/>
              </a:rPr>
              <a:t> NON </a:t>
            </a:r>
            <a:r>
              <a:rPr lang="it-IT" altLang="it-IT" sz="3000" b="0">
                <a:latin typeface="Arial" panose="020B0604020202020204" pitchFamily="34" charset="0"/>
              </a:rPr>
              <a:t>fanno parte del linguaggio </a:t>
            </a:r>
            <a:r>
              <a:rPr lang="it-IT" altLang="it-IT" sz="3000">
                <a:latin typeface="Arial" panose="020B0604020202020204" pitchFamily="34" charset="0"/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5121275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Arial" panose="020B0604020202020204" pitchFamily="34" charset="0"/>
              </a:rPr>
              <a:t>procedura</a:t>
            </a:r>
            <a:r>
              <a:rPr lang="it-IT" altLang="it-IT" sz="3600" b="0">
                <a:latin typeface="Arial" panose="020B0604020202020204" pitchFamily="34" charset="0"/>
              </a:rPr>
              <a:t>: intestazione</a:t>
            </a:r>
            <a:endParaRPr lang="it-IT" altLang="it-IT" sz="3600" b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9750" y="1196975"/>
            <a:ext cx="7567613" cy="15636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rgbClr val="FF3300"/>
                </a:solidFill>
                <a:latin typeface="Comic Sans MS" panose="030F0702030302020204" pitchFamily="66" charset="0"/>
              </a:rPr>
              <a:t>void</a:t>
            </a:r>
            <a:r>
              <a:rPr lang="it-IT" altLang="it-IT">
                <a:latin typeface="Comic Sans MS" panose="030F0702030302020204" pitchFamily="66" charset="0"/>
              </a:rPr>
              <a:t> &lt;nome&gt;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>
                <a:solidFill>
                  <a:srgbClr val="FF3300"/>
                </a:solidFill>
                <a:latin typeface="Comic Sans MS" panose="030F0702030302020204" pitchFamily="66" charset="0"/>
              </a:rPr>
              <a:t>(in:</a:t>
            </a:r>
            <a:r>
              <a:rPr lang="it-IT" altLang="it-IT">
                <a:latin typeface="Comic Sans MS" panose="030F0702030302020204" pitchFamily="66" charset="0"/>
              </a:rPr>
              <a:t>&lt;variabili&gt;;</a:t>
            </a:r>
            <a:r>
              <a:rPr lang="it-IT" altLang="it-IT">
                <a:solidFill>
                  <a:srgbClr val="FF3300"/>
                </a:solidFill>
                <a:latin typeface="Comic Sans MS" panose="030F0702030302020204" pitchFamily="66" charset="0"/>
              </a:rPr>
              <a:t> out:</a:t>
            </a:r>
            <a:r>
              <a:rPr lang="it-IT" altLang="it-IT">
                <a:latin typeface="Comic Sans MS" panose="030F0702030302020204" pitchFamily="66" charset="0"/>
              </a:rPr>
              <a:t>&lt;variabili;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>
                <a:solidFill>
                  <a:srgbClr val="FF3300"/>
                </a:solidFill>
                <a:latin typeface="Comic Sans MS" panose="030F0702030302020204" pitchFamily="66" charset="0"/>
              </a:rPr>
              <a:t>inout:</a:t>
            </a:r>
            <a:r>
              <a:rPr lang="it-IT" altLang="it-IT">
                <a:latin typeface="Comic Sans MS" panose="030F0702030302020204" pitchFamily="66" charset="0"/>
              </a:rPr>
              <a:t>&lt;variabili&gt;</a:t>
            </a:r>
            <a:r>
              <a:rPr lang="it-IT" altLang="it-IT">
                <a:solidFill>
                  <a:srgbClr val="FF3300"/>
                </a:solidFill>
                <a:latin typeface="Comic Sans MS" panose="030F0702030302020204" pitchFamily="66" charset="0"/>
              </a:rPr>
              <a:t>)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95288" y="2924175"/>
            <a:ext cx="8151812" cy="274161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0">
                <a:latin typeface="Arial" panose="020B0604020202020204" pitchFamily="34" charset="0"/>
              </a:rPr>
              <a:t>le variabili che appaiono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1400" b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30000"/>
              <a:buFont typeface="Wingdings" panose="05000000000000000000" pitchFamily="2" charset="2"/>
              <a:buChar char="ü"/>
            </a:pPr>
            <a:r>
              <a:rPr lang="it-IT" altLang="it-IT" b="0">
                <a:latin typeface="Arial" panose="020B0604020202020204" pitchFamily="34" charset="0"/>
              </a:rPr>
              <a:t> dopo   </a:t>
            </a:r>
            <a:r>
              <a:rPr lang="it-IT" altLang="it-IT">
                <a:solidFill>
                  <a:srgbClr val="FF3300"/>
                </a:solidFill>
                <a:latin typeface="Arial" panose="020B0604020202020204" pitchFamily="34" charset="0"/>
              </a:rPr>
              <a:t>in:</a:t>
            </a:r>
            <a:r>
              <a:rPr lang="it-IT" altLang="it-IT">
                <a:latin typeface="Arial" panose="020B0604020202020204" pitchFamily="34" charset="0"/>
              </a:rPr>
              <a:t>  </a:t>
            </a:r>
            <a:r>
              <a:rPr lang="it-IT" altLang="it-IT" b="0">
                <a:latin typeface="Arial" panose="020B0604020202020204" pitchFamily="34" charset="0"/>
              </a:rPr>
              <a:t>sono i </a:t>
            </a:r>
            <a:r>
              <a:rPr lang="it-IT" altLang="it-IT">
                <a:latin typeface="Arial" panose="020B0604020202020204" pitchFamily="34" charset="0"/>
              </a:rPr>
              <a:t>parametri di </a:t>
            </a:r>
            <a:r>
              <a:rPr lang="it-IT" altLang="it-IT">
                <a:solidFill>
                  <a:srgbClr val="FF3300"/>
                </a:solidFill>
                <a:latin typeface="Arial" panose="020B0604020202020204" pitchFamily="34" charset="0"/>
              </a:rPr>
              <a:t>input</a:t>
            </a:r>
            <a:r>
              <a:rPr lang="it-IT" altLang="it-IT" b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endParaRPr lang="it-IT" altLang="it-IT" b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CC3300"/>
              </a:buClr>
              <a:buSzPct val="130000"/>
              <a:buFont typeface="Wingdings" panose="05000000000000000000" pitchFamily="2" charset="2"/>
              <a:buChar char="ü"/>
            </a:pPr>
            <a:r>
              <a:rPr lang="it-IT" altLang="it-IT" b="0">
                <a:latin typeface="Arial" panose="020B0604020202020204" pitchFamily="34" charset="0"/>
              </a:rPr>
              <a:t> dopo 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out:</a:t>
            </a:r>
            <a:r>
              <a:rPr lang="it-IT" altLang="it-IT" b="0">
                <a:latin typeface="Arial" panose="020B0604020202020204" pitchFamily="34" charset="0"/>
              </a:rPr>
              <a:t> sono i </a:t>
            </a:r>
            <a:r>
              <a:rPr lang="it-IT" altLang="it-IT">
                <a:latin typeface="Arial" panose="020B0604020202020204" pitchFamily="34" charset="0"/>
              </a:rPr>
              <a:t>parametri di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output</a:t>
            </a:r>
            <a:r>
              <a:rPr lang="it-IT" altLang="it-IT" b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30000"/>
              <a:buFont typeface="Wingdings" panose="05000000000000000000" pitchFamily="2" charset="2"/>
              <a:buChar char="ü"/>
            </a:pPr>
            <a:r>
              <a:rPr lang="it-IT" altLang="it-IT" b="0">
                <a:latin typeface="Arial" panose="020B0604020202020204" pitchFamily="34" charset="0"/>
              </a:rPr>
              <a:t> dopo  </a:t>
            </a:r>
            <a:r>
              <a:rPr lang="it-IT" altLang="it-IT">
                <a:solidFill>
                  <a:srgbClr val="008000"/>
                </a:solidFill>
                <a:latin typeface="Arial" panose="020B0604020202020204" pitchFamily="34" charset="0"/>
              </a:rPr>
              <a:t>inout:</a:t>
            </a:r>
            <a:r>
              <a:rPr lang="it-IT" altLang="it-IT" b="0">
                <a:latin typeface="Arial" panose="020B0604020202020204" pitchFamily="34" charset="0"/>
              </a:rPr>
              <a:t> sono </a:t>
            </a:r>
            <a:r>
              <a:rPr lang="it-IT" altLang="it-IT">
                <a:latin typeface="Arial" panose="020B0604020202020204" pitchFamily="34" charset="0"/>
              </a:rPr>
              <a:t>parametri </a:t>
            </a:r>
            <a:r>
              <a:rPr lang="it-IT" altLang="it-IT">
                <a:solidFill>
                  <a:srgbClr val="008000"/>
                </a:solidFill>
                <a:latin typeface="Arial" panose="020B0604020202020204" pitchFamily="34" charset="0"/>
              </a:rPr>
              <a:t>sia di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>
                <a:solidFill>
                  <a:srgbClr val="008000"/>
                </a:solidFill>
                <a:latin typeface="Arial" panose="020B0604020202020204" pitchFamily="34" charset="0"/>
              </a:rPr>
              <a:t>input sia di output</a:t>
            </a: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34925" y="5726113"/>
            <a:ext cx="8964613" cy="1016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000">
                <a:latin typeface="Arial" panose="020B0604020202020204" pitchFamily="34" charset="0"/>
              </a:rPr>
              <a:t>ATTENZIONE: </a:t>
            </a:r>
            <a:r>
              <a:rPr lang="it-IT" altLang="it-IT" sz="3000">
                <a:solidFill>
                  <a:srgbClr val="FF0000"/>
                </a:solidFill>
                <a:latin typeface="Comic Sans MS" panose="030F0702030302020204" pitchFamily="66" charset="0"/>
              </a:rPr>
              <a:t>in, out, inout</a:t>
            </a:r>
            <a:r>
              <a:rPr lang="it-IT" altLang="it-IT" sz="3000">
                <a:latin typeface="Arial" panose="020B0604020202020204" pitchFamily="34" charset="0"/>
              </a:rPr>
              <a:t> NON </a:t>
            </a:r>
            <a:r>
              <a:rPr lang="it-IT" altLang="it-IT" sz="3000" b="0">
                <a:latin typeface="Arial" panose="020B0604020202020204" pitchFamily="34" charset="0"/>
              </a:rPr>
              <a:t>fanno parte del linguaggio </a:t>
            </a:r>
            <a:r>
              <a:rPr lang="it-IT" altLang="it-IT" sz="3000">
                <a:latin typeface="Arial" panose="020B0604020202020204" pitchFamily="34" charset="0"/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9750" y="549275"/>
            <a:ext cx="7848600" cy="224631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0000"/>
                </a:solidFill>
                <a:latin typeface="Comic Sans MS" panose="030F0702030302020204" pitchFamily="66" charset="0"/>
              </a:rPr>
              <a:t>void</a:t>
            </a:r>
            <a:r>
              <a:rPr lang="it-IT" altLang="it-IT" sz="2800">
                <a:latin typeface="Comic Sans MS" panose="030F0702030302020204" pitchFamily="66" charset="0"/>
              </a:rPr>
              <a:t> circ(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in:</a:t>
            </a:r>
            <a:r>
              <a:rPr lang="it-IT" altLang="it-IT" sz="2800"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solidFill>
                  <a:srgbClr val="FF0000"/>
                </a:solidFill>
                <a:latin typeface="Comic Sans MS" panose="030F0702030302020204" pitchFamily="66" charset="0"/>
              </a:rPr>
              <a:t>float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r;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out:</a:t>
            </a:r>
            <a:r>
              <a:rPr lang="it-IT" altLang="it-IT" sz="2800"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solidFill>
                  <a:srgbClr val="FF0000"/>
                </a:solidFill>
                <a:latin typeface="Comic Sans MS" panose="030F0702030302020204" pitchFamily="66" charset="0"/>
              </a:rPr>
              <a:t>float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Comic Sans MS" panose="030F0702030302020204" pitchFamily="66" charset="0"/>
              </a:rPr>
              <a:t>c)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  <a:ea typeface="MS PGothic" panose="020B0600070205080204" pitchFamily="34" charset="-128"/>
              </a:rPr>
              <a:t>{</a:t>
            </a:r>
            <a:r>
              <a:rPr lang="it-IT" altLang="it-IT" sz="2800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  </a:t>
            </a:r>
            <a:r>
              <a:rPr lang="it-IT" altLang="it-IT" sz="2800">
                <a:solidFill>
                  <a:srgbClr val="FF0000"/>
                </a:solidFill>
                <a:latin typeface="Comic Sans MS" panose="030F0702030302020204" pitchFamily="66" charset="0"/>
              </a:rPr>
              <a:t>const float </a:t>
            </a:r>
            <a:r>
              <a:rPr lang="it-IT" altLang="it-IT" sz="2800">
                <a:latin typeface="Comic Sans MS" panose="030F0702030302020204" pitchFamily="66" charset="0"/>
              </a:rPr>
              <a:t>pi_greco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>
                <a:latin typeface="Comic Sans MS" panose="030F0702030302020204" pitchFamily="66" charset="0"/>
              </a:rPr>
              <a:t> 3.1415926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c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>
                <a:latin typeface="Comic Sans MS" panose="030F0702030302020204" pitchFamily="66" charset="0"/>
              </a:rPr>
              <a:t> 2.0*pi_greco*r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  <a:ea typeface="MS PGothic" panose="020B0600070205080204" pitchFamily="34" charset="-128"/>
              </a:rPr>
              <a:t>}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539750" y="0"/>
            <a:ext cx="3946525" cy="51911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Esempio di intestazione</a:t>
            </a:r>
            <a:endParaRPr lang="it-IT" altLang="it-IT" sz="3600" b="0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23850" y="2997200"/>
            <a:ext cx="8583613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 b="0">
                <a:latin typeface="Arial" panose="020B0604020202020204" pitchFamily="34" charset="0"/>
              </a:rPr>
              <a:t> la </a:t>
            </a:r>
            <a:r>
              <a:rPr lang="it-IT" altLang="it-IT">
                <a:solidFill>
                  <a:srgbClr val="FF3300"/>
                </a:solidFill>
                <a:latin typeface="Comic Sans MS" panose="030F0702030302020204" pitchFamily="66" charset="0"/>
              </a:rPr>
              <a:t>procedura </a:t>
            </a: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circ</a:t>
            </a:r>
            <a:r>
              <a:rPr lang="it-IT" altLang="it-IT" b="0">
                <a:latin typeface="Arial" panose="020B0604020202020204" pitchFamily="34" charset="0"/>
              </a:rPr>
              <a:t>  ha un unico </a:t>
            </a:r>
            <a:r>
              <a:rPr lang="it-IT" altLang="it-IT" b="0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>
                <a:latin typeface="Arial" panose="020B0604020202020204" pitchFamily="34" charset="0"/>
              </a:rPr>
              <a:t>parametro di input</a:t>
            </a:r>
            <a:r>
              <a:rPr lang="it-IT" altLang="it-IT" b="0">
                <a:latin typeface="Arial" panose="020B0604020202020204" pitchFamily="34" charset="0"/>
              </a:rPr>
              <a:t>, la variabile </a:t>
            </a: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r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0">
                <a:latin typeface="Arial" panose="020B0604020202020204" pitchFamily="34" charset="0"/>
              </a:rPr>
              <a:t>la procedura ha un unico </a:t>
            </a:r>
            <a:r>
              <a:rPr lang="it-IT" altLang="it-IT">
                <a:latin typeface="Arial" panose="020B0604020202020204" pitchFamily="34" charset="0"/>
              </a:rPr>
              <a:t>parametro di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>
                <a:latin typeface="Arial" panose="020B0604020202020204" pitchFamily="34" charset="0"/>
              </a:rPr>
              <a:t>output</a:t>
            </a:r>
            <a:r>
              <a:rPr lang="it-IT" altLang="it-IT" b="0">
                <a:latin typeface="Arial" panose="020B0604020202020204" pitchFamily="34" charset="0"/>
              </a:rPr>
              <a:t>, la variabile</a:t>
            </a:r>
            <a:r>
              <a:rPr lang="it-IT" altLang="it-IT" b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c </a:t>
            </a:r>
            <a:endParaRPr lang="it-IT" altLang="it-IT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 b="0">
                <a:latin typeface="Arial" panose="020B0604020202020204" pitchFamily="34" charset="0"/>
              </a:rPr>
              <a:t> non ci sono istruzioni di </a:t>
            </a:r>
            <a:r>
              <a:rPr lang="it-IT" altLang="it-IT">
                <a:solidFill>
                  <a:srgbClr val="FF3300"/>
                </a:solidFill>
                <a:latin typeface="Arial" panose="020B0604020202020204" pitchFamily="34" charset="0"/>
              </a:rPr>
              <a:t>I/O</a:t>
            </a:r>
            <a:r>
              <a:rPr lang="it-IT" altLang="it-IT" b="0">
                <a:latin typeface="Arial" panose="020B0604020202020204" pitchFamily="34" charset="0"/>
              </a:rPr>
              <a:t> nella procedura </a:t>
            </a:r>
            <a:r>
              <a:rPr lang="it-IT" altLang="it-IT" b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b="0">
                <a:latin typeface="Arial" panose="020B0604020202020204" pitchFamily="34" charset="0"/>
              </a:rPr>
              <a:t>coinvolgenti i parametri</a:t>
            </a:r>
            <a:endParaRPr lang="it-IT" altLang="it-IT">
              <a:latin typeface="Courier New" panose="02070309020205020404" pitchFamily="49" charset="0"/>
            </a:endParaRP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3851275" y="2336800"/>
            <a:ext cx="4981575" cy="4603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chemeClr val="bg1"/>
                </a:solidFill>
                <a:latin typeface="Arial" panose="020B0604020202020204" pitchFamily="34" charset="0"/>
              </a:rPr>
              <a:t>ATTENZIONE: da modificare in 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539750" y="0"/>
            <a:ext cx="3946525" cy="51911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Esempio di intestazione</a:t>
            </a:r>
            <a:endParaRPr lang="it-IT" altLang="it-IT" sz="3600" b="0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323850" y="2924175"/>
            <a:ext cx="8583613" cy="277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None/>
            </a:pPr>
            <a:endParaRPr lang="it-IT" altLang="it-IT" sz="800" b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 sz="2800" b="0">
                <a:latin typeface="Arial" panose="020B0604020202020204" pitchFamily="34" charset="0"/>
              </a:rPr>
              <a:t> la variabile 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r</a:t>
            </a:r>
            <a:r>
              <a:rPr lang="it-IT" altLang="it-IT" sz="2800" b="0">
                <a:latin typeface="Arial" panose="020B0604020202020204" pitchFamily="34" charset="0"/>
              </a:rPr>
              <a:t> è lasciata indefinita (nessun valore </a:t>
            </a:r>
            <a:r>
              <a:rPr lang="it-IT" altLang="it-IT" sz="2800" b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b="0">
                <a:latin typeface="Arial" panose="020B0604020202020204" pitchFamily="34" charset="0"/>
              </a:rPr>
              <a:t>associato) nel corpo della procedura 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 sz="2800" b="0">
                <a:latin typeface="Arial" panose="020B0604020202020204" pitchFamily="34" charset="0"/>
              </a:rPr>
              <a:t> la procedura </a:t>
            </a:r>
            <a:r>
              <a:rPr lang="it-IT" altLang="it-IT" sz="2800">
                <a:latin typeface="Arial" panose="020B0604020202020204" pitchFamily="34" charset="0"/>
              </a:rPr>
              <a:t>deve</a:t>
            </a:r>
            <a:r>
              <a:rPr lang="it-IT" altLang="it-IT" sz="2800" b="0">
                <a:latin typeface="Arial" panose="020B0604020202020204" pitchFamily="34" charset="0"/>
              </a:rPr>
              <a:t> contenere una istruzione che </a:t>
            </a:r>
            <a:r>
              <a:rPr lang="it-IT" altLang="it-IT" sz="2800" b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b="0">
                <a:latin typeface="Arial" panose="020B0604020202020204" pitchFamily="34" charset="0"/>
              </a:rPr>
              <a:t>assegni un valore al parametro di uscita </a:t>
            </a:r>
            <a:r>
              <a:rPr lang="it-IT" altLang="it-IT" sz="2800" b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b="0">
                <a:latin typeface="Arial" panose="020B0604020202020204" pitchFamily="34" charset="0"/>
              </a:rPr>
              <a:t>(dato </a:t>
            </a:r>
            <a:r>
              <a:rPr lang="it-IT" altLang="it-IT" sz="2800" b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b="0">
                <a:latin typeface="Arial" panose="020B0604020202020204" pitchFamily="34" charset="0"/>
              </a:rPr>
              <a:t>di output), cioè alla variabile 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c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</a:rPr>
              <a:t>non</a:t>
            </a:r>
            <a:r>
              <a:rPr lang="it-IT" altLang="it-IT" sz="2800" b="0">
                <a:latin typeface="Arial" panose="020B0604020202020204" pitchFamily="34" charset="0"/>
              </a:rPr>
              <a:t> ci deve essere </a:t>
            </a:r>
            <a:r>
              <a:rPr lang="it-IT" altLang="it-IT" sz="2800">
                <a:latin typeface="Arial" panose="020B0604020202020204" pitchFamily="34" charset="0"/>
              </a:rPr>
              <a:t>nessuna</a:t>
            </a:r>
            <a:r>
              <a:rPr lang="it-IT" altLang="it-IT" sz="2800" b="0">
                <a:latin typeface="Arial" panose="020B0604020202020204" pitchFamily="34" charset="0"/>
              </a:rPr>
              <a:t> istruzione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return</a:t>
            </a:r>
            <a:endParaRPr lang="it-IT" altLang="it-IT" sz="2800">
              <a:solidFill>
                <a:srgbClr val="CC3300"/>
              </a:solidFill>
              <a:latin typeface="Courier New" panose="02070309020205020404" pitchFamily="49" charset="0"/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539750" y="549275"/>
            <a:ext cx="7848600" cy="224631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void</a:t>
            </a:r>
            <a:r>
              <a:rPr lang="it-IT" altLang="it-IT" sz="2800">
                <a:latin typeface="Comic Sans MS" panose="030F0702030302020204" pitchFamily="66" charset="0"/>
              </a:rPr>
              <a:t> circ(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in:</a:t>
            </a:r>
            <a:r>
              <a:rPr lang="it-IT" altLang="it-IT" sz="2800"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float </a:t>
            </a:r>
            <a:r>
              <a:rPr lang="it-IT" altLang="it-IT" sz="2800">
                <a:latin typeface="Comic Sans MS" panose="030F0702030302020204" pitchFamily="66" charset="0"/>
              </a:rPr>
              <a:t>r;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out:</a:t>
            </a:r>
            <a:r>
              <a:rPr lang="it-IT" altLang="it-IT" sz="2800"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float </a:t>
            </a:r>
            <a:r>
              <a:rPr lang="it-IT" altLang="it-IT" sz="2800">
                <a:latin typeface="Comic Sans MS" panose="030F0702030302020204" pitchFamily="66" charset="0"/>
              </a:rPr>
              <a:t>c)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  <a:ea typeface="MS PGothic" panose="020B0600070205080204" pitchFamily="34" charset="-128"/>
              </a:rPr>
              <a:t>{</a:t>
            </a:r>
            <a:r>
              <a:rPr lang="it-IT" altLang="it-IT" sz="2800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  const float</a:t>
            </a:r>
            <a:r>
              <a:rPr lang="it-IT" altLang="it-IT" sz="2800">
                <a:latin typeface="Comic Sans MS" panose="030F0702030302020204" pitchFamily="66" charset="0"/>
              </a:rPr>
              <a:t> pi_greco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>
                <a:latin typeface="Comic Sans MS" panose="030F0702030302020204" pitchFamily="66" charset="0"/>
              </a:rPr>
              <a:t> 3.1415926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c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>
                <a:latin typeface="Comic Sans MS" panose="030F0702030302020204" pitchFamily="66" charset="0"/>
              </a:rPr>
              <a:t> 2.0*pi_greco*r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  <a:latin typeface="Comic Sans MS" panose="030F0702030302020204" pitchFamily="66" charset="0"/>
                <a:ea typeface="MS PGothic" panose="020B0600070205080204" pitchFamily="34" charset="-128"/>
              </a:rPr>
              <a:t>}</a:t>
            </a:r>
          </a:p>
        </p:txBody>
      </p:sp>
      <p:sp>
        <p:nvSpPr>
          <p:cNvPr id="13317" name="CasellaDiTesto 4"/>
          <p:cNvSpPr txBox="1">
            <a:spLocks noChangeArrowheads="1"/>
          </p:cNvSpPr>
          <p:nvPr/>
        </p:nvSpPr>
        <p:spPr bwMode="auto">
          <a:xfrm>
            <a:off x="3851275" y="2336800"/>
            <a:ext cx="4981575" cy="4603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chemeClr val="bg1"/>
                </a:solidFill>
                <a:latin typeface="Arial" panose="020B0604020202020204" pitchFamily="34" charset="0"/>
              </a:rPr>
              <a:t>ATTENZIONE: da modificare in 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95536" y="2564904"/>
            <a:ext cx="8458200" cy="22367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it-IT" altLang="it-IT" sz="28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 b="1">
                <a:latin typeface="Courier New" panose="02070309020205020404" pitchFamily="49" charset="0"/>
              </a:rPr>
              <a:t>circ(</a:t>
            </a: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float</a:t>
            </a:r>
            <a:r>
              <a:rPr lang="it-IT" altLang="it-IT" sz="2800" b="1">
                <a:latin typeface="Courier New" panose="02070309020205020404" pitchFamily="49" charset="0"/>
              </a:rPr>
              <a:t> r, </a:t>
            </a: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float</a:t>
            </a:r>
            <a:r>
              <a:rPr lang="it-IT" altLang="it-IT" sz="2800" b="1">
                <a:latin typeface="Courier New" panose="02070309020205020404" pitchFamily="49" charset="0"/>
              </a:rPr>
              <a:t> *c)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 const float</a:t>
            </a:r>
            <a:r>
              <a:rPr lang="it-IT" altLang="it-IT" sz="2800" b="1">
                <a:latin typeface="Courier New" panose="02070309020205020404" pitchFamily="49" charset="0"/>
              </a:rPr>
              <a:t> pi_greco = 3.1415926F</a:t>
            </a:r>
            <a:r>
              <a:rPr lang="it-IT" altLang="it-IT" sz="2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800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urier New" panose="02070309020205020404" pitchFamily="49" charset="0"/>
              </a:rPr>
              <a:t> *c </a:t>
            </a: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r>
              <a:rPr lang="it-IT" altLang="it-IT" sz="28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 b="1">
                <a:latin typeface="Courier New" panose="02070309020205020404" pitchFamily="49" charset="0"/>
              </a:rPr>
              <a:t>2.0F*pi_greco*r</a:t>
            </a:r>
            <a:r>
              <a:rPr lang="it-IT" altLang="it-IT" sz="28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8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17996" y="188640"/>
            <a:ext cx="8435740" cy="224631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 err="1">
                <a:solidFill>
                  <a:srgbClr val="CC3300"/>
                </a:solidFill>
                <a:latin typeface="Comic Sans MS" panose="030F0702030302020204" pitchFamily="66" charset="0"/>
              </a:rPr>
              <a:t>void</a:t>
            </a:r>
            <a:r>
              <a:rPr lang="it-IT" altLang="it-IT" sz="2800" dirty="0">
                <a:latin typeface="Comic Sans MS" panose="030F0702030302020204" pitchFamily="66" charset="0"/>
              </a:rPr>
              <a:t> </a:t>
            </a:r>
            <a:r>
              <a:rPr lang="it-IT" altLang="it-IT" sz="2800" dirty="0" err="1">
                <a:latin typeface="Comic Sans MS" panose="030F0702030302020204" pitchFamily="66" charset="0"/>
              </a:rPr>
              <a:t>circ</a:t>
            </a:r>
            <a:r>
              <a:rPr lang="it-IT" altLang="it-IT" sz="2800" dirty="0">
                <a:latin typeface="Comic Sans MS" panose="030F0702030302020204" pitchFamily="66" charset="0"/>
              </a:rPr>
              <a:t>(</a:t>
            </a:r>
            <a:r>
              <a:rPr lang="it-IT" altLang="it-IT" sz="2800" dirty="0">
                <a:solidFill>
                  <a:srgbClr val="CC3300"/>
                </a:solidFill>
                <a:latin typeface="Comic Sans MS" panose="030F0702030302020204" pitchFamily="66" charset="0"/>
              </a:rPr>
              <a:t>in:</a:t>
            </a:r>
            <a:r>
              <a:rPr lang="it-IT" altLang="it-IT" sz="2800" dirty="0">
                <a:latin typeface="Comic Sans MS" panose="030F0702030302020204" pitchFamily="66" charset="0"/>
              </a:rPr>
              <a:t> </a:t>
            </a:r>
            <a:r>
              <a:rPr lang="it-IT" altLang="it-IT" sz="2800" dirty="0">
                <a:solidFill>
                  <a:srgbClr val="CC3300"/>
                </a:solidFill>
                <a:latin typeface="Comic Sans MS" panose="030F0702030302020204" pitchFamily="66" charset="0"/>
              </a:rPr>
              <a:t>float </a:t>
            </a:r>
            <a:r>
              <a:rPr lang="it-IT" altLang="it-IT" sz="2800" dirty="0">
                <a:latin typeface="Comic Sans MS" panose="030F0702030302020204" pitchFamily="66" charset="0"/>
              </a:rPr>
              <a:t>r; </a:t>
            </a:r>
            <a:r>
              <a:rPr lang="it-IT" altLang="it-IT" sz="2800" dirty="0">
                <a:solidFill>
                  <a:srgbClr val="CC3300"/>
                </a:solidFill>
                <a:latin typeface="Comic Sans MS" panose="030F0702030302020204" pitchFamily="66" charset="0"/>
              </a:rPr>
              <a:t>out:</a:t>
            </a:r>
            <a:r>
              <a:rPr lang="it-IT" altLang="it-IT" sz="2800" dirty="0">
                <a:latin typeface="Comic Sans MS" panose="030F0702030302020204" pitchFamily="66" charset="0"/>
              </a:rPr>
              <a:t> </a:t>
            </a:r>
            <a:r>
              <a:rPr lang="it-IT" altLang="it-IT" sz="2800" dirty="0">
                <a:solidFill>
                  <a:srgbClr val="CC3300"/>
                </a:solidFill>
                <a:latin typeface="Comic Sans MS" panose="030F0702030302020204" pitchFamily="66" charset="0"/>
              </a:rPr>
              <a:t>float </a:t>
            </a:r>
            <a:r>
              <a:rPr lang="it-IT" altLang="it-IT" sz="2800" dirty="0">
                <a:latin typeface="Comic Sans MS" panose="030F0702030302020204" pitchFamily="66" charset="0"/>
              </a:rPr>
              <a:t>c)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rgbClr val="FF3300"/>
                </a:solidFill>
                <a:latin typeface="Comic Sans MS" panose="030F0702030302020204" pitchFamily="66" charset="0"/>
                <a:ea typeface="MS PGothic" panose="020B0600070205080204" pitchFamily="34" charset="-128"/>
              </a:rPr>
              <a:t>{</a:t>
            </a:r>
            <a:r>
              <a:rPr lang="it-IT" altLang="it-IT" sz="2800" dirty="0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rgbClr val="CC3300"/>
                </a:solidFill>
                <a:latin typeface="Comic Sans MS" panose="030F0702030302020204" pitchFamily="66" charset="0"/>
              </a:rPr>
              <a:t>   </a:t>
            </a:r>
            <a:r>
              <a:rPr lang="it-IT" altLang="it-IT" sz="2800" dirty="0" err="1">
                <a:solidFill>
                  <a:srgbClr val="CC3300"/>
                </a:solidFill>
                <a:latin typeface="Comic Sans MS" panose="030F0702030302020204" pitchFamily="66" charset="0"/>
              </a:rPr>
              <a:t>const</a:t>
            </a:r>
            <a:r>
              <a:rPr lang="it-IT" altLang="it-IT" sz="2800" dirty="0">
                <a:solidFill>
                  <a:srgbClr val="CC3300"/>
                </a:solidFill>
                <a:latin typeface="Comic Sans MS" panose="030F0702030302020204" pitchFamily="66" charset="0"/>
              </a:rPr>
              <a:t> float</a:t>
            </a:r>
            <a:r>
              <a:rPr lang="it-IT" altLang="it-IT" sz="2800" dirty="0">
                <a:latin typeface="Comic Sans MS" panose="030F0702030302020204" pitchFamily="66" charset="0"/>
              </a:rPr>
              <a:t> </a:t>
            </a:r>
            <a:r>
              <a:rPr lang="it-IT" altLang="it-IT" sz="2800" dirty="0" err="1">
                <a:latin typeface="Comic Sans MS" panose="030F0702030302020204" pitchFamily="66" charset="0"/>
              </a:rPr>
              <a:t>pi_greco</a:t>
            </a:r>
            <a:r>
              <a:rPr lang="it-IT" altLang="it-IT" sz="2800" dirty="0">
                <a:latin typeface="Comic Sans MS" panose="030F0702030302020204" pitchFamily="66" charset="0"/>
              </a:rPr>
              <a:t> </a:t>
            </a:r>
            <a:r>
              <a:rPr lang="it-IT" altLang="it-IT" sz="2800" dirty="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dirty="0">
                <a:latin typeface="Comic Sans MS" panose="030F0702030302020204" pitchFamily="66" charset="0"/>
              </a:rPr>
              <a:t> 3.1415926</a:t>
            </a:r>
            <a:r>
              <a:rPr lang="it-IT" altLang="it-IT" sz="2800" dirty="0">
                <a:solidFill>
                  <a:srgbClr val="CC33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sz="2800" dirty="0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endParaRPr lang="it-IT" altLang="it-IT" sz="28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Comic Sans MS" panose="030F0702030302020204" pitchFamily="66" charset="0"/>
              </a:rPr>
              <a:t>   c </a:t>
            </a:r>
            <a:r>
              <a:rPr lang="it-IT" altLang="it-IT" sz="2800" dirty="0">
                <a:solidFill>
                  <a:srgbClr val="CC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dirty="0">
                <a:latin typeface="Comic Sans MS" panose="030F0702030302020204" pitchFamily="66" charset="0"/>
              </a:rPr>
              <a:t> 2.0*</a:t>
            </a:r>
            <a:r>
              <a:rPr lang="it-IT" altLang="it-IT" sz="2800" dirty="0" err="1">
                <a:latin typeface="Comic Sans MS" panose="030F0702030302020204" pitchFamily="66" charset="0"/>
              </a:rPr>
              <a:t>pi_greco</a:t>
            </a:r>
            <a:r>
              <a:rPr lang="it-IT" altLang="it-IT" sz="2800" dirty="0">
                <a:latin typeface="Comic Sans MS" panose="030F0702030302020204" pitchFamily="66" charset="0"/>
              </a:rPr>
              <a:t>*r</a:t>
            </a:r>
            <a:r>
              <a:rPr lang="it-IT" altLang="it-IT" sz="2800" dirty="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rgbClr val="FF3300"/>
                </a:solidFill>
                <a:latin typeface="Comic Sans MS" panose="030F0702030302020204" pitchFamily="66" charset="0"/>
                <a:ea typeface="MS PGothic" panose="020B0600070205080204" pitchFamily="34" charset="-128"/>
              </a:rPr>
              <a:t>}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98F5AEEE-819E-3261-3C7E-DDF8F99E1A4C}"/>
              </a:ext>
            </a:extLst>
          </p:cNvPr>
          <p:cNvGrpSpPr/>
          <p:nvPr/>
        </p:nvGrpSpPr>
        <p:grpSpPr>
          <a:xfrm>
            <a:off x="4067944" y="116632"/>
            <a:ext cx="2304256" cy="3047928"/>
            <a:chOff x="4067944" y="116632"/>
            <a:chExt cx="2304256" cy="3047928"/>
          </a:xfrm>
        </p:grpSpPr>
        <p:sp>
          <p:nvSpPr>
            <p:cNvPr id="4" name="Rettangolo con angoli arrotondati 3">
              <a:extLst>
                <a:ext uri="{FF2B5EF4-FFF2-40B4-BE49-F238E27FC236}">
                  <a16:creationId xmlns:a16="http://schemas.microsoft.com/office/drawing/2014/main" id="{003E3E0C-455C-CCE8-C98B-8FDD0363F835}"/>
                </a:ext>
              </a:extLst>
            </p:cNvPr>
            <p:cNvSpPr/>
            <p:nvPr/>
          </p:nvSpPr>
          <p:spPr bwMode="auto">
            <a:xfrm>
              <a:off x="4067944" y="116632"/>
              <a:ext cx="2160240" cy="648072"/>
            </a:xfrm>
            <a:prstGeom prst="round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3600" b="1" i="0" u="none" strike="noStrike" cap="none" normalizeH="0" baseline="0">
                <a:ln w="5715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Rettangolo con angoli arrotondati 4">
              <a:extLst>
                <a:ext uri="{FF2B5EF4-FFF2-40B4-BE49-F238E27FC236}">
                  <a16:creationId xmlns:a16="http://schemas.microsoft.com/office/drawing/2014/main" id="{4D1964E6-F5DB-8F79-8985-F4189505DFF2}"/>
                </a:ext>
              </a:extLst>
            </p:cNvPr>
            <p:cNvSpPr/>
            <p:nvPr/>
          </p:nvSpPr>
          <p:spPr bwMode="auto">
            <a:xfrm>
              <a:off x="4427984" y="2516488"/>
              <a:ext cx="1944216" cy="648072"/>
            </a:xfrm>
            <a:prstGeom prst="round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3600" b="1" i="0" u="none" strike="noStrike" cap="none" normalizeH="0" baseline="0">
                <a:ln w="5715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" name="Connettore 2 6">
              <a:extLst>
                <a:ext uri="{FF2B5EF4-FFF2-40B4-BE49-F238E27FC236}">
                  <a16:creationId xmlns:a16="http://schemas.microsoft.com/office/drawing/2014/main" id="{565B0D04-DB95-FA5F-D9B2-174472F87A1B}"/>
                </a:ext>
              </a:extLst>
            </p:cNvPr>
            <p:cNvCxnSpPr/>
            <p:nvPr/>
          </p:nvCxnSpPr>
          <p:spPr bwMode="auto">
            <a:xfrm>
              <a:off x="5148064" y="836712"/>
              <a:ext cx="0" cy="165618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86121FEF-19F7-121F-8A6F-E0497F4F5057}"/>
              </a:ext>
            </a:extLst>
          </p:cNvPr>
          <p:cNvGrpSpPr/>
          <p:nvPr/>
        </p:nvGrpSpPr>
        <p:grpSpPr>
          <a:xfrm>
            <a:off x="1979712" y="116632"/>
            <a:ext cx="2160239" cy="3047928"/>
            <a:chOff x="4211960" y="116632"/>
            <a:chExt cx="2160239" cy="3047928"/>
          </a:xfrm>
        </p:grpSpPr>
        <p:sp>
          <p:nvSpPr>
            <p:cNvPr id="10" name="Rettangolo con angoli arrotondati 9">
              <a:extLst>
                <a:ext uri="{FF2B5EF4-FFF2-40B4-BE49-F238E27FC236}">
                  <a16:creationId xmlns:a16="http://schemas.microsoft.com/office/drawing/2014/main" id="{580804BE-529E-0CA5-A6A8-A25ED899683B}"/>
                </a:ext>
              </a:extLst>
            </p:cNvPr>
            <p:cNvSpPr/>
            <p:nvPr/>
          </p:nvSpPr>
          <p:spPr bwMode="auto">
            <a:xfrm>
              <a:off x="4211960" y="116632"/>
              <a:ext cx="2016223" cy="648072"/>
            </a:xfrm>
            <a:prstGeom prst="roundRect">
              <a:avLst/>
            </a:prstGeom>
            <a:noFill/>
            <a:ln w="57150" cap="flat" cmpd="sng" algn="ctr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3600" b="1" i="0" u="none" strike="noStrike" cap="none" normalizeH="0" baseline="0">
                <a:ln w="5715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ttangolo con angoli arrotondati 10">
              <a:extLst>
                <a:ext uri="{FF2B5EF4-FFF2-40B4-BE49-F238E27FC236}">
                  <a16:creationId xmlns:a16="http://schemas.microsoft.com/office/drawing/2014/main" id="{A2A0F7B4-28CE-78D4-1AD5-1F2FA4B5136A}"/>
                </a:ext>
              </a:extLst>
            </p:cNvPr>
            <p:cNvSpPr/>
            <p:nvPr/>
          </p:nvSpPr>
          <p:spPr bwMode="auto">
            <a:xfrm>
              <a:off x="4788024" y="2516488"/>
              <a:ext cx="1584175" cy="648072"/>
            </a:xfrm>
            <a:prstGeom prst="roundRect">
              <a:avLst/>
            </a:prstGeom>
            <a:noFill/>
            <a:ln w="57150" cap="flat" cmpd="sng" algn="ctr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3600" b="1" i="0" u="none" strike="noStrike" cap="none" normalizeH="0" baseline="0">
                <a:ln w="5715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2" name="Connettore 2 11">
              <a:extLst>
                <a:ext uri="{FF2B5EF4-FFF2-40B4-BE49-F238E27FC236}">
                  <a16:creationId xmlns:a16="http://schemas.microsoft.com/office/drawing/2014/main" id="{549A8E37-6222-8DCA-1674-98B592E66DD2}"/>
                </a:ext>
              </a:extLst>
            </p:cNvPr>
            <p:cNvCxnSpPr/>
            <p:nvPr/>
          </p:nvCxnSpPr>
          <p:spPr bwMode="auto">
            <a:xfrm>
              <a:off x="5148064" y="836712"/>
              <a:ext cx="0" cy="165618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99CC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0673DB3-F4C7-5AF6-8037-C9C1639D89B3}"/>
              </a:ext>
            </a:extLst>
          </p:cNvPr>
          <p:cNvSpPr txBox="1"/>
          <p:nvPr/>
        </p:nvSpPr>
        <p:spPr>
          <a:xfrm>
            <a:off x="638678" y="5013176"/>
            <a:ext cx="8037778" cy="461665"/>
          </a:xfrm>
          <a:prstGeom prst="rect">
            <a:avLst/>
          </a:prstGeom>
          <a:noFill/>
          <a:ln w="57150">
            <a:solidFill>
              <a:srgbClr val="0099CC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0" dirty="0"/>
              <a:t>in C i </a:t>
            </a:r>
            <a:r>
              <a:rPr lang="it-IT" sz="2400" dirty="0">
                <a:solidFill>
                  <a:srgbClr val="44B5DD"/>
                </a:solidFill>
              </a:rPr>
              <a:t>parametri di input </a:t>
            </a:r>
            <a:r>
              <a:rPr lang="it-IT" sz="2400" b="0" dirty="0"/>
              <a:t>sono passati per </a:t>
            </a:r>
            <a:r>
              <a:rPr lang="it-IT" sz="2400" dirty="0">
                <a:solidFill>
                  <a:srgbClr val="44B5DD"/>
                </a:solidFill>
              </a:rPr>
              <a:t>valore</a:t>
            </a:r>
            <a:r>
              <a:rPr lang="it-IT" sz="2400" b="0" dirty="0"/>
              <a:t> (copia)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AA0163D-5B32-145F-781E-5B78D2F2ED41}"/>
              </a:ext>
            </a:extLst>
          </p:cNvPr>
          <p:cNvSpPr txBox="1"/>
          <p:nvPr/>
        </p:nvSpPr>
        <p:spPr>
          <a:xfrm>
            <a:off x="638678" y="5711727"/>
            <a:ext cx="7992888" cy="8309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0" dirty="0"/>
              <a:t>in C i </a:t>
            </a:r>
            <a:r>
              <a:rPr lang="it-IT" sz="2400" dirty="0">
                <a:solidFill>
                  <a:srgbClr val="FF0000"/>
                </a:solidFill>
              </a:rPr>
              <a:t>parametri di output </a:t>
            </a:r>
            <a:r>
              <a:rPr lang="it-IT" sz="2400" b="0" dirty="0"/>
              <a:t>e (</a:t>
            </a:r>
            <a:r>
              <a:rPr lang="it-IT" sz="2400" dirty="0" err="1">
                <a:solidFill>
                  <a:srgbClr val="FF0000"/>
                </a:solidFill>
              </a:rPr>
              <a:t>inout</a:t>
            </a:r>
            <a:r>
              <a:rPr lang="it-IT" sz="2400" b="0" dirty="0"/>
              <a:t>)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b="0" dirty="0"/>
              <a:t>sono passati per</a:t>
            </a:r>
          </a:p>
          <a:p>
            <a:r>
              <a:rPr lang="it-IT" sz="2400" b="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riferimento </a:t>
            </a:r>
            <a:r>
              <a:rPr lang="it-IT" sz="2400" b="0" dirty="0"/>
              <a:t>(indirizzo)</a:t>
            </a:r>
            <a:endParaRPr lang="it-IT" sz="2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50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465138" y="819150"/>
            <a:ext cx="7862887" cy="224631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0070C0"/>
                </a:solidFill>
                <a:latin typeface="Comic Sans MS" panose="030F0702030302020204" pitchFamily="66" charset="0"/>
              </a:rPr>
              <a:t>Programma di esempio di usa_circ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float</a:t>
            </a:r>
            <a:r>
              <a:rPr lang="it-IT" altLang="it-IT" sz="2800">
                <a:latin typeface="Comic Sans MS" panose="030F0702030302020204" pitchFamily="66" charset="0"/>
              </a:rPr>
              <a:t> raggio, circonferenza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read</a:t>
            </a:r>
            <a:r>
              <a:rPr lang="it-IT" altLang="it-IT" sz="2800">
                <a:latin typeface="Comic Sans MS" panose="030F0702030302020204" pitchFamily="66" charset="0"/>
              </a:rPr>
              <a:t> (raggio)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circ(raggio, circonferenza)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it-IT" sz="2800">
                <a:latin typeface="Comic Sans MS" panose="030F0702030302020204" pitchFamily="66" charset="0"/>
              </a:rPr>
              <a:t> (circonferenza)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68313" y="188913"/>
            <a:ext cx="3490912" cy="51911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Esempio di chiamata</a:t>
            </a:r>
            <a:endParaRPr lang="it-IT" altLang="it-IT" sz="3600" b="0"/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179388" y="3363913"/>
            <a:ext cx="8583612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 sz="3000" b="0">
                <a:latin typeface="Arial" panose="020B0604020202020204" pitchFamily="34" charset="0"/>
              </a:rPr>
              <a:t> </a:t>
            </a:r>
            <a:r>
              <a:rPr lang="it-IT" altLang="it-IT" sz="2400" b="0">
                <a:latin typeface="Arial" panose="020B0604020202020204" pitchFamily="34" charset="0"/>
              </a:rPr>
              <a:t>il valore della variabile  </a:t>
            </a:r>
            <a:r>
              <a:rPr lang="it-IT" altLang="it-IT" sz="2400">
                <a:solidFill>
                  <a:srgbClr val="FF3300"/>
                </a:solidFill>
                <a:latin typeface="Comic Sans MS" panose="030F0702030302020204" pitchFamily="66" charset="0"/>
              </a:rPr>
              <a:t>raggio</a:t>
            </a:r>
            <a:r>
              <a:rPr lang="it-IT" altLang="it-IT" sz="2400" b="0">
                <a:latin typeface="Arial" panose="020B0604020202020204" pitchFamily="34" charset="0"/>
              </a:rPr>
              <a:t> è l’</a:t>
            </a:r>
            <a:r>
              <a:rPr lang="it-IT" altLang="it-IT" sz="2400">
                <a:solidFill>
                  <a:srgbClr val="CC3300"/>
                </a:solidFill>
                <a:latin typeface="Arial" panose="020B0604020202020204" pitchFamily="34" charset="0"/>
              </a:rPr>
              <a:t>argomento di input</a:t>
            </a:r>
            <a:r>
              <a:rPr lang="it-IT" altLang="it-IT" sz="2400" b="0">
                <a:latin typeface="Arial" panose="020B0604020202020204" pitchFamily="34" charset="0"/>
              </a:rPr>
              <a:t> da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Tx/>
              <a:buNone/>
            </a:pPr>
            <a:r>
              <a:rPr lang="it-IT" altLang="it-IT" sz="2400" b="0">
                <a:latin typeface="Arial" panose="020B0604020202020204" pitchFamily="34" charset="0"/>
              </a:rPr>
              <a:t>      associare al </a:t>
            </a:r>
            <a:r>
              <a:rPr lang="it-IT" altLang="it-IT" sz="2400">
                <a:latin typeface="Arial" panose="020B0604020202020204" pitchFamily="34" charset="0"/>
              </a:rPr>
              <a:t>parametro di input</a:t>
            </a:r>
            <a:r>
              <a:rPr lang="it-IT" altLang="it-IT" sz="2400" b="0">
                <a:latin typeface="Arial" panose="020B0604020202020204" pitchFamily="34" charset="0"/>
              </a:rPr>
              <a:t> </a:t>
            </a:r>
            <a:r>
              <a:rPr lang="it-IT" altLang="it-IT" sz="2400">
                <a:solidFill>
                  <a:schemeClr val="accent2"/>
                </a:solidFill>
                <a:latin typeface="Comic Sans MS" panose="030F0702030302020204" pitchFamily="66" charset="0"/>
              </a:rPr>
              <a:t>r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 sz="24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0">
                <a:latin typeface="Arial" panose="020B0604020202020204" pitchFamily="34" charset="0"/>
              </a:rPr>
              <a:t>l’argomento di output </a:t>
            </a:r>
            <a:r>
              <a:rPr lang="it-IT" altLang="it-IT" sz="2400">
                <a:solidFill>
                  <a:srgbClr val="CC3300"/>
                </a:solidFill>
                <a:latin typeface="Comic Sans MS" panose="030F0702030302020204" pitchFamily="66" charset="0"/>
              </a:rPr>
              <a:t>circonferenza</a:t>
            </a:r>
            <a:r>
              <a:rPr lang="it-IT" altLang="it-IT" sz="2400" b="0">
                <a:latin typeface="Arial" panose="020B0604020202020204" pitchFamily="34" charset="0"/>
              </a:rPr>
              <a:t> riceve il valore   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Tx/>
              <a:buNone/>
            </a:pPr>
            <a:r>
              <a:rPr lang="it-IT" altLang="it-IT" sz="2400" b="0">
                <a:latin typeface="Arial" panose="020B0604020202020204" pitchFamily="34" charset="0"/>
              </a:rPr>
              <a:t>      associato al </a:t>
            </a:r>
            <a:r>
              <a:rPr lang="it-IT" altLang="it-IT" sz="2400">
                <a:latin typeface="Arial" panose="020B0604020202020204" pitchFamily="34" charset="0"/>
              </a:rPr>
              <a:t>parametro di output</a:t>
            </a:r>
            <a:r>
              <a:rPr lang="it-IT" altLang="it-IT" sz="2400" b="0">
                <a:latin typeface="Arial" panose="020B0604020202020204" pitchFamily="34" charset="0"/>
              </a:rPr>
              <a:t> </a:t>
            </a:r>
            <a:r>
              <a:rPr lang="it-IT" altLang="it-IT" sz="2400">
                <a:solidFill>
                  <a:schemeClr val="accent2"/>
                </a:solidFill>
                <a:latin typeface="Comic Sans MS" panose="030F0702030302020204" pitchFamily="66" charset="0"/>
              </a:rPr>
              <a:t>c</a:t>
            </a:r>
            <a:r>
              <a:rPr lang="it-IT" altLang="it-IT" sz="2400" b="0">
                <a:latin typeface="Arial" panose="020B0604020202020204" pitchFamily="34" charset="0"/>
              </a:rPr>
              <a:t>,</a:t>
            </a:r>
            <a:r>
              <a:rPr lang="it-IT" altLang="it-IT" sz="24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0">
                <a:latin typeface="Arial" panose="020B0604020202020204" pitchFamily="34" charset="0"/>
              </a:rPr>
              <a:t>al termine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45000"/>
              <a:buFontTx/>
              <a:buNone/>
            </a:pPr>
            <a:r>
              <a:rPr lang="it-IT" altLang="it-IT" sz="2400" b="0">
                <a:latin typeface="Arial" panose="020B0604020202020204" pitchFamily="34" charset="0"/>
              </a:rPr>
              <a:t>      dell’esecuzione della procedura</a:t>
            </a:r>
            <a:r>
              <a:rPr lang="it-IT" altLang="it-IT" sz="24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endParaRPr lang="it-IT" altLang="it-IT" sz="2400">
              <a:latin typeface="Courier New" panose="02070309020205020404" pitchFamily="49" charset="0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827088" y="2133600"/>
            <a:ext cx="5040312" cy="503238"/>
          </a:xfrm>
          <a:prstGeom prst="rect">
            <a:avLst/>
          </a:prstGeom>
          <a:noFill/>
          <a:ln w="28575" algn="ctr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Arial" panose="020B0604020202020204" pitchFamily="34" charset="0"/>
            </a:endParaRP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71438" y="5445125"/>
            <a:ext cx="8964612" cy="1016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000">
                <a:latin typeface="Arial" panose="020B0604020202020204" pitchFamily="34" charset="0"/>
              </a:rPr>
              <a:t>ATTENZIONE:  è una SEMPLIFICAZIONE (errata) dell’attivazione </a:t>
            </a:r>
            <a:r>
              <a:rPr lang="it-IT" altLang="it-IT" sz="3000" b="0">
                <a:latin typeface="Arial" panose="020B0604020202020204" pitchFamily="34" charset="0"/>
              </a:rPr>
              <a:t>in linguaggio </a:t>
            </a:r>
            <a:r>
              <a:rPr lang="it-IT" altLang="it-IT" sz="3000">
                <a:latin typeface="Arial" panose="020B0604020202020204" pitchFamily="34" charset="0"/>
              </a:rPr>
              <a:t>C</a:t>
            </a:r>
          </a:p>
        </p:txBody>
      </p:sp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5867400" y="1660525"/>
            <a:ext cx="3097213" cy="1477963"/>
            <a:chOff x="5867400" y="1661313"/>
            <a:chExt cx="3097088" cy="1477328"/>
          </a:xfrm>
        </p:grpSpPr>
        <p:sp>
          <p:nvSpPr>
            <p:cNvPr id="15369" name="CasellaDiTesto 8"/>
            <p:cNvSpPr txBox="1">
              <a:spLocks noChangeArrowheads="1"/>
            </p:cNvSpPr>
            <p:nvPr/>
          </p:nvSpPr>
          <p:spPr bwMode="auto">
            <a:xfrm>
              <a:off x="6804248" y="1661313"/>
              <a:ext cx="2160240" cy="147732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000" b="0">
                  <a:latin typeface="Arial" panose="020B0604020202020204" pitchFamily="34" charset="0"/>
                </a:rPr>
                <a:t>attivazione della procedura</a:t>
              </a:r>
              <a:endParaRPr lang="it-IT" altLang="it-IT" sz="3000">
                <a:latin typeface="Arial" panose="020B0604020202020204" pitchFamily="34" charset="0"/>
              </a:endParaRPr>
            </a:p>
          </p:txBody>
        </p:sp>
        <p:cxnSp>
          <p:nvCxnSpPr>
            <p:cNvPr id="15370" name="Connettore 2 2"/>
            <p:cNvCxnSpPr>
              <a:cxnSpLocks noChangeShapeType="1"/>
            </p:cNvCxnSpPr>
            <p:nvPr/>
          </p:nvCxnSpPr>
          <p:spPr bwMode="auto">
            <a:xfrm flipH="1">
              <a:off x="5867400" y="2385219"/>
              <a:ext cx="864840" cy="0"/>
            </a:xfrm>
            <a:prstGeom prst="straightConnector1">
              <a:avLst/>
            </a:prstGeom>
            <a:noFill/>
            <a:ln w="76200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1735138" y="2960688"/>
            <a:ext cx="4979987" cy="46196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chemeClr val="bg1"/>
                </a:solidFill>
                <a:latin typeface="Arial" panose="020B0604020202020204" pitchFamily="34" charset="0"/>
              </a:rPr>
              <a:t>ATTENZIONE: da modificare in 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95288" y="2708920"/>
            <a:ext cx="8569325" cy="37528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#include&lt;stdio.h&gt;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it-IT" altLang="it-IT" sz="2400" b="1">
                <a:latin typeface="Courier New" panose="02070309020205020404" pitchFamily="49" charset="0"/>
              </a:rPr>
              <a:t> circ(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float</a:t>
            </a:r>
            <a:r>
              <a:rPr lang="it-IT" altLang="it-IT" sz="2400" b="1">
                <a:latin typeface="Courier New" panose="02070309020205020404" pitchFamily="49" charset="0"/>
              </a:rPr>
              <a:t> r,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float</a:t>
            </a:r>
            <a:r>
              <a:rPr lang="it-IT" altLang="it-IT" sz="2400" b="1">
                <a:latin typeface="Courier New" panose="02070309020205020404" pitchFamily="49" charset="0"/>
              </a:rPr>
              <a:t> *c)</a:t>
            </a: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void main 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float</a:t>
            </a: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latin typeface="Courier New" panose="02070309020205020404" pitchFamily="49" charset="0"/>
              </a:rPr>
              <a:t>raggio, circonferenza</a:t>
            </a: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4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400" b="1">
                <a:latin typeface="Courier New" panose="02070309020205020404" pitchFamily="49" charset="0"/>
              </a:rPr>
              <a:t>(“inserire il raggio: ”)</a:t>
            </a: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scanf</a:t>
            </a:r>
            <a:r>
              <a:rPr lang="it-IT" altLang="it-IT" sz="2400" b="1">
                <a:latin typeface="Courier New" panose="02070309020205020404" pitchFamily="49" charset="0"/>
              </a:rPr>
              <a:t>(“%f”,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&amp;</a:t>
            </a:r>
            <a:r>
              <a:rPr lang="it-IT" altLang="it-IT" sz="2400" b="1">
                <a:latin typeface="Courier New" panose="02070309020205020404" pitchFamily="49" charset="0"/>
              </a:rPr>
              <a:t>raggio)</a:t>
            </a: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latin typeface="Courier New" panose="02070309020205020404" pitchFamily="49" charset="0"/>
              </a:rPr>
              <a:t>circ(raggio,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&amp;</a:t>
            </a:r>
            <a:r>
              <a:rPr lang="it-IT" altLang="it-IT" sz="2400" b="1">
                <a:latin typeface="Courier New" panose="02070309020205020404" pitchFamily="49" charset="0"/>
              </a:rPr>
              <a:t>circonferenza)</a:t>
            </a: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r>
              <a:rPr lang="it-IT" altLang="it-IT" sz="2400"/>
              <a:t> </a:t>
            </a:r>
            <a:endParaRPr lang="it-IT" altLang="it-IT" sz="24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printf</a:t>
            </a:r>
            <a:r>
              <a:rPr lang="it-IT" altLang="it-IT" sz="2400" b="1">
                <a:latin typeface="Courier New" panose="02070309020205020404" pitchFamily="49" charset="0"/>
              </a:rPr>
              <a:t>(“circonferenza =%f\n”,circonferenza)</a:t>
            </a:r>
            <a:r>
              <a:rPr lang="it-IT" altLang="it-IT" sz="2400" b="1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  <a:endParaRPr lang="it-IT" altLang="it-IT" sz="2400" b="1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95288" y="260648"/>
            <a:ext cx="8569325" cy="224631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0070C0"/>
                </a:solidFill>
                <a:latin typeface="Comic Sans MS" panose="030F0702030302020204" pitchFamily="66" charset="0"/>
              </a:rPr>
              <a:t>Programma di esempio di usa_circ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float</a:t>
            </a:r>
            <a:r>
              <a:rPr lang="it-IT" altLang="it-IT" sz="2800">
                <a:latin typeface="Comic Sans MS" panose="030F0702030302020204" pitchFamily="66" charset="0"/>
              </a:rPr>
              <a:t> raggio, circonferenza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read</a:t>
            </a:r>
            <a:r>
              <a:rPr lang="it-IT" altLang="it-IT" sz="2800">
                <a:latin typeface="Comic Sans MS" panose="030F0702030302020204" pitchFamily="66" charset="0"/>
              </a:rPr>
              <a:t> (raggio)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circ(raggio, circonferenza)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Comic Sans MS" panose="030F0702030302020204" pitchFamily="66" charset="0"/>
              </a:rPr>
              <a:t>   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it-IT" sz="2800">
                <a:latin typeface="Comic Sans MS" panose="030F0702030302020204" pitchFamily="66" charset="0"/>
              </a:rPr>
              <a:t> (circonferenza)</a:t>
            </a:r>
            <a:r>
              <a:rPr lang="it-IT" altLang="it-IT" sz="2800">
                <a:solidFill>
                  <a:srgbClr val="CC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64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  <p:tag name="PUBLISH_TITLE" val="AP-05-02-T-Ar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05-02-T-Ar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cambio del valore di due variabili -2"/>
  <p:tag name="ARTICULATE_SLIDE_PAUSE" val="0"/>
  <p:tag name="ARTICULATE_NAV_LEVEL" val="1"/>
  <p:tag name="ARTICULATE_PLAYLIST_ID" val="-1"/>
  <p:tag name="ELAPSEDTIME" val="45,876"/>
  <p:tag name="AUDIO_ID" val="316"/>
  <p:tag name="TIMELINE" val="27,1/36,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cambio del valore di due variabili -3"/>
  <p:tag name="ARTICULATE_SLIDE_PAUSE" val="0"/>
  <p:tag name="ARTICULATE_NAV_LEVEL" val="1"/>
  <p:tag name="ARTICULATE_PLAYLIST_ID" val="-1"/>
  <p:tag name="ELAPSEDTIME" val="23,141"/>
  <p:tag name="AUDIO_ID" val="319"/>
  <p:tag name="TIMELINE" val="1,8/8,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cambio del valore di due variabili -4"/>
  <p:tag name="ARTICULATE_SLIDE_PAUSE" val="0"/>
  <p:tag name="ARTICULATE_NAV_LEVEL" val="1"/>
  <p:tag name="ARTICULATE_PLAYLIST_ID" val="-1"/>
  <p:tag name="ELAPSEDTIME" val="57,937"/>
  <p:tag name="AUDIO_ID" val="315"/>
  <p:tag name="TIMELINE" val="29,0/39,4/44,5/52,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cambio del valore di due variabili -5"/>
  <p:tag name="ARTICULATE_SLIDE_PAUSE" val="0"/>
  <p:tag name="ARTICULATE_NAV_LEVEL" val="1"/>
  <p:tag name="ARTICULATE_PLAYLIST_ID" val="-1"/>
  <p:tag name="ELAPSEDTIME" val="31,797"/>
  <p:tag name="AUDIO_ID" val="317"/>
  <p:tag name="TIMELINE" val="5,9/17,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cedura per lo scambio -1"/>
  <p:tag name="ARTICULATE_SLIDE_PAUSE" val="0"/>
  <p:tag name="ARTICULATE_NAV_LEVEL" val="1"/>
  <p:tag name="ARTICULATE_PLAYLIST_ID" val="-1"/>
  <p:tag name="ELAPSEDTIME" val="92,172"/>
  <p:tag name="AUDIO_ID" val="314"/>
  <p:tag name="TIMELINE" val="51,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cedura per lo scambio -2"/>
  <p:tag name="ARTICULATE_SLIDE_PAUSE" val="0"/>
  <p:tag name="ARTICULATE_NAV_LEVEL" val="1"/>
  <p:tag name="ARTICULATE_PLAYLIST_ID" val="-1"/>
  <p:tag name="ELAPSEDTIME" val="70,03101"/>
  <p:tag name="AUDIO_ID" val="318"/>
  <p:tag name="TIMELINE" val="60,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ARTICULATE_SLIDE_PAUSE" val="0"/>
  <p:tag name="ARTICULATE_NAV_LEVEL" val="1"/>
  <p:tag name="ARTICULATE_PLAYLIST_ID" val="-1"/>
  <p:tag name="ELAPSEDTIME" val="54,844"/>
  <p:tag name="AUDIO_ID" val="30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cedure e parametri di output"/>
  <p:tag name="ARTICULATE_SLIDE_PAUSE" val="0"/>
  <p:tag name="ARTICULATE_NAV_LEVEL" val="1"/>
  <p:tag name="ARTICULATE_PLAYLIST_ID" val="-1"/>
  <p:tag name="ELAPSEDTIME" val="56,235"/>
  <p:tag name="AUDIO_ID" val="310"/>
  <p:tag name="TIMELINE" val="5,0/32,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onvenzioni per l'intestazione -1"/>
  <p:tag name="ARTICULATE_SLIDE_PAUSE" val="0"/>
  <p:tag name="ARTICULATE_NAV_LEVEL" val="1"/>
  <p:tag name="ARTICULATE_PLAYLIST_ID" val="-1"/>
  <p:tag name="ELAPSEDTIME" val="94,062"/>
  <p:tag name="AUDIO_ID" val="309"/>
  <p:tag name="TIMELINE" val="50,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onvenzioni per l'intestazione -2"/>
  <p:tag name="ARTICULATE_SLIDE_PAUSE" val="0"/>
  <p:tag name="ARTICULATE_NAV_LEVEL" val="1"/>
  <p:tag name="ARTICULATE_PLAYLIST_ID" val="-1"/>
  <p:tag name="ELAPSEDTIME" val="71,312"/>
  <p:tag name="AUDIO_ID" val="298"/>
  <p:tag name="TIMELINE" val="2,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 di procedura -1"/>
  <p:tag name="ARTICULATE_SLIDE_PAUSE" val="0"/>
  <p:tag name="ARTICULATE_NAV_LEVEL" val="1"/>
  <p:tag name="ARTICULATE_PLAYLIST_ID" val="-1"/>
  <p:tag name="ELAPSEDTIME" val="76,047"/>
  <p:tag name="AUDIO_ID" val="299"/>
  <p:tag name="TIMELINE" val="38,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o di procedura -2"/>
  <p:tag name="ARTICULATE_SLIDE_PAUSE" val="0"/>
  <p:tag name="ARTICULATE_NAV_LEVEL" val="1"/>
  <p:tag name="ARTICULATE_PLAYLIST_ID" val="-1"/>
  <p:tag name="ELAPSEDTIME" val="45,671"/>
  <p:tag name="AUDIO_ID" val="313"/>
  <p:tag name="TIMELINE" val="1,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onvenzioni per la chiamata"/>
  <p:tag name="ARTICULATE_SLIDE_PAUSE" val="0"/>
  <p:tag name="ARTICULATE_NAV_LEVEL" val="1"/>
  <p:tag name="ARTICULATE_PLAYLIST_ID" val="-1"/>
  <p:tag name="ELAPSEDTIME" val="118,11"/>
  <p:tag name="AUDIO_ID" val="312"/>
  <p:tag name="TIMELINE" val="44,4/69,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Scambio del valore di due variabili -1"/>
  <p:tag name="ARTICULATE_SLIDE_PAUSE" val="0"/>
  <p:tag name="ARTICULATE_NAV_LEVEL" val="1"/>
  <p:tag name="ARTICULATE_PLAYLIST_ID" val="-1"/>
  <p:tag name="ELAPSEDTIME" val="53,953"/>
  <p:tag name="AUDIO_ID" val="300"/>
  <p:tag name="TIMELINE" val="38,8"/>
</p:tagLst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1389</Words>
  <Application>Microsoft Office PowerPoint</Application>
  <PresentationFormat>Presentazione su schermo (4:3)</PresentationFormat>
  <Paragraphs>246</Paragraphs>
  <Slides>19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7" baseType="lpstr">
      <vt:lpstr>Arial</vt:lpstr>
      <vt:lpstr>Avant Garde</vt:lpstr>
      <vt:lpstr>Comic Sans MS</vt:lpstr>
      <vt:lpstr>Courier New</vt:lpstr>
      <vt:lpstr>New York</vt:lpstr>
      <vt:lpstr>Times New Roman</vt:lpstr>
      <vt:lpstr>Wingdings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Istituto Universitario Navale di Napoli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giunta</dc:creator>
  <cp:lastModifiedBy>Giulio Giunta</cp:lastModifiedBy>
  <cp:revision>68</cp:revision>
  <dcterms:created xsi:type="dcterms:W3CDTF">2001-09-13T12:43:04Z</dcterms:created>
  <dcterms:modified xsi:type="dcterms:W3CDTF">2023-10-09T09:06:12Z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AP-05-02-T</vt:lpwstr>
  </property>
</Properties>
</file>