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7"/>
  </p:notesMasterIdLst>
  <p:sldIdLst>
    <p:sldId id="306" r:id="rId2"/>
    <p:sldId id="272" r:id="rId3"/>
    <p:sldId id="278" r:id="rId4"/>
    <p:sldId id="279" r:id="rId5"/>
    <p:sldId id="305" r:id="rId6"/>
    <p:sldId id="314" r:id="rId7"/>
    <p:sldId id="308" r:id="rId8"/>
    <p:sldId id="309" r:id="rId9"/>
    <p:sldId id="280" r:id="rId10"/>
    <p:sldId id="281" r:id="rId11"/>
    <p:sldId id="312" r:id="rId12"/>
    <p:sldId id="313" r:id="rId13"/>
    <p:sldId id="282" r:id="rId14"/>
    <p:sldId id="283" r:id="rId15"/>
    <p:sldId id="288" r:id="rId16"/>
    <p:sldId id="284" r:id="rId17"/>
    <p:sldId id="285" r:id="rId18"/>
    <p:sldId id="286" r:id="rId19"/>
    <p:sldId id="287" r:id="rId20"/>
    <p:sldId id="302" r:id="rId21"/>
    <p:sldId id="301" r:id="rId22"/>
    <p:sldId id="289" r:id="rId23"/>
    <p:sldId id="304" r:id="rId24"/>
    <p:sldId id="290" r:id="rId25"/>
    <p:sldId id="291" r:id="rId26"/>
    <p:sldId id="292" r:id="rId27"/>
    <p:sldId id="315" r:id="rId28"/>
    <p:sldId id="316" r:id="rId29"/>
    <p:sldId id="293" r:id="rId30"/>
    <p:sldId id="303" r:id="rId31"/>
    <p:sldId id="310" r:id="rId32"/>
    <p:sldId id="294" r:id="rId33"/>
    <p:sldId id="318" r:id="rId34"/>
    <p:sldId id="297" r:id="rId35"/>
    <p:sldId id="317" r:id="rId36"/>
  </p:sldIdLst>
  <p:sldSz cx="9144000" cy="6858000" type="screen4x3"/>
  <p:notesSz cx="6858000" cy="9144000"/>
  <p:custDataLst>
    <p:tags r:id="rId38"/>
  </p:custDataLst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33CC33"/>
    <a:srgbClr val="0099CC"/>
    <a:srgbClr val="00FFCC"/>
    <a:srgbClr val="CC3300"/>
    <a:srgbClr val="DDDDDD"/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48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28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DEF80A-AA45-43F3-85AB-69CA16D5DE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8DF0756-BF78-4C01-A113-32BC340E7242}" type="slidenum">
              <a:rPr lang="it-IT" altLang="it-IT" sz="1200" smtClean="0"/>
              <a:pPr/>
              <a:t>1</a:t>
            </a:fld>
            <a:endParaRPr lang="it-IT" altLang="it-IT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6C9575B-A6C6-4EBD-9CC8-C30C43AFC266}" type="slidenum">
              <a:rPr lang="it-IT" altLang="it-IT" sz="1200" smtClean="0"/>
              <a:pPr/>
              <a:t>10</a:t>
            </a:fld>
            <a:endParaRPr lang="it-IT" altLang="it-IT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C7EE8CD-0C95-4863-ACAB-7A9AA43A3A29}" type="slidenum">
              <a:rPr lang="it-IT" altLang="it-IT" sz="1200" smtClean="0"/>
              <a:pPr/>
              <a:t>11</a:t>
            </a:fld>
            <a:endParaRPr lang="it-IT" altLang="it-IT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030EDDF-7F26-4B46-9C2A-3726E7040D19}" type="slidenum">
              <a:rPr lang="it-IT" altLang="it-IT" sz="1200" smtClean="0"/>
              <a:pPr/>
              <a:t>12</a:t>
            </a:fld>
            <a:endParaRPr lang="it-IT" altLang="it-IT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89C4458-5B49-4E09-913B-24C1F30D59E1}" type="slidenum">
              <a:rPr lang="it-IT" altLang="it-IT" sz="1200" smtClean="0"/>
              <a:pPr/>
              <a:t>13</a:t>
            </a:fld>
            <a:endParaRPr lang="it-IT" altLang="it-IT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6D03A46-9069-4CB9-B643-732C0473D95E}" type="slidenum">
              <a:rPr lang="it-IT" altLang="it-IT" sz="1200" smtClean="0"/>
              <a:pPr/>
              <a:t>14</a:t>
            </a:fld>
            <a:endParaRPr lang="it-IT" altLang="it-IT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F9B9F9E-3948-4AEF-810F-3CBC2F4486BC}" type="slidenum">
              <a:rPr lang="it-IT" altLang="it-IT" sz="1200" smtClean="0"/>
              <a:pPr/>
              <a:t>15</a:t>
            </a:fld>
            <a:endParaRPr lang="it-IT" altLang="it-IT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352A4E5-16B0-4193-8AF9-FCCD77AA2CB8}" type="slidenum">
              <a:rPr lang="it-IT" altLang="it-IT" sz="1200" smtClean="0"/>
              <a:pPr/>
              <a:t>16</a:t>
            </a:fld>
            <a:endParaRPr lang="it-IT" altLang="it-IT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CA231DA-8264-45A0-A6FD-8B2E3D1146EC}" type="slidenum">
              <a:rPr lang="it-IT" altLang="it-IT" sz="1200" smtClean="0"/>
              <a:pPr/>
              <a:t>17</a:t>
            </a:fld>
            <a:endParaRPr lang="it-IT" altLang="it-IT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0B1C801-F883-4090-9735-E7FFC852389B}" type="slidenum">
              <a:rPr lang="it-IT" altLang="it-IT" sz="1200" smtClean="0"/>
              <a:pPr/>
              <a:t>18</a:t>
            </a:fld>
            <a:endParaRPr lang="it-IT" altLang="it-IT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DF1E57B-69E8-4F9F-B894-16C0650A8E4D}" type="slidenum">
              <a:rPr lang="it-IT" altLang="it-IT" sz="1200" smtClean="0"/>
              <a:pPr/>
              <a:t>19</a:t>
            </a:fld>
            <a:endParaRPr lang="it-IT" altLang="it-IT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EA694A4-30B9-4B50-9DF9-F88AD059A5C3}" type="slidenum">
              <a:rPr lang="it-IT" altLang="it-IT" sz="1200" smtClean="0"/>
              <a:pPr/>
              <a:t>2</a:t>
            </a:fld>
            <a:endParaRPr lang="it-IT" altLang="it-IT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78F1C11-8822-4A82-9BA9-756072922DFD}" type="slidenum">
              <a:rPr lang="it-IT" altLang="it-IT" sz="1200" smtClean="0"/>
              <a:pPr/>
              <a:t>20</a:t>
            </a:fld>
            <a:endParaRPr lang="it-IT" altLang="it-IT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E5345EE-837F-4E9A-AAB9-D0C998001719}" type="slidenum">
              <a:rPr lang="it-IT" altLang="it-IT" sz="1200" smtClean="0"/>
              <a:pPr/>
              <a:t>21</a:t>
            </a:fld>
            <a:endParaRPr lang="it-IT" altLang="it-IT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722C16E-08D7-4218-9BA4-8C8C95AC8E67}" type="slidenum">
              <a:rPr lang="it-IT" altLang="it-IT" sz="1200" smtClean="0"/>
              <a:pPr/>
              <a:t>22</a:t>
            </a:fld>
            <a:endParaRPr lang="it-IT" altLang="it-IT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E0AF91B-E5CE-4CF3-A342-471755C646AE}" type="slidenum">
              <a:rPr lang="it-IT" altLang="it-IT" sz="1200" smtClean="0"/>
              <a:pPr/>
              <a:t>23</a:t>
            </a:fld>
            <a:endParaRPr lang="it-IT" altLang="it-IT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8B35A7E-FE2A-47E5-9B52-D08F822866DD}" type="slidenum">
              <a:rPr lang="it-IT" altLang="it-IT" sz="1200" smtClean="0"/>
              <a:pPr/>
              <a:t>24</a:t>
            </a:fld>
            <a:endParaRPr lang="it-IT" altLang="it-IT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5EA468A-8253-4865-80BE-F95A2079DC63}" type="slidenum">
              <a:rPr lang="it-IT" altLang="it-IT" sz="1200" smtClean="0"/>
              <a:pPr/>
              <a:t>25</a:t>
            </a:fld>
            <a:endParaRPr lang="it-IT" altLang="it-IT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B4624E2-CFDF-4AE3-80BF-2EC5585E85F9}" type="slidenum">
              <a:rPr lang="it-IT" altLang="it-IT" sz="1200" smtClean="0"/>
              <a:pPr/>
              <a:t>26</a:t>
            </a:fld>
            <a:endParaRPr lang="it-IT" altLang="it-IT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50B13C7-3EF5-4D55-92AD-73E15C94034D}" type="slidenum">
              <a:rPr lang="it-IT" altLang="it-IT" sz="1200" smtClean="0"/>
              <a:pPr/>
              <a:t>27</a:t>
            </a:fld>
            <a:endParaRPr lang="it-IT" altLang="it-IT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06BE392-A07B-4881-B00B-9A7ABDD00062}" type="slidenum">
              <a:rPr lang="it-IT" altLang="it-IT" sz="1200" smtClean="0"/>
              <a:pPr/>
              <a:t>28</a:t>
            </a:fld>
            <a:endParaRPr lang="it-IT" altLang="it-IT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3A5ACA9-7F43-486D-9016-D15C93CF84DE}" type="slidenum">
              <a:rPr lang="it-IT" altLang="it-IT" sz="1200" smtClean="0"/>
              <a:pPr/>
              <a:t>29</a:t>
            </a:fld>
            <a:endParaRPr lang="it-IT" altLang="it-IT" sz="12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0A7D427-D881-4545-A7AD-D1AE20FD09D8}" type="slidenum">
              <a:rPr lang="it-IT" altLang="it-IT" sz="1200" smtClean="0"/>
              <a:pPr/>
              <a:t>3</a:t>
            </a:fld>
            <a:endParaRPr lang="it-IT" altLang="it-IT" sz="120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337B73C-AFBE-463F-8D66-FE6A82A66342}" type="slidenum">
              <a:rPr lang="it-IT" altLang="it-IT" sz="1200" smtClean="0"/>
              <a:pPr/>
              <a:t>30</a:t>
            </a:fld>
            <a:endParaRPr lang="it-IT" altLang="it-IT" sz="12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B4C6E2A-3F06-4044-A80D-86007305AEBF}" type="slidenum">
              <a:rPr lang="it-IT" altLang="it-IT" sz="1200" smtClean="0"/>
              <a:pPr/>
              <a:t>31</a:t>
            </a:fld>
            <a:endParaRPr lang="it-IT" altLang="it-IT" sz="12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6378559-A39F-4D4C-AA9B-6828A96B3BDE}" type="slidenum">
              <a:rPr lang="it-IT" altLang="it-IT" sz="1200" smtClean="0"/>
              <a:pPr/>
              <a:t>32</a:t>
            </a:fld>
            <a:endParaRPr lang="it-IT" altLang="it-IT" sz="12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B441888-5473-4D26-8021-30976F2CC83F}" type="slidenum">
              <a:rPr lang="it-IT" altLang="it-IT" sz="1200" smtClean="0"/>
              <a:pPr/>
              <a:t>33</a:t>
            </a:fld>
            <a:endParaRPr lang="it-IT" altLang="it-IT" sz="12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5AE8F1C-B0B8-41C3-822C-3EF8659E07E8}" type="slidenum">
              <a:rPr lang="it-IT" altLang="it-IT" sz="1200" smtClean="0"/>
              <a:pPr/>
              <a:t>34</a:t>
            </a:fld>
            <a:endParaRPr lang="it-IT" altLang="it-IT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1746653-7448-49EA-8898-4B3A8044831D}" type="slidenum">
              <a:rPr lang="it-IT" altLang="it-IT" sz="1200" smtClean="0"/>
              <a:pPr/>
              <a:t>35</a:t>
            </a:fld>
            <a:endParaRPr lang="it-IT" altLang="it-IT" sz="12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56AA1CE-3601-4ECA-9C09-02D26D14B6B3}" type="slidenum">
              <a:rPr lang="it-IT" altLang="it-IT" sz="1200" smtClean="0"/>
              <a:pPr/>
              <a:t>4</a:t>
            </a:fld>
            <a:endParaRPr lang="it-IT" altLang="it-IT" sz="120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D505DFF-234A-436C-83B4-9B99ACC654FD}" type="slidenum">
              <a:rPr lang="it-IT" altLang="it-IT" sz="1200" smtClean="0"/>
              <a:pPr/>
              <a:t>5</a:t>
            </a:fld>
            <a:endParaRPr lang="it-IT" altLang="it-IT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32BBB60-5FDA-4EF4-B362-D4621B80E7DA}" type="slidenum">
              <a:rPr lang="it-IT" altLang="it-IT" sz="1200" smtClean="0"/>
              <a:pPr/>
              <a:t>6</a:t>
            </a:fld>
            <a:endParaRPr lang="it-IT" altLang="it-IT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31E92D9-A8E9-4E10-8576-F61057F3CCE6}" type="slidenum">
              <a:rPr lang="it-IT" altLang="it-IT" sz="1200" smtClean="0"/>
              <a:pPr/>
              <a:t>7</a:t>
            </a:fld>
            <a:endParaRPr lang="it-IT" altLang="it-IT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8F625B8-DC32-4082-9F28-705495046C66}" type="slidenum">
              <a:rPr lang="it-IT" altLang="it-IT" sz="1200" smtClean="0"/>
              <a:pPr/>
              <a:t>8</a:t>
            </a:fld>
            <a:endParaRPr lang="it-IT" altLang="it-IT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9CEE7F9-3B2A-499F-BC1A-B536B00D9D8E}" type="slidenum">
              <a:rPr lang="it-IT" altLang="it-IT" sz="1200" smtClean="0"/>
              <a:pPr/>
              <a:t>9</a:t>
            </a:fld>
            <a:endParaRPr lang="it-IT" altLang="it-IT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20A1B-EE12-4C46-BC2F-1C1AAA8B7F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252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3646B-5AE1-41DC-A792-A9AA758740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124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E04D8-9A40-4617-8BC7-96C1F9F0897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4004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18406-A448-48BC-8CD6-DEB645399E3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242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5316D-7561-42DC-BDC8-AFE55F4D34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0331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FF82F-A67F-4579-A617-CF0CCD72F42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0325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DA12E-CFD0-45F2-9118-B010F250890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033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3FEEA-3E5E-4B00-A8DD-1ECB1B80E9A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716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589F6-7AB0-43DC-94D3-1F6A25B5594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6369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FA489-DA49-47B7-9D87-DB81A15EC2A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9697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BFAA2-CF77-4CDB-8008-D4E8445559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8616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282FBD5-1690-4490-B603-90FCD3A7E34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2" Type="http://schemas.openxmlformats.org/officeDocument/2006/relationships/tags" Target="../tags/tag2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5.bin"/><Relationship Id="rId2" Type="http://schemas.openxmlformats.org/officeDocument/2006/relationships/tags" Target="../tags/tag3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7.bin"/><Relationship Id="rId2" Type="http://schemas.openxmlformats.org/officeDocument/2006/relationships/tags" Target="../tags/tag3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9.bin"/><Relationship Id="rId2" Type="http://schemas.openxmlformats.org/officeDocument/2006/relationships/tags" Target="../tags/tag3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Function e procedure  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   </a:t>
            </a:r>
            <a:r>
              <a:rPr lang="it-IT" altLang="it-IT" sz="2400">
                <a:latin typeface="Arial" panose="020B0604020202020204" pitchFamily="34" charset="0"/>
              </a:rPr>
              <a:t>[05]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13787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Function 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b="1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b="1">
                <a:latin typeface="Arial" panose="020B0604020202020204" pitchFamily="34" charset="0"/>
              </a:rPr>
              <a:t>           </a:t>
            </a:r>
            <a:r>
              <a:rPr lang="it-IT" altLang="it-IT" sz="2400">
                <a:latin typeface="Arial" panose="020B0604020202020204" pitchFamily="34" charset="0"/>
              </a:rPr>
              <a:t>[01-T]</a:t>
            </a:r>
            <a:endParaRPr lang="it-IT" altLang="it-IT" sz="2400">
              <a:latin typeface="Avant Garde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827088" y="1700213"/>
            <a:ext cx="7561262" cy="3968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Organizzazione di algoritmi come function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827088" y="2565400"/>
            <a:ext cx="7561262" cy="16160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 organizzazione modulare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 function</a:t>
            </a:r>
            <a:endParaRPr lang="it-IT" altLang="it-IT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 parametri e argomenti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 restituzione del risultato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 charset="0"/>
              </a:rPr>
              <a:t>Prerequisiti richiesti:</a:t>
            </a:r>
            <a:r>
              <a:rPr lang="it-IT" altLang="it-IT" sz="2000">
                <a:latin typeface="Avant Garde" charset="0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 charset="0"/>
              </a:rPr>
              <a:t>AP-02-*-T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39750" y="1341438"/>
            <a:ext cx="8208963" cy="3046412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 algn="just">
              <a:defRPr/>
            </a:pP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float</a:t>
            </a: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mio_raggio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,</a:t>
            </a: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circonferenza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2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mio_raggio</a:t>
            </a: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1.1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2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circonferenza</a:t>
            </a: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circon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mio_raggio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2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(circonferenza)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2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317500"/>
            <a:ext cx="520700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Arial" panose="020B0604020202020204" pitchFamily="34" charset="0"/>
              </a:rPr>
              <a:t>utilizzo di una </a:t>
            </a:r>
            <a:r>
              <a:rPr lang="it-IT" altLang="it-IT" sz="2400">
                <a:latin typeface="Monaco" charset="0"/>
              </a:rPr>
              <a:t> </a:t>
            </a:r>
            <a:r>
              <a:rPr lang="it-IT" altLang="it-IT" sz="3600" b="1">
                <a:solidFill>
                  <a:srgbClr val="FF3300"/>
                </a:solidFill>
                <a:latin typeface="Comic Sans MS" panose="030F0702030302020204" pitchFamily="66" charset="0"/>
              </a:rPr>
              <a:t>function</a:t>
            </a:r>
            <a:r>
              <a:rPr lang="it-IT" altLang="it-IT" sz="3600" b="1">
                <a:latin typeface="Courier New" panose="02070309020205020404" pitchFamily="49" charset="0"/>
              </a:rPr>
              <a:t>:</a:t>
            </a:r>
            <a:endParaRPr lang="it-IT" altLang="it-IT" sz="2400">
              <a:latin typeface="Monaco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39750" y="4722813"/>
            <a:ext cx="8093075" cy="6413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mio_raggio</a:t>
            </a:r>
            <a:r>
              <a:rPr lang="it-IT" altLang="it-IT">
                <a:latin typeface="Arial" panose="020B0604020202020204" pitchFamily="34" charset="0"/>
              </a:rPr>
              <a:t> è l’</a:t>
            </a:r>
            <a:r>
              <a:rPr lang="it-IT" altLang="ja-JP" b="1">
                <a:latin typeface="Arial" panose="020B0604020202020204" pitchFamily="34" charset="0"/>
              </a:rPr>
              <a:t>argomento</a:t>
            </a:r>
            <a:r>
              <a:rPr lang="it-IT" altLang="ja-JP">
                <a:latin typeface="Arial" panose="020B0604020202020204" pitchFamily="34" charset="0"/>
              </a:rPr>
              <a:t> della </a:t>
            </a:r>
            <a:r>
              <a:rPr lang="it-IT" altLang="ja-JP" b="1">
                <a:latin typeface="Arial" panose="020B0604020202020204" pitchFamily="34" charset="0"/>
              </a:rPr>
              <a:t>chiamata</a:t>
            </a:r>
            <a:endParaRPr lang="it-IT" altLang="it-IT" b="1">
              <a:latin typeface="Arial" panose="020B0604020202020204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140200" y="2708275"/>
            <a:ext cx="3889375" cy="6477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457200" y="317500"/>
            <a:ext cx="520700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Arial" panose="020B0604020202020204" pitchFamily="34" charset="0"/>
              </a:rPr>
              <a:t>utilizzo di una </a:t>
            </a:r>
            <a:r>
              <a:rPr lang="it-IT" altLang="it-IT" sz="2400">
                <a:latin typeface="Monaco" charset="0"/>
              </a:rPr>
              <a:t> </a:t>
            </a:r>
            <a:r>
              <a:rPr lang="it-IT" altLang="it-IT" sz="3600" b="1">
                <a:solidFill>
                  <a:srgbClr val="FF3300"/>
                </a:solidFill>
                <a:latin typeface="Comic Sans MS" panose="030F0702030302020204" pitchFamily="66" charset="0"/>
              </a:rPr>
              <a:t>function</a:t>
            </a:r>
            <a:r>
              <a:rPr lang="it-IT" altLang="it-IT" sz="3600" b="1">
                <a:latin typeface="Courier New" panose="02070309020205020404" pitchFamily="49" charset="0"/>
              </a:rPr>
              <a:t>:</a:t>
            </a:r>
            <a:endParaRPr lang="it-IT" altLang="it-IT" sz="2400">
              <a:latin typeface="Monaco" charset="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1258888" y="4508500"/>
            <a:ext cx="6511925" cy="6413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1.1</a:t>
            </a:r>
            <a:r>
              <a:rPr lang="it-IT" altLang="it-IT">
                <a:latin typeface="Arial" panose="020B0604020202020204" pitchFamily="34" charset="0"/>
              </a:rPr>
              <a:t> è l’</a:t>
            </a:r>
            <a:r>
              <a:rPr lang="it-IT" altLang="ja-JP" b="1">
                <a:latin typeface="Arial" panose="020B0604020202020204" pitchFamily="34" charset="0"/>
              </a:rPr>
              <a:t>argomento</a:t>
            </a:r>
            <a:r>
              <a:rPr lang="it-IT" altLang="ja-JP">
                <a:latin typeface="Arial" panose="020B0604020202020204" pitchFamily="34" charset="0"/>
              </a:rPr>
              <a:t> della </a:t>
            </a:r>
            <a:r>
              <a:rPr lang="it-IT" altLang="ja-JP" b="1">
                <a:latin typeface="Arial" panose="020B0604020202020204" pitchFamily="34" charset="0"/>
              </a:rPr>
              <a:t>chiamata</a:t>
            </a:r>
            <a:endParaRPr lang="it-IT" altLang="it-IT" b="1">
              <a:latin typeface="Arial" panose="020B0604020202020204" pitchFamily="34" charset="0"/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4211638" y="2492375"/>
            <a:ext cx="2447925" cy="6477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11560" y="1456531"/>
            <a:ext cx="8208963" cy="2554287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 algn="just">
              <a:defRPr/>
            </a:pP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mio_raggio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,</a:t>
            </a: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circonferenza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2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 circonferenza</a:t>
            </a: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circon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(1.1)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2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(circonferenza)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2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211638" y="2384699"/>
            <a:ext cx="2687352" cy="6477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0" y="1196975"/>
            <a:ext cx="4500563" cy="13843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 algn="just"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circon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(1.1));</a:t>
            </a: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317500"/>
            <a:ext cx="520700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Arial" panose="020B0604020202020204" pitchFamily="34" charset="0"/>
              </a:rPr>
              <a:t>utilizzo di una </a:t>
            </a:r>
            <a:r>
              <a:rPr lang="it-IT" altLang="it-IT" sz="2400">
                <a:latin typeface="Monaco" charset="0"/>
              </a:rPr>
              <a:t> </a:t>
            </a:r>
            <a:r>
              <a:rPr lang="it-IT" altLang="it-IT" sz="3600" b="1">
                <a:solidFill>
                  <a:srgbClr val="FF3300"/>
                </a:solidFill>
                <a:latin typeface="Comic Sans MS" panose="030F0702030302020204" pitchFamily="66" charset="0"/>
              </a:rPr>
              <a:t>function</a:t>
            </a:r>
            <a:r>
              <a:rPr lang="it-IT" altLang="it-IT" sz="3600" b="1">
                <a:latin typeface="Courier New" panose="02070309020205020404" pitchFamily="49" charset="0"/>
              </a:rPr>
              <a:t>:</a:t>
            </a:r>
            <a:endParaRPr lang="it-IT" altLang="it-IT" sz="2400">
              <a:latin typeface="Monaco" charset="0"/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187625" y="1581150"/>
            <a:ext cx="2376264" cy="576263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4608513" y="1196975"/>
            <a:ext cx="4535487" cy="224631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r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 algn="just"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(r);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circon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(r));</a:t>
            </a: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323850" y="3933825"/>
            <a:ext cx="6408738" cy="243205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const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float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pi_greco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3.1415926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dirty="0">
                <a:solidFill>
                  <a:srgbClr val="7F7F7F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7F7F7F"/>
                </a:solidFill>
                <a:latin typeface="Times New Roman" charset="0"/>
                <a:ea typeface="ＭＳ Ｐゴシック" charset="0"/>
              </a:rPr>
              <a:t> </a:t>
            </a:r>
            <a:endParaRPr lang="it-IT" b="1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circon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(1.1)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2.0*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pi_greco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*1.1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circon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(1.1))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grpSp>
        <p:nvGrpSpPr>
          <p:cNvPr id="105484" name="Group 12"/>
          <p:cNvGrpSpPr>
            <a:grpSpLocks/>
          </p:cNvGrpSpPr>
          <p:nvPr/>
        </p:nvGrpSpPr>
        <p:grpSpPr bwMode="auto">
          <a:xfrm>
            <a:off x="250825" y="3956050"/>
            <a:ext cx="6481763" cy="2852738"/>
            <a:chOff x="158" y="2387"/>
            <a:chExt cx="3629" cy="1769"/>
          </a:xfrm>
        </p:grpSpPr>
        <p:sp>
          <p:nvSpPr>
            <p:cNvPr id="25608" name="Line 10"/>
            <p:cNvSpPr>
              <a:spLocks noChangeShapeType="1"/>
            </p:cNvSpPr>
            <p:nvPr/>
          </p:nvSpPr>
          <p:spPr bwMode="auto">
            <a:xfrm>
              <a:off x="158" y="2387"/>
              <a:ext cx="3629" cy="17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09" name="Line 11"/>
            <p:cNvSpPr>
              <a:spLocks noChangeShapeType="1"/>
            </p:cNvSpPr>
            <p:nvPr/>
          </p:nvSpPr>
          <p:spPr bwMode="auto">
            <a:xfrm flipV="1">
              <a:off x="204" y="2478"/>
              <a:ext cx="3583" cy="167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868193" y="2420888"/>
            <a:ext cx="2016125" cy="576263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animBg="1"/>
      <p:bldP spid="105480" grpId="0" animBg="1"/>
      <p:bldP spid="105481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68313" y="4508500"/>
            <a:ext cx="7743825" cy="15636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>
                <a:latin typeface="Arial" charset="0"/>
                <a:ea typeface="ＭＳ Ｐゴシック" charset="0"/>
              </a:rPr>
              <a:t>la valutazione di questa espressione richiede l’esecuzione (</a:t>
            </a:r>
            <a:r>
              <a:rPr lang="it-IT" sz="3200" b="1" dirty="0">
                <a:latin typeface="Arial" charset="0"/>
                <a:ea typeface="ＭＳ Ｐゴシック" charset="0"/>
              </a:rPr>
              <a:t>attivazione</a:t>
            </a:r>
            <a:r>
              <a:rPr lang="it-IT" sz="3200" dirty="0">
                <a:latin typeface="Arial" charset="0"/>
                <a:ea typeface="ＭＳ Ｐゴシック" charset="0"/>
              </a:rPr>
              <a:t>) della </a:t>
            </a:r>
            <a:r>
              <a:rPr lang="it-IT" sz="3200" b="1" dirty="0">
                <a:latin typeface="Arial" charset="0"/>
                <a:ea typeface="ＭＳ Ｐゴシック" charset="0"/>
              </a:rPr>
              <a:t>function </a:t>
            </a:r>
            <a:r>
              <a:rPr lang="it-IT" sz="32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circon</a:t>
            </a:r>
            <a:endParaRPr lang="it-IT" sz="24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04800" y="127000"/>
            <a:ext cx="2665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le espressioni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68313" y="908050"/>
            <a:ext cx="8159750" cy="122872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circonferenza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circon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mio_raggio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) </a:t>
            </a:r>
          </a:p>
          <a:p>
            <a:pPr>
              <a:defRPr/>
            </a:pPr>
            <a:r>
              <a:rPr lang="it-IT" sz="1000" b="1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circonferenza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circon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(raggio)</a:t>
            </a:r>
          </a:p>
        </p:txBody>
      </p:sp>
      <p:grpSp>
        <p:nvGrpSpPr>
          <p:cNvPr id="28679" name="Group 7"/>
          <p:cNvGrpSpPr>
            <a:grpSpLocks/>
          </p:cNvGrpSpPr>
          <p:nvPr/>
        </p:nvGrpSpPr>
        <p:grpSpPr bwMode="auto">
          <a:xfrm>
            <a:off x="457200" y="2743200"/>
            <a:ext cx="5845175" cy="1330325"/>
            <a:chOff x="288" y="1728"/>
            <a:chExt cx="3682" cy="838"/>
          </a:xfrm>
        </p:grpSpPr>
        <p:sp>
          <p:nvSpPr>
            <p:cNvPr id="27654" name="Text Box 5"/>
            <p:cNvSpPr txBox="1">
              <a:spLocks noChangeArrowheads="1"/>
            </p:cNvSpPr>
            <p:nvPr/>
          </p:nvSpPr>
          <p:spPr bwMode="auto">
            <a:xfrm>
              <a:off x="288" y="1728"/>
              <a:ext cx="368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contengono un </a:t>
              </a:r>
              <a:r>
                <a:rPr lang="it-IT" altLang="it-IT" b="1">
                  <a:solidFill>
                    <a:schemeClr val="accent2"/>
                  </a:solidFill>
                  <a:latin typeface="Arial" panose="020B0604020202020204" pitchFamily="34" charset="0"/>
                </a:rPr>
                <a:t>riferimento</a:t>
              </a:r>
              <a:r>
                <a:rPr lang="it-IT" altLang="it-IT">
                  <a:latin typeface="Arial" panose="020B0604020202020204" pitchFamily="34" charset="0"/>
                </a:rPr>
                <a:t> alla</a:t>
              </a:r>
              <a:endParaRPr lang="it-IT" altLang="it-IT" sz="2400">
                <a:latin typeface="New York" charset="0"/>
              </a:endParaRPr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1680" y="2195"/>
              <a:ext cx="1952" cy="37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 b="1">
                  <a:latin typeface="Comic Sans MS" charset="0"/>
                  <a:ea typeface="ＭＳ Ｐゴシック" charset="0"/>
                </a:rPr>
                <a:t>function circon</a:t>
              </a:r>
              <a:endParaRPr lang="it-IT" sz="2400" b="1">
                <a:latin typeface="Comic Sans MS" charset="0"/>
                <a:ea typeface="ＭＳ Ｐゴシック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9750" y="188913"/>
            <a:ext cx="8286750" cy="17494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latin typeface="Arial" charset="0"/>
                <a:ea typeface="ＭＳ Ｐゴシック" charset="0"/>
              </a:rPr>
              <a:t>l’esecuzione dell'istruzione di </a:t>
            </a:r>
            <a:r>
              <a:rPr lang="it-IT" b="1" dirty="0">
                <a:latin typeface="Arial" charset="0"/>
                <a:ea typeface="ＭＳ Ｐゴシック" charset="0"/>
              </a:rPr>
              <a:t>chiamata</a:t>
            </a:r>
            <a:r>
              <a:rPr lang="it-IT" dirty="0">
                <a:latin typeface="Arial" charset="0"/>
                <a:ea typeface="ＭＳ Ｐゴシック" charset="0"/>
              </a:rPr>
              <a:t> provoca l’esecuzione della function (</a:t>
            </a:r>
            <a:r>
              <a:rPr lang="it-IT" b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attivazione</a:t>
            </a:r>
            <a:r>
              <a:rPr lang="it-IT" dirty="0">
                <a:latin typeface="Arial" charset="0"/>
                <a:ea typeface="ＭＳ Ｐゴシック" charset="0"/>
              </a:rPr>
              <a:t> della function)</a:t>
            </a:r>
            <a:endParaRPr lang="it-IT" sz="2400" dirty="0">
              <a:latin typeface="New York" charset="0"/>
              <a:ea typeface="ＭＳ Ｐゴシック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95288" y="2133600"/>
            <a:ext cx="8569325" cy="449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dirty="0" smtClean="0">
                <a:latin typeface="Arial" panose="020B0604020202020204" pitchFamily="34" charset="0"/>
              </a:rPr>
              <a:t>lo scambio di  informazioni tra il </a:t>
            </a:r>
          </a:p>
          <a:p>
            <a:pPr algn="ctr">
              <a:defRPr/>
            </a:pPr>
            <a:r>
              <a:rPr lang="it-IT" altLang="it-IT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programma chiamante</a:t>
            </a:r>
            <a:r>
              <a:rPr lang="it-IT" altLang="it-IT" dirty="0" smtClean="0">
                <a:latin typeface="Arial" panose="020B0604020202020204" pitchFamily="34" charset="0"/>
              </a:rPr>
              <a:t> e </a:t>
            </a:r>
          </a:p>
          <a:p>
            <a:pPr algn="ctr">
              <a:defRPr/>
            </a:pPr>
            <a:r>
              <a:rPr lang="it-IT" altLang="it-IT" dirty="0" smtClean="0">
                <a:latin typeface="Arial" panose="020B0604020202020204" pitchFamily="34" charset="0"/>
              </a:rPr>
              <a:t>la </a:t>
            </a:r>
            <a:r>
              <a:rPr lang="it-IT" altLang="it-IT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function chiamata</a:t>
            </a:r>
            <a:r>
              <a:rPr lang="it-IT" altLang="it-IT" b="1" dirty="0" smtClean="0">
                <a:latin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it-IT" altLang="it-IT" dirty="0" smtClean="0">
                <a:latin typeface="Arial" panose="020B0604020202020204" pitchFamily="34" charset="0"/>
              </a:rPr>
              <a:t>avviene</a:t>
            </a:r>
            <a:r>
              <a:rPr lang="it-IT" altLang="it-IT" b="1" dirty="0" smtClean="0">
                <a:latin typeface="Arial" panose="020B0604020202020204" pitchFamily="34" charset="0"/>
              </a:rPr>
              <a:t> </a:t>
            </a:r>
            <a:r>
              <a:rPr lang="it-IT" altLang="it-IT" dirty="0" smtClean="0">
                <a:latin typeface="Arial" panose="020B0604020202020204" pitchFamily="34" charset="0"/>
              </a:rPr>
              <a:t>attraverso la </a:t>
            </a:r>
            <a:r>
              <a:rPr lang="it-IT" altLang="it-IT" b="1" dirty="0" smtClean="0">
                <a:latin typeface="Arial" panose="020B0604020202020204" pitchFamily="34" charset="0"/>
              </a:rPr>
              <a:t>corrispondenza</a:t>
            </a:r>
            <a:r>
              <a:rPr lang="it-IT" altLang="it-IT" dirty="0" smtClean="0">
                <a:latin typeface="Arial" panose="020B0604020202020204" pitchFamily="34" charset="0"/>
              </a:rPr>
              <a:t> tra </a:t>
            </a:r>
            <a:r>
              <a:rPr lang="it-IT" altLang="it-IT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argomento</a:t>
            </a:r>
            <a:r>
              <a:rPr lang="it-IT" altLang="it-IT" dirty="0" smtClean="0">
                <a:latin typeface="Arial" panose="020B0604020202020204" pitchFamily="34" charset="0"/>
              </a:rPr>
              <a:t> di chiamata e </a:t>
            </a:r>
          </a:p>
          <a:p>
            <a:pPr algn="ctr">
              <a:defRPr/>
            </a:pPr>
            <a:r>
              <a:rPr lang="it-IT" altLang="it-IT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parametro</a:t>
            </a:r>
            <a:r>
              <a:rPr lang="it-IT" altLang="it-IT" dirty="0" smtClean="0">
                <a:latin typeface="Arial" panose="020B0604020202020204" pitchFamily="34" charset="0"/>
              </a:rPr>
              <a:t> della function</a:t>
            </a:r>
          </a:p>
          <a:p>
            <a:pPr algn="ctr">
              <a:defRPr/>
            </a:pPr>
            <a:r>
              <a:rPr lang="it-IT" altLang="it-IT" dirty="0" smtClean="0">
                <a:latin typeface="Arial" panose="020B0604020202020204" pitchFamily="34" charset="0"/>
              </a:rPr>
              <a:t>e attraverso il </a:t>
            </a:r>
            <a:r>
              <a:rPr lang="it-IT" altLang="it-IT" b="1" dirty="0" smtClean="0">
                <a:latin typeface="Arial" panose="020B0604020202020204" pitchFamily="34" charset="0"/>
              </a:rPr>
              <a:t>risultato</a:t>
            </a:r>
            <a:r>
              <a:rPr lang="it-IT" altLang="it-IT" dirty="0" smtClean="0">
                <a:latin typeface="Arial" panose="020B0604020202020204" pitchFamily="34" charset="0"/>
              </a:rPr>
              <a:t> restituito nell’</a:t>
            </a:r>
            <a:r>
              <a:rPr lang="it-IT" altLang="ja-JP" dirty="0" smtClean="0">
                <a:latin typeface="Arial" panose="020B0604020202020204" pitchFamily="34" charset="0"/>
              </a:rPr>
              <a:t>espressione di chiamata</a:t>
            </a:r>
            <a:endParaRPr lang="it-IT" altLang="it-IT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7950" y="3500438"/>
            <a:ext cx="8856663" cy="1749425"/>
          </a:xfrm>
          <a:prstGeom prst="rect">
            <a:avLst/>
          </a:prstGeom>
          <a:solidFill>
            <a:srgbClr val="DDDDDD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dirty="0" smtClean="0">
                <a:latin typeface="Arial" panose="020B0604020202020204" pitchFamily="34" charset="0"/>
              </a:rPr>
              <a:t>il </a:t>
            </a:r>
            <a:r>
              <a:rPr lang="it-IT" altLang="it-IT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valore dell’</a:t>
            </a:r>
            <a:r>
              <a:rPr lang="it-IT" altLang="ja-JP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argomento</a:t>
            </a:r>
            <a:r>
              <a:rPr lang="it-IT" altLang="ja-JP" dirty="0" smtClean="0">
                <a:latin typeface="Arial" panose="020B0604020202020204" pitchFamily="34" charset="0"/>
              </a:rPr>
              <a:t> viene </a:t>
            </a:r>
            <a:r>
              <a:rPr lang="it-IT" altLang="ja-JP" b="1" dirty="0" smtClean="0">
                <a:latin typeface="Arial" panose="020B0604020202020204" pitchFamily="34" charset="0"/>
              </a:rPr>
              <a:t>assegnato</a:t>
            </a:r>
            <a:r>
              <a:rPr lang="it-IT" altLang="ja-JP" dirty="0" smtClean="0">
                <a:latin typeface="Arial" panose="020B0604020202020204" pitchFamily="34" charset="0"/>
              </a:rPr>
              <a:t> al </a:t>
            </a:r>
            <a:r>
              <a:rPr lang="it-IT" altLang="ja-JP" b="1" dirty="0" smtClean="0">
                <a:solidFill>
                  <a:srgbClr val="CC3300"/>
                </a:solidFill>
                <a:latin typeface="Arial" panose="020B0604020202020204" pitchFamily="34" charset="0"/>
              </a:rPr>
              <a:t>parametro</a:t>
            </a:r>
            <a:r>
              <a:rPr lang="it-IT" altLang="ja-JP" dirty="0" smtClean="0">
                <a:latin typeface="Arial" panose="020B0604020202020204" pitchFamily="34" charset="0"/>
              </a:rPr>
              <a:t> corrispondente, al momento dell’attivazione della function</a:t>
            </a:r>
            <a:endParaRPr lang="it-IT" altLang="it-IT" sz="2800" b="1" dirty="0" smtClean="0">
              <a:latin typeface="Arial" panose="020B0604020202020204" pitchFamily="34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50825" y="908050"/>
            <a:ext cx="8726488" cy="5238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 dirty="0">
                <a:latin typeface="Arial" charset="0"/>
                <a:ea typeface="ＭＳ Ｐゴシック" charset="0"/>
              </a:rPr>
              <a:t>variabili che appaiono  nella </a:t>
            </a:r>
            <a:r>
              <a:rPr lang="it-IT" sz="2800" b="1" dirty="0">
                <a:latin typeface="Arial" charset="0"/>
                <a:ea typeface="ＭＳ Ｐゴシック" charset="0"/>
              </a:rPr>
              <a:t>chiamata</a:t>
            </a:r>
            <a:r>
              <a:rPr lang="it-IT" sz="2800" dirty="0">
                <a:latin typeface="Arial" charset="0"/>
                <a:ea typeface="ＭＳ Ｐゴシック" charset="0"/>
              </a:rPr>
              <a:t> di una function</a:t>
            </a:r>
            <a:endParaRPr lang="it-IT" sz="2400" dirty="0">
              <a:latin typeface="New York" charset="0"/>
              <a:ea typeface="ＭＳ Ｐゴシック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916238" y="238125"/>
            <a:ext cx="2155825" cy="588963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argomenti</a:t>
            </a:r>
            <a:endParaRPr lang="it-IT" sz="3200" b="1">
              <a:solidFill>
                <a:schemeClr val="accent2"/>
              </a:solidFill>
              <a:latin typeface="New York" charset="0"/>
              <a:ea typeface="ＭＳ Ｐゴシック" charset="0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350" y="2536825"/>
            <a:ext cx="9126538" cy="52387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2800" dirty="0" smtClean="0">
                <a:latin typeface="Arial" panose="020B0604020202020204" pitchFamily="34" charset="0"/>
              </a:rPr>
              <a:t>variabili che appaiono  nell’</a:t>
            </a:r>
            <a:r>
              <a:rPr lang="it-IT" altLang="ja-JP" sz="2800" b="1" dirty="0" smtClean="0">
                <a:latin typeface="Arial" panose="020B0604020202020204" pitchFamily="34" charset="0"/>
              </a:rPr>
              <a:t>intestazione</a:t>
            </a:r>
            <a:r>
              <a:rPr lang="it-IT" altLang="ja-JP" sz="2800" dirty="0" smtClean="0">
                <a:latin typeface="Arial" panose="020B0604020202020204" pitchFamily="34" charset="0"/>
              </a:rPr>
              <a:t> di una function</a:t>
            </a:r>
            <a:endParaRPr lang="it-IT" altLang="it-IT" sz="2400" dirty="0" smtClean="0">
              <a:latin typeface="New York" charset="0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971800" y="1871663"/>
            <a:ext cx="2044700" cy="58896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>
                <a:solidFill>
                  <a:srgbClr val="CC3300"/>
                </a:solidFill>
                <a:latin typeface="Arial" charset="0"/>
                <a:ea typeface="ＭＳ Ｐゴシック" charset="0"/>
              </a:rPr>
              <a:t>parametri</a:t>
            </a:r>
            <a:endParaRPr lang="it-IT" sz="3200" b="1">
              <a:solidFill>
                <a:srgbClr val="CC3300"/>
              </a:solidFill>
              <a:latin typeface="New York" charset="0"/>
              <a:ea typeface="ＭＳ Ｐゴシック" charset="0"/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23850" y="5373688"/>
            <a:ext cx="8640763" cy="1200150"/>
          </a:xfrm>
          <a:prstGeom prst="rect">
            <a:avLst/>
          </a:pr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argomento</a:t>
            </a:r>
            <a:r>
              <a:rPr lang="it-IT">
                <a:solidFill>
                  <a:schemeClr val="bg1"/>
                </a:solidFill>
                <a:latin typeface="Arial" charset="0"/>
                <a:ea typeface="ＭＳ Ｐゴシック" charset="0"/>
              </a:rPr>
              <a:t> e </a:t>
            </a:r>
            <a:r>
              <a:rPr lang="it-IT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parametro</a:t>
            </a:r>
            <a:r>
              <a:rPr lang="it-IT">
                <a:latin typeface="Arial" charset="0"/>
                <a:ea typeface="ＭＳ Ｐゴシック" charset="0"/>
              </a:rPr>
              <a:t> </a:t>
            </a:r>
            <a:r>
              <a:rPr lang="it-IT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non sono la</a:t>
            </a:r>
            <a:r>
              <a:rPr lang="it-IT" b="1">
                <a:latin typeface="Arial" charset="0"/>
                <a:ea typeface="ＭＳ Ｐゴシック" charset="0"/>
              </a:rPr>
              <a:t> </a:t>
            </a:r>
            <a:r>
              <a:rPr lang="it-IT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stessa variabile</a:t>
            </a:r>
            <a:endParaRPr lang="it-IT" sz="28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 autoUpdateAnimBg="0"/>
      <p:bldP spid="34823" grpId="0" animBg="1"/>
      <p:bldP spid="34824" grpId="0" animBg="1" autoUpdateAnimBg="0"/>
      <p:bldP spid="3482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74675" y="260350"/>
            <a:ext cx="7737475" cy="708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latin typeface="Courier New" charset="0"/>
              <a:ea typeface="ＭＳ Ｐゴシック" charset="0"/>
            </a:endParaRP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&lt;tipo&gt;&lt;nome&gt;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(&lt;tipo&gt;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&lt;variabile&gt;,..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)</a:t>
            </a:r>
            <a:endParaRPr lang="it-IT" sz="800" b="1" dirty="0">
              <a:latin typeface="Monaco" charset="0"/>
              <a:ea typeface="ＭＳ Ｐゴシック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23850" y="1341438"/>
            <a:ext cx="82089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la lista delle variabili che appaiono nella </a:t>
            </a:r>
            <a:r>
              <a:rPr lang="it-IT" altLang="it-IT" sz="2800" b="1">
                <a:latin typeface="Arial" panose="020B0604020202020204" pitchFamily="34" charset="0"/>
              </a:rPr>
              <a:t>intestazione</a:t>
            </a:r>
            <a:r>
              <a:rPr lang="it-IT" altLang="it-IT" sz="2800">
                <a:latin typeface="Arial" panose="020B0604020202020204" pitchFamily="34" charset="0"/>
              </a:rPr>
              <a:t> è la lista dei 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parametri</a:t>
            </a:r>
            <a:r>
              <a:rPr lang="it-IT" altLang="it-IT" sz="2800">
                <a:latin typeface="Arial" panose="020B0604020202020204" pitchFamily="34" charset="0"/>
              </a:rPr>
              <a:t> della function e indica le variabili che identificano i 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dati di input</a:t>
            </a:r>
            <a:r>
              <a:rPr lang="it-IT" altLang="it-IT" sz="2800">
                <a:latin typeface="Arial" panose="020B0604020202020204" pitchFamily="34" charset="0"/>
              </a:rPr>
              <a:t> dell’algoritmo</a:t>
            </a:r>
            <a:endParaRPr lang="it-IT" altLang="it-IT" sz="2800">
              <a:latin typeface="New York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23850" y="3213100"/>
            <a:ext cx="8397875" cy="1563688"/>
          </a:xfrm>
          <a:prstGeom prst="rect">
            <a:avLst/>
          </a:prstGeom>
          <a:solidFill>
            <a:srgbClr val="66FFFF"/>
          </a:solidFill>
          <a:ln w="571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dirty="0" smtClean="0">
                <a:latin typeface="Arial" panose="020B0604020202020204" pitchFamily="34" charset="0"/>
              </a:rPr>
              <a:t>c’</a:t>
            </a:r>
            <a:r>
              <a:rPr lang="it-IT" altLang="ja-JP" dirty="0" smtClean="0">
                <a:latin typeface="Arial" panose="020B0604020202020204" pitchFamily="34" charset="0"/>
              </a:rPr>
              <a:t>è un </a:t>
            </a:r>
            <a:r>
              <a:rPr lang="it-IT" altLang="ja-JP" b="1" dirty="0" smtClean="0">
                <a:solidFill>
                  <a:srgbClr val="33CC33"/>
                </a:solidFill>
                <a:latin typeface="Arial" panose="020B0604020202020204" pitchFamily="34" charset="0"/>
              </a:rPr>
              <a:t>unico dato di output</a:t>
            </a:r>
            <a:r>
              <a:rPr lang="it-IT" altLang="ja-JP" dirty="0" smtClean="0">
                <a:latin typeface="Arial" panose="020B0604020202020204" pitchFamily="34" charset="0"/>
              </a:rPr>
              <a:t> dell’algoritmo, che è associato al nome della function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dirty="0" smtClean="0">
                <a:latin typeface="Arial" panose="020B0604020202020204" pitchFamily="34" charset="0"/>
              </a:rPr>
              <a:t>e il cui tipo è precisato in  </a:t>
            </a:r>
            <a:r>
              <a:rPr lang="it-IT" altLang="it-IT" b="1" dirty="0" smtClean="0">
                <a:latin typeface="Comic Sans MS" panose="030F0702030302020204" pitchFamily="66" charset="0"/>
              </a:rPr>
              <a:t>&lt;tipo&gt;</a:t>
            </a:r>
            <a:endParaRPr lang="it-IT" altLang="it-IT" sz="2400" b="1" dirty="0" smtClean="0">
              <a:latin typeface="Comic Sans MS" panose="030F0702030302020204" pitchFamily="66" charset="0"/>
            </a:endParaRP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V="1">
            <a:off x="4097338" y="931863"/>
            <a:ext cx="1223962" cy="50323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V="1">
            <a:off x="1547813" y="909638"/>
            <a:ext cx="0" cy="2232025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260475" y="5516563"/>
            <a:ext cx="5832475" cy="588962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circon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(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raggio)</a:t>
            </a:r>
            <a:endParaRPr lang="it-IT" sz="32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30742" name="Group 22"/>
          <p:cNvGrpSpPr>
            <a:grpSpLocks/>
          </p:cNvGrpSpPr>
          <p:nvPr/>
        </p:nvGrpSpPr>
        <p:grpSpPr bwMode="auto">
          <a:xfrm>
            <a:off x="4067175" y="5307013"/>
            <a:ext cx="2867025" cy="1330325"/>
            <a:chOff x="1655" y="3339"/>
            <a:chExt cx="1806" cy="838"/>
          </a:xfrm>
        </p:grpSpPr>
        <p:sp>
          <p:nvSpPr>
            <p:cNvPr id="33804" name="Oval 11"/>
            <p:cNvSpPr>
              <a:spLocks noChangeArrowheads="1"/>
            </p:cNvSpPr>
            <p:nvPr/>
          </p:nvSpPr>
          <p:spPr bwMode="auto">
            <a:xfrm>
              <a:off x="2200" y="3339"/>
              <a:ext cx="952" cy="589"/>
            </a:xfrm>
            <a:prstGeom prst="ellips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33805" name="Text Box 12"/>
            <p:cNvSpPr txBox="1">
              <a:spLocks noChangeArrowheads="1"/>
            </p:cNvSpPr>
            <p:nvPr/>
          </p:nvSpPr>
          <p:spPr bwMode="auto">
            <a:xfrm>
              <a:off x="1655" y="3883"/>
              <a:ext cx="1806" cy="29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parametro di input</a:t>
              </a:r>
            </a:p>
          </p:txBody>
        </p:sp>
      </p:grpSp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1277938" y="4919663"/>
            <a:ext cx="2379662" cy="1316037"/>
            <a:chOff x="556915" y="4920209"/>
            <a:chExt cx="2379663" cy="1316036"/>
          </a:xfrm>
        </p:grpSpPr>
        <p:sp>
          <p:nvSpPr>
            <p:cNvPr id="33802" name="Oval 15"/>
            <p:cNvSpPr>
              <a:spLocks noChangeArrowheads="1"/>
            </p:cNvSpPr>
            <p:nvPr/>
          </p:nvSpPr>
          <p:spPr bwMode="auto">
            <a:xfrm>
              <a:off x="574444" y="5301208"/>
              <a:ext cx="1079500" cy="935037"/>
            </a:xfrm>
            <a:prstGeom prst="ellips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33803" name="Text Box 16"/>
            <p:cNvSpPr txBox="1">
              <a:spLocks noChangeArrowheads="1"/>
            </p:cNvSpPr>
            <p:nvPr/>
          </p:nvSpPr>
          <p:spPr bwMode="auto">
            <a:xfrm>
              <a:off x="556915" y="4920209"/>
              <a:ext cx="2379663" cy="457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tipo dell’</a:t>
              </a:r>
              <a:r>
                <a:rPr lang="it-IT" altLang="ja-JP" sz="24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output</a:t>
              </a:r>
              <a:endParaRPr lang="it-IT" altLang="it-IT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  <p:bldP spid="30726" grpId="0" animBg="1" autoUpdateAnimBg="0"/>
      <p:bldP spid="307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81000" y="228600"/>
            <a:ext cx="8583613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>
                <a:latin typeface="Arial" panose="020B0604020202020204" pitchFamily="34" charset="0"/>
              </a:rPr>
              <a:t> la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function </a:t>
            </a: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circon</a:t>
            </a:r>
            <a:r>
              <a:rPr lang="it-IT" altLang="it-IT">
                <a:latin typeface="Arial" panose="020B0604020202020204" pitchFamily="34" charset="0"/>
              </a:rPr>
              <a:t>  ha come unico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>
                <a:latin typeface="Arial" panose="020B0604020202020204" pitchFamily="34" charset="0"/>
              </a:rPr>
              <a:t>parametro la variabile </a:t>
            </a: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raggio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>
                <a:latin typeface="Arial" panose="020B0604020202020204" pitchFamily="34" charset="0"/>
              </a:rPr>
              <a:t> non ci sono istruzioni di 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I/O</a:t>
            </a:r>
            <a:r>
              <a:rPr lang="it-IT" altLang="it-IT">
                <a:latin typeface="Arial" panose="020B0604020202020204" pitchFamily="34" charset="0"/>
              </a:rPr>
              <a:t> nella function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>
                <a:latin typeface="Arial" panose="020B0604020202020204" pitchFamily="34" charset="0"/>
              </a:rPr>
              <a:t> la variabile </a:t>
            </a: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raggio</a:t>
            </a:r>
            <a:r>
              <a:rPr lang="it-IT" altLang="it-IT">
                <a:latin typeface="Arial" panose="020B0604020202020204" pitchFamily="34" charset="0"/>
              </a:rPr>
              <a:t> è lasciata indefinita 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>
                <a:latin typeface="Arial" panose="020B0604020202020204" pitchFamily="34" charset="0"/>
              </a:rPr>
              <a:t>(senza valore associato) nel corpo della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>
                <a:latin typeface="Arial" panose="020B0604020202020204" pitchFamily="34" charset="0"/>
              </a:rPr>
              <a:t>function 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>
                <a:latin typeface="Arial" panose="020B0604020202020204" pitchFamily="34" charset="0"/>
              </a:rPr>
              <a:t> la function </a:t>
            </a:r>
            <a:r>
              <a:rPr lang="it-IT" altLang="it-IT" b="1">
                <a:latin typeface="Arial" panose="020B0604020202020204" pitchFamily="34" charset="0"/>
              </a:rPr>
              <a:t>deve</a:t>
            </a:r>
            <a:r>
              <a:rPr lang="it-IT" altLang="it-IT">
                <a:latin typeface="Arial" panose="020B0604020202020204" pitchFamily="34" charset="0"/>
              </a:rPr>
              <a:t> contenere una istruzione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>
                <a:latin typeface="Arial" panose="020B0604020202020204" pitchFamily="34" charset="0"/>
              </a:rPr>
              <a:t>che restituisca il valore della function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>
                <a:latin typeface="Arial" panose="020B0604020202020204" pitchFamily="34" charset="0"/>
              </a:rPr>
              <a:t>(dato di output) 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None/>
            </a:pP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>
                <a:latin typeface="Arial" panose="020B0604020202020204" pitchFamily="34" charset="0"/>
              </a:rPr>
              <a:t> (</a:t>
            </a: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return</a:t>
            </a:r>
            <a:r>
              <a:rPr lang="it-IT" altLang="it-IT">
                <a:latin typeface="Comic Sans MS" panose="030F0702030302020204" pitchFamily="66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2.0*pi_greco*raggio</a:t>
            </a:r>
            <a:r>
              <a:rPr lang="it-IT" altLang="it-IT" b="1">
                <a:latin typeface="Courier New" panose="02070309020205020404" pitchFamily="49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86800" cy="204152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</a:t>
            </a:r>
            <a:r>
              <a:rPr lang="it-IT" altLang="it-IT" sz="2400">
                <a:latin typeface="New York" charset="0"/>
              </a:rPr>
              <a:t> </a:t>
            </a:r>
            <a:endParaRPr lang="it-IT" altLang="it-IT" sz="900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algoritmo per il calcolo dell'area </a:t>
            </a:r>
            <a:r>
              <a:rPr lang="it-IT" altLang="it-IT" i="1">
                <a:solidFill>
                  <a:srgbClr val="CC3300"/>
                </a:solidFill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 di un cerchio di raggio </a:t>
            </a:r>
            <a:r>
              <a:rPr lang="it-IT" altLang="it-IT" i="1">
                <a:solidFill>
                  <a:srgbClr val="CC3300"/>
                </a:solidFill>
              </a:rPr>
              <a:t>r</a:t>
            </a:r>
            <a:r>
              <a:rPr lang="it-IT" altLang="it-IT" sz="2800">
                <a:latin typeface="Arial" panose="020B0604020202020204" pitchFamily="34" charset="0"/>
              </a:rPr>
              <a:t>, utilizzando il valore della circonferenza </a:t>
            </a:r>
            <a:r>
              <a:rPr lang="it-IT" altLang="it-IT" i="1">
                <a:solidFill>
                  <a:srgbClr val="CC3300"/>
                </a:solidFill>
              </a:rPr>
              <a:t>c</a:t>
            </a:r>
            <a:r>
              <a:rPr lang="it-IT" altLang="it-IT" sz="2800">
                <a:latin typeface="Arial" panose="020B0604020202020204" pitchFamily="34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             (</a:t>
            </a:r>
            <a:r>
              <a:rPr lang="it-IT" altLang="it-IT" i="1">
                <a:cs typeface="Arial" panose="020B0604020202020204" pitchFamily="34" charset="0"/>
              </a:rPr>
              <a:t>c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=2</a:t>
            </a:r>
            <a:r>
              <a:rPr lang="it-IT" altLang="it-IT" sz="2800"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it-IT" altLang="it-IT" i="1">
                <a:cs typeface="Arial" panose="020B0604020202020204" pitchFamily="34" charset="0"/>
              </a:rPr>
              <a:t>r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,   </a:t>
            </a:r>
            <a:r>
              <a:rPr lang="it-IT" altLang="it-IT" i="1"/>
              <a:t>A</a:t>
            </a:r>
            <a:r>
              <a:rPr lang="it-IT" altLang="it-IT" sz="2800">
                <a:latin typeface="Arial" panose="020B0604020202020204" pitchFamily="34" charset="0"/>
              </a:rPr>
              <a:t>=</a:t>
            </a:r>
            <a:r>
              <a:rPr lang="it-IT" altLang="it-IT" sz="2800">
                <a:latin typeface="Symbol" panose="05050102010706020507" pitchFamily="18" charset="2"/>
              </a:rPr>
              <a:t>p</a:t>
            </a:r>
            <a:r>
              <a:rPr lang="it-IT" altLang="it-IT" i="1"/>
              <a:t>r</a:t>
            </a:r>
            <a:r>
              <a:rPr lang="it-IT" altLang="it-IT" sz="2800" baseline="30000">
                <a:latin typeface="Arial" panose="020B0604020202020204" pitchFamily="34" charset="0"/>
              </a:rPr>
              <a:t>2</a:t>
            </a:r>
            <a:r>
              <a:rPr lang="it-IT" altLang="it-IT" sz="2800">
                <a:latin typeface="Arial" panose="020B0604020202020204" pitchFamily="34" charset="0"/>
              </a:rPr>
              <a:t>   e quindi   </a:t>
            </a:r>
            <a:r>
              <a:rPr lang="it-IT" altLang="it-IT" i="1"/>
              <a:t>A</a:t>
            </a:r>
            <a:r>
              <a:rPr lang="it-IT" altLang="it-IT" sz="2800">
                <a:latin typeface="Arial" panose="020B0604020202020204" pitchFamily="34" charset="0"/>
              </a:rPr>
              <a:t>=</a:t>
            </a:r>
            <a:r>
              <a:rPr lang="it-IT" altLang="it-IT" i="1"/>
              <a:t>c</a:t>
            </a:r>
            <a:r>
              <a:rPr lang="it-IT" altLang="it-IT" sz="2800" baseline="30000">
                <a:latin typeface="Arial" panose="020B0604020202020204" pitchFamily="34" charset="0"/>
              </a:rPr>
              <a:t>2</a:t>
            </a:r>
            <a:r>
              <a:rPr lang="it-IT" altLang="it-IT" sz="2800">
                <a:latin typeface="Arial" panose="020B0604020202020204" pitchFamily="34" charset="0"/>
              </a:rPr>
              <a:t>/(4</a:t>
            </a:r>
            <a:r>
              <a:rPr lang="it-IT" altLang="it-IT" sz="2800">
                <a:latin typeface="Symbol" panose="05050102010706020507" pitchFamily="18" charset="2"/>
              </a:rPr>
              <a:t>p</a:t>
            </a:r>
            <a:r>
              <a:rPr lang="it-IT" altLang="it-IT" sz="2800">
                <a:latin typeface="Arial" panose="020B0604020202020204" pitchFamily="34" charset="0"/>
              </a:rPr>
              <a:t>))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11188" y="2492375"/>
            <a:ext cx="8012112" cy="310832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area, raggio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const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float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pi_greco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3.1415926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(raggio)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area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circon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(raggio)^2/(4.0*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pi_greco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(area)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795963" y="1700213"/>
            <a:ext cx="1800225" cy="576262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195513" y="4149725"/>
            <a:ext cx="5616575" cy="576263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2" grpId="0" animBg="1"/>
      <p:bldP spid="3277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27088" y="549275"/>
            <a:ext cx="7848600" cy="18161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area_cerchio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raggio)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const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float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pi_greco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3.1415926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circon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(raggio)^2/(4.0*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pi_greco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7100888" y="2049463"/>
            <a:ext cx="2043112" cy="588962"/>
          </a:xfrm>
          <a:prstGeom prst="rect">
            <a:avLst/>
          </a:prstGeom>
          <a:solidFill>
            <a:srgbClr val="FFFF66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Tahoma" panose="020B0604030504040204" pitchFamily="34" charset="0"/>
                <a:cs typeface="Tahoma" panose="020B0604030504040204" pitchFamily="34" charset="0"/>
              </a:rPr>
              <a:t>versione 1</a:t>
            </a:r>
          </a:p>
        </p:txBody>
      </p:sp>
      <p:graphicFrame>
        <p:nvGraphicFramePr>
          <p:cNvPr id="39940" name="Object 6"/>
          <p:cNvGraphicFramePr>
            <a:graphicFrameLocks noChangeAspect="1"/>
          </p:cNvGraphicFramePr>
          <p:nvPr/>
        </p:nvGraphicFramePr>
        <p:xfrm>
          <a:off x="7883525" y="0"/>
          <a:ext cx="1260475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Equation" r:id="rId5" imgW="508000" imgH="419100" progId="Equation.DSMT4">
                  <p:embed/>
                </p:oleObj>
              </mc:Choice>
              <mc:Fallback>
                <p:oleObj name="Equation" r:id="rId5" imgW="5080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3525" y="0"/>
                        <a:ext cx="1260475" cy="1039813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00" name="Group 8"/>
          <p:cNvGrpSpPr>
            <a:grpSpLocks/>
          </p:cNvGrpSpPr>
          <p:nvPr/>
        </p:nvGrpSpPr>
        <p:grpSpPr bwMode="auto">
          <a:xfrm>
            <a:off x="755650" y="3573463"/>
            <a:ext cx="8204200" cy="1958975"/>
            <a:chOff x="476" y="2251"/>
            <a:chExt cx="5168" cy="1234"/>
          </a:xfrm>
        </p:grpSpPr>
        <p:sp>
          <p:nvSpPr>
            <p:cNvPr id="33795" name="Text Box 3"/>
            <p:cNvSpPr txBox="1">
              <a:spLocks noChangeArrowheads="1"/>
            </p:cNvSpPr>
            <p:nvPr/>
          </p:nvSpPr>
          <p:spPr bwMode="auto">
            <a:xfrm>
              <a:off x="476" y="2341"/>
              <a:ext cx="4944" cy="1144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sz="2800" b="1" dirty="0">
                  <a:solidFill>
                    <a:srgbClr val="CC3300"/>
                  </a:solidFill>
                  <a:latin typeface="Comic Sans MS" charset="0"/>
                  <a:ea typeface="ＭＳ Ｐゴシック" charset="0"/>
                </a:rPr>
                <a:t>float</a:t>
              </a:r>
              <a:r>
                <a:rPr lang="it-IT" sz="2800" b="1" dirty="0">
                  <a:latin typeface="Comic Sans MS" charset="0"/>
                  <a:ea typeface="ＭＳ Ｐゴシック" charset="0"/>
                </a:rPr>
                <a:t> </a:t>
              </a:r>
              <a:r>
                <a:rPr lang="it-IT" sz="2800" b="1" dirty="0" err="1">
                  <a:latin typeface="Comic Sans MS" charset="0"/>
                  <a:ea typeface="ＭＳ Ｐゴシック" charset="0"/>
                </a:rPr>
                <a:t>area_cerchio</a:t>
              </a:r>
              <a:r>
                <a:rPr lang="it-IT" sz="2800" b="1" dirty="0">
                  <a:latin typeface="Comic Sans MS" charset="0"/>
                  <a:ea typeface="ＭＳ Ｐゴシック" charset="0"/>
                </a:rPr>
                <a:t> (</a:t>
              </a:r>
              <a:r>
                <a:rPr lang="it-IT" sz="2800" b="1" dirty="0">
                  <a:solidFill>
                    <a:srgbClr val="CC3300"/>
                  </a:solidFill>
                  <a:latin typeface="Comic Sans MS" charset="0"/>
                  <a:ea typeface="ＭＳ Ｐゴシック" charset="0"/>
                </a:rPr>
                <a:t>float </a:t>
              </a:r>
              <a:r>
                <a:rPr lang="it-IT" sz="2800" b="1" dirty="0">
                  <a:latin typeface="Comic Sans MS" charset="0"/>
                  <a:ea typeface="ＭＳ Ｐゴシック" charset="0"/>
                </a:rPr>
                <a:t>raggio)</a:t>
              </a:r>
              <a:r>
                <a:rPr lang="it-IT" sz="2800" b="1" dirty="0">
                  <a:solidFill>
                    <a:srgbClr val="FF3300"/>
                  </a:solidFill>
                  <a:latin typeface="Comic Sans MS" charset="0"/>
                  <a:ea typeface="ＭＳ Ｐゴシック" charset="0"/>
                </a:rPr>
                <a:t> </a:t>
              </a:r>
              <a:r>
                <a:rPr lang="it-IT" sz="2800" b="1" dirty="0">
                  <a:solidFill>
                    <a:srgbClr val="CC3300"/>
                  </a:solidFill>
                  <a:latin typeface="Comic Sans MS" charset="0"/>
                  <a:ea typeface="ＭＳ Ｐゴシック" charset="0"/>
                </a:rPr>
                <a:t>{</a:t>
              </a:r>
            </a:p>
            <a:p>
              <a:pPr>
                <a:defRPr/>
              </a:pPr>
              <a:r>
                <a:rPr lang="it-IT" sz="2800" b="1" dirty="0">
                  <a:solidFill>
                    <a:srgbClr val="CC3300"/>
                  </a:solidFill>
                  <a:latin typeface="Comic Sans MS" charset="0"/>
                  <a:ea typeface="ＭＳ Ｐゴシック" charset="0"/>
                </a:rPr>
                <a:t> </a:t>
              </a:r>
              <a:r>
                <a:rPr lang="it-IT" sz="2800" b="1" dirty="0" err="1">
                  <a:solidFill>
                    <a:srgbClr val="CC3300"/>
                  </a:solidFill>
                  <a:latin typeface="Comic Sans MS" charset="0"/>
                  <a:ea typeface="ＭＳ Ｐゴシック" charset="0"/>
                </a:rPr>
                <a:t>const</a:t>
              </a:r>
              <a:r>
                <a:rPr lang="it-IT" sz="2800" b="1" dirty="0">
                  <a:solidFill>
                    <a:srgbClr val="CC3300"/>
                  </a:solidFill>
                  <a:latin typeface="Comic Sans MS" charset="0"/>
                  <a:ea typeface="ＭＳ Ｐゴシック" charset="0"/>
                </a:rPr>
                <a:t> float</a:t>
              </a:r>
              <a:r>
                <a:rPr lang="it-IT" sz="2800" b="1" dirty="0">
                  <a:latin typeface="Comic Sans MS" charset="0"/>
                  <a:ea typeface="ＭＳ Ｐゴシック" charset="0"/>
                </a:rPr>
                <a:t> </a:t>
              </a:r>
              <a:r>
                <a:rPr lang="it-IT" sz="2800" b="1" dirty="0" err="1">
                  <a:latin typeface="Comic Sans MS" charset="0"/>
                  <a:ea typeface="ＭＳ Ｐゴシック" charset="0"/>
                </a:rPr>
                <a:t>pi_greco</a:t>
              </a:r>
              <a:r>
                <a:rPr lang="it-IT" sz="2800" b="1" dirty="0">
                  <a:latin typeface="Comic Sans MS" charset="0"/>
                  <a:ea typeface="ＭＳ Ｐゴシック" charset="0"/>
                </a:rPr>
                <a:t> </a:t>
              </a:r>
              <a:r>
                <a:rPr lang="it-IT" sz="2800" b="1" dirty="0">
                  <a:solidFill>
                    <a:srgbClr val="CC3300"/>
                  </a:solidFill>
                  <a:latin typeface="Comic Sans MS" charset="0"/>
                  <a:ea typeface="ＭＳ Ｐゴシック" charset="0"/>
                </a:rPr>
                <a:t>=</a:t>
              </a:r>
              <a:r>
                <a:rPr lang="it-IT" sz="2800" b="1" dirty="0">
                  <a:latin typeface="Comic Sans MS" charset="0"/>
                  <a:ea typeface="ＭＳ Ｐゴシック" charset="0"/>
                </a:rPr>
                <a:t> 3.1415926</a:t>
              </a:r>
              <a:r>
                <a:rPr lang="it-IT" sz="2800" b="1" dirty="0">
                  <a:solidFill>
                    <a:srgbClr val="CC3300"/>
                  </a:solidFill>
                  <a:latin typeface="Comic Sans MS" charset="0"/>
                  <a:ea typeface="ＭＳ Ｐゴシック" charset="0"/>
                </a:rPr>
                <a:t>;</a:t>
              </a:r>
              <a:r>
                <a:rPr lang="it-IT" sz="2800" b="1" dirty="0">
                  <a:latin typeface="Comic Sans MS" charset="0"/>
                  <a:ea typeface="ＭＳ Ｐゴシック" charset="0"/>
                </a:rPr>
                <a:t>  </a:t>
              </a:r>
            </a:p>
            <a:p>
              <a:pPr>
                <a:defRPr/>
              </a:pPr>
              <a:r>
                <a:rPr lang="it-IT" sz="2800" b="1" dirty="0">
                  <a:solidFill>
                    <a:srgbClr val="CC3300"/>
                  </a:solidFill>
                  <a:latin typeface="Comic Sans MS" charset="0"/>
                  <a:ea typeface="ＭＳ Ｐゴシック" charset="0"/>
                </a:rPr>
                <a:t> </a:t>
              </a:r>
              <a:r>
                <a:rPr lang="it-IT" sz="2800" b="1" dirty="0" err="1">
                  <a:solidFill>
                    <a:srgbClr val="CC3300"/>
                  </a:solidFill>
                  <a:latin typeface="Comic Sans MS" charset="0"/>
                  <a:ea typeface="ＭＳ Ｐゴシック" charset="0"/>
                </a:rPr>
                <a:t>return</a:t>
              </a:r>
              <a:r>
                <a:rPr lang="it-IT" sz="2800" b="1" dirty="0">
                  <a:latin typeface="Comic Sans MS" charset="0"/>
                  <a:ea typeface="ＭＳ Ｐゴシック" charset="0"/>
                </a:rPr>
                <a:t> </a:t>
              </a:r>
              <a:r>
                <a:rPr lang="it-IT" sz="2800" b="1" dirty="0" err="1">
                  <a:latin typeface="Comic Sans MS" charset="0"/>
                  <a:ea typeface="ＭＳ Ｐゴシック" charset="0"/>
                </a:rPr>
                <a:t>pi_greco</a:t>
              </a:r>
              <a:r>
                <a:rPr lang="it-IT" sz="2800" b="1" dirty="0">
                  <a:latin typeface="Comic Sans MS" charset="0"/>
                  <a:ea typeface="ＭＳ Ｐゴシック" charset="0"/>
                </a:rPr>
                <a:t>*raggio^2</a:t>
              </a:r>
              <a:r>
                <a:rPr lang="it-IT" sz="2800" b="1" dirty="0">
                  <a:solidFill>
                    <a:srgbClr val="CC3300"/>
                  </a:solidFill>
                  <a:latin typeface="Comic Sans MS" charset="0"/>
                  <a:ea typeface="ＭＳ Ｐゴシック" charset="0"/>
                </a:rPr>
                <a:t> ;</a:t>
              </a:r>
              <a:endParaRPr lang="it-IT" sz="2800" b="1" dirty="0">
                <a:latin typeface="Comic Sans MS" charset="0"/>
                <a:ea typeface="ＭＳ Ｐゴシック" charset="0"/>
              </a:endParaRPr>
            </a:p>
            <a:p>
              <a:pPr>
                <a:defRPr/>
              </a:pPr>
              <a:r>
                <a:rPr lang="it-IT" sz="2800" b="1" dirty="0">
                  <a:solidFill>
                    <a:srgbClr val="CC3300"/>
                  </a:solidFill>
                  <a:latin typeface="Comic Sans MS" charset="0"/>
                  <a:ea typeface="ＭＳ Ｐゴシック" charset="0"/>
                </a:rPr>
                <a:t>}</a:t>
              </a:r>
            </a:p>
          </p:txBody>
        </p:sp>
        <p:graphicFrame>
          <p:nvGraphicFramePr>
            <p:cNvPr id="39944" name="Object 7"/>
            <p:cNvGraphicFramePr>
              <a:graphicFrameLocks noChangeAspect="1"/>
            </p:cNvGraphicFramePr>
            <p:nvPr/>
          </p:nvGraphicFramePr>
          <p:xfrm>
            <a:off x="4830" y="2251"/>
            <a:ext cx="814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52" name="Equation" r:id="rId7" imgW="520474" imgH="203112" progId="Equation.DSMT4">
                    <p:embed/>
                  </p:oleObj>
                </mc:Choice>
                <mc:Fallback>
                  <p:oleObj name="Equation" r:id="rId7" imgW="520474" imgH="203112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0" y="2251"/>
                          <a:ext cx="814" cy="318"/>
                        </a:xfrm>
                        <a:prstGeom prst="rect">
                          <a:avLst/>
                        </a:prstGeom>
                        <a:solidFill>
                          <a:srgbClr val="FFFF66"/>
                        </a:solidFill>
                        <a:ln w="9525">
                          <a:solidFill>
                            <a:srgbClr val="FF33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7019925" y="5013325"/>
            <a:ext cx="2043113" cy="588963"/>
          </a:xfrm>
          <a:prstGeom prst="rect">
            <a:avLst/>
          </a:prstGeom>
          <a:solidFill>
            <a:srgbClr val="FFFF66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Tahoma" panose="020B0604030504040204" pitchFamily="34" charset="0"/>
                <a:cs typeface="Tahoma" panose="020B0604030504040204" pitchFamily="34" charset="0"/>
              </a:rPr>
              <a:t>versione 2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8820150" cy="1676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algoritmo per  il calcolo della circonferenza  </a:t>
            </a:r>
            <a:r>
              <a:rPr lang="it-IT" altLang="it-IT" i="1">
                <a:solidFill>
                  <a:srgbClr val="CC3300"/>
                </a:solidFill>
              </a:rPr>
              <a:t>c</a:t>
            </a:r>
            <a:r>
              <a:rPr lang="it-IT" altLang="it-IT" sz="2800">
                <a:latin typeface="Arial" panose="020B0604020202020204" pitchFamily="34" charset="0"/>
              </a:rPr>
              <a:t> di un cerchio, di cui è noto il raggio </a:t>
            </a:r>
            <a:r>
              <a:rPr lang="it-IT" altLang="it-IT" i="1">
                <a:solidFill>
                  <a:srgbClr val="CC3300"/>
                </a:solidFill>
              </a:rPr>
              <a:t>r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79388" y="4005263"/>
            <a:ext cx="8713787" cy="23876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 raggio, circonferenza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30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const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float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pi_greco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 3.1415926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0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0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 (raggio)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0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000" b="1" dirty="0">
                <a:latin typeface="Comic Sans MS" charset="0"/>
                <a:ea typeface="ＭＳ Ｐゴシック" charset="0"/>
              </a:rPr>
              <a:t>  circonferenza 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2.0*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pi_greco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*raggio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0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0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30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 (circonferenza)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000" b="1" dirty="0">
              <a:latin typeface="Comic Sans MS" charset="0"/>
              <a:ea typeface="ＭＳ Ｐゴシック" charset="0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395288" y="2060575"/>
            <a:ext cx="8137525" cy="588963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input</a:t>
            </a:r>
            <a:r>
              <a:rPr lang="it-IT" altLang="it-IT" sz="2800">
                <a:latin typeface="Arial" panose="020B0604020202020204" pitchFamily="34" charset="0"/>
              </a:rPr>
              <a:t>: il numero </a:t>
            </a:r>
            <a:r>
              <a:rPr lang="it-IT" altLang="it-IT" i="1">
                <a:solidFill>
                  <a:srgbClr val="CC3300"/>
                </a:solidFill>
              </a:rPr>
              <a:t>r</a:t>
            </a:r>
            <a:r>
              <a:rPr lang="it-IT" altLang="it-IT" sz="2800">
                <a:latin typeface="Arial" panose="020B0604020202020204" pitchFamily="34" charset="0"/>
              </a:rPr>
              <a:t> (variabile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raggio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395288" y="2879725"/>
            <a:ext cx="8139112" cy="1016000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</a:t>
            </a:r>
            <a:r>
              <a:rPr lang="it-IT" altLang="it-IT" sz="2800">
                <a:latin typeface="Arial" panose="020B0604020202020204" pitchFamily="34" charset="0"/>
              </a:rPr>
              <a:t>: il numero </a:t>
            </a:r>
            <a:r>
              <a:rPr lang="it-IT" altLang="it-IT" i="1">
                <a:solidFill>
                  <a:srgbClr val="CC3300"/>
                </a:solidFill>
              </a:rPr>
              <a:t>c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		</a:t>
            </a:r>
            <a:r>
              <a:rPr lang="it-IT" altLang="it-IT" sz="2800">
                <a:latin typeface="Arial" panose="020B0604020202020204" pitchFamily="34" charset="0"/>
              </a:rPr>
              <a:t>(variabile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circonferenza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755650" y="1700213"/>
            <a:ext cx="7488238" cy="3046412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area, raggio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2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2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200" b="1" dirty="0" err="1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3200" b="1" dirty="0" smtClean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(raggio)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2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 area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area_cerchio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(raggio)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2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(area)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</a:p>
          <a:p>
            <a:pPr>
              <a:defRPr/>
            </a:pP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179388" y="188913"/>
            <a:ext cx="6840537" cy="113823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Tahoma" panose="020B0604030504040204" pitchFamily="34" charset="0"/>
                <a:cs typeface="Tahoma" panose="020B0604030504040204" pitchFamily="34" charset="0"/>
              </a:rPr>
              <a:t>programma che </a:t>
            </a:r>
            <a:r>
              <a:rPr lang="it-IT" altLang="it-IT" b="1">
                <a:latin typeface="Tahoma" panose="020B0604030504040204" pitchFamily="34" charset="0"/>
                <a:cs typeface="Tahoma" panose="020B0604030504040204" pitchFamily="34" charset="0"/>
              </a:rPr>
              <a:t>chiama</a:t>
            </a:r>
            <a:r>
              <a:rPr lang="it-IT" altLang="it-IT">
                <a:latin typeface="Tahoma" panose="020B0604030504040204" pitchFamily="34" charset="0"/>
                <a:cs typeface="Tahoma" panose="020B0604030504040204" pitchFamily="34" charset="0"/>
              </a:rPr>
              <a:t> (o </a:t>
            </a:r>
            <a:r>
              <a:rPr lang="it-IT" altLang="it-IT" b="1">
                <a:latin typeface="Tahoma" panose="020B0604030504040204" pitchFamily="34" charset="0"/>
                <a:cs typeface="Tahoma" panose="020B0604030504040204" pitchFamily="34" charset="0"/>
              </a:rPr>
              <a:t>attiva</a:t>
            </a:r>
            <a:r>
              <a:rPr lang="it-IT" altLang="it-IT">
                <a:latin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Tahoma" panose="020B0604030504040204" pitchFamily="34" charset="0"/>
                <a:cs typeface="Tahoma" panose="020B0604030504040204" pitchFamily="34" charset="0"/>
              </a:rPr>
              <a:t>la function </a:t>
            </a: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area_cerchio</a:t>
            </a:r>
            <a:r>
              <a:rPr lang="it-IT" altLang="it-IT" sz="3600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39750" y="260350"/>
            <a:ext cx="8388350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None/>
            </a:pPr>
            <a:r>
              <a:rPr lang="it-IT" altLang="it-IT" sz="3600">
                <a:latin typeface="Tahoma" panose="020B0604030504040204" pitchFamily="34" charset="0"/>
                <a:cs typeface="Tahoma" panose="020B0604030504040204" pitchFamily="34" charset="0"/>
              </a:rPr>
              <a:t>per il programma </a:t>
            </a: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usa_area_cerchio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None/>
            </a:pPr>
            <a:r>
              <a:rPr lang="it-IT" altLang="it-IT" sz="200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Ø"/>
            </a:pPr>
            <a:r>
              <a:rPr lang="it-IT" altLang="it-IT" sz="360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600" b="1">
                <a:latin typeface="Tahoma" panose="020B0604030504040204" pitchFamily="34" charset="0"/>
                <a:cs typeface="Tahoma" panose="020B0604030504040204" pitchFamily="34" charset="0"/>
              </a:rPr>
              <a:t>non</a:t>
            </a:r>
            <a:r>
              <a:rPr lang="it-IT" altLang="it-IT" sz="3600">
                <a:latin typeface="Tahoma" panose="020B0604030504040204" pitchFamily="34" charset="0"/>
                <a:cs typeface="Tahoma" panose="020B0604030504040204" pitchFamily="34" charset="0"/>
              </a:rPr>
              <a:t> è necessario conoscere quale  </a:t>
            </a:r>
            <a:r>
              <a:rPr lang="it-IT" altLang="it-IT" sz="3600">
                <a:solidFill>
                  <a:srgbClr val="7F7F7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altLang="it-IT" sz="3600">
                <a:latin typeface="Tahoma" panose="020B0604030504040204" pitchFamily="34" charset="0"/>
                <a:cs typeface="Tahoma" panose="020B0604030504040204" pitchFamily="34" charset="0"/>
              </a:rPr>
              <a:t>algoritmo è implementato nella </a:t>
            </a:r>
            <a:r>
              <a:rPr lang="it-IT" altLang="it-IT" sz="3600">
                <a:solidFill>
                  <a:srgbClr val="7F7F7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altLang="it-IT" sz="3600">
                <a:latin typeface="Tahoma" panose="020B0604030504040204" pitchFamily="34" charset="0"/>
                <a:cs typeface="Tahoma" panose="020B0604030504040204" pitchFamily="34" charset="0"/>
              </a:rPr>
              <a:t>function</a:t>
            </a:r>
            <a:r>
              <a:rPr lang="it-IT" altLang="it-IT" sz="3600"/>
              <a:t> </a:t>
            </a: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area_cerchio</a:t>
            </a:r>
            <a:r>
              <a:rPr lang="it-IT" altLang="it-IT" sz="3600">
                <a:latin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it-IT" altLang="it-IT" sz="36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Ø"/>
            </a:pPr>
            <a:r>
              <a:rPr lang="it-IT" altLang="it-IT" sz="3600">
                <a:latin typeface="Tahoma" panose="020B0604030504040204" pitchFamily="34" charset="0"/>
                <a:cs typeface="Tahoma" panose="020B0604030504040204" pitchFamily="34" charset="0"/>
              </a:rPr>
              <a:t> è necessario sapere solo </a:t>
            </a:r>
            <a:r>
              <a:rPr lang="it-IT" altLang="it-IT" sz="3600" b="1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come</a:t>
            </a:r>
            <a:r>
              <a:rPr lang="it-IT" altLang="it-IT" sz="360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600">
                <a:solidFill>
                  <a:srgbClr val="7F7F7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altLang="it-IT" sz="3600">
                <a:latin typeface="Tahoma" panose="020B0604030504040204" pitchFamily="34" charset="0"/>
                <a:cs typeface="Tahoma" panose="020B0604030504040204" pitchFamily="34" charset="0"/>
              </a:rPr>
              <a:t>richiamare (le </a:t>
            </a:r>
            <a:r>
              <a:rPr lang="it-IT" altLang="it-IT" sz="3600" i="1">
                <a:latin typeface="Tahoma" panose="020B0604030504040204" pitchFamily="34" charset="0"/>
                <a:cs typeface="Tahoma" panose="020B0604030504040204" pitchFamily="34" charset="0"/>
              </a:rPr>
              <a:t>specifiche</a:t>
            </a:r>
            <a:r>
              <a:rPr lang="it-IT" altLang="it-IT" sz="3600">
                <a:latin typeface="Tahoma" panose="020B0604030504040204" pitchFamily="34" charset="0"/>
                <a:cs typeface="Tahoma" panose="020B0604030504040204" pitchFamily="34" charset="0"/>
              </a:rPr>
              <a:t>) la </a:t>
            </a:r>
            <a:r>
              <a:rPr lang="it-IT" altLang="it-IT" sz="3600">
                <a:solidFill>
                  <a:srgbClr val="7F7F7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altLang="it-IT" sz="3600">
                <a:latin typeface="Tahoma" panose="020B0604030504040204" pitchFamily="34" charset="0"/>
                <a:cs typeface="Tahoma" panose="020B0604030504040204" pitchFamily="34" charset="0"/>
              </a:rPr>
              <a:t>function </a:t>
            </a:r>
            <a:r>
              <a:rPr lang="it-IT" altLang="it-IT" sz="3600">
                <a:solidFill>
                  <a:srgbClr val="7F7F7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area_cerchio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124075" y="4868863"/>
            <a:ext cx="4541838" cy="1749425"/>
          </a:xfrm>
          <a:prstGeom prst="rect">
            <a:avLst/>
          </a:prstGeom>
          <a:solidFill>
            <a:srgbClr val="FFFF66"/>
          </a:solidFill>
          <a:ln w="9525">
            <a:solidFill>
              <a:srgbClr val="33CC33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>
                <a:latin typeface="Tahoma" charset="0"/>
                <a:ea typeface="ＭＳ Ｐゴシック" charset="0"/>
                <a:cs typeface="Tahoma" charset="0"/>
              </a:rPr>
              <a:t>nascondere i dettagli </a:t>
            </a:r>
          </a:p>
          <a:p>
            <a:pPr algn="ctr">
              <a:defRPr/>
            </a:pPr>
            <a:r>
              <a:rPr lang="it-IT" b="1">
                <a:solidFill>
                  <a:srgbClr val="CC3300"/>
                </a:solidFill>
                <a:latin typeface="Tahoma" charset="0"/>
                <a:ea typeface="ＭＳ Ｐゴシック" charset="0"/>
                <a:cs typeface="Tahoma" charset="0"/>
              </a:rPr>
              <a:t>=</a:t>
            </a:r>
          </a:p>
          <a:p>
            <a:pPr algn="ctr">
              <a:defRPr/>
            </a:pPr>
            <a:r>
              <a:rPr lang="it-IT">
                <a:latin typeface="Tahoma" charset="0"/>
                <a:ea typeface="ＭＳ Ｐゴシック" charset="0"/>
                <a:cs typeface="Tahoma" charset="0"/>
              </a:rPr>
              <a:t>astrazione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uiExpand="1" build="p"/>
      <p:bldP spid="901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28600" y="0"/>
            <a:ext cx="8969375" cy="9540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Esempio: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algoritmo per il calcolo dell’area di una corona circolare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15900" y="1196975"/>
            <a:ext cx="8748713" cy="1076325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</a:t>
            </a:r>
            <a:r>
              <a:rPr lang="it-IT" altLang="it-IT" sz="2800">
                <a:latin typeface="Arial" panose="020B0604020202020204" pitchFamily="34" charset="0"/>
              </a:rPr>
              <a:t>: il raggio maggiore </a:t>
            </a:r>
            <a:r>
              <a:rPr lang="it-IT" altLang="it-IT" i="1">
                <a:solidFill>
                  <a:srgbClr val="CC3300"/>
                </a:solidFill>
              </a:rPr>
              <a:t>R</a:t>
            </a:r>
            <a:r>
              <a:rPr lang="it-IT" altLang="it-IT" sz="2800">
                <a:latin typeface="Arial" panose="020B0604020202020204" pitchFamily="34" charset="0"/>
              </a:rPr>
              <a:t> (variabile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r_mag</a:t>
            </a:r>
            <a:r>
              <a:rPr lang="it-IT" altLang="it-IT" sz="2800">
                <a:latin typeface="Arial" panose="020B0604020202020204" pitchFamily="34" charset="0"/>
              </a:rPr>
              <a:t>), il raggio minore </a:t>
            </a:r>
            <a:r>
              <a:rPr lang="it-IT" altLang="it-IT" i="1">
                <a:solidFill>
                  <a:srgbClr val="CC3300"/>
                </a:solidFill>
              </a:rPr>
              <a:t>r</a:t>
            </a:r>
            <a:r>
              <a:rPr lang="it-IT" altLang="it-IT" sz="2800">
                <a:latin typeface="Arial" panose="020B0604020202020204" pitchFamily="34" charset="0"/>
              </a:rPr>
              <a:t> (variabile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r_min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250825" y="2349500"/>
            <a:ext cx="8642350" cy="588963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</a:t>
            </a:r>
            <a:r>
              <a:rPr lang="it-IT" altLang="it-IT" sz="2800">
                <a:latin typeface="Arial" panose="020B0604020202020204" pitchFamily="34" charset="0"/>
              </a:rPr>
              <a:t>: l’</a:t>
            </a:r>
            <a:r>
              <a:rPr lang="it-IT" altLang="ja-JP" sz="2800">
                <a:latin typeface="Arial" panose="020B0604020202020204" pitchFamily="34" charset="0"/>
              </a:rPr>
              <a:t>area </a:t>
            </a:r>
            <a:r>
              <a:rPr lang="it-IT" altLang="ja-JP" i="1">
                <a:solidFill>
                  <a:srgbClr val="CC3300"/>
                </a:solidFill>
              </a:rPr>
              <a:t>A</a:t>
            </a:r>
            <a:r>
              <a:rPr lang="it-IT" altLang="ja-JP" sz="2800">
                <a:latin typeface="Arial" panose="020B0604020202020204" pitchFamily="34" charset="0"/>
              </a:rPr>
              <a:t> (variabile </a:t>
            </a:r>
            <a:r>
              <a:rPr lang="it-IT" altLang="ja-JP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area_corona</a:t>
            </a:r>
            <a:r>
              <a:rPr lang="it-IT" altLang="ja-JP" sz="2800">
                <a:latin typeface="Arial" panose="020B0604020202020204" pitchFamily="34" charset="0"/>
              </a:rPr>
              <a:t>)</a:t>
            </a:r>
            <a:endParaRPr lang="it-IT" altLang="it-IT" sz="2800">
              <a:latin typeface="Arial" panose="020B0604020202020204" pitchFamily="34" charset="0"/>
            </a:endParaRPr>
          </a:p>
        </p:txBody>
      </p:sp>
      <p:grpSp>
        <p:nvGrpSpPr>
          <p:cNvPr id="46085" name="Group 18"/>
          <p:cNvGrpSpPr>
            <a:grpSpLocks/>
          </p:cNvGrpSpPr>
          <p:nvPr/>
        </p:nvGrpSpPr>
        <p:grpSpPr bwMode="auto">
          <a:xfrm>
            <a:off x="1908175" y="3284538"/>
            <a:ext cx="3382963" cy="3382962"/>
            <a:chOff x="1701" y="2069"/>
            <a:chExt cx="2131" cy="2131"/>
          </a:xfrm>
        </p:grpSpPr>
        <p:sp>
          <p:nvSpPr>
            <p:cNvPr id="46093" name="Oval 6"/>
            <p:cNvSpPr>
              <a:spLocks noChangeArrowheads="1"/>
            </p:cNvSpPr>
            <p:nvPr/>
          </p:nvSpPr>
          <p:spPr bwMode="auto">
            <a:xfrm>
              <a:off x="1701" y="2069"/>
              <a:ext cx="2131" cy="2131"/>
            </a:xfrm>
            <a:prstGeom prst="ellipse">
              <a:avLst/>
            </a:prstGeom>
            <a:solidFill>
              <a:srgbClr val="33CC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6094" name="Oval 8"/>
            <p:cNvSpPr>
              <a:spLocks noChangeArrowheads="1"/>
            </p:cNvSpPr>
            <p:nvPr/>
          </p:nvSpPr>
          <p:spPr bwMode="auto">
            <a:xfrm>
              <a:off x="2336" y="2750"/>
              <a:ext cx="828" cy="82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6095" name="Line 10"/>
            <p:cNvSpPr>
              <a:spLocks noChangeShapeType="1"/>
            </p:cNvSpPr>
            <p:nvPr/>
          </p:nvSpPr>
          <p:spPr bwMode="auto">
            <a:xfrm>
              <a:off x="2744" y="3158"/>
              <a:ext cx="4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6096" name="Text Box 11"/>
            <p:cNvSpPr txBox="1">
              <a:spLocks noChangeArrowheads="1"/>
            </p:cNvSpPr>
            <p:nvPr/>
          </p:nvSpPr>
          <p:spPr bwMode="auto">
            <a:xfrm>
              <a:off x="2789" y="2795"/>
              <a:ext cx="2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>
                  <a:solidFill>
                    <a:srgbClr val="CC3300"/>
                  </a:solidFill>
                </a:rPr>
                <a:t>r</a:t>
              </a:r>
            </a:p>
          </p:txBody>
        </p:sp>
        <p:sp>
          <p:nvSpPr>
            <p:cNvPr id="46097" name="Line 13"/>
            <p:cNvSpPr>
              <a:spLocks noChangeShapeType="1"/>
            </p:cNvSpPr>
            <p:nvPr/>
          </p:nvSpPr>
          <p:spPr bwMode="auto">
            <a:xfrm flipH="1" flipV="1">
              <a:off x="1882" y="2523"/>
              <a:ext cx="862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6098" name="Text Box 17"/>
            <p:cNvSpPr txBox="1">
              <a:spLocks noChangeArrowheads="1"/>
            </p:cNvSpPr>
            <p:nvPr/>
          </p:nvSpPr>
          <p:spPr bwMode="auto">
            <a:xfrm>
              <a:off x="2154" y="2387"/>
              <a:ext cx="2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>
                  <a:solidFill>
                    <a:schemeClr val="accent2"/>
                  </a:solidFill>
                </a:rPr>
                <a:t>R</a:t>
              </a:r>
            </a:p>
          </p:txBody>
        </p:sp>
      </p:grpSp>
      <p:grpSp>
        <p:nvGrpSpPr>
          <p:cNvPr id="35865" name="Group 25"/>
          <p:cNvGrpSpPr>
            <a:grpSpLocks/>
          </p:cNvGrpSpPr>
          <p:nvPr/>
        </p:nvGrpSpPr>
        <p:grpSpPr bwMode="auto">
          <a:xfrm>
            <a:off x="5292725" y="3429000"/>
            <a:ext cx="3851275" cy="2616200"/>
            <a:chOff x="3334" y="2160"/>
            <a:chExt cx="2426" cy="1648"/>
          </a:xfrm>
        </p:grpSpPr>
        <p:grpSp>
          <p:nvGrpSpPr>
            <p:cNvPr id="46087" name="Group 24"/>
            <p:cNvGrpSpPr>
              <a:grpSpLocks/>
            </p:cNvGrpSpPr>
            <p:nvPr/>
          </p:nvGrpSpPr>
          <p:grpSpPr bwMode="auto">
            <a:xfrm>
              <a:off x="3334" y="2160"/>
              <a:ext cx="2426" cy="1648"/>
              <a:chOff x="3334" y="2160"/>
              <a:chExt cx="2426" cy="1648"/>
            </a:xfrm>
          </p:grpSpPr>
          <p:sp>
            <p:nvSpPr>
              <p:cNvPr id="46090" name="Text Box 19"/>
              <p:cNvSpPr txBox="1">
                <a:spLocks noChangeArrowheads="1"/>
              </p:cNvSpPr>
              <p:nvPr/>
            </p:nvSpPr>
            <p:spPr bwMode="auto">
              <a:xfrm>
                <a:off x="3334" y="2160"/>
                <a:ext cx="2086" cy="333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800" i="1">
                    <a:solidFill>
                      <a:schemeClr val="accent2"/>
                    </a:solidFill>
                  </a:rPr>
                  <a:t>Area cerchio esterno</a:t>
                </a:r>
                <a:endPara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endParaRPr>
              </a:p>
            </p:txBody>
          </p:sp>
          <p:graphicFrame>
            <p:nvGraphicFramePr>
              <p:cNvPr id="46091" name="Object 20"/>
              <p:cNvGraphicFramePr>
                <a:graphicFrameLocks noChangeAspect="1"/>
              </p:cNvGraphicFramePr>
              <p:nvPr/>
            </p:nvGraphicFramePr>
            <p:xfrm>
              <a:off x="3696" y="2750"/>
              <a:ext cx="1633" cy="5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102" name="Equation" r:id="rId5" imgW="736600" imgH="228600" progId="Equation.DSMT4">
                      <p:embed/>
                    </p:oleObj>
                  </mc:Choice>
                  <mc:Fallback>
                    <p:oleObj name="Equation" r:id="rId5" imgW="736600" imgH="228600" progId="Equation.DSMT4">
                      <p:embed/>
                      <p:pic>
                        <p:nvPicPr>
                          <p:cNvPr id="0" name="Object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2750"/>
                            <a:ext cx="1633" cy="507"/>
                          </a:xfrm>
                          <a:prstGeom prst="rect">
                            <a:avLst/>
                          </a:prstGeom>
                          <a:solidFill>
                            <a:srgbClr val="DDDDDD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6092" name="Text Box 21"/>
              <p:cNvSpPr txBox="1">
                <a:spLocks noChangeArrowheads="1"/>
              </p:cNvSpPr>
              <p:nvPr/>
            </p:nvSpPr>
            <p:spPr bwMode="auto">
              <a:xfrm>
                <a:off x="3764" y="3475"/>
                <a:ext cx="1996" cy="333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800" i="1">
                    <a:solidFill>
                      <a:srgbClr val="CC3300"/>
                    </a:solidFill>
                  </a:rPr>
                  <a:t>Area cerchio interno</a:t>
                </a:r>
                <a:endParaRPr lang="it-IT" altLang="it-IT" sz="2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6088" name="Line 22"/>
            <p:cNvSpPr>
              <a:spLocks noChangeShapeType="1"/>
            </p:cNvSpPr>
            <p:nvPr/>
          </p:nvSpPr>
          <p:spPr bwMode="auto">
            <a:xfrm>
              <a:off x="4377" y="2478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6089" name="Line 23"/>
            <p:cNvSpPr>
              <a:spLocks noChangeShapeType="1"/>
            </p:cNvSpPr>
            <p:nvPr/>
          </p:nvSpPr>
          <p:spPr bwMode="auto">
            <a:xfrm flipV="1">
              <a:off x="5148" y="3203"/>
              <a:ext cx="0" cy="272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4" grpId="0" animBg="1"/>
      <p:bldP spid="3585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684213" y="2924175"/>
            <a:ext cx="7848600" cy="332422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30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 algn="just">
              <a:defRPr/>
            </a:pP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r_mag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,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r_min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,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area_corona</a:t>
            </a:r>
            <a:r>
              <a:rPr lang="it-IT" sz="30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0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0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r_mag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,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r_min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0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area_corona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area_cerchio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r_mag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)-</a:t>
            </a:r>
          </a:p>
          <a:p>
            <a:pPr algn="just">
              <a:defRPr/>
            </a:pP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	 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area_cerchio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r_min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0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0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area_corona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0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228600" y="0"/>
            <a:ext cx="8969375" cy="9540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Esempio: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algoritmo per il calcolo dell’area di una corona circolare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215900" y="1052513"/>
            <a:ext cx="8748713" cy="1076325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</a:t>
            </a:r>
            <a:r>
              <a:rPr lang="it-IT" altLang="it-IT" sz="2800">
                <a:latin typeface="Arial" panose="020B0604020202020204" pitchFamily="34" charset="0"/>
              </a:rPr>
              <a:t>: il raggio maggiore </a:t>
            </a:r>
            <a:r>
              <a:rPr lang="it-IT" altLang="it-IT" i="1">
                <a:solidFill>
                  <a:srgbClr val="CC3300"/>
                </a:solidFill>
              </a:rPr>
              <a:t>R</a:t>
            </a:r>
            <a:r>
              <a:rPr lang="it-IT" altLang="it-IT" sz="2800">
                <a:latin typeface="Arial" panose="020B0604020202020204" pitchFamily="34" charset="0"/>
              </a:rPr>
              <a:t> (variabile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r_mag</a:t>
            </a:r>
            <a:r>
              <a:rPr lang="it-IT" altLang="it-IT" sz="2800">
                <a:latin typeface="Arial" panose="020B0604020202020204" pitchFamily="34" charset="0"/>
              </a:rPr>
              <a:t>), il raggio minore </a:t>
            </a:r>
            <a:r>
              <a:rPr lang="it-IT" altLang="it-IT" i="1">
                <a:solidFill>
                  <a:srgbClr val="CC3300"/>
                </a:solidFill>
              </a:rPr>
              <a:t>r</a:t>
            </a:r>
            <a:r>
              <a:rPr lang="it-IT" altLang="it-IT" sz="2800">
                <a:latin typeface="Arial" panose="020B0604020202020204" pitchFamily="34" charset="0"/>
              </a:rPr>
              <a:t> (variabile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r_min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8133" name="Text Box 7"/>
          <p:cNvSpPr txBox="1">
            <a:spLocks noChangeArrowheads="1"/>
          </p:cNvSpPr>
          <p:nvPr/>
        </p:nvSpPr>
        <p:spPr bwMode="auto">
          <a:xfrm>
            <a:off x="250825" y="2205038"/>
            <a:ext cx="8642350" cy="588962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</a:t>
            </a:r>
            <a:r>
              <a:rPr lang="it-IT" altLang="it-IT" sz="2800">
                <a:latin typeface="Arial" panose="020B0604020202020204" pitchFamily="34" charset="0"/>
              </a:rPr>
              <a:t>: l’</a:t>
            </a:r>
            <a:r>
              <a:rPr lang="it-IT" altLang="ja-JP" sz="2800">
                <a:latin typeface="Arial" panose="020B0604020202020204" pitchFamily="34" charset="0"/>
              </a:rPr>
              <a:t>area </a:t>
            </a:r>
            <a:r>
              <a:rPr lang="it-IT" altLang="ja-JP" i="1">
                <a:solidFill>
                  <a:srgbClr val="CC3300"/>
                </a:solidFill>
              </a:rPr>
              <a:t>A</a:t>
            </a:r>
            <a:r>
              <a:rPr lang="it-IT" altLang="ja-JP" sz="2800">
                <a:latin typeface="Arial" panose="020B0604020202020204" pitchFamily="34" charset="0"/>
              </a:rPr>
              <a:t> (variabile </a:t>
            </a:r>
            <a:r>
              <a:rPr lang="it-IT" altLang="ja-JP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area_corona</a:t>
            </a:r>
            <a:r>
              <a:rPr lang="it-IT" altLang="ja-JP" sz="2800">
                <a:latin typeface="Arial" panose="020B0604020202020204" pitchFamily="34" charset="0"/>
              </a:rPr>
              <a:t>)</a:t>
            </a:r>
            <a:endParaRPr lang="it-IT" altLang="it-IT" sz="2800">
              <a:latin typeface="Arial" panose="020B0604020202020204" pitchFamily="34" charset="0"/>
            </a:endParaRP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1008063" y="4365625"/>
            <a:ext cx="7164387" cy="9350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nimBg="1"/>
      <p:bldP spid="942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533400" y="0"/>
            <a:ext cx="3025775" cy="5191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prima chiamata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403350" y="908050"/>
            <a:ext cx="597535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b="1">
                <a:latin typeface="Comic Sans MS" charset="0"/>
                <a:ea typeface="ＭＳ Ｐゴシック" charset="0"/>
              </a:rPr>
              <a:t>area_cerchio(r_mag)</a:t>
            </a:r>
            <a:endParaRPr lang="it-IT" sz="2400" b="1">
              <a:latin typeface="Comic Sans MS" charset="0"/>
              <a:ea typeface="ＭＳ Ｐゴシック" charset="0"/>
            </a:endParaRPr>
          </a:p>
        </p:txBody>
      </p:sp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1808163" y="1773238"/>
            <a:ext cx="5194300" cy="112871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attivazione della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sz="2400" b="1">
                <a:latin typeface="New York" charset="0"/>
              </a:rPr>
              <a:t> </a:t>
            </a: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function area_cerchio</a:t>
            </a:r>
            <a:endParaRPr lang="it-IT" altLang="it-IT" sz="2400" b="1">
              <a:solidFill>
                <a:srgbClr val="CC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04800" y="3352800"/>
            <a:ext cx="8839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§"/>
            </a:pPr>
            <a:r>
              <a:rPr lang="it-IT" altLang="it-IT">
                <a:latin typeface="Arial" panose="020B0604020202020204" pitchFamily="34" charset="0"/>
              </a:rPr>
              <a:t> al </a:t>
            </a: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parametro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raggio</a:t>
            </a:r>
            <a:r>
              <a:rPr lang="it-IT" altLang="it-IT">
                <a:latin typeface="Arial" panose="020B0604020202020204" pitchFamily="34" charset="0"/>
              </a:rPr>
              <a:t> è associato il valore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>
                <a:latin typeface="Arial" panose="020B0604020202020204" pitchFamily="34" charset="0"/>
              </a:rPr>
              <a:t>dell’</a:t>
            </a:r>
            <a:r>
              <a:rPr lang="it-IT" altLang="ja-JP" b="1">
                <a:solidFill>
                  <a:srgbClr val="009900"/>
                </a:solidFill>
                <a:latin typeface="Arial" panose="020B0604020202020204" pitchFamily="34" charset="0"/>
              </a:rPr>
              <a:t>argomento</a:t>
            </a:r>
            <a:r>
              <a:rPr lang="it-IT" altLang="ja-JP">
                <a:latin typeface="Arial" panose="020B0604020202020204" pitchFamily="34" charset="0"/>
              </a:rPr>
              <a:t> </a:t>
            </a:r>
            <a:r>
              <a:rPr lang="it-IT" altLang="ja-JP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r_mag</a:t>
            </a:r>
            <a:endParaRPr lang="it-IT" altLang="it-IT" sz="2400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28600" y="4724400"/>
            <a:ext cx="868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§"/>
            </a:pPr>
            <a:r>
              <a:rPr lang="it-IT" altLang="it-IT" sz="2400">
                <a:latin typeface="New York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al termine dell’esecuzione della function  si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>
                <a:latin typeface="Arial" panose="020B0604020202020204" pitchFamily="34" charset="0"/>
              </a:rPr>
              <a:t>ottiene il valore del primo dei due addendi</a:t>
            </a:r>
            <a:endParaRPr lang="it-IT" altLang="it-IT" sz="2400">
              <a:latin typeface="New York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build="p" autoUpdateAnimBg="0"/>
      <p:bldP spid="36872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81000" y="0"/>
            <a:ext cx="3276600" cy="5191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seconda chiamata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692275" y="762000"/>
            <a:ext cx="5688013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b="1">
                <a:latin typeface="Comic Sans MS" charset="0"/>
                <a:ea typeface="ＭＳ Ｐゴシック" charset="0"/>
              </a:rPr>
              <a:t>area_cerchio(r_min)</a:t>
            </a:r>
            <a:endParaRPr lang="it-IT" sz="2400" b="1">
              <a:latin typeface="Comic Sans MS" charset="0"/>
              <a:ea typeface="ＭＳ Ｐゴシック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024063" y="1557338"/>
            <a:ext cx="4997450" cy="112871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attivazione della </a:t>
            </a:r>
            <a:r>
              <a:rPr lang="it-IT" altLang="it-IT" sz="2400" b="1">
                <a:latin typeface="New York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FF3300"/>
                </a:solidFill>
                <a:latin typeface="Comic Sans MS" panose="030F0702030302020204" pitchFamily="66" charset="0"/>
              </a:rPr>
              <a:t>function area_cerchio</a:t>
            </a:r>
            <a:endParaRPr lang="it-IT" altLang="it-IT" sz="2400" b="1">
              <a:latin typeface="Comic Sans MS" panose="030F0702030302020204" pitchFamily="66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0" y="2852738"/>
            <a:ext cx="91535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§"/>
            </a:pPr>
            <a:r>
              <a:rPr lang="it-IT" altLang="it-IT">
                <a:latin typeface="Arial" panose="020B0604020202020204" pitchFamily="34" charset="0"/>
              </a:rPr>
              <a:t> al </a:t>
            </a: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parametro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raggio</a:t>
            </a:r>
            <a:r>
              <a:rPr lang="it-IT" altLang="it-IT">
                <a:latin typeface="Arial" panose="020B0604020202020204" pitchFamily="34" charset="0"/>
              </a:rPr>
              <a:t> è associato il valore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>
                <a:latin typeface="Arial" panose="020B0604020202020204" pitchFamily="34" charset="0"/>
              </a:rPr>
              <a:t>dell’</a:t>
            </a:r>
            <a:r>
              <a:rPr lang="it-IT" altLang="ja-JP" b="1">
                <a:solidFill>
                  <a:srgbClr val="009900"/>
                </a:solidFill>
                <a:latin typeface="Arial" panose="020B0604020202020204" pitchFamily="34" charset="0"/>
              </a:rPr>
              <a:t>argomento</a:t>
            </a:r>
            <a:r>
              <a:rPr lang="it-IT" altLang="ja-JP">
                <a:latin typeface="Arial" panose="020B0604020202020204" pitchFamily="34" charset="0"/>
              </a:rPr>
              <a:t> </a:t>
            </a:r>
            <a:r>
              <a:rPr lang="it-IT" altLang="ja-JP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r_min</a:t>
            </a:r>
            <a:endParaRPr lang="it-IT" altLang="it-IT" sz="2400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76200" y="4149725"/>
            <a:ext cx="9074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§"/>
            </a:pPr>
            <a:r>
              <a:rPr lang="it-IT" altLang="it-IT">
                <a:latin typeface="New York" charset="0"/>
              </a:rPr>
              <a:t>  </a:t>
            </a:r>
            <a:r>
              <a:rPr lang="it-IT" altLang="it-IT">
                <a:latin typeface="Arial" panose="020B0604020202020204" pitchFamily="34" charset="0"/>
              </a:rPr>
              <a:t>al termine dell’esecuzione è associato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>
                <a:latin typeface="Arial" panose="020B0604020202020204" pitchFamily="34" charset="0"/>
              </a:rPr>
              <a:t>un valore anche al secondo addendo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0" y="5303838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§"/>
            </a:pPr>
            <a:r>
              <a:rPr lang="it-IT" altLang="it-IT">
                <a:latin typeface="Arial" panose="020B0604020202020204" pitchFamily="34" charset="0"/>
              </a:rPr>
              <a:t>  </a:t>
            </a:r>
            <a:r>
              <a:rPr lang="it-IT" altLang="it-IT" sz="3000">
                <a:latin typeface="Arial" panose="020B0604020202020204" pitchFamily="34" charset="0"/>
              </a:rPr>
              <a:t>l’</a:t>
            </a:r>
            <a:r>
              <a:rPr lang="it-IT" altLang="ja-JP" sz="3000">
                <a:latin typeface="Arial" panose="020B0604020202020204" pitchFamily="34" charset="0"/>
              </a:rPr>
              <a:t>espressione viene valutata e il suo valore  </a:t>
            </a:r>
            <a:r>
              <a:rPr lang="it-IT" altLang="ja-JP" sz="30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ja-JP" sz="3000">
                <a:latin typeface="Arial" panose="020B0604020202020204" pitchFamily="34" charset="0"/>
              </a:rPr>
              <a:t>viene associato alla variabile</a:t>
            </a:r>
            <a:r>
              <a:rPr lang="it-IT" altLang="ja-JP">
                <a:latin typeface="Arial" panose="020B0604020202020204" pitchFamily="34" charset="0"/>
              </a:rPr>
              <a:t>  </a:t>
            </a:r>
            <a:r>
              <a:rPr lang="it-IT" altLang="ja-JP" b="1">
                <a:solidFill>
                  <a:srgbClr val="FF3300"/>
                </a:solidFill>
                <a:latin typeface="Comic Sans MS" panose="030F0702030302020204" pitchFamily="66" charset="0"/>
              </a:rPr>
              <a:t>area_corona</a:t>
            </a:r>
            <a:endParaRPr lang="it-IT" altLang="it-IT" b="1"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autoUpdateAnimBg="0"/>
      <p:bldP spid="37894" grpId="0" build="p" autoUpdateAnimBg="0"/>
      <p:bldP spid="37896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23850" y="0"/>
            <a:ext cx="7623175" cy="9842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900" b="1" dirty="0" err="1">
                <a:latin typeface="Comic Sans MS" charset="0"/>
                <a:ea typeface="ＭＳ Ｐゴシック" charset="0"/>
              </a:rPr>
              <a:t>area_corona</a:t>
            </a:r>
            <a:r>
              <a:rPr lang="it-IT" sz="29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9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9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900" b="1" dirty="0" err="1">
                <a:latin typeface="Comic Sans MS" charset="0"/>
                <a:ea typeface="ＭＳ Ｐゴシック" charset="0"/>
              </a:rPr>
              <a:t>area_cerchio</a:t>
            </a:r>
            <a:r>
              <a:rPr lang="it-IT" sz="29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900" b="1" dirty="0" err="1">
                <a:latin typeface="Comic Sans MS" charset="0"/>
                <a:ea typeface="ＭＳ Ｐゴシック" charset="0"/>
              </a:rPr>
              <a:t>r_mag</a:t>
            </a:r>
            <a:r>
              <a:rPr lang="it-IT" sz="2900" b="1" dirty="0">
                <a:latin typeface="Comic Sans MS" charset="0"/>
                <a:ea typeface="ＭＳ Ｐゴシック" charset="0"/>
              </a:rPr>
              <a:t>)-</a:t>
            </a:r>
            <a:r>
              <a:rPr lang="it-IT" sz="2900" b="1" dirty="0" err="1">
                <a:latin typeface="Comic Sans MS" charset="0"/>
                <a:ea typeface="ＭＳ Ｐゴシック" charset="0"/>
              </a:rPr>
              <a:t>area_cerchio</a:t>
            </a:r>
            <a:r>
              <a:rPr lang="it-IT" sz="29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900" b="1" dirty="0" err="1">
                <a:latin typeface="Comic Sans MS" charset="0"/>
                <a:ea typeface="ＭＳ Ｐゴシック" charset="0"/>
              </a:rPr>
              <a:t>r_min</a:t>
            </a:r>
            <a:r>
              <a:rPr lang="it-IT" sz="2900" b="1" dirty="0">
                <a:latin typeface="Comic Sans MS" charset="0"/>
                <a:ea typeface="ＭＳ Ｐゴシック" charset="0"/>
              </a:rPr>
              <a:t>)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860550" y="2752725"/>
            <a:ext cx="6510338" cy="10779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area_cerchio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raggio)</a:t>
            </a: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&lt;corpo della function&gt;</a:t>
            </a:r>
            <a:endParaRPr lang="it-IT" sz="3200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 rot="-16855164">
            <a:off x="1239838" y="1576387"/>
            <a:ext cx="1676400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 rot="-26215424">
            <a:off x="1960563" y="1503362"/>
            <a:ext cx="1676400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 rot="-16855164">
            <a:off x="5200651" y="1576387"/>
            <a:ext cx="1676400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 rot="-26215424">
            <a:off x="5992813" y="1503362"/>
            <a:ext cx="1676400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395288" y="4210050"/>
            <a:ext cx="8496300" cy="2557463"/>
          </a:xfrm>
          <a:prstGeom prst="rect">
            <a:avLst/>
          </a:prstGeom>
          <a:solidFill>
            <a:srgbClr val="FFFF66"/>
          </a:solidFill>
          <a:ln w="57150">
            <a:solidFill>
              <a:srgbClr val="33CC33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000" b="1">
                <a:latin typeface="Arial" charset="0"/>
                <a:ea typeface="ＭＳ Ｐゴシック" charset="0"/>
              </a:rPr>
              <a:t>scambio delle informazioni (dati) tra </a:t>
            </a:r>
            <a:r>
              <a:rPr lang="it-IT" sz="3000" b="1">
                <a:solidFill>
                  <a:srgbClr val="CC3300"/>
                </a:solidFill>
                <a:latin typeface="Arial" charset="0"/>
                <a:ea typeface="ＭＳ Ｐゴシック" charset="0"/>
              </a:rPr>
              <a:t>chiamante</a:t>
            </a:r>
            <a:r>
              <a:rPr lang="it-IT" sz="3000" b="1">
                <a:latin typeface="Arial" charset="0"/>
                <a:ea typeface="ＭＳ Ｐゴシック" charset="0"/>
              </a:rPr>
              <a:t> e </a:t>
            </a:r>
            <a:r>
              <a:rPr lang="it-IT" sz="3000" b="1">
                <a:solidFill>
                  <a:srgbClr val="CC3300"/>
                </a:solidFill>
                <a:latin typeface="Arial" charset="0"/>
                <a:ea typeface="ＭＳ Ｐゴシック" charset="0"/>
              </a:rPr>
              <a:t>chiamato</a:t>
            </a:r>
            <a:r>
              <a:rPr lang="it-IT" sz="3200" b="1">
                <a:latin typeface="Arial" charset="0"/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it-IT" b="1">
                <a:solidFill>
                  <a:srgbClr val="CC3300"/>
                </a:solidFill>
                <a:latin typeface="Arial" charset="0"/>
                <a:ea typeface="ＭＳ Ｐゴシック" charset="0"/>
              </a:rPr>
              <a:t>=</a:t>
            </a:r>
          </a:p>
          <a:p>
            <a:pPr algn="ctr">
              <a:defRPr/>
            </a:pPr>
            <a:r>
              <a:rPr lang="it-IT" sz="30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meccanismo di sostituzione</a:t>
            </a:r>
            <a:r>
              <a:rPr lang="it-IT" sz="3000">
                <a:latin typeface="Arial" charset="0"/>
                <a:ea typeface="ＭＳ Ｐゴシック" charset="0"/>
              </a:rPr>
              <a:t>,</a:t>
            </a:r>
          </a:p>
          <a:p>
            <a:pPr algn="ctr">
              <a:defRPr/>
            </a:pPr>
            <a:r>
              <a:rPr lang="it-IT" sz="3000" b="1">
                <a:latin typeface="Arial" charset="0"/>
                <a:ea typeface="ＭＳ Ｐゴシック" charset="0"/>
              </a:rPr>
              <a:t>(</a:t>
            </a:r>
            <a:r>
              <a:rPr lang="it-IT" sz="3000">
                <a:latin typeface="Arial" charset="0"/>
                <a:ea typeface="ＭＳ Ｐゴシック" charset="0"/>
              </a:rPr>
              <a:t> </a:t>
            </a:r>
            <a:r>
              <a:rPr lang="it-IT" sz="3000" b="1">
                <a:latin typeface="Arial" charset="0"/>
                <a:ea typeface="ＭＳ Ｐゴシック" charset="0"/>
              </a:rPr>
              <a:t>passaggio dei parametri )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1692275" y="2705100"/>
            <a:ext cx="6840538" cy="1295400"/>
          </a:xfrm>
          <a:prstGeom prst="rect">
            <a:avLst/>
          </a:prstGeom>
          <a:noFill/>
          <a:ln w="762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1709738" y="2722563"/>
            <a:ext cx="6823075" cy="1295400"/>
          </a:xfrm>
          <a:prstGeom prst="rect">
            <a:avLst/>
          </a:prstGeom>
          <a:noFill/>
          <a:ln w="762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 autoUpdateAnimBg="0"/>
      <p:bldP spid="38921" grpId="0" animBg="1" autoUpdateAnimBg="0"/>
      <p:bldP spid="38922" grpId="0" animBg="1"/>
      <p:bldP spid="389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606425" y="981075"/>
            <a:ext cx="7848600" cy="230822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4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 algn="just">
              <a:defRPr/>
            </a:pP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r_mag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,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r_min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,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area_corona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4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4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r_mag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,</a:t>
            </a: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r_min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4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area_corona</a:t>
            </a: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area_cerchio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r_mag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)-</a:t>
            </a:r>
          </a:p>
          <a:p>
            <a:pPr algn="just">
              <a:defRPr/>
            </a:pP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	 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area_cerchio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r_min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4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4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area_corona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 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56323" name="Text Box 5"/>
          <p:cNvSpPr txBox="1">
            <a:spLocks noChangeArrowheads="1"/>
          </p:cNvSpPr>
          <p:nvPr/>
        </p:nvSpPr>
        <p:spPr bwMode="auto">
          <a:xfrm>
            <a:off x="228600" y="0"/>
            <a:ext cx="8823325" cy="9540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Esercizio: scrivere una function per il calcolo dell’area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		di una corona circolare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56324" name="CasellaDiTesto 1"/>
          <p:cNvSpPr txBox="1">
            <a:spLocks noChangeArrowheads="1"/>
          </p:cNvSpPr>
          <p:nvPr/>
        </p:nvSpPr>
        <p:spPr bwMode="auto">
          <a:xfrm>
            <a:off x="4579938" y="836613"/>
            <a:ext cx="4379912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200">
                <a:latin typeface="Arial" panose="020B0604020202020204" pitchFamily="34" charset="0"/>
                <a:cs typeface="Arial" panose="020B0604020202020204" pitchFamily="34" charset="0"/>
              </a:rPr>
              <a:t>trasformare in function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3663" y="3429000"/>
            <a:ext cx="8872537" cy="286226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area_cor_circ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 (</a:t>
            </a: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r_mag,</a:t>
            </a:r>
            <a:r>
              <a:rPr lang="it-IT" sz="30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r_min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)</a:t>
            </a:r>
          </a:p>
          <a:p>
            <a:pPr algn="just">
              <a:defRPr/>
            </a:pP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area_corona</a:t>
            </a:r>
            <a:r>
              <a:rPr lang="it-IT" sz="30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0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0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area_corona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area_cerchio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r_mag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)-</a:t>
            </a:r>
          </a:p>
          <a:p>
            <a:pPr algn="just">
              <a:defRPr/>
            </a:pP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	 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area_cerchio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r_min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0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0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area_corona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0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606425" y="990600"/>
            <a:ext cx="7848600" cy="240188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30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 algn="just">
              <a:defRPr/>
            </a:pP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r_1, r_2</a:t>
            </a:r>
            <a:r>
              <a:rPr lang="it-IT" sz="30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0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0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(r_1,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r_2)</a:t>
            </a:r>
            <a:r>
              <a:rPr lang="it-IT" sz="30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0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0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area_cor_circ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(r_1,r_2) )</a:t>
            </a:r>
            <a:r>
              <a:rPr lang="it-IT" sz="30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 </a:t>
            </a:r>
          </a:p>
          <a:p>
            <a:pPr algn="just">
              <a:defRPr/>
            </a:pP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58371" name="Text Box 5"/>
          <p:cNvSpPr txBox="1">
            <a:spLocks noChangeArrowheads="1"/>
          </p:cNvSpPr>
          <p:nvPr/>
        </p:nvSpPr>
        <p:spPr bwMode="auto">
          <a:xfrm>
            <a:off x="228600" y="0"/>
            <a:ext cx="8823325" cy="9540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Esercizio: scrivere una function per il calcolo dell’area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		di una corona circolare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3663" y="3429000"/>
            <a:ext cx="8872537" cy="286226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area_cor_circ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 (</a:t>
            </a: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r_mag,</a:t>
            </a:r>
            <a:r>
              <a:rPr lang="it-IT" sz="30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r_min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)</a:t>
            </a:r>
          </a:p>
          <a:p>
            <a:pPr algn="just">
              <a:defRPr/>
            </a:pP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area_corona</a:t>
            </a:r>
            <a:r>
              <a:rPr lang="it-IT" sz="30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0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0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area_corona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area_cerchio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r_mag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)-</a:t>
            </a:r>
          </a:p>
          <a:p>
            <a:pPr algn="just">
              <a:defRPr/>
            </a:pP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	 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area_cerchio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r_min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0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0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area_corona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0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0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077200" cy="26273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Esempio: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sviluppare una </a:t>
            </a:r>
            <a:r>
              <a:rPr lang="it-IT" altLang="it-IT" dirty="0" err="1">
                <a:latin typeface="Arial" panose="020B0604020202020204" pitchFamily="34" charset="0"/>
              </a:rPr>
              <a:t>function</a:t>
            </a:r>
            <a:r>
              <a:rPr lang="it-IT" altLang="it-IT" dirty="0">
                <a:latin typeface="Arial" panose="020B0604020202020204" pitchFamily="34" charset="0"/>
              </a:rPr>
              <a:t> per il calcolo della distanza                              di un punto di coordinate              </a:t>
            </a:r>
            <a:r>
              <a:rPr lang="it-IT" altLang="it-IT" dirty="0" smtClean="0">
                <a:latin typeface="Arial" panose="020B0604020202020204" pitchFamily="34" charset="0"/>
              </a:rPr>
              <a:t>dall’origine</a:t>
            </a:r>
            <a:endParaRPr lang="it-IT" altLang="it-IT" sz="2400" dirty="0">
              <a:latin typeface="New York" charset="0"/>
            </a:endParaRPr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2286000" y="1676400"/>
          <a:ext cx="2362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0" name="Equation" r:id="rId5" imgW="838200" imgH="279400" progId="Equation.DSMT4">
                  <p:embed/>
                </p:oleObj>
              </mc:Choice>
              <mc:Fallback>
                <p:oleObj name="Equation" r:id="rId5" imgW="8382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76400"/>
                        <a:ext cx="2362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2514600" y="2362200"/>
          <a:ext cx="10747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1" name="Equation" r:id="rId7" imgW="380835" imgH="253890" progId="Equation.DSMT4">
                  <p:embed/>
                </p:oleObj>
              </mc:Choice>
              <mc:Fallback>
                <p:oleObj name="Equation" r:id="rId7" imgW="380835" imgH="25389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362200"/>
                        <a:ext cx="107473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51" name="Group 15"/>
          <p:cNvGrpSpPr>
            <a:grpSpLocks/>
          </p:cNvGrpSpPr>
          <p:nvPr/>
        </p:nvGrpSpPr>
        <p:grpSpPr bwMode="auto">
          <a:xfrm>
            <a:off x="971550" y="3284538"/>
            <a:ext cx="7129463" cy="2808287"/>
            <a:chOff x="612" y="2069"/>
            <a:chExt cx="4491" cy="1769"/>
          </a:xfrm>
        </p:grpSpPr>
        <p:sp>
          <p:nvSpPr>
            <p:cNvPr id="60432" name="Line 6"/>
            <p:cNvSpPr>
              <a:spLocks noChangeShapeType="1"/>
            </p:cNvSpPr>
            <p:nvPr/>
          </p:nvSpPr>
          <p:spPr bwMode="auto">
            <a:xfrm>
              <a:off x="612" y="3838"/>
              <a:ext cx="449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0433" name="Line 7"/>
            <p:cNvSpPr>
              <a:spLocks noChangeShapeType="1"/>
            </p:cNvSpPr>
            <p:nvPr/>
          </p:nvSpPr>
          <p:spPr bwMode="auto">
            <a:xfrm flipV="1">
              <a:off x="612" y="2069"/>
              <a:ext cx="0" cy="176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3635375" y="43656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grpSp>
        <p:nvGrpSpPr>
          <p:cNvPr id="39949" name="Group 13"/>
          <p:cNvGrpSpPr>
            <a:grpSpLocks/>
          </p:cNvGrpSpPr>
          <p:nvPr/>
        </p:nvGrpSpPr>
        <p:grpSpPr bwMode="auto">
          <a:xfrm>
            <a:off x="971550" y="4437063"/>
            <a:ext cx="2663825" cy="2239962"/>
            <a:chOff x="612" y="2795"/>
            <a:chExt cx="1678" cy="1411"/>
          </a:xfrm>
        </p:grpSpPr>
        <p:sp>
          <p:nvSpPr>
            <p:cNvPr id="60430" name="Line 10"/>
            <p:cNvSpPr>
              <a:spLocks noChangeShapeType="1"/>
            </p:cNvSpPr>
            <p:nvPr/>
          </p:nvSpPr>
          <p:spPr bwMode="auto">
            <a:xfrm flipH="1">
              <a:off x="612" y="2795"/>
              <a:ext cx="1678" cy="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0431" name="Text Box 11"/>
            <p:cNvSpPr txBox="1">
              <a:spLocks noChangeArrowheads="1"/>
            </p:cNvSpPr>
            <p:nvPr/>
          </p:nvSpPr>
          <p:spPr bwMode="auto">
            <a:xfrm>
              <a:off x="1325" y="3802"/>
              <a:ext cx="2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>
                  <a:solidFill>
                    <a:srgbClr val="CC3300"/>
                  </a:solidFill>
                </a:rPr>
                <a:t>x</a:t>
              </a:r>
            </a:p>
          </p:txBody>
        </p:sp>
      </p:grpSp>
      <p:grpSp>
        <p:nvGrpSpPr>
          <p:cNvPr id="39950" name="Group 14"/>
          <p:cNvGrpSpPr>
            <a:grpSpLocks/>
          </p:cNvGrpSpPr>
          <p:nvPr/>
        </p:nvGrpSpPr>
        <p:grpSpPr bwMode="auto">
          <a:xfrm>
            <a:off x="3708400" y="4437063"/>
            <a:ext cx="530225" cy="1584325"/>
            <a:chOff x="2336" y="2795"/>
            <a:chExt cx="334" cy="998"/>
          </a:xfrm>
        </p:grpSpPr>
        <p:sp>
          <p:nvSpPr>
            <p:cNvPr id="60428" name="Line 9"/>
            <p:cNvSpPr>
              <a:spLocks noChangeShapeType="1"/>
            </p:cNvSpPr>
            <p:nvPr/>
          </p:nvSpPr>
          <p:spPr bwMode="auto">
            <a:xfrm>
              <a:off x="2336" y="2795"/>
              <a:ext cx="0" cy="99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0429" name="Text Box 12"/>
            <p:cNvSpPr txBox="1">
              <a:spLocks noChangeArrowheads="1"/>
            </p:cNvSpPr>
            <p:nvPr/>
          </p:nvSpPr>
          <p:spPr bwMode="auto">
            <a:xfrm>
              <a:off x="2426" y="3067"/>
              <a:ext cx="2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>
                  <a:solidFill>
                    <a:srgbClr val="CC3300"/>
                  </a:solidFill>
                </a:rPr>
                <a:t>y</a:t>
              </a:r>
            </a:p>
          </p:txBody>
        </p:sp>
      </p:grpSp>
      <p:grpSp>
        <p:nvGrpSpPr>
          <p:cNvPr id="39954" name="Group 18"/>
          <p:cNvGrpSpPr>
            <a:grpSpLocks/>
          </p:cNvGrpSpPr>
          <p:nvPr/>
        </p:nvGrpSpPr>
        <p:grpSpPr bwMode="auto">
          <a:xfrm>
            <a:off x="971550" y="4437063"/>
            <a:ext cx="2736850" cy="1584325"/>
            <a:chOff x="612" y="2795"/>
            <a:chExt cx="1724" cy="998"/>
          </a:xfrm>
        </p:grpSpPr>
        <p:sp>
          <p:nvSpPr>
            <p:cNvPr id="60426" name="Line 16"/>
            <p:cNvSpPr>
              <a:spLocks noChangeShapeType="1"/>
            </p:cNvSpPr>
            <p:nvPr/>
          </p:nvSpPr>
          <p:spPr bwMode="auto">
            <a:xfrm flipV="1">
              <a:off x="612" y="2795"/>
              <a:ext cx="1724" cy="99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0427" name="Text Box 17"/>
            <p:cNvSpPr txBox="1">
              <a:spLocks noChangeArrowheads="1"/>
            </p:cNvSpPr>
            <p:nvPr/>
          </p:nvSpPr>
          <p:spPr bwMode="auto">
            <a:xfrm>
              <a:off x="1111" y="2976"/>
              <a:ext cx="31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3600" i="1">
                  <a:solidFill>
                    <a:schemeClr val="accent2"/>
                  </a:solidFill>
                </a:rPr>
                <a:t>d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0"/>
            <a:ext cx="868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a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un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algoritmo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può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essere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associato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un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>
                <a:latin typeface="Arial" panose="020B0604020202020204" pitchFamily="34" charset="0"/>
              </a:rPr>
              <a:t>nome</a:t>
            </a:r>
            <a:endParaRPr lang="it-IT" altLang="it-IT" sz="2400" b="1">
              <a:latin typeface="New York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11163" y="5167313"/>
            <a:ext cx="8280400" cy="83026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l’algoritmo è formalmente organizzato come una entità individuata da un </a:t>
            </a:r>
            <a:r>
              <a:rPr lang="it-IT" altLang="it-IT" sz="2400" b="1">
                <a:latin typeface="Arial" panose="020B0604020202020204" pitchFamily="34" charset="0"/>
              </a:rPr>
              <a:t>nome</a:t>
            </a:r>
            <a:endParaRPr lang="it-IT" altLang="it-IT" sz="2400" b="1">
              <a:latin typeface="New York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25450" y="981075"/>
            <a:ext cx="8353425" cy="37846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000" b="1" dirty="0">
                <a:latin typeface="Arial" charset="0"/>
                <a:ea typeface="ＭＳ Ｐゴシック" charset="0"/>
              </a:rPr>
              <a:t>programma</a:t>
            </a:r>
            <a:r>
              <a:rPr lang="it-IT" sz="3000" b="1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it-IT" sz="3000" b="1" dirty="0" err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calcolo_circonferenza</a:t>
            </a:r>
            <a:endParaRPr lang="it-IT" sz="3000" b="1" dirty="0">
              <a:solidFill>
                <a:schemeClr val="accent2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  </a:t>
            </a:r>
          </a:p>
          <a:p>
            <a:pPr>
              <a:defRPr/>
            </a:pP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 raggio, circonferenza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30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const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float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pi_greco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 3.1415926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0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0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30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 (raggio) 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0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000" b="1" dirty="0">
                <a:latin typeface="Comic Sans MS" charset="0"/>
                <a:ea typeface="ＭＳ Ｐゴシック" charset="0"/>
              </a:rPr>
              <a:t>  circonferenza 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2.0*</a:t>
            </a:r>
            <a:r>
              <a:rPr lang="it-IT" sz="3000" b="1" dirty="0" err="1">
                <a:latin typeface="Comic Sans MS" charset="0"/>
                <a:ea typeface="ＭＳ Ｐゴシック" charset="0"/>
              </a:rPr>
              <a:t>pi_greco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*raggio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0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0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30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 (circonferenza)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0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077200" cy="26273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sviluppare una function per il calcolo della distanza                              di un punto di coordinate              dall'origine</a:t>
            </a:r>
            <a:endParaRPr lang="it-IT" altLang="it-IT" sz="2400">
              <a:latin typeface="New York" charset="0"/>
            </a:endParaRPr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2286000" y="1676400"/>
          <a:ext cx="2362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7" name="Equation" r:id="rId5" imgW="838200" imgH="279400" progId="Equation.DSMT4">
                  <p:embed/>
                </p:oleObj>
              </mc:Choice>
              <mc:Fallback>
                <p:oleObj name="Equation" r:id="rId5" imgW="8382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76400"/>
                        <a:ext cx="2362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2514600" y="2362200"/>
          <a:ext cx="10747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8" name="Equation" r:id="rId7" imgW="380835" imgH="253890" progId="Equation.DSMT4">
                  <p:embed/>
                </p:oleObj>
              </mc:Choice>
              <mc:Fallback>
                <p:oleObj name="Equation" r:id="rId7" imgW="380835" imgH="25389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362200"/>
                        <a:ext cx="107473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9" name="Text Box 6"/>
          <p:cNvSpPr txBox="1">
            <a:spLocks noChangeArrowheads="1"/>
          </p:cNvSpPr>
          <p:nvPr/>
        </p:nvSpPr>
        <p:spPr bwMode="auto">
          <a:xfrm>
            <a:off x="215900" y="3644900"/>
            <a:ext cx="8748713" cy="1016000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</a:t>
            </a:r>
            <a:r>
              <a:rPr lang="it-IT" altLang="it-IT" sz="2800">
                <a:latin typeface="Arial" panose="020B0604020202020204" pitchFamily="34" charset="0"/>
              </a:rPr>
              <a:t>: ascissa  </a:t>
            </a:r>
            <a:r>
              <a:rPr lang="it-IT" altLang="it-IT" i="1">
                <a:solidFill>
                  <a:srgbClr val="CC3300"/>
                </a:solidFill>
              </a:rPr>
              <a:t>x</a:t>
            </a:r>
            <a:r>
              <a:rPr lang="it-IT" altLang="it-IT" sz="2800">
                <a:latin typeface="Arial" panose="020B0604020202020204" pitchFamily="34" charset="0"/>
              </a:rPr>
              <a:t>  (variabile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2800">
                <a:latin typeface="Arial" panose="020B0604020202020204" pitchFamily="34" charset="0"/>
              </a:rPr>
              <a:t>), ordinata </a:t>
            </a:r>
            <a:r>
              <a:rPr lang="it-IT" altLang="it-IT" i="1">
                <a:solidFill>
                  <a:srgbClr val="CC3300"/>
                </a:solidFill>
              </a:rPr>
              <a:t>y</a:t>
            </a:r>
            <a:r>
              <a:rPr lang="it-IT" altLang="it-IT" sz="2800">
                <a:latin typeface="Arial" panose="020B0604020202020204" pitchFamily="34" charset="0"/>
              </a:rPr>
              <a:t> (variabile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y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62470" name="Text Box 7"/>
          <p:cNvSpPr txBox="1">
            <a:spLocks noChangeArrowheads="1"/>
          </p:cNvSpPr>
          <p:nvPr/>
        </p:nvSpPr>
        <p:spPr bwMode="auto">
          <a:xfrm>
            <a:off x="250825" y="4797425"/>
            <a:ext cx="8642350" cy="588963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</a:t>
            </a:r>
            <a:r>
              <a:rPr lang="it-IT" altLang="it-IT" sz="2800">
                <a:latin typeface="Arial" panose="020B0604020202020204" pitchFamily="34" charset="0"/>
              </a:rPr>
              <a:t>: la distanza </a:t>
            </a:r>
            <a:r>
              <a:rPr lang="it-IT" altLang="it-IT" i="1">
                <a:solidFill>
                  <a:srgbClr val="CC3300"/>
                </a:solidFill>
              </a:rPr>
              <a:t>d</a:t>
            </a:r>
            <a:r>
              <a:rPr lang="it-IT" altLang="it-IT" sz="2800">
                <a:latin typeface="Arial" panose="020B0604020202020204" pitchFamily="34" charset="0"/>
              </a:rPr>
              <a:t>   (da restituire)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uppo 1"/>
          <p:cNvGrpSpPr>
            <a:grpSpLocks/>
          </p:cNvGrpSpPr>
          <p:nvPr/>
        </p:nvGrpSpPr>
        <p:grpSpPr bwMode="auto">
          <a:xfrm>
            <a:off x="304800" y="115888"/>
            <a:ext cx="8077200" cy="2627312"/>
            <a:chOff x="304800" y="457200"/>
            <a:chExt cx="8077200" cy="2627313"/>
          </a:xfrm>
        </p:grpSpPr>
        <p:sp>
          <p:nvSpPr>
            <p:cNvPr id="64518" name="Text Box 2"/>
            <p:cNvSpPr txBox="1">
              <a:spLocks noChangeArrowheads="1"/>
            </p:cNvSpPr>
            <p:nvPr/>
          </p:nvSpPr>
          <p:spPr bwMode="auto">
            <a:xfrm>
              <a:off x="304800" y="457200"/>
              <a:ext cx="8077200" cy="262731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Esempio:</a:t>
              </a:r>
            </a:p>
            <a:p>
              <a:pPr>
                <a:lnSpc>
                  <a:spcPct val="14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sviluppare una function per il calcolo della distanza                              di un punto di coordinate              dall'origine</a:t>
              </a:r>
              <a:endParaRPr lang="it-IT" altLang="it-IT" sz="2400">
                <a:latin typeface="New York" charset="0"/>
              </a:endParaRPr>
            </a:p>
          </p:txBody>
        </p:sp>
        <p:graphicFrame>
          <p:nvGraphicFramePr>
            <p:cNvPr id="64519" name="Object 3"/>
            <p:cNvGraphicFramePr>
              <a:graphicFrameLocks noChangeAspect="1"/>
            </p:cNvGraphicFramePr>
            <p:nvPr/>
          </p:nvGraphicFramePr>
          <p:xfrm>
            <a:off x="2286000" y="1676400"/>
            <a:ext cx="2362200" cy="78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27" name="Equation" r:id="rId5" imgW="838200" imgH="279400" progId="Equation.DSMT4">
                    <p:embed/>
                  </p:oleObj>
                </mc:Choice>
                <mc:Fallback>
                  <p:oleObj name="Equation" r:id="rId5" imgW="838200" imgH="2794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1676400"/>
                          <a:ext cx="2362200" cy="787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520" name="Object 4"/>
            <p:cNvGraphicFramePr>
              <a:graphicFrameLocks noChangeAspect="1"/>
            </p:cNvGraphicFramePr>
            <p:nvPr/>
          </p:nvGraphicFramePr>
          <p:xfrm>
            <a:off x="2514600" y="2362200"/>
            <a:ext cx="1074738" cy="71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28" name="Equation" r:id="rId7" imgW="380835" imgH="253890" progId="Equation.DSMT4">
                    <p:embed/>
                  </p:oleObj>
                </mc:Choice>
                <mc:Fallback>
                  <p:oleObj name="Equation" r:id="rId7" imgW="380835" imgH="25389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2362200"/>
                          <a:ext cx="1074738" cy="711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487363" y="2781300"/>
            <a:ext cx="7712075" cy="157003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distanza_o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x,</a:t>
            </a: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y)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  </a:t>
            </a: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sqrt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(x^2+y^2)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84213" y="4437063"/>
            <a:ext cx="7100887" cy="1108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float</a:t>
            </a:r>
            <a:r>
              <a:rPr lang="it-IT" altLang="it-IT" sz="2200" b="1">
                <a:latin typeface="Courier New" panose="02070309020205020404" pitchFamily="49" charset="0"/>
              </a:rPr>
              <a:t> distanza_o(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float</a:t>
            </a:r>
            <a:r>
              <a:rPr lang="it-IT" altLang="it-IT" sz="2200" b="1">
                <a:latin typeface="Courier New" panose="02070309020205020404" pitchFamily="49" charset="0"/>
              </a:rPr>
              <a:t> x,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float</a:t>
            </a:r>
            <a:r>
              <a:rPr lang="it-IT" altLang="it-IT" sz="2200" b="1">
                <a:latin typeface="Courier New" panose="02070309020205020404" pitchFamily="49" charset="0"/>
              </a:rPr>
              <a:t> y)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return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latin typeface="Courier New" panose="02070309020205020404" pitchFamily="49" charset="0"/>
              </a:rPr>
              <a:t>sqrt(x*x + y*y)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2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74688" y="5603875"/>
            <a:ext cx="7102475" cy="1108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float</a:t>
            </a:r>
            <a:r>
              <a:rPr lang="it-IT" altLang="it-IT" sz="2200" b="1">
                <a:latin typeface="Courier New" panose="02070309020205020404" pitchFamily="49" charset="0"/>
              </a:rPr>
              <a:t> distanza_o(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float</a:t>
            </a:r>
            <a:r>
              <a:rPr lang="it-IT" altLang="it-IT" sz="2200" b="1">
                <a:latin typeface="Courier New" panose="02070309020205020404" pitchFamily="49" charset="0"/>
              </a:rPr>
              <a:t> x,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float</a:t>
            </a:r>
            <a:r>
              <a:rPr lang="it-IT" altLang="it-IT" sz="2200" b="1">
                <a:latin typeface="Courier New" panose="02070309020205020404" pitchFamily="49" charset="0"/>
              </a:rPr>
              <a:t> y)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return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latin typeface="Courier New" panose="02070309020205020404" pitchFamily="49" charset="0"/>
              </a:rPr>
              <a:t>sqrt(pow(x,2) + pow(y,2))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2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512175" cy="15081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800" dirty="0" smtClean="0">
                <a:latin typeface="Arial" panose="020B0604020202020204" pitchFamily="34" charset="0"/>
              </a:rPr>
              <a:t>Esempio: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800" dirty="0" smtClean="0">
                <a:latin typeface="Arial" panose="020B0604020202020204" pitchFamily="34" charset="0"/>
              </a:rPr>
              <a:t>calcolare la distanza dall’origine dei due punti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3600" i="1" dirty="0" smtClean="0">
                <a:latin typeface="+mn-lt"/>
              </a:rPr>
              <a:t>p</a:t>
            </a:r>
            <a:r>
              <a:rPr lang="it-IT" altLang="it-IT" sz="3600" baseline="-25000" dirty="0" smtClean="0">
                <a:latin typeface="+mn-lt"/>
              </a:rPr>
              <a:t>1 </a:t>
            </a:r>
            <a:r>
              <a:rPr lang="it-IT" altLang="it-IT" sz="2800" dirty="0" smtClean="0">
                <a:latin typeface="Arial" panose="020B0604020202020204" pitchFamily="34" charset="0"/>
              </a:rPr>
              <a:t>= (2.1, 4.2)  e </a:t>
            </a:r>
            <a:r>
              <a:rPr lang="it-IT" altLang="it-IT" sz="3600" i="1" dirty="0" smtClean="0"/>
              <a:t>p</a:t>
            </a:r>
            <a:r>
              <a:rPr lang="it-IT" altLang="it-IT" sz="3600" baseline="-25000" dirty="0" smtClean="0"/>
              <a:t>2 </a:t>
            </a:r>
            <a:r>
              <a:rPr lang="it-IT" altLang="it-IT" sz="2800" dirty="0" smtClean="0">
                <a:latin typeface="Arial" panose="020B0604020202020204" pitchFamily="34" charset="0"/>
              </a:rPr>
              <a:t>= (1.8, 3.2)</a:t>
            </a:r>
            <a:endParaRPr lang="it-IT" altLang="it-IT" sz="2400" dirty="0" smtClean="0">
              <a:latin typeface="New York" charset="0"/>
            </a:endParaRPr>
          </a:p>
        </p:txBody>
      </p:sp>
      <p:grpSp>
        <p:nvGrpSpPr>
          <p:cNvPr id="66563" name="Group 15"/>
          <p:cNvGrpSpPr>
            <a:grpSpLocks/>
          </p:cNvGrpSpPr>
          <p:nvPr/>
        </p:nvGrpSpPr>
        <p:grpSpPr bwMode="auto">
          <a:xfrm>
            <a:off x="971550" y="2133600"/>
            <a:ext cx="7129463" cy="3887788"/>
            <a:chOff x="612" y="2069"/>
            <a:chExt cx="4491" cy="1769"/>
          </a:xfrm>
        </p:grpSpPr>
        <p:sp>
          <p:nvSpPr>
            <p:cNvPr id="66571" name="Line 6"/>
            <p:cNvSpPr>
              <a:spLocks noChangeShapeType="1"/>
            </p:cNvSpPr>
            <p:nvPr/>
          </p:nvSpPr>
          <p:spPr bwMode="auto">
            <a:xfrm>
              <a:off x="612" y="3838"/>
              <a:ext cx="449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572" name="Line 7"/>
            <p:cNvSpPr>
              <a:spLocks noChangeShapeType="1"/>
            </p:cNvSpPr>
            <p:nvPr/>
          </p:nvSpPr>
          <p:spPr bwMode="auto">
            <a:xfrm flipV="1">
              <a:off x="612" y="2069"/>
              <a:ext cx="0" cy="176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6564" name="Oval 8"/>
          <p:cNvSpPr>
            <a:spLocks noChangeArrowheads="1"/>
          </p:cNvSpPr>
          <p:nvPr/>
        </p:nvSpPr>
        <p:spPr bwMode="auto">
          <a:xfrm>
            <a:off x="3348038" y="36449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grpSp>
        <p:nvGrpSpPr>
          <p:cNvPr id="66565" name="Group 18"/>
          <p:cNvGrpSpPr>
            <a:grpSpLocks/>
          </p:cNvGrpSpPr>
          <p:nvPr/>
        </p:nvGrpSpPr>
        <p:grpSpPr bwMode="auto">
          <a:xfrm>
            <a:off x="971550" y="3284538"/>
            <a:ext cx="3267075" cy="2663825"/>
            <a:chOff x="793" y="2515"/>
            <a:chExt cx="2058" cy="1678"/>
          </a:xfrm>
        </p:grpSpPr>
        <p:sp>
          <p:nvSpPr>
            <p:cNvPr id="66569" name="Line 16"/>
            <p:cNvSpPr>
              <a:spLocks noChangeShapeType="1"/>
            </p:cNvSpPr>
            <p:nvPr/>
          </p:nvSpPr>
          <p:spPr bwMode="auto">
            <a:xfrm flipV="1">
              <a:off x="793" y="2795"/>
              <a:ext cx="1543" cy="139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570" name="Text Box 17"/>
            <p:cNvSpPr txBox="1">
              <a:spLocks noChangeArrowheads="1"/>
            </p:cNvSpPr>
            <p:nvPr/>
          </p:nvSpPr>
          <p:spPr bwMode="auto">
            <a:xfrm>
              <a:off x="2375" y="2515"/>
              <a:ext cx="47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3600" i="1">
                  <a:solidFill>
                    <a:schemeClr val="accent2"/>
                  </a:solidFill>
                </a:rPr>
                <a:t>p</a:t>
              </a:r>
              <a:r>
                <a:rPr lang="it-IT" altLang="it-IT" sz="3600" baseline="-25000">
                  <a:solidFill>
                    <a:schemeClr val="accent2"/>
                  </a:solidFill>
                </a:rPr>
                <a:t>1</a:t>
              </a:r>
            </a:p>
          </p:txBody>
        </p:sp>
      </p:grpSp>
      <p:sp>
        <p:nvSpPr>
          <p:cNvPr id="66566" name="Line 16"/>
          <p:cNvSpPr>
            <a:spLocks noChangeShapeType="1"/>
          </p:cNvSpPr>
          <p:nvPr/>
        </p:nvSpPr>
        <p:spPr bwMode="auto">
          <a:xfrm flipV="1">
            <a:off x="971550" y="4705350"/>
            <a:ext cx="2224088" cy="13033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6567" name="Oval 8"/>
          <p:cNvSpPr>
            <a:spLocks noChangeArrowheads="1"/>
          </p:cNvSpPr>
          <p:nvPr/>
        </p:nvSpPr>
        <p:spPr bwMode="auto">
          <a:xfrm>
            <a:off x="3132138" y="46529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66568" name="Text Box 17"/>
          <p:cNvSpPr txBox="1">
            <a:spLocks noChangeArrowheads="1"/>
          </p:cNvSpPr>
          <p:nvPr/>
        </p:nvSpPr>
        <p:spPr bwMode="auto">
          <a:xfrm>
            <a:off x="3238500" y="4400550"/>
            <a:ext cx="755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3600" i="1">
                <a:solidFill>
                  <a:schemeClr val="accent2"/>
                </a:solidFill>
              </a:rPr>
              <a:t>p</a:t>
            </a:r>
            <a:r>
              <a:rPr lang="it-IT" altLang="it-IT" sz="3600" baseline="-25000">
                <a:solidFill>
                  <a:schemeClr val="accent2"/>
                </a:solidFill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512175" cy="15081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Esempio: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calcolare la distanza dall’origine dei due punti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3600" i="1"/>
              <a:t>p</a:t>
            </a:r>
            <a:r>
              <a:rPr lang="it-IT" altLang="it-IT" sz="3600" baseline="-25000"/>
              <a:t>1 </a:t>
            </a:r>
            <a:r>
              <a:rPr lang="it-IT" altLang="it-IT" sz="2400">
                <a:latin typeface="Arial" panose="020B0604020202020204" pitchFamily="34" charset="0"/>
              </a:rPr>
              <a:t>= (2.1, 4.2)  e </a:t>
            </a:r>
            <a:r>
              <a:rPr lang="it-IT" altLang="it-IT" sz="3600" i="1"/>
              <a:t>p</a:t>
            </a:r>
            <a:r>
              <a:rPr lang="it-IT" altLang="it-IT" sz="3600" baseline="-25000"/>
              <a:t>2</a:t>
            </a:r>
            <a:r>
              <a:rPr lang="it-IT" altLang="it-IT" baseline="-25000"/>
              <a:t> </a:t>
            </a:r>
            <a:r>
              <a:rPr lang="it-IT" altLang="it-IT" sz="2400">
                <a:latin typeface="Arial" panose="020B0604020202020204" pitchFamily="34" charset="0"/>
              </a:rPr>
              <a:t>= (1.8, 3.2)</a:t>
            </a:r>
            <a:endParaRPr lang="it-IT" altLang="it-IT" sz="2000">
              <a:latin typeface="New York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79388" y="1916113"/>
            <a:ext cx="8748712" cy="3786187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4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 algn="just">
              <a:defRPr/>
            </a:pP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d_primo_punto,d_secondo_punto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,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..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.</a:t>
            </a:r>
          </a:p>
          <a:p>
            <a:pPr algn="just">
              <a:defRPr/>
            </a:pP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primo_x,primo_y,secondo_x,secondo_y</a:t>
            </a:r>
            <a:r>
              <a:rPr lang="it-IT" sz="24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 algn="just">
              <a:defRPr/>
            </a:pP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primo_x,primo_y,secondo_x,secondo_y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4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</a:p>
          <a:p>
            <a:pPr algn="just">
              <a:defRPr/>
            </a:pPr>
            <a:endParaRPr lang="it-IT" sz="24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d_primo_punto</a:t>
            </a: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distanza_o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primo_x,primo_y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4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4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d_secondo_punto</a:t>
            </a: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distanza_o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secondo_x,secondo_y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4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</a:p>
          <a:p>
            <a:pPr algn="just">
              <a:defRPr/>
            </a:pPr>
            <a:endParaRPr lang="it-IT" sz="24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(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d_primo_punto,d_secondo_punto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4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4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305800" cy="4445000"/>
          </a:xfrm>
          <a:prstGeom prst="rect">
            <a:avLst/>
          </a:prstGeom>
          <a:solidFill>
            <a:srgbClr val="FFFF66"/>
          </a:solidFill>
          <a:ln w="28575">
            <a:solidFill>
              <a:srgbClr val="CC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b="1" dirty="0" smtClean="0">
                <a:latin typeface="Arial" panose="020B0604020202020204" pitchFamily="34" charset="0"/>
              </a:rPr>
              <a:t>la corrispondenza tra</a:t>
            </a:r>
          </a:p>
          <a:p>
            <a:pPr algn="ctr">
              <a:defRPr/>
            </a:pPr>
            <a:endParaRPr lang="it-IT" altLang="it-IT" sz="1400" b="1" dirty="0" smtClean="0"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parametri </a:t>
            </a:r>
            <a:endParaRPr lang="it-IT" altLang="it-IT" sz="3200" b="1" dirty="0" smtClean="0"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it-IT" altLang="it-IT" sz="3200" b="1" dirty="0" smtClean="0">
                <a:latin typeface="Arial" panose="020B0604020202020204" pitchFamily="34" charset="0"/>
              </a:rPr>
              <a:t> e </a:t>
            </a:r>
          </a:p>
          <a:p>
            <a:pPr algn="ctr">
              <a:defRPr/>
            </a:pPr>
            <a:r>
              <a:rPr lang="it-IT" altLang="it-IT" sz="32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argomenti</a:t>
            </a:r>
            <a:endParaRPr lang="it-IT" altLang="it-IT" sz="3200" b="1" dirty="0" smtClean="0">
              <a:latin typeface="Arial" panose="020B0604020202020204" pitchFamily="34" charset="0"/>
            </a:endParaRPr>
          </a:p>
          <a:p>
            <a:pPr algn="ctr">
              <a:defRPr/>
            </a:pPr>
            <a:endParaRPr lang="it-IT" altLang="it-IT" sz="1400" b="1" dirty="0" smtClean="0"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it-IT" altLang="it-IT" sz="3200" b="1" dirty="0" smtClean="0">
                <a:latin typeface="Arial" panose="020B0604020202020204" pitchFamily="34" charset="0"/>
              </a:rPr>
              <a:t>è stabilita dalla </a:t>
            </a:r>
            <a:r>
              <a:rPr lang="it-IT" altLang="it-IT" sz="3200" b="1" dirty="0" smtClean="0">
                <a:solidFill>
                  <a:srgbClr val="33CC33"/>
                </a:solidFill>
                <a:latin typeface="Arial" panose="020B0604020202020204" pitchFamily="34" charset="0"/>
              </a:rPr>
              <a:t>posizione</a:t>
            </a:r>
            <a:r>
              <a:rPr lang="it-IT" altLang="it-IT" sz="3200" b="1" dirty="0" smtClean="0">
                <a:latin typeface="Arial" panose="020B0604020202020204" pitchFamily="34" charset="0"/>
              </a:rPr>
              <a:t> dei </a:t>
            </a:r>
            <a:r>
              <a:rPr lang="it-IT" altLang="it-IT" sz="3200" b="1" dirty="0" smtClean="0">
                <a:solidFill>
                  <a:srgbClr val="CC3300"/>
                </a:solidFill>
                <a:latin typeface="Arial" panose="020B0604020202020204" pitchFamily="34" charset="0"/>
              </a:rPr>
              <a:t>parametri</a:t>
            </a:r>
            <a:r>
              <a:rPr lang="it-IT" altLang="it-IT" sz="3200" b="1" dirty="0" smtClean="0">
                <a:latin typeface="Arial" panose="020B0604020202020204" pitchFamily="34" charset="0"/>
              </a:rPr>
              <a:t> nella lista dei parametri (nell’</a:t>
            </a:r>
            <a:r>
              <a:rPr lang="it-IT" altLang="ja-JP" sz="3200" b="1" dirty="0" smtClean="0">
                <a:latin typeface="Arial" panose="020B0604020202020204" pitchFamily="34" charset="0"/>
              </a:rPr>
              <a:t>intestazione) e degli </a:t>
            </a:r>
            <a:r>
              <a:rPr lang="it-IT" altLang="ja-JP" sz="32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argomenti</a:t>
            </a:r>
            <a:r>
              <a:rPr lang="it-IT" altLang="ja-JP" sz="3200" b="1" dirty="0" smtClean="0">
                <a:latin typeface="Arial" panose="020B0604020202020204" pitchFamily="34" charset="0"/>
              </a:rPr>
              <a:t> nella </a:t>
            </a:r>
          </a:p>
          <a:p>
            <a:pPr algn="ctr">
              <a:defRPr/>
            </a:pPr>
            <a:r>
              <a:rPr lang="it-IT" altLang="it-IT" sz="3200" b="1" dirty="0" smtClean="0">
                <a:latin typeface="Arial" panose="020B0604020202020204" pitchFamily="34" charset="0"/>
              </a:rPr>
              <a:t>lista degli argomenti (nella chiamata)</a:t>
            </a:r>
            <a:endParaRPr lang="it-IT" altLang="it-IT" dirty="0" smtClean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50825" y="5300663"/>
            <a:ext cx="8640763" cy="1200150"/>
          </a:xfrm>
          <a:prstGeom prst="rect">
            <a:avLst/>
          </a:pr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argomento</a:t>
            </a:r>
            <a:r>
              <a:rPr lang="it-IT">
                <a:solidFill>
                  <a:schemeClr val="bg1"/>
                </a:solidFill>
                <a:latin typeface="Arial" charset="0"/>
                <a:ea typeface="ＭＳ Ｐゴシック" charset="0"/>
              </a:rPr>
              <a:t> e </a:t>
            </a:r>
            <a:r>
              <a:rPr lang="it-IT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parametro</a:t>
            </a:r>
            <a:r>
              <a:rPr lang="it-IT">
                <a:latin typeface="Arial" charset="0"/>
                <a:ea typeface="ＭＳ Ｐゴシック" charset="0"/>
              </a:rPr>
              <a:t> </a:t>
            </a:r>
            <a:r>
              <a:rPr lang="it-IT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non sono la</a:t>
            </a:r>
            <a:r>
              <a:rPr lang="it-IT" b="1">
                <a:latin typeface="Arial" charset="0"/>
                <a:ea typeface="ＭＳ Ｐゴシック" charset="0"/>
              </a:rPr>
              <a:t> </a:t>
            </a:r>
            <a:r>
              <a:rPr lang="it-IT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stessa variabile</a:t>
            </a:r>
            <a:endParaRPr lang="it-IT" sz="28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512175" cy="20002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Esercizio: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calcolare la distanza tra i due punti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3600" i="1"/>
              <a:t>p</a:t>
            </a:r>
            <a:r>
              <a:rPr lang="it-IT" altLang="it-IT" sz="3600" baseline="-25000"/>
              <a:t>1 </a:t>
            </a:r>
            <a:r>
              <a:rPr lang="it-IT" altLang="it-IT" sz="2800">
                <a:latin typeface="Arial" panose="020B0604020202020204" pitchFamily="34" charset="0"/>
              </a:rPr>
              <a:t>= (2.1, 4.2)  e </a:t>
            </a:r>
            <a:r>
              <a:rPr lang="it-IT" altLang="it-IT" sz="3600" i="1"/>
              <a:t>p</a:t>
            </a:r>
            <a:r>
              <a:rPr lang="it-IT" altLang="it-IT" sz="3600" baseline="-25000"/>
              <a:t>2 </a:t>
            </a:r>
            <a:r>
              <a:rPr lang="it-IT" altLang="it-IT" sz="2800">
                <a:latin typeface="Arial" panose="020B0604020202020204" pitchFamily="34" charset="0"/>
              </a:rPr>
              <a:t>= (1.8, 3.2) usando la function 		</a:t>
            </a:r>
            <a:r>
              <a:rPr lang="it-IT" altLang="it-IT" b="1">
                <a:latin typeface="Comic Sans MS" panose="030F0702030302020204" pitchFamily="66" charset="0"/>
              </a:rPr>
              <a:t>distanza_o</a:t>
            </a:r>
            <a:endParaRPr lang="it-IT" altLang="it-IT">
              <a:latin typeface="New York" charset="0"/>
            </a:endParaRPr>
          </a:p>
        </p:txBody>
      </p:sp>
      <p:grpSp>
        <p:nvGrpSpPr>
          <p:cNvPr id="72707" name="Group 15"/>
          <p:cNvGrpSpPr>
            <a:grpSpLocks/>
          </p:cNvGrpSpPr>
          <p:nvPr/>
        </p:nvGrpSpPr>
        <p:grpSpPr bwMode="auto">
          <a:xfrm>
            <a:off x="971550" y="2133600"/>
            <a:ext cx="7129463" cy="3887788"/>
            <a:chOff x="612" y="2069"/>
            <a:chExt cx="4491" cy="1769"/>
          </a:xfrm>
        </p:grpSpPr>
        <p:sp>
          <p:nvSpPr>
            <p:cNvPr id="72716" name="Line 6"/>
            <p:cNvSpPr>
              <a:spLocks noChangeShapeType="1"/>
            </p:cNvSpPr>
            <p:nvPr/>
          </p:nvSpPr>
          <p:spPr bwMode="auto">
            <a:xfrm>
              <a:off x="612" y="3838"/>
              <a:ext cx="449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2717" name="Line 7"/>
            <p:cNvSpPr>
              <a:spLocks noChangeShapeType="1"/>
            </p:cNvSpPr>
            <p:nvPr/>
          </p:nvSpPr>
          <p:spPr bwMode="auto">
            <a:xfrm flipV="1">
              <a:off x="612" y="2069"/>
              <a:ext cx="0" cy="176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72708" name="Oval 8"/>
          <p:cNvSpPr>
            <a:spLocks noChangeArrowheads="1"/>
          </p:cNvSpPr>
          <p:nvPr/>
        </p:nvSpPr>
        <p:spPr bwMode="auto">
          <a:xfrm>
            <a:off x="3348038" y="36449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grpSp>
        <p:nvGrpSpPr>
          <p:cNvPr id="72709" name="Group 18"/>
          <p:cNvGrpSpPr>
            <a:grpSpLocks/>
          </p:cNvGrpSpPr>
          <p:nvPr/>
        </p:nvGrpSpPr>
        <p:grpSpPr bwMode="auto">
          <a:xfrm>
            <a:off x="971550" y="3284538"/>
            <a:ext cx="3267075" cy="2663825"/>
            <a:chOff x="793" y="2515"/>
            <a:chExt cx="2058" cy="1678"/>
          </a:xfrm>
        </p:grpSpPr>
        <p:sp>
          <p:nvSpPr>
            <p:cNvPr id="72714" name="Line 16"/>
            <p:cNvSpPr>
              <a:spLocks noChangeShapeType="1"/>
            </p:cNvSpPr>
            <p:nvPr/>
          </p:nvSpPr>
          <p:spPr bwMode="auto">
            <a:xfrm flipV="1">
              <a:off x="793" y="2795"/>
              <a:ext cx="1543" cy="139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2715" name="Text Box 17"/>
            <p:cNvSpPr txBox="1">
              <a:spLocks noChangeArrowheads="1"/>
            </p:cNvSpPr>
            <p:nvPr/>
          </p:nvSpPr>
          <p:spPr bwMode="auto">
            <a:xfrm>
              <a:off x="2375" y="2515"/>
              <a:ext cx="47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3600" i="1">
                  <a:solidFill>
                    <a:schemeClr val="accent2"/>
                  </a:solidFill>
                </a:rPr>
                <a:t>p</a:t>
              </a:r>
              <a:r>
                <a:rPr lang="it-IT" altLang="it-IT" sz="3600" baseline="-25000">
                  <a:solidFill>
                    <a:schemeClr val="accent2"/>
                  </a:solidFill>
                </a:rPr>
                <a:t>1</a:t>
              </a:r>
            </a:p>
          </p:txBody>
        </p:sp>
      </p:grpSp>
      <p:sp>
        <p:nvSpPr>
          <p:cNvPr id="72710" name="Line 16"/>
          <p:cNvSpPr>
            <a:spLocks noChangeShapeType="1"/>
          </p:cNvSpPr>
          <p:nvPr/>
        </p:nvSpPr>
        <p:spPr bwMode="auto">
          <a:xfrm flipV="1">
            <a:off x="971550" y="4705350"/>
            <a:ext cx="2224088" cy="13033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2711" name="Oval 8"/>
          <p:cNvSpPr>
            <a:spLocks noChangeArrowheads="1"/>
          </p:cNvSpPr>
          <p:nvPr/>
        </p:nvSpPr>
        <p:spPr bwMode="auto">
          <a:xfrm>
            <a:off x="3132138" y="46529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72712" name="Text Box 17"/>
          <p:cNvSpPr txBox="1">
            <a:spLocks noChangeArrowheads="1"/>
          </p:cNvSpPr>
          <p:nvPr/>
        </p:nvSpPr>
        <p:spPr bwMode="auto">
          <a:xfrm>
            <a:off x="3238500" y="4400550"/>
            <a:ext cx="755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3600" i="1">
                <a:solidFill>
                  <a:schemeClr val="accent2"/>
                </a:solidFill>
              </a:rPr>
              <a:t>p</a:t>
            </a:r>
            <a:r>
              <a:rPr lang="it-IT" altLang="it-IT" sz="3600" baseline="-25000">
                <a:solidFill>
                  <a:schemeClr val="accent2"/>
                </a:solidFill>
              </a:rPr>
              <a:t>2</a:t>
            </a:r>
          </a:p>
        </p:txBody>
      </p:sp>
      <p:cxnSp>
        <p:nvCxnSpPr>
          <p:cNvPr id="3" name="Connettore diritto 2"/>
          <p:cNvCxnSpPr>
            <a:cxnSpLocks noChangeShapeType="1"/>
            <a:stCxn id="72708" idx="4"/>
            <a:endCxn id="72712" idx="1"/>
          </p:cNvCxnSpPr>
          <p:nvPr/>
        </p:nvCxnSpPr>
        <p:spPr bwMode="auto">
          <a:xfrm flipH="1">
            <a:off x="3238500" y="3789363"/>
            <a:ext cx="180975" cy="935037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sysDash"/>
            <a:round/>
            <a:headEnd/>
            <a:tailEnd/>
          </a:ln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0"/>
            <a:ext cx="9144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CC3300"/>
                </a:solidFill>
                <a:latin typeface="Arial" panose="020B0604020202020204" pitchFamily="34" charset="0"/>
              </a:rPr>
              <a:t>limitazione!</a:t>
            </a:r>
            <a:r>
              <a:rPr lang="it-IT" altLang="it-IT" b="1" dirty="0">
                <a:latin typeface="Courier New" panose="02070309020205020404" pitchFamily="49" charset="0"/>
              </a:rPr>
              <a:t> </a:t>
            </a:r>
            <a:endParaRPr lang="it-IT" altLang="it-IT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 dirty="0">
                <a:latin typeface="Arial" panose="020B0604020202020204" pitchFamily="34" charset="0"/>
              </a:rPr>
              <a:t>il programma </a:t>
            </a:r>
            <a:r>
              <a:rPr lang="it-IT" altLang="it-IT" sz="3600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calcolo_circonferenza</a:t>
            </a:r>
            <a:r>
              <a:rPr lang="it-IT" altLang="it-IT" b="1" dirty="0">
                <a:latin typeface="Arial" panose="020B0604020202020204" pitchFamily="34" charset="0"/>
              </a:rPr>
              <a:t> </a:t>
            </a:r>
            <a:r>
              <a:rPr lang="it-IT" altLang="it-IT" b="1" dirty="0" smtClean="0">
                <a:latin typeface="Arial" panose="020B0604020202020204" pitchFamily="34" charset="0"/>
              </a:rPr>
              <a:t>NON PUO’ </a:t>
            </a:r>
            <a:r>
              <a:rPr lang="it-IT" altLang="it-IT" b="1" dirty="0">
                <a:latin typeface="Arial" panose="020B0604020202020204" pitchFamily="34" charset="0"/>
              </a:rPr>
              <a:t>essere utilizzato da altri programmi</a:t>
            </a:r>
            <a:endParaRPr lang="it-IT" altLang="it-IT" sz="2400" b="1" dirty="0">
              <a:latin typeface="New York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07950" y="1773238"/>
            <a:ext cx="5400153" cy="3293209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3000" b="1" dirty="0" err="1">
                <a:latin typeface="Comic Sans MS" charset="0"/>
                <a:ea typeface="ＭＳ Ｐゴシック" charset="0"/>
              </a:rPr>
              <a:t>main</a:t>
            </a:r>
            <a:r>
              <a:rPr lang="it-IT" sz="30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{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smtClean="0">
                <a:latin typeface="Comic Sans MS" charset="0"/>
                <a:ea typeface="ＭＳ Ｐゴシック" charset="0"/>
              </a:rPr>
              <a:t>raggio, circonferenza</a:t>
            </a:r>
            <a:r>
              <a:rPr lang="it-IT" sz="2800" b="1" dirty="0" smtClean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0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...</a:t>
            </a: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</a:t>
            </a:r>
            <a:endParaRPr lang="it-IT" sz="30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(raggio</a:t>
            </a:r>
            <a:r>
              <a:rPr lang="it-IT" sz="2800" b="1" dirty="0" smtClean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...</a:t>
            </a:r>
          </a:p>
          <a:p>
            <a:pPr>
              <a:defRPr/>
            </a:pPr>
            <a:r>
              <a:rPr lang="it-IT" sz="30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3000" b="1" dirty="0" smtClean="0">
                <a:latin typeface="Comic Sans MS" charset="0"/>
                <a:ea typeface="ＭＳ Ｐゴシック" charset="0"/>
              </a:rPr>
              <a:t>...</a:t>
            </a:r>
          </a:p>
          <a:p>
            <a:pPr>
              <a:defRPr/>
            </a:pPr>
            <a:r>
              <a:rPr lang="it-IT" sz="2800" b="1" dirty="0" smtClean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   </a:t>
            </a:r>
            <a:r>
              <a:rPr lang="it-IT" sz="2800" b="1" dirty="0" err="1" smtClean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800" b="1" dirty="0" smtClean="0">
                <a:latin typeface="Comic Sans MS" charset="0"/>
                <a:ea typeface="ＭＳ Ｐゴシック" charset="0"/>
              </a:rPr>
              <a:t> (circonferenza)</a:t>
            </a: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651997" y="3734226"/>
            <a:ext cx="3384053" cy="830997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dirty="0" smtClean="0">
                <a:latin typeface="Arial" charset="0"/>
                <a:ea typeface="ＭＳ Ｐゴシック" charset="0"/>
              </a:rPr>
              <a:t>programma</a:t>
            </a:r>
            <a:r>
              <a:rPr lang="it-IT" sz="2400" b="1" dirty="0" smtClean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400" b="1" dirty="0" err="1" smtClean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calcolo_circonferenza</a:t>
            </a:r>
            <a:endParaRPr lang="it-IT" sz="2400" b="1" dirty="0">
              <a:solidFill>
                <a:schemeClr val="accent2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2051720" y="3790949"/>
            <a:ext cx="2952750" cy="358775"/>
          </a:xfrm>
          <a:prstGeom prst="rightArrow">
            <a:avLst>
              <a:gd name="adj1" fmla="val 50000"/>
              <a:gd name="adj2" fmla="val 205752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1924050" y="4280931"/>
            <a:ext cx="2952750" cy="360363"/>
          </a:xfrm>
          <a:prstGeom prst="leftArrow">
            <a:avLst>
              <a:gd name="adj1" fmla="val 50000"/>
              <a:gd name="adj2" fmla="val 204846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5563" y="5229225"/>
            <a:ext cx="8980487" cy="1373188"/>
          </a:xfrm>
          <a:prstGeom prst="rect">
            <a:avLst/>
          </a:prstGeom>
          <a:solidFill>
            <a:srgbClr val="EAEAEA"/>
          </a:solidFill>
          <a:ln w="571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400" b="1" dirty="0" smtClean="0">
                <a:solidFill>
                  <a:srgbClr val="CC3300"/>
                </a:solidFill>
                <a:latin typeface="Arial" panose="020B0604020202020204" pitchFamily="34" charset="0"/>
              </a:rPr>
              <a:t>obiettivo:</a:t>
            </a:r>
            <a:r>
              <a:rPr lang="it-IT" altLang="it-IT" sz="2400" dirty="0" smtClean="0">
                <a:latin typeface="Arial" panose="020B0604020202020204" pitchFamily="34" charset="0"/>
              </a:rPr>
              <a:t> all’</a:t>
            </a:r>
            <a:r>
              <a:rPr lang="it-IT" altLang="ja-JP" sz="2400" dirty="0" smtClean="0">
                <a:latin typeface="Arial" panose="020B0604020202020204" pitchFamily="34" charset="0"/>
              </a:rPr>
              <a:t>interno di </a:t>
            </a:r>
            <a:r>
              <a:rPr lang="it-IT" altLang="ja-JP" sz="2800" b="1" dirty="0" err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main</a:t>
            </a:r>
            <a:r>
              <a:rPr lang="it-IT" altLang="ja-JP" sz="2400" dirty="0" smtClean="0">
                <a:latin typeface="Arial" panose="020B0604020202020204" pitchFamily="34" charset="0"/>
              </a:rPr>
              <a:t> si vuole calcolare la circonferenza del cerchio di raggio</a:t>
            </a:r>
            <a:r>
              <a:rPr lang="it-IT" altLang="ja-JP" sz="2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it-IT" altLang="ja-JP" sz="2800" b="1" dirty="0" err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raggio</a:t>
            </a:r>
            <a:r>
              <a:rPr lang="it-IT" altLang="ja-JP" sz="2400" dirty="0" smtClean="0">
                <a:latin typeface="Arial" panose="020B0604020202020204" pitchFamily="34" charset="0"/>
              </a:rPr>
              <a:t>, eseguendo il programma il cui nome è </a:t>
            </a:r>
            <a:r>
              <a:rPr lang="it-IT" altLang="ja-JP" sz="2800" b="1" dirty="0" err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calcolo_circonferenza</a:t>
            </a:r>
            <a:endParaRPr lang="it-IT" altLang="it-IT" sz="2800" b="1" dirty="0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5615" name="Group 15"/>
          <p:cNvGrpSpPr>
            <a:grpSpLocks/>
          </p:cNvGrpSpPr>
          <p:nvPr/>
        </p:nvGrpSpPr>
        <p:grpSpPr bwMode="auto">
          <a:xfrm>
            <a:off x="1295648" y="1824772"/>
            <a:ext cx="6048375" cy="3241675"/>
            <a:chOff x="975" y="1570"/>
            <a:chExt cx="3810" cy="2042"/>
          </a:xfrm>
        </p:grpSpPr>
        <p:sp>
          <p:nvSpPr>
            <p:cNvPr id="9225" name="Line 13"/>
            <p:cNvSpPr>
              <a:spLocks noChangeShapeType="1"/>
            </p:cNvSpPr>
            <p:nvPr/>
          </p:nvSpPr>
          <p:spPr bwMode="auto">
            <a:xfrm flipV="1">
              <a:off x="1020" y="1570"/>
              <a:ext cx="3629" cy="199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3200"/>
            </a:p>
          </p:txBody>
        </p:sp>
        <p:sp>
          <p:nvSpPr>
            <p:cNvPr id="9226" name="Line 14"/>
            <p:cNvSpPr>
              <a:spLocks noChangeShapeType="1"/>
            </p:cNvSpPr>
            <p:nvPr/>
          </p:nvSpPr>
          <p:spPr bwMode="auto">
            <a:xfrm>
              <a:off x="975" y="1570"/>
              <a:ext cx="3810" cy="204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320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6" grpId="0" build="p" animBg="1" autoUpdateAnimBg="0"/>
      <p:bldP spid="25610" grpId="0" animBg="1"/>
      <p:bldP spid="25611" grpId="0" animBg="1"/>
      <p:bldP spid="256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0"/>
            <a:ext cx="8659813" cy="16160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limitazione!</a:t>
            </a:r>
            <a:r>
              <a:rPr lang="it-IT" altLang="it-IT" b="1">
                <a:latin typeface="Courier New" panose="02070309020205020404" pitchFamily="49" charset="0"/>
              </a:rPr>
              <a:t> </a:t>
            </a:r>
            <a:endParaRPr lang="it-IT" altLang="it-IT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il programma </a:t>
            </a: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calcolo_circonferenza</a:t>
            </a:r>
            <a:r>
              <a:rPr lang="it-IT" altLang="it-IT" b="1">
                <a:latin typeface="Arial" panose="020B0604020202020204" pitchFamily="34" charset="0"/>
              </a:rPr>
              <a:t> non può essere utilizzato da altri programmi</a:t>
            </a:r>
            <a:endParaRPr lang="it-IT" altLang="it-IT" sz="2400" b="1">
              <a:latin typeface="New York" charset="0"/>
            </a:endParaRP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1692275" y="2565400"/>
            <a:ext cx="5078413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>
                <a:latin typeface="New York" charset="0"/>
                <a:ea typeface="ＭＳ Ｐゴシック" charset="0"/>
              </a:rPr>
              <a:t> </a:t>
            </a:r>
            <a:r>
              <a:rPr lang="it-IT" b="1">
                <a:latin typeface="Arial" charset="0"/>
                <a:ea typeface="ＭＳ Ｐゴシック" charset="0"/>
              </a:rPr>
              <a:t>function</a:t>
            </a:r>
            <a:r>
              <a:rPr lang="it-IT">
                <a:latin typeface="Arial" charset="0"/>
                <a:ea typeface="ＭＳ Ｐゴシック" charset="0"/>
              </a:rPr>
              <a:t>  e  </a:t>
            </a:r>
            <a:r>
              <a:rPr lang="it-IT" b="1">
                <a:latin typeface="Arial" charset="0"/>
                <a:ea typeface="ＭＳ Ｐゴシック" charset="0"/>
              </a:rPr>
              <a:t>procedura</a:t>
            </a:r>
            <a:endParaRPr lang="it-IT" sz="2400" b="1">
              <a:latin typeface="New York" charset="0"/>
              <a:ea typeface="ＭＳ Ｐゴシック" charset="0"/>
            </a:endParaRPr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auto">
          <a:xfrm>
            <a:off x="3779838" y="1700213"/>
            <a:ext cx="690562" cy="744537"/>
          </a:xfrm>
          <a:prstGeom prst="downArrow">
            <a:avLst>
              <a:gd name="adj1" fmla="val 50000"/>
              <a:gd name="adj2" fmla="val 26954"/>
            </a:avLst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250825" y="3716338"/>
            <a:ext cx="8642350" cy="1016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000" dirty="0" smtClean="0">
                <a:latin typeface="Arial" panose="020B0604020202020204" pitchFamily="34" charset="0"/>
              </a:rPr>
              <a:t>l’</a:t>
            </a:r>
            <a:r>
              <a:rPr lang="it-IT" altLang="ja-JP" sz="3000" dirty="0" smtClean="0">
                <a:latin typeface="Arial" panose="020B0604020202020204" pitchFamily="34" charset="0"/>
              </a:rPr>
              <a:t>algoritmo deve essere </a:t>
            </a:r>
            <a:r>
              <a:rPr lang="it-IT" altLang="ja-JP" sz="3000" b="1" dirty="0" smtClean="0">
                <a:latin typeface="Arial" panose="020B0604020202020204" pitchFamily="34" charset="0"/>
              </a:rPr>
              <a:t>organizzato</a:t>
            </a:r>
            <a:r>
              <a:rPr lang="it-IT" altLang="ja-JP" sz="3000" dirty="0" smtClean="0">
                <a:latin typeface="Arial" panose="020B0604020202020204" pitchFamily="34" charset="0"/>
              </a:rPr>
              <a:t> in modo da poter essere utilizzato da altri algoritmi</a:t>
            </a:r>
            <a:endParaRPr lang="it-IT" altLang="it-IT" sz="3200" dirty="0" smtClean="0">
              <a:latin typeface="New York" charset="0"/>
            </a:endParaRPr>
          </a:p>
        </p:txBody>
      </p:sp>
      <p:grpSp>
        <p:nvGrpSpPr>
          <p:cNvPr id="95241" name="Group 9"/>
          <p:cNvGrpSpPr>
            <a:grpSpLocks/>
          </p:cNvGrpSpPr>
          <p:nvPr/>
        </p:nvGrpSpPr>
        <p:grpSpPr bwMode="auto">
          <a:xfrm>
            <a:off x="323850" y="4797425"/>
            <a:ext cx="8642350" cy="1808163"/>
            <a:chOff x="204" y="3022"/>
            <a:chExt cx="5444" cy="1139"/>
          </a:xfrm>
        </p:grpSpPr>
        <p:sp>
          <p:nvSpPr>
            <p:cNvPr id="95239" name="Text Box 7"/>
            <p:cNvSpPr txBox="1">
              <a:spLocks noChangeArrowheads="1"/>
            </p:cNvSpPr>
            <p:nvPr/>
          </p:nvSpPr>
          <p:spPr bwMode="auto">
            <a:xfrm>
              <a:off x="204" y="3521"/>
              <a:ext cx="5444" cy="64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it-IT" altLang="ja-JP" sz="3000" dirty="0" smtClean="0">
                  <a:latin typeface="Arial" panose="020B0604020202020204" pitchFamily="34" charset="0"/>
                </a:rPr>
                <a:t>l’algoritmo deve poter </a:t>
              </a:r>
              <a:r>
                <a:rPr lang="ja-JP" altLang="it-IT" sz="3000" dirty="0" smtClean="0">
                  <a:latin typeface="Arial" panose="020B0604020202020204" pitchFamily="34" charset="0"/>
                </a:rPr>
                <a:t>“</a:t>
              </a:r>
              <a:r>
                <a:rPr lang="it-IT" altLang="ja-JP" sz="3000" b="1" dirty="0" smtClean="0">
                  <a:solidFill>
                    <a:schemeClr val="accent2"/>
                  </a:solidFill>
                  <a:latin typeface="Arial" panose="020B0604020202020204" pitchFamily="34" charset="0"/>
                </a:rPr>
                <a:t>scambiare</a:t>
              </a:r>
              <a:r>
                <a:rPr lang="ja-JP" altLang="it-IT" sz="3000" dirty="0" smtClean="0">
                  <a:latin typeface="Arial" panose="020B0604020202020204" pitchFamily="34" charset="0"/>
                </a:rPr>
                <a:t>”</a:t>
              </a:r>
              <a:r>
                <a:rPr lang="it-IT" altLang="ja-JP" sz="3000" dirty="0" smtClean="0">
                  <a:latin typeface="Arial" panose="020B0604020202020204" pitchFamily="34" charset="0"/>
                </a:rPr>
                <a:t> dati con gli altri algoritmi che lo utilizzano</a:t>
              </a:r>
              <a:endParaRPr lang="it-IT" altLang="it-IT" sz="3200" dirty="0" smtClean="0">
                <a:latin typeface="New York" charset="0"/>
              </a:endParaRPr>
            </a:p>
          </p:txBody>
        </p:sp>
        <p:sp>
          <p:nvSpPr>
            <p:cNvPr id="95240" name="AutoShape 8"/>
            <p:cNvSpPr>
              <a:spLocks noChangeArrowheads="1"/>
            </p:cNvSpPr>
            <p:nvPr/>
          </p:nvSpPr>
          <p:spPr bwMode="auto">
            <a:xfrm>
              <a:off x="2381" y="3022"/>
              <a:ext cx="435" cy="469"/>
            </a:xfrm>
            <a:prstGeom prst="downArrow">
              <a:avLst>
                <a:gd name="adj1" fmla="val 50000"/>
                <a:gd name="adj2" fmla="val 26954"/>
              </a:avLst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Times New Roman" charset="0"/>
                <a:ea typeface="ＭＳ Ｐゴシック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nimBg="1"/>
      <p:bldP spid="95236" grpId="0" animBg="1"/>
      <p:bldP spid="952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203575" y="2565400"/>
            <a:ext cx="2495550" cy="119062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bg1"/>
                </a:solidFill>
                <a:latin typeface="Arial" panose="020B0604020202020204" pitchFamily="34" charset="0"/>
              </a:rPr>
              <a:t>  function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</a:p>
        </p:txBody>
      </p:sp>
      <p:grpSp>
        <p:nvGrpSpPr>
          <p:cNvPr id="106501" name="Group 5"/>
          <p:cNvGrpSpPr>
            <a:grpSpLocks/>
          </p:cNvGrpSpPr>
          <p:nvPr/>
        </p:nvGrpSpPr>
        <p:grpSpPr bwMode="auto">
          <a:xfrm>
            <a:off x="827088" y="836613"/>
            <a:ext cx="7799387" cy="1657350"/>
            <a:chOff x="521" y="527"/>
            <a:chExt cx="4913" cy="1044"/>
          </a:xfrm>
        </p:grpSpPr>
        <p:sp>
          <p:nvSpPr>
            <p:cNvPr id="13319" name="Text Box 6"/>
            <p:cNvSpPr txBox="1">
              <a:spLocks noChangeArrowheads="1"/>
            </p:cNvSpPr>
            <p:nvPr/>
          </p:nvSpPr>
          <p:spPr bwMode="auto">
            <a:xfrm>
              <a:off x="521" y="572"/>
              <a:ext cx="740" cy="3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bg1"/>
                  </a:solidFill>
                  <a:latin typeface="Arial" panose="020B0604020202020204" pitchFamily="34" charset="0"/>
                </a:rPr>
                <a:t>input</a:t>
              </a:r>
            </a:p>
          </p:txBody>
        </p:sp>
        <p:sp>
          <p:nvSpPr>
            <p:cNvPr id="13320" name="Text Box 7"/>
            <p:cNvSpPr txBox="1">
              <a:spLocks noChangeArrowheads="1"/>
            </p:cNvSpPr>
            <p:nvPr/>
          </p:nvSpPr>
          <p:spPr bwMode="auto">
            <a:xfrm>
              <a:off x="1565" y="572"/>
              <a:ext cx="740" cy="3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bg1"/>
                  </a:solidFill>
                  <a:latin typeface="Arial" panose="020B0604020202020204" pitchFamily="34" charset="0"/>
                </a:rPr>
                <a:t>input</a:t>
              </a:r>
            </a:p>
          </p:txBody>
        </p:sp>
        <p:sp>
          <p:nvSpPr>
            <p:cNvPr id="13321" name="Text Box 8"/>
            <p:cNvSpPr txBox="1">
              <a:spLocks noChangeArrowheads="1"/>
            </p:cNvSpPr>
            <p:nvPr/>
          </p:nvSpPr>
          <p:spPr bwMode="auto">
            <a:xfrm>
              <a:off x="2562" y="572"/>
              <a:ext cx="740" cy="3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bg1"/>
                  </a:solidFill>
                  <a:latin typeface="Arial" panose="020B0604020202020204" pitchFamily="34" charset="0"/>
                </a:rPr>
                <a:t>input</a:t>
              </a:r>
            </a:p>
          </p:txBody>
        </p:sp>
        <p:sp>
          <p:nvSpPr>
            <p:cNvPr id="13322" name="Text Box 9"/>
            <p:cNvSpPr txBox="1">
              <a:spLocks noChangeArrowheads="1"/>
            </p:cNvSpPr>
            <p:nvPr/>
          </p:nvSpPr>
          <p:spPr bwMode="auto">
            <a:xfrm>
              <a:off x="4694" y="527"/>
              <a:ext cx="740" cy="3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bg1"/>
                  </a:solidFill>
                  <a:latin typeface="Arial" panose="020B0604020202020204" pitchFamily="34" charset="0"/>
                </a:rPr>
                <a:t>input</a:t>
              </a:r>
            </a:p>
          </p:txBody>
        </p:sp>
        <p:sp>
          <p:nvSpPr>
            <p:cNvPr id="13323" name="Text Box 10"/>
            <p:cNvSpPr txBox="1">
              <a:spLocks noChangeArrowheads="1"/>
            </p:cNvSpPr>
            <p:nvPr/>
          </p:nvSpPr>
          <p:spPr bwMode="auto">
            <a:xfrm>
              <a:off x="3560" y="572"/>
              <a:ext cx="7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Arial" panose="020B0604020202020204" pitchFamily="34" charset="0"/>
                </a:rPr>
                <a:t>…….</a:t>
              </a:r>
            </a:p>
          </p:txBody>
        </p:sp>
        <p:sp>
          <p:nvSpPr>
            <p:cNvPr id="13324" name="AutoShape 11"/>
            <p:cNvSpPr>
              <a:spLocks noChangeArrowheads="1"/>
            </p:cNvSpPr>
            <p:nvPr/>
          </p:nvSpPr>
          <p:spPr bwMode="auto">
            <a:xfrm rot="-3108675">
              <a:off x="1401" y="836"/>
              <a:ext cx="226" cy="907"/>
            </a:xfrm>
            <a:prstGeom prst="downArrow">
              <a:avLst>
                <a:gd name="adj1" fmla="val 50000"/>
                <a:gd name="adj2" fmla="val 100332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13325" name="AutoShape 12"/>
            <p:cNvSpPr>
              <a:spLocks noChangeArrowheads="1"/>
            </p:cNvSpPr>
            <p:nvPr/>
          </p:nvSpPr>
          <p:spPr bwMode="auto">
            <a:xfrm rot="-1140481">
              <a:off x="1973" y="981"/>
              <a:ext cx="226" cy="590"/>
            </a:xfrm>
            <a:prstGeom prst="downArrow">
              <a:avLst>
                <a:gd name="adj1" fmla="val 50000"/>
                <a:gd name="adj2" fmla="val 65265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13326" name="AutoShape 13"/>
            <p:cNvSpPr>
              <a:spLocks noChangeArrowheads="1"/>
            </p:cNvSpPr>
            <p:nvPr/>
          </p:nvSpPr>
          <p:spPr bwMode="auto">
            <a:xfrm rot="872932">
              <a:off x="2744" y="981"/>
              <a:ext cx="226" cy="590"/>
            </a:xfrm>
            <a:prstGeom prst="downArrow">
              <a:avLst>
                <a:gd name="adj1" fmla="val 50000"/>
                <a:gd name="adj2" fmla="val 65265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13327" name="AutoShape 14"/>
            <p:cNvSpPr>
              <a:spLocks noChangeArrowheads="1"/>
            </p:cNvSpPr>
            <p:nvPr/>
          </p:nvSpPr>
          <p:spPr bwMode="auto">
            <a:xfrm rot="3258134">
              <a:off x="4092" y="721"/>
              <a:ext cx="226" cy="1108"/>
            </a:xfrm>
            <a:prstGeom prst="downArrow">
              <a:avLst>
                <a:gd name="adj1" fmla="val 50000"/>
                <a:gd name="adj2" fmla="val 122566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  <p:grpSp>
        <p:nvGrpSpPr>
          <p:cNvPr id="106511" name="Group 15"/>
          <p:cNvGrpSpPr>
            <a:grpSpLocks/>
          </p:cNvGrpSpPr>
          <p:nvPr/>
        </p:nvGrpSpPr>
        <p:grpSpPr bwMode="auto">
          <a:xfrm>
            <a:off x="3635375" y="3860800"/>
            <a:ext cx="1454150" cy="1670050"/>
            <a:chOff x="2290" y="2432"/>
            <a:chExt cx="916" cy="1052"/>
          </a:xfrm>
        </p:grpSpPr>
        <p:sp>
          <p:nvSpPr>
            <p:cNvPr id="13317" name="AutoShape 16"/>
            <p:cNvSpPr>
              <a:spLocks noChangeArrowheads="1"/>
            </p:cNvSpPr>
            <p:nvPr/>
          </p:nvSpPr>
          <p:spPr bwMode="auto">
            <a:xfrm>
              <a:off x="2608" y="2432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rgbClr val="0080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13318" name="Text Box 17"/>
            <p:cNvSpPr txBox="1">
              <a:spLocks noChangeArrowheads="1"/>
            </p:cNvSpPr>
            <p:nvPr/>
          </p:nvSpPr>
          <p:spPr bwMode="auto">
            <a:xfrm>
              <a:off x="2290" y="3113"/>
              <a:ext cx="916" cy="37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bg1"/>
                  </a:solidFill>
                  <a:latin typeface="Arial" panose="020B0604020202020204" pitchFamily="34" charset="0"/>
                </a:rPr>
                <a:t>output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8642350" cy="19605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000">
                <a:latin typeface="Arial" panose="020B0604020202020204" pitchFamily="34" charset="0"/>
              </a:rPr>
              <a:t>la </a:t>
            </a:r>
            <a:r>
              <a:rPr lang="it-IT" altLang="it-IT" sz="3000" b="1">
                <a:solidFill>
                  <a:srgbClr val="FF3300"/>
                </a:solidFill>
                <a:latin typeface="Arial" panose="020B0604020202020204" pitchFamily="34" charset="0"/>
              </a:rPr>
              <a:t>intestazione di una function</a:t>
            </a:r>
            <a:r>
              <a:rPr lang="it-IT" altLang="it-IT" sz="3000">
                <a:latin typeface="Arial" panose="020B0604020202020204" pitchFamily="34" charset="0"/>
              </a:rPr>
              <a:t> deve specificare 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 sz="3000">
                <a:latin typeface="Arial" panose="020B0604020202020204" pitchFamily="34" charset="0"/>
              </a:rPr>
              <a:t> il </a:t>
            </a:r>
            <a:r>
              <a:rPr lang="it-IT" altLang="it-IT" sz="3000" b="1">
                <a:latin typeface="Arial" panose="020B0604020202020204" pitchFamily="34" charset="0"/>
              </a:rPr>
              <a:t>nome </a:t>
            </a:r>
            <a:r>
              <a:rPr lang="it-IT" altLang="it-IT" sz="3000">
                <a:latin typeface="Arial" panose="020B0604020202020204" pitchFamily="34" charset="0"/>
              </a:rPr>
              <a:t>della function 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 sz="3000">
                <a:latin typeface="Arial" panose="020B0604020202020204" pitchFamily="34" charset="0"/>
              </a:rPr>
              <a:t> le variabili per i dati di input (</a:t>
            </a:r>
            <a:r>
              <a:rPr lang="it-IT" altLang="it-IT" sz="3000" b="1">
                <a:solidFill>
                  <a:schemeClr val="accent2"/>
                </a:solidFill>
                <a:latin typeface="Arial" panose="020B0604020202020204" pitchFamily="34" charset="0"/>
              </a:rPr>
              <a:t>parametri</a:t>
            </a:r>
            <a:r>
              <a:rPr lang="it-IT" altLang="it-IT" sz="30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 sz="3000">
                <a:latin typeface="Arial" panose="020B0604020202020204" pitchFamily="34" charset="0"/>
              </a:rPr>
              <a:t> il tipo del valore da restituire (il dato di output)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endParaRPr lang="it-IT" altLang="it-IT">
              <a:latin typeface="New York" charset="0"/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952500" y="2803525"/>
            <a:ext cx="7239000" cy="5540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000" b="1" dirty="0">
                <a:latin typeface="Comic Sans MS" charset="0"/>
                <a:ea typeface="ＭＳ Ｐゴシック" charset="0"/>
              </a:rPr>
              <a:t>&lt;tipo&gt; &lt;nome&gt;</a:t>
            </a:r>
            <a:r>
              <a:rPr lang="it-IT" sz="30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(</a:t>
            </a:r>
            <a:r>
              <a:rPr lang="it-IT" sz="3000" b="1" dirty="0">
                <a:latin typeface="Comic Sans MS" charset="0"/>
                <a:ea typeface="ＭＳ Ｐゴシック" charset="0"/>
              </a:rPr>
              <a:t>&lt;tipo&gt;&lt;variabile&gt;,…</a:t>
            </a:r>
            <a:r>
              <a:rPr lang="it-IT" sz="30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) </a:t>
            </a:r>
            <a:endParaRPr lang="it-IT" sz="3000" b="1" dirty="0">
              <a:latin typeface="Comic Sans MS" charset="0"/>
              <a:ea typeface="ＭＳ Ｐゴシック" charset="0"/>
            </a:endParaRP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539750" y="3716338"/>
            <a:ext cx="8064500" cy="1570037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circon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(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raggio)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32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const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float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pi_greco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3.1415926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</a:t>
            </a:r>
            <a:endParaRPr lang="it-IT" sz="32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...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642350" cy="1016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000">
                <a:latin typeface="Arial" panose="020B0604020202020204" pitchFamily="34" charset="0"/>
              </a:rPr>
              <a:t>la </a:t>
            </a:r>
            <a:r>
              <a:rPr lang="it-IT" altLang="it-IT" sz="3000" b="1">
                <a:solidFill>
                  <a:srgbClr val="FF3300"/>
                </a:solidFill>
                <a:latin typeface="Arial" panose="020B0604020202020204" pitchFamily="34" charset="0"/>
              </a:rPr>
              <a:t>function</a:t>
            </a:r>
            <a:r>
              <a:rPr lang="it-IT" altLang="it-IT" sz="3000">
                <a:latin typeface="Arial" panose="020B0604020202020204" pitchFamily="34" charset="0"/>
              </a:rPr>
              <a:t> deve specificare 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 sz="3000">
                <a:latin typeface="Arial" panose="020B0604020202020204" pitchFamily="34" charset="0"/>
              </a:rPr>
              <a:t> il </a:t>
            </a:r>
            <a:r>
              <a:rPr lang="it-IT" altLang="it-IT" sz="3000" b="1">
                <a:solidFill>
                  <a:schemeClr val="accent2"/>
                </a:solidFill>
                <a:latin typeface="Arial" panose="020B0604020202020204" pitchFamily="34" charset="0"/>
              </a:rPr>
              <a:t>valore che restituisce</a:t>
            </a:r>
            <a:r>
              <a:rPr lang="it-IT" altLang="it-IT" sz="3000" b="1">
                <a:latin typeface="Arial" panose="020B0604020202020204" pitchFamily="34" charset="0"/>
              </a:rPr>
              <a:t> </a:t>
            </a:r>
            <a:r>
              <a:rPr lang="it-IT" altLang="it-IT" sz="3000">
                <a:latin typeface="Arial" panose="020B0604020202020204" pitchFamily="34" charset="0"/>
              </a:rPr>
              <a:t>(</a:t>
            </a:r>
            <a:r>
              <a:rPr lang="it-IT" altLang="it-IT" sz="3000" b="1">
                <a:latin typeface="Arial" panose="020B0604020202020204" pitchFamily="34" charset="0"/>
              </a:rPr>
              <a:t>dato di output</a:t>
            </a:r>
            <a:r>
              <a:rPr lang="it-IT" altLang="it-IT" sz="3000">
                <a:latin typeface="Arial" panose="020B0604020202020204" pitchFamily="34" charset="0"/>
              </a:rPr>
              <a:t>) </a:t>
            </a:r>
            <a:endParaRPr lang="it-IT" altLang="it-IT">
              <a:latin typeface="New York" charset="0"/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1492250" y="1844675"/>
            <a:ext cx="6157913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 err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b="1" dirty="0">
                <a:latin typeface="Comic Sans MS" charset="0"/>
                <a:ea typeface="ＭＳ Ｐゴシック" charset="0"/>
              </a:rPr>
              <a:t> &lt;espressione&gt;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468313" y="2852738"/>
            <a:ext cx="7704137" cy="3046412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circon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raggio)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risultato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const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float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pi_greco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3.1415926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endParaRPr lang="it-IT" sz="32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200" dirty="0">
                <a:latin typeface="Comic Sans MS" charset="0"/>
                <a:ea typeface="ＭＳ Ｐゴシック" charset="0"/>
              </a:rPr>
              <a:t>   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risultato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2.0*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pi_greco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*raggio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2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risultato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2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299450" cy="34163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raggio,circonferenza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 raggio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1.1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 circonferenza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circon</a:t>
            </a:r>
            <a:r>
              <a:rPr lang="it-IT" b="1" dirty="0">
                <a:latin typeface="Comic Sans MS" charset="0"/>
                <a:ea typeface="ＭＳ Ｐゴシック" charset="0"/>
              </a:rPr>
              <a:t>(raggio)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 </a:t>
            </a: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b="1" dirty="0">
                <a:latin typeface="Comic Sans MS" charset="0"/>
                <a:ea typeface="ＭＳ Ｐゴシック" charset="0"/>
              </a:rPr>
              <a:t> (circonferenza)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317500"/>
            <a:ext cx="520700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Arial" panose="020B0604020202020204" pitchFamily="34" charset="0"/>
              </a:rPr>
              <a:t>utilizzo di una </a:t>
            </a:r>
            <a:r>
              <a:rPr lang="it-IT" altLang="it-IT" sz="2400">
                <a:latin typeface="Monaco" charset="0"/>
              </a:rPr>
              <a:t> </a:t>
            </a:r>
            <a:r>
              <a:rPr lang="it-IT" altLang="it-IT" sz="3600" b="1">
                <a:solidFill>
                  <a:srgbClr val="FF3300"/>
                </a:solidFill>
                <a:latin typeface="Comic Sans MS" panose="030F0702030302020204" pitchFamily="66" charset="0"/>
              </a:rPr>
              <a:t>function</a:t>
            </a:r>
            <a:r>
              <a:rPr lang="it-IT" altLang="it-IT" sz="3600" b="1">
                <a:latin typeface="Courier New" panose="02070309020205020404" pitchFamily="49" charset="0"/>
              </a:rPr>
              <a:t>:</a:t>
            </a:r>
            <a:endParaRPr lang="it-IT" altLang="it-IT" sz="2400">
              <a:latin typeface="Monaco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65100" y="5732463"/>
            <a:ext cx="7081838" cy="641350"/>
          </a:xfrm>
          <a:prstGeom prst="rect">
            <a:avLst/>
          </a:prstGeom>
          <a:solidFill>
            <a:srgbClr val="DDDDDD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raggio</a:t>
            </a:r>
            <a:r>
              <a:rPr lang="it-IT" altLang="it-IT">
                <a:latin typeface="Arial" panose="020B0604020202020204" pitchFamily="34" charset="0"/>
              </a:rPr>
              <a:t> è l’</a:t>
            </a:r>
            <a:r>
              <a:rPr lang="it-IT" altLang="ja-JP" b="1">
                <a:latin typeface="Arial" panose="020B0604020202020204" pitchFamily="34" charset="0"/>
              </a:rPr>
              <a:t>argomento</a:t>
            </a:r>
            <a:r>
              <a:rPr lang="it-IT" altLang="ja-JP">
                <a:latin typeface="Arial" panose="020B0604020202020204" pitchFamily="34" charset="0"/>
              </a:rPr>
              <a:t> della </a:t>
            </a:r>
            <a:r>
              <a:rPr lang="it-IT" altLang="ja-JP" b="1">
                <a:latin typeface="Arial" panose="020B0604020202020204" pitchFamily="34" charset="0"/>
              </a:rPr>
              <a:t>chiamata</a:t>
            </a:r>
            <a:endParaRPr lang="it-IT" altLang="it-IT" b="1">
              <a:latin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356100" y="2781300"/>
            <a:ext cx="3311525" cy="8636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9388" y="4967288"/>
            <a:ext cx="8704262" cy="585787"/>
          </a:xfrm>
          <a:prstGeom prst="rect">
            <a:avLst/>
          </a:prstGeom>
          <a:solidFill>
            <a:srgbClr val="DDDDDD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ja-JP" b="1">
                <a:latin typeface="Arial" panose="020B0604020202020204" pitchFamily="34" charset="0"/>
              </a:rPr>
              <a:t>chiamata (</a:t>
            </a:r>
            <a:r>
              <a:rPr lang="it-IT" altLang="ja-JP">
                <a:latin typeface="Arial" panose="020B0604020202020204" pitchFamily="34" charset="0"/>
              </a:rPr>
              <a:t>o</a:t>
            </a:r>
            <a:r>
              <a:rPr lang="it-IT" altLang="ja-JP" b="1">
                <a:latin typeface="Arial" panose="020B0604020202020204" pitchFamily="34" charset="0"/>
              </a:rPr>
              <a:t> attivazione) </a:t>
            </a:r>
            <a:r>
              <a:rPr lang="it-IT" altLang="ja-JP">
                <a:latin typeface="Arial" panose="020B0604020202020204" pitchFamily="34" charset="0"/>
              </a:rPr>
              <a:t>della function </a:t>
            </a:r>
            <a:r>
              <a:rPr lang="it-IT" altLang="ja-JP" b="1">
                <a:latin typeface="Comic Sans MS" panose="030F0702030302020204" pitchFamily="66" charset="0"/>
              </a:rPr>
              <a:t>circon</a:t>
            </a:r>
            <a:endParaRPr lang="it-IT" altLang="it-IT" b="1"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  <p:tag name="PUBLISH_TITLE" val="AP-05-01-Tprova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05-01-Tprova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onvenzione per la chiamata 1"/>
  <p:tag name="ARTICULATE_SLIDE_PAUSE" val="0"/>
  <p:tag name="ARTICULATE_NAV_LEVEL" val="1"/>
  <p:tag name="ARTICULATE_PLAYLIST_ID" val="-1"/>
  <p:tag name="ELAPSEDTIME" val="212,344"/>
  <p:tag name="AUDIO_ID" val="280"/>
  <p:tag name="TIMELINE" val="14,2/185,9/193,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onvenzione per la chiamata 2"/>
  <p:tag name="ARTICULATE_SLIDE_PAUSE" val="0"/>
  <p:tag name="ARTICULATE_NAV_LEVEL" val="1"/>
  <p:tag name="ARTICULATE_PLAYLIST_ID" val="-1"/>
  <p:tag name="ELAPSEDTIME" val="91,938"/>
  <p:tag name="AUDIO_ID" val="281"/>
  <p:tag name="TIMELINE" val="66,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rgomenti di chiamata"/>
  <p:tag name="ARTICULATE_SLIDE_PAUSE" val="0"/>
  <p:tag name="ARTICULATE_NAV_LEVEL" val="1"/>
  <p:tag name="ARTICULATE_PLAYLIST_ID" val="-1"/>
  <p:tag name="ELAPSEDTIME" val="41,578"/>
  <p:tag name="AUDIO_ID" val="312"/>
  <p:tag name="TIMELINE" val="17,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 di chiamata"/>
  <p:tag name="ARTICULATE_SLIDE_PAUSE" val="0"/>
  <p:tag name="ARTICULATE_NAV_LEVEL" val="1"/>
  <p:tag name="ARTICULATE_PLAYLIST_ID" val="-1"/>
  <p:tag name="ELAPSEDTIME" val="148,095"/>
  <p:tag name="AUDIO_ID" val="313"/>
  <p:tag name="TIMELINE" val="58,5/61,1/106,4/115,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ferimento e attivazione"/>
  <p:tag name="ARTICULATE_SLIDE_PAUSE" val="0"/>
  <p:tag name="ARTICULATE_NAV_LEVEL" val="1"/>
  <p:tag name="ARTICULATE_PLAYLIST_ID" val="-1"/>
  <p:tag name="ELAPSEDTIME" val="69"/>
  <p:tag name="AUDIO_ID" val="282"/>
  <p:tag name="TIMELINE" val="10,9/39,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rgomenti e parametri 1"/>
  <p:tag name="ARTICULATE_SLIDE_PAUSE" val="0"/>
  <p:tag name="ARTICULATE_NAV_LEVEL" val="1"/>
  <p:tag name="ARTICULATE_PLAYLIST_ID" val="-1"/>
  <p:tag name="ELAPSEDTIME" val="70,29601"/>
  <p:tag name="AUDIO_ID" val="283"/>
  <p:tag name="TIMELINE" val="5,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rgomenti e parametri 2"/>
  <p:tag name="ARTICULATE_SLIDE_PAUSE" val="0"/>
  <p:tag name="ARTICULATE_NAV_LEVEL" val="1"/>
  <p:tag name="ARTICULATE_PLAYLIST_ID" val="-1"/>
  <p:tag name="ELAPSEDTIME" val="90,15601"/>
  <p:tag name="AUDIO_ID" val="288"/>
  <p:tag name="TIMELINE" val="0,4/57,2/69,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rgomenti e parametri 3"/>
  <p:tag name="ARTICULATE_SLIDE_PAUSE" val="0"/>
  <p:tag name="ARTICULATE_NAV_LEVEL" val="1"/>
  <p:tag name="ARTICULATE_PLAYLIST_ID" val="-1"/>
  <p:tag name="ELAPSEDTIME" val="98,453"/>
  <p:tag name="AUDIO_ID" val="284"/>
  <p:tag name="TIMELINE" val="6,6/33,1/39,7/50,8/81,7/85,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sservazioni sulla function"/>
  <p:tag name="ARTICULATE_SLIDE_PAUSE" val="0"/>
  <p:tag name="ARTICULATE_NAV_LEVEL" val="1"/>
  <p:tag name="ARTICULATE_PLAYLIST_ID" val="-1"/>
  <p:tag name="ELAPSEDTIME" val="81,985"/>
  <p:tag name="AUDIO_ID" val="285"/>
  <p:tag name="TIMELINE" val="1,6/15,0/22,4/35,8/63,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: area di un cerchio 1"/>
  <p:tag name="ARTICULATE_SLIDE_PAUSE" val="0"/>
  <p:tag name="ARTICULATE_NAV_LEVEL" val="1"/>
  <p:tag name="ARTICULATE_PLAYLIST_ID" val="-1"/>
  <p:tag name="ELAPSEDTIME" val="193,39"/>
  <p:tag name="AUDIO_ID" val="286"/>
  <p:tag name="TIMELINE" val="72,3/164,7/170,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ARTICULATE_SLIDE_PAUSE" val="0"/>
  <p:tag name="ARTICULATE_NAV_LEVEL" val="1"/>
  <p:tag name="ARTICULATE_PLAYLIST_ID" val="-1"/>
  <p:tag name="ELAPSEDTIME" val="45,954"/>
  <p:tag name="AUDIO_ID" val="30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: area di un cerchio 2"/>
  <p:tag name="ARTICULATE_SLIDE_PAUSE" val="0"/>
  <p:tag name="ARTICULATE_NAV_LEVEL" val="1"/>
  <p:tag name="ARTICULATE_PLAYLIST_ID" val="-1"/>
  <p:tag name="ELAPSEDTIME" val="90,53201"/>
  <p:tag name="AUDIO_ID" val="287"/>
  <p:tag name="TIMELINE" val="59,8/69,9/82,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: area di un cerchio 3"/>
  <p:tag name="ARTICULATE_SLIDE_PAUSE" val="0"/>
  <p:tag name="ARTICULATE_NAV_LEVEL" val="1"/>
  <p:tag name="ARTICULATE_PLAYLIST_ID" val="-1"/>
  <p:tag name="ELAPSEDTIME" val="62,469"/>
  <p:tag name="AUDIO_ID" val="30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e astrazione"/>
  <p:tag name="ARTICULATE_SLIDE_PAUSE" val="0"/>
  <p:tag name="ARTICULATE_NAV_LEVEL" val="1"/>
  <p:tag name="ARTICULATE_PLAYLIST_ID" val="-1"/>
  <p:tag name="ELAPSEDTIME" val="138,844"/>
  <p:tag name="AUDIO_ID" val="301"/>
  <p:tag name="TIMELINE" val="0,9/5,1/8,2/40,9/60,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: area corona circolare 1"/>
  <p:tag name="ARTICULATE_SLIDE_PAUSE" val="0"/>
  <p:tag name="ARTICULATE_NAV_LEVEL" val="1"/>
  <p:tag name="ARTICULATE_PLAYLIST_ID" val="-1"/>
  <p:tag name="ELAPSEDTIME" val="163,359"/>
  <p:tag name="AUDIO_ID" val="289"/>
  <p:tag name="TIMELINE" val="48,1/97,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: area corona circolare 2"/>
  <p:tag name="ARTICULATE_SLIDE_PAUSE" val="0"/>
  <p:tag name="ARTICULATE_NAV_LEVEL" val="1"/>
  <p:tag name="ARTICULATE_PLAYLIST_ID" val="-1"/>
  <p:tag name="ELAPSEDTIME" val="170,984"/>
  <p:tag name="AUDIO_ID" val="304"/>
  <p:tag name="TIMELINE" val="5,0/140,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: area corona circolare 3"/>
  <p:tag name="ARTICULATE_SLIDE_PAUSE" val="0"/>
  <p:tag name="ARTICULATE_NAV_LEVEL" val="1"/>
  <p:tag name="ARTICULATE_PLAYLIST_ID" val="-1"/>
  <p:tag name="ELAPSEDTIME" val="94,968"/>
  <p:tag name="AUDIO_ID" val="290"/>
  <p:tag name="TIMELINE" val="25,1/90,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: area corona circolare 4"/>
  <p:tag name="ARTICULATE_SLIDE_PAUSE" val="0"/>
  <p:tag name="ARTICULATE_NAV_LEVEL" val="1"/>
  <p:tag name="ARTICULATE_PLAYLIST_ID" val="-1"/>
  <p:tag name="ELAPSEDTIME" val="87,64101"/>
  <p:tag name="AUDIO_ID" val="291"/>
  <p:tag name="TIMELINE" val="13,0/42,0/80,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: area corona circolare 5"/>
  <p:tag name="ARTICULATE_SLIDE_PAUSE" val="0"/>
  <p:tag name="ARTICULATE_NAV_LEVEL" val="1"/>
  <p:tag name="ARTICULATE_PLAYLIST_ID" val="-1"/>
  <p:tag name="ELAPSEDTIME" val="178,311"/>
  <p:tag name="AUDIO_ID" val="292"/>
  <p:tag name="TIMELINE" val="44,2/58,7/80,0/92,9/104,1/123,8/141,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: area corona circolare 2"/>
  <p:tag name="ARTICULATE_SLIDE_PAUSE" val="0"/>
  <p:tag name="ARTICULATE_NAV_LEVEL" val="1"/>
  <p:tag name="ARTICULATE_PLAYLIST_ID" val="-1"/>
  <p:tag name="ELAPSEDTIME" val="170,984"/>
  <p:tag name="AUDIO_ID" val="304"/>
  <p:tag name="TIMELINE" val="5,0/140,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: area corona circolare 2"/>
  <p:tag name="ARTICULATE_SLIDE_PAUSE" val="0"/>
  <p:tag name="ARTICULATE_NAV_LEVEL" val="1"/>
  <p:tag name="ARTICULATE_PLAYLIST_ID" val="-1"/>
  <p:tag name="ELAPSEDTIME" val="170,984"/>
  <p:tag name="AUDIO_ID" val="304"/>
  <p:tag name="TIMELINE" val="5,0/140,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are un nome a un programma 1"/>
  <p:tag name="ARTICULATE_SLIDE_PAUSE" val="0"/>
  <p:tag name="ARTICULATE_NAV_LEVEL" val="1"/>
  <p:tag name="ARTICULATE_PLAYLIST_ID" val="-1"/>
  <p:tag name="ELAPSEDTIME" val="39,156"/>
  <p:tag name="AUDIO_ID" val="27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: distanza 1"/>
  <p:tag name="ARTICULATE_SLIDE_PAUSE" val="0"/>
  <p:tag name="ARTICULATE_NAV_LEVEL" val="1"/>
  <p:tag name="ARTICULATE_PLAYLIST_ID" val="-1"/>
  <p:tag name="ELAPSEDTIME" val="81,78101"/>
  <p:tag name="AUDIO_ID" val="293"/>
  <p:tag name="TIMELINE" val="18,4/22,2/26,1/31,2/44,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: distanza 2"/>
  <p:tag name="ARTICULATE_SLIDE_PAUSE" val="0"/>
  <p:tag name="ARTICULATE_NAV_LEVEL" val="1"/>
  <p:tag name="ARTICULATE_PLAYLIST_ID" val="-1"/>
  <p:tag name="ELAPSEDTIME" val="31,766"/>
  <p:tag name="AUDIO_ID" val="30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: distanza 3"/>
  <p:tag name="ARTICULATE_SLIDE_PAUSE" val="0"/>
  <p:tag name="ARTICULATE_NAV_LEVEL" val="1"/>
  <p:tag name="ARTICULATE_PLAYLIST_ID" val="-1"/>
  <p:tag name="ELAPSEDTIME" val="65,251"/>
  <p:tag name="AUDIO_ID" val="310"/>
  <p:tag name="TIMELINE" val="2,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: distanza 4"/>
  <p:tag name="ARTICULATE_SLIDE_PAUSE" val="0"/>
  <p:tag name="ARTICULATE_NAV_LEVEL" val="1"/>
  <p:tag name="ARTICULATE_PLAYLIST_ID" val="-1"/>
  <p:tag name="ELAPSEDTIME" val="177,969"/>
  <p:tag name="AUDIO_ID" val="294"/>
  <p:tag name="TIMELINE" val="23,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: distanza 4"/>
  <p:tag name="ARTICULATE_SLIDE_PAUSE" val="0"/>
  <p:tag name="ARTICULATE_NAV_LEVEL" val="1"/>
  <p:tag name="ARTICULATE_PLAYLIST_ID" val="-1"/>
  <p:tag name="ELAPSEDTIME" val="177,969"/>
  <p:tag name="AUDIO_ID" val="294"/>
  <p:tag name="TIMELINE" val="23,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sservazione su argomenti e parametri"/>
  <p:tag name="ARTICULATE_SLIDE_PAUSE" val="0"/>
  <p:tag name="ARTICULATE_NAV_LEVEL" val="1"/>
  <p:tag name="ARTICULATE_PLAYLIST_ID" val="-1"/>
  <p:tag name="ELAPSEDTIME" val="54,953"/>
  <p:tag name="AUDIO_ID" val="29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: distanza 4"/>
  <p:tag name="ARTICULATE_SLIDE_PAUSE" val="0"/>
  <p:tag name="ARTICULATE_NAV_LEVEL" val="1"/>
  <p:tag name="ARTICULATE_PLAYLIST_ID" val="-1"/>
  <p:tag name="ELAPSEDTIME" val="177,969"/>
  <p:tag name="AUDIO_ID" val="294"/>
  <p:tag name="TIMELINE" val="23,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are un nome a un programma 2"/>
  <p:tag name="ARTICULATE_SLIDE_PAUSE" val="0"/>
  <p:tag name="ARTICULATE_NAV_LEVEL" val="1"/>
  <p:tag name="ARTICULATE_PLAYLIST_ID" val="-1"/>
  <p:tag name="ELAPSEDTIME" val="68,359"/>
  <p:tag name="AUDIO_ID" val="278"/>
  <p:tag name="TIMELINE" val="13,6/35,1/60,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a che usa un altro programma"/>
  <p:tag name="ARTICULATE_SLIDE_PAUSE" val="0"/>
  <p:tag name="ARTICULATE_NAV_LEVEL" val="1"/>
  <p:tag name="ARTICULATE_PLAYLIST_ID" val="-1"/>
  <p:tag name="ELAPSEDTIME" val="147,343"/>
  <p:tag name="AUDIO_ID" val="279"/>
  <p:tag name="TIMELINE" val="35,9/64,9/65,8/66,9/101,7/110,8/124,6/141,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i come moduli usabili"/>
  <p:tag name="ARTICULATE_SLIDE_PAUSE" val="0"/>
  <p:tag name="ARTICULATE_NAV_LEVEL" val="1"/>
  <p:tag name="ARTICULATE_PLAYLIST_ID" val="-1"/>
  <p:tag name="ELAPSEDTIME" val="43,047"/>
  <p:tag name="AUDIO_ID" val="305"/>
  <p:tag name="TIMELINE" val="5,4/15,4/26,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: dati di input, dato di output"/>
  <p:tag name="ARTICULATE_SLIDE_PAUSE" val="0"/>
  <p:tag name="ARTICULATE_NAV_LEVEL" val="1"/>
  <p:tag name="ARTICULATE_PLAYLIST_ID" val="-1"/>
  <p:tag name="ELAPSEDTIME" val="21,984"/>
  <p:tag name="AUDIO_ID" val="314"/>
  <p:tag name="TIMELINE" val="7,1/14,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onvenzione per l'intestazione"/>
  <p:tag name="ARTICULATE_SLIDE_PAUSE" val="0"/>
  <p:tag name="ARTICULATE_NAV_LEVEL" val="1"/>
  <p:tag name="ARTICULATE_PLAYLIST_ID" val="-1"/>
  <p:tag name="ELAPSEDTIME" val="145,922"/>
  <p:tag name="AUDIO_ID" val="308"/>
  <p:tag name="TIMELINE" val="49,3/91,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estituzione dell'output"/>
  <p:tag name="ARTICULATE_SLIDE_PAUSE" val="0"/>
  <p:tag name="ARTICULATE_NAV_LEVEL" val="1"/>
  <p:tag name="ARTICULATE_PLAYLIST_ID" val="-1"/>
  <p:tag name="ELAPSEDTIME" val="114,797"/>
  <p:tag name="AUDIO_ID" val="309"/>
  <p:tag name="TIMELINE" val="52,6"/>
</p:tagLst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2256</TotalTime>
  <Words>1457</Words>
  <Application>Microsoft Office PowerPoint</Application>
  <PresentationFormat>Presentazione su schermo (4:3)</PresentationFormat>
  <Paragraphs>333</Paragraphs>
  <Slides>35</Slides>
  <Notes>35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49" baseType="lpstr">
      <vt:lpstr>MS PGothic</vt:lpstr>
      <vt:lpstr>MS PGothic</vt:lpstr>
      <vt:lpstr>Arial</vt:lpstr>
      <vt:lpstr>Avant Garde</vt:lpstr>
      <vt:lpstr>Comic Sans MS</vt:lpstr>
      <vt:lpstr>Courier New</vt:lpstr>
      <vt:lpstr>Monaco</vt:lpstr>
      <vt:lpstr>New York</vt:lpstr>
      <vt:lpstr>Symbol</vt:lpstr>
      <vt:lpstr>Tahoma</vt:lpstr>
      <vt:lpstr>Times New Roman</vt:lpstr>
      <vt:lpstr>Wingdings</vt:lpstr>
      <vt:lpstr>Struttura predefinita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Istituto Universitario Navale di Napoli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giunta</dc:creator>
  <cp:lastModifiedBy>Giulio Giunta</cp:lastModifiedBy>
  <cp:revision>77</cp:revision>
  <dcterms:created xsi:type="dcterms:W3CDTF">2001-09-13T12:43:04Z</dcterms:created>
  <dcterms:modified xsi:type="dcterms:W3CDTF">2022-10-06T08:09:36Z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AP-05-01-T</vt:lpwstr>
  </property>
</Properties>
</file>