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347" r:id="rId2"/>
    <p:sldId id="349" r:id="rId3"/>
    <p:sldId id="308" r:id="rId4"/>
    <p:sldId id="309" r:id="rId5"/>
    <p:sldId id="348" r:id="rId6"/>
    <p:sldId id="310" r:id="rId7"/>
    <p:sldId id="340" r:id="rId8"/>
    <p:sldId id="364" r:id="rId9"/>
    <p:sldId id="361" r:id="rId10"/>
    <p:sldId id="354" r:id="rId11"/>
    <p:sldId id="360" r:id="rId12"/>
    <p:sldId id="350" r:id="rId13"/>
    <p:sldId id="365" r:id="rId14"/>
    <p:sldId id="362" r:id="rId15"/>
    <p:sldId id="353" r:id="rId16"/>
    <p:sldId id="355" r:id="rId17"/>
    <p:sldId id="363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B2B2B2"/>
    <a:srgbClr val="FDEB69"/>
    <a:srgbClr val="DDDDDD"/>
    <a:srgbClr val="EAEAEA"/>
    <a:srgbClr val="CCFFFF"/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4" y="1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0" Type="http://schemas.openxmlformats.org/officeDocument/2006/relationships/slide" Target="slides/slide12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F54DFB-1054-45F7-83BC-16A028288B3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5D6221-B228-4C9D-9835-D3848BCFCEB6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7AF3D6-8171-40D5-8008-647E588EFF9E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1CB7F5-3A53-4595-9E65-D25D0BB99DE0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FFAD91-BBF9-470D-9F12-5237D6B883DE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E889D4-6C48-461D-B008-17032936F545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F4F97B-1BB5-4EFE-8637-10D76FB44B13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A35065-EE0E-4C53-9DCF-F452ED6DF026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B0B5BC-DE8A-43FF-A195-FA7AE188334A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E154B5-DB21-4E51-BAAD-04BFAF763FB5}" type="slidenum">
              <a:rPr lang="it-IT" altLang="it-IT" sz="1200" smtClean="0"/>
              <a:pPr/>
              <a:t>17</a:t>
            </a:fld>
            <a:endParaRPr lang="it-IT" altLang="it-IT" sz="1200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25E9EA-6288-493F-8173-3D6B87D1AA8E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6F1454-CD66-4BCF-AE77-5A6376F344C1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6F4DD7-1CAF-49E7-9D6D-03A515DB4ED2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2A92DE-4318-464A-9AD7-162D8FAFCFA2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9A24F9-8735-4488-A05F-97AD3FCDAC0C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3F821D-7B7C-4C99-A081-BF52A49B0078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DC49F0-5751-47F8-BF39-0D40BF2FB23F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4DAAA3-4A3E-4998-85B2-1F3F19450846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E69B8-542D-4F52-8316-4467BFB643C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0264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FFD2-26FD-43CD-A146-1D70C029D01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4936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AA16C-E579-4917-BA00-11CA3EBF88E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8277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55EC-EAE9-4FE9-8E36-42989A46E87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12324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5343-C34A-48F8-A772-0D212EBB931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8519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A1B70-7055-4066-9AC0-5CD5BCCA227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4860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A8586-5C40-4DE7-B398-C89EAD070E1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6308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E86A-0A91-4594-B8E6-72E268245D3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0094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52CF-F3D6-49C4-86B7-F3830A48417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2331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22A6F-A5A4-4A24-8E70-BD691C3671B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3817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C1A8D-79CC-4F3A-95D2-B15BBDB3DB8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4094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4EA59E-A483-4742-8729-8E28FF07E63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Costrutti di controllo 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</a:t>
            </a:r>
            <a:r>
              <a:rPr lang="it-IT" altLang="it-IT" sz="2400">
                <a:latin typeface="Arial" panose="020B0604020202020204" pitchFamily="34" charset="0"/>
              </a:rPr>
              <a:t>[04]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Costrutti di ripetizione in C</a:t>
            </a:r>
            <a:r>
              <a:rPr lang="it-IT" altLang="it-IT" b="1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b="1">
                <a:latin typeface="Arial" panose="020B0604020202020204" pitchFamily="34" charset="0"/>
              </a:rPr>
              <a:t>           </a:t>
            </a:r>
            <a:r>
              <a:rPr lang="it-IT" altLang="it-IT" sz="2400">
                <a:latin typeface="Arial" panose="020B0604020202020204" pitchFamily="34" charset="0"/>
              </a:rPr>
              <a:t>[04-C]</a:t>
            </a:r>
            <a:endParaRPr lang="it-IT" altLang="it-IT" sz="2400">
              <a:latin typeface="Avant Garde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27088" y="1700213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Analisi dei costrutti di ripetizione in C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827088" y="2565400"/>
            <a:ext cx="7561262" cy="16160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costrutto </a:t>
            </a:r>
            <a:r>
              <a:rPr lang="it-IT" altLang="it-IT" sz="2000" b="1">
                <a:latin typeface="Courier New" panose="02070309020205020404" pitchFamily="49" charset="0"/>
              </a:rPr>
              <a:t>for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costrutto </a:t>
            </a:r>
            <a:r>
              <a:rPr lang="it-IT" altLang="it-IT" sz="2000" b="1">
                <a:latin typeface="Courier New" panose="02070309020205020404" pitchFamily="49" charset="0"/>
              </a:rPr>
              <a:t>while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costrutto </a:t>
            </a:r>
            <a:r>
              <a:rPr lang="it-IT" altLang="it-IT" sz="2000" b="1">
                <a:latin typeface="Courier New" panose="02070309020205020404" pitchFamily="49" charset="0"/>
              </a:rPr>
              <a:t>do-while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costrutti di ripetizione nidificati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/>
              </a:rPr>
              <a:t>Prerequisiti richiesti:</a:t>
            </a:r>
            <a:r>
              <a:rPr lang="it-IT" altLang="it-IT" sz="2000">
                <a:latin typeface="Avant Garde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/>
              </a:rPr>
              <a:t>P1-03-03-C, P1-04-02-T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323850" y="1176338"/>
            <a:ext cx="4176713" cy="311626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i=1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while</a:t>
            </a:r>
            <a:r>
              <a:rPr lang="it-IT" altLang="it-IT" sz="2200" b="1">
                <a:latin typeface="Courier New" panose="02070309020205020404" pitchFamily="49" charset="0"/>
              </a:rPr>
              <a:t>(i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10)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endParaRPr lang="it-IT" altLang="it-IT" sz="22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200" b="1">
                <a:latin typeface="Courier New" panose="02070309020205020404" pitchFamily="49" charset="0"/>
              </a:rPr>
              <a:t>(“%3d”,i)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 i++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4643438" y="1176338"/>
            <a:ext cx="4176712" cy="311626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i=1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do{</a:t>
            </a:r>
            <a:endParaRPr lang="it-IT" altLang="it-IT" sz="22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200" b="1">
                <a:latin typeface="Courier New" panose="02070309020205020404" pitchFamily="49" charset="0"/>
              </a:rPr>
              <a:t>(“%3d”,i)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 i++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} while</a:t>
            </a:r>
            <a:r>
              <a:rPr lang="it-IT" altLang="it-IT" sz="2200" b="1">
                <a:latin typeface="Courier New" panose="02070309020205020404" pitchFamily="49" charset="0"/>
              </a:rPr>
              <a:t>(i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10)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116013" y="5054600"/>
            <a:ext cx="6626225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  1  2  3  4  5  6  7  8  9 10_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323850" y="158750"/>
            <a:ext cx="6985000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visualizzazione dei numeri interi da 1 a 10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 animBg="1"/>
      <p:bldP spid="1157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611188" y="2636838"/>
            <a:ext cx="8137525" cy="7191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3779838" y="2779713"/>
            <a:ext cx="93662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i++;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2627313" y="2779713"/>
            <a:ext cx="93662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++i;</a:t>
            </a:r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684213" y="2781300"/>
            <a:ext cx="1728787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i = i+1;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5003800" y="2757488"/>
            <a:ext cx="2232025" cy="519112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incremento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250825" y="282575"/>
            <a:ext cx="6473825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operatori incremento e decremento in C</a:t>
            </a:r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611188" y="3429000"/>
            <a:ext cx="8137525" cy="7191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779838" y="3573463"/>
            <a:ext cx="93662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i--;</a:t>
            </a: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2627313" y="3573463"/>
            <a:ext cx="935037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--i;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684213" y="3571875"/>
            <a:ext cx="1727200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i = i-1;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5005388" y="3549650"/>
            <a:ext cx="2203450" cy="519113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decremento</a:t>
            </a:r>
          </a:p>
        </p:txBody>
      </p:sp>
      <p:sp>
        <p:nvSpPr>
          <p:cNvPr id="23565" name="Text Box 17"/>
          <p:cNvSpPr txBox="1">
            <a:spLocks noChangeArrowheads="1"/>
          </p:cNvSpPr>
          <p:nvPr/>
        </p:nvSpPr>
        <p:spPr bwMode="auto">
          <a:xfrm>
            <a:off x="468313" y="1052513"/>
            <a:ext cx="733425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++</a:t>
            </a:r>
          </a:p>
        </p:txBody>
      </p:sp>
      <p:sp>
        <p:nvSpPr>
          <p:cNvPr id="23566" name="Text Box 18"/>
          <p:cNvSpPr txBox="1">
            <a:spLocks noChangeArrowheads="1"/>
          </p:cNvSpPr>
          <p:nvPr/>
        </p:nvSpPr>
        <p:spPr bwMode="auto">
          <a:xfrm>
            <a:off x="1260475" y="1125538"/>
            <a:ext cx="4048125" cy="5191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operatore di  incremento</a:t>
            </a:r>
          </a:p>
        </p:txBody>
      </p:sp>
      <p:sp>
        <p:nvSpPr>
          <p:cNvPr id="23567" name="Text Box 19"/>
          <p:cNvSpPr txBox="1">
            <a:spLocks noChangeArrowheads="1"/>
          </p:cNvSpPr>
          <p:nvPr/>
        </p:nvSpPr>
        <p:spPr bwMode="auto">
          <a:xfrm>
            <a:off x="468313" y="1843088"/>
            <a:ext cx="733425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--</a:t>
            </a:r>
          </a:p>
        </p:txBody>
      </p:sp>
      <p:sp>
        <p:nvSpPr>
          <p:cNvPr id="23568" name="Text Box 20"/>
          <p:cNvSpPr txBox="1">
            <a:spLocks noChangeArrowheads="1"/>
          </p:cNvSpPr>
          <p:nvPr/>
        </p:nvSpPr>
        <p:spPr bwMode="auto">
          <a:xfrm>
            <a:off x="1260475" y="1916113"/>
            <a:ext cx="4068763" cy="5191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operatore di decremento</a:t>
            </a:r>
          </a:p>
        </p:txBody>
      </p: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5651500" y="1341438"/>
            <a:ext cx="2663825" cy="822325"/>
          </a:xfrm>
          <a:prstGeom prst="rect">
            <a:avLst/>
          </a:prstGeom>
          <a:solidFill>
            <a:srgbClr val="FDEB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si applicano solo alle variabili</a:t>
            </a:r>
          </a:p>
        </p:txBody>
      </p:sp>
      <p:sp>
        <p:nvSpPr>
          <p:cNvPr id="142358" name="Text Box 22"/>
          <p:cNvSpPr txBox="1">
            <a:spLocks noChangeArrowheads="1"/>
          </p:cNvSpPr>
          <p:nvPr/>
        </p:nvSpPr>
        <p:spPr bwMode="auto">
          <a:xfrm>
            <a:off x="323850" y="5240338"/>
            <a:ext cx="4248150" cy="9255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i=1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18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(“%d\n”,i++)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(“%d\n”,i)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323850" y="6172200"/>
            <a:ext cx="4248150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1 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2_</a:t>
            </a:r>
          </a:p>
        </p:txBody>
      </p:sp>
      <p:sp>
        <p:nvSpPr>
          <p:cNvPr id="142362" name="Text Box 26"/>
          <p:cNvSpPr txBox="1">
            <a:spLocks noChangeArrowheads="1"/>
          </p:cNvSpPr>
          <p:nvPr/>
        </p:nvSpPr>
        <p:spPr bwMode="auto">
          <a:xfrm>
            <a:off x="179388" y="4335463"/>
            <a:ext cx="7488237" cy="822325"/>
          </a:xfrm>
          <a:prstGeom prst="rect">
            <a:avLst/>
          </a:prstGeom>
          <a:solidFill>
            <a:srgbClr val="FDEB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Attenzione:</a:t>
            </a:r>
            <a:r>
              <a:rPr lang="it-IT" altLang="it-IT" sz="2400"/>
              <a:t>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++i i++ --i i-–</a:t>
            </a:r>
            <a:r>
              <a:rPr lang="it-IT" altLang="it-IT" sz="2400"/>
              <a:t>   </a:t>
            </a:r>
            <a:r>
              <a:rPr lang="it-IT" altLang="it-IT" sz="2400">
                <a:latin typeface="Arial" panose="020B0604020202020204" pitchFamily="34" charset="0"/>
              </a:rPr>
              <a:t>sono espressioni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(hanno un valore):</a:t>
            </a:r>
          </a:p>
        </p:txBody>
      </p:sp>
      <p:sp>
        <p:nvSpPr>
          <p:cNvPr id="142363" name="Text Box 27"/>
          <p:cNvSpPr txBox="1">
            <a:spLocks noChangeArrowheads="1"/>
          </p:cNvSpPr>
          <p:nvPr/>
        </p:nvSpPr>
        <p:spPr bwMode="auto">
          <a:xfrm>
            <a:off x="4643438" y="5229225"/>
            <a:ext cx="4248150" cy="92551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1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800" b="1">
                <a:latin typeface="Courier New" panose="02070309020205020404" pitchFamily="49" charset="0"/>
              </a:rPr>
              <a:t>i=1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18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(“%d\n”,++i)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1800" b="1">
                <a:latin typeface="Courier New" panose="02070309020205020404" pitchFamily="49" charset="0"/>
              </a:rPr>
              <a:t>(“%d\n”,i)</a:t>
            </a:r>
            <a:r>
              <a:rPr lang="it-IT" altLang="it-IT" sz="1800" b="1">
                <a:solidFill>
                  <a:srgbClr val="CC3300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42364" name="Text Box 28"/>
          <p:cNvSpPr txBox="1">
            <a:spLocks noChangeArrowheads="1"/>
          </p:cNvSpPr>
          <p:nvPr/>
        </p:nvSpPr>
        <p:spPr bwMode="auto">
          <a:xfrm>
            <a:off x="4643438" y="6165850"/>
            <a:ext cx="4248150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2 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2_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4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2" grpId="0" animBg="1"/>
      <p:bldP spid="142343" grpId="0" animBg="1"/>
      <p:bldP spid="142344" grpId="0" animBg="1"/>
      <p:bldP spid="142345" grpId="0" animBg="1"/>
      <p:bldP spid="142349" grpId="0" animBg="1"/>
      <p:bldP spid="142350" grpId="0" animBg="1"/>
      <p:bldP spid="142351" grpId="0" animBg="1"/>
      <p:bldP spid="142352" grpId="0" animBg="1"/>
      <p:bldP spid="142357" grpId="0" animBg="1"/>
      <p:bldP spid="142358" grpId="0" animBg="1"/>
      <p:bldP spid="142359" grpId="0" animBg="1"/>
      <p:bldP spid="142362" grpId="0" animBg="1"/>
      <p:bldP spid="142363" grpId="0" animBg="1"/>
      <p:bldP spid="1423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158750"/>
            <a:ext cx="6335713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visualizzazione dei primi 10 numeri pari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79413" y="1825625"/>
            <a:ext cx="4287837" cy="15525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primo</a:t>
            </a:r>
            <a:r>
              <a:rPr lang="it-IT" altLang="it-IT" sz="2400">
                <a:latin typeface="Arial" panose="020B0604020202020204" pitchFamily="34" charset="0"/>
              </a:rPr>
              <a:t> numero pari: 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2 , </a:t>
            </a:r>
            <a:r>
              <a:rPr lang="it-IT" altLang="it-IT" sz="2400">
                <a:latin typeface="Arial" panose="020B0604020202020204" pitchFamily="34" charset="0"/>
              </a:rPr>
              <a:t>(2*</a:t>
            </a: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24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secondo</a:t>
            </a:r>
            <a:r>
              <a:rPr lang="it-IT" altLang="it-IT" sz="2400">
                <a:latin typeface="Arial" panose="020B0604020202020204" pitchFamily="34" charset="0"/>
              </a:rPr>
              <a:t> numero pari: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4 ,</a:t>
            </a:r>
            <a:r>
              <a:rPr lang="it-IT" altLang="it-IT" sz="2400">
                <a:solidFill>
                  <a:schemeClr val="accent2"/>
                </a:solidFill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(2*</a:t>
            </a: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latin typeface="Arial" panose="020B0604020202020204" pitchFamily="34" charset="0"/>
              </a:rPr>
              <a:t>)</a:t>
            </a:r>
            <a:endParaRPr lang="it-IT" altLang="it-IT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terzo</a:t>
            </a:r>
            <a:r>
              <a:rPr lang="it-IT" altLang="it-IT" sz="2400">
                <a:latin typeface="Arial" panose="020B0604020202020204" pitchFamily="34" charset="0"/>
              </a:rPr>
              <a:t> numero pari: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6 ,</a:t>
            </a:r>
            <a:r>
              <a:rPr lang="it-IT" altLang="it-IT" sz="2400">
                <a:solidFill>
                  <a:schemeClr val="accent2"/>
                </a:solidFill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(2*</a:t>
            </a: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  <a:r>
              <a:rPr lang="it-IT" altLang="it-IT" sz="2400">
                <a:latin typeface="Arial" panose="020B0604020202020204" pitchFamily="34" charset="0"/>
              </a:rPr>
              <a:t>)</a:t>
            </a:r>
            <a:r>
              <a:rPr lang="it-IT" altLang="it-IT" sz="240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…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5419725" y="2354263"/>
            <a:ext cx="3473450" cy="51911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it-IT" altLang="it-IT" sz="2400">
                <a:latin typeface="Arial" panose="020B0604020202020204" pitchFamily="34" charset="0"/>
              </a:rPr>
              <a:t>-simo numero pari</a:t>
            </a:r>
            <a:r>
              <a:rPr lang="it-IT" altLang="it-IT" sz="2800">
                <a:latin typeface="Arial" panose="020B0604020202020204" pitchFamily="34" charset="0"/>
              </a:rPr>
              <a:t> 2*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4699000" y="2328863"/>
            <a:ext cx="647700" cy="485775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323850" y="1177925"/>
            <a:ext cx="2284413" cy="5191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osservazione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827088" y="3481388"/>
            <a:ext cx="7704137" cy="2540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009900"/>
                </a:solidFill>
                <a:latin typeface="Courier New" panose="02070309020205020404" pitchFamily="49" charset="0"/>
              </a:rPr>
              <a:t>/* visualizza i primi 10 numeri pari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i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000" b="1">
                <a:latin typeface="Courier New" panose="02070309020205020404" pitchFamily="49" charset="0"/>
              </a:rPr>
              <a:t> 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000" b="1">
                <a:latin typeface="Courier New" panose="02070309020205020404" pitchFamily="49" charset="0"/>
              </a:rPr>
              <a:t>(i=1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2000" b="1">
                <a:latin typeface="Courier New" panose="02070309020205020404" pitchFamily="49" charset="0"/>
              </a:rPr>
              <a:t>i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000" b="1">
                <a:latin typeface="Courier New" panose="02070309020205020404" pitchFamily="49" charset="0"/>
              </a:rPr>
              <a:t>10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;</a:t>
            </a:r>
            <a:r>
              <a:rPr lang="it-IT" altLang="it-IT" sz="2000" b="1">
                <a:latin typeface="Courier New" panose="02070309020205020404" pitchFamily="49" charset="0"/>
              </a:rPr>
              <a:t>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000" b="1">
                <a:latin typeface="Courier New" panose="02070309020205020404" pitchFamily="49" charset="0"/>
              </a:rPr>
              <a:t>(“%2d-simo numero pari:%d\n”,i,2*i)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000" b="1">
                <a:latin typeface="Courier New" panose="02070309020205020404" pitchFamily="49" charset="0"/>
              </a:rPr>
              <a:t> </a:t>
            </a:r>
            <a:endParaRPr lang="it-IT" altLang="it-IT" sz="20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nimBg="1"/>
      <p:bldP spid="110598" grpId="0" animBg="1"/>
      <p:bldP spid="110600" grpId="0" animBg="1"/>
      <p:bldP spid="1106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23850" y="158750"/>
            <a:ext cx="6335713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visualizzazione dei primi 10 numeri pari</a:t>
            </a:r>
          </a:p>
        </p:txBody>
      </p:sp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611188" y="1125538"/>
            <a:ext cx="7704137" cy="2540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009900"/>
                </a:solidFill>
                <a:latin typeface="Courier New" panose="02070309020205020404" pitchFamily="49" charset="0"/>
              </a:rPr>
              <a:t>/* visualizza i primi 10 numeri pari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i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000" b="1">
                <a:latin typeface="Courier New" panose="02070309020205020404" pitchFamily="49" charset="0"/>
              </a:rPr>
              <a:t> 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000" b="1">
                <a:latin typeface="Courier New" panose="02070309020205020404" pitchFamily="49" charset="0"/>
              </a:rPr>
              <a:t>(i=1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2000" b="1">
                <a:latin typeface="Courier New" panose="02070309020205020404" pitchFamily="49" charset="0"/>
              </a:rPr>
              <a:t>i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000" b="1">
                <a:latin typeface="Courier New" panose="02070309020205020404" pitchFamily="49" charset="0"/>
              </a:rPr>
              <a:t>10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;</a:t>
            </a:r>
            <a:r>
              <a:rPr lang="it-IT" altLang="it-IT" sz="2000" b="1">
                <a:latin typeface="Courier New" panose="02070309020205020404" pitchFamily="49" charset="0"/>
              </a:rPr>
              <a:t>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000" b="1">
                <a:latin typeface="Courier New" panose="02070309020205020404" pitchFamily="49" charset="0"/>
              </a:rPr>
              <a:t>(“%2d-simo numero pari:%d\n”,i,2*i)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000" b="1">
                <a:latin typeface="Courier New" panose="02070309020205020404" pitchFamily="49" charset="0"/>
              </a:rPr>
              <a:t> </a:t>
            </a:r>
            <a:endParaRPr lang="it-IT" altLang="it-IT" sz="20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1187450" y="3789363"/>
            <a:ext cx="6192838" cy="2838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1-simo numero pari :2 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2-simo numero pari :4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3-simo numero pari :6 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4-simo numero pari :8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5-simo numero pari :10 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6-simo numero pari :12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7-simo numero pari :14 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8-simo numero pari :16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 9-simo numero pari :18 </a:t>
            </a:r>
          </a:p>
          <a:p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10-simo numero pari :20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07950" y="1825625"/>
            <a:ext cx="4949825" cy="15525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primo</a:t>
            </a:r>
            <a:r>
              <a:rPr lang="it-IT" altLang="it-IT" sz="2400">
                <a:latin typeface="Arial" panose="020B0604020202020204" pitchFamily="34" charset="0"/>
              </a:rPr>
              <a:t> numero dispari: 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1 , </a:t>
            </a:r>
            <a:r>
              <a:rPr lang="it-IT" altLang="it-IT" sz="2400">
                <a:latin typeface="Arial" panose="020B0604020202020204" pitchFamily="34" charset="0"/>
              </a:rPr>
              <a:t>(2*</a:t>
            </a: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2400">
                <a:latin typeface="Arial" panose="020B0604020202020204" pitchFamily="34" charset="0"/>
              </a:rPr>
              <a:t>-1)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secondo</a:t>
            </a:r>
            <a:r>
              <a:rPr lang="it-IT" altLang="it-IT" sz="2400">
                <a:latin typeface="Arial" panose="020B0604020202020204" pitchFamily="34" charset="0"/>
              </a:rPr>
              <a:t> numero dispari: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3 ,</a:t>
            </a:r>
            <a:r>
              <a:rPr lang="it-IT" altLang="it-IT" sz="2400">
                <a:solidFill>
                  <a:schemeClr val="accent2"/>
                </a:solidFill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(2*</a:t>
            </a: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400">
                <a:latin typeface="Arial" panose="020B0604020202020204" pitchFamily="34" charset="0"/>
              </a:rPr>
              <a:t>-1)</a:t>
            </a:r>
            <a:endParaRPr lang="it-IT" altLang="it-IT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terzo</a:t>
            </a:r>
            <a:r>
              <a:rPr lang="it-IT" altLang="it-IT" sz="2400">
                <a:latin typeface="Arial" panose="020B0604020202020204" pitchFamily="34" charset="0"/>
              </a:rPr>
              <a:t> numero dispari: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5 ,</a:t>
            </a:r>
            <a:r>
              <a:rPr lang="it-IT" altLang="it-IT" sz="2400">
                <a:solidFill>
                  <a:schemeClr val="accent2"/>
                </a:solidFill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(2*</a:t>
            </a:r>
            <a:r>
              <a:rPr lang="it-IT" altLang="it-IT" sz="240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  <a:r>
              <a:rPr lang="it-IT" altLang="it-IT" sz="2400">
                <a:latin typeface="Arial" panose="020B0604020202020204" pitchFamily="34" charset="0"/>
              </a:rPr>
              <a:t>-1)</a:t>
            </a:r>
            <a:r>
              <a:rPr lang="it-IT" altLang="it-IT" sz="240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…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546725" y="2112963"/>
            <a:ext cx="348932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it-IT" altLang="it-IT" sz="2400">
                <a:latin typeface="Arial" panose="020B0604020202020204" pitchFamily="34" charset="0"/>
              </a:rPr>
              <a:t>-simo numero dispari</a:t>
            </a:r>
            <a:r>
              <a:rPr lang="it-IT" altLang="it-IT" sz="2800">
                <a:latin typeface="Arial" panose="020B0604020202020204" pitchFamily="34" charset="0"/>
              </a:rPr>
              <a:t> 2*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it-IT" altLang="it-IT" sz="2800" b="1">
                <a:latin typeface="Courier New" panose="02070309020205020404" pitchFamily="49" charset="0"/>
              </a:rPr>
              <a:t>-</a:t>
            </a:r>
            <a:r>
              <a:rPr lang="it-IT" altLang="it-IT" sz="2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5076825" y="2328863"/>
            <a:ext cx="4302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23850" y="1177925"/>
            <a:ext cx="2284413" cy="5191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osservazione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612775" y="3481388"/>
            <a:ext cx="8062913" cy="2540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009900"/>
                </a:solidFill>
                <a:latin typeface="Courier New" panose="02070309020205020404" pitchFamily="49" charset="0"/>
              </a:rPr>
              <a:t>/* visualizza i primi 10 numeri dispari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i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000" b="1">
                <a:latin typeface="Courier New" panose="02070309020205020404" pitchFamily="49" charset="0"/>
              </a:rPr>
              <a:t> 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000" b="1">
                <a:latin typeface="Courier New" panose="02070309020205020404" pitchFamily="49" charset="0"/>
              </a:rPr>
              <a:t>(i=1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2000" b="1">
                <a:latin typeface="Courier New" panose="02070309020205020404" pitchFamily="49" charset="0"/>
              </a:rPr>
              <a:t>i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000" b="1">
                <a:latin typeface="Courier New" panose="02070309020205020404" pitchFamily="49" charset="0"/>
              </a:rPr>
              <a:t>10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;</a:t>
            </a:r>
            <a:r>
              <a:rPr lang="it-IT" altLang="it-IT" sz="2000" b="1">
                <a:latin typeface="Courier New" panose="02070309020205020404" pitchFamily="49" charset="0"/>
              </a:rPr>
              <a:t>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000" b="1">
                <a:latin typeface="Courier New" panose="02070309020205020404" pitchFamily="49" charset="0"/>
              </a:rPr>
              <a:t>(“%2d-simo numero dispari:%d\n”,i,2*i-1)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000" b="1">
                <a:latin typeface="Courier New" panose="02070309020205020404" pitchFamily="49" charset="0"/>
              </a:rPr>
              <a:t> </a:t>
            </a:r>
            <a:endParaRPr lang="it-IT" altLang="it-IT" sz="20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323850" y="158750"/>
            <a:ext cx="6335713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visualizzazione dei primi 10 numeri dispari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nimBg="1"/>
      <p:bldP spid="146436" grpId="0" animBg="1"/>
      <p:bldP spid="146438" grpId="0" animBg="1"/>
      <p:bldP spid="1464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23850" y="1368425"/>
            <a:ext cx="8569325" cy="4821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risposta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const int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risposta_corretta = 10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do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endParaRPr lang="it-IT" altLang="it-IT" sz="22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200" b="1">
                <a:latin typeface="Courier New" panose="02070309020205020404" pitchFamily="49" charset="0"/>
              </a:rPr>
              <a:t>(“qual e’ il log in base 2 di 1024?\n”)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200" b="1">
                <a:latin typeface="Courier New" panose="02070309020205020404" pitchFamily="49" charset="0"/>
              </a:rPr>
              <a:t>(“%d”,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200" b="1">
                <a:latin typeface="Courier New" panose="02070309020205020404" pitchFamily="49" charset="0"/>
              </a:rPr>
              <a:t>risposta)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200" b="1">
                <a:latin typeface="Courier New" panose="02070309020205020404" pitchFamily="49" charset="0"/>
              </a:rPr>
              <a:t> (risposta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==</a:t>
            </a:r>
            <a:r>
              <a:rPr lang="it-IT" altLang="it-IT" sz="2200" b="1">
                <a:latin typeface="Courier New" panose="02070309020205020404" pitchFamily="49" charset="0"/>
              </a:rPr>
              <a:t> risposta_corretta)</a:t>
            </a:r>
            <a:endParaRPr lang="it-IT" altLang="it-IT" sz="22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200" b="1">
                <a:latin typeface="Courier New" panose="02070309020205020404" pitchFamily="49" charset="0"/>
              </a:rPr>
              <a:t>(“risposta corretta\n”)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200" b="1">
                <a:latin typeface="Courier New" panose="02070309020205020404" pitchFamily="49" charset="0"/>
              </a:rPr>
              <a:t>(“risposta sbagliata, ripetere\n”)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it-IT" altLang="it-IT" sz="2200" b="1">
                <a:latin typeface="Courier New" panose="02070309020205020404" pitchFamily="49" charset="0"/>
              </a:rPr>
              <a:t>(risposta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!=</a:t>
            </a:r>
            <a:r>
              <a:rPr lang="it-IT" altLang="it-IT" sz="2200" b="1">
                <a:latin typeface="Courier New" panose="02070309020205020404" pitchFamily="49" charset="0"/>
              </a:rPr>
              <a:t> risposta_corretta)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395288" y="80963"/>
            <a:ext cx="8424862" cy="1187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programma di controllo di correttezza della risposta (inserita da tastiera) a una domanda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258888" y="2492375"/>
            <a:ext cx="5976937" cy="27813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i,j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for </a:t>
            </a:r>
            <a:r>
              <a:rPr lang="it-IT" altLang="it-IT" sz="2200" b="1">
                <a:latin typeface="Courier New" panose="02070309020205020404" pitchFamily="49" charset="0"/>
              </a:rPr>
              <a:t>(i=1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i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2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latin typeface="Courier New" panose="02070309020205020404" pitchFamily="49" charset="0"/>
              </a:rPr>
              <a:t>  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for </a:t>
            </a:r>
            <a:r>
              <a:rPr lang="it-IT" altLang="it-IT" sz="2200" b="1">
                <a:latin typeface="Courier New" panose="02070309020205020404" pitchFamily="49" charset="0"/>
              </a:rPr>
              <a:t>(j=1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j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3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j++)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200" b="1">
                <a:latin typeface="Courier New" panose="02070309020205020404" pitchFamily="49" charset="0"/>
              </a:rPr>
              <a:t>(“(%d,%d) ”,i,j)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3671888" cy="10668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nidificazione di cicli (cicli innestati)</a:t>
            </a:r>
            <a:endParaRPr lang="it-IT" altLang="it-IT" sz="2400">
              <a:latin typeface="New York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684213" y="5876925"/>
            <a:ext cx="7129462" cy="7318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b="1">
                <a:solidFill>
                  <a:schemeClr val="bg1"/>
                </a:solidFill>
                <a:latin typeface="Courier New" panose="02070309020205020404" pitchFamily="49" charset="0"/>
              </a:rPr>
              <a:t>(1,1) (1,2) (1,3) (2,1) (2,2) (2,3)</a:t>
            </a:r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_</a:t>
            </a:r>
          </a:p>
          <a:p>
            <a:endParaRPr lang="it-IT" altLang="it-IT" sz="1800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  <p:bldP spid="1167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258888" y="2492375"/>
            <a:ext cx="5976937" cy="27813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i,j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for </a:t>
            </a:r>
            <a:r>
              <a:rPr lang="it-IT" altLang="it-IT" sz="2200" b="1">
                <a:latin typeface="Courier New" panose="02070309020205020404" pitchFamily="49" charset="0"/>
              </a:rPr>
              <a:t>(j=1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j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3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j++)</a:t>
            </a: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it-IT" altLang="it-IT" sz="2200" b="1">
                <a:latin typeface="Courier New" panose="02070309020205020404" pitchFamily="49" charset="0"/>
              </a:rPr>
              <a:t>(i=1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i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2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i++)</a:t>
            </a:r>
            <a:endParaRPr lang="it-IT" altLang="it-IT" sz="22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200" b="1">
                <a:latin typeface="Courier New" panose="02070309020205020404" pitchFamily="49" charset="0"/>
              </a:rPr>
              <a:t>(“(%d,%d) ”,i,j)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684213" y="5876925"/>
            <a:ext cx="7129462" cy="7318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b="1">
                <a:solidFill>
                  <a:schemeClr val="bg1"/>
                </a:solidFill>
                <a:latin typeface="Courier New" panose="02070309020205020404" pitchFamily="49" charset="0"/>
              </a:rPr>
              <a:t>(1,1) (2,1) (1,2) (2,2) (1,3) (2,3)</a:t>
            </a:r>
            <a:r>
              <a:rPr lang="it-IT" altLang="it-IT" sz="1800" b="1">
                <a:solidFill>
                  <a:schemeClr val="bg1"/>
                </a:solidFill>
                <a:latin typeface="Courier New" panose="02070309020205020404" pitchFamily="49" charset="0"/>
              </a:rPr>
              <a:t>_</a:t>
            </a:r>
          </a:p>
          <a:p>
            <a:endParaRPr lang="it-IT" altLang="it-IT" sz="1800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323850" y="260350"/>
            <a:ext cx="3671888" cy="10668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nidificazione di cicli (cicli innestati)</a:t>
            </a:r>
            <a:endParaRPr lang="it-IT" altLang="it-IT" sz="2400">
              <a:latin typeface="New York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nimBg="1"/>
      <p:bldP spid="1484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331913" y="1412875"/>
            <a:ext cx="5832475" cy="20510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it-IT" altLang="it-IT" b="1">
                <a:latin typeface="Courier New" panose="02070309020205020404" pitchFamily="49" charset="0"/>
              </a:rPr>
              <a:t>i=a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b="1">
                <a:latin typeface="Courier New" panose="02070309020205020404" pitchFamily="49" charset="0"/>
              </a:rPr>
              <a:t>i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b="1">
                <a:latin typeface="Courier New" panose="02070309020205020404" pitchFamily="49" charset="0"/>
              </a:rPr>
              <a:t>b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b="1">
                <a:latin typeface="Courier New" panose="02070309020205020404" pitchFamily="49" charset="0"/>
              </a:rPr>
              <a:t>i=i+c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 &lt;blocco del ciclo&gt;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3779838" y="1376363"/>
            <a:ext cx="1368425" cy="612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395288" y="188913"/>
            <a:ext cx="4840287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costrutti di ripetizione in C</a:t>
            </a:r>
            <a:endParaRPr lang="it-IT" altLang="it-IT" sz="2400"/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7380288" y="2420938"/>
            <a:ext cx="1223962" cy="5286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blocco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547813" y="1773238"/>
            <a:ext cx="5184775" cy="206216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while (</a:t>
            </a:r>
            <a:r>
              <a:rPr lang="it-IT" altLang="it-IT" b="1">
                <a:latin typeface="Courier New" panose="02070309020205020404" pitchFamily="49" charset="0"/>
              </a:rPr>
              <a:t>&lt;predicato&gt;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 &lt;blocco del ciclo&gt;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395288" y="188913"/>
            <a:ext cx="4840287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costrutti di ripetizione in C</a:t>
            </a:r>
            <a:endParaRPr lang="it-IT" altLang="it-IT" sz="2400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6948488" y="2781300"/>
            <a:ext cx="1223962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blocco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 animBg="1"/>
      <p:bldP spid="655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619250" y="1989138"/>
            <a:ext cx="5256213" cy="25384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b="1">
                <a:latin typeface="Courier New" panose="02070309020205020404" pitchFamily="49" charset="0"/>
              </a:rPr>
              <a:t>&lt;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blocco del ciclo</a:t>
            </a:r>
            <a:r>
              <a:rPr lang="it-IT" altLang="it-IT" b="1">
                <a:latin typeface="Courier New" panose="02070309020205020404" pitchFamily="49" charset="0"/>
              </a:rPr>
              <a:t>&gt;</a:t>
            </a:r>
            <a:endParaRPr lang="it-IT" altLang="it-IT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it-IT" altLang="it-IT" b="1">
                <a:latin typeface="Courier New" panose="02070309020205020404" pitchFamily="49" charset="0"/>
              </a:rPr>
              <a:t>&lt;predicato&gt;</a:t>
            </a:r>
            <a:r>
              <a:rPr lang="it-IT" altLang="it-IT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it-IT" altLang="it-IT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395288" y="188913"/>
            <a:ext cx="4840287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costrutti di ripetizione in C</a:t>
            </a:r>
            <a:endParaRPr lang="it-IT" altLang="it-IT" sz="2400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7164388" y="2997200"/>
            <a:ext cx="1223962" cy="5286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blocco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animBg="1"/>
      <p:bldP spid="665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500563" y="1268413"/>
            <a:ext cx="4535487" cy="22463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800" b="1">
                <a:latin typeface="Courier New" panose="02070309020205020404" pitchFamily="49" charset="0"/>
              </a:rPr>
              <a:t>&lt;</a:t>
            </a: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blocco del ciclo</a:t>
            </a:r>
            <a:r>
              <a:rPr lang="it-IT" altLang="it-IT" sz="2800" b="1">
                <a:latin typeface="Courier New" panose="02070309020205020404" pitchFamily="49" charset="0"/>
              </a:rPr>
              <a:t>&gt;</a:t>
            </a:r>
            <a:endParaRPr lang="it-IT" altLang="it-IT" sz="28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while(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latin typeface="Courier New" panose="02070309020205020404" pitchFamily="49" charset="0"/>
              </a:rPr>
              <a:t>&lt;predicato&gt;</a:t>
            </a: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250825" y="1268413"/>
            <a:ext cx="338455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mic Sans MS" panose="030F0702030302020204" pitchFamily="66" charset="0"/>
              </a:rPr>
              <a:t>ripetere: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&lt;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blocco del ciclo</a:t>
            </a:r>
            <a:r>
              <a:rPr lang="it-IT" altLang="it-IT" sz="2400" b="1">
                <a:latin typeface="Comic Sans MS" panose="030F0702030302020204" pitchFamily="66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mic Sans MS" panose="030F0702030302020204" pitchFamily="66" charset="0"/>
              </a:rPr>
              <a:t>finché</a:t>
            </a:r>
            <a:r>
              <a:rPr lang="it-IT" altLang="it-IT" sz="2400" b="1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Comic Sans MS" panose="030F0702030302020204" pitchFamily="66" charset="0"/>
              </a:rPr>
              <a:t>&lt;predicato&gt;</a:t>
            </a:r>
          </a:p>
        </p:txBody>
      </p:sp>
      <p:sp>
        <p:nvSpPr>
          <p:cNvPr id="108559" name="AutoShape 15"/>
          <p:cNvSpPr>
            <a:spLocks noChangeArrowheads="1"/>
          </p:cNvSpPr>
          <p:nvPr/>
        </p:nvSpPr>
        <p:spPr bwMode="auto">
          <a:xfrm>
            <a:off x="3708400" y="1700213"/>
            <a:ext cx="720725" cy="485775"/>
          </a:xfrm>
          <a:prstGeom prst="rightArrow">
            <a:avLst>
              <a:gd name="adj1" fmla="val 50000"/>
              <a:gd name="adj2" fmla="val 37092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5940425" y="2997200"/>
            <a:ext cx="2447925" cy="4318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4859338" y="4579938"/>
            <a:ext cx="3960812" cy="17764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200" b="1">
                <a:latin typeface="Courier New" panose="02070309020205020404" pitchFamily="49" charset="0"/>
              </a:rPr>
              <a:t>(“%d”,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200" b="1">
                <a:latin typeface="Courier New" panose="02070309020205020404" pitchFamily="49" charset="0"/>
              </a:rPr>
              <a:t>numero)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while (</a:t>
            </a:r>
            <a:r>
              <a:rPr lang="it-IT" altLang="it-IT" sz="2200" b="1">
                <a:latin typeface="Courier New" panose="02070309020205020404" pitchFamily="49" charset="0"/>
              </a:rPr>
              <a:t>numero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!=</a:t>
            </a:r>
            <a:r>
              <a:rPr lang="it-IT" altLang="it-IT" sz="2200" b="1">
                <a:latin typeface="Courier New" panose="02070309020205020404" pitchFamily="49" charset="0"/>
              </a:rPr>
              <a:t> 0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611188" y="4940300"/>
            <a:ext cx="2879725" cy="110648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FF3300"/>
                </a:solidFill>
                <a:latin typeface="Comic Sans MS" panose="030F0702030302020204" pitchFamily="66" charset="0"/>
              </a:rPr>
              <a:t>ripetere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FF3300"/>
                </a:solidFill>
                <a:latin typeface="Comic Sans MS" panose="030F0702030302020204" pitchFamily="66" charset="0"/>
              </a:rPr>
              <a:t>   read (</a:t>
            </a:r>
            <a:r>
              <a:rPr lang="it-IT" altLang="it-IT" sz="2200" b="1">
                <a:latin typeface="Comic Sans MS" panose="030F0702030302020204" pitchFamily="66" charset="0"/>
              </a:rPr>
              <a:t>numero)</a:t>
            </a:r>
            <a:r>
              <a:rPr lang="it-IT" altLang="it-IT" sz="2200" b="1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FF3300"/>
                </a:solidFill>
                <a:latin typeface="Comic Sans MS" panose="030F0702030302020204" pitchFamily="66" charset="0"/>
              </a:rPr>
              <a:t>finché </a:t>
            </a:r>
            <a:r>
              <a:rPr lang="it-IT" altLang="it-IT" sz="2200" b="1">
                <a:latin typeface="Comic Sans MS" panose="030F0702030302020204" pitchFamily="66" charset="0"/>
              </a:rPr>
              <a:t>numero == 0</a:t>
            </a:r>
          </a:p>
        </p:txBody>
      </p:sp>
      <p:sp>
        <p:nvSpPr>
          <p:cNvPr id="108562" name="AutoShape 18"/>
          <p:cNvSpPr>
            <a:spLocks noChangeArrowheads="1"/>
          </p:cNvSpPr>
          <p:nvPr/>
        </p:nvSpPr>
        <p:spPr bwMode="auto">
          <a:xfrm>
            <a:off x="3851275" y="5229225"/>
            <a:ext cx="720725" cy="485775"/>
          </a:xfrm>
          <a:prstGeom prst="rightArrow">
            <a:avLst>
              <a:gd name="adj1" fmla="val 50000"/>
              <a:gd name="adj2" fmla="val 37092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273" name="Text Box 19"/>
          <p:cNvSpPr txBox="1">
            <a:spLocks noChangeArrowheads="1"/>
          </p:cNvSpPr>
          <p:nvPr/>
        </p:nvSpPr>
        <p:spPr bwMode="auto">
          <a:xfrm>
            <a:off x="395288" y="188913"/>
            <a:ext cx="4840287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costrutti di ripetizione in C</a:t>
            </a:r>
            <a:endParaRPr lang="it-IT" altLang="it-IT" sz="2400"/>
          </a:p>
        </p:txBody>
      </p:sp>
      <p:grpSp>
        <p:nvGrpSpPr>
          <p:cNvPr id="108564" name="Group 20"/>
          <p:cNvGrpSpPr>
            <a:grpSpLocks/>
          </p:cNvGrpSpPr>
          <p:nvPr/>
        </p:nvGrpSpPr>
        <p:grpSpPr bwMode="auto">
          <a:xfrm>
            <a:off x="2627313" y="2420938"/>
            <a:ext cx="5788025" cy="1017587"/>
            <a:chOff x="1655" y="1525"/>
            <a:chExt cx="3646" cy="641"/>
          </a:xfrm>
        </p:grpSpPr>
        <p:sp>
          <p:nvSpPr>
            <p:cNvPr id="11276" name="Text Box 11"/>
            <p:cNvSpPr txBox="1">
              <a:spLocks noChangeArrowheads="1"/>
            </p:cNvSpPr>
            <p:nvPr/>
          </p:nvSpPr>
          <p:spPr bwMode="auto">
            <a:xfrm>
              <a:off x="3717" y="1872"/>
              <a:ext cx="1584" cy="29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latin typeface="Courier New" panose="02070309020205020404" pitchFamily="49" charset="0"/>
                </a:rPr>
                <a:t>&lt;!</a:t>
              </a:r>
              <a:r>
                <a:rPr lang="it-IT" altLang="it-IT" sz="2400" b="1">
                  <a:solidFill>
                    <a:schemeClr val="accent2"/>
                  </a:solidFill>
                  <a:latin typeface="Courier New" panose="02070309020205020404" pitchFamily="49" charset="0"/>
                </a:rPr>
                <a:t>predicato</a:t>
              </a:r>
              <a:r>
                <a:rPr lang="it-IT" altLang="it-IT" sz="2400" b="1">
                  <a:latin typeface="Courier New" panose="02070309020205020404" pitchFamily="49" charset="0"/>
                </a:rPr>
                <a:t>&gt;</a:t>
              </a:r>
              <a:endPara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>
              <a:off x="1655" y="1525"/>
              <a:ext cx="2041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611188" y="3933825"/>
            <a:ext cx="1439862" cy="4667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</a:t>
            </a:r>
            <a:endParaRPr lang="it-IT" altLang="it-IT" sz="2400">
              <a:latin typeface="New York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 animBg="1"/>
      <p:bldP spid="108560" grpId="0" animBg="1"/>
      <p:bldP spid="108561" grpId="0" animBg="1"/>
      <p:bldP spid="1085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664450" cy="6413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il costrutto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in C è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equivalente</a:t>
            </a:r>
            <a:r>
              <a:rPr lang="it-IT" altLang="it-IT" sz="2800">
                <a:latin typeface="Arial" panose="020B0604020202020204" pitchFamily="34" charset="0"/>
              </a:rPr>
              <a:t> al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endParaRPr lang="it-IT" altLang="it-IT" sz="2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195513" y="1341438"/>
            <a:ext cx="4495800" cy="18161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for (</a:t>
            </a:r>
            <a:r>
              <a:rPr lang="it-IT" altLang="it-IT" sz="2800" b="1">
                <a:latin typeface="Courier New" panose="02070309020205020404" pitchFamily="49" charset="0"/>
              </a:rPr>
              <a:t>i=a;i&lt;=b;i=i+c</a:t>
            </a: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 &lt;blocco del ciclo&gt;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195513" y="3573463"/>
            <a:ext cx="4464050" cy="26638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i=a;</a:t>
            </a:r>
            <a:endParaRPr lang="it-IT" altLang="it-IT" sz="28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while (</a:t>
            </a:r>
            <a:r>
              <a:rPr lang="it-IT" altLang="it-IT" sz="2800" b="1">
                <a:latin typeface="Courier New" panose="02070309020205020404" pitchFamily="49" charset="0"/>
              </a:rPr>
              <a:t>i &lt;= b</a:t>
            </a: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 &lt;blocco del ciclo&gt;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  i=i+c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580063" y="3068638"/>
            <a:ext cx="3382962" cy="579437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Arial" panose="020B0604020202020204" pitchFamily="34" charset="0"/>
              </a:rPr>
              <a:t>sono equivalenti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2"/>
          <p:cNvSpPr txBox="1">
            <a:spLocks noChangeArrowheads="1"/>
          </p:cNvSpPr>
          <p:nvPr/>
        </p:nvSpPr>
        <p:spPr bwMode="auto">
          <a:xfrm>
            <a:off x="323850" y="158750"/>
            <a:ext cx="6985000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visualizzazione dei numeri interi da 1 a 10</a:t>
            </a:r>
          </a:p>
        </p:txBody>
      </p:sp>
      <p:sp>
        <p:nvSpPr>
          <p:cNvPr id="15363" name="Text Box 15"/>
          <p:cNvSpPr txBox="1">
            <a:spLocks noChangeArrowheads="1"/>
          </p:cNvSpPr>
          <p:nvPr/>
        </p:nvSpPr>
        <p:spPr bwMode="auto">
          <a:xfrm>
            <a:off x="179388" y="1722438"/>
            <a:ext cx="4321175" cy="31464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i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200" b="1">
                <a:latin typeface="Courier New" panose="02070309020205020404" pitchFamily="49" charset="0"/>
              </a:rPr>
              <a:t>(i=1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2200" b="1">
                <a:latin typeface="Courier New" panose="02070309020205020404" pitchFamily="49" charset="0"/>
              </a:rPr>
              <a:t>i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10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;</a:t>
            </a:r>
            <a:r>
              <a:rPr lang="it-IT" altLang="it-IT" sz="2200" b="1">
                <a:latin typeface="Courier New" panose="02070309020205020404" pitchFamily="49" charset="0"/>
              </a:rPr>
              <a:t> i=i+1)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 {</a:t>
            </a:r>
            <a:endParaRPr lang="it-IT" altLang="it-IT" sz="22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200" b="1">
                <a:latin typeface="Courier New" panose="02070309020205020404" pitchFamily="49" charset="0"/>
              </a:rPr>
              <a:t>(“%3d”,i)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 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1114425" y="5589588"/>
            <a:ext cx="6626225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  1  2  3  4  5  6  7  8  9 10_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4714875" y="1722438"/>
            <a:ext cx="4176713" cy="31464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i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200" b="1">
                <a:latin typeface="Courier New" panose="02070309020205020404" pitchFamily="49" charset="0"/>
              </a:rPr>
              <a:t>(i=1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2200" b="1">
                <a:latin typeface="Courier New" panose="02070309020205020404" pitchFamily="49" charset="0"/>
              </a:rPr>
              <a:t>i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10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;</a:t>
            </a:r>
            <a:r>
              <a:rPr lang="it-IT" altLang="it-IT" sz="2200" b="1">
                <a:latin typeface="Courier New" panose="02070309020205020404" pitchFamily="49" charset="0"/>
              </a:rPr>
              <a:t>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 {</a:t>
            </a:r>
            <a:endParaRPr lang="it-IT" altLang="it-IT" sz="22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200" b="1">
                <a:latin typeface="Courier New" panose="02070309020205020404" pitchFamily="49" charset="0"/>
              </a:rPr>
              <a:t>(“%3d”,i)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 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99352" name="Group 24"/>
          <p:cNvGrpSpPr>
            <a:grpSpLocks/>
          </p:cNvGrpSpPr>
          <p:nvPr/>
        </p:nvGrpSpPr>
        <p:grpSpPr bwMode="auto">
          <a:xfrm>
            <a:off x="7019925" y="1989138"/>
            <a:ext cx="2016125" cy="1150937"/>
            <a:chOff x="4332" y="2931"/>
            <a:chExt cx="1270" cy="726"/>
          </a:xfrm>
        </p:grpSpPr>
        <p:sp>
          <p:nvSpPr>
            <p:cNvPr id="15368" name="AutoShape 23"/>
            <p:cNvSpPr>
              <a:spLocks noChangeArrowheads="1"/>
            </p:cNvSpPr>
            <p:nvPr/>
          </p:nvSpPr>
          <p:spPr bwMode="auto">
            <a:xfrm>
              <a:off x="4332" y="2931"/>
              <a:ext cx="1270" cy="726"/>
            </a:xfrm>
            <a:prstGeom prst="downArrowCallout">
              <a:avLst>
                <a:gd name="adj1" fmla="val 43733"/>
                <a:gd name="adj2" fmla="val 43733"/>
                <a:gd name="adj3" fmla="val 16667"/>
                <a:gd name="adj4" fmla="val 66667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5369" name="Text Box 20"/>
            <p:cNvSpPr txBox="1">
              <a:spLocks noChangeArrowheads="1"/>
            </p:cNvSpPr>
            <p:nvPr/>
          </p:nvSpPr>
          <p:spPr bwMode="auto">
            <a:xfrm>
              <a:off x="4332" y="2931"/>
              <a:ext cx="127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Tahoma" panose="020B0604030504040204" pitchFamily="34" charset="0"/>
                </a:rPr>
                <a:t>operatore di incremento</a:t>
              </a:r>
            </a:p>
          </p:txBody>
        </p:sp>
      </p:grpSp>
      <p:sp>
        <p:nvSpPr>
          <p:cNvPr id="99353" name="Rectangle 25"/>
          <p:cNvSpPr>
            <a:spLocks noChangeArrowheads="1"/>
          </p:cNvSpPr>
          <p:nvPr/>
        </p:nvSpPr>
        <p:spPr bwMode="auto">
          <a:xfrm>
            <a:off x="3203575" y="3068638"/>
            <a:ext cx="936625" cy="36036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9" grpId="0" animBg="1"/>
      <p:bldP spid="993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2420938"/>
            <a:ext cx="4176713" cy="24463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i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200" b="1">
                <a:latin typeface="Courier New" panose="02070309020205020404" pitchFamily="49" charset="0"/>
              </a:rPr>
              <a:t>(i=1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2200" b="1">
                <a:latin typeface="Courier New" panose="02070309020205020404" pitchFamily="49" charset="0"/>
              </a:rPr>
              <a:t>i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10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;</a:t>
            </a:r>
            <a:r>
              <a:rPr lang="it-IT" altLang="it-IT" sz="2200" b="1">
                <a:latin typeface="Courier New" panose="02070309020205020404" pitchFamily="49" charset="0"/>
              </a:rPr>
              <a:t>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200" b="1">
                <a:latin typeface="Courier New" panose="02070309020205020404" pitchFamily="49" charset="0"/>
              </a:rPr>
              <a:t>(“%3d”,i)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107950" y="1123950"/>
            <a:ext cx="4535488" cy="11969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Tahoma" panose="020B0604030504040204" pitchFamily="34" charset="0"/>
              </a:rPr>
              <a:t>i blocchi possono essere omessi nel caso in cui </a:t>
            </a: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&lt;corpo&gt;</a:t>
            </a:r>
            <a:r>
              <a:rPr lang="it-IT" altLang="it-IT" sz="2400"/>
              <a:t>  </a:t>
            </a:r>
            <a:r>
              <a:rPr lang="it-IT" altLang="it-IT" sz="2400">
                <a:latin typeface="Tahoma" panose="020B0604030504040204" pitchFamily="34" charset="0"/>
              </a:rPr>
              <a:t>sia una unica istruzione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114425" y="5589588"/>
            <a:ext cx="6626225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  1  2  3  4  5  6  7  8  9 10_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716463" y="1722438"/>
            <a:ext cx="4176712" cy="31464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2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 b="1">
                <a:latin typeface="Courier New" panose="02070309020205020404" pitchFamily="49" charset="0"/>
              </a:rPr>
              <a:t>i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  <a:endParaRPr lang="it-IT" altLang="it-IT" sz="22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200" b="1">
                <a:latin typeface="Courier New" panose="02070309020205020404" pitchFamily="49" charset="0"/>
              </a:rPr>
              <a:t>(i=1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2200" b="1">
                <a:latin typeface="Courier New" panose="02070309020205020404" pitchFamily="49" charset="0"/>
              </a:rPr>
              <a:t>i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200" b="1">
                <a:latin typeface="Courier New" panose="02070309020205020404" pitchFamily="49" charset="0"/>
              </a:rPr>
              <a:t>10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;</a:t>
            </a:r>
            <a:r>
              <a:rPr lang="it-IT" altLang="it-IT" sz="2200" b="1">
                <a:latin typeface="Courier New" panose="02070309020205020404" pitchFamily="49" charset="0"/>
              </a:rPr>
              <a:t>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  {</a:t>
            </a:r>
            <a:endParaRPr lang="it-IT" altLang="it-IT" sz="22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200" b="1">
                <a:latin typeface="Courier New" panose="02070309020205020404" pitchFamily="49" charset="0"/>
              </a:rPr>
              <a:t>(“%3d”,i)</a:t>
            </a:r>
            <a:r>
              <a:rPr lang="it-IT" altLang="it-IT" sz="22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200" b="1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  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2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323850" y="158750"/>
            <a:ext cx="6985000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visualizzazione dei numeri interi da 1 a 10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nimBg="1"/>
      <p:bldP spid="1556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1331913" y="1670050"/>
            <a:ext cx="6480175" cy="2540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#include </a:t>
            </a:r>
            <a:r>
              <a:rPr lang="it-IT" altLang="it-IT" sz="2000" b="1">
                <a:latin typeface="Courier New" panose="02070309020205020404" pitchFamily="49" charset="0"/>
              </a:rPr>
              <a:t>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009900"/>
                </a:solidFill>
                <a:latin typeface="Courier New" panose="02070309020205020404" pitchFamily="49" charset="0"/>
              </a:rPr>
              <a:t>/* visualizza i numeri pari da -8 a 10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void main()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000" b="1">
                <a:latin typeface="Courier New" panose="02070309020205020404" pitchFamily="49" charset="0"/>
              </a:rPr>
              <a:t>i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000" b="1">
                <a:latin typeface="Courier New" panose="02070309020205020404" pitchFamily="49" charset="0"/>
              </a:rPr>
              <a:t> </a:t>
            </a:r>
            <a:endParaRPr lang="it-IT" altLang="it-IT" sz="2000" b="1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for</a:t>
            </a:r>
            <a:r>
              <a:rPr lang="it-IT" altLang="it-IT" sz="2000" b="1">
                <a:latin typeface="Courier New" panose="02070309020205020404" pitchFamily="49" charset="0"/>
              </a:rPr>
              <a:t>(i=-8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it-IT" altLang="it-IT" sz="2000" b="1">
                <a:latin typeface="Courier New" panose="02070309020205020404" pitchFamily="49" charset="0"/>
              </a:rPr>
              <a:t>i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&lt;=</a:t>
            </a:r>
            <a:r>
              <a:rPr lang="it-IT" altLang="it-IT" sz="2000" b="1">
                <a:latin typeface="Courier New" panose="02070309020205020404" pitchFamily="49" charset="0"/>
              </a:rPr>
              <a:t>10</a:t>
            </a: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;</a:t>
            </a:r>
            <a:r>
              <a:rPr lang="it-IT" altLang="it-IT" sz="2000" b="1">
                <a:latin typeface="Courier New" panose="02070309020205020404" pitchFamily="49" charset="0"/>
              </a:rPr>
              <a:t> i=i+2)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    printf</a:t>
            </a:r>
            <a:r>
              <a:rPr lang="it-IT" altLang="it-IT" sz="2000" b="1">
                <a:latin typeface="Courier New" panose="02070309020205020404" pitchFamily="49" charset="0"/>
              </a:rPr>
              <a:t>(“%3d”,i)</a:t>
            </a:r>
            <a:r>
              <a:rPr lang="it-IT" altLang="it-IT" sz="20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000" b="1">
                <a:latin typeface="Courier New" panose="02070309020205020404" pitchFamily="49" charset="0"/>
              </a:rPr>
              <a:t> </a:t>
            </a:r>
            <a:endParaRPr lang="it-IT" altLang="it-IT" sz="20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116013" y="5270500"/>
            <a:ext cx="6985000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chemeClr val="bg1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chemeClr val="bg1"/>
                </a:solidFill>
                <a:latin typeface="Courier New" panose="02070309020205020404" pitchFamily="49" charset="0"/>
              </a:rPr>
              <a:t>-8 -6 -4 -2  0  2  4  6  8 10_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23850" y="158750"/>
            <a:ext cx="6985000" cy="822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Esempio:</a:t>
            </a:r>
            <a:endParaRPr lang="it-IT" altLang="it-IT" sz="2400">
              <a:latin typeface="New York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visualizzazione dei numeri pari da -8 a 10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4-04-C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4-04-C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visualizzazione numeri pari -1"/>
  <p:tag name="ARTICULATE_SLIDE_PAUSE" val="0"/>
  <p:tag name="ARTICULATE_NAV_LEVEL" val="1"/>
  <p:tag name="ARTICULATE_PLAYLIST_ID" val="-1"/>
  <p:tag name="ELAPSEDTIME" val="57,484"/>
  <p:tag name="AUDIO_ID" val="361"/>
  <p:tag name="TIMELINE" val="41,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esempio uso for e while"/>
  <p:tag name="ARTICULATE_SLIDE_PAUSE" val="0"/>
  <p:tag name="ARTICULATE_NAV_LEVEL" val="1"/>
  <p:tag name="ARTICULATE_PLAYLIST_ID" val="-1"/>
  <p:tag name="ELAPSEDTIME" val="132,562"/>
  <p:tag name="AUDIO_ID" val="354"/>
  <p:tag name="TIMELINE" val="73,0/94,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peratori di incremento e decremento"/>
  <p:tag name="ARTICULATE_SLIDE_PAUSE" val="0"/>
  <p:tag name="ARTICULATE_NAV_LEVEL" val="1"/>
  <p:tag name="ARTICULATE_PLAYLIST_ID" val="-1"/>
  <p:tag name="ELAPSEDTIME" val="265,562"/>
  <p:tag name="AUDIO_ID" val="360"/>
  <p:tag name="TIMELINE" val="30,7/43,6/84,0/109,1/147,9/185,7/212,1/224,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visualizzazione numeri pari -2"/>
  <p:tag name="ARTICULATE_SLIDE_PAUSE" val="0"/>
  <p:tag name="ARTICULATE_NAV_LEVEL" val="1"/>
  <p:tag name="ARTICULATE_PLAYLIST_ID" val="-1"/>
  <p:tag name="ELAPSEDTIME" val="190,657"/>
  <p:tag name="AUDIO_ID" val="350"/>
  <p:tag name="TIMELINE" val="54,4/106,4/118,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visualizzazione numeri pari -3"/>
  <p:tag name="ARTICULATE_SLIDE_PAUSE" val="0"/>
  <p:tag name="ARTICULATE_NAV_LEVEL" val="1"/>
  <p:tag name="ARTICULATE_PLAYLIST_ID" val="-1"/>
  <p:tag name="ELAPSEDTIME" val="43,765"/>
  <p:tag name="AUDIO_ID" val="365"/>
  <p:tag name="TIMELINE" val="6,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visualizzazione numeri dispari"/>
  <p:tag name="ARTICULATE_SLIDE_PAUSE" val="0"/>
  <p:tag name="ARTICULATE_NAV_LEVEL" val="1"/>
  <p:tag name="ARTICULATE_PLAYLIST_ID" val="-1"/>
  <p:tag name="ELAPSEDTIME" val="111,688"/>
  <p:tag name="AUDIO_ID" val="362"/>
  <p:tag name="TIMELINE" val="21,6/85,1/100,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esempio uso do-while"/>
  <p:tag name="ARTICULATE_SLIDE_PAUSE" val="0"/>
  <p:tag name="ARTICULATE_NAV_LEVEL" val="1"/>
  <p:tag name="ARTICULATE_PLAYLIST_ID" val="-1"/>
  <p:tag name="ELAPSEDTIME" val="197,048"/>
  <p:tag name="AUDIO_ID" val="353"/>
  <p:tag name="TIMELINE" val="16,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or nidificati -1"/>
  <p:tag name="ARTICULATE_SLIDE_PAUSE" val="0"/>
  <p:tag name="ARTICULATE_NAV_LEVEL" val="1"/>
  <p:tag name="ARTICULATE_PLAYLIST_ID" val="-1"/>
  <p:tag name="ELAPSEDTIME" val="83,37501"/>
  <p:tag name="AUDIO_ID" val="355"/>
  <p:tag name="TIMELINE" val="34,7/55,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or nidificati -2"/>
  <p:tag name="ARTICULATE_SLIDE_PAUSE" val="0"/>
  <p:tag name="ARTICULATE_NAV_LEVEL" val="1"/>
  <p:tag name="ARTICULATE_PLAYLIST_ID" val="-1"/>
  <p:tag name="ELAPSEDTIME" val="51,969"/>
  <p:tag name="AUDIO_ID" val="363"/>
  <p:tag name="TIMELINE" val="25,9/37,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44,672"/>
  <p:tag name="AUDIO_ID" val="34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struzione for"/>
  <p:tag name="ARTICULATE_SLIDE_PAUSE" val="0"/>
  <p:tag name="ARTICULATE_NAV_LEVEL" val="1"/>
  <p:tag name="ARTICULATE_PLAYLIST_ID" val="-1"/>
  <p:tag name="ELAPSEDTIME" val="159,093"/>
  <p:tag name="AUDIO_ID" val="349"/>
  <p:tag name="TIMELINE" val="33,5/127,7/146,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struzione while"/>
  <p:tag name="ARTICULATE_SLIDE_PAUSE" val="0"/>
  <p:tag name="ARTICULATE_NAV_LEVEL" val="1"/>
  <p:tag name="ARTICULATE_PLAYLIST_ID" val="-1"/>
  <p:tag name="ELAPSEDTIME" val="57,297"/>
  <p:tag name="AUDIO_ID" val="308"/>
  <p:tag name="TIMELINE" val="13,3/27,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struzione do-while -1"/>
  <p:tag name="ARTICULATE_SLIDE_PAUSE" val="0"/>
  <p:tag name="ARTICULATE_NAV_LEVEL" val="1"/>
  <p:tag name="ARTICULATE_PLAYLIST_ID" val="-1"/>
  <p:tag name="ELAPSEDTIME" val="118,985"/>
  <p:tag name="AUDIO_ID" val="309"/>
  <p:tag name="TIMELINE" val="16,0/27,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struzione do-while -2"/>
  <p:tag name="ARTICULATE_SLIDE_PAUSE" val="0"/>
  <p:tag name="ARTICULATE_NAV_LEVEL" val="1"/>
  <p:tag name="ARTICULATE_PLAYLIST_ID" val="-1"/>
  <p:tag name="ELAPSEDTIME" val="228,968"/>
  <p:tag name="AUDIO_ID" val="348"/>
  <p:tag name="TIMELINE" val="12,1/44,5/58,7/92,8/139,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quivalenza tra for e while"/>
  <p:tag name="ARTICULATE_SLIDE_PAUSE" val="0"/>
  <p:tag name="ARTICULATE_NAV_LEVEL" val="1"/>
  <p:tag name="ARTICULATE_PLAYLIST_ID" val="-1"/>
  <p:tag name="ELAPSEDTIME" val="113,656"/>
  <p:tag name="AUDIO_ID" val="310"/>
  <p:tag name="TIMELINE" val="19,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esempio uso for -1"/>
  <p:tag name="ARTICULATE_SLIDE_PAUSE" val="0"/>
  <p:tag name="ARTICULATE_NAV_LEVEL" val="1"/>
  <p:tag name="ARTICULATE_PLAYLIST_ID" val="-1"/>
  <p:tag name="ELAPSEDTIME" val="142,969"/>
  <p:tag name="AUDIO_ID" val="340"/>
  <p:tag name="TIMELINE" val="65,5/79,0/101,8/113,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a esempio uso for -2"/>
  <p:tag name="ARTICULATE_SLIDE_PAUSE" val="0"/>
  <p:tag name="ARTICULATE_NAV_LEVEL" val="1"/>
  <p:tag name="ARTICULATE_PLAYLIST_ID" val="-1"/>
  <p:tag name="ELAPSEDTIME" val="44,031"/>
  <p:tag name="AUDIO_ID" val="364"/>
  <p:tag name="TIMELINE" val="19,4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</TotalTime>
  <Words>1136</Words>
  <Application>Microsoft Office PowerPoint</Application>
  <PresentationFormat>Presentazione su schermo (4:3)</PresentationFormat>
  <Paragraphs>264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Times New Roman</vt:lpstr>
      <vt:lpstr>Arial</vt:lpstr>
      <vt:lpstr>Avant Garde</vt:lpstr>
      <vt:lpstr>Courier New</vt:lpstr>
      <vt:lpstr>Wingdings</vt:lpstr>
      <vt:lpstr>Comic Sans MS</vt:lpstr>
      <vt:lpstr>New York</vt:lpstr>
      <vt:lpstr>Tahoma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Giulio Giunta</cp:lastModifiedBy>
  <cp:revision>92</cp:revision>
  <dcterms:created xsi:type="dcterms:W3CDTF">2001-09-17T14:09:28Z</dcterms:created>
  <dcterms:modified xsi:type="dcterms:W3CDTF">2022-10-03T11:56:06Z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AP-04-04-C</vt:lpwstr>
  </property>
</Properties>
</file>