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347" r:id="rId2"/>
    <p:sldId id="307" r:id="rId3"/>
    <p:sldId id="308" r:id="rId4"/>
    <p:sldId id="370" r:id="rId5"/>
    <p:sldId id="371" r:id="rId6"/>
    <p:sldId id="373" r:id="rId7"/>
    <p:sldId id="379" r:id="rId8"/>
    <p:sldId id="356" r:id="rId9"/>
    <p:sldId id="374" r:id="rId10"/>
    <p:sldId id="360" r:id="rId11"/>
    <p:sldId id="375" r:id="rId12"/>
    <p:sldId id="377" r:id="rId13"/>
    <p:sldId id="349" r:id="rId14"/>
    <p:sldId id="345" r:id="rId15"/>
    <p:sldId id="376" r:id="rId16"/>
    <p:sldId id="380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B2B2B2"/>
    <a:srgbClr val="009900"/>
    <a:srgbClr val="DDDDDD"/>
    <a:srgbClr val="CCECFF"/>
    <a:srgbClr val="FF3300"/>
    <a:srgbClr val="FFC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324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CB49B5-A73D-4254-814D-170A2C8BAFE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575FB6-0566-414F-9071-93E5749CBE22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17E503-834F-436D-8E32-A3B098939459}" type="slidenum">
              <a:rPr lang="it-IT" altLang="it-IT" sz="1200" smtClean="0"/>
              <a:pPr/>
              <a:t>10</a:t>
            </a:fld>
            <a:endParaRPr lang="it-IT" altLang="it-IT" sz="1200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FE0F76-C4E5-43E5-8D18-B3C9FD7514F9}" type="slidenum">
              <a:rPr lang="it-IT" altLang="it-IT" sz="1200" smtClean="0"/>
              <a:pPr/>
              <a:t>11</a:t>
            </a:fld>
            <a:endParaRPr lang="it-IT" altLang="it-IT" sz="1200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1EE9F4-3D7E-492A-ADF1-3730AE24F2B0}" type="slidenum">
              <a:rPr lang="it-IT" altLang="it-IT" sz="1200" smtClean="0"/>
              <a:pPr/>
              <a:t>12</a:t>
            </a:fld>
            <a:endParaRPr lang="it-IT" altLang="it-IT" sz="1200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E2DDA7-159E-4A59-BFCF-624753F82089}" type="slidenum">
              <a:rPr lang="it-IT" altLang="it-IT" sz="1200" smtClean="0"/>
              <a:pPr/>
              <a:t>13</a:t>
            </a:fld>
            <a:endParaRPr lang="it-IT" altLang="it-IT" sz="1200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F22A9C-B611-48D4-87FE-CF830F535B91}" type="slidenum">
              <a:rPr lang="it-IT" altLang="it-IT" sz="1200" smtClean="0"/>
              <a:pPr/>
              <a:t>14</a:t>
            </a:fld>
            <a:endParaRPr lang="it-IT" altLang="it-IT" sz="1200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7D5A9A-37AA-4E51-B177-BCD26E3CDD7F}" type="slidenum">
              <a:rPr lang="it-IT" altLang="it-IT" sz="1200" smtClean="0"/>
              <a:pPr/>
              <a:t>15</a:t>
            </a:fld>
            <a:endParaRPr lang="it-IT" altLang="it-IT" sz="1200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D5B5C9-F86A-435A-931E-F6237866102C}" type="slidenum">
              <a:rPr lang="it-IT" altLang="it-IT" sz="1200" smtClean="0"/>
              <a:pPr/>
              <a:t>16</a:t>
            </a:fld>
            <a:endParaRPr lang="it-IT" altLang="it-IT" sz="1200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C81556-1BA9-48B8-867E-FE318E730E61}" type="slidenum">
              <a:rPr lang="it-IT" altLang="it-IT" sz="1200" smtClean="0"/>
              <a:pPr/>
              <a:t>2</a:t>
            </a:fld>
            <a:endParaRPr lang="it-IT" altLang="it-IT" sz="1200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B3FAF8-20E7-4226-9D69-6033E7D0A8DC}" type="slidenum">
              <a:rPr lang="it-IT" altLang="it-IT" sz="1200" smtClean="0"/>
              <a:pPr/>
              <a:t>3</a:t>
            </a:fld>
            <a:endParaRPr lang="it-IT" altLang="it-IT" sz="1200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6ACE78-F91A-48B1-807B-D302C84F0678}" type="slidenum">
              <a:rPr lang="it-IT" altLang="it-IT" sz="1200" smtClean="0"/>
              <a:pPr/>
              <a:t>4</a:t>
            </a:fld>
            <a:endParaRPr lang="it-IT" altLang="it-IT" sz="1200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6B5E09-0B6D-46CA-A6A2-D82805CDBCC9}" type="slidenum">
              <a:rPr lang="it-IT" altLang="it-IT" sz="1200" smtClean="0"/>
              <a:pPr/>
              <a:t>5</a:t>
            </a:fld>
            <a:endParaRPr lang="it-IT" altLang="it-IT" sz="1200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1C19E6-B54A-47B3-BDAC-04F12A05B63E}" type="slidenum">
              <a:rPr lang="it-IT" altLang="it-IT" sz="1200" smtClean="0"/>
              <a:pPr/>
              <a:t>6</a:t>
            </a:fld>
            <a:endParaRPr lang="it-IT" altLang="it-IT" sz="1200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521D74-9396-4CD1-B322-666B8F79514A}" type="slidenum">
              <a:rPr lang="it-IT" altLang="it-IT" sz="1200" smtClean="0"/>
              <a:pPr/>
              <a:t>7</a:t>
            </a:fld>
            <a:endParaRPr lang="it-IT" altLang="it-IT" sz="1200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98FEFD-D41D-4DD0-BA59-A2944F459FE6}" type="slidenum">
              <a:rPr lang="it-IT" altLang="it-IT" sz="1200" smtClean="0"/>
              <a:pPr/>
              <a:t>8</a:t>
            </a:fld>
            <a:endParaRPr lang="it-IT" altLang="it-IT" sz="1200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C98AE1-9A69-4EC4-BFFC-0B6B2FF4FEFA}" type="slidenum">
              <a:rPr lang="it-IT" altLang="it-IT" sz="1200" smtClean="0"/>
              <a:pPr/>
              <a:t>9</a:t>
            </a:fld>
            <a:endParaRPr lang="it-IT" altLang="it-IT" sz="1200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69E31-38B1-45D4-B654-1E76D1FE3C9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7239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EB57A-829A-46CE-92C7-83DCE01BAD9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5585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79201-7FBF-4B7B-8D06-94944B4E0DA3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7539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76541-6A0B-4338-A49B-F8732991EF02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05165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6EC62-E6E4-41E3-AB57-E02DE3302F6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8406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83A1E-922D-4048-80F3-338FC2FB268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8546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E8950-A04B-485A-891E-9D1C4E02DAE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026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3714-EBBA-48EC-B125-82F14578906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8114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8688B-B1D5-4DB5-A558-A29126AF5A2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80738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9B19D-C6B3-4B20-AE54-B275AFA7211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8989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F5D2C-5333-4A56-8B6D-6374F318A5A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6807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0C495-1B3D-4CD1-BB11-6C042FFBEDE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21439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05C692-0A53-42DB-9C5D-8A1EE1CEB76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Costrutti di controllo 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</a:t>
            </a:r>
            <a:r>
              <a:rPr lang="it-IT" altLang="it-IT" sz="2400">
                <a:latin typeface="Arial" panose="020B0604020202020204" pitchFamily="34" charset="0"/>
              </a:rPr>
              <a:t>[04]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Costrutti di selezione in C</a:t>
            </a:r>
            <a:r>
              <a:rPr lang="it-IT" altLang="it-IT" b="1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b="1">
                <a:latin typeface="Arial" panose="020B0604020202020204" pitchFamily="34" charset="0"/>
              </a:rPr>
              <a:t>           </a:t>
            </a:r>
            <a:r>
              <a:rPr lang="it-IT" altLang="it-IT" sz="2400">
                <a:latin typeface="Arial" panose="020B0604020202020204" pitchFamily="34" charset="0"/>
              </a:rPr>
              <a:t>[03-C]</a:t>
            </a:r>
            <a:endParaRPr lang="it-IT" altLang="it-IT" sz="2400">
              <a:latin typeface="Avant Garde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827088" y="1700213"/>
            <a:ext cx="7561262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Analisi dei vari costrutti di selezione del C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827088" y="2565400"/>
            <a:ext cx="7561262" cy="16160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costrutto di selezione </a:t>
            </a:r>
            <a:r>
              <a:rPr lang="it-IT" altLang="it-IT" sz="2000" b="1">
                <a:latin typeface="Courier New" panose="02070309020205020404" pitchFamily="49" charset="0"/>
              </a:rPr>
              <a:t>if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operatori logici in C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costrutti di selezione nidificati </a:t>
            </a:r>
            <a:r>
              <a:rPr lang="it-IT" altLang="it-IT" sz="2000" b="1">
                <a:latin typeface="Courier New" panose="02070309020205020404" pitchFamily="49" charset="0"/>
              </a:rPr>
              <a:t>if else if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costrutto di selezione  </a:t>
            </a:r>
            <a:r>
              <a:rPr lang="it-IT" altLang="it-IT" sz="2000" b="1">
                <a:latin typeface="Courier New" panose="02070309020205020404" pitchFamily="49" charset="0"/>
              </a:rPr>
              <a:t>switch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P1-03-03-C, P1-04-01-T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250825" y="153988"/>
            <a:ext cx="8642350" cy="1187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programma C per determinare se un numero</a:t>
            </a: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i="1">
                <a:solidFill>
                  <a:srgbClr val="CC3300"/>
                </a:solidFill>
              </a:rPr>
              <a:t>x</a:t>
            </a:r>
            <a:r>
              <a:rPr lang="it-IT" altLang="it-IT" sz="2400" b="1">
                <a:latin typeface="Courier New" panose="02070309020205020404" pitchFamily="49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appartiene a un intervallo </a:t>
            </a:r>
            <a:r>
              <a:rPr lang="it-IT" altLang="it-IT" sz="2400">
                <a:solidFill>
                  <a:srgbClr val="CC3300"/>
                </a:solidFill>
              </a:rPr>
              <a:t>[</a:t>
            </a:r>
            <a:r>
              <a:rPr lang="it-IT" altLang="it-IT" sz="2400" i="1">
                <a:solidFill>
                  <a:srgbClr val="CC3300"/>
                </a:solidFill>
              </a:rPr>
              <a:t>a</a:t>
            </a:r>
            <a:r>
              <a:rPr lang="it-IT" altLang="it-IT" sz="2400" b="1">
                <a:solidFill>
                  <a:srgbClr val="CC3300"/>
                </a:solidFill>
              </a:rPr>
              <a:t>,</a:t>
            </a:r>
            <a:r>
              <a:rPr lang="it-IT" altLang="it-IT" sz="2400" i="1">
                <a:solidFill>
                  <a:srgbClr val="CC3300"/>
                </a:solidFill>
              </a:rPr>
              <a:t>b</a:t>
            </a:r>
            <a:r>
              <a:rPr lang="it-IT" altLang="it-IT" sz="2400">
                <a:solidFill>
                  <a:srgbClr val="CC3300"/>
                </a:solidFill>
              </a:rPr>
              <a:t>]</a:t>
            </a:r>
            <a:endParaRPr lang="it-IT" altLang="it-IT" sz="2400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250825" y="1412875"/>
            <a:ext cx="5616575" cy="4064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0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  float</a:t>
            </a:r>
            <a:r>
              <a:rPr lang="it-IT" altLang="it-IT" sz="20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x,a,b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0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appartiene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ourier New" panose="02070309020205020404" pitchFamily="49" charset="0"/>
              </a:rPr>
              <a:t>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000" b="1">
                <a:latin typeface="Courier New" panose="02070309020205020404" pitchFamily="49" charset="0"/>
              </a:rPr>
              <a:t>(“ inserire x, a, b \n”)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scanf</a:t>
            </a:r>
            <a:r>
              <a:rPr lang="it-IT" altLang="it-IT" sz="2000" b="1">
                <a:latin typeface="Courier New" panose="02070309020205020404" pitchFamily="49" charset="0"/>
              </a:rPr>
              <a:t>(“%f %f %f”,&amp;x,&amp;a,&amp;b)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(x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&gt;=</a:t>
            </a:r>
            <a:r>
              <a:rPr lang="it-IT" altLang="it-IT" sz="2000" b="1">
                <a:latin typeface="Courier New" panose="02070309020205020404" pitchFamily="49" charset="0"/>
              </a:rPr>
              <a:t> a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&amp;&amp;</a:t>
            </a:r>
            <a:r>
              <a:rPr lang="it-IT" altLang="it-IT" sz="2000" b="1">
                <a:latin typeface="Courier New" panose="02070309020205020404" pitchFamily="49" charset="0"/>
              </a:rPr>
              <a:t> x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000" b="1">
                <a:latin typeface="Courier New" panose="02070309020205020404" pitchFamily="49" charset="0"/>
              </a:rPr>
              <a:t> b)</a:t>
            </a:r>
            <a:endParaRPr lang="it-IT" altLang="it-IT" sz="20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     </a:t>
            </a:r>
            <a:r>
              <a:rPr lang="it-IT" altLang="it-IT" sz="2000" b="1">
                <a:latin typeface="Courier New" panose="02070309020205020404" pitchFamily="49" charset="0"/>
              </a:rPr>
              <a:t>appartiene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1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     </a:t>
            </a:r>
            <a:r>
              <a:rPr lang="it-IT" altLang="it-IT" sz="2000" b="1">
                <a:latin typeface="Courier New" panose="02070309020205020404" pitchFamily="49" charset="0"/>
              </a:rPr>
              <a:t>appartiene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0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000" b="1">
                <a:latin typeface="Courier New" panose="02070309020205020404" pitchFamily="49" charset="0"/>
              </a:rPr>
              <a:t>(“\n%d\n ”,appartiene)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1042988" y="5589588"/>
            <a:ext cx="6408737" cy="11874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inserire x, a, 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-1.0 -3.1 0.1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 animBg="1"/>
      <p:bldP spid="1433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50825" y="153988"/>
            <a:ext cx="8642350" cy="1187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programma C per determinare se un numero</a:t>
            </a: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i="1">
                <a:solidFill>
                  <a:srgbClr val="CC3300"/>
                </a:solidFill>
              </a:rPr>
              <a:t>x</a:t>
            </a:r>
            <a:r>
              <a:rPr lang="it-IT" altLang="it-IT" sz="2400" b="1">
                <a:latin typeface="Courier New" panose="02070309020205020404" pitchFamily="49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appartiene a un intervallo </a:t>
            </a:r>
            <a:r>
              <a:rPr lang="it-IT" altLang="it-IT" sz="2400">
                <a:solidFill>
                  <a:srgbClr val="CC3300"/>
                </a:solidFill>
              </a:rPr>
              <a:t>[</a:t>
            </a:r>
            <a:r>
              <a:rPr lang="it-IT" altLang="it-IT" sz="2400" i="1">
                <a:solidFill>
                  <a:srgbClr val="CC3300"/>
                </a:solidFill>
              </a:rPr>
              <a:t>a</a:t>
            </a:r>
            <a:r>
              <a:rPr lang="it-IT" altLang="it-IT" sz="2400" b="1">
                <a:solidFill>
                  <a:srgbClr val="CC3300"/>
                </a:solidFill>
              </a:rPr>
              <a:t>,</a:t>
            </a:r>
            <a:r>
              <a:rPr lang="it-IT" altLang="it-IT" sz="2400" i="1">
                <a:solidFill>
                  <a:srgbClr val="CC3300"/>
                </a:solidFill>
              </a:rPr>
              <a:t>b</a:t>
            </a:r>
            <a:r>
              <a:rPr lang="it-IT" altLang="it-IT" sz="2400">
                <a:solidFill>
                  <a:srgbClr val="CC3300"/>
                </a:solidFill>
              </a:rPr>
              <a:t>]</a:t>
            </a:r>
            <a:endParaRPr lang="it-IT" altLang="it-IT" sz="2400"/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8713788" cy="4064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000" b="1">
                <a:latin typeface="Courier New" panose="02070309020205020404" pitchFamily="49" charset="0"/>
              </a:rPr>
              <a:t>&lt;stdio.h&gt;</a:t>
            </a:r>
            <a:endParaRPr lang="it-IT" altLang="it-IT" sz="2000" b="1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  float</a:t>
            </a:r>
            <a:r>
              <a:rPr lang="it-IT" altLang="it-IT" sz="20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x,a,b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0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  printf</a:t>
            </a:r>
            <a:r>
              <a:rPr lang="it-IT" altLang="it-IT" sz="2000" b="1">
                <a:latin typeface="Courier New" panose="02070309020205020404" pitchFamily="49" charset="0"/>
              </a:rPr>
              <a:t>(“ inserire x, a, b \n”)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scanf</a:t>
            </a:r>
            <a:r>
              <a:rPr lang="it-IT" altLang="it-IT" sz="2000" b="1">
                <a:latin typeface="Courier New" panose="02070309020205020404" pitchFamily="49" charset="0"/>
              </a:rPr>
              <a:t>(“%f %f %f”,&amp;x,&amp;a,&amp;b)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(x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&gt;=</a:t>
            </a:r>
            <a:r>
              <a:rPr lang="it-IT" altLang="it-IT" sz="2000" b="1">
                <a:latin typeface="Courier New" panose="02070309020205020404" pitchFamily="49" charset="0"/>
              </a:rPr>
              <a:t> a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&amp;&amp;</a:t>
            </a:r>
            <a:r>
              <a:rPr lang="it-IT" altLang="it-IT" sz="2000" b="1">
                <a:latin typeface="Courier New" panose="02070309020205020404" pitchFamily="49" charset="0"/>
              </a:rPr>
              <a:t> x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000" b="1">
                <a:latin typeface="Courier New" panose="02070309020205020404" pitchFamily="49" charset="0"/>
              </a:rPr>
              <a:t> b)</a:t>
            </a:r>
            <a:endParaRPr lang="it-IT" altLang="it-IT" sz="20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000" b="1">
                <a:latin typeface="Courier New" panose="02070309020205020404" pitchFamily="49" charset="0"/>
              </a:rPr>
              <a:t>(“\n il numero %f appartiene a [%f,%f]”, </a:t>
            </a:r>
            <a:r>
              <a:rPr lang="it-IT" altLang="it-IT" sz="2000" b="1">
                <a:solidFill>
                  <a:srgbClr val="7F7F7F"/>
                </a:solidFill>
                <a:latin typeface="Courier New" panose="02070309020205020404" pitchFamily="49" charset="0"/>
              </a:rPr>
              <a:t>			</a:t>
            </a:r>
            <a:r>
              <a:rPr lang="it-IT" altLang="it-IT" sz="2000" b="1">
                <a:latin typeface="Courier New" panose="02070309020205020404" pitchFamily="49" charset="0"/>
              </a:rPr>
              <a:t>x,a,b)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    printf</a:t>
            </a:r>
            <a:r>
              <a:rPr lang="it-IT" altLang="it-IT" sz="2000" b="1">
                <a:latin typeface="Courier New" panose="02070309020205020404" pitchFamily="49" charset="0"/>
              </a:rPr>
              <a:t>(“\n il numero %f non appartiene a [%f,%f]”,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7F7F7F"/>
                </a:solidFill>
                <a:latin typeface="Courier New" panose="02070309020205020404" pitchFamily="49" charset="0"/>
              </a:rPr>
              <a:t>		</a:t>
            </a:r>
            <a:r>
              <a:rPr lang="it-IT" altLang="it-IT" sz="2000" b="1">
                <a:latin typeface="Courier New" panose="02070309020205020404" pitchFamily="49" charset="0"/>
              </a:rPr>
              <a:t>x,a,b)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755650" y="5554663"/>
            <a:ext cx="7704138" cy="11874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inserire x, a, 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-1.0 -3.1 0.1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il numero -1.0 appartiene a [-3.1,0.1]_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6686550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costrutto di selezione nidificato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in C</a:t>
            </a:r>
            <a:endParaRPr lang="it-IT" altLang="it-IT" sz="2400"/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827088" y="836613"/>
            <a:ext cx="6337300" cy="526297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it-IT" altLang="it-IT" sz="2800" b="1" dirty="0">
                <a:latin typeface="Courier New" panose="02070309020205020404" pitchFamily="49" charset="0"/>
              </a:rPr>
              <a:t>&lt;predicato1&gt;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2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&lt;blocco 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del </a:t>
            </a:r>
            <a:r>
              <a:rPr lang="it-IT" altLang="it-IT" sz="28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then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1&gt;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else </a:t>
            </a:r>
            <a:r>
              <a:rPr lang="it-IT" altLang="it-IT" sz="2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(</a:t>
            </a:r>
            <a:r>
              <a:rPr lang="it-IT" altLang="it-IT" sz="2800" b="1" dirty="0">
                <a:latin typeface="Courier New" panose="02070309020205020404" pitchFamily="49" charset="0"/>
              </a:rPr>
              <a:t>&lt;predicato2&gt;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{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2800" b="1" dirty="0">
                <a:solidFill>
                  <a:srgbClr val="7F7F7F"/>
                </a:solidFill>
                <a:latin typeface="Courier New" panose="02070309020205020404" pitchFamily="49" charset="0"/>
              </a:rPr>
              <a:t>		</a:t>
            </a:r>
            <a:r>
              <a:rPr lang="it-IT" altLang="it-IT" sz="2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&lt;blocco 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del </a:t>
            </a:r>
            <a:r>
              <a:rPr lang="it-IT" altLang="it-IT" sz="28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then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2&gt;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{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2800" b="1" dirty="0">
                <a:solidFill>
                  <a:srgbClr val="7F7F7F"/>
                </a:solidFill>
                <a:latin typeface="Courier New" panose="02070309020205020404" pitchFamily="49" charset="0"/>
              </a:rPr>
              <a:t>		</a:t>
            </a:r>
            <a:r>
              <a:rPr lang="it-IT" altLang="it-IT" sz="2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&lt;blocco 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dell’else 2&gt;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179388" y="80963"/>
            <a:ext cx="4537075" cy="15525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programma C per determinare se un numero intero</a:t>
            </a: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è positivo, nullo o negativo</a:t>
            </a:r>
            <a:endParaRPr lang="it-IT" altLang="it-IT" sz="2400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0" y="1773238"/>
            <a:ext cx="5435600" cy="4064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0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 int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x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ourier New" panose="02070309020205020404" pitchFamily="49" charset="0"/>
              </a:rPr>
              <a:t>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000" b="1">
                <a:latin typeface="Courier New" panose="02070309020205020404" pitchFamily="49" charset="0"/>
              </a:rPr>
              <a:t>(“ inserire un numero\n”)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scanf</a:t>
            </a:r>
            <a:r>
              <a:rPr lang="it-IT" altLang="it-IT" sz="2000" b="1">
                <a:latin typeface="Courier New" panose="02070309020205020404" pitchFamily="49" charset="0"/>
              </a:rPr>
              <a:t>(“%d”,&amp;x)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(x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&gt; </a:t>
            </a:r>
            <a:r>
              <a:rPr lang="it-IT" altLang="it-IT" sz="2000" b="1">
                <a:latin typeface="Courier New" panose="02070309020205020404" pitchFamily="49" charset="0"/>
              </a:rPr>
              <a:t>0)</a:t>
            </a:r>
            <a:endParaRPr lang="it-IT" altLang="it-IT" sz="20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000" b="1">
                <a:latin typeface="Courier New" panose="02070309020205020404" pitchFamily="49" charset="0"/>
              </a:rPr>
              <a:t>(“%d e’ positivo”,x)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else if </a:t>
            </a:r>
            <a:r>
              <a:rPr lang="it-IT" altLang="it-IT" sz="2000" b="1">
                <a:latin typeface="Courier New" panose="02070309020205020404" pitchFamily="49" charset="0"/>
              </a:rPr>
              <a:t>(x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== </a:t>
            </a:r>
            <a:r>
              <a:rPr lang="it-IT" altLang="it-IT" sz="2000" b="1">
                <a:latin typeface="Courier New" panose="02070309020205020404" pitchFamily="49" charset="0"/>
              </a:rPr>
              <a:t>0)</a:t>
            </a:r>
            <a:endParaRPr lang="it-IT" altLang="it-IT" sz="20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 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000" b="1">
                <a:latin typeface="Courier New" panose="02070309020205020404" pitchFamily="49" charset="0"/>
              </a:rPr>
              <a:t>(“%d e’ nullo”,x)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 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000" b="1">
                <a:latin typeface="Courier New" panose="02070309020205020404" pitchFamily="49" charset="0"/>
              </a:rPr>
              <a:t>(“%d e’ negativo”,x)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755650" y="5626100"/>
            <a:ext cx="7704138" cy="11874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inserire un numero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-14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-14 e’ negativo_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 animBg="1"/>
      <p:bldP spid="1095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79388" y="911225"/>
            <a:ext cx="8915400" cy="24463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switch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(&lt;espressione&gt;)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latin typeface="Courier New" panose="02070309020205020404" pitchFamily="49" charset="0"/>
              </a:rPr>
              <a:t> 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case</a:t>
            </a:r>
            <a:r>
              <a:rPr lang="it-IT" altLang="it-IT" sz="2200" b="1">
                <a:latin typeface="Courier New" panose="02070309020205020404" pitchFamily="49" charset="0"/>
              </a:rPr>
              <a:t> &lt;valore_1&gt;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:</a:t>
            </a:r>
            <a:r>
              <a:rPr lang="it-IT" altLang="it-IT" sz="2200" b="1">
                <a:latin typeface="Courier New" panose="02070309020205020404" pitchFamily="49" charset="0"/>
              </a:rPr>
              <a:t> &lt;sequenza_1&gt;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break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endParaRPr lang="it-IT" altLang="it-IT" sz="22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latin typeface="Courier New" panose="02070309020205020404" pitchFamily="49" charset="0"/>
              </a:rPr>
              <a:t> 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case</a:t>
            </a:r>
            <a:r>
              <a:rPr lang="it-IT" altLang="it-IT" sz="2200" b="1">
                <a:latin typeface="Courier New" panose="02070309020205020404" pitchFamily="49" charset="0"/>
              </a:rPr>
              <a:t> &lt;valore_2&gt;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:</a:t>
            </a:r>
            <a:r>
              <a:rPr lang="it-IT" altLang="it-IT" sz="2200" b="1">
                <a:latin typeface="Courier New" panose="02070309020205020404" pitchFamily="49" charset="0"/>
              </a:rPr>
              <a:t> &lt;sequenza_2&gt;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break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endParaRPr lang="it-IT" altLang="it-IT" sz="22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latin typeface="Courier New" panose="02070309020205020404" pitchFamily="49" charset="0"/>
              </a:rPr>
              <a:t>   ...</a:t>
            </a:r>
            <a:endParaRPr lang="it-IT" altLang="it-IT" sz="22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latin typeface="Courier New" panose="02070309020205020404" pitchFamily="49" charset="0"/>
              </a:rPr>
              <a:t> 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case</a:t>
            </a:r>
            <a:r>
              <a:rPr lang="it-IT" altLang="it-IT" sz="2200" b="1">
                <a:latin typeface="Courier New" panose="02070309020205020404" pitchFamily="49" charset="0"/>
              </a:rPr>
              <a:t> &lt;valore_n&gt;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:</a:t>
            </a:r>
            <a:r>
              <a:rPr lang="it-IT" altLang="it-IT" sz="2200" b="1">
                <a:latin typeface="Courier New" panose="02070309020205020404" pitchFamily="49" charset="0"/>
              </a:rPr>
              <a:t> &lt;sequenza_n&gt;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break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endParaRPr lang="it-IT" altLang="it-IT" sz="22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latin typeface="Courier New" panose="02070309020205020404" pitchFamily="49" charset="0"/>
              </a:rPr>
              <a:t>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default 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:</a:t>
            </a:r>
            <a:r>
              <a:rPr lang="it-IT" altLang="it-IT" sz="2200" b="1">
                <a:latin typeface="Courier New" panose="02070309020205020404" pitchFamily="49" charset="0"/>
              </a:rPr>
              <a:t> &lt;sequenza_d&gt;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endParaRPr lang="it-IT" altLang="it-IT" sz="22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6483350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costrutto di selezione multipla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in C</a:t>
            </a:r>
            <a:endParaRPr lang="it-IT" altLang="it-IT" sz="2400"/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107950" y="3429000"/>
            <a:ext cx="8928100" cy="33877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50000"/>
              <a:buFont typeface="Wingdings" panose="05000000000000000000" pitchFamily="2" charset="2"/>
              <a:buChar char="ü"/>
            </a:pPr>
            <a:r>
              <a:rPr lang="it-IT" altLang="it-IT" sz="2400">
                <a:latin typeface="Arial" panose="020B0604020202020204" pitchFamily="34" charset="0"/>
              </a:rPr>
              <a:t>si valuta 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&lt;espressione&gt;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(deve essere un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int </a:t>
            </a:r>
            <a:r>
              <a:rPr lang="it-IT" altLang="it-IT" sz="2400">
                <a:latin typeface="Arial" panose="020B0604020202020204" pitchFamily="34" charset="0"/>
              </a:rPr>
              <a:t>o un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char</a:t>
            </a:r>
            <a:r>
              <a:rPr lang="it-IT" altLang="it-IT" sz="24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50000"/>
              <a:buFont typeface="Wingdings" panose="05000000000000000000" pitchFamily="2" charset="2"/>
              <a:buChar char="ü"/>
            </a:pPr>
            <a:r>
              <a:rPr lang="it-IT" altLang="it-IT" sz="2400">
                <a:latin typeface="Arial" panose="020B0604020202020204" pitchFamily="34" charset="0"/>
              </a:rPr>
              <a:t>si va all’etichetta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case </a:t>
            </a:r>
            <a:r>
              <a:rPr lang="it-IT" altLang="it-IT" sz="2400">
                <a:latin typeface="Arial" panose="020B0604020202020204" pitchFamily="34" charset="0"/>
              </a:rPr>
              <a:t>a cui è associata la  costante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int </a:t>
            </a:r>
            <a:r>
              <a:rPr lang="it-IT" altLang="it-IT" sz="2400">
                <a:latin typeface="Arial" panose="020B0604020202020204" pitchFamily="34" charset="0"/>
              </a:rPr>
              <a:t>o 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char</a:t>
            </a:r>
            <a:r>
              <a:rPr lang="it-IT" altLang="it-IT" sz="2400">
                <a:latin typeface="Arial" panose="020B0604020202020204" pitchFamily="34" charset="0"/>
              </a:rPr>
              <a:t> (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&lt;valore&gt;</a:t>
            </a:r>
            <a:r>
              <a:rPr lang="it-IT" altLang="it-IT" sz="2400">
                <a:latin typeface="Arial" panose="020B0604020202020204" pitchFamily="34" charset="0"/>
              </a:rPr>
              <a:t>) che coincide con il valore di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&lt;espressione&gt; </a:t>
            </a:r>
            <a:r>
              <a:rPr lang="it-IT" altLang="it-IT" sz="2400">
                <a:latin typeface="Arial" panose="020B0604020202020204" pitchFamily="34" charset="0"/>
              </a:rPr>
              <a:t>e si esegue la relativa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 &lt;sequenza&gt; </a:t>
            </a:r>
            <a:r>
              <a:rPr lang="it-IT" altLang="it-IT" sz="24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400">
                <a:latin typeface="Arial" panose="020B0604020202020204" pitchFamily="34" charset="0"/>
              </a:rPr>
              <a:t>di istruzioni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50000"/>
              <a:buFont typeface="Wingdings" panose="05000000000000000000" pitchFamily="2" charset="2"/>
              <a:buChar char="ü"/>
            </a:pPr>
            <a:r>
              <a:rPr lang="it-IT" altLang="it-IT" sz="2400">
                <a:latin typeface="Arial" panose="020B0604020202020204" pitchFamily="34" charset="0"/>
              </a:rPr>
              <a:t>se non c’è nessuna costante uguale a tale valore, si va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latin typeface="Arial" panose="020B0604020202020204" pitchFamily="34" charset="0"/>
              </a:rPr>
              <a:t>all’etichetta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default</a:t>
            </a:r>
            <a:endParaRPr lang="it-IT" altLang="it-IT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chemeClr val="accent2"/>
              </a:buClr>
              <a:buSzPct val="150000"/>
              <a:buFont typeface="Wingdings" panose="05000000000000000000" pitchFamily="2" charset="2"/>
              <a:buChar char="ü"/>
            </a:pPr>
            <a:r>
              <a:rPr lang="it-IT" altLang="it-IT" sz="2400">
                <a:latin typeface="Arial" panose="020B0604020202020204" pitchFamily="34" charset="0"/>
              </a:rPr>
              <a:t>quando si raggiunge una istruzione</a:t>
            </a:r>
            <a:r>
              <a:rPr lang="it-IT" altLang="it-IT" sz="2400" b="1"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break </a:t>
            </a:r>
            <a:r>
              <a:rPr lang="it-IT" altLang="it-IT" sz="2400">
                <a:latin typeface="Arial" panose="020B0604020202020204" pitchFamily="34" charset="0"/>
              </a:rPr>
              <a:t>(o la fine),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latin typeface="Arial" panose="020B0604020202020204" pitchFamily="34" charset="0"/>
              </a:rPr>
              <a:t>l’istruzione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switch</a:t>
            </a: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termina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4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 build="p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33400" y="0"/>
            <a:ext cx="8286750" cy="1187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programma C per determinare se una città (tra quattro città prefissate) è quella desiderata</a:t>
            </a:r>
            <a:endParaRPr lang="it-IT" altLang="it-IT" sz="240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107950" y="1408113"/>
            <a:ext cx="8928100" cy="47704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18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 char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x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(“dire quale tra Napoli, Caserta, Avellino, Benevento e’ </a:t>
            </a:r>
            <a:r>
              <a:rPr lang="it-IT" altLang="it-IT" sz="18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800" b="1">
                <a:latin typeface="Courier New" panose="02070309020205020404" pitchFamily="49" charset="0"/>
              </a:rPr>
              <a:t>piu’ a nord (inserire solo l’iniziale della citta’)\n”)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 scanf</a:t>
            </a:r>
            <a:r>
              <a:rPr lang="it-IT" altLang="it-IT" sz="1800" b="1">
                <a:latin typeface="Courier New" panose="02070309020205020404" pitchFamily="49" charset="0"/>
              </a:rPr>
              <a:t>(“%c”,&amp;x)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switch</a:t>
            </a:r>
            <a:r>
              <a:rPr lang="it-IT" altLang="it-IT" sz="1800" b="1">
                <a:latin typeface="Courier New" panose="02070309020205020404" pitchFamily="49" charset="0"/>
              </a:rPr>
              <a:t> (x)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endParaRPr lang="it-IT" altLang="it-IT" sz="18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case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‘N’ 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: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(“Napoli e’ la piu’ a sud delle 4\n”)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1800" b="1">
                <a:latin typeface="Courier New" panose="02070309020205020404" pitchFamily="49" charset="0"/>
              </a:rPr>
              <a:t>break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case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‘C’ 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: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(“Caserta e’ piu’ a sud solo di Benevento\n” </a:t>
            </a:r>
            <a:r>
              <a:rPr lang="it-IT" altLang="it-IT" sz="1800" b="1">
                <a:solidFill>
                  <a:srgbClr val="7F7F7F"/>
                </a:solidFill>
                <a:latin typeface="Courier New" panose="02070309020205020404" pitchFamily="49" charset="0"/>
              </a:rPr>
              <a:t>			</a:t>
            </a:r>
            <a:r>
              <a:rPr lang="it-IT" altLang="it-IT" sz="1800" b="1">
                <a:latin typeface="Courier New" panose="02070309020205020404" pitchFamily="49" charset="0"/>
              </a:rPr>
              <a:t>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1800" b="1">
                <a:latin typeface="Courier New" panose="02070309020205020404" pitchFamily="49" charset="0"/>
              </a:rPr>
              <a:t>break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case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‘A’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: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(“Avellino e’ piu’ a nord solo di   </a:t>
            </a:r>
            <a:r>
              <a:rPr lang="it-IT" altLang="it-IT" sz="1800" b="1">
                <a:solidFill>
                  <a:srgbClr val="7F7F7F"/>
                </a:solidFill>
                <a:latin typeface="Courier New" panose="02070309020205020404" pitchFamily="49" charset="0"/>
              </a:rPr>
              <a:t>				</a:t>
            </a:r>
            <a:r>
              <a:rPr lang="it-IT" altLang="it-IT" sz="1800" b="1">
                <a:latin typeface="Courier New" panose="02070309020205020404" pitchFamily="49" charset="0"/>
              </a:rPr>
              <a:t>Napoli\n” 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1800" b="1">
                <a:latin typeface="Courier New" panose="02070309020205020404" pitchFamily="49" charset="0"/>
              </a:rPr>
              <a:t>break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case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‘B’ 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: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 risposta esatta\n” 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1800" b="1">
                <a:latin typeface="Courier New" panose="02070309020205020404" pitchFamily="49" charset="0"/>
              </a:rPr>
              <a:t>break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default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: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 errore nell’inserimento\n” 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  <a:endParaRPr lang="it-IT" altLang="it-IT" sz="18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33400" y="0"/>
            <a:ext cx="8286750" cy="1187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programma C per determinare se una città (tra quattro città prefissate) è quella desiderata</a:t>
            </a:r>
            <a:endParaRPr lang="it-IT" altLang="it-IT" sz="24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7950" y="1408113"/>
            <a:ext cx="8928100" cy="531971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18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 int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x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(“dire quale tra Napoli, Caserta, Avellino, Benevento e’ </a:t>
            </a:r>
            <a:r>
              <a:rPr lang="it-IT" altLang="it-IT" sz="18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800" b="1">
                <a:latin typeface="Courier New" panose="02070309020205020404" pitchFamily="49" charset="0"/>
              </a:rPr>
              <a:t>piu’ a nord \n”)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 printf</a:t>
            </a:r>
            <a:r>
              <a:rPr lang="it-IT" altLang="it-IT" sz="1800" b="1">
                <a:latin typeface="Courier New" panose="02070309020205020404" pitchFamily="49" charset="0"/>
              </a:rPr>
              <a:t>(“Inserire:\n 1 per Napoli\n 2 per Caserta\n 3 per </a:t>
            </a:r>
            <a:r>
              <a:rPr lang="it-IT" altLang="it-IT" sz="18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800" b="1">
                <a:latin typeface="Courier New" panose="02070309020205020404" pitchFamily="49" charset="0"/>
              </a:rPr>
              <a:t>Avellino\n 4 per Benevento\n”)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 scanf</a:t>
            </a:r>
            <a:r>
              <a:rPr lang="it-IT" altLang="it-IT" sz="1800" b="1">
                <a:latin typeface="Courier New" panose="02070309020205020404" pitchFamily="49" charset="0"/>
              </a:rPr>
              <a:t>(“%d”,&amp;x)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switch</a:t>
            </a:r>
            <a:r>
              <a:rPr lang="it-IT" altLang="it-IT" sz="1800" b="1">
                <a:latin typeface="Courier New" panose="02070309020205020404" pitchFamily="49" charset="0"/>
              </a:rPr>
              <a:t> (x)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endParaRPr lang="it-IT" altLang="it-IT" sz="18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case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1 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: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(“Napoli e’ la piu’ a sud delle 4\n”)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1800" b="1">
                <a:latin typeface="Courier New" panose="02070309020205020404" pitchFamily="49" charset="0"/>
              </a:rPr>
              <a:t>break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case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2 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: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(“Caserta e’ piu’ a sud solo di Benevento\n” </a:t>
            </a:r>
            <a:r>
              <a:rPr lang="it-IT" altLang="it-IT" sz="1800" b="1">
                <a:solidFill>
                  <a:srgbClr val="7F7F7F"/>
                </a:solidFill>
                <a:latin typeface="Courier New" panose="02070309020205020404" pitchFamily="49" charset="0"/>
              </a:rPr>
              <a:t>			</a:t>
            </a:r>
            <a:r>
              <a:rPr lang="it-IT" altLang="it-IT" sz="1800" b="1">
                <a:latin typeface="Courier New" panose="02070309020205020404" pitchFamily="49" charset="0"/>
              </a:rPr>
              <a:t>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1800" b="1">
                <a:latin typeface="Courier New" panose="02070309020205020404" pitchFamily="49" charset="0"/>
              </a:rPr>
              <a:t>break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case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3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: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(“Avellino e’ piu’ a nord solo di Napoli\n” 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1800" b="1">
                <a:solidFill>
                  <a:srgbClr val="7F7F7F"/>
                </a:solidFill>
                <a:latin typeface="Courier New" panose="02070309020205020404" pitchFamily="49" charset="0"/>
              </a:rPr>
              <a:t>			</a:t>
            </a:r>
            <a:r>
              <a:rPr lang="it-IT" altLang="it-IT" sz="1800" b="1">
                <a:latin typeface="Courier New" panose="02070309020205020404" pitchFamily="49" charset="0"/>
              </a:rPr>
              <a:t>break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case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4 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: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 risposta esatta\n” 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1800" b="1">
                <a:latin typeface="Courier New" panose="02070309020205020404" pitchFamily="49" charset="0"/>
              </a:rPr>
              <a:t>break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default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: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 errore nell’inserimento\n” )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  <a:endParaRPr lang="it-IT" altLang="it-IT" sz="18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686425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costrutto di selezione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>
                <a:latin typeface="Arial" panose="020B0604020202020204" pitchFamily="34" charset="0"/>
              </a:rPr>
              <a:t>  in C</a:t>
            </a:r>
            <a:endParaRPr lang="it-IT" altLang="it-IT" sz="240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125663" y="3340100"/>
            <a:ext cx="4398962" cy="353943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it-IT" altLang="it-IT" sz="2800" b="1" dirty="0">
                <a:latin typeface="Courier New" panose="02070309020205020404" pitchFamily="49" charset="0"/>
              </a:rPr>
              <a:t>&lt;predicato&gt;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2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&lt;blocco 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del </a:t>
            </a:r>
            <a:r>
              <a:rPr lang="it-IT" altLang="it-IT" sz="28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then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&lt;blocco 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dell’else&gt;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5124" name="Group 19"/>
          <p:cNvGrpSpPr>
            <a:grpSpLocks/>
          </p:cNvGrpSpPr>
          <p:nvPr/>
        </p:nvGrpSpPr>
        <p:grpSpPr bwMode="auto">
          <a:xfrm>
            <a:off x="1912938" y="835025"/>
            <a:ext cx="4826000" cy="2447925"/>
            <a:chOff x="2608" y="527"/>
            <a:chExt cx="3040" cy="1542"/>
          </a:xfrm>
        </p:grpSpPr>
        <p:graphicFrame>
          <p:nvGraphicFramePr>
            <p:cNvPr id="5127" name="Object 10"/>
            <p:cNvGraphicFramePr>
              <a:graphicFrameLocks noChangeAspect="1"/>
            </p:cNvGraphicFramePr>
            <p:nvPr/>
          </p:nvGraphicFramePr>
          <p:xfrm>
            <a:off x="2608" y="527"/>
            <a:ext cx="3040" cy="1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4" name="Documento" r:id="rId5" imgW="3724656" imgH="2958846" progId="Word.Document.8">
                    <p:embed/>
                  </p:oleObj>
                </mc:Choice>
                <mc:Fallback>
                  <p:oleObj name="Documento" r:id="rId5" imgW="3724656" imgH="2958846" progId="Word.Document.8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527"/>
                          <a:ext cx="3040" cy="1542"/>
                        </a:xfrm>
                        <a:prstGeom prst="rect">
                          <a:avLst/>
                        </a:prstGeom>
                        <a:solidFill>
                          <a:srgbClr val="FFCC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8" name="Text Box 11"/>
            <p:cNvSpPr txBox="1">
              <a:spLocks noChangeArrowheads="1"/>
            </p:cNvSpPr>
            <p:nvPr/>
          </p:nvSpPr>
          <p:spPr bwMode="auto">
            <a:xfrm>
              <a:off x="2925" y="1389"/>
              <a:ext cx="758" cy="17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200">
                  <a:latin typeface="Comic Sans MS" panose="030F0702030302020204" pitchFamily="66" charset="0"/>
                </a:rPr>
                <a:t>corpo del then</a:t>
              </a:r>
            </a:p>
          </p:txBody>
        </p:sp>
        <p:sp>
          <p:nvSpPr>
            <p:cNvPr id="5129" name="Text Box 12"/>
            <p:cNvSpPr txBox="1">
              <a:spLocks noChangeArrowheads="1"/>
            </p:cNvSpPr>
            <p:nvPr/>
          </p:nvSpPr>
          <p:spPr bwMode="auto">
            <a:xfrm>
              <a:off x="4694" y="1389"/>
              <a:ext cx="748" cy="17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200">
                  <a:latin typeface="Comic Sans MS" panose="030F0702030302020204" pitchFamily="66" charset="0"/>
                </a:rPr>
                <a:t>corpo dell’else</a:t>
              </a:r>
            </a:p>
          </p:txBody>
        </p:sp>
        <p:sp>
          <p:nvSpPr>
            <p:cNvPr id="5130" name="Text Box 13"/>
            <p:cNvSpPr txBox="1">
              <a:spLocks noChangeArrowheads="1"/>
            </p:cNvSpPr>
            <p:nvPr/>
          </p:nvSpPr>
          <p:spPr bwMode="auto">
            <a:xfrm>
              <a:off x="3969" y="935"/>
              <a:ext cx="635" cy="192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400">
                  <a:latin typeface="Comic Sans MS" panose="030F0702030302020204" pitchFamily="66" charset="0"/>
                </a:rPr>
                <a:t>predicato</a:t>
              </a:r>
            </a:p>
          </p:txBody>
        </p:sp>
        <p:sp>
          <p:nvSpPr>
            <p:cNvPr id="5131" name="Oval 15"/>
            <p:cNvSpPr>
              <a:spLocks noChangeArrowheads="1"/>
            </p:cNvSpPr>
            <p:nvPr/>
          </p:nvSpPr>
          <p:spPr bwMode="auto">
            <a:xfrm>
              <a:off x="4513" y="981"/>
              <a:ext cx="91" cy="9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132" name="Oval 16"/>
            <p:cNvSpPr>
              <a:spLocks noChangeArrowheads="1"/>
            </p:cNvSpPr>
            <p:nvPr/>
          </p:nvSpPr>
          <p:spPr bwMode="auto">
            <a:xfrm>
              <a:off x="3840" y="1000"/>
              <a:ext cx="51" cy="98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133" name="Oval 18"/>
            <p:cNvSpPr>
              <a:spLocks noChangeArrowheads="1"/>
            </p:cNvSpPr>
            <p:nvPr/>
          </p:nvSpPr>
          <p:spPr bwMode="auto">
            <a:xfrm>
              <a:off x="3878" y="981"/>
              <a:ext cx="91" cy="136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6877050" y="4149725"/>
            <a:ext cx="1223963" cy="528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blocco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6877050" y="5949950"/>
            <a:ext cx="1223963" cy="528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blocco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  <p:bldP spid="64532" grpId="0" animBg="1"/>
      <p:bldP spid="645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268538" y="4005263"/>
            <a:ext cx="4535487" cy="18097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it-IT" altLang="it-IT" sz="2800" b="1" dirty="0">
                <a:latin typeface="Courier New" panose="02070309020205020404" pitchFamily="49" charset="0"/>
              </a:rPr>
              <a:t>&lt;predicato&gt;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2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&lt;blocco 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del </a:t>
            </a:r>
            <a:r>
              <a:rPr lang="it-IT" altLang="it-IT" sz="28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then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  <a:endParaRPr lang="it-IT" altLang="it-IT" sz="2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179388" y="188913"/>
            <a:ext cx="5686425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costrutto di selezione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>
                <a:latin typeface="Arial" panose="020B0604020202020204" pitchFamily="34" charset="0"/>
              </a:rPr>
              <a:t>  in C</a:t>
            </a:r>
            <a:endParaRPr lang="it-IT" altLang="it-IT" sz="2400"/>
          </a:p>
        </p:txBody>
      </p:sp>
      <p:grpSp>
        <p:nvGrpSpPr>
          <p:cNvPr id="7172" name="Group 19"/>
          <p:cNvGrpSpPr>
            <a:grpSpLocks/>
          </p:cNvGrpSpPr>
          <p:nvPr/>
        </p:nvGrpSpPr>
        <p:grpSpPr bwMode="auto">
          <a:xfrm>
            <a:off x="2555875" y="887413"/>
            <a:ext cx="2667000" cy="3022600"/>
            <a:chOff x="3560" y="527"/>
            <a:chExt cx="1680" cy="1904"/>
          </a:xfrm>
        </p:grpSpPr>
        <p:graphicFrame>
          <p:nvGraphicFramePr>
            <p:cNvPr id="7175" name="Object 13"/>
            <p:cNvGraphicFramePr>
              <a:graphicFrameLocks noChangeAspect="1"/>
            </p:cNvGraphicFramePr>
            <p:nvPr/>
          </p:nvGraphicFramePr>
          <p:xfrm>
            <a:off x="3560" y="527"/>
            <a:ext cx="1680" cy="19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9" name="Documento" r:id="rId5" imgW="2200656" imgH="3022854" progId="Word.Document.8">
                    <p:embed/>
                  </p:oleObj>
                </mc:Choice>
                <mc:Fallback>
                  <p:oleObj name="Documento" r:id="rId5" imgW="2200656" imgH="3022854" progId="Word.Document.8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527"/>
                          <a:ext cx="1680" cy="1904"/>
                        </a:xfrm>
                        <a:prstGeom prst="rect">
                          <a:avLst/>
                        </a:prstGeom>
                        <a:solidFill>
                          <a:srgbClr val="FFCC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6" name="Text Box 14"/>
            <p:cNvSpPr txBox="1">
              <a:spLocks noChangeArrowheads="1"/>
            </p:cNvSpPr>
            <p:nvPr/>
          </p:nvSpPr>
          <p:spPr bwMode="auto">
            <a:xfrm>
              <a:off x="4059" y="1616"/>
              <a:ext cx="758" cy="17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200">
                  <a:latin typeface="Comic Sans MS" panose="030F0702030302020204" pitchFamily="66" charset="0"/>
                </a:rPr>
                <a:t>corpo del then</a:t>
              </a:r>
            </a:p>
          </p:txBody>
        </p:sp>
        <p:sp>
          <p:nvSpPr>
            <p:cNvPr id="7177" name="Text Box 17"/>
            <p:cNvSpPr txBox="1">
              <a:spLocks noChangeArrowheads="1"/>
            </p:cNvSpPr>
            <p:nvPr/>
          </p:nvSpPr>
          <p:spPr bwMode="auto">
            <a:xfrm>
              <a:off x="4105" y="1071"/>
              <a:ext cx="542" cy="17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200">
                  <a:latin typeface="Comic Sans MS" panose="030F0702030302020204" pitchFamily="66" charset="0"/>
                </a:rPr>
                <a:t>predicato</a:t>
              </a:r>
            </a:p>
          </p:txBody>
        </p:sp>
        <p:sp>
          <p:nvSpPr>
            <p:cNvPr id="7178" name="Oval 18"/>
            <p:cNvSpPr>
              <a:spLocks noChangeArrowheads="1"/>
            </p:cNvSpPr>
            <p:nvPr/>
          </p:nvSpPr>
          <p:spPr bwMode="auto">
            <a:xfrm>
              <a:off x="4014" y="1117"/>
              <a:ext cx="136" cy="136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7019925" y="4870450"/>
            <a:ext cx="1223963" cy="528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blocco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539750" y="5910263"/>
            <a:ext cx="8208963" cy="8318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un </a:t>
            </a:r>
            <a:r>
              <a:rPr lang="it-IT" altLang="it-IT" sz="2400" b="1">
                <a:solidFill>
                  <a:srgbClr val="FF3300"/>
                </a:solidFill>
                <a:latin typeface="Arial" panose="020B0604020202020204" pitchFamily="34" charset="0"/>
              </a:rPr>
              <a:t>blocco</a:t>
            </a:r>
            <a:r>
              <a:rPr lang="it-IT" altLang="it-IT" sz="2400">
                <a:latin typeface="Arial" panose="020B0604020202020204" pitchFamily="34" charset="0"/>
              </a:rPr>
              <a:t> in C è una sequenza di istruzioni all’interno di una coppia di parentesi graffe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  <p:bldP spid="65556" grpId="0" animBg="1"/>
      <p:bldP spid="655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1"/>
          <p:cNvSpPr txBox="1">
            <a:spLocks noChangeArrowheads="1"/>
          </p:cNvSpPr>
          <p:nvPr/>
        </p:nvSpPr>
        <p:spPr bwMode="auto">
          <a:xfrm>
            <a:off x="179388" y="160338"/>
            <a:ext cx="3667125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operatori logici in C</a:t>
            </a:r>
            <a:endParaRPr lang="it-IT" altLang="it-IT" sz="2400"/>
          </a:p>
        </p:txBody>
      </p:sp>
      <p:sp>
        <p:nvSpPr>
          <p:cNvPr id="163873" name="Rectangle 33"/>
          <p:cNvSpPr>
            <a:spLocks noChangeArrowheads="1"/>
          </p:cNvSpPr>
          <p:nvPr/>
        </p:nvSpPr>
        <p:spPr bwMode="auto">
          <a:xfrm>
            <a:off x="179388" y="1125538"/>
            <a:ext cx="4824412" cy="6477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operatori logici relazionali</a:t>
            </a:r>
          </a:p>
        </p:txBody>
      </p:sp>
      <p:sp>
        <p:nvSpPr>
          <p:cNvPr id="163874" name="Text Box 34"/>
          <p:cNvSpPr txBox="1">
            <a:spLocks noChangeArrowheads="1"/>
          </p:cNvSpPr>
          <p:nvPr/>
        </p:nvSpPr>
        <p:spPr bwMode="auto">
          <a:xfrm>
            <a:off x="2628900" y="2205038"/>
            <a:ext cx="742950" cy="28463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2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&gt;=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2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2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</a:p>
        </p:txBody>
      </p:sp>
      <p:sp>
        <p:nvSpPr>
          <p:cNvPr id="163875" name="Text Box 35"/>
          <p:cNvSpPr txBox="1">
            <a:spLocks noChangeArrowheads="1"/>
          </p:cNvSpPr>
          <p:nvPr/>
        </p:nvSpPr>
        <p:spPr bwMode="auto">
          <a:xfrm>
            <a:off x="3563938" y="2278063"/>
            <a:ext cx="3671887" cy="58896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maggiore</a:t>
            </a:r>
          </a:p>
        </p:txBody>
      </p:sp>
      <p:sp>
        <p:nvSpPr>
          <p:cNvPr id="163877" name="Text Box 37"/>
          <p:cNvSpPr txBox="1">
            <a:spLocks noChangeArrowheads="1"/>
          </p:cNvSpPr>
          <p:nvPr/>
        </p:nvSpPr>
        <p:spPr bwMode="auto">
          <a:xfrm>
            <a:off x="3563938" y="3716338"/>
            <a:ext cx="3671887" cy="58896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minore</a:t>
            </a:r>
          </a:p>
        </p:txBody>
      </p:sp>
      <p:sp>
        <p:nvSpPr>
          <p:cNvPr id="163878" name="Text Box 38"/>
          <p:cNvSpPr txBox="1">
            <a:spLocks noChangeArrowheads="1"/>
          </p:cNvSpPr>
          <p:nvPr/>
        </p:nvSpPr>
        <p:spPr bwMode="auto">
          <a:xfrm>
            <a:off x="3563938" y="2997200"/>
            <a:ext cx="3671887" cy="588963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maggiore o uguale</a:t>
            </a:r>
          </a:p>
        </p:txBody>
      </p:sp>
      <p:sp>
        <p:nvSpPr>
          <p:cNvPr id="163879" name="Text Box 39"/>
          <p:cNvSpPr txBox="1">
            <a:spLocks noChangeArrowheads="1"/>
          </p:cNvSpPr>
          <p:nvPr/>
        </p:nvSpPr>
        <p:spPr bwMode="auto">
          <a:xfrm>
            <a:off x="3563938" y="4437063"/>
            <a:ext cx="3671887" cy="58896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minore o uguale</a:t>
            </a:r>
          </a:p>
        </p:txBody>
      </p:sp>
      <p:sp>
        <p:nvSpPr>
          <p:cNvPr id="163881" name="Rectangle 41"/>
          <p:cNvSpPr>
            <a:spLocks noChangeArrowheads="1"/>
          </p:cNvSpPr>
          <p:nvPr/>
        </p:nvSpPr>
        <p:spPr bwMode="auto">
          <a:xfrm>
            <a:off x="971550" y="5445125"/>
            <a:ext cx="6840538" cy="11525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800">
                <a:latin typeface="Arial" panose="020B0604020202020204" pitchFamily="34" charset="0"/>
              </a:rPr>
              <a:t>hanno </a:t>
            </a:r>
            <a:r>
              <a:rPr lang="it-IT" altLang="it-IT" sz="2800" b="1">
                <a:latin typeface="Arial" panose="020B0604020202020204" pitchFamily="34" charset="0"/>
              </a:rPr>
              <a:t>priorità inferiore</a:t>
            </a:r>
            <a:r>
              <a:rPr lang="it-IT" altLang="it-IT" sz="2800">
                <a:latin typeface="Arial" panose="020B0604020202020204" pitchFamily="34" charset="0"/>
              </a:rPr>
              <a:t> a quella degli operatori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aritmetici</a:t>
            </a:r>
            <a:endParaRPr lang="it-IT" altLang="it-IT" sz="28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6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6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6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6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63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3" grpId="0" animBg="1"/>
      <p:bldP spid="163874" grpId="0" animBg="1"/>
      <p:bldP spid="163875" grpId="0" animBg="1"/>
      <p:bldP spid="163877" grpId="0" animBg="1"/>
      <p:bldP spid="163878" grpId="0" animBg="1"/>
      <p:bldP spid="163879" grpId="0" animBg="1"/>
      <p:bldP spid="1638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79388" y="160338"/>
            <a:ext cx="3667125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operatori logici in C</a:t>
            </a:r>
            <a:endParaRPr lang="it-IT" altLang="it-IT" sz="2400"/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179388" y="1125538"/>
            <a:ext cx="5976937" cy="6477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operatori logici di eguaglianza</a:t>
            </a: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1044575" y="4797425"/>
            <a:ext cx="6840538" cy="10795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800">
                <a:latin typeface="Arial" panose="020B0604020202020204" pitchFamily="34" charset="0"/>
              </a:rPr>
              <a:t>hanno </a:t>
            </a:r>
            <a:r>
              <a:rPr lang="it-IT" altLang="it-IT" sz="2800" b="1">
                <a:latin typeface="Arial" panose="020B0604020202020204" pitchFamily="34" charset="0"/>
              </a:rPr>
              <a:t>priorità inferiore</a:t>
            </a:r>
            <a:r>
              <a:rPr lang="it-IT" altLang="it-IT" sz="2800">
                <a:latin typeface="Arial" panose="020B0604020202020204" pitchFamily="34" charset="0"/>
              </a:rPr>
              <a:t> a quella degli operatori relazionali</a:t>
            </a:r>
            <a:endParaRPr lang="it-IT" altLang="it-IT" sz="2800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628900" y="2205038"/>
            <a:ext cx="742950" cy="17494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==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36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!=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3563938" y="2278063"/>
            <a:ext cx="1512887" cy="58896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uguale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3563938" y="3357563"/>
            <a:ext cx="1501775" cy="58896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diverso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6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16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6" grpId="0" animBg="1"/>
      <p:bldP spid="165898" grpId="0" animBg="1"/>
      <p:bldP spid="165899" grpId="0" animBg="1"/>
      <p:bldP spid="1659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9388" y="160338"/>
            <a:ext cx="3667125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operatori logici in C</a:t>
            </a:r>
            <a:endParaRPr lang="it-IT" altLang="it-IT" sz="24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79388" y="1125538"/>
            <a:ext cx="5976937" cy="6477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operatori logici di connessione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2628900" y="2205038"/>
            <a:ext cx="742950" cy="21748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!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&amp;&amp;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||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3563938" y="2205038"/>
            <a:ext cx="3600450" cy="58896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negazione (</a:t>
            </a:r>
            <a:r>
              <a:rPr lang="it-IT" altLang="it-IT">
                <a:solidFill>
                  <a:schemeClr val="accent2"/>
                </a:solidFill>
                <a:latin typeface="Comic Sans MS" panose="030F0702030302020204" pitchFamily="66" charset="0"/>
              </a:rPr>
              <a:t>not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3563938" y="3006725"/>
            <a:ext cx="3625850" cy="588963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congiunzione (</a:t>
            </a:r>
            <a:r>
              <a:rPr lang="it-IT" altLang="it-IT">
                <a:solidFill>
                  <a:schemeClr val="accent2"/>
                </a:solidFill>
                <a:latin typeface="Comic Sans MS" panose="030F0702030302020204" pitchFamily="66" charset="0"/>
              </a:rPr>
              <a:t>and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3563938" y="3798888"/>
            <a:ext cx="3671887" cy="58896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disgiunzione (</a:t>
            </a:r>
            <a:r>
              <a:rPr lang="it-IT" altLang="it-IT">
                <a:solidFill>
                  <a:schemeClr val="accent2"/>
                </a:solidFill>
                <a:latin typeface="Comic Sans MS" panose="030F0702030302020204" pitchFamily="66" charset="0"/>
              </a:rPr>
              <a:t>or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1044575" y="4797425"/>
            <a:ext cx="6840538" cy="10795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800">
                <a:latin typeface="Arial" panose="020B0604020202020204" pitchFamily="34" charset="0"/>
              </a:rPr>
              <a:t>hanno </a:t>
            </a:r>
            <a:r>
              <a:rPr lang="it-IT" altLang="it-IT" sz="2800" b="1">
                <a:latin typeface="Arial" panose="020B0604020202020204" pitchFamily="34" charset="0"/>
              </a:rPr>
              <a:t>priorità inferiore</a:t>
            </a:r>
            <a:r>
              <a:rPr lang="it-IT" altLang="it-IT" sz="2800">
                <a:latin typeface="Arial" panose="020B0604020202020204" pitchFamily="34" charset="0"/>
              </a:rPr>
              <a:t> a quella di tutti gli altri operatori logici</a:t>
            </a:r>
            <a:endParaRPr lang="it-IT" altLang="it-IT" sz="28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 animBg="1"/>
      <p:bldP spid="174086" grpId="0" animBg="1"/>
      <p:bldP spid="174087" grpId="0" animBg="1"/>
      <p:bldP spid="174088" grpId="0" animBg="1"/>
      <p:bldP spid="1740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9388" y="160338"/>
            <a:ext cx="2562225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predicati in C</a:t>
            </a:r>
            <a:endParaRPr lang="it-IT" altLang="it-IT" sz="240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9388" y="3502025"/>
            <a:ext cx="5976937" cy="6477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operatori logici di connessione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539750" y="4437063"/>
            <a:ext cx="8208963" cy="5762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800">
                <a:latin typeface="Arial" panose="020B0604020202020204" pitchFamily="34" charset="0"/>
              </a:rPr>
              <a:t>i </a:t>
            </a:r>
            <a:r>
              <a:rPr lang="it-IT" altLang="it-IT" sz="2800" b="1">
                <a:latin typeface="Arial" panose="020B0604020202020204" pitchFamily="34" charset="0"/>
              </a:rPr>
              <a:t>predicati</a:t>
            </a:r>
            <a:r>
              <a:rPr lang="it-IT" altLang="it-IT" sz="2800">
                <a:latin typeface="Arial" panose="020B0604020202020204" pitchFamily="34" charset="0"/>
              </a:rPr>
              <a:t> vengono valutati da sinistra a destra </a:t>
            </a:r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1835150" y="5229225"/>
            <a:ext cx="5256213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it-IT" altLang="it-IT" sz="2800">
                <a:latin typeface="Arial" panose="020B0604020202020204" pitchFamily="34" charset="0"/>
              </a:rPr>
              <a:t>il </a:t>
            </a:r>
            <a:r>
              <a:rPr lang="it-IT" altLang="it-IT" sz="2800" b="1">
                <a:latin typeface="Arial" panose="020B0604020202020204" pitchFamily="34" charset="0"/>
              </a:rPr>
              <a:t>valore </a:t>
            </a:r>
            <a:r>
              <a:rPr lang="it-IT" altLang="it-IT" sz="2800">
                <a:latin typeface="Arial" panose="020B0604020202020204" pitchFamily="34" charset="0"/>
              </a:rPr>
              <a:t>di un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predicato</a:t>
            </a:r>
            <a:r>
              <a:rPr lang="it-IT" altLang="it-IT" sz="2800">
                <a:latin typeface="Arial" panose="020B0604020202020204" pitchFamily="34" charset="0"/>
              </a:rPr>
              <a:t> è</a:t>
            </a:r>
          </a:p>
          <a:p>
            <a:pPr algn="ctr"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0</a:t>
            </a:r>
            <a:r>
              <a:rPr lang="it-IT" altLang="it-IT" sz="2800">
                <a:latin typeface="Arial" panose="020B0604020202020204" pitchFamily="34" charset="0"/>
              </a:rPr>
              <a:t> (</a:t>
            </a:r>
            <a:r>
              <a:rPr lang="it-IT" altLang="it-IT" sz="2800" b="1">
                <a:latin typeface="Arial" panose="020B0604020202020204" pitchFamily="34" charset="0"/>
              </a:rPr>
              <a:t>falso</a:t>
            </a:r>
            <a:r>
              <a:rPr lang="it-IT" altLang="it-IT" sz="2800">
                <a:latin typeface="Arial" panose="020B0604020202020204" pitchFamily="34" charset="0"/>
              </a:rPr>
              <a:t>) oppure 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1</a:t>
            </a:r>
            <a:r>
              <a:rPr lang="it-IT" altLang="it-IT" sz="2800">
                <a:latin typeface="Arial" panose="020B0604020202020204" pitchFamily="34" charset="0"/>
              </a:rPr>
              <a:t> (</a:t>
            </a:r>
            <a:r>
              <a:rPr lang="it-IT" altLang="it-IT" sz="2800" b="1">
                <a:latin typeface="Arial" panose="020B0604020202020204" pitchFamily="34" charset="0"/>
              </a:rPr>
              <a:t>vero</a:t>
            </a:r>
            <a:r>
              <a:rPr lang="it-IT" altLang="it-IT" sz="2800"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179388" y="2711450"/>
            <a:ext cx="5976937" cy="6477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operatori logici di eguaglianza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179388" y="1919288"/>
            <a:ext cx="5976937" cy="6477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operatori logici relazionali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179388" y="1125538"/>
            <a:ext cx="5976937" cy="6477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operatori aritmetici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2916238" y="115888"/>
            <a:ext cx="5329237" cy="7207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espressioni, il cui valore è un valore di verità, che coinvolgono: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nimBg="1"/>
      <p:bldP spid="1863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8431213" cy="8223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programma C per il calcolo del valore assoluto di un numero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50825" y="1125538"/>
            <a:ext cx="5257800" cy="5283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0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x,val_assoluto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(“inserire un numero ”)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scanf</a:t>
            </a:r>
            <a:r>
              <a:rPr lang="it-IT" altLang="it-IT" sz="2000" b="1">
                <a:latin typeface="Courier New" panose="02070309020205020404" pitchFamily="49" charset="0"/>
              </a:rPr>
              <a:t>(“%f”,&amp;x)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(x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&gt;=</a:t>
            </a:r>
            <a:r>
              <a:rPr lang="it-IT" altLang="it-IT" sz="2000" b="1">
                <a:latin typeface="Courier New" panose="02070309020205020404" pitchFamily="49" charset="0"/>
              </a:rPr>
              <a:t> 0.0)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endParaRPr lang="it-IT" altLang="it-IT" sz="20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    </a:t>
            </a:r>
            <a:r>
              <a:rPr lang="it-IT" altLang="it-IT" sz="2000" b="1">
                <a:latin typeface="Courier New" panose="02070309020205020404" pitchFamily="49" charset="0"/>
              </a:rPr>
              <a:t>val_assoluto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x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  <a:endParaRPr lang="it-IT" altLang="it-IT" sz="20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else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CC3300"/>
                </a:solidFill>
                <a:latin typeface="Courier New" panose="02070309020205020404" pitchFamily="49" charset="0"/>
              </a:rPr>
              <a:t>       </a:t>
            </a:r>
            <a:r>
              <a:rPr lang="it-IT" altLang="it-IT" sz="2000" b="1">
                <a:latin typeface="Courier New" panose="02070309020205020404" pitchFamily="49" charset="0"/>
              </a:rPr>
              <a:t>val_assoluto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-x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  <a:endParaRPr lang="it-IT" altLang="it-IT" sz="20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000" b="1">
                <a:latin typeface="Courier New" panose="02070309020205020404" pitchFamily="49" charset="0"/>
              </a:rPr>
              <a:t>(“\n valore assoluto di %f </a:t>
            </a:r>
            <a:r>
              <a:rPr lang="it-IT" altLang="it-IT" sz="20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000" b="1">
                <a:latin typeface="Courier New" panose="02070309020205020404" pitchFamily="49" charset="0"/>
              </a:rPr>
              <a:t>  = %f”,x,val_assoluto)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5562600" y="3887788"/>
            <a:ext cx="3581400" cy="15621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Tahoma" panose="020B0604030504040204" pitchFamily="34" charset="0"/>
              </a:rPr>
              <a:t>i blocchi possono essere omessi nel caso in cui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&lt;corpo&gt;</a:t>
            </a:r>
            <a:r>
              <a:rPr lang="it-IT" altLang="it-IT" sz="2400"/>
              <a:t> </a:t>
            </a:r>
            <a:r>
              <a:rPr lang="it-IT" altLang="it-IT" sz="2400">
                <a:latin typeface="Tahoma" panose="020B0604030504040204" pitchFamily="34" charset="0"/>
              </a:rPr>
              <a:t>sia una unica istruzione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nimBg="1"/>
      <p:bldP spid="1351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1042988" y="5557838"/>
            <a:ext cx="6408737" cy="822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inserire un numero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250825" y="1125538"/>
            <a:ext cx="5257800" cy="4064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0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x,val_assoluto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(“inserire un numero ”)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scanf</a:t>
            </a:r>
            <a:r>
              <a:rPr lang="it-IT" altLang="it-IT" sz="2000" b="1">
                <a:latin typeface="Courier New" panose="02070309020205020404" pitchFamily="49" charset="0"/>
              </a:rPr>
              <a:t>(“%f”,&amp;x)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(x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&gt;=</a:t>
            </a:r>
            <a:r>
              <a:rPr lang="it-IT" altLang="it-IT" sz="2000" b="1">
                <a:latin typeface="Courier New" panose="02070309020205020404" pitchFamily="49" charset="0"/>
              </a:rPr>
              <a:t> 0.0)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000" b="1">
                <a:latin typeface="Courier New" panose="02070309020205020404" pitchFamily="49" charset="0"/>
              </a:rPr>
              <a:t>val_assoluto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x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  else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000" b="1">
                <a:latin typeface="Courier New" panose="02070309020205020404" pitchFamily="49" charset="0"/>
              </a:rPr>
              <a:t>val_assoluto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-x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000" b="1">
                <a:latin typeface="Courier New" panose="02070309020205020404" pitchFamily="49" charset="0"/>
              </a:rPr>
              <a:t>(“\n valore assoluto di %f </a:t>
            </a:r>
            <a:r>
              <a:rPr lang="it-IT" altLang="it-IT" sz="20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000" b="1">
                <a:latin typeface="Courier New" panose="02070309020205020404" pitchFamily="49" charset="0"/>
              </a:rPr>
              <a:t>  = %f\n”,x,val_assoluto)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562600" y="3887788"/>
            <a:ext cx="3581400" cy="15621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Tahoma" panose="020B0604030504040204" pitchFamily="34" charset="0"/>
              </a:rPr>
              <a:t>i blocchi possono essere omessi nel caso in cui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&lt;corpo&gt;</a:t>
            </a:r>
            <a:r>
              <a:rPr lang="it-IT" altLang="it-IT" sz="2400"/>
              <a:t> </a:t>
            </a:r>
            <a:r>
              <a:rPr lang="it-IT" altLang="it-IT" sz="2400">
                <a:latin typeface="Tahoma" panose="020B0604030504040204" pitchFamily="34" charset="0"/>
              </a:rPr>
              <a:t>sia una unica istruzione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431213" cy="8223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programma C per il calcolo del valore assoluto di un numero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176138" name="Text Box 10"/>
          <p:cNvSpPr txBox="1">
            <a:spLocks noChangeArrowheads="1"/>
          </p:cNvSpPr>
          <p:nvPr/>
        </p:nvSpPr>
        <p:spPr bwMode="auto">
          <a:xfrm>
            <a:off x="1042988" y="5516563"/>
            <a:ext cx="6408737" cy="822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inserire un numero -12.1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1042988" y="5516563"/>
            <a:ext cx="6408737" cy="11874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inserire un numero -12.1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valore assoluto di -12.1= 12.1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-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8" grpId="0" animBg="1"/>
      <p:bldP spid="1761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LAYERLOGOHEIGHT" val="100"/>
  <p:tag name="PLAYERLOGOWIDTH" val="100"/>
  <p:tag name="LAUNCHINNEWWINDOW" val="0"/>
  <p:tag name="LASTPUBLISHED" val="C:\Documents and Settings\utente\Documenti\Articulate Presenter\AP-04-03-C-Art\player.html"/>
  <p:tag name="PUBLISH_TITLE" val="AP-04-03-C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per valore assoluto -2"/>
  <p:tag name="ARTICULATE_SLIDE_PAUSE" val="0"/>
  <p:tag name="ARTICULATE_NAV_LEVEL" val="1"/>
  <p:tag name="ARTICULATE_PLAYLIST_ID" val="-1"/>
  <p:tag name="ELAPSEDTIME" val="70,922"/>
  <p:tag name="AUDIO_ID" val="374"/>
  <p:tag name="TIMELINE" val="25,0/44,8/52,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appartenenza intervallo -1"/>
  <p:tag name="ARTICULATE_SLIDE_PAUSE" val="0"/>
  <p:tag name="ARTICULATE_NAV_LEVEL" val="1"/>
  <p:tag name="ARTICULATE_PLAYLIST_ID" val="-1"/>
  <p:tag name="ELAPSEDTIME" val="231,11"/>
  <p:tag name="AUDIO_ID" val="360"/>
  <p:tag name="TIMELINE" val="38,6/154,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appartenenza intervallo -2"/>
  <p:tag name="ARTICULATE_SLIDE_PAUSE" val="0"/>
  <p:tag name="ARTICULATE_NAV_LEVEL" val="1"/>
  <p:tag name="ARTICULATE_PLAYLIST_ID" val="-1"/>
  <p:tag name="ELAPSEDTIME" val="79,453"/>
  <p:tag name="AUDIO_ID" val="375"/>
  <p:tag name="TIMELINE" val="45,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f nidificati"/>
  <p:tag name="ARTICULATE_SLIDE_PAUSE" val="0"/>
  <p:tag name="ARTICULATE_NAV_LEVEL" val="1"/>
  <p:tag name="ARTICULATE_PLAYLIST_ID" val="-1"/>
  <p:tag name="ELAPSEDTIME" val="86,984"/>
  <p:tag name="AUDIO_ID" val="377"/>
  <p:tag name="TIMELINE" val="10,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numero pos-nullo-neg "/>
  <p:tag name="ARTICULATE_SLIDE_PAUSE" val="0"/>
  <p:tag name="ARTICULATE_NAV_LEVEL" val="1"/>
  <p:tag name="ARTICULATE_PLAYLIST_ID" val="-1"/>
  <p:tag name="ELAPSEDTIME" val="153,672"/>
  <p:tag name="AUDIO_ID" val="349"/>
  <p:tag name="TIMELINE" val="41,7/109,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elezione a più vie switch"/>
  <p:tag name="ARTICULATE_SLIDE_PAUSE" val="0"/>
  <p:tag name="ARTICULATE_NAV_LEVEL" val="1"/>
  <p:tag name="ARTICULATE_PLAYLIST_ID" val="-1"/>
  <p:tag name="ELAPSEDTIME" val="112,312"/>
  <p:tag name="AUDIO_ID" val="345"/>
  <p:tag name="TIMELINE" val="69,0/75,5/81,6/85,2/93,1/100,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 di programma C con switch -1"/>
  <p:tag name="ARTICULATE_SLIDE_PAUSE" val="0"/>
  <p:tag name="ARTICULATE_NAV_LEVEL" val="1"/>
  <p:tag name="ARTICULATE_PLAYLIST_ID" val="-1"/>
  <p:tag name="ELAPSEDTIME" val="181,843"/>
  <p:tag name="AUDIO_ID" val="37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 di programma C con switch -2"/>
  <p:tag name="ARTICULATE_SLIDE_PAUSE" val="0"/>
  <p:tag name="ARTICULATE_NAV_LEVEL" val="1"/>
  <p:tag name="ARTICULATE_PLAYLIST_ID" val="-1"/>
  <p:tag name="ELAPSEDTIME" val="49,859"/>
  <p:tag name="AUDIO_ID" val="38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24,781"/>
  <p:tag name="AUDIO_ID" val="34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elezione a due vie  if - else"/>
  <p:tag name="ARTICULATE_SLIDE_PAUSE" val="0"/>
  <p:tag name="ARTICULATE_NAV_LEVEL" val="1"/>
  <p:tag name="ARTICULATE_PLAYLIST_ID" val="-1"/>
  <p:tag name="ELAPSEDTIME" val="154,782"/>
  <p:tag name="AUDIO_ID" val="307"/>
  <p:tag name="TIMELINE" val="21,3/78,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elezione semplice if"/>
  <p:tag name="ARTICULATE_SLIDE_PAUSE" val="0"/>
  <p:tag name="ARTICULATE_NAV_LEVEL" val="1"/>
  <p:tag name="ARTICULATE_PLAYLIST_ID" val="-1"/>
  <p:tag name="ELAPSEDTIME" val="62,312"/>
  <p:tag name="AUDIO_ID" val="308"/>
  <p:tag name="TIMELINE" val="16,8/41,0/44,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peratori logici relazionali"/>
  <p:tag name="ARTICULATE_SLIDE_PAUSE" val="0"/>
  <p:tag name="ARTICULATE_NAV_LEVEL" val="1"/>
  <p:tag name="ARTICULATE_PLAYLIST_ID" val="-1"/>
  <p:tag name="ELAPSEDTIME" val="89,97"/>
  <p:tag name="AUDIO_ID" val="370"/>
  <p:tag name="TIMELINE" val="15,9/62,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peratori logici di uguaglianza"/>
  <p:tag name="ARTICULATE_SLIDE_PAUSE" val="0"/>
  <p:tag name="ARTICULATE_NAV_LEVEL" val="1"/>
  <p:tag name="ARTICULATE_PLAYLIST_ID" val="-1"/>
  <p:tag name="ELAPSEDTIME" val="72,202"/>
  <p:tag name="AUDIO_ID" val="371"/>
  <p:tag name="TIMELINE" val="6,5/53,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peratori logici di connessione"/>
  <p:tag name="ARTICULATE_SLIDE_PAUSE" val="0"/>
  <p:tag name="ARTICULATE_NAV_LEVEL" val="1"/>
  <p:tag name="ARTICULATE_PLAYLIST_ID" val="-1"/>
  <p:tag name="ELAPSEDTIME" val="94,15601"/>
  <p:tag name="AUDIO_ID" val="373"/>
  <p:tag name="TIMELINE" val="10,5/71,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edicati in C"/>
  <p:tag name="ARTICULATE_SLIDE_PAUSE" val="0"/>
  <p:tag name="ARTICULATE_NAV_LEVEL" val="1"/>
  <p:tag name="ARTICULATE_PLAYLIST_ID" val="-1"/>
  <p:tag name="ELAPSEDTIME" val="73,548"/>
  <p:tag name="AUDIO_ID" val="379"/>
  <p:tag name="TIMELINE" val="41,7/55,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per valore assoluto -1"/>
  <p:tag name="ARTICULATE_SLIDE_PAUSE" val="0"/>
  <p:tag name="ARTICULATE_NAV_LEVEL" val="1"/>
  <p:tag name="ARTICULATE_PLAYLIST_ID" val="-1"/>
  <p:tag name="ELAPSEDTIME" val="158,984"/>
  <p:tag name="AUDIO_ID" val="356"/>
  <p:tag name="TIMELINE" val="26,6/140,1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3458</TotalTime>
  <Words>921</Words>
  <Application>Microsoft Office PowerPoint</Application>
  <PresentationFormat>Presentazione su schermo (4:3)</PresentationFormat>
  <Paragraphs>242</Paragraphs>
  <Slides>16</Slides>
  <Notes>16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6" baseType="lpstr">
      <vt:lpstr>Times New Roman</vt:lpstr>
      <vt:lpstr>Arial</vt:lpstr>
      <vt:lpstr>Avant Garde</vt:lpstr>
      <vt:lpstr>Courier New</vt:lpstr>
      <vt:lpstr>Wingdings</vt:lpstr>
      <vt:lpstr>Comic Sans MS</vt:lpstr>
      <vt:lpstr>New York</vt:lpstr>
      <vt:lpstr>Tahoma</vt:lpstr>
      <vt:lpstr>Presentazione vuota</vt:lpstr>
      <vt:lpstr>Documento Microsoft Word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Istituto Universitario Navale di Napoli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giunta</dc:creator>
  <cp:lastModifiedBy>SurfaceGiulioGiunta</cp:lastModifiedBy>
  <cp:revision>89</cp:revision>
  <dcterms:created xsi:type="dcterms:W3CDTF">2001-09-17T14:09:28Z</dcterms:created>
  <dcterms:modified xsi:type="dcterms:W3CDTF">2022-09-29T11:28:13Z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AP-04-03-C</vt:lpwstr>
  </property>
</Properties>
</file>