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ppt/tags/tag22.xml" ContentType="application/vnd.openxmlformats-officedocument.presentationml.tags+xml"/>
  <Override PartName="/ppt/notesSlides/notesSlide21.xml" ContentType="application/vnd.openxmlformats-officedocument.presentationml.notesSlide+xml"/>
  <Override PartName="/ppt/tags/tag23.xml" ContentType="application/vnd.openxmlformats-officedocument.presentationml.tags+xml"/>
  <Override PartName="/ppt/notesSlides/notesSlide22.xml" ContentType="application/vnd.openxmlformats-officedocument.presentationml.notesSlide+xml"/>
  <Override PartName="/ppt/tags/tag24.xml" ContentType="application/vnd.openxmlformats-officedocument.presentationml.tags+xml"/>
  <Override PartName="/ppt/notesSlides/notesSlide23.xml" ContentType="application/vnd.openxmlformats-officedocument.presentationml.notesSlide+xml"/>
  <Override PartName="/ppt/tags/tag25.xml" ContentType="application/vnd.openxmlformats-officedocument.presentationml.tags+xml"/>
  <Override PartName="/ppt/notesSlides/notesSlide24.xml" ContentType="application/vnd.openxmlformats-officedocument.presentationml.notesSlide+xml"/>
  <Override PartName="/ppt/tags/tag26.xml" ContentType="application/vnd.openxmlformats-officedocument.presentationml.tags+xml"/>
  <Override PartName="/ppt/notesSlides/notesSlide25.xml" ContentType="application/vnd.openxmlformats-officedocument.presentationml.notesSlide+xml"/>
  <Override PartName="/ppt/tags/tag27.xml" ContentType="application/vnd.openxmlformats-officedocument.presentationml.tags+xml"/>
  <Override PartName="/ppt/notesSlides/notesSlide26.xml" ContentType="application/vnd.openxmlformats-officedocument.presentationml.notesSlide+xml"/>
  <Override PartName="/ppt/tags/tag28.xml" ContentType="application/vnd.openxmlformats-officedocument.presentationml.tags+xml"/>
  <Override PartName="/ppt/notesSlides/notesSlide27.xml" ContentType="application/vnd.openxmlformats-officedocument.presentationml.notesSlide+xml"/>
  <Override PartName="/ppt/tags/tag29.xml" ContentType="application/vnd.openxmlformats-officedocument.presentationml.tags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0"/>
  </p:notesMasterIdLst>
  <p:sldIdLst>
    <p:sldId id="304" r:id="rId2"/>
    <p:sldId id="330" r:id="rId3"/>
    <p:sldId id="331" r:id="rId4"/>
    <p:sldId id="332" r:id="rId5"/>
    <p:sldId id="306" r:id="rId6"/>
    <p:sldId id="308" r:id="rId7"/>
    <p:sldId id="307" r:id="rId8"/>
    <p:sldId id="345" r:id="rId9"/>
    <p:sldId id="328" r:id="rId10"/>
    <p:sldId id="344" r:id="rId11"/>
    <p:sldId id="309" r:id="rId12"/>
    <p:sldId id="334" r:id="rId13"/>
    <p:sldId id="333" r:id="rId14"/>
    <p:sldId id="346" r:id="rId15"/>
    <p:sldId id="311" r:id="rId16"/>
    <p:sldId id="329" r:id="rId17"/>
    <p:sldId id="335" r:id="rId18"/>
    <p:sldId id="310" r:id="rId19"/>
    <p:sldId id="336" r:id="rId20"/>
    <p:sldId id="337" r:id="rId21"/>
    <p:sldId id="312" r:id="rId22"/>
    <p:sldId id="339" r:id="rId23"/>
    <p:sldId id="338" r:id="rId24"/>
    <p:sldId id="340" r:id="rId25"/>
    <p:sldId id="341" r:id="rId26"/>
    <p:sldId id="343" r:id="rId27"/>
    <p:sldId id="313" r:id="rId28"/>
    <p:sldId id="314" r:id="rId29"/>
  </p:sldIdLst>
  <p:sldSz cx="9144000" cy="6858000" type="screen4x3"/>
  <p:notesSz cx="6858000" cy="9144000"/>
  <p:custDataLst>
    <p:tags r:id="rId31"/>
  </p:custDataLst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FFFF"/>
    <a:srgbClr val="66FF99"/>
    <a:srgbClr val="008000"/>
    <a:srgbClr val="FFFFFF"/>
    <a:srgbClr val="0099FF"/>
    <a:srgbClr val="DDDDDD"/>
    <a:srgbClr val="CC33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464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D37E98-337C-42D5-9E9B-C1A09441FD8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943BA6E9-B600-4B9C-A882-5FE1E3AD19FB}" type="slidenum">
              <a:rPr lang="it-IT" altLang="it-IT" sz="1200" smtClean="0"/>
              <a:pPr/>
              <a:t>1</a:t>
            </a:fld>
            <a:endParaRPr lang="it-IT" altLang="it-IT" sz="12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182CEEC4-DF3B-42C6-AB9F-4453A52A0DE8}" type="slidenum">
              <a:rPr lang="it-IT" altLang="it-IT" sz="1200" smtClean="0"/>
              <a:pPr/>
              <a:t>10</a:t>
            </a:fld>
            <a:endParaRPr lang="it-IT" altLang="it-IT" sz="120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1164EDF6-16A4-41E4-9696-DF85F612703D}" type="slidenum">
              <a:rPr lang="it-IT" altLang="it-IT" sz="1200" smtClean="0"/>
              <a:pPr/>
              <a:t>11</a:t>
            </a:fld>
            <a:endParaRPr lang="it-IT" altLang="it-IT" sz="120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6F4DDDD8-3BBA-4057-9A45-E7874C4566C5}" type="slidenum">
              <a:rPr lang="it-IT" altLang="it-IT" sz="1200" smtClean="0"/>
              <a:pPr/>
              <a:t>12</a:t>
            </a:fld>
            <a:endParaRPr lang="it-IT" altLang="it-IT" sz="120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F8E1256B-568E-43EA-820C-938EB86058AD}" type="slidenum">
              <a:rPr lang="it-IT" altLang="it-IT" sz="1200" smtClean="0"/>
              <a:pPr/>
              <a:t>13</a:t>
            </a:fld>
            <a:endParaRPr lang="it-IT" altLang="it-IT" sz="120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F671748E-B629-436A-8956-EB632A24DE14}" type="slidenum">
              <a:rPr lang="it-IT" altLang="it-IT" sz="1200" smtClean="0"/>
              <a:pPr/>
              <a:t>14</a:t>
            </a:fld>
            <a:endParaRPr lang="it-IT" altLang="it-IT" sz="120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D6EB7F36-3AE0-44CA-A3E8-2CCA08C126D0}" type="slidenum">
              <a:rPr lang="it-IT" altLang="it-IT" sz="1200" smtClean="0"/>
              <a:pPr/>
              <a:t>15</a:t>
            </a:fld>
            <a:endParaRPr lang="it-IT" altLang="it-IT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767C10B5-B18A-42E2-A398-701925E1BE22}" type="slidenum">
              <a:rPr lang="it-IT" altLang="it-IT" sz="1200" smtClean="0"/>
              <a:pPr/>
              <a:t>16</a:t>
            </a:fld>
            <a:endParaRPr lang="it-IT" altLang="it-IT" sz="120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6693D95E-753C-4FAC-9E9B-D05879513270}" type="slidenum">
              <a:rPr lang="it-IT" altLang="it-IT" sz="1200" smtClean="0"/>
              <a:pPr/>
              <a:t>17</a:t>
            </a:fld>
            <a:endParaRPr lang="it-IT" altLang="it-IT" sz="12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7DB6342-D05E-4F03-B69B-17BBDEB9A8CF}" type="slidenum">
              <a:rPr lang="it-IT" altLang="it-IT" sz="1200" smtClean="0"/>
              <a:pPr/>
              <a:t>18</a:t>
            </a:fld>
            <a:endParaRPr lang="it-IT" altLang="it-IT" sz="120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F625E4F4-0C1C-44CF-A550-3E21785BEC22}" type="slidenum">
              <a:rPr lang="it-IT" altLang="it-IT" sz="1200" smtClean="0"/>
              <a:pPr/>
              <a:t>19</a:t>
            </a:fld>
            <a:endParaRPr lang="it-IT" altLang="it-IT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D378C519-BC9B-4FC4-92D7-CB4994F5797F}" type="slidenum">
              <a:rPr lang="it-IT" altLang="it-IT" sz="1200" smtClean="0"/>
              <a:pPr/>
              <a:t>2</a:t>
            </a:fld>
            <a:endParaRPr lang="it-IT" altLang="it-IT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356C31FF-BD6B-4624-9445-AED70AE32277}" type="slidenum">
              <a:rPr lang="it-IT" altLang="it-IT" sz="1200" smtClean="0"/>
              <a:pPr/>
              <a:t>20</a:t>
            </a:fld>
            <a:endParaRPr lang="it-IT" altLang="it-IT" sz="120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FFCC7339-F306-4709-9B0A-CD01A742A7FD}" type="slidenum">
              <a:rPr lang="it-IT" altLang="it-IT" sz="1200" smtClean="0"/>
              <a:pPr/>
              <a:t>21</a:t>
            </a:fld>
            <a:endParaRPr lang="it-IT" altLang="it-IT" sz="120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6190D8D-5F46-4A16-8A34-97C5B485F13D}" type="slidenum">
              <a:rPr lang="it-IT" altLang="it-IT" sz="1200" smtClean="0"/>
              <a:pPr/>
              <a:t>22</a:t>
            </a:fld>
            <a:endParaRPr lang="it-IT" altLang="it-IT" sz="120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74C2326-B360-4145-8236-FF71848498B7}" type="slidenum">
              <a:rPr lang="it-IT" altLang="it-IT" sz="1200" smtClean="0"/>
              <a:pPr/>
              <a:t>23</a:t>
            </a:fld>
            <a:endParaRPr lang="it-IT" altLang="it-IT" sz="12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5A97242-84D4-4879-A517-8E838D2F2C4C}" type="slidenum">
              <a:rPr lang="it-IT" altLang="it-IT" sz="1200" smtClean="0"/>
              <a:pPr/>
              <a:t>24</a:t>
            </a:fld>
            <a:endParaRPr lang="it-IT" altLang="it-IT" sz="120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0BB15D4-75A3-4C82-8089-91140452B666}" type="slidenum">
              <a:rPr lang="it-IT" altLang="it-IT" sz="1200" smtClean="0"/>
              <a:pPr/>
              <a:t>25</a:t>
            </a:fld>
            <a:endParaRPr lang="it-IT" altLang="it-IT" sz="120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D972A286-A03C-4474-AF2E-3A44BB436612}" type="slidenum">
              <a:rPr lang="it-IT" altLang="it-IT" sz="1200" smtClean="0"/>
              <a:pPr/>
              <a:t>26</a:t>
            </a:fld>
            <a:endParaRPr lang="it-IT" altLang="it-IT" sz="1200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F687AEF6-168C-4562-86EC-B7DBCF1A2450}" type="slidenum">
              <a:rPr lang="it-IT" altLang="it-IT" sz="1200" smtClean="0"/>
              <a:pPr/>
              <a:t>27</a:t>
            </a:fld>
            <a:endParaRPr lang="it-IT" altLang="it-IT" sz="120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A862B00-B08D-4B7F-AD32-86A74F4F2356}" type="slidenum">
              <a:rPr lang="it-IT" altLang="it-IT" sz="1200" smtClean="0"/>
              <a:pPr/>
              <a:t>28</a:t>
            </a:fld>
            <a:endParaRPr lang="it-IT" altLang="it-IT" sz="1200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048CD910-381B-4678-ACAD-31A07EA6F305}" type="slidenum">
              <a:rPr lang="it-IT" altLang="it-IT" sz="1200" smtClean="0"/>
              <a:pPr/>
              <a:t>3</a:t>
            </a:fld>
            <a:endParaRPr lang="it-IT" altLang="it-IT" sz="1200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15CD56AA-5843-4666-8363-EC65B4E1A9DD}" type="slidenum">
              <a:rPr lang="it-IT" altLang="it-IT" sz="1200" smtClean="0"/>
              <a:pPr/>
              <a:t>4</a:t>
            </a:fld>
            <a:endParaRPr lang="it-IT" altLang="it-IT" sz="1200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226EED4-43E0-4BBC-8EE2-D84E1E4A30BE}" type="slidenum">
              <a:rPr lang="it-IT" altLang="it-IT" sz="1200" smtClean="0"/>
              <a:pPr/>
              <a:t>5</a:t>
            </a:fld>
            <a:endParaRPr lang="it-IT" altLang="it-IT" sz="1200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CDA36762-6541-4398-AF68-733A005D3F99}" type="slidenum">
              <a:rPr lang="it-IT" altLang="it-IT" sz="1200" smtClean="0"/>
              <a:pPr/>
              <a:t>6</a:t>
            </a:fld>
            <a:endParaRPr lang="it-IT" altLang="it-IT" sz="1200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6A0643E0-B09E-4EF7-A802-46B0E5BD40D7}" type="slidenum">
              <a:rPr lang="it-IT" altLang="it-IT" sz="1200" smtClean="0"/>
              <a:pPr/>
              <a:t>7</a:t>
            </a:fld>
            <a:endParaRPr lang="it-IT" altLang="it-IT" sz="12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60A7A34F-6385-4217-9A19-56AFCE1352B2}" type="slidenum">
              <a:rPr lang="it-IT" altLang="it-IT" sz="1200" smtClean="0"/>
              <a:pPr/>
              <a:t>8</a:t>
            </a:fld>
            <a:endParaRPr lang="it-IT" altLang="it-IT" sz="120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81D88FD9-8076-45D6-979E-9635A4ED4A6B}" type="slidenum">
              <a:rPr lang="it-IT" altLang="it-IT" sz="1200" smtClean="0"/>
              <a:pPr/>
              <a:t>9</a:t>
            </a:fld>
            <a:endParaRPr lang="it-IT" altLang="it-IT" sz="1200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65AFE-8800-4D00-8D68-986A7F5ED82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1967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A23CA-7365-483A-94D0-36A5CD4373B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55511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6E66F-30CD-43ED-85D4-B7F5FDA2EF9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70422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FE098-746B-46E4-A4DB-8F477DF233E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527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5A077-5C66-4B26-B631-0297FE0E022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64834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6917B-1D60-423B-88C8-8D5DEEE04AE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90166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4FD51-7ADF-4CE9-9CD5-B372DABC262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21210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FB688-6A89-483B-932A-14B12CB5CA5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57882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5C5DE-DD7A-46E5-9B44-1A86C5C5708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13335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609F7-7FE7-4D48-9B72-30FB70CD1F6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3269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85C87-DAD1-430E-B56B-E2EE7D96284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7106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3049667-76FD-4761-8F7A-7ADF226B08A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0"/>
          <p:cNvSpPr txBox="1">
            <a:spLocks noChangeArrowheads="1"/>
          </p:cNvSpPr>
          <p:nvPr/>
        </p:nvSpPr>
        <p:spPr bwMode="auto">
          <a:xfrm>
            <a:off x="179388" y="188913"/>
            <a:ext cx="8713787" cy="579437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Arial" panose="020B0604020202020204" pitchFamily="34" charset="0"/>
              </a:rPr>
              <a:t>Titolo unità didattica: 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Costrutti di controllo  </a:t>
            </a:r>
            <a:r>
              <a:rPr lang="it-IT" altLang="it-IT" sz="24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                  </a:t>
            </a:r>
            <a:r>
              <a:rPr lang="it-IT" altLang="it-IT" sz="2400">
                <a:latin typeface="Arial" panose="020B0604020202020204" pitchFamily="34" charset="0"/>
              </a:rPr>
              <a:t>[04]</a:t>
            </a:r>
            <a:r>
              <a:rPr lang="it-IT" altLang="it-IT" b="1">
                <a:latin typeface="Arial" panose="020B0604020202020204" pitchFamily="34" charset="0"/>
              </a:rPr>
              <a:t> </a:t>
            </a:r>
            <a:endParaRPr lang="it-IT" altLang="it-IT" sz="800" b="1">
              <a:latin typeface="Avant Garde" charset="0"/>
            </a:endParaRPr>
          </a:p>
        </p:txBody>
      </p:sp>
      <p:sp>
        <p:nvSpPr>
          <p:cNvPr id="3075" name="Text Box 11"/>
          <p:cNvSpPr txBox="1">
            <a:spLocks noChangeArrowheads="1"/>
          </p:cNvSpPr>
          <p:nvPr/>
        </p:nvSpPr>
        <p:spPr bwMode="auto">
          <a:xfrm>
            <a:off x="179388" y="908050"/>
            <a:ext cx="8713787" cy="57943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Arial" panose="020B0604020202020204" pitchFamily="34" charset="0"/>
              </a:rPr>
              <a:t>Titolo modulo : 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Costrutti di ripetizione</a:t>
            </a:r>
            <a:r>
              <a:rPr lang="it-IT" altLang="it-IT" b="1">
                <a:latin typeface="Arial" panose="020B0604020202020204" pitchFamily="34" charset="0"/>
              </a:rPr>
              <a:t> </a:t>
            </a:r>
            <a:r>
              <a:rPr lang="it-IT" altLang="it-IT" b="1">
                <a:solidFill>
                  <a:srgbClr val="7F7F7F"/>
                </a:solidFill>
                <a:latin typeface="Arial" panose="020B0604020202020204" pitchFamily="34" charset="0"/>
              </a:rPr>
              <a:t>		</a:t>
            </a:r>
            <a:r>
              <a:rPr lang="it-IT" altLang="it-IT" b="1">
                <a:latin typeface="Arial" panose="020B0604020202020204" pitchFamily="34" charset="0"/>
              </a:rPr>
              <a:t>           </a:t>
            </a:r>
            <a:r>
              <a:rPr lang="it-IT" altLang="it-IT" sz="2400">
                <a:latin typeface="Arial" panose="020B0604020202020204" pitchFamily="34" charset="0"/>
              </a:rPr>
              <a:t>[02-T]</a:t>
            </a:r>
            <a:endParaRPr lang="it-IT" altLang="it-IT" sz="2400">
              <a:latin typeface="Avant Garde" charset="0"/>
            </a:endParaRPr>
          </a:p>
        </p:txBody>
      </p:sp>
      <p:sp>
        <p:nvSpPr>
          <p:cNvPr id="3076" name="Text Box 12"/>
          <p:cNvSpPr txBox="1">
            <a:spLocks noChangeArrowheads="1"/>
          </p:cNvSpPr>
          <p:nvPr/>
        </p:nvSpPr>
        <p:spPr bwMode="auto">
          <a:xfrm>
            <a:off x="827088" y="1700213"/>
            <a:ext cx="7561262" cy="39687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latin typeface="Avant Garde" charset="0"/>
              </a:rPr>
              <a:t>Caratteristiche generali dei costrutti di ripetizione</a:t>
            </a: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827088" y="2565400"/>
            <a:ext cx="7561262" cy="161607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latin typeface="Avant Garde" charset="0"/>
              </a:rPr>
              <a:t>Argomenti trattati: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 charset="0"/>
              </a:rPr>
              <a:t> costrutto </a:t>
            </a:r>
            <a:r>
              <a:rPr lang="it-IT" altLang="it-IT" sz="2000" b="1">
                <a:latin typeface="Comic Sans MS" panose="030F0702030302020204" pitchFamily="66" charset="0"/>
              </a:rPr>
              <a:t>for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 charset="0"/>
              </a:rPr>
              <a:t> costrutto </a:t>
            </a:r>
            <a:r>
              <a:rPr lang="it-IT" altLang="it-IT" sz="2000" b="1">
                <a:latin typeface="Comic Sans MS" panose="030F0702030302020204" pitchFamily="66" charset="0"/>
              </a:rPr>
              <a:t>do-while (ripetere-finché)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 charset="0"/>
              </a:rPr>
              <a:t> costrutto </a:t>
            </a:r>
            <a:r>
              <a:rPr lang="it-IT" altLang="it-IT" sz="2000" b="1">
                <a:latin typeface="Comic Sans MS" panose="030F0702030302020204" pitchFamily="66" charset="0"/>
              </a:rPr>
              <a:t>while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 charset="0"/>
              </a:rPr>
              <a:t> costrutti di ripetizione nidificati</a:t>
            </a: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323850" y="5805488"/>
            <a:ext cx="7561263" cy="39687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chemeClr val="bg1"/>
                </a:solidFill>
                <a:latin typeface="Avant Garde" charset="0"/>
              </a:rPr>
              <a:t>Prerequisiti richiesti:</a:t>
            </a:r>
            <a:r>
              <a:rPr lang="it-IT" altLang="it-IT" sz="2000">
                <a:latin typeface="Avant Garde" charset="0"/>
              </a:rPr>
              <a:t> </a:t>
            </a:r>
            <a:r>
              <a:rPr lang="it-IT" altLang="it-IT" sz="2000">
                <a:solidFill>
                  <a:srgbClr val="99FF99"/>
                </a:solidFill>
                <a:latin typeface="Avant Garde" charset="0"/>
              </a:rPr>
              <a:t>P1-02-*-T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131763"/>
            <a:ext cx="9144000" cy="15684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Esercizio:</a:t>
            </a:r>
            <a:endParaRPr lang="it-IT" altLang="it-IT">
              <a:latin typeface="New York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dati m e n (numeri pari con m&lt;n), visualizzare in output i numeri pari tra m e n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4925" y="1858963"/>
            <a:ext cx="9144000" cy="1570037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Esercizio:</a:t>
            </a:r>
            <a:endParaRPr lang="it-IT" altLang="it-IT">
              <a:latin typeface="New York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dati m e n (numeri dispari con m&lt;n), visualizzare in output i numeri dispari tra m e n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4925" y="3587750"/>
            <a:ext cx="9144000" cy="107632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Esercizio:</a:t>
            </a:r>
            <a:endParaRPr lang="it-IT" altLang="it-IT">
              <a:latin typeface="New York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dato n, visualizzare in output i primi n numeri pari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4925" y="4941888"/>
            <a:ext cx="9144000" cy="15684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Esercizio:</a:t>
            </a:r>
            <a:endParaRPr lang="it-IT" altLang="it-IT">
              <a:latin typeface="New York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dato n, visualizzare in output i primi n numeri dispari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114425" y="228600"/>
            <a:ext cx="6261100" cy="11382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3200" b="1" dirty="0">
                <a:latin typeface="Arial" charset="0"/>
                <a:ea typeface="ＭＳ Ｐゴシック" charset="0"/>
              </a:rPr>
              <a:t>costrutto di ripetizione</a:t>
            </a:r>
            <a:r>
              <a:rPr lang="it-IT" sz="3200" b="1" dirty="0">
                <a:latin typeface="New York" charset="0"/>
                <a:ea typeface="ＭＳ Ｐゴシック" charset="0"/>
              </a:rPr>
              <a:t> </a:t>
            </a:r>
            <a:r>
              <a:rPr lang="it-IT" sz="3200" b="1" dirty="0">
                <a:latin typeface="Arial" charset="0"/>
                <a:ea typeface="ＭＳ Ｐゴシック" charset="0"/>
              </a:rPr>
              <a:t>(</a:t>
            </a:r>
            <a:r>
              <a:rPr lang="it-IT" sz="3200" dirty="0">
                <a:latin typeface="Arial" charset="0"/>
                <a:ea typeface="ＭＳ Ｐゴシック" charset="0"/>
              </a:rPr>
              <a:t>o </a:t>
            </a:r>
            <a:r>
              <a:rPr lang="it-IT" sz="3200" b="1" dirty="0">
                <a:latin typeface="Arial" charset="0"/>
                <a:ea typeface="ＭＳ Ｐゴシック" charset="0"/>
              </a:rPr>
              <a:t>ciclo</a:t>
            </a:r>
            <a:r>
              <a:rPr lang="it-IT" sz="3200" b="1" dirty="0">
                <a:latin typeface="New York" charset="0"/>
                <a:ea typeface="ＭＳ Ｐゴシック" charset="0"/>
              </a:rPr>
              <a:t>)</a:t>
            </a:r>
          </a:p>
          <a:p>
            <a:pPr algn="ctr">
              <a:defRPr/>
            </a:pPr>
            <a:r>
              <a:rPr lang="it-IT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do-</a:t>
            </a:r>
            <a:r>
              <a:rPr lang="it-IT" b="1" dirty="0" err="1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while</a:t>
            </a:r>
            <a:r>
              <a:rPr lang="it-IT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b="1" dirty="0">
                <a:latin typeface="Arial" charset="0"/>
                <a:ea typeface="ＭＳ Ｐゴシック" charset="0"/>
              </a:rPr>
              <a:t>( </a:t>
            </a:r>
            <a:r>
              <a:rPr lang="it-IT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ripetere-finché</a:t>
            </a:r>
            <a:r>
              <a:rPr lang="it-IT" sz="3200" b="1" dirty="0">
                <a:latin typeface="New York" charset="0"/>
                <a:ea typeface="ＭＳ Ｐゴシック" charset="0"/>
              </a:rPr>
              <a:t>)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684213" y="1628775"/>
            <a:ext cx="8016875" cy="10668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denota la ripetizione  in dipendenza del valore di un predicato (con test finale)</a:t>
            </a:r>
            <a:endParaRPr lang="it-IT" altLang="it-IT" sz="2400">
              <a:latin typeface="New York" charset="0"/>
            </a:endParaRP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1258888" y="2940050"/>
            <a:ext cx="6192837" cy="17541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do</a:t>
            </a:r>
            <a:r>
              <a:rPr lang="it-IT" b="1" dirty="0">
                <a:latin typeface="Comic Sans MS" charset="0"/>
                <a:ea typeface="ＭＳ Ｐゴシック" charset="0"/>
              </a:rPr>
              <a:t> 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	 </a:t>
            </a:r>
            <a:r>
              <a:rPr lang="it-IT" b="1" dirty="0">
                <a:latin typeface="Comic Sans MS" charset="0"/>
                <a:ea typeface="ＭＳ Ｐゴシック" charset="0"/>
              </a:rPr>
              <a:t>     	  	</a:t>
            </a:r>
          </a:p>
          <a:p>
            <a:pPr>
              <a:defRPr/>
            </a:pPr>
            <a:r>
              <a:rPr lang="it-IT" b="1" dirty="0">
                <a:latin typeface="Comic Sans MS" charset="0"/>
                <a:ea typeface="ＭＳ Ｐゴシック" charset="0"/>
              </a:rPr>
              <a:t>   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 </a:t>
            </a:r>
            <a:r>
              <a:rPr lang="it-IT" b="1" dirty="0">
                <a:latin typeface="Comic Sans MS" charset="0"/>
                <a:ea typeface="ＭＳ Ｐゴシック" charset="0"/>
              </a:rPr>
              <a:t>&lt;</a:t>
            </a:r>
            <a:r>
              <a:rPr lang="it-IT" b="1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blocco del ciclo</a:t>
            </a:r>
            <a:r>
              <a:rPr lang="it-IT" b="1" dirty="0">
                <a:latin typeface="Comic Sans MS" charset="0"/>
                <a:ea typeface="ＭＳ Ｐゴシック" charset="0"/>
              </a:rPr>
              <a:t>&gt;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}</a:t>
            </a:r>
            <a:endParaRPr lang="it-IT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while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b="1" dirty="0">
                <a:latin typeface="Comic Sans MS" charset="0"/>
                <a:ea typeface="ＭＳ Ｐゴシック" charset="0"/>
              </a:rPr>
              <a:t>(&lt;predicato&gt;)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</a:p>
        </p:txBody>
      </p:sp>
      <p:grpSp>
        <p:nvGrpSpPr>
          <p:cNvPr id="56335" name="Group 15"/>
          <p:cNvGrpSpPr>
            <a:grpSpLocks/>
          </p:cNvGrpSpPr>
          <p:nvPr/>
        </p:nvGrpSpPr>
        <p:grpSpPr bwMode="auto">
          <a:xfrm>
            <a:off x="1587500" y="4119563"/>
            <a:ext cx="5546725" cy="1603375"/>
            <a:chOff x="1183" y="3158"/>
            <a:chExt cx="3494" cy="1010"/>
          </a:xfrm>
        </p:grpSpPr>
        <p:sp>
          <p:nvSpPr>
            <p:cNvPr id="23558" name="Text Box 12"/>
            <p:cNvSpPr txBox="1">
              <a:spLocks noChangeArrowheads="1"/>
            </p:cNvSpPr>
            <p:nvPr/>
          </p:nvSpPr>
          <p:spPr bwMode="auto">
            <a:xfrm>
              <a:off x="1183" y="3838"/>
              <a:ext cx="3494" cy="330"/>
            </a:xfrm>
            <a:prstGeom prst="rect">
              <a:avLst/>
            </a:prstGeom>
            <a:solidFill>
              <a:srgbClr val="DDDDDD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latin typeface="Arial" panose="020B0604020202020204" pitchFamily="34" charset="0"/>
                </a:rPr>
                <a:t>predicato di permanenza nel ciclo</a:t>
              </a:r>
            </a:p>
          </p:txBody>
        </p:sp>
        <p:sp>
          <p:nvSpPr>
            <p:cNvPr id="23559" name="Line 13"/>
            <p:cNvSpPr>
              <a:spLocks noChangeShapeType="1"/>
            </p:cNvSpPr>
            <p:nvPr/>
          </p:nvSpPr>
          <p:spPr bwMode="auto">
            <a:xfrm flipV="1">
              <a:off x="2608" y="3566"/>
              <a:ext cx="0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3560" name="Rectangle 14"/>
            <p:cNvSpPr>
              <a:spLocks noChangeArrowheads="1"/>
            </p:cNvSpPr>
            <p:nvPr/>
          </p:nvSpPr>
          <p:spPr bwMode="auto">
            <a:xfrm>
              <a:off x="1837" y="3158"/>
              <a:ext cx="1996" cy="40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539750" y="3789363"/>
            <a:ext cx="8064500" cy="2346325"/>
          </a:xfrm>
          <a:prstGeom prst="rect">
            <a:avLst/>
          </a:prstGeom>
          <a:solidFill>
            <a:srgbClr val="CCFFCC"/>
          </a:solidFill>
          <a:ln w="28575">
            <a:solidFill>
              <a:srgbClr val="66FF33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200" b="1" dirty="0" smtClean="0">
                <a:latin typeface="Arial" panose="020B0604020202020204" pitchFamily="34" charset="0"/>
              </a:rPr>
              <a:t>il blocco del ciclo </a:t>
            </a:r>
            <a:r>
              <a:rPr lang="it-IT" altLang="it-IT" sz="3200" b="1" dirty="0" smtClean="0">
                <a:solidFill>
                  <a:srgbClr val="669900"/>
                </a:solidFill>
                <a:latin typeface="Arial" panose="020B0604020202020204" pitchFamily="34" charset="0"/>
              </a:rPr>
              <a:t>viene eseguito</a:t>
            </a:r>
            <a:r>
              <a:rPr lang="it-IT" altLang="it-IT" sz="3200" b="1" dirty="0" smtClean="0">
                <a:latin typeface="Arial" panose="020B0604020202020204" pitchFamily="34" charset="0"/>
              </a:rPr>
              <a:t>  se il  valore del </a:t>
            </a:r>
            <a:r>
              <a:rPr lang="it-IT" altLang="it-IT" sz="3200" b="1" dirty="0" smtClean="0">
                <a:latin typeface="Comic Sans MS" panose="030F0702030302020204" pitchFamily="66" charset="0"/>
              </a:rPr>
              <a:t>&lt;</a:t>
            </a:r>
            <a:r>
              <a:rPr lang="it-IT" altLang="it-IT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predicato</a:t>
            </a:r>
            <a:r>
              <a:rPr lang="it-IT" altLang="it-IT" sz="3200" b="1" dirty="0" smtClean="0">
                <a:latin typeface="Comic Sans MS" panose="030F0702030302020204" pitchFamily="66" charset="0"/>
              </a:rPr>
              <a:t>&gt;</a:t>
            </a:r>
            <a:r>
              <a:rPr lang="it-IT" altLang="it-IT" sz="3200" b="1" dirty="0" smtClean="0">
                <a:latin typeface="Arial" panose="020B0604020202020204" pitchFamily="34" charset="0"/>
              </a:rPr>
              <a:t>  è </a:t>
            </a:r>
            <a:r>
              <a:rPr lang="it-IT" altLang="it-IT" sz="3200" b="1" dirty="0" smtClean="0">
                <a:solidFill>
                  <a:srgbClr val="669900"/>
                </a:solidFill>
                <a:latin typeface="Arial" panose="020B0604020202020204" pitchFamily="34" charset="0"/>
              </a:rPr>
              <a:t>vero</a:t>
            </a:r>
            <a:r>
              <a:rPr lang="it-IT" altLang="it-IT" sz="3200" b="1" dirty="0" smtClean="0">
                <a:latin typeface="Arial" panose="020B0604020202020204" pitchFamily="34" charset="0"/>
              </a:rPr>
              <a:t>; </a:t>
            </a:r>
          </a:p>
          <a:p>
            <a:pPr algn="ctr">
              <a:defRPr/>
            </a:pPr>
            <a:endParaRPr lang="it-IT" altLang="it-IT" sz="1000" b="1" dirty="0" smtClean="0">
              <a:latin typeface="Arial" panose="020B0604020202020204" pitchFamily="34" charset="0"/>
            </a:endParaRPr>
          </a:p>
          <a:p>
            <a:pPr algn="ctr">
              <a:defRPr/>
            </a:pPr>
            <a:r>
              <a:rPr lang="it-IT" altLang="it-IT" sz="3200" b="1" dirty="0" smtClean="0">
                <a:latin typeface="Arial" panose="020B0604020202020204" pitchFamily="34" charset="0"/>
              </a:rPr>
              <a:t>se il valore del </a:t>
            </a:r>
            <a:r>
              <a:rPr lang="it-IT" altLang="it-IT" sz="3200" b="1" dirty="0" smtClean="0">
                <a:latin typeface="Comic Sans MS" panose="030F0702030302020204" pitchFamily="66" charset="0"/>
              </a:rPr>
              <a:t>&lt;</a:t>
            </a:r>
            <a:r>
              <a:rPr lang="it-IT" altLang="it-IT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predicato</a:t>
            </a:r>
            <a:r>
              <a:rPr lang="it-IT" altLang="it-IT" sz="3200" b="1" dirty="0" smtClean="0">
                <a:latin typeface="Comic Sans MS" panose="030F0702030302020204" pitchFamily="66" charset="0"/>
              </a:rPr>
              <a:t>&gt;</a:t>
            </a:r>
            <a:r>
              <a:rPr lang="it-IT" altLang="it-IT" sz="3200" b="1" dirty="0" smtClean="0">
                <a:latin typeface="Arial" panose="020B0604020202020204" pitchFamily="34" charset="0"/>
              </a:rPr>
              <a:t> è </a:t>
            </a:r>
            <a:r>
              <a:rPr lang="it-IT" altLang="it-IT" sz="3200" b="1" dirty="0" smtClean="0">
                <a:solidFill>
                  <a:srgbClr val="CC3300"/>
                </a:solidFill>
                <a:latin typeface="Arial" panose="020B0604020202020204" pitchFamily="34" charset="0"/>
              </a:rPr>
              <a:t>falso</a:t>
            </a:r>
            <a:r>
              <a:rPr lang="it-IT" altLang="it-IT" sz="3200" b="1" dirty="0" smtClean="0">
                <a:latin typeface="Arial" panose="020B0604020202020204" pitchFamily="34" charset="0"/>
              </a:rPr>
              <a:t> la ripetizione  </a:t>
            </a:r>
            <a:r>
              <a:rPr lang="it-IT" altLang="it-IT" sz="3200" b="1" dirty="0" smtClean="0">
                <a:solidFill>
                  <a:srgbClr val="CC3300"/>
                </a:solidFill>
                <a:latin typeface="Arial" panose="020B0604020202020204" pitchFamily="34" charset="0"/>
              </a:rPr>
              <a:t>termina</a:t>
            </a:r>
            <a:endParaRPr lang="it-IT" altLang="it-IT" sz="3200" b="1" dirty="0" smtClean="0">
              <a:latin typeface="New York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139825" y="1695450"/>
            <a:ext cx="6192838" cy="17541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do</a:t>
            </a:r>
            <a:r>
              <a:rPr lang="it-IT" b="1" dirty="0">
                <a:latin typeface="Comic Sans MS" charset="0"/>
                <a:ea typeface="ＭＳ Ｐゴシック" charset="0"/>
              </a:rPr>
              <a:t> 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	 </a:t>
            </a:r>
            <a:r>
              <a:rPr lang="it-IT" b="1" dirty="0">
                <a:latin typeface="Comic Sans MS" charset="0"/>
                <a:ea typeface="ＭＳ Ｐゴシック" charset="0"/>
              </a:rPr>
              <a:t>     	  	</a:t>
            </a:r>
          </a:p>
          <a:p>
            <a:pPr>
              <a:defRPr/>
            </a:pPr>
            <a:r>
              <a:rPr lang="it-IT" b="1" dirty="0">
                <a:latin typeface="Comic Sans MS" charset="0"/>
                <a:ea typeface="ＭＳ Ｐゴシック" charset="0"/>
              </a:rPr>
              <a:t>   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 </a:t>
            </a:r>
            <a:r>
              <a:rPr lang="it-IT" b="1" dirty="0">
                <a:latin typeface="Comic Sans MS" charset="0"/>
                <a:ea typeface="ＭＳ Ｐゴシック" charset="0"/>
              </a:rPr>
              <a:t>&lt;</a:t>
            </a:r>
            <a:r>
              <a:rPr lang="it-IT" b="1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blocco del ciclo</a:t>
            </a:r>
            <a:r>
              <a:rPr lang="it-IT" b="1" dirty="0">
                <a:latin typeface="Comic Sans MS" charset="0"/>
                <a:ea typeface="ＭＳ Ｐゴシック" charset="0"/>
              </a:rPr>
              <a:t>&gt;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}</a:t>
            </a:r>
            <a:endParaRPr lang="it-IT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while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b="1" dirty="0">
                <a:latin typeface="Comic Sans MS" charset="0"/>
                <a:ea typeface="ＭＳ Ｐゴシック" charset="0"/>
              </a:rPr>
              <a:t>(&lt;predicato&gt;) 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114425" y="228600"/>
            <a:ext cx="6261100" cy="11382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3200" b="1" dirty="0">
                <a:latin typeface="Arial" charset="0"/>
                <a:ea typeface="ＭＳ Ｐゴシック" charset="0"/>
              </a:rPr>
              <a:t>costrutto di ripetizione</a:t>
            </a:r>
            <a:r>
              <a:rPr lang="it-IT" sz="3200" b="1" dirty="0">
                <a:latin typeface="New York" charset="0"/>
                <a:ea typeface="ＭＳ Ｐゴシック" charset="0"/>
              </a:rPr>
              <a:t> </a:t>
            </a:r>
            <a:r>
              <a:rPr lang="it-IT" sz="3200" b="1" dirty="0">
                <a:latin typeface="Arial" charset="0"/>
                <a:ea typeface="ＭＳ Ｐゴシック" charset="0"/>
              </a:rPr>
              <a:t>(</a:t>
            </a:r>
            <a:r>
              <a:rPr lang="it-IT" sz="3200" dirty="0">
                <a:latin typeface="Arial" charset="0"/>
                <a:ea typeface="ＭＳ Ｐゴシック" charset="0"/>
              </a:rPr>
              <a:t>o </a:t>
            </a:r>
            <a:r>
              <a:rPr lang="it-IT" sz="3200" b="1" dirty="0">
                <a:latin typeface="Arial" charset="0"/>
                <a:ea typeface="ＭＳ Ｐゴシック" charset="0"/>
              </a:rPr>
              <a:t>ciclo</a:t>
            </a:r>
            <a:r>
              <a:rPr lang="it-IT" sz="3200" b="1" dirty="0">
                <a:latin typeface="New York" charset="0"/>
                <a:ea typeface="ＭＳ Ｐゴシック" charset="0"/>
              </a:rPr>
              <a:t>)</a:t>
            </a:r>
          </a:p>
          <a:p>
            <a:pPr algn="ctr">
              <a:defRPr/>
            </a:pPr>
            <a:r>
              <a:rPr lang="it-IT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do-</a:t>
            </a:r>
            <a:r>
              <a:rPr lang="it-IT" b="1" dirty="0" err="1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while</a:t>
            </a:r>
            <a:r>
              <a:rPr lang="it-IT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b="1" dirty="0">
                <a:latin typeface="Arial" charset="0"/>
                <a:ea typeface="ＭＳ Ｐゴシック" charset="0"/>
              </a:rPr>
              <a:t>( </a:t>
            </a:r>
            <a:r>
              <a:rPr lang="it-IT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ripetere-finché</a:t>
            </a:r>
            <a:r>
              <a:rPr lang="it-IT" sz="3200" b="1" dirty="0">
                <a:latin typeface="New York" charset="0"/>
                <a:ea typeface="ＭＳ Ｐゴシック" charset="0"/>
              </a:rPr>
              <a:t>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95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95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5"/>
          <p:cNvGraphicFramePr>
            <a:graphicFrameLocks noChangeAspect="1"/>
          </p:cNvGraphicFramePr>
          <p:nvPr/>
        </p:nvGraphicFramePr>
        <p:xfrm>
          <a:off x="2771775" y="3048000"/>
          <a:ext cx="3095625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" name="Documento" r:id="rId5" imgW="2276856" imgH="3150108" progId="Word.Document.8">
                  <p:embed/>
                </p:oleObj>
              </mc:Choice>
              <mc:Fallback>
                <p:oleObj name="Documento" r:id="rId5" imgW="2276856" imgH="3150108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3048000"/>
                        <a:ext cx="3095625" cy="3810000"/>
                      </a:xfrm>
                      <a:prstGeom prst="rect">
                        <a:avLst/>
                      </a:prstGeom>
                      <a:solidFill>
                        <a:srgbClr val="66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114425" y="228600"/>
            <a:ext cx="6261100" cy="11382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3200" b="1" dirty="0">
                <a:latin typeface="Arial" charset="0"/>
                <a:ea typeface="ＭＳ Ｐゴシック" charset="0"/>
              </a:rPr>
              <a:t>costrutto di ripetizione</a:t>
            </a:r>
            <a:r>
              <a:rPr lang="it-IT" sz="3200" b="1" dirty="0">
                <a:latin typeface="New York" charset="0"/>
                <a:ea typeface="ＭＳ Ｐゴシック" charset="0"/>
              </a:rPr>
              <a:t> </a:t>
            </a:r>
            <a:r>
              <a:rPr lang="it-IT" sz="3200" b="1" dirty="0">
                <a:latin typeface="Arial" charset="0"/>
                <a:ea typeface="ＭＳ Ｐゴシック" charset="0"/>
              </a:rPr>
              <a:t>(</a:t>
            </a:r>
            <a:r>
              <a:rPr lang="it-IT" sz="3200" dirty="0">
                <a:latin typeface="Arial" charset="0"/>
                <a:ea typeface="ＭＳ Ｐゴシック" charset="0"/>
              </a:rPr>
              <a:t>o </a:t>
            </a:r>
            <a:r>
              <a:rPr lang="it-IT" sz="3200" b="1" dirty="0">
                <a:latin typeface="Arial" charset="0"/>
                <a:ea typeface="ＭＳ Ｐゴシック" charset="0"/>
              </a:rPr>
              <a:t>ciclo</a:t>
            </a:r>
            <a:r>
              <a:rPr lang="it-IT" sz="3200" b="1" dirty="0">
                <a:latin typeface="New York" charset="0"/>
                <a:ea typeface="ＭＳ Ｐゴシック" charset="0"/>
              </a:rPr>
              <a:t>)</a:t>
            </a:r>
          </a:p>
          <a:p>
            <a:pPr algn="ctr">
              <a:defRPr/>
            </a:pPr>
            <a:r>
              <a:rPr lang="it-IT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do-</a:t>
            </a:r>
            <a:r>
              <a:rPr lang="it-IT" b="1" dirty="0" err="1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while</a:t>
            </a:r>
            <a:r>
              <a:rPr lang="it-IT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b="1" dirty="0">
                <a:latin typeface="Arial" charset="0"/>
                <a:ea typeface="ＭＳ Ｐゴシック" charset="0"/>
              </a:rPr>
              <a:t>( </a:t>
            </a:r>
            <a:r>
              <a:rPr lang="it-IT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ripetere-finché</a:t>
            </a:r>
            <a:r>
              <a:rPr lang="it-IT" sz="3200" b="1" dirty="0">
                <a:latin typeface="New York" charset="0"/>
                <a:ea typeface="ＭＳ Ｐゴシック" charset="0"/>
              </a:rPr>
              <a:t>)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147763" y="1392238"/>
            <a:ext cx="6192837" cy="16621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3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do</a:t>
            </a:r>
            <a:r>
              <a:rPr lang="it-IT" sz="3400" b="1" dirty="0">
                <a:latin typeface="Comic Sans MS" charset="0"/>
                <a:ea typeface="ＭＳ Ｐゴシック" charset="0"/>
              </a:rPr>
              <a:t> 	      	  	</a:t>
            </a:r>
          </a:p>
          <a:p>
            <a:pPr>
              <a:defRPr/>
            </a:pPr>
            <a:r>
              <a:rPr lang="it-IT" sz="3400" b="1" dirty="0">
                <a:latin typeface="Comic Sans MS" charset="0"/>
                <a:ea typeface="ＭＳ Ｐゴシック" charset="0"/>
              </a:rPr>
              <a:t>   </a:t>
            </a:r>
            <a:r>
              <a:rPr lang="it-IT" sz="3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 </a:t>
            </a:r>
            <a:r>
              <a:rPr lang="it-IT" sz="3400" b="1" dirty="0">
                <a:latin typeface="Comic Sans MS" charset="0"/>
                <a:ea typeface="ＭＳ Ｐゴシック" charset="0"/>
              </a:rPr>
              <a:t>&lt;</a:t>
            </a:r>
            <a:r>
              <a:rPr lang="it-IT" sz="3400" b="1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blocco del ciclo</a:t>
            </a:r>
            <a:r>
              <a:rPr lang="it-IT" sz="3400" b="1" dirty="0">
                <a:latin typeface="Comic Sans MS" charset="0"/>
                <a:ea typeface="ＭＳ Ｐゴシック" charset="0"/>
              </a:rPr>
              <a:t>&gt;</a:t>
            </a:r>
            <a:r>
              <a:rPr lang="it-IT" sz="3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}</a:t>
            </a:r>
            <a:endParaRPr lang="it-IT" sz="34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34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while</a:t>
            </a:r>
            <a:r>
              <a:rPr lang="it-IT" sz="34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400" b="1" dirty="0">
                <a:latin typeface="Comic Sans MS" charset="0"/>
                <a:ea typeface="ＭＳ Ｐゴシック" charset="0"/>
              </a:rPr>
              <a:t>(&lt;predicato&gt;) </a:t>
            </a:r>
            <a:r>
              <a:rPr lang="it-IT" sz="3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</a:p>
        </p:txBody>
      </p:sp>
      <p:sp>
        <p:nvSpPr>
          <p:cNvPr id="27653" name="CasellaDiTesto 1"/>
          <p:cNvSpPr txBox="1">
            <a:spLocks noChangeArrowheads="1"/>
          </p:cNvSpPr>
          <p:nvPr/>
        </p:nvSpPr>
        <p:spPr bwMode="auto">
          <a:xfrm>
            <a:off x="5148263" y="6021388"/>
            <a:ext cx="481012" cy="584200"/>
          </a:xfrm>
          <a:prstGeom prst="rect">
            <a:avLst/>
          </a:prstGeom>
          <a:solidFill>
            <a:srgbClr val="66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/>
              <a:t>V</a:t>
            </a:r>
          </a:p>
        </p:txBody>
      </p:sp>
      <p:sp>
        <p:nvSpPr>
          <p:cNvPr id="27654" name="CasellaDiTesto 6"/>
          <p:cNvSpPr txBox="1">
            <a:spLocks noChangeArrowheads="1"/>
          </p:cNvSpPr>
          <p:nvPr/>
        </p:nvSpPr>
        <p:spPr bwMode="auto">
          <a:xfrm>
            <a:off x="3511550" y="6300788"/>
            <a:ext cx="412750" cy="584200"/>
          </a:xfrm>
          <a:prstGeom prst="rect">
            <a:avLst/>
          </a:prstGeom>
          <a:solidFill>
            <a:srgbClr val="66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/>
              <a:t>F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Object 5"/>
          <p:cNvGraphicFramePr>
            <a:graphicFrameLocks noChangeAspect="1"/>
          </p:cNvGraphicFramePr>
          <p:nvPr/>
        </p:nvGraphicFramePr>
        <p:xfrm>
          <a:off x="2700338" y="1304925"/>
          <a:ext cx="3095625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7" name="Documento" r:id="rId5" imgW="2276856" imgH="3150108" progId="Word.Document.8">
                  <p:embed/>
                </p:oleObj>
              </mc:Choice>
              <mc:Fallback>
                <p:oleObj name="Documento" r:id="rId5" imgW="2276856" imgH="3150108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1304925"/>
                        <a:ext cx="3095625" cy="3810000"/>
                      </a:xfrm>
                      <a:prstGeom prst="rect">
                        <a:avLst/>
                      </a:prstGeom>
                      <a:solidFill>
                        <a:srgbClr val="66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525" y="26988"/>
            <a:ext cx="9061450" cy="12001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b="1" dirty="0">
                <a:latin typeface="Arial" charset="0"/>
                <a:ea typeface="ＭＳ Ｐゴシック" charset="0"/>
              </a:rPr>
              <a:t>il costrutto </a:t>
            </a:r>
            <a:r>
              <a:rPr lang="it-IT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do-</a:t>
            </a:r>
            <a:r>
              <a:rPr lang="it-IT" b="1" dirty="0" err="1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while</a:t>
            </a:r>
            <a:r>
              <a:rPr lang="it-IT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b="1" dirty="0">
                <a:latin typeface="Arial" charset="0"/>
                <a:ea typeface="ＭＳ Ｐゴシック" charset="0"/>
              </a:rPr>
              <a:t>può essere usato per</a:t>
            </a:r>
          </a:p>
          <a:p>
            <a:pPr algn="ctr">
              <a:defRPr/>
            </a:pPr>
            <a:r>
              <a:rPr lang="it-IT" b="1" dirty="0">
                <a:latin typeface="Arial" charset="0"/>
                <a:ea typeface="ＭＳ Ｐゴシック" charset="0"/>
              </a:rPr>
              <a:t>ottenere il costrutto  </a:t>
            </a:r>
            <a:r>
              <a:rPr lang="it-IT" b="1" dirty="0" err="1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repeat-until</a:t>
            </a:r>
            <a:endParaRPr lang="it-IT" sz="3200" b="1" dirty="0">
              <a:latin typeface="New York" charset="0"/>
              <a:ea typeface="ＭＳ Ｐゴシック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331913" y="5181600"/>
            <a:ext cx="6192837" cy="16621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3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do</a:t>
            </a:r>
            <a:r>
              <a:rPr lang="it-IT" sz="3400" b="1" dirty="0">
                <a:latin typeface="Comic Sans MS" charset="0"/>
                <a:ea typeface="ＭＳ Ｐゴシック" charset="0"/>
              </a:rPr>
              <a:t> 	      	  	</a:t>
            </a:r>
          </a:p>
          <a:p>
            <a:pPr>
              <a:defRPr/>
            </a:pPr>
            <a:r>
              <a:rPr lang="it-IT" sz="3400" b="1" dirty="0">
                <a:latin typeface="Comic Sans MS" charset="0"/>
                <a:ea typeface="ＭＳ Ｐゴシック" charset="0"/>
              </a:rPr>
              <a:t>   </a:t>
            </a:r>
            <a:r>
              <a:rPr lang="it-IT" sz="3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 </a:t>
            </a:r>
            <a:r>
              <a:rPr lang="it-IT" sz="3400" b="1" dirty="0">
                <a:latin typeface="Comic Sans MS" charset="0"/>
                <a:ea typeface="ＭＳ Ｐゴシック" charset="0"/>
              </a:rPr>
              <a:t>&lt;</a:t>
            </a:r>
            <a:r>
              <a:rPr lang="it-IT" sz="3400" b="1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blocco del ciclo</a:t>
            </a:r>
            <a:r>
              <a:rPr lang="it-IT" sz="3400" b="1" dirty="0">
                <a:latin typeface="Comic Sans MS" charset="0"/>
                <a:ea typeface="ＭＳ Ｐゴシック" charset="0"/>
              </a:rPr>
              <a:t>&gt;</a:t>
            </a:r>
            <a:r>
              <a:rPr lang="it-IT" sz="3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}</a:t>
            </a:r>
            <a:endParaRPr lang="it-IT" sz="34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34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while</a:t>
            </a:r>
            <a:r>
              <a:rPr lang="it-IT" sz="34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400" b="1" dirty="0">
                <a:latin typeface="Comic Sans MS" charset="0"/>
                <a:ea typeface="ＭＳ Ｐゴシック" charset="0"/>
              </a:rPr>
              <a:t>(&lt;predicato negato&gt;) </a:t>
            </a:r>
            <a:r>
              <a:rPr lang="it-IT" sz="3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4925" y="2420938"/>
            <a:ext cx="2947988" cy="12001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dirty="0">
                <a:latin typeface="Arial" charset="0"/>
                <a:ea typeface="ＭＳ Ｐゴシック" charset="0"/>
              </a:rPr>
              <a:t>costrutto  </a:t>
            </a:r>
            <a:r>
              <a:rPr lang="it-IT" b="1" dirty="0" err="1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repeat-until</a:t>
            </a:r>
            <a:endParaRPr lang="it-IT" sz="3200" b="1" dirty="0">
              <a:latin typeface="New York" charset="0"/>
              <a:ea typeface="ＭＳ Ｐゴシック" charset="0"/>
            </a:endParaRPr>
          </a:p>
        </p:txBody>
      </p:sp>
      <p:cxnSp>
        <p:nvCxnSpPr>
          <p:cNvPr id="8" name="Connettore 2 7"/>
          <p:cNvCxnSpPr>
            <a:cxnSpLocks noChangeShapeType="1"/>
          </p:cNvCxnSpPr>
          <p:nvPr/>
        </p:nvCxnSpPr>
        <p:spPr bwMode="auto">
          <a:xfrm>
            <a:off x="1763713" y="3644900"/>
            <a:ext cx="3384550" cy="792163"/>
          </a:xfrm>
          <a:prstGeom prst="straightConnector1">
            <a:avLst/>
          </a:prstGeom>
          <a:noFill/>
          <a:ln w="38100" algn="ctr">
            <a:solidFill>
              <a:srgbClr val="66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Connettore 2 9"/>
          <p:cNvCxnSpPr>
            <a:cxnSpLocks noChangeShapeType="1"/>
          </p:cNvCxnSpPr>
          <p:nvPr/>
        </p:nvCxnSpPr>
        <p:spPr bwMode="auto">
          <a:xfrm>
            <a:off x="1187450" y="3668713"/>
            <a:ext cx="2376488" cy="1084262"/>
          </a:xfrm>
          <a:prstGeom prst="straightConnector1">
            <a:avLst/>
          </a:prstGeom>
          <a:noFill/>
          <a:ln w="38100" algn="ctr">
            <a:solidFill>
              <a:srgbClr val="66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4" name="CasellaDiTesto 11"/>
          <p:cNvSpPr txBox="1">
            <a:spLocks noChangeArrowheads="1"/>
          </p:cNvSpPr>
          <p:nvPr/>
        </p:nvSpPr>
        <p:spPr bwMode="auto">
          <a:xfrm>
            <a:off x="3348038" y="4508500"/>
            <a:ext cx="461962" cy="554038"/>
          </a:xfrm>
          <a:prstGeom prst="rect">
            <a:avLst/>
          </a:prstGeom>
          <a:solidFill>
            <a:srgbClr val="66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000"/>
              <a:t>V</a:t>
            </a:r>
          </a:p>
        </p:txBody>
      </p:sp>
      <p:sp>
        <p:nvSpPr>
          <p:cNvPr id="29705" name="CasellaDiTesto 12"/>
          <p:cNvSpPr txBox="1">
            <a:spLocks noChangeArrowheads="1"/>
          </p:cNvSpPr>
          <p:nvPr/>
        </p:nvSpPr>
        <p:spPr bwMode="auto">
          <a:xfrm>
            <a:off x="5046663" y="4292600"/>
            <a:ext cx="396875" cy="554038"/>
          </a:xfrm>
          <a:prstGeom prst="rect">
            <a:avLst/>
          </a:prstGeom>
          <a:solidFill>
            <a:srgbClr val="66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000"/>
              <a:t>F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533400" y="0"/>
            <a:ext cx="8016875" cy="57943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Esempio: visualizzazione interi da 1 a 10</a:t>
            </a:r>
            <a:endParaRPr lang="it-IT" altLang="it-IT">
              <a:latin typeface="New York" charset="0"/>
            </a:endParaRP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1258888" y="4797425"/>
            <a:ext cx="5686425" cy="1260475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200" b="1">
                <a:latin typeface="Arial" charset="0"/>
                <a:ea typeface="ＭＳ Ｐゴシック" charset="0"/>
              </a:rPr>
              <a:t>output:</a:t>
            </a:r>
            <a:r>
              <a:rPr lang="it-IT" sz="2400" b="1">
                <a:latin typeface="New York" charset="0"/>
                <a:ea typeface="ＭＳ Ｐゴシック" charset="0"/>
              </a:rPr>
              <a:t> </a:t>
            </a:r>
          </a:p>
          <a:p>
            <a:pPr>
              <a:defRPr/>
            </a:pPr>
            <a:endParaRPr lang="it-IT" sz="800" b="1">
              <a:latin typeface="New York" charset="0"/>
              <a:ea typeface="ＭＳ Ｐゴシック" charset="0"/>
            </a:endParaRPr>
          </a:p>
          <a:p>
            <a:pPr>
              <a:defRPr/>
            </a:pPr>
            <a:r>
              <a:rPr lang="it-IT" b="1">
                <a:latin typeface="Courier New" charset="0"/>
                <a:ea typeface="ＭＳ Ｐゴシック" charset="0"/>
              </a:rPr>
              <a:t>1  2 ......... 9  10</a:t>
            </a:r>
            <a:endParaRPr lang="it-IT" sz="2400" b="1">
              <a:latin typeface="Monaco" charset="0"/>
              <a:ea typeface="ＭＳ Ｐゴシック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00113" y="1052513"/>
            <a:ext cx="6192837" cy="32321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34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3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400" b="1" dirty="0">
                <a:latin typeface="Comic Sans MS" charset="0"/>
                <a:ea typeface="ＭＳ Ｐゴシック" charset="0"/>
              </a:rPr>
              <a:t>i</a:t>
            </a:r>
            <a:r>
              <a:rPr lang="it-IT" sz="3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3400" b="1" dirty="0">
                <a:latin typeface="Comic Sans MS" charset="0"/>
                <a:ea typeface="ＭＳ Ｐゴシック" charset="0"/>
              </a:rPr>
              <a:t>i=0</a:t>
            </a:r>
            <a:r>
              <a:rPr lang="it-IT" sz="3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 </a:t>
            </a:r>
          </a:p>
          <a:p>
            <a:pPr>
              <a:defRPr/>
            </a:pPr>
            <a:r>
              <a:rPr lang="it-IT" sz="3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do</a:t>
            </a:r>
            <a:r>
              <a:rPr lang="it-IT" sz="3400" b="1" dirty="0">
                <a:latin typeface="Comic Sans MS" charset="0"/>
                <a:ea typeface="ＭＳ Ｐゴシック" charset="0"/>
              </a:rPr>
              <a:t> 	      	  	</a:t>
            </a:r>
          </a:p>
          <a:p>
            <a:pPr>
              <a:defRPr/>
            </a:pPr>
            <a:r>
              <a:rPr lang="it-IT" sz="3400" b="1" dirty="0">
                <a:latin typeface="Comic Sans MS" charset="0"/>
                <a:ea typeface="ＭＳ Ｐゴシック" charset="0"/>
              </a:rPr>
              <a:t>   </a:t>
            </a:r>
            <a:r>
              <a:rPr lang="it-IT" sz="3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 </a:t>
            </a:r>
            <a:r>
              <a:rPr lang="it-IT" sz="3400" b="1" dirty="0">
                <a:latin typeface="Comic Sans MS" charset="0"/>
                <a:ea typeface="ＭＳ Ｐゴシック" charset="0"/>
              </a:rPr>
              <a:t>i = i+1</a:t>
            </a:r>
            <a:r>
              <a:rPr lang="it-IT" sz="3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</a:p>
          <a:p>
            <a:pPr>
              <a:defRPr/>
            </a:pPr>
            <a:r>
              <a:rPr lang="it-IT" sz="3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   </a:t>
            </a:r>
            <a:r>
              <a:rPr lang="it-IT" sz="34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printf</a:t>
            </a:r>
            <a:r>
              <a:rPr lang="it-IT" sz="3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400" b="1" dirty="0">
                <a:latin typeface="Comic Sans MS" charset="0"/>
                <a:ea typeface="ＭＳ Ｐゴシック" charset="0"/>
              </a:rPr>
              <a:t>(i)</a:t>
            </a:r>
            <a:r>
              <a:rPr lang="it-IT" sz="3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 }</a:t>
            </a:r>
            <a:endParaRPr lang="it-IT" sz="34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34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while</a:t>
            </a:r>
            <a:r>
              <a:rPr lang="it-IT" sz="34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400" b="1" dirty="0">
                <a:latin typeface="Comic Sans MS" charset="0"/>
                <a:ea typeface="ＭＳ Ｐゴシック" charset="0"/>
              </a:rPr>
              <a:t>(i &lt; 10) </a:t>
            </a:r>
            <a:r>
              <a:rPr lang="it-IT" sz="3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900113" y="1052513"/>
            <a:ext cx="6192837" cy="32321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34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3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400" b="1" dirty="0">
                <a:latin typeface="Comic Sans MS" charset="0"/>
                <a:ea typeface="ＭＳ Ｐゴシック" charset="0"/>
              </a:rPr>
              <a:t>i</a:t>
            </a:r>
            <a:r>
              <a:rPr lang="it-IT" sz="3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3400" b="1" dirty="0">
                <a:latin typeface="Comic Sans MS" charset="0"/>
                <a:ea typeface="ＭＳ Ｐゴシック" charset="0"/>
              </a:rPr>
              <a:t>i=1</a:t>
            </a:r>
            <a:r>
              <a:rPr lang="it-IT" sz="3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 </a:t>
            </a:r>
          </a:p>
          <a:p>
            <a:pPr>
              <a:defRPr/>
            </a:pPr>
            <a:r>
              <a:rPr lang="it-IT" sz="3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do</a:t>
            </a:r>
            <a:r>
              <a:rPr lang="it-IT" sz="3400" b="1" dirty="0">
                <a:latin typeface="Comic Sans MS" charset="0"/>
                <a:ea typeface="ＭＳ Ｐゴシック" charset="0"/>
              </a:rPr>
              <a:t> 	      	  	</a:t>
            </a:r>
          </a:p>
          <a:p>
            <a:pPr>
              <a:defRPr/>
            </a:pPr>
            <a:r>
              <a:rPr lang="it-IT" sz="3400" b="1" dirty="0">
                <a:latin typeface="Comic Sans MS" charset="0"/>
                <a:ea typeface="ＭＳ Ｐゴシック" charset="0"/>
              </a:rPr>
              <a:t>   </a:t>
            </a:r>
            <a:r>
              <a:rPr lang="it-IT" sz="3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 </a:t>
            </a:r>
            <a:r>
              <a:rPr lang="it-IT" sz="34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printf</a:t>
            </a:r>
            <a:r>
              <a:rPr lang="it-IT" sz="3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400" b="1" dirty="0">
                <a:latin typeface="Comic Sans MS" charset="0"/>
                <a:ea typeface="ＭＳ Ｐゴシック" charset="0"/>
              </a:rPr>
              <a:t>(i)</a:t>
            </a:r>
            <a:r>
              <a:rPr lang="it-IT" sz="3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3400" b="1" dirty="0">
                <a:latin typeface="Comic Sans MS" charset="0"/>
                <a:ea typeface="ＭＳ Ｐゴシック" charset="0"/>
              </a:rPr>
              <a:t>     i = i+1</a:t>
            </a:r>
            <a:r>
              <a:rPr lang="it-IT" sz="3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 }</a:t>
            </a:r>
            <a:endParaRPr lang="it-IT" sz="34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34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while</a:t>
            </a:r>
            <a:r>
              <a:rPr lang="it-IT" sz="34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400" b="1" dirty="0">
                <a:latin typeface="Comic Sans MS" charset="0"/>
                <a:ea typeface="ＭＳ Ｐゴシック" charset="0"/>
              </a:rPr>
              <a:t>(i &lt;= 10) </a:t>
            </a:r>
            <a:r>
              <a:rPr lang="it-IT" sz="3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</a:p>
        </p:txBody>
      </p:sp>
      <p:sp>
        <p:nvSpPr>
          <p:cNvPr id="33795" name="Text Box 2"/>
          <p:cNvSpPr txBox="1">
            <a:spLocks noChangeArrowheads="1"/>
          </p:cNvSpPr>
          <p:nvPr/>
        </p:nvSpPr>
        <p:spPr bwMode="auto">
          <a:xfrm>
            <a:off x="533400" y="0"/>
            <a:ext cx="8016875" cy="57943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Esempio: visualizzazione interi da 1 a 10</a:t>
            </a:r>
            <a:endParaRPr lang="it-IT" altLang="it-IT">
              <a:latin typeface="New York" charset="0"/>
            </a:endParaRPr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4284663" y="2133600"/>
            <a:ext cx="4183062" cy="641350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Versione alternativa</a:t>
            </a: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1258888" y="4797425"/>
            <a:ext cx="5686425" cy="1260475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200" b="1">
                <a:latin typeface="Arial" charset="0"/>
                <a:ea typeface="ＭＳ Ｐゴシック" charset="0"/>
              </a:rPr>
              <a:t>output:</a:t>
            </a:r>
            <a:r>
              <a:rPr lang="it-IT" sz="2400" b="1">
                <a:latin typeface="New York" charset="0"/>
                <a:ea typeface="ＭＳ Ｐゴシック" charset="0"/>
              </a:rPr>
              <a:t> </a:t>
            </a:r>
          </a:p>
          <a:p>
            <a:pPr>
              <a:defRPr/>
            </a:pPr>
            <a:endParaRPr lang="it-IT" sz="800" b="1">
              <a:latin typeface="New York" charset="0"/>
              <a:ea typeface="ＭＳ Ｐゴシック" charset="0"/>
            </a:endParaRPr>
          </a:p>
          <a:p>
            <a:pPr>
              <a:defRPr/>
            </a:pPr>
            <a:r>
              <a:rPr lang="it-IT" b="1">
                <a:latin typeface="Courier New" charset="0"/>
                <a:ea typeface="ＭＳ Ｐゴシック" charset="0"/>
              </a:rPr>
              <a:t>1  2 ......... 9  10</a:t>
            </a:r>
            <a:endParaRPr lang="it-IT" sz="2400" b="1">
              <a:latin typeface="Monaco" charset="0"/>
              <a:ea typeface="ＭＳ Ｐゴシック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8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5"/>
          <p:cNvSpPr txBox="1">
            <a:spLocks noChangeArrowheads="1"/>
          </p:cNvSpPr>
          <p:nvPr/>
        </p:nvSpPr>
        <p:spPr bwMode="auto">
          <a:xfrm>
            <a:off x="1692275" y="260350"/>
            <a:ext cx="5105400" cy="641350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osservazione importante</a:t>
            </a:r>
          </a:p>
        </p:txBody>
      </p:sp>
      <p:sp>
        <p:nvSpPr>
          <p:cNvPr id="35843" name="Text Box 7"/>
          <p:cNvSpPr txBox="1">
            <a:spLocks noChangeArrowheads="1"/>
          </p:cNvSpPr>
          <p:nvPr/>
        </p:nvSpPr>
        <p:spPr bwMode="auto">
          <a:xfrm>
            <a:off x="395288" y="2565400"/>
            <a:ext cx="8399462" cy="1373188"/>
          </a:xfrm>
          <a:prstGeom prst="rect">
            <a:avLst/>
          </a:prstGeom>
          <a:solidFill>
            <a:srgbClr val="DDDDDD"/>
          </a:solidFill>
          <a:ln w="57150">
            <a:solidFill>
              <a:srgbClr val="92D05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almeno una delle variabili che compaiono nel predicato di uscita deve avere il proprio valore </a:t>
            </a:r>
            <a:r>
              <a:rPr lang="it-IT" altLang="it-IT" sz="2800" b="1">
                <a:latin typeface="Arial" panose="020B0604020202020204" pitchFamily="34" charset="0"/>
              </a:rPr>
              <a:t>modificato</a:t>
            </a:r>
            <a:r>
              <a:rPr lang="it-IT" altLang="it-IT" sz="2800">
                <a:latin typeface="Arial" panose="020B0604020202020204" pitchFamily="34" charset="0"/>
              </a:rPr>
              <a:t> da una istruzione del blocco del ciclo</a:t>
            </a:r>
          </a:p>
        </p:txBody>
      </p:sp>
      <p:sp>
        <p:nvSpPr>
          <p:cNvPr id="35844" name="Text Box 8"/>
          <p:cNvSpPr txBox="1">
            <a:spLocks noChangeArrowheads="1"/>
          </p:cNvSpPr>
          <p:nvPr/>
        </p:nvSpPr>
        <p:spPr bwMode="auto">
          <a:xfrm>
            <a:off x="179388" y="1125538"/>
            <a:ext cx="8713787" cy="137318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in generale, il valore del predicato </a:t>
            </a:r>
            <a:r>
              <a:rPr lang="it-IT" altLang="it-IT" sz="2800" b="1">
                <a:latin typeface="Arial" panose="020B0604020202020204" pitchFamily="34" charset="0"/>
              </a:rPr>
              <a:t>deve cambiare</a:t>
            </a:r>
            <a:r>
              <a:rPr lang="it-IT" altLang="it-IT" sz="2800">
                <a:latin typeface="Arial" panose="020B0604020202020204" pitchFamily="34" charset="0"/>
              </a:rPr>
              <a:t> durante l’</a:t>
            </a:r>
            <a:r>
              <a:rPr lang="it-IT" altLang="ja-JP" sz="2800">
                <a:latin typeface="Arial" panose="020B0604020202020204" pitchFamily="34" charset="0"/>
              </a:rPr>
              <a:t>esecuzione del ciclo, per evitare un loop (sequenza infinita di operazioni)</a:t>
            </a:r>
            <a:endParaRPr lang="it-IT" altLang="it-IT" sz="2800">
              <a:latin typeface="Arial" panose="020B0604020202020204" pitchFamily="34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076825" y="4032250"/>
            <a:ext cx="3527425" cy="26781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i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i=1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 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do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	      	  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  {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printf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(i)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     i = i+1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 }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while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(i &lt;= 10)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11188" y="4032250"/>
            <a:ext cx="4032250" cy="26781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i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i=0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 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do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	      	  	</a:t>
            </a:r>
          </a:p>
          <a:p>
            <a:pPr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  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i = i+1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  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printf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(i)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 }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while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(i &lt; 10)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139825" y="228600"/>
            <a:ext cx="6210300" cy="11382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3200" b="1">
                <a:latin typeface="Arial" charset="0"/>
                <a:ea typeface="ＭＳ Ｐゴシック" charset="0"/>
              </a:rPr>
              <a:t>costrutto di ripetizione</a:t>
            </a:r>
            <a:r>
              <a:rPr lang="it-IT" sz="3200" b="1">
                <a:latin typeface="New York" charset="0"/>
                <a:ea typeface="ＭＳ Ｐゴシック" charset="0"/>
              </a:rPr>
              <a:t> </a:t>
            </a:r>
            <a:r>
              <a:rPr lang="it-IT" sz="3200">
                <a:latin typeface="Arial" charset="0"/>
                <a:ea typeface="ＭＳ Ｐゴシック" charset="0"/>
              </a:rPr>
              <a:t>(o </a:t>
            </a:r>
            <a:r>
              <a:rPr lang="it-IT" sz="3200" b="1">
                <a:latin typeface="Arial" charset="0"/>
                <a:ea typeface="ＭＳ Ｐゴシック" charset="0"/>
              </a:rPr>
              <a:t>ciclo</a:t>
            </a:r>
            <a:r>
              <a:rPr lang="it-IT" sz="3200" b="1">
                <a:latin typeface="New York" charset="0"/>
                <a:ea typeface="ＭＳ Ｐゴシック" charset="0"/>
              </a:rPr>
              <a:t>)</a:t>
            </a:r>
          </a:p>
          <a:p>
            <a:pPr algn="ctr">
              <a:defRPr/>
            </a:pPr>
            <a:r>
              <a:rPr lang="it-IT" b="1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while</a:t>
            </a:r>
            <a:endParaRPr lang="it-IT" sz="320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37891" name="Text Box 5"/>
          <p:cNvSpPr txBox="1">
            <a:spLocks noChangeArrowheads="1"/>
          </p:cNvSpPr>
          <p:nvPr/>
        </p:nvSpPr>
        <p:spPr bwMode="auto">
          <a:xfrm>
            <a:off x="762000" y="1676400"/>
            <a:ext cx="8016875" cy="10668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denota la ripetizione  in dipendenza del valore di un predicato (con test iniziale)</a:t>
            </a:r>
            <a:endParaRPr lang="it-IT" altLang="it-IT" sz="2400">
              <a:latin typeface="New York" charset="0"/>
            </a:endParaRP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1258888" y="3141663"/>
            <a:ext cx="6192837" cy="12001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while</a:t>
            </a:r>
            <a:r>
              <a:rPr lang="it-IT" b="1" dirty="0">
                <a:latin typeface="Comic Sans MS" charset="0"/>
                <a:ea typeface="ＭＳ Ｐゴシック" charset="0"/>
              </a:rPr>
              <a:t> (&lt;predicato&gt;)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 </a:t>
            </a:r>
            <a:r>
              <a:rPr lang="it-IT" b="1" dirty="0">
                <a:latin typeface="Comic Sans MS" charset="0"/>
                <a:ea typeface="ＭＳ Ｐゴシック" charset="0"/>
              </a:rPr>
              <a:t>     	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</a:p>
          <a:p>
            <a:pPr>
              <a:defRPr/>
            </a:pP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 { </a:t>
            </a:r>
            <a:r>
              <a:rPr lang="it-IT" b="1" dirty="0">
                <a:latin typeface="Comic Sans MS" charset="0"/>
                <a:ea typeface="ＭＳ Ｐゴシック" charset="0"/>
              </a:rPr>
              <a:t>&lt;</a:t>
            </a:r>
            <a:r>
              <a:rPr lang="it-IT" b="1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blocco del ciclo</a:t>
            </a:r>
            <a:r>
              <a:rPr lang="it-IT" b="1" dirty="0">
                <a:latin typeface="Comic Sans MS" charset="0"/>
                <a:ea typeface="ＭＳ Ｐゴシック" charset="0"/>
              </a:rPr>
              <a:t>&gt;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</a:t>
            </a:r>
            <a:endParaRPr lang="it-IT" b="1" dirty="0">
              <a:latin typeface="Comic Sans MS" charset="0"/>
              <a:ea typeface="ＭＳ Ｐゴシック" charset="0"/>
            </a:endParaRPr>
          </a:p>
        </p:txBody>
      </p:sp>
      <p:grpSp>
        <p:nvGrpSpPr>
          <p:cNvPr id="57360" name="Group 16"/>
          <p:cNvGrpSpPr>
            <a:grpSpLocks/>
          </p:cNvGrpSpPr>
          <p:nvPr/>
        </p:nvGrpSpPr>
        <p:grpSpPr bwMode="auto">
          <a:xfrm>
            <a:off x="1658938" y="3141663"/>
            <a:ext cx="5546725" cy="2827337"/>
            <a:chOff x="1272" y="2387"/>
            <a:chExt cx="3494" cy="1781"/>
          </a:xfrm>
        </p:grpSpPr>
        <p:sp>
          <p:nvSpPr>
            <p:cNvPr id="37894" name="Text Box 12"/>
            <p:cNvSpPr txBox="1">
              <a:spLocks noChangeArrowheads="1"/>
            </p:cNvSpPr>
            <p:nvPr/>
          </p:nvSpPr>
          <p:spPr bwMode="auto">
            <a:xfrm>
              <a:off x="1272" y="3838"/>
              <a:ext cx="3494" cy="330"/>
            </a:xfrm>
            <a:prstGeom prst="rect">
              <a:avLst/>
            </a:prstGeom>
            <a:solidFill>
              <a:srgbClr val="DDDDDD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latin typeface="Arial" panose="020B0604020202020204" pitchFamily="34" charset="0"/>
                </a:rPr>
                <a:t>predicato di permanenza nel ciclo</a:t>
              </a:r>
            </a:p>
          </p:txBody>
        </p:sp>
        <p:sp>
          <p:nvSpPr>
            <p:cNvPr id="37895" name="Line 13"/>
            <p:cNvSpPr>
              <a:spLocks noChangeShapeType="1"/>
            </p:cNvSpPr>
            <p:nvPr/>
          </p:nvSpPr>
          <p:spPr bwMode="auto">
            <a:xfrm flipV="1">
              <a:off x="2835" y="2795"/>
              <a:ext cx="0" cy="104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7896" name="Rectangle 14"/>
            <p:cNvSpPr>
              <a:spLocks noChangeArrowheads="1"/>
            </p:cNvSpPr>
            <p:nvPr/>
          </p:nvSpPr>
          <p:spPr bwMode="auto">
            <a:xfrm>
              <a:off x="1837" y="2387"/>
              <a:ext cx="1996" cy="40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1139825" y="228600"/>
            <a:ext cx="6210300" cy="11382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3200" b="1">
                <a:latin typeface="Arial" charset="0"/>
                <a:ea typeface="ＭＳ Ｐゴシック" charset="0"/>
              </a:rPr>
              <a:t>costrutto di ripetizione</a:t>
            </a:r>
            <a:r>
              <a:rPr lang="it-IT" sz="3200" b="1">
                <a:latin typeface="New York" charset="0"/>
                <a:ea typeface="ＭＳ Ｐゴシック" charset="0"/>
              </a:rPr>
              <a:t> </a:t>
            </a:r>
            <a:r>
              <a:rPr lang="it-IT" sz="3200">
                <a:latin typeface="Arial" charset="0"/>
                <a:ea typeface="ＭＳ Ｐゴシック" charset="0"/>
              </a:rPr>
              <a:t>(o </a:t>
            </a:r>
            <a:r>
              <a:rPr lang="it-IT" sz="3200" b="1">
                <a:latin typeface="Arial" charset="0"/>
                <a:ea typeface="ＭＳ Ｐゴシック" charset="0"/>
              </a:rPr>
              <a:t>ciclo</a:t>
            </a:r>
            <a:r>
              <a:rPr lang="it-IT" sz="3200" b="1">
                <a:latin typeface="New York" charset="0"/>
                <a:ea typeface="ＭＳ Ｐゴシック" charset="0"/>
              </a:rPr>
              <a:t>)</a:t>
            </a:r>
          </a:p>
          <a:p>
            <a:pPr algn="ctr">
              <a:defRPr/>
            </a:pPr>
            <a:r>
              <a:rPr lang="it-IT" b="1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while</a:t>
            </a:r>
            <a:endParaRPr lang="it-IT" sz="320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111623" name="Text Box 7"/>
          <p:cNvSpPr txBox="1">
            <a:spLocks noChangeArrowheads="1"/>
          </p:cNvSpPr>
          <p:nvPr/>
        </p:nvSpPr>
        <p:spPr bwMode="auto">
          <a:xfrm>
            <a:off x="395288" y="3644900"/>
            <a:ext cx="8064500" cy="2346325"/>
          </a:xfrm>
          <a:prstGeom prst="rect">
            <a:avLst/>
          </a:prstGeom>
          <a:solidFill>
            <a:srgbClr val="CCFFCC"/>
          </a:solidFill>
          <a:ln w="28575">
            <a:solidFill>
              <a:srgbClr val="66FF33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200" b="1" dirty="0" smtClean="0">
                <a:latin typeface="Arial" panose="020B0604020202020204" pitchFamily="34" charset="0"/>
              </a:rPr>
              <a:t>il blocco del ciclo </a:t>
            </a:r>
            <a:r>
              <a:rPr lang="it-IT" altLang="it-IT" sz="3200" b="1" dirty="0" smtClean="0">
                <a:solidFill>
                  <a:srgbClr val="669900"/>
                </a:solidFill>
                <a:latin typeface="Arial" panose="020B0604020202020204" pitchFamily="34" charset="0"/>
              </a:rPr>
              <a:t>viene eseguito</a:t>
            </a:r>
            <a:r>
              <a:rPr lang="it-IT" altLang="it-IT" sz="3200" b="1" dirty="0" smtClean="0">
                <a:latin typeface="Arial" panose="020B0604020202020204" pitchFamily="34" charset="0"/>
              </a:rPr>
              <a:t>  se il  valore del </a:t>
            </a:r>
            <a:r>
              <a:rPr lang="it-IT" altLang="it-IT" sz="3200" b="1" dirty="0" smtClean="0">
                <a:latin typeface="Comic Sans MS" panose="030F0702030302020204" pitchFamily="66" charset="0"/>
              </a:rPr>
              <a:t>&lt;</a:t>
            </a:r>
            <a:r>
              <a:rPr lang="it-IT" altLang="it-IT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predicato</a:t>
            </a:r>
            <a:r>
              <a:rPr lang="it-IT" altLang="it-IT" sz="3200" b="1" dirty="0" smtClean="0">
                <a:latin typeface="Comic Sans MS" panose="030F0702030302020204" pitchFamily="66" charset="0"/>
              </a:rPr>
              <a:t>&gt;</a:t>
            </a:r>
            <a:r>
              <a:rPr lang="it-IT" altLang="it-IT" sz="3200" b="1" dirty="0" smtClean="0">
                <a:latin typeface="Arial" panose="020B0604020202020204" pitchFamily="34" charset="0"/>
              </a:rPr>
              <a:t>  è </a:t>
            </a:r>
            <a:r>
              <a:rPr lang="it-IT" altLang="it-IT" sz="3200" b="1" dirty="0" smtClean="0">
                <a:solidFill>
                  <a:srgbClr val="669900"/>
                </a:solidFill>
                <a:latin typeface="Arial" panose="020B0604020202020204" pitchFamily="34" charset="0"/>
              </a:rPr>
              <a:t>vero</a:t>
            </a:r>
            <a:r>
              <a:rPr lang="it-IT" altLang="it-IT" sz="3200" b="1" dirty="0" smtClean="0">
                <a:latin typeface="Arial" panose="020B0604020202020204" pitchFamily="34" charset="0"/>
              </a:rPr>
              <a:t>; </a:t>
            </a:r>
          </a:p>
          <a:p>
            <a:pPr algn="ctr">
              <a:defRPr/>
            </a:pPr>
            <a:endParaRPr lang="it-IT" altLang="it-IT" sz="1000" b="1" dirty="0" smtClean="0">
              <a:latin typeface="Arial" panose="020B0604020202020204" pitchFamily="34" charset="0"/>
            </a:endParaRPr>
          </a:p>
          <a:p>
            <a:pPr algn="ctr">
              <a:defRPr/>
            </a:pPr>
            <a:r>
              <a:rPr lang="it-IT" altLang="it-IT" sz="3200" b="1" dirty="0" smtClean="0">
                <a:latin typeface="Arial" panose="020B0604020202020204" pitchFamily="34" charset="0"/>
              </a:rPr>
              <a:t>se il valore del </a:t>
            </a:r>
            <a:r>
              <a:rPr lang="it-IT" altLang="it-IT" sz="3200" b="1" dirty="0" smtClean="0">
                <a:latin typeface="Comic Sans MS" panose="030F0702030302020204" pitchFamily="66" charset="0"/>
              </a:rPr>
              <a:t>&lt;</a:t>
            </a:r>
            <a:r>
              <a:rPr lang="it-IT" altLang="it-IT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predicato</a:t>
            </a:r>
            <a:r>
              <a:rPr lang="it-IT" altLang="it-IT" sz="3200" b="1" dirty="0" smtClean="0">
                <a:latin typeface="Comic Sans MS" panose="030F0702030302020204" pitchFamily="66" charset="0"/>
              </a:rPr>
              <a:t>&gt;</a:t>
            </a:r>
            <a:r>
              <a:rPr lang="it-IT" altLang="it-IT" sz="3200" b="1" dirty="0" smtClean="0">
                <a:latin typeface="Arial" panose="020B0604020202020204" pitchFamily="34" charset="0"/>
              </a:rPr>
              <a:t> è </a:t>
            </a:r>
            <a:r>
              <a:rPr lang="it-IT" altLang="it-IT" sz="3200" b="1" dirty="0" smtClean="0">
                <a:solidFill>
                  <a:srgbClr val="CC3300"/>
                </a:solidFill>
                <a:latin typeface="Arial" panose="020B0604020202020204" pitchFamily="34" charset="0"/>
              </a:rPr>
              <a:t>falso</a:t>
            </a:r>
            <a:r>
              <a:rPr lang="it-IT" altLang="it-IT" sz="3200" b="1" dirty="0" smtClean="0">
                <a:latin typeface="Arial" panose="020B0604020202020204" pitchFamily="34" charset="0"/>
              </a:rPr>
              <a:t> la ripetizione  </a:t>
            </a:r>
            <a:r>
              <a:rPr lang="it-IT" altLang="it-IT" sz="3200" b="1" dirty="0" smtClean="0">
                <a:solidFill>
                  <a:srgbClr val="CC3300"/>
                </a:solidFill>
                <a:latin typeface="Arial" panose="020B0604020202020204" pitchFamily="34" charset="0"/>
              </a:rPr>
              <a:t>termina</a:t>
            </a:r>
            <a:endParaRPr lang="it-IT" altLang="it-IT" sz="3200" b="1" dirty="0" smtClean="0">
              <a:latin typeface="New York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184275" y="2006600"/>
            <a:ext cx="6192838" cy="12001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while</a:t>
            </a:r>
            <a:r>
              <a:rPr lang="it-IT" b="1" dirty="0">
                <a:latin typeface="Comic Sans MS" charset="0"/>
                <a:ea typeface="ＭＳ Ｐゴシック" charset="0"/>
              </a:rPr>
              <a:t> (&lt;predicato&gt;)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 </a:t>
            </a:r>
            <a:r>
              <a:rPr lang="it-IT" b="1" dirty="0">
                <a:latin typeface="Comic Sans MS" charset="0"/>
                <a:ea typeface="ＭＳ Ｐゴシック" charset="0"/>
              </a:rPr>
              <a:t>     	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</a:p>
          <a:p>
            <a:pPr>
              <a:defRPr/>
            </a:pP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 { </a:t>
            </a:r>
            <a:r>
              <a:rPr lang="it-IT" b="1" dirty="0">
                <a:latin typeface="Comic Sans MS" charset="0"/>
                <a:ea typeface="ＭＳ Ｐゴシック" charset="0"/>
              </a:rPr>
              <a:t>&lt;</a:t>
            </a:r>
            <a:r>
              <a:rPr lang="it-IT" b="1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blocco del ciclo</a:t>
            </a:r>
            <a:r>
              <a:rPr lang="it-IT" b="1" dirty="0">
                <a:latin typeface="Comic Sans MS" charset="0"/>
                <a:ea typeface="ＭＳ Ｐゴシック" charset="0"/>
              </a:rPr>
              <a:t>&gt;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</a:t>
            </a:r>
            <a:endParaRPr lang="it-IT" b="1" dirty="0">
              <a:latin typeface="Comic Sans MS" charset="0"/>
              <a:ea typeface="ＭＳ Ｐゴシック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16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323850" y="1700213"/>
            <a:ext cx="8458200" cy="30257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i </a:t>
            </a:r>
            <a:r>
              <a:rPr lang="it-IT" altLang="it-IT" b="1">
                <a:solidFill>
                  <a:srgbClr val="FF3300"/>
                </a:solidFill>
                <a:latin typeface="Arial" panose="020B0604020202020204" pitchFamily="34" charset="0"/>
              </a:rPr>
              <a:t>costrutti di ripetizione</a:t>
            </a:r>
            <a:r>
              <a:rPr lang="it-IT" altLang="it-IT">
                <a:latin typeface="Arial" panose="020B0604020202020204" pitchFamily="34" charset="0"/>
              </a:rPr>
              <a:t> si distinguono in </a:t>
            </a:r>
          </a:p>
          <a:p>
            <a:pPr>
              <a:spcBef>
                <a:spcPct val="0"/>
              </a:spcBef>
              <a:buClr>
                <a:srgbClr val="CC3300"/>
              </a:buClr>
              <a:buFont typeface="Wingdings" panose="05000000000000000000" pitchFamily="2" charset="2"/>
              <a:buChar char="ü"/>
            </a:pPr>
            <a:r>
              <a:rPr lang="it-IT" altLang="it-IT">
                <a:latin typeface="Arial" panose="020B0604020202020204" pitchFamily="34" charset="0"/>
              </a:rPr>
              <a:t> costrutti in cui il numero di ripetizioni </a:t>
            </a:r>
            <a:r>
              <a:rPr lang="it-IT" altLang="it-IT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>
                <a:latin typeface="Arial" panose="020B0604020202020204" pitchFamily="34" charset="0"/>
              </a:rPr>
              <a:t>(iterazioni) è </a:t>
            </a:r>
            <a:r>
              <a:rPr lang="it-IT" altLang="it-IT">
                <a:solidFill>
                  <a:schemeClr val="accent2"/>
                </a:solidFill>
                <a:latin typeface="Arial" panose="020B0604020202020204" pitchFamily="34" charset="0"/>
              </a:rPr>
              <a:t>noto </a:t>
            </a:r>
            <a:r>
              <a:rPr lang="it-IT" altLang="it-IT" i="1">
                <a:solidFill>
                  <a:schemeClr val="accent2"/>
                </a:solidFill>
                <a:latin typeface="Arial" panose="020B0604020202020204" pitchFamily="34" charset="0"/>
              </a:rPr>
              <a:t>a priori</a:t>
            </a:r>
            <a:r>
              <a:rPr lang="it-IT" altLang="it-IT"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  <a:buClr>
                <a:srgbClr val="CC3300"/>
              </a:buClr>
              <a:buFont typeface="Wingdings" panose="05000000000000000000" pitchFamily="2" charset="2"/>
              <a:buChar char="ü"/>
            </a:pPr>
            <a:r>
              <a:rPr lang="it-IT" altLang="it-IT">
                <a:latin typeface="Arial" panose="020B0604020202020204" pitchFamily="34" charset="0"/>
              </a:rPr>
              <a:t> costrutti in cui il numero di ripetizioni </a:t>
            </a:r>
            <a:r>
              <a:rPr lang="it-IT" altLang="it-IT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>
                <a:latin typeface="Arial" panose="020B0604020202020204" pitchFamily="34" charset="0"/>
              </a:rPr>
              <a:t>(iterazioni) </a:t>
            </a:r>
            <a:r>
              <a:rPr lang="it-IT" altLang="it-IT">
                <a:solidFill>
                  <a:schemeClr val="accent2"/>
                </a:solidFill>
                <a:latin typeface="Arial" panose="020B0604020202020204" pitchFamily="34" charset="0"/>
              </a:rPr>
              <a:t>non</a:t>
            </a:r>
            <a:r>
              <a:rPr lang="it-IT" altLang="it-IT">
                <a:latin typeface="Arial" panose="020B0604020202020204" pitchFamily="34" charset="0"/>
              </a:rPr>
              <a:t> è noto, ma </a:t>
            </a:r>
            <a:r>
              <a:rPr lang="it-IT" altLang="it-IT">
                <a:solidFill>
                  <a:schemeClr val="accent2"/>
                </a:solidFill>
                <a:latin typeface="Arial" panose="020B0604020202020204" pitchFamily="34" charset="0"/>
              </a:rPr>
              <a:t>dipende da </a:t>
            </a:r>
            <a:r>
              <a:rPr lang="it-IT" altLang="it-IT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>
                <a:solidFill>
                  <a:schemeClr val="accent2"/>
                </a:solidFill>
                <a:latin typeface="Arial" panose="020B0604020202020204" pitchFamily="34" charset="0"/>
              </a:rPr>
              <a:t>una condizione</a:t>
            </a:r>
            <a:r>
              <a:rPr lang="it-IT" altLang="it-IT">
                <a:latin typeface="Arial" panose="020B0604020202020204" pitchFamily="34" charset="0"/>
              </a:rPr>
              <a:t> (predicato)</a:t>
            </a:r>
            <a:endParaRPr lang="it-IT" altLang="it-IT" sz="3600"/>
          </a:p>
        </p:txBody>
      </p:sp>
      <p:sp>
        <p:nvSpPr>
          <p:cNvPr id="5123" name="Text Box 9"/>
          <p:cNvSpPr txBox="1">
            <a:spLocks noChangeArrowheads="1"/>
          </p:cNvSpPr>
          <p:nvPr/>
        </p:nvSpPr>
        <p:spPr bwMode="auto">
          <a:xfrm>
            <a:off x="0" y="188913"/>
            <a:ext cx="9144000" cy="10668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un </a:t>
            </a:r>
            <a:r>
              <a:rPr lang="it-IT" altLang="it-IT" b="1">
                <a:solidFill>
                  <a:schemeClr val="accent2"/>
                </a:solidFill>
                <a:latin typeface="Arial" panose="020B0604020202020204" pitchFamily="34" charset="0"/>
              </a:rPr>
              <a:t>costrutto di ripetizione</a:t>
            </a:r>
            <a:r>
              <a:rPr lang="it-IT" altLang="it-IT">
                <a:latin typeface="Arial" panose="020B0604020202020204" pitchFamily="34" charset="0"/>
              </a:rPr>
              <a:t> denota la </a:t>
            </a:r>
            <a:r>
              <a:rPr lang="it-IT" altLang="it-IT" b="1">
                <a:latin typeface="Arial" panose="020B0604020202020204" pitchFamily="34" charset="0"/>
              </a:rPr>
              <a:t>ripetizione</a:t>
            </a:r>
            <a:r>
              <a:rPr lang="it-IT" altLang="it-IT">
                <a:latin typeface="Arial" panose="020B0604020202020204" pitchFamily="34" charset="0"/>
              </a:rPr>
              <a:t> (</a:t>
            </a:r>
            <a:r>
              <a:rPr lang="it-IT" altLang="it-IT" b="1">
                <a:latin typeface="Arial" panose="020B0604020202020204" pitchFamily="34" charset="0"/>
              </a:rPr>
              <a:t>iterazione</a:t>
            </a:r>
            <a:r>
              <a:rPr lang="it-IT" altLang="it-IT">
                <a:latin typeface="Arial" panose="020B0604020202020204" pitchFamily="34" charset="0"/>
              </a:rPr>
              <a:t>) di una squenza di istruzioni</a:t>
            </a:r>
          </a:p>
        </p:txBody>
      </p:sp>
      <p:sp>
        <p:nvSpPr>
          <p:cNvPr id="105482" name="Text Box 10"/>
          <p:cNvSpPr txBox="1">
            <a:spLocks noChangeArrowheads="1"/>
          </p:cNvSpPr>
          <p:nvPr/>
        </p:nvSpPr>
        <p:spPr bwMode="auto">
          <a:xfrm>
            <a:off x="0" y="4868863"/>
            <a:ext cx="90360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la sequenza di istruzioni che compare in un costrutto di ripetizione è detta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latin typeface="Arial" panose="020B0604020202020204" pitchFamily="34" charset="0"/>
              </a:rPr>
              <a:t>blocco del ciclo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5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6" grpId="0" animBg="1"/>
      <p:bldP spid="10548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2843213" y="2971800"/>
          <a:ext cx="2947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0" name="Documento" r:id="rId5" imgW="2514600" imgH="3314700" progId="Word.Document.8">
                  <p:embed/>
                </p:oleObj>
              </mc:Choice>
              <mc:Fallback>
                <p:oleObj name="Documento" r:id="rId5" imgW="2514600" imgH="33147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2971800"/>
                        <a:ext cx="2947987" cy="3886200"/>
                      </a:xfrm>
                      <a:prstGeom prst="rect">
                        <a:avLst/>
                      </a:prstGeom>
                      <a:solidFill>
                        <a:srgbClr val="66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1139825" y="228600"/>
            <a:ext cx="6210300" cy="11382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3200" b="1">
                <a:latin typeface="Arial" charset="0"/>
                <a:ea typeface="ＭＳ Ｐゴシック" charset="0"/>
              </a:rPr>
              <a:t>costrutto di ripetizione</a:t>
            </a:r>
            <a:r>
              <a:rPr lang="it-IT" sz="3200" b="1">
                <a:latin typeface="New York" charset="0"/>
                <a:ea typeface="ＭＳ Ｐゴシック" charset="0"/>
              </a:rPr>
              <a:t> </a:t>
            </a:r>
            <a:r>
              <a:rPr lang="it-IT" sz="3200">
                <a:latin typeface="Arial" charset="0"/>
                <a:ea typeface="ＭＳ Ｐゴシック" charset="0"/>
              </a:rPr>
              <a:t>(o </a:t>
            </a:r>
            <a:r>
              <a:rPr lang="it-IT" sz="3200" b="1">
                <a:latin typeface="Arial" charset="0"/>
                <a:ea typeface="ＭＳ Ｐゴシック" charset="0"/>
              </a:rPr>
              <a:t>ciclo</a:t>
            </a:r>
            <a:r>
              <a:rPr lang="it-IT" sz="3200" b="1">
                <a:latin typeface="New York" charset="0"/>
                <a:ea typeface="ＭＳ Ｐゴシック" charset="0"/>
              </a:rPr>
              <a:t>)</a:t>
            </a:r>
          </a:p>
          <a:p>
            <a:pPr algn="ctr">
              <a:defRPr/>
            </a:pPr>
            <a:r>
              <a:rPr lang="it-IT" b="1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while</a:t>
            </a:r>
            <a:endParaRPr lang="it-IT" sz="320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220788" y="1590675"/>
            <a:ext cx="6192837" cy="12001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while</a:t>
            </a:r>
            <a:r>
              <a:rPr lang="it-IT" b="1" dirty="0">
                <a:latin typeface="Comic Sans MS" charset="0"/>
                <a:ea typeface="ＭＳ Ｐゴシック" charset="0"/>
              </a:rPr>
              <a:t> (&lt;predicato&gt;)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 </a:t>
            </a:r>
            <a:r>
              <a:rPr lang="it-IT" b="1" dirty="0">
                <a:latin typeface="Comic Sans MS" charset="0"/>
                <a:ea typeface="ＭＳ Ｐゴシック" charset="0"/>
              </a:rPr>
              <a:t>     	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</a:p>
          <a:p>
            <a:pPr>
              <a:defRPr/>
            </a:pP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 { </a:t>
            </a:r>
            <a:r>
              <a:rPr lang="it-IT" b="1" dirty="0">
                <a:latin typeface="Comic Sans MS" charset="0"/>
                <a:ea typeface="ＭＳ Ｐゴシック" charset="0"/>
              </a:rPr>
              <a:t>&lt;</a:t>
            </a:r>
            <a:r>
              <a:rPr lang="it-IT" b="1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blocco del ciclo</a:t>
            </a:r>
            <a:r>
              <a:rPr lang="it-IT" b="1" dirty="0">
                <a:latin typeface="Comic Sans MS" charset="0"/>
                <a:ea typeface="ＭＳ Ｐゴシック" charset="0"/>
              </a:rPr>
              <a:t>&gt;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</a:t>
            </a:r>
            <a:endParaRPr lang="it-IT" b="1" dirty="0">
              <a:latin typeface="Comic Sans MS" charset="0"/>
              <a:ea typeface="ＭＳ Ｐゴシック" charset="0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1042988" y="1196975"/>
            <a:ext cx="6265862" cy="2924175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32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i 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3200" b="1" dirty="0">
                <a:latin typeface="Comic Sans MS" charset="0"/>
                <a:ea typeface="ＭＳ Ｐゴシック" charset="0"/>
              </a:rPr>
              <a:t> i </a:t>
            </a:r>
            <a:r>
              <a:rPr lang="it-IT" sz="32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0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32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while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(i &lt; 10)</a:t>
            </a:r>
          </a:p>
          <a:p>
            <a:pPr algn="just">
              <a:defRPr/>
            </a:pPr>
            <a:r>
              <a:rPr lang="it-IT" sz="3200" b="1" dirty="0">
                <a:latin typeface="Comic Sans MS" charset="0"/>
                <a:ea typeface="ＭＳ Ｐゴシック" charset="0"/>
              </a:rPr>
              <a:t>   </a:t>
            </a: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 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i </a:t>
            </a:r>
            <a:r>
              <a:rPr lang="it-IT" sz="32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i+1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32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3200" b="1" dirty="0">
                <a:latin typeface="Comic Sans MS" charset="0"/>
                <a:ea typeface="ＭＳ Ｐゴシック" charset="0"/>
              </a:rPr>
              <a:t>    </a:t>
            </a:r>
            <a:r>
              <a:rPr lang="it-IT" sz="32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print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i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</a:t>
            </a:r>
            <a:endParaRPr lang="it-IT" sz="32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endParaRPr lang="it-IT" sz="2400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1403350" y="4797425"/>
            <a:ext cx="5686425" cy="1260475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200" b="1">
                <a:latin typeface="Arial" charset="0"/>
                <a:ea typeface="ＭＳ Ｐゴシック" charset="0"/>
              </a:rPr>
              <a:t>output:</a:t>
            </a:r>
            <a:r>
              <a:rPr lang="it-IT" sz="2400" b="1">
                <a:latin typeface="New York" charset="0"/>
                <a:ea typeface="ＭＳ Ｐゴシック" charset="0"/>
              </a:rPr>
              <a:t> </a:t>
            </a:r>
          </a:p>
          <a:p>
            <a:pPr>
              <a:defRPr/>
            </a:pPr>
            <a:endParaRPr lang="it-IT" sz="800" b="1">
              <a:latin typeface="New York" charset="0"/>
              <a:ea typeface="ＭＳ Ｐゴシック" charset="0"/>
            </a:endParaRPr>
          </a:p>
          <a:p>
            <a:pPr>
              <a:defRPr/>
            </a:pPr>
            <a:r>
              <a:rPr lang="it-IT" b="1">
                <a:latin typeface="Courier New" charset="0"/>
                <a:ea typeface="ＭＳ Ｐゴシック" charset="0"/>
              </a:rPr>
              <a:t>1  2 ......... 9  10</a:t>
            </a:r>
            <a:endParaRPr lang="it-IT" sz="2400" b="1">
              <a:latin typeface="Monaco" charset="0"/>
              <a:ea typeface="ＭＳ Ｐゴシック" charset="0"/>
            </a:endParaRPr>
          </a:p>
        </p:txBody>
      </p:sp>
      <p:sp>
        <p:nvSpPr>
          <p:cNvPr id="44036" name="Text Box 6"/>
          <p:cNvSpPr txBox="1">
            <a:spLocks noChangeArrowheads="1"/>
          </p:cNvSpPr>
          <p:nvPr/>
        </p:nvSpPr>
        <p:spPr bwMode="auto">
          <a:xfrm>
            <a:off x="533400" y="0"/>
            <a:ext cx="8016875" cy="57943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Esempio: visualizzazione interi da 1 a 10</a:t>
            </a:r>
            <a:endParaRPr lang="it-IT" altLang="it-IT">
              <a:latin typeface="New York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animBg="1"/>
      <p:bldP spid="59396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533400" y="0"/>
            <a:ext cx="8016875" cy="57943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Esempio: visualizzazione interi da 1 a 10</a:t>
            </a:r>
            <a:endParaRPr lang="it-IT" altLang="it-IT">
              <a:latin typeface="New York" charset="0"/>
            </a:endParaRP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1476375" y="4797425"/>
            <a:ext cx="5686425" cy="1260475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200" b="1">
                <a:latin typeface="Arial" charset="0"/>
                <a:ea typeface="ＭＳ Ｐゴシック" charset="0"/>
              </a:rPr>
              <a:t>output:</a:t>
            </a:r>
            <a:r>
              <a:rPr lang="it-IT" sz="2400" b="1">
                <a:latin typeface="New York" charset="0"/>
                <a:ea typeface="ＭＳ Ｐゴシック" charset="0"/>
              </a:rPr>
              <a:t> </a:t>
            </a:r>
          </a:p>
          <a:p>
            <a:pPr>
              <a:defRPr/>
            </a:pPr>
            <a:endParaRPr lang="it-IT" sz="800" b="1">
              <a:latin typeface="New York" charset="0"/>
              <a:ea typeface="ＭＳ Ｐゴシック" charset="0"/>
            </a:endParaRPr>
          </a:p>
          <a:p>
            <a:pPr>
              <a:defRPr/>
            </a:pPr>
            <a:r>
              <a:rPr lang="it-IT" b="1">
                <a:latin typeface="Courier New" charset="0"/>
                <a:ea typeface="ＭＳ Ｐゴシック" charset="0"/>
              </a:rPr>
              <a:t>1  2 ......... 9  10</a:t>
            </a:r>
            <a:endParaRPr lang="it-IT" sz="2400" b="1">
              <a:latin typeface="Monaco" charset="0"/>
              <a:ea typeface="ＭＳ Ｐゴシック" charset="0"/>
            </a:endParaRPr>
          </a:p>
        </p:txBody>
      </p:sp>
      <p:sp>
        <p:nvSpPr>
          <p:cNvPr id="46084" name="Text Box 5"/>
          <p:cNvSpPr txBox="1">
            <a:spLocks noChangeArrowheads="1"/>
          </p:cNvSpPr>
          <p:nvPr/>
        </p:nvSpPr>
        <p:spPr bwMode="auto">
          <a:xfrm>
            <a:off x="4716463" y="3500438"/>
            <a:ext cx="4183062" cy="641350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Versione alternativa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185863" y="730250"/>
            <a:ext cx="6265862" cy="2554288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32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i 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3200" b="1" dirty="0">
                <a:latin typeface="Comic Sans MS" charset="0"/>
                <a:ea typeface="ＭＳ Ｐゴシック" charset="0"/>
              </a:rPr>
              <a:t> i </a:t>
            </a:r>
            <a:r>
              <a:rPr lang="it-IT" sz="32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1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32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while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(i &lt;= 10)</a:t>
            </a:r>
          </a:p>
          <a:p>
            <a:pPr algn="just">
              <a:defRPr/>
            </a:pPr>
            <a:r>
              <a:rPr lang="it-IT" sz="3200" b="1" dirty="0">
                <a:latin typeface="Comic Sans MS" charset="0"/>
                <a:ea typeface="ＭＳ Ｐゴシック" charset="0"/>
              </a:rPr>
              <a:t>   </a:t>
            </a: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 </a:t>
            </a:r>
            <a:r>
              <a:rPr lang="it-IT" sz="32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print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i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</a:t>
            </a:r>
          </a:p>
          <a:p>
            <a:pPr algn="just">
              <a:defRPr/>
            </a:pPr>
            <a:r>
              <a:rPr lang="it-IT" sz="3200" b="1" dirty="0">
                <a:latin typeface="Comic Sans MS" charset="0"/>
                <a:ea typeface="ＭＳ Ｐゴシック" charset="0"/>
              </a:rPr>
              <a:t>   i </a:t>
            </a:r>
            <a:r>
              <a:rPr lang="it-IT" sz="32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i+1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}</a:t>
            </a:r>
            <a:endParaRPr lang="it-IT" sz="3200" b="1" dirty="0">
              <a:latin typeface="Comic Sans MS" charset="0"/>
              <a:ea typeface="ＭＳ Ｐゴシック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 animBg="1" autoUpdateAnimBg="0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1692275" y="260350"/>
            <a:ext cx="5105400" cy="641350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osservazione importante</a:t>
            </a:r>
          </a:p>
        </p:txBody>
      </p:sp>
      <p:sp>
        <p:nvSpPr>
          <p:cNvPr id="48131" name="Text Box 6"/>
          <p:cNvSpPr txBox="1">
            <a:spLocks noChangeArrowheads="1"/>
          </p:cNvSpPr>
          <p:nvPr/>
        </p:nvSpPr>
        <p:spPr bwMode="auto">
          <a:xfrm>
            <a:off x="395288" y="2636838"/>
            <a:ext cx="8399462" cy="1384300"/>
          </a:xfrm>
          <a:prstGeom prst="rect">
            <a:avLst/>
          </a:prstGeom>
          <a:solidFill>
            <a:srgbClr val="DDDDDD"/>
          </a:solidFill>
          <a:ln w="57150">
            <a:solidFill>
              <a:srgbClr val="92D05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almeno una delle variabili che compaiono nel predicato di uscita deve avere il proprio valore </a:t>
            </a:r>
            <a:r>
              <a:rPr lang="it-IT" altLang="it-IT" sz="2800" b="1">
                <a:latin typeface="Arial" panose="020B0604020202020204" pitchFamily="34" charset="0"/>
              </a:rPr>
              <a:t>modificato</a:t>
            </a:r>
            <a:r>
              <a:rPr lang="it-IT" altLang="it-IT" sz="2800">
                <a:latin typeface="Arial" panose="020B0604020202020204" pitchFamily="34" charset="0"/>
              </a:rPr>
              <a:t> da una istruzione del blocco del ciclo</a:t>
            </a:r>
          </a:p>
        </p:txBody>
      </p:sp>
      <p:sp>
        <p:nvSpPr>
          <p:cNvPr id="48132" name="Text Box 7"/>
          <p:cNvSpPr txBox="1">
            <a:spLocks noChangeArrowheads="1"/>
          </p:cNvSpPr>
          <p:nvPr/>
        </p:nvSpPr>
        <p:spPr bwMode="auto">
          <a:xfrm>
            <a:off x="179388" y="1125538"/>
            <a:ext cx="8713787" cy="137318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in generale, il valore del predicato </a:t>
            </a:r>
            <a:r>
              <a:rPr lang="it-IT" altLang="it-IT" sz="2800" b="1">
                <a:latin typeface="Arial" panose="020B0604020202020204" pitchFamily="34" charset="0"/>
              </a:rPr>
              <a:t>deve</a:t>
            </a:r>
            <a:r>
              <a:rPr lang="it-IT" altLang="it-IT" sz="2800">
                <a:latin typeface="Arial" panose="020B0604020202020204" pitchFamily="34" charset="0"/>
              </a:rPr>
              <a:t> cambiare durante l’</a:t>
            </a:r>
            <a:r>
              <a:rPr lang="it-IT" altLang="ja-JP" sz="2800">
                <a:latin typeface="Arial" panose="020B0604020202020204" pitchFamily="34" charset="0"/>
              </a:rPr>
              <a:t>esecuzione del ciclo, per evitare un loop (sequenza infinita di operazioni)</a:t>
            </a:r>
            <a:endParaRPr lang="it-IT" altLang="it-IT" sz="2800">
              <a:latin typeface="Arial" panose="020B0604020202020204" pitchFamily="34" charset="0"/>
            </a:endParaRPr>
          </a:p>
        </p:txBody>
      </p:sp>
      <p:sp>
        <p:nvSpPr>
          <p:cNvPr id="113672" name="Text Box 8"/>
          <p:cNvSpPr txBox="1">
            <a:spLocks noChangeArrowheads="1"/>
          </p:cNvSpPr>
          <p:nvPr/>
        </p:nvSpPr>
        <p:spPr bwMode="auto">
          <a:xfrm>
            <a:off x="493713" y="4149725"/>
            <a:ext cx="8399462" cy="2347913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it-IT" altLang="it-IT" sz="2800">
                <a:latin typeface="Arial" panose="020B0604020202020204" pitchFamily="34" charset="0"/>
              </a:rPr>
              <a:t> il blocco di un ciclo </a:t>
            </a: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while</a:t>
            </a:r>
            <a:r>
              <a:rPr lang="it-IT" altLang="it-IT" sz="2800">
                <a:latin typeface="Arial" panose="020B0604020202020204" pitchFamily="34" charset="0"/>
              </a:rPr>
              <a:t> </a:t>
            </a:r>
            <a:r>
              <a:rPr lang="it-IT" altLang="it-IT" sz="2800" b="1">
                <a:latin typeface="Arial" panose="020B0604020202020204" pitchFamily="34" charset="0"/>
              </a:rPr>
              <a:t>può non</a:t>
            </a:r>
            <a:r>
              <a:rPr lang="it-IT" altLang="it-IT" sz="2800">
                <a:latin typeface="Arial" panose="020B0604020202020204" pitchFamily="34" charset="0"/>
              </a:rPr>
              <a:t> essere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eseguito (ciò accede se il predicato di uscita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ha valore falso);</a:t>
            </a:r>
          </a:p>
          <a:p>
            <a:pPr>
              <a:spcBef>
                <a:spcPct val="0"/>
              </a:spcBef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it-IT" altLang="it-IT" sz="2800">
                <a:latin typeface="Arial" panose="020B0604020202020204" pitchFamily="34" charset="0"/>
              </a:rPr>
              <a:t> il blocco di un ciclo </a:t>
            </a: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do-while</a:t>
            </a:r>
            <a:r>
              <a:rPr lang="it-IT" altLang="it-IT" sz="2800">
                <a:latin typeface="Arial" panose="020B0604020202020204" pitchFamily="34" charset="0"/>
              </a:rPr>
              <a:t> è </a:t>
            </a:r>
            <a:r>
              <a:rPr lang="it-IT" altLang="it-IT" sz="2800" b="1">
                <a:latin typeface="Arial" panose="020B0604020202020204" pitchFamily="34" charset="0"/>
              </a:rPr>
              <a:t>sempre</a:t>
            </a:r>
            <a:r>
              <a:rPr lang="it-IT" altLang="it-IT" sz="2800">
                <a:latin typeface="Arial" panose="020B0604020202020204" pitchFamily="34" charset="0"/>
              </a:rPr>
              <a:t>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eseguito almeno una volta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4"/>
          <p:cNvSpPr txBox="1">
            <a:spLocks noChangeArrowheads="1"/>
          </p:cNvSpPr>
          <p:nvPr/>
        </p:nvSpPr>
        <p:spPr bwMode="auto">
          <a:xfrm>
            <a:off x="539750" y="2062163"/>
            <a:ext cx="8353425" cy="588962"/>
          </a:xfrm>
          <a:prstGeom prst="rect">
            <a:avLst/>
          </a:prstGeom>
          <a:solidFill>
            <a:srgbClr val="EAEAEA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latin typeface="Arial" panose="020B0604020202020204" pitchFamily="34" charset="0"/>
              </a:rPr>
              <a:t>dato di input</a:t>
            </a:r>
            <a:r>
              <a:rPr lang="it-IT" altLang="it-IT">
                <a:latin typeface="Arial" panose="020B0604020202020204" pitchFamily="34" charset="0"/>
              </a:rPr>
              <a:t>: la risposta (variabile </a:t>
            </a: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risposta</a:t>
            </a:r>
            <a:r>
              <a:rPr lang="it-IT" altLang="it-IT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50179" name="Text Box 5"/>
          <p:cNvSpPr txBox="1">
            <a:spLocks noChangeArrowheads="1"/>
          </p:cNvSpPr>
          <p:nvPr/>
        </p:nvSpPr>
        <p:spPr bwMode="auto">
          <a:xfrm>
            <a:off x="539750" y="2997200"/>
            <a:ext cx="8139113" cy="1563688"/>
          </a:xfrm>
          <a:prstGeom prst="rect">
            <a:avLst/>
          </a:prstGeom>
          <a:solidFill>
            <a:srgbClr val="EAEAEA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latin typeface="Arial" panose="020B0604020202020204" pitchFamily="34" charset="0"/>
              </a:rPr>
              <a:t>dato di output</a:t>
            </a:r>
            <a:r>
              <a:rPr lang="it-IT" altLang="it-IT">
                <a:latin typeface="Arial" panose="020B0604020202020204" pitchFamily="34" charset="0"/>
              </a:rPr>
              <a:t>: nessuno: si visualizza (in alternativa): </a:t>
            </a:r>
            <a:r>
              <a:rPr lang="ja-JP" altLang="it-IT">
                <a:latin typeface="Arial" panose="020B0604020202020204" pitchFamily="34" charset="0"/>
              </a:rPr>
              <a:t>“</a:t>
            </a:r>
            <a:r>
              <a:rPr lang="it-IT" altLang="ja-JP">
                <a:solidFill>
                  <a:srgbClr val="CC3300"/>
                </a:solidFill>
                <a:latin typeface="Comic Sans MS" panose="030F0702030302020204" pitchFamily="66" charset="0"/>
              </a:rPr>
              <a:t>risposta corretta</a:t>
            </a:r>
            <a:r>
              <a:rPr lang="ja-JP" altLang="it-IT">
                <a:latin typeface="Arial" panose="020B0604020202020204" pitchFamily="34" charset="0"/>
              </a:rPr>
              <a:t>”</a:t>
            </a:r>
            <a:r>
              <a:rPr lang="it-IT" altLang="ja-JP">
                <a:latin typeface="Arial" panose="020B0604020202020204" pitchFamily="34" charset="0"/>
              </a:rPr>
              <a:t>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ja-JP" altLang="it-IT">
                <a:latin typeface="Arial" panose="020B0604020202020204" pitchFamily="34" charset="0"/>
              </a:rPr>
              <a:t>“</a:t>
            </a:r>
            <a:r>
              <a:rPr lang="it-IT" altLang="ja-JP">
                <a:solidFill>
                  <a:srgbClr val="CC3300"/>
                </a:solidFill>
                <a:latin typeface="Comic Sans MS" panose="030F0702030302020204" pitchFamily="66" charset="0"/>
              </a:rPr>
              <a:t>risposta sbagliata, ripetere</a:t>
            </a:r>
            <a:r>
              <a:rPr lang="ja-JP" altLang="it-IT">
                <a:latin typeface="Arial" panose="020B0604020202020204" pitchFamily="34" charset="0"/>
              </a:rPr>
              <a:t>”</a:t>
            </a:r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538163" y="5057775"/>
            <a:ext cx="8066087" cy="588963"/>
          </a:xfrm>
          <a:prstGeom prst="rect">
            <a:avLst/>
          </a:prstGeom>
          <a:solidFill>
            <a:srgbClr val="EAEAEA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latin typeface="Arial" panose="020B0604020202020204" pitchFamily="34" charset="0"/>
              </a:rPr>
              <a:t>dati di input</a:t>
            </a:r>
            <a:r>
              <a:rPr lang="it-IT" altLang="it-IT">
                <a:latin typeface="Arial" panose="020B0604020202020204" pitchFamily="34" charset="0"/>
              </a:rPr>
              <a:t>: dal dispositivo di input</a:t>
            </a:r>
          </a:p>
        </p:txBody>
      </p:sp>
      <p:sp>
        <p:nvSpPr>
          <p:cNvPr id="115719" name="Text Box 7"/>
          <p:cNvSpPr txBox="1">
            <a:spLocks noChangeArrowheads="1"/>
          </p:cNvSpPr>
          <p:nvPr/>
        </p:nvSpPr>
        <p:spPr bwMode="auto">
          <a:xfrm>
            <a:off x="539750" y="5876925"/>
            <a:ext cx="8137525" cy="588963"/>
          </a:xfrm>
          <a:prstGeom prst="rect">
            <a:avLst/>
          </a:prstGeom>
          <a:solidFill>
            <a:srgbClr val="EAEAEA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latin typeface="Arial" panose="020B0604020202020204" pitchFamily="34" charset="0"/>
              </a:rPr>
              <a:t>output</a:t>
            </a:r>
            <a:r>
              <a:rPr lang="it-IT" altLang="it-IT">
                <a:latin typeface="Arial" panose="020B0604020202020204" pitchFamily="34" charset="0"/>
              </a:rPr>
              <a:t>: sul dispositivo di output</a:t>
            </a:r>
          </a:p>
        </p:txBody>
      </p:sp>
      <p:sp>
        <p:nvSpPr>
          <p:cNvPr id="50182" name="Text Box 8"/>
          <p:cNvSpPr txBox="1">
            <a:spLocks noChangeArrowheads="1"/>
          </p:cNvSpPr>
          <p:nvPr/>
        </p:nvSpPr>
        <p:spPr bwMode="auto">
          <a:xfrm>
            <a:off x="533400" y="0"/>
            <a:ext cx="8286750" cy="1554163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Esempio:</a:t>
            </a:r>
            <a:endParaRPr lang="it-IT" altLang="it-IT">
              <a:latin typeface="New York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algoritmo di controllo di correttezza della risposta (inserita da tastiera) a una domanda</a:t>
            </a:r>
            <a:endParaRPr lang="it-IT" altLang="it-IT" sz="36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115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8" grpId="0" animBg="1"/>
      <p:bldP spid="11571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179388" y="188913"/>
            <a:ext cx="8713787" cy="5694362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it-IT" sz="2800" b="1" dirty="0" smtClean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 </a:t>
            </a:r>
          </a:p>
          <a:p>
            <a:pPr>
              <a:defRPr/>
            </a:pPr>
            <a:r>
              <a:rPr lang="it-IT" altLang="it-IT" sz="28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int</a:t>
            </a:r>
            <a:r>
              <a:rPr lang="it-IT" altLang="it-IT" sz="2800" b="1" dirty="0" smtClean="0">
                <a:latin typeface="Comic Sans MS" panose="030F0702030302020204" pitchFamily="66" charset="0"/>
              </a:rPr>
              <a:t> risposta</a:t>
            </a:r>
            <a:r>
              <a:rPr lang="it-IT" altLang="it-IT" sz="28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;</a:t>
            </a:r>
            <a:endParaRPr lang="it-IT" altLang="it-IT" sz="2800" b="1" dirty="0" smtClean="0">
              <a:solidFill>
                <a:srgbClr val="CC3300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it-IT" altLang="it-IT" sz="28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const</a:t>
            </a:r>
            <a:r>
              <a:rPr lang="it-IT" alt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int</a:t>
            </a:r>
            <a:r>
              <a:rPr lang="it-IT" alt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 dirty="0" err="1" smtClean="0">
                <a:latin typeface="Comic Sans MS" panose="030F0702030302020204" pitchFamily="66" charset="0"/>
              </a:rPr>
              <a:t>risposta_corretta</a:t>
            </a:r>
            <a:r>
              <a:rPr lang="it-IT" altLang="it-IT" sz="2800" b="1" dirty="0" smtClean="0">
                <a:latin typeface="Comic Sans MS" panose="030F0702030302020204" pitchFamily="66" charset="0"/>
              </a:rPr>
              <a:t> </a:t>
            </a:r>
            <a:r>
              <a:rPr lang="it-IT" altLang="it-IT" sz="28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800" b="1" dirty="0" smtClean="0">
                <a:latin typeface="Comic Sans MS" panose="030F0702030302020204" pitchFamily="66" charset="0"/>
              </a:rPr>
              <a:t> 10 </a:t>
            </a:r>
            <a:r>
              <a:rPr lang="it-IT" alt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</a:p>
          <a:p>
            <a:pPr>
              <a:defRPr/>
            </a:pPr>
            <a:r>
              <a:rPr lang="it-IT" altLang="it-IT" sz="2800" b="1" dirty="0" smtClean="0">
                <a:solidFill>
                  <a:srgbClr val="CC33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do</a:t>
            </a:r>
          </a:p>
          <a:p>
            <a:pPr>
              <a:defRPr/>
            </a:pPr>
            <a:r>
              <a:rPr lang="it-IT" alt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</a:t>
            </a:r>
            <a:r>
              <a:rPr lang="it-IT" sz="2800" b="1" dirty="0" smtClean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 </a:t>
            </a:r>
            <a:r>
              <a:rPr lang="it-IT" altLang="it-IT" sz="28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printf</a:t>
            </a:r>
            <a:r>
              <a:rPr lang="it-IT" alt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 dirty="0" smtClean="0">
                <a:latin typeface="Comic Sans MS" panose="030F0702030302020204" pitchFamily="66" charset="0"/>
              </a:rPr>
              <a:t>(</a:t>
            </a:r>
            <a:r>
              <a:rPr lang="ja-JP" altLang="it-IT" sz="2800" b="1" dirty="0" smtClean="0">
                <a:latin typeface="Arial" panose="020B0604020202020204" pitchFamily="34" charset="0"/>
              </a:rPr>
              <a:t>“</a:t>
            </a:r>
            <a:r>
              <a:rPr lang="it-IT" altLang="ja-JP" sz="2800" b="1" dirty="0" smtClean="0">
                <a:latin typeface="Comic Sans MS" panose="030F0702030302020204" pitchFamily="66" charset="0"/>
              </a:rPr>
              <a:t>qual è il log in base 2 di 1024? </a:t>
            </a:r>
            <a:r>
              <a:rPr lang="ja-JP" altLang="it-IT" sz="2800" b="1" dirty="0" smtClean="0">
                <a:latin typeface="Arial" panose="020B0604020202020204" pitchFamily="34" charset="0"/>
              </a:rPr>
              <a:t>”</a:t>
            </a:r>
            <a:r>
              <a:rPr lang="it-IT" altLang="ja-JP" sz="2800" b="1" dirty="0" smtClean="0">
                <a:latin typeface="Arial" panose="020B0604020202020204" pitchFamily="34" charset="0"/>
              </a:rPr>
              <a:t>)</a:t>
            </a:r>
            <a:r>
              <a:rPr lang="it-IT" alt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;</a:t>
            </a:r>
            <a:endParaRPr lang="it-IT" altLang="ja-JP" sz="2800" b="1" dirty="0" smtClean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it-IT" altLang="it-IT" sz="2800" dirty="0" smtClean="0">
                <a:latin typeface="Comic Sans MS" panose="030F0702030302020204" pitchFamily="66" charset="0"/>
              </a:rPr>
              <a:t>    </a:t>
            </a:r>
            <a:r>
              <a:rPr lang="it-IT" altLang="it-IT" sz="28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read</a:t>
            </a:r>
            <a:r>
              <a:rPr lang="it-IT" altLang="it-IT" sz="2800" b="1" dirty="0" smtClean="0">
                <a:latin typeface="Comic Sans MS" panose="030F0702030302020204" pitchFamily="66" charset="0"/>
              </a:rPr>
              <a:t> (risposta)</a:t>
            </a:r>
            <a:r>
              <a:rPr lang="it-IT" alt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;</a:t>
            </a:r>
            <a:endParaRPr lang="it-IT" altLang="it-IT" sz="2800" b="1" dirty="0" smtClean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it-IT" altLang="it-IT" sz="2800" b="1" dirty="0" smtClean="0">
                <a:latin typeface="Comic Sans MS" panose="030F0702030302020204" pitchFamily="66" charset="0"/>
              </a:rPr>
              <a:t>   </a:t>
            </a:r>
            <a:r>
              <a:rPr lang="it-IT" altLang="it-IT" sz="28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if</a:t>
            </a:r>
            <a:r>
              <a:rPr lang="it-IT" altLang="it-IT" sz="2800" b="1" dirty="0" smtClean="0">
                <a:latin typeface="Comic Sans MS" panose="030F0702030302020204" pitchFamily="66" charset="0"/>
              </a:rPr>
              <a:t> (risposta </a:t>
            </a:r>
            <a:r>
              <a:rPr lang="it-IT" alt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==</a:t>
            </a:r>
            <a:r>
              <a:rPr lang="it-IT" altLang="it-IT" sz="2800" b="1" dirty="0" smtClean="0">
                <a:latin typeface="Comic Sans MS" panose="030F0702030302020204" pitchFamily="66" charset="0"/>
              </a:rPr>
              <a:t> </a:t>
            </a:r>
            <a:r>
              <a:rPr lang="it-IT" altLang="it-IT" sz="2800" b="1" dirty="0" err="1" smtClean="0">
                <a:latin typeface="Comic Sans MS" panose="030F0702030302020204" pitchFamily="66" charset="0"/>
              </a:rPr>
              <a:t>risposta_corretta</a:t>
            </a:r>
            <a:r>
              <a:rPr lang="it-IT" altLang="it-IT" sz="2800" b="1" dirty="0" smtClean="0">
                <a:latin typeface="Comic Sans MS" panose="030F0702030302020204" pitchFamily="66" charset="0"/>
              </a:rPr>
              <a:t>)</a:t>
            </a:r>
            <a:r>
              <a:rPr lang="it-IT" alt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it-IT" altLang="it-IT" sz="2800" b="1" dirty="0" smtClean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it-IT" altLang="it-IT" sz="2800" b="1" dirty="0" smtClean="0">
                <a:solidFill>
                  <a:srgbClr val="7F7F7F"/>
                </a:solidFill>
                <a:latin typeface="Comic Sans MS" panose="030F0702030302020204" pitchFamily="66" charset="0"/>
              </a:rPr>
              <a:t>	  </a:t>
            </a:r>
            <a:r>
              <a:rPr lang="it-IT" sz="2800" b="1" dirty="0" smtClean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 </a:t>
            </a:r>
            <a:r>
              <a:rPr lang="it-IT" altLang="it-IT" sz="28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printf</a:t>
            </a:r>
            <a:r>
              <a:rPr lang="it-IT" altLang="it-IT" sz="2800" b="1" dirty="0" smtClean="0">
                <a:latin typeface="Comic Sans MS" panose="030F0702030302020204" pitchFamily="66" charset="0"/>
              </a:rPr>
              <a:t> (</a:t>
            </a:r>
            <a:r>
              <a:rPr lang="ja-JP" altLang="it-IT" sz="2800" b="1" dirty="0" smtClean="0">
                <a:latin typeface="Arial" panose="020B0604020202020204" pitchFamily="34" charset="0"/>
              </a:rPr>
              <a:t>“</a:t>
            </a:r>
            <a:r>
              <a:rPr lang="it-IT" altLang="ja-JP" sz="2800" b="1" dirty="0" smtClean="0">
                <a:latin typeface="Comic Sans MS" panose="030F0702030302020204" pitchFamily="66" charset="0"/>
              </a:rPr>
              <a:t>risposta corretta</a:t>
            </a:r>
            <a:r>
              <a:rPr lang="ja-JP" altLang="it-IT" sz="2800" b="1" dirty="0" smtClean="0">
                <a:latin typeface="Arial" panose="020B0604020202020204" pitchFamily="34" charset="0"/>
              </a:rPr>
              <a:t>”</a:t>
            </a:r>
            <a:r>
              <a:rPr lang="it-IT" altLang="ja-JP" sz="2800" b="1" dirty="0" smtClean="0">
                <a:latin typeface="Arial" panose="020B0604020202020204" pitchFamily="34" charset="0"/>
              </a:rPr>
              <a:t>)</a:t>
            </a:r>
            <a:r>
              <a:rPr lang="it-IT" alt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;</a:t>
            </a:r>
            <a:r>
              <a:rPr lang="it-IT" sz="2800" b="1" dirty="0" smtClean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}</a:t>
            </a:r>
            <a:endParaRPr lang="it-IT" altLang="ja-JP" sz="2800" b="1" dirty="0" smtClean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it-IT" altLang="it-IT" sz="2800" b="1" dirty="0" smtClean="0">
                <a:solidFill>
                  <a:srgbClr val="7F7F7F"/>
                </a:solidFill>
                <a:latin typeface="Comic Sans MS" panose="030F0702030302020204" pitchFamily="66" charset="0"/>
              </a:rPr>
              <a:t>	</a:t>
            </a:r>
            <a:r>
              <a:rPr lang="it-IT" alt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else</a:t>
            </a:r>
          </a:p>
          <a:p>
            <a:pPr>
              <a:defRPr/>
            </a:pPr>
            <a:r>
              <a:rPr lang="it-IT" altLang="it-IT" sz="2800" b="1" dirty="0" smtClean="0">
                <a:solidFill>
                  <a:srgbClr val="7F7F7F"/>
                </a:solidFill>
                <a:latin typeface="Comic Sans MS" panose="030F0702030302020204" pitchFamily="66" charset="0"/>
              </a:rPr>
              <a:t>	</a:t>
            </a:r>
            <a:r>
              <a:rPr lang="it-IT" sz="2800" b="1" dirty="0" smtClean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{ </a:t>
            </a:r>
            <a:r>
              <a:rPr lang="it-IT" sz="2800" b="1" dirty="0" smtClean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altLang="it-IT" sz="28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printf</a:t>
            </a:r>
            <a:r>
              <a:rPr lang="it-IT" altLang="it-IT" sz="2800" b="1" dirty="0" smtClean="0">
                <a:latin typeface="Comic Sans MS" panose="030F0702030302020204" pitchFamily="66" charset="0"/>
              </a:rPr>
              <a:t> </a:t>
            </a:r>
            <a:r>
              <a:rPr lang="it-IT" altLang="it-IT" sz="2800" b="1" dirty="0" smtClean="0">
                <a:latin typeface="Comic Sans MS" panose="030F0702030302020204" pitchFamily="66" charset="0"/>
              </a:rPr>
              <a:t>(</a:t>
            </a:r>
            <a:r>
              <a:rPr lang="ja-JP" altLang="it-IT" sz="2800" b="1" dirty="0" smtClean="0">
                <a:latin typeface="Arial" panose="020B0604020202020204" pitchFamily="34" charset="0"/>
              </a:rPr>
              <a:t>“</a:t>
            </a:r>
            <a:r>
              <a:rPr lang="it-IT" altLang="ja-JP" sz="2800" b="1" dirty="0" smtClean="0">
                <a:latin typeface="Comic Sans MS" panose="030F0702030302020204" pitchFamily="66" charset="0"/>
              </a:rPr>
              <a:t>risposta </a:t>
            </a:r>
            <a:r>
              <a:rPr lang="it-IT" altLang="ja-JP" sz="2800" b="1" dirty="0" smtClean="0">
                <a:latin typeface="Comic Sans MS" panose="030F0702030302020204" pitchFamily="66" charset="0"/>
              </a:rPr>
              <a:t>sbagliata</a:t>
            </a:r>
            <a:r>
              <a:rPr lang="ja-JP" altLang="it-IT" sz="2800" b="1" dirty="0" smtClean="0">
                <a:latin typeface="Arial" panose="020B0604020202020204" pitchFamily="34" charset="0"/>
              </a:rPr>
              <a:t>”</a:t>
            </a:r>
            <a:r>
              <a:rPr lang="it-IT" altLang="ja-JP" sz="2800" b="1" dirty="0" smtClean="0">
                <a:latin typeface="Arial" panose="020B0604020202020204" pitchFamily="34" charset="0"/>
              </a:rPr>
              <a:t>)</a:t>
            </a:r>
            <a:r>
              <a:rPr lang="it-IT" alt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;</a:t>
            </a:r>
            <a:r>
              <a:rPr lang="it-IT" sz="2800" b="1" dirty="0" smtClean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}</a:t>
            </a:r>
            <a:endParaRPr lang="it-IT" altLang="it-IT" sz="28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it-IT" sz="2800" b="1" dirty="0" smtClean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 }</a:t>
            </a:r>
            <a:endParaRPr lang="it-IT" altLang="ja-JP" sz="2800" b="1" dirty="0" smtClean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it-IT" altLang="it-IT" sz="2800" b="1" dirty="0" smtClean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while</a:t>
            </a:r>
            <a:r>
              <a:rPr lang="it-IT" altLang="it-IT" sz="2800" b="1" dirty="0" smtClean="0">
                <a:latin typeface="Comic Sans MS" panose="030F0702030302020204" pitchFamily="66" charset="0"/>
              </a:rPr>
              <a:t> (risposta </a:t>
            </a:r>
            <a:r>
              <a:rPr lang="it-IT" alt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!=</a:t>
            </a:r>
            <a:r>
              <a:rPr lang="it-IT" altLang="it-IT" sz="2800" b="1" dirty="0" smtClean="0">
                <a:latin typeface="Comic Sans MS" panose="030F0702030302020204" pitchFamily="66" charset="0"/>
              </a:rPr>
              <a:t> </a:t>
            </a:r>
            <a:r>
              <a:rPr lang="it-IT" altLang="it-IT" sz="2800" b="1" dirty="0" err="1" smtClean="0">
                <a:latin typeface="Comic Sans MS" panose="030F0702030302020204" pitchFamily="66" charset="0"/>
              </a:rPr>
              <a:t>risposta_corretta</a:t>
            </a:r>
            <a:r>
              <a:rPr lang="it-IT" altLang="it-IT" sz="2800" b="1" dirty="0" smtClean="0">
                <a:latin typeface="Comic Sans MS" panose="030F0702030302020204" pitchFamily="66" charset="0"/>
              </a:rPr>
              <a:t>) </a:t>
            </a:r>
            <a:r>
              <a:rPr lang="it-IT" alt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</a:p>
          <a:p>
            <a:pPr>
              <a:defRPr/>
            </a:pPr>
            <a:r>
              <a:rPr lang="it-IT" sz="2800" b="1" dirty="0" smtClean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</a:t>
            </a:r>
            <a:endParaRPr lang="it-IT" altLang="ja-JP" sz="2800" b="1" dirty="0" smtClean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CasellaDiTesto 1"/>
          <p:cNvSpPr txBox="1">
            <a:spLocks noChangeArrowheads="1"/>
          </p:cNvSpPr>
          <p:nvPr/>
        </p:nvSpPr>
        <p:spPr bwMode="auto">
          <a:xfrm>
            <a:off x="179388" y="5157788"/>
            <a:ext cx="8748712" cy="13843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  <a:cs typeface="Arial" panose="020B0604020202020204" pitchFamily="34" charset="0"/>
              </a:rPr>
              <a:t>modificare l’algoritmo per consentire al più 10 tentativi e visualizzare a  ogni passo (dopo la domanda) il numero di tentativi rimanenti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79388" y="138113"/>
            <a:ext cx="8713787" cy="4832092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it-IT" altLang="it-IT" sz="28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int</a:t>
            </a:r>
            <a:r>
              <a:rPr lang="it-IT" altLang="it-IT" sz="2800" b="1" dirty="0" smtClean="0">
                <a:latin typeface="Comic Sans MS" panose="030F0702030302020204" pitchFamily="66" charset="0"/>
              </a:rPr>
              <a:t> risposta</a:t>
            </a:r>
            <a:r>
              <a:rPr lang="it-IT" altLang="it-IT" sz="28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;</a:t>
            </a:r>
            <a:endParaRPr lang="it-IT" altLang="it-IT" sz="2800" b="1" dirty="0" smtClean="0">
              <a:solidFill>
                <a:srgbClr val="CC3300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it-IT" altLang="it-IT" sz="28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const</a:t>
            </a:r>
            <a:r>
              <a:rPr lang="it-IT" alt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int</a:t>
            </a:r>
            <a:r>
              <a:rPr lang="it-IT" alt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 dirty="0" err="1" smtClean="0">
                <a:latin typeface="Comic Sans MS" panose="030F0702030302020204" pitchFamily="66" charset="0"/>
              </a:rPr>
              <a:t>risposta_corretta</a:t>
            </a:r>
            <a:r>
              <a:rPr lang="it-IT" altLang="it-IT" sz="2800" b="1" dirty="0" smtClean="0">
                <a:latin typeface="Comic Sans MS" panose="030F0702030302020204" pitchFamily="66" charset="0"/>
              </a:rPr>
              <a:t> </a:t>
            </a:r>
            <a:r>
              <a:rPr lang="it-IT" altLang="it-IT" sz="28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800" b="1" dirty="0" smtClean="0">
                <a:latin typeface="Comic Sans MS" panose="030F0702030302020204" pitchFamily="66" charset="0"/>
              </a:rPr>
              <a:t> 10 </a:t>
            </a:r>
            <a:r>
              <a:rPr lang="it-IT" alt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</a:p>
          <a:p>
            <a:pPr>
              <a:defRPr/>
            </a:pPr>
            <a:r>
              <a:rPr lang="it-IT" altLang="it-IT" sz="2800" b="1" dirty="0" smtClean="0">
                <a:solidFill>
                  <a:srgbClr val="CC33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do</a:t>
            </a:r>
          </a:p>
          <a:p>
            <a:pPr>
              <a:defRPr/>
            </a:pPr>
            <a:r>
              <a:rPr lang="it-IT" alt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</a:t>
            </a:r>
            <a:r>
              <a:rPr lang="it-IT" sz="2800" b="1" dirty="0" smtClean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 </a:t>
            </a:r>
            <a:r>
              <a:rPr lang="it-IT" altLang="it-IT" sz="28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printf</a:t>
            </a:r>
            <a:r>
              <a:rPr lang="it-IT" alt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 dirty="0" smtClean="0">
                <a:latin typeface="Comic Sans MS" panose="030F0702030302020204" pitchFamily="66" charset="0"/>
              </a:rPr>
              <a:t>(</a:t>
            </a:r>
            <a:r>
              <a:rPr lang="ja-JP" altLang="it-IT" sz="2800" b="1" dirty="0" smtClean="0">
                <a:latin typeface="Arial" panose="020B0604020202020204" pitchFamily="34" charset="0"/>
              </a:rPr>
              <a:t>“</a:t>
            </a:r>
            <a:r>
              <a:rPr lang="it-IT" altLang="ja-JP" sz="2800" b="1" dirty="0" smtClean="0">
                <a:latin typeface="Comic Sans MS" panose="030F0702030302020204" pitchFamily="66" charset="0"/>
              </a:rPr>
              <a:t>qual è il log in base 2 di 1024? </a:t>
            </a:r>
            <a:r>
              <a:rPr lang="ja-JP" altLang="it-IT" sz="2800" b="1" dirty="0" smtClean="0">
                <a:latin typeface="Arial" panose="020B0604020202020204" pitchFamily="34" charset="0"/>
              </a:rPr>
              <a:t>”</a:t>
            </a:r>
            <a:r>
              <a:rPr lang="it-IT" altLang="ja-JP" sz="2800" b="1" dirty="0" smtClean="0">
                <a:latin typeface="Arial" panose="020B0604020202020204" pitchFamily="34" charset="0"/>
              </a:rPr>
              <a:t>)</a:t>
            </a:r>
            <a:r>
              <a:rPr lang="it-IT" alt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;</a:t>
            </a:r>
            <a:endParaRPr lang="it-IT" altLang="ja-JP" sz="2800" b="1" dirty="0" smtClean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it-IT" altLang="it-IT" sz="2800" dirty="0" smtClean="0">
                <a:latin typeface="Comic Sans MS" panose="030F0702030302020204" pitchFamily="66" charset="0"/>
              </a:rPr>
              <a:t>    </a:t>
            </a:r>
            <a:r>
              <a:rPr lang="it-IT" altLang="it-IT" sz="28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read</a:t>
            </a:r>
            <a:r>
              <a:rPr lang="it-IT" altLang="it-IT" sz="2800" b="1" dirty="0" smtClean="0">
                <a:latin typeface="Comic Sans MS" panose="030F0702030302020204" pitchFamily="66" charset="0"/>
              </a:rPr>
              <a:t> (risposta)</a:t>
            </a:r>
            <a:r>
              <a:rPr lang="it-IT" alt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;</a:t>
            </a:r>
            <a:endParaRPr lang="it-IT" altLang="it-IT" sz="2800" b="1" dirty="0" smtClean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it-IT" altLang="it-IT" sz="2800" b="1" dirty="0" smtClean="0">
                <a:latin typeface="Comic Sans MS" panose="030F0702030302020204" pitchFamily="66" charset="0"/>
              </a:rPr>
              <a:t>   </a:t>
            </a:r>
            <a:r>
              <a:rPr lang="it-IT" altLang="it-IT" sz="28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if</a:t>
            </a:r>
            <a:r>
              <a:rPr lang="it-IT" altLang="it-IT" sz="2800" b="1" dirty="0" smtClean="0">
                <a:latin typeface="Comic Sans MS" panose="030F0702030302020204" pitchFamily="66" charset="0"/>
              </a:rPr>
              <a:t> (risposta </a:t>
            </a:r>
            <a:r>
              <a:rPr lang="it-IT" alt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==</a:t>
            </a:r>
            <a:r>
              <a:rPr lang="it-IT" altLang="it-IT" sz="2800" b="1" dirty="0" smtClean="0">
                <a:latin typeface="Comic Sans MS" panose="030F0702030302020204" pitchFamily="66" charset="0"/>
              </a:rPr>
              <a:t> </a:t>
            </a:r>
            <a:r>
              <a:rPr lang="it-IT" altLang="it-IT" sz="2800" b="1" dirty="0" err="1" smtClean="0">
                <a:latin typeface="Comic Sans MS" panose="030F0702030302020204" pitchFamily="66" charset="0"/>
              </a:rPr>
              <a:t>risposta_corretta</a:t>
            </a:r>
            <a:r>
              <a:rPr lang="it-IT" altLang="it-IT" sz="2800" b="1" dirty="0" smtClean="0">
                <a:latin typeface="Comic Sans MS" panose="030F0702030302020204" pitchFamily="66" charset="0"/>
              </a:rPr>
              <a:t>)</a:t>
            </a:r>
            <a:r>
              <a:rPr lang="it-IT" alt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it-IT" altLang="it-IT" sz="2800" b="1" dirty="0" smtClean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it-IT" altLang="it-IT" sz="2800" b="1" dirty="0" smtClean="0">
                <a:solidFill>
                  <a:srgbClr val="7F7F7F"/>
                </a:solidFill>
                <a:latin typeface="Comic Sans MS" panose="030F0702030302020204" pitchFamily="66" charset="0"/>
              </a:rPr>
              <a:t>	  </a:t>
            </a:r>
            <a:r>
              <a:rPr lang="it-IT" sz="2800" b="1" dirty="0" smtClean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 </a:t>
            </a:r>
            <a:r>
              <a:rPr lang="it-IT" altLang="it-IT" sz="28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printf</a:t>
            </a:r>
            <a:r>
              <a:rPr lang="it-IT" altLang="it-IT" sz="2800" b="1" dirty="0" smtClean="0">
                <a:latin typeface="Comic Sans MS" panose="030F0702030302020204" pitchFamily="66" charset="0"/>
              </a:rPr>
              <a:t> (</a:t>
            </a:r>
            <a:r>
              <a:rPr lang="ja-JP" altLang="it-IT" sz="2800" b="1" dirty="0" smtClean="0">
                <a:latin typeface="Arial" panose="020B0604020202020204" pitchFamily="34" charset="0"/>
              </a:rPr>
              <a:t>“</a:t>
            </a:r>
            <a:r>
              <a:rPr lang="it-IT" altLang="ja-JP" sz="2800" b="1" dirty="0" smtClean="0">
                <a:latin typeface="Comic Sans MS" panose="030F0702030302020204" pitchFamily="66" charset="0"/>
              </a:rPr>
              <a:t>risposta corretta</a:t>
            </a:r>
            <a:r>
              <a:rPr lang="ja-JP" altLang="it-IT" sz="2800" b="1" dirty="0" smtClean="0">
                <a:latin typeface="Arial" panose="020B0604020202020204" pitchFamily="34" charset="0"/>
              </a:rPr>
              <a:t>”</a:t>
            </a:r>
            <a:r>
              <a:rPr lang="it-IT" altLang="ja-JP" sz="2800" b="1" dirty="0" smtClean="0">
                <a:latin typeface="Arial" panose="020B0604020202020204" pitchFamily="34" charset="0"/>
              </a:rPr>
              <a:t>)</a:t>
            </a:r>
            <a:r>
              <a:rPr lang="it-IT" alt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;</a:t>
            </a:r>
            <a:r>
              <a:rPr lang="it-IT" sz="2800" b="1" dirty="0" smtClean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}</a:t>
            </a:r>
            <a:endParaRPr lang="it-IT" altLang="ja-JP" sz="2800" b="1" dirty="0" smtClean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it-IT" altLang="it-IT" sz="2800" b="1" dirty="0" smtClean="0">
                <a:solidFill>
                  <a:srgbClr val="7F7F7F"/>
                </a:solidFill>
                <a:latin typeface="Comic Sans MS" panose="030F0702030302020204" pitchFamily="66" charset="0"/>
              </a:rPr>
              <a:t>	</a:t>
            </a:r>
            <a:r>
              <a:rPr lang="it-IT" alt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else</a:t>
            </a:r>
          </a:p>
          <a:p>
            <a:pPr>
              <a:defRPr/>
            </a:pPr>
            <a:r>
              <a:rPr lang="it-IT" altLang="it-IT" sz="2800" b="1" dirty="0" smtClean="0">
                <a:solidFill>
                  <a:srgbClr val="7F7F7F"/>
                </a:solidFill>
                <a:latin typeface="Comic Sans MS" panose="030F0702030302020204" pitchFamily="66" charset="0"/>
              </a:rPr>
              <a:t>	</a:t>
            </a:r>
            <a:r>
              <a:rPr lang="it-IT" sz="2800" b="1" dirty="0" smtClean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{ </a:t>
            </a:r>
            <a:r>
              <a:rPr lang="it-IT" sz="2800" b="1" dirty="0" smtClean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altLang="it-IT" sz="28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printf</a:t>
            </a:r>
            <a:r>
              <a:rPr lang="it-IT" altLang="it-IT" sz="2800" b="1" dirty="0" smtClean="0">
                <a:latin typeface="Comic Sans MS" panose="030F0702030302020204" pitchFamily="66" charset="0"/>
              </a:rPr>
              <a:t> </a:t>
            </a:r>
            <a:r>
              <a:rPr lang="it-IT" altLang="it-IT" sz="2800" b="1" dirty="0" smtClean="0">
                <a:latin typeface="Comic Sans MS" panose="030F0702030302020204" pitchFamily="66" charset="0"/>
              </a:rPr>
              <a:t>(</a:t>
            </a:r>
            <a:r>
              <a:rPr lang="ja-JP" altLang="it-IT" sz="2800" b="1" dirty="0" smtClean="0">
                <a:latin typeface="Arial" panose="020B0604020202020204" pitchFamily="34" charset="0"/>
              </a:rPr>
              <a:t>“</a:t>
            </a:r>
            <a:r>
              <a:rPr lang="it-IT" altLang="ja-JP" sz="2800" b="1" dirty="0" smtClean="0">
                <a:latin typeface="Comic Sans MS" panose="030F0702030302020204" pitchFamily="66" charset="0"/>
              </a:rPr>
              <a:t>risposta </a:t>
            </a:r>
            <a:r>
              <a:rPr lang="it-IT" altLang="ja-JP" sz="2800" b="1" dirty="0" smtClean="0">
                <a:latin typeface="Comic Sans MS" panose="030F0702030302020204" pitchFamily="66" charset="0"/>
              </a:rPr>
              <a:t>sbagliata</a:t>
            </a:r>
            <a:r>
              <a:rPr lang="ja-JP" altLang="it-IT" sz="2800" b="1" dirty="0" smtClean="0">
                <a:latin typeface="Arial" panose="020B0604020202020204" pitchFamily="34" charset="0"/>
              </a:rPr>
              <a:t>”</a:t>
            </a:r>
            <a:r>
              <a:rPr lang="it-IT" altLang="ja-JP" sz="2800" b="1" dirty="0" smtClean="0">
                <a:latin typeface="Arial" panose="020B0604020202020204" pitchFamily="34" charset="0"/>
              </a:rPr>
              <a:t>)</a:t>
            </a:r>
            <a:r>
              <a:rPr lang="it-IT" alt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r>
              <a:rPr lang="it-IT" sz="2800" b="1" dirty="0" smtClean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}</a:t>
            </a:r>
            <a:endParaRPr lang="it-IT" altLang="it-IT" sz="28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it-IT" sz="2800" b="1" dirty="0" smtClean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 }</a:t>
            </a:r>
            <a:endParaRPr lang="it-IT" altLang="ja-JP" sz="2800" b="1" dirty="0" smtClean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it-IT" altLang="it-IT" sz="2800" b="1" dirty="0" smtClean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while</a:t>
            </a:r>
            <a:r>
              <a:rPr lang="it-IT" altLang="it-IT" sz="2800" b="1" dirty="0" smtClean="0">
                <a:latin typeface="Comic Sans MS" panose="030F0702030302020204" pitchFamily="66" charset="0"/>
              </a:rPr>
              <a:t> (risposta </a:t>
            </a:r>
            <a:r>
              <a:rPr lang="it-IT" alt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!=</a:t>
            </a:r>
            <a:r>
              <a:rPr lang="it-IT" altLang="it-IT" sz="2800" b="1" dirty="0" smtClean="0">
                <a:latin typeface="Comic Sans MS" panose="030F0702030302020204" pitchFamily="66" charset="0"/>
              </a:rPr>
              <a:t> </a:t>
            </a:r>
            <a:r>
              <a:rPr lang="it-IT" altLang="it-IT" sz="2800" b="1" dirty="0" err="1" smtClean="0">
                <a:latin typeface="Comic Sans MS" panose="030F0702030302020204" pitchFamily="66" charset="0"/>
              </a:rPr>
              <a:t>risposta_corretta</a:t>
            </a:r>
            <a:r>
              <a:rPr lang="it-IT" altLang="it-IT" sz="2800" b="1" dirty="0" smtClean="0">
                <a:latin typeface="Comic Sans MS" panose="030F0702030302020204" pitchFamily="66" charset="0"/>
              </a:rPr>
              <a:t>) </a:t>
            </a:r>
            <a:r>
              <a:rPr lang="it-IT" alt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247701" y="228600"/>
            <a:ext cx="8656537" cy="107721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dirty="0">
                <a:latin typeface="Arial" panose="020B0604020202020204" pitchFamily="34" charset="0"/>
              </a:rPr>
              <a:t>un ciclo può trovarsi </a:t>
            </a:r>
            <a:r>
              <a:rPr lang="it-IT" altLang="it-IT" dirty="0" smtClean="0">
                <a:latin typeface="Arial" panose="020B0604020202020204" pitchFamily="34" charset="0"/>
              </a:rPr>
              <a:t>all’interno </a:t>
            </a:r>
            <a:r>
              <a:rPr lang="it-IT" altLang="it-IT" dirty="0">
                <a:latin typeface="Arial" panose="020B0604020202020204" pitchFamily="34" charset="0"/>
              </a:rPr>
              <a:t>di un altro ciclo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dirty="0">
                <a:latin typeface="Arial" panose="020B0604020202020204" pitchFamily="34" charset="0"/>
              </a:rPr>
              <a:t>(</a:t>
            </a:r>
            <a:r>
              <a:rPr lang="it-IT" altLang="it-IT" b="1" dirty="0">
                <a:solidFill>
                  <a:srgbClr val="CC3300"/>
                </a:solidFill>
                <a:latin typeface="Arial" panose="020B0604020202020204" pitchFamily="34" charset="0"/>
              </a:rPr>
              <a:t>cicli innestati</a:t>
            </a:r>
            <a:r>
              <a:rPr lang="it-IT" altLang="it-IT" dirty="0">
                <a:latin typeface="Arial" panose="020B0604020202020204" pitchFamily="34" charset="0"/>
              </a:rPr>
              <a:t>)</a:t>
            </a:r>
            <a:endParaRPr lang="it-IT" altLang="it-IT" sz="2400" dirty="0">
              <a:latin typeface="New York" charset="0"/>
            </a:endParaRP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762000" y="1524000"/>
            <a:ext cx="7848600" cy="3540125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it-IT" altLang="it-IT" sz="32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…………</a:t>
            </a:r>
            <a:endParaRPr lang="it-IT" altLang="it-IT" sz="3200" b="1" dirty="0" smtClean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it-IT" altLang="it-IT" sz="32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3200" b="1" dirty="0" smtClean="0">
                <a:solidFill>
                  <a:srgbClr val="CC3300"/>
                </a:solidFill>
                <a:latin typeface="Comic Sans MS" panose="030F0702030302020204" pitchFamily="66" charset="0"/>
              </a:rPr>
              <a:t>for</a:t>
            </a:r>
            <a:r>
              <a:rPr lang="it-IT" altLang="it-IT" sz="32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3200" b="1" dirty="0" smtClean="0">
                <a:latin typeface="Comic Sans MS" panose="030F0702030302020204" pitchFamily="66" charset="0"/>
              </a:rPr>
              <a:t>(i</a:t>
            </a:r>
            <a:r>
              <a:rPr lang="it-IT" altLang="it-IT" sz="32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3200" b="1" dirty="0" smtClean="0">
                <a:latin typeface="Comic Sans MS" panose="030F0702030302020204" pitchFamily="66" charset="0"/>
              </a:rPr>
              <a:t>1</a:t>
            </a:r>
            <a:r>
              <a:rPr lang="it-IT" altLang="it-IT" sz="32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;</a:t>
            </a:r>
            <a:r>
              <a:rPr lang="it-IT" altLang="it-IT" sz="3200" b="1" dirty="0" smtClean="0">
                <a:latin typeface="Comic Sans MS" panose="030F0702030302020204" pitchFamily="66" charset="0"/>
              </a:rPr>
              <a:t>i</a:t>
            </a:r>
            <a:r>
              <a:rPr lang="it-IT" altLang="it-IT" sz="32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&lt;=</a:t>
            </a:r>
            <a:r>
              <a:rPr lang="it-IT" altLang="it-IT" sz="3200" b="1" dirty="0" smtClean="0">
                <a:latin typeface="Comic Sans MS" panose="030F0702030302020204" pitchFamily="66" charset="0"/>
              </a:rPr>
              <a:t>2</a:t>
            </a:r>
            <a:r>
              <a:rPr lang="it-IT" altLang="it-IT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r>
              <a:rPr lang="it-IT" altLang="it-IT" sz="3200" b="1" dirty="0" smtClean="0">
                <a:latin typeface="Comic Sans MS" panose="030F0702030302020204" pitchFamily="66" charset="0"/>
              </a:rPr>
              <a:t>i</a:t>
            </a:r>
            <a:r>
              <a:rPr lang="it-IT" altLang="it-IT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3200" b="1" dirty="0" smtClean="0">
                <a:latin typeface="Comic Sans MS" panose="030F0702030302020204" pitchFamily="66" charset="0"/>
              </a:rPr>
              <a:t>i+1)</a:t>
            </a:r>
            <a:endParaRPr lang="it-IT" altLang="it-IT" sz="3200" b="1" dirty="0" smtClean="0">
              <a:solidFill>
                <a:srgbClr val="CC3300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it-IT" altLang="it-IT" sz="32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  </a:t>
            </a:r>
            <a:r>
              <a:rPr lang="it-IT" sz="3200" b="1" dirty="0" smtClean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  <a:r>
              <a:rPr lang="it-IT" altLang="it-IT" sz="32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for</a:t>
            </a:r>
            <a:r>
              <a:rPr lang="it-IT" altLang="it-IT" sz="32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3200" b="1" dirty="0" smtClean="0">
                <a:latin typeface="Comic Sans MS" panose="030F0702030302020204" pitchFamily="66" charset="0"/>
              </a:rPr>
              <a:t>(j</a:t>
            </a:r>
            <a:r>
              <a:rPr lang="it-IT" altLang="it-IT" sz="32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3200" b="1" dirty="0" smtClean="0">
                <a:latin typeface="Comic Sans MS" panose="030F0702030302020204" pitchFamily="66" charset="0"/>
              </a:rPr>
              <a:t>1</a:t>
            </a:r>
            <a:r>
              <a:rPr lang="it-IT" altLang="it-IT" sz="32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;</a:t>
            </a:r>
            <a:r>
              <a:rPr lang="it-IT" altLang="it-IT" sz="3200" b="1" dirty="0" smtClean="0">
                <a:latin typeface="Comic Sans MS" panose="030F0702030302020204" pitchFamily="66" charset="0"/>
              </a:rPr>
              <a:t>j</a:t>
            </a:r>
            <a:r>
              <a:rPr lang="it-IT" altLang="it-IT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&lt;=</a:t>
            </a:r>
            <a:r>
              <a:rPr lang="it-IT" altLang="it-IT" sz="3200" b="1" dirty="0" smtClean="0">
                <a:latin typeface="Comic Sans MS" panose="030F0702030302020204" pitchFamily="66" charset="0"/>
              </a:rPr>
              <a:t>3</a:t>
            </a:r>
            <a:r>
              <a:rPr lang="it-IT" altLang="it-IT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r>
              <a:rPr lang="it-IT" altLang="it-IT" sz="3200" b="1" dirty="0" smtClean="0">
                <a:latin typeface="Comic Sans MS" panose="030F0702030302020204" pitchFamily="66" charset="0"/>
              </a:rPr>
              <a:t>j</a:t>
            </a:r>
            <a:r>
              <a:rPr lang="it-IT" altLang="it-IT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3200" b="1" dirty="0" smtClean="0">
                <a:latin typeface="Comic Sans MS" panose="030F0702030302020204" pitchFamily="66" charset="0"/>
              </a:rPr>
              <a:t>j+1) </a:t>
            </a:r>
            <a:r>
              <a:rPr lang="it-IT" altLang="it-IT" sz="3200" b="1" dirty="0" smtClean="0">
                <a:solidFill>
                  <a:srgbClr val="7F7F7F"/>
                </a:solidFill>
                <a:latin typeface="Comic Sans MS" panose="030F0702030302020204" pitchFamily="66" charset="0"/>
              </a:rPr>
              <a:t>	</a:t>
            </a:r>
            <a:r>
              <a:rPr lang="it-IT" altLang="it-IT" sz="32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  </a:t>
            </a:r>
          </a:p>
          <a:p>
            <a:pPr>
              <a:defRPr/>
            </a:pPr>
            <a:r>
              <a:rPr lang="it-IT" altLang="it-IT" sz="3200" b="1" dirty="0" smtClean="0">
                <a:solidFill>
                  <a:srgbClr val="CC3300"/>
                </a:solidFill>
                <a:latin typeface="Comic Sans MS" panose="030F0702030302020204" pitchFamily="66" charset="0"/>
              </a:rPr>
              <a:t>    </a:t>
            </a:r>
            <a:r>
              <a:rPr lang="it-IT" sz="3200" b="1" dirty="0" smtClean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  <a:r>
              <a:rPr lang="it-IT" altLang="it-IT" sz="3200" b="1" dirty="0" smtClean="0">
                <a:solidFill>
                  <a:srgbClr val="CC3300"/>
                </a:solidFill>
                <a:latin typeface="Comic Sans MS" panose="030F0702030302020204" pitchFamily="66" charset="0"/>
              </a:rPr>
              <a:t>    </a:t>
            </a:r>
          </a:p>
          <a:p>
            <a:pPr>
              <a:defRPr/>
            </a:pPr>
            <a:r>
              <a:rPr lang="it-IT" altLang="it-IT" sz="3200" b="1" dirty="0" smtClean="0">
                <a:solidFill>
                  <a:srgbClr val="CC3300"/>
                </a:solidFill>
                <a:latin typeface="Comic Sans MS" panose="030F0702030302020204" pitchFamily="66" charset="0"/>
              </a:rPr>
              <a:t>      </a:t>
            </a:r>
            <a:r>
              <a:rPr lang="it-IT" altLang="it-IT" sz="32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printf</a:t>
            </a:r>
            <a:r>
              <a:rPr lang="it-IT" altLang="it-IT" sz="3200" b="1" dirty="0" smtClean="0">
                <a:latin typeface="Comic Sans MS" panose="030F0702030302020204" pitchFamily="66" charset="0"/>
              </a:rPr>
              <a:t> ( </a:t>
            </a:r>
            <a:r>
              <a:rPr lang="ja-JP" altLang="it-IT" sz="3200" b="1" dirty="0" smtClean="0">
                <a:latin typeface="Arial" panose="020B0604020202020204" pitchFamily="34" charset="0"/>
              </a:rPr>
              <a:t>‘</a:t>
            </a:r>
            <a:r>
              <a:rPr lang="it-IT" altLang="ja-JP" sz="3200" b="1" dirty="0" smtClean="0">
                <a:latin typeface="Comic Sans MS" panose="030F0702030302020204" pitchFamily="66" charset="0"/>
              </a:rPr>
              <a:t>(</a:t>
            </a:r>
            <a:r>
              <a:rPr lang="ja-JP" altLang="it-IT" sz="3200" b="1" dirty="0" smtClean="0">
                <a:latin typeface="Arial" panose="020B0604020202020204" pitchFamily="34" charset="0"/>
              </a:rPr>
              <a:t>’</a:t>
            </a:r>
            <a:r>
              <a:rPr lang="it-IT" altLang="ja-JP" sz="3200" b="1" dirty="0" smtClean="0">
                <a:latin typeface="Comic Sans MS" panose="030F0702030302020204" pitchFamily="66" charset="0"/>
              </a:rPr>
              <a:t>,i,</a:t>
            </a:r>
            <a:r>
              <a:rPr lang="ja-JP" altLang="it-IT" sz="3200" b="1" dirty="0" smtClean="0">
                <a:latin typeface="Arial" panose="020B0604020202020204" pitchFamily="34" charset="0"/>
              </a:rPr>
              <a:t>‘</a:t>
            </a:r>
            <a:r>
              <a:rPr lang="it-IT" altLang="ja-JP" sz="3200" b="1" dirty="0" smtClean="0">
                <a:latin typeface="Comic Sans MS" panose="030F0702030302020204" pitchFamily="66" charset="0"/>
              </a:rPr>
              <a:t> </a:t>
            </a:r>
            <a:r>
              <a:rPr lang="ja-JP" altLang="it-IT" sz="3200" b="1" dirty="0" smtClean="0">
                <a:latin typeface="Arial" panose="020B0604020202020204" pitchFamily="34" charset="0"/>
              </a:rPr>
              <a:t>’</a:t>
            </a:r>
            <a:r>
              <a:rPr lang="it-IT" altLang="ja-JP" sz="3200" b="1" dirty="0" smtClean="0">
                <a:latin typeface="Comic Sans MS" panose="030F0702030302020204" pitchFamily="66" charset="0"/>
              </a:rPr>
              <a:t>,j,</a:t>
            </a:r>
            <a:r>
              <a:rPr lang="ja-JP" altLang="it-IT" sz="3200" b="1" dirty="0" smtClean="0">
                <a:latin typeface="Arial" panose="020B0604020202020204" pitchFamily="34" charset="0"/>
              </a:rPr>
              <a:t>‘</a:t>
            </a:r>
            <a:r>
              <a:rPr lang="it-IT" altLang="ja-JP" sz="3200" b="1" dirty="0" smtClean="0">
                <a:latin typeface="Comic Sans MS" panose="030F0702030302020204" pitchFamily="66" charset="0"/>
              </a:rPr>
              <a:t>)</a:t>
            </a:r>
            <a:r>
              <a:rPr lang="ja-JP" altLang="it-IT" sz="3200" b="1" dirty="0" smtClean="0">
                <a:latin typeface="Arial" panose="020B0604020202020204" pitchFamily="34" charset="0"/>
              </a:rPr>
              <a:t>’ </a:t>
            </a:r>
            <a:r>
              <a:rPr lang="it-IT" altLang="ja-JP" sz="3200" b="1" dirty="0" smtClean="0">
                <a:latin typeface="Arial" panose="020B0604020202020204" pitchFamily="34" charset="0"/>
              </a:rPr>
              <a:t>)</a:t>
            </a:r>
            <a:r>
              <a:rPr lang="ja-JP" altLang="it-IT" sz="3200" b="1" dirty="0" smtClean="0">
                <a:latin typeface="Arial" panose="020B0604020202020204" pitchFamily="34" charset="0"/>
              </a:rPr>
              <a:t> </a:t>
            </a:r>
            <a:r>
              <a:rPr lang="it-IT" altLang="ja-JP" sz="32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;</a:t>
            </a:r>
            <a:endParaRPr lang="it-IT" altLang="ja-JP" sz="32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>
              <a:defRPr/>
            </a:pPr>
            <a:r>
              <a:rPr lang="it-IT" altLang="it-IT" sz="3200" b="1" dirty="0" smtClean="0">
                <a:latin typeface="Comic Sans MS" panose="030F0702030302020204" pitchFamily="66" charset="0"/>
              </a:rPr>
              <a:t>     </a:t>
            </a:r>
            <a:r>
              <a:rPr lang="it-IT" sz="3200" b="1" dirty="0" smtClean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</a:t>
            </a:r>
            <a:r>
              <a:rPr lang="it-IT" altLang="it-IT" sz="32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 </a:t>
            </a:r>
          </a:p>
          <a:p>
            <a:pPr algn="just">
              <a:defRPr/>
            </a:pPr>
            <a:r>
              <a:rPr lang="it-IT" sz="3200" b="1" dirty="0" smtClean="0">
                <a:solidFill>
                  <a:srgbClr val="C00000"/>
                </a:solidFill>
                <a:latin typeface="Comic Sans MS" charset="0"/>
                <a:ea typeface="ＭＳ Ｐゴシック" charset="0"/>
              </a:rPr>
              <a:t>   } </a:t>
            </a:r>
            <a:r>
              <a:rPr lang="it-IT" altLang="it-IT" sz="32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457200" y="5257800"/>
            <a:ext cx="8432800" cy="1260475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200" b="1">
                <a:latin typeface="Arial" charset="0"/>
                <a:ea typeface="ＭＳ Ｐゴシック" charset="0"/>
              </a:rPr>
              <a:t>output:</a:t>
            </a:r>
            <a:r>
              <a:rPr lang="it-IT" sz="2400" b="1">
                <a:latin typeface="New York" charset="0"/>
                <a:ea typeface="ＭＳ Ｐゴシック" charset="0"/>
              </a:rPr>
              <a:t> </a:t>
            </a:r>
          </a:p>
          <a:p>
            <a:pPr>
              <a:defRPr/>
            </a:pPr>
            <a:endParaRPr lang="it-IT" sz="800" b="1">
              <a:latin typeface="New York" charset="0"/>
              <a:ea typeface="ＭＳ Ｐゴシック" charset="0"/>
            </a:endParaRPr>
          </a:p>
          <a:p>
            <a:pPr>
              <a:defRPr/>
            </a:pPr>
            <a:r>
              <a:rPr lang="it-IT" b="1">
                <a:latin typeface="Courier New" charset="0"/>
                <a:ea typeface="ＭＳ Ｐゴシック" charset="0"/>
              </a:rPr>
              <a:t>(1 1)(1 2)(1 3)(2 1)(2 2)(2 3)</a:t>
            </a:r>
            <a:endParaRPr lang="it-IT" sz="2400" b="1">
              <a:latin typeface="Monaco" charset="0"/>
              <a:ea typeface="ＭＳ Ｐゴシック" charset="0"/>
            </a:endParaRPr>
          </a:p>
        </p:txBody>
      </p:sp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381000" y="5867400"/>
            <a:ext cx="4267200" cy="6858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3600"/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4572000" y="5867400"/>
            <a:ext cx="4267200" cy="6858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3600"/>
          </a:p>
        </p:txBody>
      </p:sp>
      <p:grpSp>
        <p:nvGrpSpPr>
          <p:cNvPr id="60439" name="Group 23"/>
          <p:cNvGrpSpPr>
            <a:grpSpLocks/>
          </p:cNvGrpSpPr>
          <p:nvPr/>
        </p:nvGrpSpPr>
        <p:grpSpPr bwMode="auto">
          <a:xfrm>
            <a:off x="981075" y="1989138"/>
            <a:ext cx="7383463" cy="538162"/>
            <a:chOff x="612" y="1253"/>
            <a:chExt cx="4651" cy="339"/>
          </a:xfrm>
        </p:grpSpPr>
        <p:sp>
          <p:nvSpPr>
            <p:cNvPr id="56332" name="Text Box 11"/>
            <p:cNvSpPr txBox="1">
              <a:spLocks noChangeArrowheads="1"/>
            </p:cNvSpPr>
            <p:nvPr/>
          </p:nvSpPr>
          <p:spPr bwMode="auto">
            <a:xfrm>
              <a:off x="3875" y="1253"/>
              <a:ext cx="1388" cy="339"/>
            </a:xfrm>
            <a:prstGeom prst="rect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dirty="0">
                  <a:latin typeface="Arial" panose="020B0604020202020204" pitchFamily="34" charset="0"/>
                </a:rPr>
                <a:t>ciclo esterno</a:t>
              </a:r>
            </a:p>
          </p:txBody>
        </p:sp>
        <p:sp>
          <p:nvSpPr>
            <p:cNvPr id="56333" name="Line 13"/>
            <p:cNvSpPr>
              <a:spLocks noChangeShapeType="1"/>
            </p:cNvSpPr>
            <p:nvPr/>
          </p:nvSpPr>
          <p:spPr bwMode="auto">
            <a:xfrm flipH="1">
              <a:off x="3151" y="1422"/>
              <a:ext cx="7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6334" name="Rectangle 12"/>
            <p:cNvSpPr>
              <a:spLocks noChangeArrowheads="1"/>
            </p:cNvSpPr>
            <p:nvPr/>
          </p:nvSpPr>
          <p:spPr bwMode="auto">
            <a:xfrm>
              <a:off x="612" y="1253"/>
              <a:ext cx="2540" cy="31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</p:grpSp>
      <p:grpSp>
        <p:nvGrpSpPr>
          <p:cNvPr id="60438" name="Group 22"/>
          <p:cNvGrpSpPr>
            <a:grpSpLocks/>
          </p:cNvGrpSpPr>
          <p:nvPr/>
        </p:nvGrpSpPr>
        <p:grpSpPr bwMode="auto">
          <a:xfrm>
            <a:off x="1331913" y="2600325"/>
            <a:ext cx="7129462" cy="538163"/>
            <a:chOff x="930" y="1616"/>
            <a:chExt cx="4332" cy="339"/>
          </a:xfrm>
        </p:grpSpPr>
        <p:sp>
          <p:nvSpPr>
            <p:cNvPr id="56329" name="Text Box 16"/>
            <p:cNvSpPr txBox="1">
              <a:spLocks noChangeArrowheads="1"/>
            </p:cNvSpPr>
            <p:nvPr/>
          </p:nvSpPr>
          <p:spPr bwMode="auto">
            <a:xfrm>
              <a:off x="3936" y="1616"/>
              <a:ext cx="1326" cy="339"/>
            </a:xfrm>
            <a:prstGeom prst="rect">
              <a:avLst/>
            </a:prstGeom>
            <a:solidFill>
              <a:srgbClr val="DDDDDD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ciclo interno</a:t>
              </a:r>
            </a:p>
          </p:txBody>
        </p:sp>
        <p:sp>
          <p:nvSpPr>
            <p:cNvPr id="56330" name="Rectangle 17"/>
            <p:cNvSpPr>
              <a:spLocks noChangeArrowheads="1"/>
            </p:cNvSpPr>
            <p:nvPr/>
          </p:nvSpPr>
          <p:spPr bwMode="auto">
            <a:xfrm>
              <a:off x="930" y="1616"/>
              <a:ext cx="2625" cy="339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  <p:sp>
          <p:nvSpPr>
            <p:cNvPr id="56331" name="Line 18"/>
            <p:cNvSpPr>
              <a:spLocks noChangeShapeType="1"/>
            </p:cNvSpPr>
            <p:nvPr/>
          </p:nvSpPr>
          <p:spPr bwMode="auto">
            <a:xfrm flipH="1" flipV="1">
              <a:off x="3574" y="1739"/>
              <a:ext cx="36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2680809" y="4413439"/>
            <a:ext cx="5811207" cy="523220"/>
          </a:xfrm>
          <a:prstGeom prst="rect">
            <a:avLst/>
          </a:prstGeom>
          <a:solidFill>
            <a:srgbClr val="FFFF00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 dirty="0">
                <a:solidFill>
                  <a:schemeClr val="accent2"/>
                </a:solidFill>
                <a:latin typeface="Arial" panose="020B0604020202020204" pitchFamily="34" charset="0"/>
              </a:rPr>
              <a:t>q</a:t>
            </a:r>
            <a:r>
              <a:rPr lang="it-IT" altLang="it-IT" sz="28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uante volte è eseguita la </a:t>
            </a:r>
            <a:r>
              <a:rPr lang="it-IT" altLang="it-IT" sz="28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printf</a:t>
            </a:r>
            <a:r>
              <a:rPr lang="it-IT" altLang="it-IT" sz="28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 ?</a:t>
            </a:r>
            <a:endParaRPr lang="it-IT" altLang="it-IT" sz="28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60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60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animBg="1"/>
      <p:bldP spid="60422" grpId="0" animBg="1" autoUpdateAnimBg="0"/>
      <p:bldP spid="60425" grpId="0" animBg="1"/>
      <p:bldP spid="60426" grpId="0" animBg="1"/>
      <p:bldP spid="1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762000" y="1524000"/>
            <a:ext cx="7848600" cy="3540125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it-IT" altLang="it-IT" sz="32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…………</a:t>
            </a:r>
            <a:endParaRPr lang="it-IT" altLang="it-IT" sz="3200" b="1" dirty="0" smtClean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it-IT" altLang="it-IT" sz="32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3200" b="1" dirty="0" smtClean="0">
                <a:solidFill>
                  <a:srgbClr val="CC3300"/>
                </a:solidFill>
                <a:latin typeface="Comic Sans MS" panose="030F0702030302020204" pitchFamily="66" charset="0"/>
              </a:rPr>
              <a:t>for</a:t>
            </a:r>
            <a:r>
              <a:rPr lang="it-IT" altLang="it-IT" sz="32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3200" b="1" dirty="0" smtClean="0">
                <a:latin typeface="Comic Sans MS" panose="030F0702030302020204" pitchFamily="66" charset="0"/>
              </a:rPr>
              <a:t>(j</a:t>
            </a:r>
            <a:r>
              <a:rPr lang="it-IT" altLang="it-IT" sz="32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3200" b="1" dirty="0" smtClean="0">
                <a:latin typeface="Comic Sans MS" panose="030F0702030302020204" pitchFamily="66" charset="0"/>
              </a:rPr>
              <a:t>1</a:t>
            </a:r>
            <a:r>
              <a:rPr lang="it-IT" altLang="it-IT" sz="32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;</a:t>
            </a:r>
            <a:r>
              <a:rPr lang="it-IT" altLang="it-IT" sz="3200" b="1" dirty="0" smtClean="0">
                <a:latin typeface="Comic Sans MS" panose="030F0702030302020204" pitchFamily="66" charset="0"/>
              </a:rPr>
              <a:t>j</a:t>
            </a:r>
            <a:r>
              <a:rPr lang="it-IT" altLang="it-IT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&lt;=</a:t>
            </a:r>
            <a:r>
              <a:rPr lang="it-IT" altLang="it-IT" sz="3200" b="1" dirty="0" smtClean="0">
                <a:latin typeface="Comic Sans MS" panose="030F0702030302020204" pitchFamily="66" charset="0"/>
              </a:rPr>
              <a:t>3</a:t>
            </a:r>
            <a:r>
              <a:rPr lang="it-IT" altLang="it-IT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r>
              <a:rPr lang="it-IT" altLang="it-IT" sz="3200" b="1" dirty="0" smtClean="0">
                <a:latin typeface="Comic Sans MS" panose="030F0702030302020204" pitchFamily="66" charset="0"/>
              </a:rPr>
              <a:t>j</a:t>
            </a:r>
            <a:r>
              <a:rPr lang="it-IT" altLang="it-IT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3200" b="1" dirty="0" smtClean="0">
                <a:latin typeface="Comic Sans MS" panose="030F0702030302020204" pitchFamily="66" charset="0"/>
              </a:rPr>
              <a:t>j+1) </a:t>
            </a:r>
          </a:p>
          <a:p>
            <a:pPr>
              <a:defRPr/>
            </a:pPr>
            <a:r>
              <a:rPr lang="it-IT" sz="32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ＭＳ Ｐゴシック" charset="0"/>
              </a:rPr>
              <a:t>   </a:t>
            </a:r>
            <a:r>
              <a:rPr lang="it-IT" sz="3200" b="1" dirty="0" smtClean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  <a:r>
              <a:rPr lang="it-IT" altLang="it-IT" sz="32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for</a:t>
            </a:r>
            <a:r>
              <a:rPr lang="it-IT" altLang="it-IT" sz="32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3200" b="1" dirty="0" smtClean="0">
                <a:latin typeface="Comic Sans MS" panose="030F0702030302020204" pitchFamily="66" charset="0"/>
              </a:rPr>
              <a:t>(i</a:t>
            </a:r>
            <a:r>
              <a:rPr lang="it-IT" altLang="it-IT" sz="32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3200" b="1" dirty="0" smtClean="0">
                <a:latin typeface="Comic Sans MS" panose="030F0702030302020204" pitchFamily="66" charset="0"/>
              </a:rPr>
              <a:t>1</a:t>
            </a:r>
            <a:r>
              <a:rPr lang="it-IT" altLang="it-IT" sz="32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;</a:t>
            </a:r>
            <a:r>
              <a:rPr lang="it-IT" altLang="it-IT" sz="3200" b="1" dirty="0" smtClean="0">
                <a:latin typeface="Comic Sans MS" panose="030F0702030302020204" pitchFamily="66" charset="0"/>
              </a:rPr>
              <a:t>i</a:t>
            </a:r>
            <a:r>
              <a:rPr lang="it-IT" altLang="it-IT" sz="32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&lt;=</a:t>
            </a:r>
            <a:r>
              <a:rPr lang="it-IT" altLang="it-IT" sz="3200" b="1" dirty="0" smtClean="0">
                <a:latin typeface="Comic Sans MS" panose="030F0702030302020204" pitchFamily="66" charset="0"/>
              </a:rPr>
              <a:t>2</a:t>
            </a:r>
            <a:r>
              <a:rPr lang="it-IT" altLang="it-IT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r>
              <a:rPr lang="it-IT" altLang="it-IT" sz="3200" b="1" dirty="0" smtClean="0">
                <a:latin typeface="Comic Sans MS" panose="030F0702030302020204" pitchFamily="66" charset="0"/>
              </a:rPr>
              <a:t>i</a:t>
            </a:r>
            <a:r>
              <a:rPr lang="it-IT" altLang="it-IT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3200" b="1" dirty="0" smtClean="0">
                <a:latin typeface="Comic Sans MS" panose="030F0702030302020204" pitchFamily="66" charset="0"/>
              </a:rPr>
              <a:t>i+1)</a:t>
            </a:r>
            <a:endParaRPr lang="it-IT" altLang="it-IT" sz="3200" b="1" dirty="0" smtClean="0">
              <a:solidFill>
                <a:srgbClr val="CC3300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it-IT" altLang="it-IT" sz="3200" b="1" dirty="0" smtClean="0">
                <a:solidFill>
                  <a:srgbClr val="7F7F7F"/>
                </a:solidFill>
                <a:latin typeface="Comic Sans MS" panose="030F0702030302020204" pitchFamily="66" charset="0"/>
              </a:rPr>
              <a:t>	</a:t>
            </a:r>
            <a:r>
              <a:rPr lang="it-IT" sz="3200" b="1" dirty="0" smtClean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  <a:r>
              <a:rPr lang="it-IT" altLang="it-IT" sz="3200" b="1" dirty="0" smtClean="0">
                <a:solidFill>
                  <a:srgbClr val="CC3300"/>
                </a:solidFill>
                <a:latin typeface="Comic Sans MS" panose="030F0702030302020204" pitchFamily="66" charset="0"/>
              </a:rPr>
              <a:t>    </a:t>
            </a:r>
          </a:p>
          <a:p>
            <a:pPr>
              <a:defRPr/>
            </a:pPr>
            <a:r>
              <a:rPr lang="it-IT" altLang="it-IT" sz="3200" b="1" dirty="0" smtClean="0">
                <a:solidFill>
                  <a:srgbClr val="CC3300"/>
                </a:solidFill>
                <a:latin typeface="Comic Sans MS" panose="030F0702030302020204" pitchFamily="66" charset="0"/>
              </a:rPr>
              <a:t>      </a:t>
            </a:r>
            <a:r>
              <a:rPr lang="it-IT" altLang="it-IT" sz="32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printf</a:t>
            </a:r>
            <a:r>
              <a:rPr lang="it-IT" altLang="it-IT" sz="3200" b="1" dirty="0" smtClean="0">
                <a:latin typeface="Comic Sans MS" panose="030F0702030302020204" pitchFamily="66" charset="0"/>
              </a:rPr>
              <a:t> ( </a:t>
            </a:r>
            <a:r>
              <a:rPr lang="ja-JP" altLang="it-IT" sz="3200" b="1" dirty="0" smtClean="0">
                <a:latin typeface="Arial" panose="020B0604020202020204" pitchFamily="34" charset="0"/>
              </a:rPr>
              <a:t>‘</a:t>
            </a:r>
            <a:r>
              <a:rPr lang="it-IT" altLang="ja-JP" sz="3200" b="1" dirty="0" smtClean="0">
                <a:latin typeface="Comic Sans MS" panose="030F0702030302020204" pitchFamily="66" charset="0"/>
              </a:rPr>
              <a:t>(</a:t>
            </a:r>
            <a:r>
              <a:rPr lang="ja-JP" altLang="it-IT" sz="3200" b="1" dirty="0" smtClean="0">
                <a:latin typeface="Arial" panose="020B0604020202020204" pitchFamily="34" charset="0"/>
              </a:rPr>
              <a:t>’</a:t>
            </a:r>
            <a:r>
              <a:rPr lang="it-IT" altLang="ja-JP" sz="3200" b="1" dirty="0" smtClean="0">
                <a:latin typeface="Comic Sans MS" panose="030F0702030302020204" pitchFamily="66" charset="0"/>
              </a:rPr>
              <a:t>,i,</a:t>
            </a:r>
            <a:r>
              <a:rPr lang="ja-JP" altLang="it-IT" sz="3200" b="1" dirty="0" smtClean="0">
                <a:latin typeface="Arial" panose="020B0604020202020204" pitchFamily="34" charset="0"/>
              </a:rPr>
              <a:t>‘</a:t>
            </a:r>
            <a:r>
              <a:rPr lang="it-IT" altLang="ja-JP" sz="3200" b="1" dirty="0" smtClean="0">
                <a:latin typeface="Comic Sans MS" panose="030F0702030302020204" pitchFamily="66" charset="0"/>
              </a:rPr>
              <a:t> </a:t>
            </a:r>
            <a:r>
              <a:rPr lang="ja-JP" altLang="it-IT" sz="3200" b="1" dirty="0" smtClean="0">
                <a:latin typeface="Arial" panose="020B0604020202020204" pitchFamily="34" charset="0"/>
              </a:rPr>
              <a:t>’</a:t>
            </a:r>
            <a:r>
              <a:rPr lang="it-IT" altLang="ja-JP" sz="3200" b="1" dirty="0" smtClean="0">
                <a:latin typeface="Comic Sans MS" panose="030F0702030302020204" pitchFamily="66" charset="0"/>
              </a:rPr>
              <a:t>,j,</a:t>
            </a:r>
            <a:r>
              <a:rPr lang="ja-JP" altLang="it-IT" sz="3200" b="1" dirty="0" smtClean="0">
                <a:latin typeface="Arial" panose="020B0604020202020204" pitchFamily="34" charset="0"/>
              </a:rPr>
              <a:t>‘</a:t>
            </a:r>
            <a:r>
              <a:rPr lang="it-IT" altLang="ja-JP" sz="3200" b="1" dirty="0" smtClean="0">
                <a:latin typeface="Comic Sans MS" panose="030F0702030302020204" pitchFamily="66" charset="0"/>
              </a:rPr>
              <a:t>)</a:t>
            </a:r>
            <a:r>
              <a:rPr lang="ja-JP" altLang="it-IT" sz="3200" b="1" dirty="0" smtClean="0">
                <a:latin typeface="Arial" panose="020B0604020202020204" pitchFamily="34" charset="0"/>
              </a:rPr>
              <a:t>’ </a:t>
            </a:r>
            <a:r>
              <a:rPr lang="it-IT" altLang="ja-JP" sz="3200" b="1" dirty="0" smtClean="0">
                <a:latin typeface="Arial" panose="020B0604020202020204" pitchFamily="34" charset="0"/>
              </a:rPr>
              <a:t>)</a:t>
            </a:r>
            <a:r>
              <a:rPr lang="ja-JP" altLang="it-IT" sz="3200" b="1" dirty="0" smtClean="0">
                <a:latin typeface="Arial" panose="020B0604020202020204" pitchFamily="34" charset="0"/>
              </a:rPr>
              <a:t> </a:t>
            </a:r>
            <a:r>
              <a:rPr lang="it-IT" altLang="ja-JP" sz="32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;</a:t>
            </a:r>
            <a:endParaRPr lang="it-IT" altLang="ja-JP" sz="32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>
              <a:defRPr/>
            </a:pPr>
            <a:r>
              <a:rPr lang="it-IT" altLang="it-IT" sz="3200" b="1" dirty="0" smtClean="0">
                <a:latin typeface="Comic Sans MS" panose="030F0702030302020204" pitchFamily="66" charset="0"/>
              </a:rPr>
              <a:t>     </a:t>
            </a:r>
            <a:r>
              <a:rPr lang="it-IT" sz="3200" b="1" dirty="0" smtClean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</a:t>
            </a:r>
            <a:r>
              <a:rPr lang="it-IT" altLang="it-IT" sz="32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 </a:t>
            </a:r>
          </a:p>
          <a:p>
            <a:pPr algn="just">
              <a:defRPr/>
            </a:pPr>
            <a:r>
              <a:rPr lang="it-IT" sz="3200" b="1" dirty="0" smtClean="0">
                <a:solidFill>
                  <a:srgbClr val="C00000"/>
                </a:solidFill>
                <a:latin typeface="Comic Sans MS" charset="0"/>
                <a:ea typeface="ＭＳ Ｐゴシック" charset="0"/>
              </a:rPr>
              <a:t>   } </a:t>
            </a:r>
            <a:r>
              <a:rPr lang="it-IT" altLang="it-IT" sz="32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457200" y="5257800"/>
            <a:ext cx="8432800" cy="1260475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200" b="1">
                <a:latin typeface="Arial" charset="0"/>
                <a:ea typeface="ＭＳ Ｐゴシック" charset="0"/>
              </a:rPr>
              <a:t>output:</a:t>
            </a:r>
            <a:r>
              <a:rPr lang="it-IT" sz="2400" b="1">
                <a:latin typeface="New York" charset="0"/>
                <a:ea typeface="ＭＳ Ｐゴシック" charset="0"/>
              </a:rPr>
              <a:t> </a:t>
            </a:r>
          </a:p>
          <a:p>
            <a:pPr>
              <a:defRPr/>
            </a:pPr>
            <a:endParaRPr lang="it-IT" sz="800" b="1">
              <a:latin typeface="New York" charset="0"/>
              <a:ea typeface="ＭＳ Ｐゴシック" charset="0"/>
            </a:endParaRPr>
          </a:p>
          <a:p>
            <a:pPr>
              <a:defRPr/>
            </a:pPr>
            <a:r>
              <a:rPr lang="it-IT" b="1">
                <a:latin typeface="Courier New" charset="0"/>
                <a:ea typeface="ＭＳ Ｐゴシック" charset="0"/>
              </a:rPr>
              <a:t>(1 1)(2 1)(1 2)(2 2)(1 3)(2 3)</a:t>
            </a:r>
            <a:endParaRPr lang="it-IT" sz="2400" b="1">
              <a:latin typeface="Monaco" charset="0"/>
              <a:ea typeface="ＭＳ Ｐゴシック" charset="0"/>
            </a:endParaRP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457200" y="5867400"/>
            <a:ext cx="2819400" cy="685800"/>
          </a:xfrm>
          <a:prstGeom prst="rect">
            <a:avLst/>
          </a:prstGeom>
          <a:noFill/>
          <a:ln w="5715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3600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3276600" y="5867400"/>
            <a:ext cx="2819400" cy="685800"/>
          </a:xfrm>
          <a:prstGeom prst="rect">
            <a:avLst/>
          </a:prstGeom>
          <a:noFill/>
          <a:ln w="5715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3600"/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6019800" y="5867400"/>
            <a:ext cx="2819400" cy="685800"/>
          </a:xfrm>
          <a:prstGeom prst="rect">
            <a:avLst/>
          </a:prstGeom>
          <a:noFill/>
          <a:ln w="5715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3600"/>
          </a:p>
        </p:txBody>
      </p:sp>
      <p:sp>
        <p:nvSpPr>
          <p:cNvPr id="58375" name="Text Box 9"/>
          <p:cNvSpPr txBox="1">
            <a:spLocks noChangeArrowheads="1"/>
          </p:cNvSpPr>
          <p:nvPr/>
        </p:nvSpPr>
        <p:spPr bwMode="auto">
          <a:xfrm>
            <a:off x="685800" y="228600"/>
            <a:ext cx="3478213" cy="57943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inversione dei cicli</a:t>
            </a:r>
            <a:endParaRPr lang="it-IT" altLang="it-IT" sz="2400">
              <a:latin typeface="New York" charset="0"/>
            </a:endParaRPr>
          </a:p>
        </p:txBody>
      </p:sp>
      <p:grpSp>
        <p:nvGrpSpPr>
          <p:cNvPr id="61450" name="Group 10"/>
          <p:cNvGrpSpPr>
            <a:grpSpLocks/>
          </p:cNvGrpSpPr>
          <p:nvPr/>
        </p:nvGrpSpPr>
        <p:grpSpPr bwMode="auto">
          <a:xfrm>
            <a:off x="981075" y="2033588"/>
            <a:ext cx="7383463" cy="538162"/>
            <a:chOff x="612" y="1253"/>
            <a:chExt cx="4651" cy="339"/>
          </a:xfrm>
        </p:grpSpPr>
        <p:sp>
          <p:nvSpPr>
            <p:cNvPr id="58377" name="Text Box 11"/>
            <p:cNvSpPr txBox="1">
              <a:spLocks noChangeArrowheads="1"/>
            </p:cNvSpPr>
            <p:nvPr/>
          </p:nvSpPr>
          <p:spPr bwMode="auto">
            <a:xfrm>
              <a:off x="3875" y="1253"/>
              <a:ext cx="1388" cy="339"/>
            </a:xfrm>
            <a:prstGeom prst="rect">
              <a:avLst/>
            </a:prstGeom>
            <a:solidFill>
              <a:srgbClr val="DDDDDD"/>
            </a:solidFill>
            <a:ln w="19050">
              <a:solidFill>
                <a:srgbClr val="CC33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latin typeface="Arial" panose="020B0604020202020204" pitchFamily="34" charset="0"/>
                </a:rPr>
                <a:t>ciclo esterno</a:t>
              </a:r>
            </a:p>
          </p:txBody>
        </p:sp>
        <p:sp>
          <p:nvSpPr>
            <p:cNvPr id="58378" name="Line 12"/>
            <p:cNvSpPr>
              <a:spLocks noChangeShapeType="1"/>
            </p:cNvSpPr>
            <p:nvPr/>
          </p:nvSpPr>
          <p:spPr bwMode="auto">
            <a:xfrm flipH="1">
              <a:off x="3372" y="1444"/>
              <a:ext cx="485" cy="7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8379" name="Rectangle 14"/>
            <p:cNvSpPr>
              <a:spLocks noChangeArrowheads="1"/>
            </p:cNvSpPr>
            <p:nvPr/>
          </p:nvSpPr>
          <p:spPr bwMode="auto">
            <a:xfrm>
              <a:off x="612" y="1253"/>
              <a:ext cx="2760" cy="317"/>
            </a:xfrm>
            <a:prstGeom prst="rect">
              <a:avLst/>
            </a:prstGeom>
            <a:noFill/>
            <a:ln w="28575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</p:grp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2680809" y="4413439"/>
            <a:ext cx="5811207" cy="523220"/>
          </a:xfrm>
          <a:prstGeom prst="rect">
            <a:avLst/>
          </a:prstGeom>
          <a:solidFill>
            <a:srgbClr val="FFFF00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 dirty="0">
                <a:solidFill>
                  <a:schemeClr val="accent2"/>
                </a:solidFill>
                <a:latin typeface="Arial" panose="020B0604020202020204" pitchFamily="34" charset="0"/>
              </a:rPr>
              <a:t>q</a:t>
            </a:r>
            <a:r>
              <a:rPr lang="it-IT" altLang="it-IT" sz="28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uante volte è eseguita la </a:t>
            </a:r>
            <a:r>
              <a:rPr lang="it-IT" altLang="it-IT" sz="28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printf</a:t>
            </a:r>
            <a:r>
              <a:rPr lang="it-IT" altLang="it-IT" sz="28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 ?</a:t>
            </a:r>
            <a:endParaRPr lang="it-IT" altLang="it-IT" sz="28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grpSp>
        <p:nvGrpSpPr>
          <p:cNvPr id="13" name="Group 22"/>
          <p:cNvGrpSpPr>
            <a:grpSpLocks/>
          </p:cNvGrpSpPr>
          <p:nvPr/>
        </p:nvGrpSpPr>
        <p:grpSpPr bwMode="auto">
          <a:xfrm>
            <a:off x="1331913" y="2600325"/>
            <a:ext cx="7129462" cy="538163"/>
            <a:chOff x="930" y="1616"/>
            <a:chExt cx="4332" cy="339"/>
          </a:xfrm>
        </p:grpSpPr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3936" y="1616"/>
              <a:ext cx="1326" cy="339"/>
            </a:xfrm>
            <a:prstGeom prst="rect">
              <a:avLst/>
            </a:prstGeom>
            <a:solidFill>
              <a:srgbClr val="DDDDDD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ciclo interno</a:t>
              </a: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930" y="1616"/>
              <a:ext cx="2625" cy="339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 flipH="1" flipV="1">
              <a:off x="3574" y="1739"/>
              <a:ext cx="36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614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build="p" animBg="1" autoUpdateAnimBg="0"/>
      <p:bldP spid="61446" grpId="0" animBg="1"/>
      <p:bldP spid="61447" grpId="0" animBg="1"/>
      <p:bldP spid="61448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3"/>
          <p:cNvGrpSpPr>
            <a:grpSpLocks/>
          </p:cNvGrpSpPr>
          <p:nvPr/>
        </p:nvGrpSpPr>
        <p:grpSpPr bwMode="auto">
          <a:xfrm>
            <a:off x="900113" y="4076700"/>
            <a:ext cx="6858000" cy="1444625"/>
            <a:chOff x="567" y="1388"/>
            <a:chExt cx="4320" cy="910"/>
          </a:xfrm>
        </p:grpSpPr>
        <p:sp>
          <p:nvSpPr>
            <p:cNvPr id="106500" name="Text Box 4"/>
            <p:cNvSpPr txBox="1">
              <a:spLocks noChangeArrowheads="1"/>
            </p:cNvSpPr>
            <p:nvPr/>
          </p:nvSpPr>
          <p:spPr bwMode="auto">
            <a:xfrm>
              <a:off x="567" y="1888"/>
              <a:ext cx="4320" cy="41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defRPr/>
              </a:pPr>
              <a:r>
                <a:rPr lang="it-IT" altLang="it-IT" b="1" smtClean="0">
                  <a:latin typeface="Courier New" panose="02070309020205020404" pitchFamily="49" charset="0"/>
                </a:rPr>
                <a:t>&lt;variabili&gt;</a:t>
              </a:r>
              <a:r>
                <a:rPr lang="it-IT" altLang="it-IT" b="1" smtClean="0">
                  <a:solidFill>
                    <a:srgbClr val="FF3300"/>
                  </a:solidFill>
                  <a:latin typeface="Courier New" panose="02070309020205020404" pitchFamily="49" charset="0"/>
                </a:rPr>
                <a:t>:</a:t>
              </a:r>
              <a:r>
                <a:rPr lang="it-IT" altLang="it-IT" b="1" smtClean="0">
                  <a:latin typeface="Courier New" panose="02070309020205020404" pitchFamily="49" charset="0"/>
                </a:rPr>
                <a:t> ,….</a:t>
              </a:r>
              <a:endParaRPr lang="it-IT" altLang="it-IT" smtClean="0"/>
            </a:p>
          </p:txBody>
        </p:sp>
        <p:sp>
          <p:nvSpPr>
            <p:cNvPr id="7173" name="Text Box 5"/>
            <p:cNvSpPr txBox="1">
              <a:spLocks noChangeArrowheads="1"/>
            </p:cNvSpPr>
            <p:nvPr/>
          </p:nvSpPr>
          <p:spPr bwMode="auto">
            <a:xfrm>
              <a:off x="567" y="1388"/>
              <a:ext cx="3882" cy="41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Arial" panose="020B0604020202020204" pitchFamily="34" charset="0"/>
                </a:rPr>
                <a:t>una convenzione può essere:</a:t>
              </a:r>
              <a:endParaRPr lang="it-IT" altLang="it-IT" sz="3600"/>
            </a:p>
          </p:txBody>
        </p:sp>
      </p:grpSp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250825" y="333375"/>
            <a:ext cx="8713788" cy="54483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costrutti in cui il numero di ripetizioni  è </a:t>
            </a:r>
            <a:r>
              <a:rPr lang="it-IT" altLang="it-IT">
                <a:solidFill>
                  <a:schemeClr val="accent2"/>
                </a:solidFill>
                <a:latin typeface="Arial" panose="020B0604020202020204" pitchFamily="34" charset="0"/>
              </a:rPr>
              <a:t>noto </a:t>
            </a:r>
            <a:r>
              <a:rPr lang="it-IT" altLang="it-IT" i="1">
                <a:solidFill>
                  <a:schemeClr val="accent2"/>
                </a:solidFill>
                <a:latin typeface="Arial" panose="020B0604020202020204" pitchFamily="34" charset="0"/>
              </a:rPr>
              <a:t>a </a:t>
            </a:r>
            <a:r>
              <a:rPr lang="it-IT" altLang="it-IT" i="1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i="1">
                <a:solidFill>
                  <a:schemeClr val="accent2"/>
                </a:solidFill>
                <a:latin typeface="Arial" panose="020B0604020202020204" pitchFamily="34" charset="0"/>
              </a:rPr>
              <a:t>priori</a:t>
            </a:r>
            <a:r>
              <a:rPr lang="it-IT" altLang="it-IT"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100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3600" b="1">
                <a:latin typeface="Arial" panose="020B0604020202020204" pitchFamily="34" charset="0"/>
              </a:rPr>
              <a:t>costrutto di ripetizione </a:t>
            </a: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for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it-IT" altLang="it-IT" sz="1400" b="1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it-IT" altLang="it-IT" sz="1400" b="1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it-IT" altLang="it-IT" sz="1400" b="1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it-IT" altLang="it-IT" sz="1400" b="1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>
                <a:srgbClr val="CC3300"/>
              </a:buClr>
              <a:buFont typeface="Wingdings" panose="05000000000000000000" pitchFamily="2" charset="2"/>
              <a:buNone/>
            </a:pPr>
            <a:r>
              <a:rPr lang="it-IT" altLang="it-IT">
                <a:latin typeface="Arial" panose="020B0604020202020204" pitchFamily="34" charset="0"/>
              </a:rPr>
              <a:t>costrutti in cui il numero di ripetizioni </a:t>
            </a:r>
            <a:r>
              <a:rPr lang="it-IT" altLang="it-IT">
                <a:solidFill>
                  <a:schemeClr val="accent2"/>
                </a:solidFill>
                <a:latin typeface="Arial" panose="020B0604020202020204" pitchFamily="34" charset="0"/>
              </a:rPr>
              <a:t>non</a:t>
            </a:r>
            <a:r>
              <a:rPr lang="it-IT" altLang="it-IT">
                <a:latin typeface="Arial" panose="020B0604020202020204" pitchFamily="34" charset="0"/>
              </a:rPr>
              <a:t> è </a:t>
            </a:r>
            <a:r>
              <a:rPr lang="it-IT" altLang="it-IT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>
                <a:latin typeface="Arial" panose="020B0604020202020204" pitchFamily="34" charset="0"/>
              </a:rPr>
              <a:t>noto, ma </a:t>
            </a:r>
            <a:r>
              <a:rPr lang="it-IT" altLang="it-IT">
                <a:solidFill>
                  <a:schemeClr val="accent2"/>
                </a:solidFill>
                <a:latin typeface="Arial" panose="020B0604020202020204" pitchFamily="34" charset="0"/>
              </a:rPr>
              <a:t>dipende da una condizione</a:t>
            </a:r>
          </a:p>
          <a:p>
            <a:pPr>
              <a:spcBef>
                <a:spcPct val="0"/>
              </a:spcBef>
              <a:buClr>
                <a:srgbClr val="CC3300"/>
              </a:buClr>
              <a:buFont typeface="Wingdings" panose="05000000000000000000" pitchFamily="2" charset="2"/>
              <a:buNone/>
            </a:pPr>
            <a:endParaRPr lang="it-IT" altLang="it-IT" sz="100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>
                <a:srgbClr val="CC3300"/>
              </a:buClr>
              <a:buFont typeface="Wingdings" panose="05000000000000000000" pitchFamily="2" charset="2"/>
              <a:buNone/>
            </a:pPr>
            <a:r>
              <a:rPr lang="it-IT" altLang="it-IT" sz="3600" b="1">
                <a:latin typeface="Arial" panose="020B0604020202020204" pitchFamily="34" charset="0"/>
              </a:rPr>
              <a:t>costrutti di ripetizione </a:t>
            </a:r>
          </a:p>
          <a:p>
            <a:pPr algn="ctr">
              <a:spcBef>
                <a:spcPct val="0"/>
              </a:spcBef>
              <a:buClr>
                <a:srgbClr val="CC3300"/>
              </a:buClr>
              <a:buFont typeface="Wingdings" panose="05000000000000000000" pitchFamily="2" charset="2"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while</a:t>
            </a:r>
            <a:r>
              <a:rPr lang="it-IT" altLang="it-IT" sz="3600" b="1">
                <a:latin typeface="Comic Sans MS" panose="030F0702030302020204" pitchFamily="66" charset="0"/>
              </a:rPr>
              <a:t> , </a:t>
            </a: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do-while (ripetere-finché)</a:t>
            </a:r>
          </a:p>
          <a:p>
            <a:pPr>
              <a:spcBef>
                <a:spcPct val="0"/>
              </a:spcBef>
              <a:buClr>
                <a:srgbClr val="CC3300"/>
              </a:buClr>
              <a:buFont typeface="Wingdings" panose="05000000000000000000" pitchFamily="2" charset="2"/>
              <a:buNone/>
            </a:pPr>
            <a:endParaRPr lang="it-IT" altLang="it-IT" sz="36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Text Box 3"/>
          <p:cNvSpPr txBox="1">
            <a:spLocks noChangeArrowheads="1"/>
          </p:cNvSpPr>
          <p:nvPr/>
        </p:nvSpPr>
        <p:spPr bwMode="auto">
          <a:xfrm>
            <a:off x="1692275" y="228600"/>
            <a:ext cx="5759450" cy="12001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b="1">
                <a:latin typeface="Arial" charset="0"/>
                <a:ea typeface="ＭＳ Ｐゴシック" charset="0"/>
              </a:rPr>
              <a:t>costrutto di ripetizione </a:t>
            </a:r>
            <a:r>
              <a:rPr lang="it-IT" b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for</a:t>
            </a:r>
            <a:r>
              <a:rPr lang="it-IT" b="1">
                <a:solidFill>
                  <a:srgbClr val="FF3300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it-IT" sz="3200">
                <a:latin typeface="New York" charset="0"/>
                <a:ea typeface="ＭＳ Ｐゴシック" charset="0"/>
              </a:rPr>
              <a:t> </a:t>
            </a:r>
            <a:r>
              <a:rPr lang="it-IT" sz="3200">
                <a:latin typeface="Arial" charset="0"/>
                <a:ea typeface="ＭＳ Ｐゴシック" charset="0"/>
              </a:rPr>
              <a:t>(o </a:t>
            </a:r>
            <a:r>
              <a:rPr lang="it-IT" sz="3200" b="1">
                <a:latin typeface="Arial" charset="0"/>
                <a:ea typeface="ＭＳ Ｐゴシック" charset="0"/>
              </a:rPr>
              <a:t>ciclo</a:t>
            </a:r>
            <a:r>
              <a:rPr lang="it-IT" sz="3200" b="1">
                <a:latin typeface="New York" charset="0"/>
                <a:ea typeface="ＭＳ Ｐゴシック" charset="0"/>
              </a:rPr>
              <a:t> </a:t>
            </a:r>
            <a:r>
              <a:rPr lang="it-IT" b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for</a:t>
            </a:r>
            <a:r>
              <a:rPr lang="it-IT" sz="3200">
                <a:latin typeface="Arial" charset="0"/>
                <a:ea typeface="ＭＳ Ｐゴシック" charset="0"/>
              </a:rPr>
              <a:t>) </a:t>
            </a:r>
            <a:endParaRPr lang="it-IT" sz="3200">
              <a:latin typeface="New York" charset="0"/>
              <a:ea typeface="ＭＳ Ｐゴシック" charset="0"/>
            </a:endParaRP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609600" y="1676400"/>
            <a:ext cx="8016875" cy="10668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consente di denotare la ripetizione N volte di una sequenza di operazioni</a:t>
            </a:r>
            <a:endParaRPr lang="it-IT" altLang="it-IT" sz="2400">
              <a:latin typeface="New York" charset="0"/>
            </a:endParaRP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468313" y="3395663"/>
            <a:ext cx="6191250" cy="12001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for</a:t>
            </a:r>
            <a:r>
              <a:rPr lang="it-IT" b="1" dirty="0">
                <a:latin typeface="Comic Sans MS" charset="0"/>
                <a:ea typeface="ＭＳ Ｐゴシック" charset="0"/>
              </a:rPr>
              <a:t> (i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b="1" dirty="0">
                <a:latin typeface="Comic Sans MS" charset="0"/>
                <a:ea typeface="ＭＳ Ｐゴシック" charset="0"/>
              </a:rPr>
              <a:t>1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 </a:t>
            </a:r>
            <a:r>
              <a:rPr lang="it-IT" b="1" dirty="0">
                <a:latin typeface="Comic Sans MS" charset="0"/>
                <a:ea typeface="ＭＳ Ｐゴシック" charset="0"/>
              </a:rPr>
              <a:t>i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&lt;= </a:t>
            </a:r>
            <a:r>
              <a:rPr lang="it-IT" b="1" dirty="0">
                <a:latin typeface="Comic Sans MS" charset="0"/>
                <a:ea typeface="ＭＳ Ｐゴシック" charset="0"/>
              </a:rPr>
              <a:t>N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 </a:t>
            </a:r>
            <a:r>
              <a:rPr lang="it-IT" b="1" dirty="0">
                <a:latin typeface="Comic Sans MS" charset="0"/>
                <a:ea typeface="ＭＳ Ｐゴシック" charset="0"/>
              </a:rPr>
              <a:t>i=i+1) </a:t>
            </a:r>
            <a:r>
              <a:rPr lang="it-IT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  <a:r>
              <a:rPr lang="it-IT" b="1" dirty="0">
                <a:latin typeface="Comic Sans MS" charset="0"/>
                <a:ea typeface="ＭＳ Ｐゴシック" charset="0"/>
              </a:rPr>
              <a:t>&lt;</a:t>
            </a:r>
            <a:r>
              <a:rPr lang="it-IT" b="1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blocco del ciclo</a:t>
            </a:r>
            <a:r>
              <a:rPr lang="it-IT" b="1" dirty="0">
                <a:latin typeface="Comic Sans MS" charset="0"/>
                <a:ea typeface="ＭＳ Ｐゴシック" charset="0"/>
              </a:rPr>
              <a:t>&gt;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</a:t>
            </a:r>
          </a:p>
        </p:txBody>
      </p:sp>
      <p:grpSp>
        <p:nvGrpSpPr>
          <p:cNvPr id="107532" name="Group 12"/>
          <p:cNvGrpSpPr>
            <a:grpSpLocks/>
          </p:cNvGrpSpPr>
          <p:nvPr/>
        </p:nvGrpSpPr>
        <p:grpSpPr bwMode="auto">
          <a:xfrm>
            <a:off x="877888" y="3395663"/>
            <a:ext cx="2728912" cy="2781300"/>
            <a:chOff x="930" y="2341"/>
            <a:chExt cx="1719" cy="1752"/>
          </a:xfrm>
        </p:grpSpPr>
        <p:sp>
          <p:nvSpPr>
            <p:cNvPr id="9230" name="Text Box 9"/>
            <p:cNvSpPr txBox="1">
              <a:spLocks noChangeArrowheads="1"/>
            </p:cNvSpPr>
            <p:nvPr/>
          </p:nvSpPr>
          <p:spPr bwMode="auto">
            <a:xfrm>
              <a:off x="930" y="3748"/>
              <a:ext cx="1719" cy="345"/>
            </a:xfrm>
            <a:prstGeom prst="rect">
              <a:avLst/>
            </a:prstGeom>
            <a:solidFill>
              <a:srgbClr val="DDDDDD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latin typeface="Arial" panose="020B0604020202020204" pitchFamily="34" charset="0"/>
                </a:rPr>
                <a:t>variabile di ciclo</a:t>
              </a:r>
            </a:p>
          </p:txBody>
        </p:sp>
        <p:sp>
          <p:nvSpPr>
            <p:cNvPr id="9231" name="Line 10"/>
            <p:cNvSpPr>
              <a:spLocks noChangeShapeType="1"/>
            </p:cNvSpPr>
            <p:nvPr/>
          </p:nvSpPr>
          <p:spPr bwMode="auto">
            <a:xfrm flipV="1">
              <a:off x="1701" y="2750"/>
              <a:ext cx="0" cy="9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232" name="Rectangle 11"/>
            <p:cNvSpPr>
              <a:spLocks noChangeArrowheads="1"/>
            </p:cNvSpPr>
            <p:nvPr/>
          </p:nvSpPr>
          <p:spPr bwMode="auto">
            <a:xfrm>
              <a:off x="1565" y="2341"/>
              <a:ext cx="272" cy="40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</p:grpSp>
      <p:grpSp>
        <p:nvGrpSpPr>
          <p:cNvPr id="3" name="Gruppo 2"/>
          <p:cNvGrpSpPr>
            <a:grpSpLocks/>
          </p:cNvGrpSpPr>
          <p:nvPr/>
        </p:nvGrpSpPr>
        <p:grpSpPr bwMode="auto">
          <a:xfrm>
            <a:off x="2359025" y="3394075"/>
            <a:ext cx="5053013" cy="2898775"/>
            <a:chOff x="3353255" y="3791102"/>
            <a:chExt cx="5052368" cy="2898793"/>
          </a:xfrm>
        </p:grpSpPr>
        <p:sp>
          <p:nvSpPr>
            <p:cNvPr id="9227" name="Text Box 14"/>
            <p:cNvSpPr txBox="1">
              <a:spLocks noChangeArrowheads="1"/>
            </p:cNvSpPr>
            <p:nvPr/>
          </p:nvSpPr>
          <p:spPr bwMode="auto">
            <a:xfrm>
              <a:off x="5290948" y="5735788"/>
              <a:ext cx="3114675" cy="954107"/>
            </a:xfrm>
            <a:prstGeom prst="rect">
              <a:avLst/>
            </a:prstGeom>
            <a:solidFill>
              <a:srgbClr val="DDDDDD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1">
                  <a:latin typeface="Comic Sans MS" panose="030F0702030302020204" pitchFamily="66" charset="0"/>
                </a:rPr>
                <a:t>1</a:t>
              </a:r>
              <a:r>
                <a:rPr lang="it-IT" altLang="it-IT" sz="2800" b="1">
                  <a:latin typeface="Arial" panose="020B0604020202020204" pitchFamily="34" charset="0"/>
                </a:rPr>
                <a:t>..</a:t>
              </a:r>
              <a:r>
                <a:rPr lang="it-IT" altLang="it-IT" sz="2800" b="1">
                  <a:latin typeface="Comic Sans MS" panose="030F0702030302020204" pitchFamily="66" charset="0"/>
                </a:rPr>
                <a:t>N</a:t>
              </a:r>
              <a:r>
                <a:rPr lang="it-IT" altLang="it-IT" sz="2800" b="1">
                  <a:latin typeface="Arial" panose="020B0604020202020204" pitchFamily="34" charset="0"/>
                </a:rPr>
                <a:t>   range</a:t>
              </a:r>
              <a:r>
                <a:rPr lang="it-IT" altLang="it-IT" sz="2800">
                  <a:latin typeface="Arial" panose="020B0604020202020204" pitchFamily="34" charset="0"/>
                </a:rPr>
                <a:t> della variabile di ciclo</a:t>
              </a:r>
            </a:p>
          </p:txBody>
        </p:sp>
        <p:sp>
          <p:nvSpPr>
            <p:cNvPr id="9228" name="Line 15"/>
            <p:cNvSpPr>
              <a:spLocks noChangeShapeType="1"/>
            </p:cNvSpPr>
            <p:nvPr/>
          </p:nvSpPr>
          <p:spPr bwMode="auto">
            <a:xfrm flipH="1" flipV="1">
              <a:off x="4641661" y="4440388"/>
              <a:ext cx="1873250" cy="1295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229" name="Rectangle 16"/>
            <p:cNvSpPr>
              <a:spLocks noChangeArrowheads="1"/>
            </p:cNvSpPr>
            <p:nvPr/>
          </p:nvSpPr>
          <p:spPr bwMode="auto">
            <a:xfrm>
              <a:off x="3353255" y="3791102"/>
              <a:ext cx="2214281" cy="64754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</p:grpSp>
      <p:grpSp>
        <p:nvGrpSpPr>
          <p:cNvPr id="16" name="Group 12"/>
          <p:cNvGrpSpPr>
            <a:grpSpLocks/>
          </p:cNvGrpSpPr>
          <p:nvPr/>
        </p:nvGrpSpPr>
        <p:grpSpPr bwMode="auto">
          <a:xfrm>
            <a:off x="4789488" y="3284538"/>
            <a:ext cx="4300537" cy="830262"/>
            <a:chOff x="2779" y="2443"/>
            <a:chExt cx="2709" cy="523"/>
          </a:xfrm>
        </p:grpSpPr>
        <p:sp>
          <p:nvSpPr>
            <p:cNvPr id="9224" name="Text Box 9"/>
            <p:cNvSpPr txBox="1">
              <a:spLocks noChangeArrowheads="1"/>
            </p:cNvSpPr>
            <p:nvPr/>
          </p:nvSpPr>
          <p:spPr bwMode="auto">
            <a:xfrm>
              <a:off x="3893" y="2443"/>
              <a:ext cx="1595" cy="523"/>
            </a:xfrm>
            <a:prstGeom prst="rect">
              <a:avLst/>
            </a:prstGeom>
            <a:solidFill>
              <a:srgbClr val="DDDDDD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latin typeface="Arial" panose="020B0604020202020204" pitchFamily="34" charset="0"/>
                </a:rPr>
                <a:t>incremento della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latin typeface="Arial" panose="020B0604020202020204" pitchFamily="34" charset="0"/>
                </a:rPr>
                <a:t>variabile di ciclo</a:t>
              </a:r>
            </a:p>
          </p:txBody>
        </p:sp>
        <p:sp>
          <p:nvSpPr>
            <p:cNvPr id="9225" name="Line 10"/>
            <p:cNvSpPr>
              <a:spLocks noChangeShapeType="1"/>
            </p:cNvSpPr>
            <p:nvPr/>
          </p:nvSpPr>
          <p:spPr bwMode="auto">
            <a:xfrm flipH="1" flipV="1">
              <a:off x="3742" y="2736"/>
              <a:ext cx="151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226" name="Rectangle 11"/>
            <p:cNvSpPr>
              <a:spLocks noChangeArrowheads="1"/>
            </p:cNvSpPr>
            <p:nvPr/>
          </p:nvSpPr>
          <p:spPr bwMode="auto">
            <a:xfrm>
              <a:off x="2779" y="2512"/>
              <a:ext cx="963" cy="40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7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2843213" y="2636838"/>
          <a:ext cx="3683000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Documento" r:id="rId5" imgW="2875788" imgH="3035808" progId="Word.Document.8">
                  <p:embed/>
                </p:oleObj>
              </mc:Choice>
              <mc:Fallback>
                <p:oleObj name="Documento" r:id="rId5" imgW="2875788" imgH="303580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2636838"/>
                        <a:ext cx="3683000" cy="3886200"/>
                      </a:xfrm>
                      <a:prstGeom prst="rect">
                        <a:avLst/>
                      </a:prstGeom>
                      <a:solidFill>
                        <a:srgbClr val="66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692275" y="228600"/>
            <a:ext cx="5759450" cy="12001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b="1">
                <a:latin typeface="Arial" charset="0"/>
                <a:ea typeface="ＭＳ Ｐゴシック" charset="0"/>
              </a:rPr>
              <a:t>costrutto di ripetizione </a:t>
            </a:r>
            <a:r>
              <a:rPr lang="it-IT" b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for</a:t>
            </a:r>
            <a:r>
              <a:rPr lang="it-IT" b="1">
                <a:solidFill>
                  <a:srgbClr val="FF3300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it-IT" sz="3200">
                <a:latin typeface="New York" charset="0"/>
                <a:ea typeface="ＭＳ Ｐゴシック" charset="0"/>
              </a:rPr>
              <a:t> </a:t>
            </a:r>
            <a:r>
              <a:rPr lang="it-IT" sz="3200">
                <a:latin typeface="Arial" charset="0"/>
                <a:ea typeface="ＭＳ Ｐゴシック" charset="0"/>
              </a:rPr>
              <a:t>(o </a:t>
            </a:r>
            <a:r>
              <a:rPr lang="it-IT" sz="3200" b="1">
                <a:latin typeface="Arial" charset="0"/>
                <a:ea typeface="ＭＳ Ｐゴシック" charset="0"/>
              </a:rPr>
              <a:t>ciclo</a:t>
            </a:r>
            <a:r>
              <a:rPr lang="it-IT" sz="3200" b="1">
                <a:latin typeface="New York" charset="0"/>
                <a:ea typeface="ＭＳ Ｐゴシック" charset="0"/>
              </a:rPr>
              <a:t> </a:t>
            </a:r>
            <a:r>
              <a:rPr lang="it-IT" b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for</a:t>
            </a:r>
            <a:r>
              <a:rPr lang="it-IT" sz="3200">
                <a:latin typeface="Arial" charset="0"/>
                <a:ea typeface="ＭＳ Ｐゴシック" charset="0"/>
              </a:rPr>
              <a:t>) </a:t>
            </a:r>
            <a:endParaRPr lang="it-IT" sz="3200">
              <a:latin typeface="New York" charset="0"/>
              <a:ea typeface="ＭＳ Ｐゴシック" charset="0"/>
            </a:endParaRP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1692275" y="1484313"/>
            <a:ext cx="5759450" cy="95408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for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(i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1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i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&lt;=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N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i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i+1) </a:t>
            </a:r>
          </a:p>
          <a:p>
            <a:pPr>
              <a:defRPr/>
            </a:pP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&lt;</a:t>
            </a:r>
            <a:r>
              <a:rPr lang="it-IT" sz="2800" b="1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blocco del ciclo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&gt;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23850" y="0"/>
            <a:ext cx="8496300" cy="10668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Esempio:</a:t>
            </a:r>
            <a:endParaRPr lang="it-IT" altLang="it-IT">
              <a:latin typeface="New York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visualizzare in output i numeri interi da 1 a 10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187450" y="1700213"/>
            <a:ext cx="6697663" cy="1570037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32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i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3200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for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(i 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 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1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 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i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&lt;= 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10</a:t>
            </a: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i </a:t>
            </a: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= 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i+1)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</a:p>
          <a:p>
            <a:pPr>
              <a:defRPr/>
            </a:pPr>
            <a:r>
              <a:rPr lang="it-IT" sz="32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  <a:r>
              <a:rPr lang="it-IT" sz="32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print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i 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}</a:t>
            </a:r>
            <a:endParaRPr lang="it-IT" sz="3200" dirty="0"/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1619250" y="4437063"/>
            <a:ext cx="5686425" cy="1260475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200" b="1">
                <a:latin typeface="Arial" charset="0"/>
                <a:ea typeface="ＭＳ Ｐゴシック" charset="0"/>
              </a:rPr>
              <a:t>output:</a:t>
            </a:r>
            <a:r>
              <a:rPr lang="it-IT" sz="2400" b="1">
                <a:latin typeface="New York" charset="0"/>
                <a:ea typeface="ＭＳ Ｐゴシック" charset="0"/>
              </a:rPr>
              <a:t> </a:t>
            </a:r>
          </a:p>
          <a:p>
            <a:pPr>
              <a:defRPr/>
            </a:pPr>
            <a:endParaRPr lang="it-IT" sz="800" b="1">
              <a:latin typeface="New York" charset="0"/>
              <a:ea typeface="ＭＳ Ｐゴシック" charset="0"/>
            </a:endParaRPr>
          </a:p>
          <a:p>
            <a:pPr>
              <a:defRPr/>
            </a:pPr>
            <a:r>
              <a:rPr lang="it-IT" b="1">
                <a:latin typeface="Courier New" charset="0"/>
                <a:ea typeface="ＭＳ Ｐゴシック" charset="0"/>
              </a:rPr>
              <a:t>1  2 ......... 9  10</a:t>
            </a:r>
            <a:endParaRPr lang="it-IT" sz="2400" b="1">
              <a:latin typeface="Monaco" charset="0"/>
              <a:ea typeface="ＭＳ Ｐゴシック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animBg="1"/>
      <p:bldP spid="55301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7"/>
          <p:cNvSpPr txBox="1">
            <a:spLocks noChangeArrowheads="1"/>
          </p:cNvSpPr>
          <p:nvPr/>
        </p:nvSpPr>
        <p:spPr bwMode="auto">
          <a:xfrm>
            <a:off x="2627313" y="333375"/>
            <a:ext cx="3257550" cy="64135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Arial" panose="020B0604020202020204" pitchFamily="34" charset="0"/>
              </a:rPr>
              <a:t>forma generale</a:t>
            </a:r>
            <a:endParaRPr lang="it-IT" altLang="it-IT" sz="3600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250825" y="1628775"/>
            <a:ext cx="8610600" cy="16319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32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for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(&lt;variabile&gt;</a:t>
            </a:r>
            <a:r>
              <a:rPr lang="it-IT" sz="32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&lt;espr_1&gt;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&lt;espr_2&gt;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</a:t>
            </a:r>
          </a:p>
          <a:p>
            <a:pPr>
              <a:defRPr/>
            </a:pPr>
            <a:r>
              <a:rPr lang="it-IT" sz="3200" b="1" dirty="0">
                <a:latin typeface="Comic Sans MS" charset="0"/>
                <a:ea typeface="ＭＳ Ｐゴシック" charset="0"/>
              </a:rPr>
              <a:t>	&lt;variabile&gt;</a:t>
            </a:r>
            <a:r>
              <a:rPr lang="it-IT" sz="32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&lt;espr_3&gt; )		</a:t>
            </a: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</a:p>
          <a:p>
            <a:pPr>
              <a:defRPr/>
            </a:pP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   { 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&lt;</a:t>
            </a:r>
            <a:r>
              <a:rPr lang="it-IT" b="1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blocco del ciclo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&gt;</a:t>
            </a: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</a:t>
            </a:r>
            <a:endParaRPr lang="it-IT" sz="3200" dirty="0"/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882650" y="3789363"/>
            <a:ext cx="6746875" cy="107632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&lt;espr_1&gt; , &lt; espr_3&gt;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sono espressioni a valori interi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889000" y="5153025"/>
            <a:ext cx="6781800" cy="107632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algn="ctr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algn="ctr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algn="ctr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algn="ctr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it-IT" altLang="it-IT" sz="3200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&lt; espr_2&gt; </a:t>
            </a:r>
            <a:r>
              <a:rPr lang="it-IT" altLang="it-IT" sz="3200" dirty="0" smtClean="0">
                <a:latin typeface="Arial" panose="020B0604020202020204" pitchFamily="34" charset="0"/>
              </a:rPr>
              <a:t>è un </a:t>
            </a:r>
            <a:r>
              <a:rPr lang="it-IT" altLang="it-IT" sz="3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predicato</a:t>
            </a:r>
            <a:r>
              <a:rPr lang="it-IT" altLang="it-IT" sz="3200" dirty="0" smtClean="0">
                <a:latin typeface="Arial" panose="020B0604020202020204" pitchFamily="34" charset="0"/>
              </a:rPr>
              <a:t>: se è </a:t>
            </a:r>
            <a:r>
              <a:rPr lang="it-IT" altLang="it-IT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vera</a:t>
            </a:r>
            <a:r>
              <a:rPr lang="it-IT" altLang="it-IT" sz="3200" dirty="0" smtClean="0">
                <a:latin typeface="Arial" panose="020B0604020202020204" pitchFamily="34" charset="0"/>
              </a:rPr>
              <a:t> si itera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3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7"/>
          <p:cNvSpPr txBox="1">
            <a:spLocks noChangeArrowheads="1"/>
          </p:cNvSpPr>
          <p:nvPr/>
        </p:nvSpPr>
        <p:spPr bwMode="auto">
          <a:xfrm>
            <a:off x="2627313" y="333375"/>
            <a:ext cx="3257550" cy="64135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Arial" panose="020B0604020202020204" pitchFamily="34" charset="0"/>
              </a:rPr>
              <a:t>forma generale</a:t>
            </a:r>
            <a:endParaRPr lang="it-IT" altLang="it-IT" sz="3600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250825" y="1196975"/>
            <a:ext cx="8610600" cy="50784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for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(</a:t>
            </a:r>
          </a:p>
          <a:p>
            <a:pPr>
              <a:defRPr/>
            </a:pPr>
            <a:r>
              <a:rPr lang="it-IT" sz="3200" b="1" dirty="0">
                <a:latin typeface="Comic Sans MS" charset="0"/>
                <a:ea typeface="ＭＳ Ｐゴシック" charset="0"/>
              </a:rPr>
              <a:t>     valore iniziale della variabile di ciclo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endParaRPr lang="it-IT" sz="32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3200" b="1" dirty="0">
                <a:latin typeface="Comic Sans MS" charset="0"/>
                <a:ea typeface="ＭＳ Ｐゴシック" charset="0"/>
              </a:rPr>
              <a:t>     espressione logica (se </a:t>
            </a: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vera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si itera, </a:t>
            </a:r>
          </a:p>
          <a:p>
            <a:pPr>
              <a:defRPr/>
            </a:pPr>
            <a:r>
              <a:rPr lang="it-IT" sz="3200" b="1" dirty="0">
                <a:latin typeface="Comic Sans MS" charset="0"/>
                <a:ea typeface="ＭＳ Ｐゴシック" charset="0"/>
              </a:rPr>
              <a:t>     se </a:t>
            </a: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falsa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si esce dal ciclo 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  </a:t>
            </a:r>
          </a:p>
          <a:p>
            <a:pPr>
              <a:defRPr/>
            </a:pPr>
            <a:endParaRPr lang="it-IT" sz="32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3200" b="1" dirty="0">
                <a:latin typeface="Comic Sans MS" charset="0"/>
                <a:ea typeface="ＭＳ Ｐゴシック" charset="0"/>
              </a:rPr>
              <a:t>	incremento della variabile di ciclo </a:t>
            </a:r>
          </a:p>
          <a:p>
            <a:pPr>
              <a:defRPr/>
            </a:pPr>
            <a:r>
              <a:rPr lang="it-IT" sz="3200" b="1" dirty="0">
                <a:latin typeface="Comic Sans MS" charset="0"/>
                <a:ea typeface="ＭＳ Ｐゴシック" charset="0"/>
              </a:rPr>
              <a:t>     )		</a:t>
            </a: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</a:p>
          <a:p>
            <a:pPr>
              <a:defRPr/>
            </a:pP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        { 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&lt;</a:t>
            </a:r>
            <a:r>
              <a:rPr lang="it-IT" b="1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blocco del ciclo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&gt;</a:t>
            </a: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</a:t>
            </a:r>
          </a:p>
          <a:p>
            <a:pPr>
              <a:defRPr/>
            </a:pPr>
            <a:endParaRPr lang="it-IT" sz="3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533400" y="0"/>
            <a:ext cx="8016875" cy="1554163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Esempio:</a:t>
            </a:r>
            <a:endParaRPr lang="it-IT" altLang="it-IT">
              <a:latin typeface="New York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visualizzare in output i numeri interi pari tra -8 e 10</a:t>
            </a: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1403350" y="4294188"/>
            <a:ext cx="6235700" cy="1503362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200" b="1">
                <a:latin typeface="Arial" charset="0"/>
                <a:ea typeface="ＭＳ Ｐゴシック" charset="0"/>
              </a:rPr>
              <a:t>output:</a:t>
            </a:r>
            <a:r>
              <a:rPr lang="it-IT" sz="2400" b="1">
                <a:latin typeface="New York" charset="0"/>
                <a:ea typeface="ＭＳ Ｐゴシック" charset="0"/>
              </a:rPr>
              <a:t> </a:t>
            </a:r>
          </a:p>
          <a:p>
            <a:pPr>
              <a:defRPr/>
            </a:pPr>
            <a:endParaRPr lang="it-IT" sz="2400" b="1">
              <a:latin typeface="New York" charset="0"/>
              <a:ea typeface="ＭＳ Ｐゴシック" charset="0"/>
            </a:endParaRPr>
          </a:p>
          <a:p>
            <a:pPr>
              <a:defRPr/>
            </a:pPr>
            <a:r>
              <a:rPr lang="it-IT" b="1">
                <a:latin typeface="Courier New" charset="0"/>
                <a:ea typeface="ＭＳ Ｐゴシック" charset="0"/>
              </a:rPr>
              <a:t>-8  -6 ......... 8  10</a:t>
            </a:r>
            <a:endParaRPr lang="it-IT" sz="2400" b="1">
              <a:latin typeface="Monaco" charset="0"/>
              <a:ea typeface="ＭＳ Ｐゴシック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171575" y="2276475"/>
            <a:ext cx="6697663" cy="1570038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32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i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3200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for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(i 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 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-8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 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i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&lt;= 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10</a:t>
            </a: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i </a:t>
            </a: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= 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i+2)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</a:p>
          <a:p>
            <a:pPr>
              <a:defRPr/>
            </a:pPr>
            <a:r>
              <a:rPr lang="it-IT" sz="32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  <a:r>
              <a:rPr lang="it-IT" sz="32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print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i </a:t>
            </a:r>
            <a:r>
              <a:rPr lang="it-IT" sz="32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}</a:t>
            </a:r>
            <a:endParaRPr lang="it-IT" sz="3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 animBg="1" autoUpdateAnimBg="0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_ENCODE_TYPE" val="0"/>
  <p:tag name="ART_ENCODE_INDEX" val="1"/>
  <p:tag name="PRESENTATION_PLAYLIST_COUNT" val="0"/>
  <p:tag name="PRESENTATION_PRESENTER_SLIDE_LEVEL" val="0"/>
  <p:tag name="PUBLISH_TITLE" val="AP-04-02-T-Art"/>
  <p:tag name="ARTICULATE_PUBLISH_PATH" val="C:\Documents and Settings\utente\Documenti\Articulate Presenter"/>
  <p:tag name="ARTICULATE_LOGO" val="logoModem_mod.JPG"/>
  <p:tag name="ARTICULATE_PRESENTER" val="Prof. Giulio GIUNTA - Corso di ALGORITMI E PROGRAMMAZIONE"/>
  <p:tag name="ARTICULATE_PRESENTER_GUID" val="3716D8ABE0F2"/>
  <p:tag name="ARTICULATE_LMS" val="0"/>
  <p:tag name="ARTICULATE_TEMPLATE" val="Parthenope"/>
  <p:tag name="LMS_PUBLISH" val="No"/>
  <p:tag name="PLAYERLOGOHEIGHT" val="100"/>
  <p:tag name="PLAYERLOGOWIDTH" val="100"/>
  <p:tag name="LAUNCHINNEWWINDOW" val="0"/>
  <p:tag name="LASTPUBLISHED" val="C:\Documents and Settings\utente\Documenti\Articulate Presenter\AP-04-02-T-Art\player.htm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16,266"/>
  <p:tag name="AUDIO_ID" val="328"/>
  <p:tag name="TIMELINE" val="22,7/91,3"/>
  <p:tag name="ARTICULATE_TITLE_TAG" val="Costrutto for: esempio 2"/>
  <p:tag name="ARTICULATE_SLIDE_PAUSE" val="0"/>
  <p:tag name="ARTICULATE_NAV_LEVEL" val="1"/>
  <p:tag name="ARTICULATE_PLAYLIST_ID" val="-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16,266"/>
  <p:tag name="AUDIO_ID" val="328"/>
  <p:tag name="TIMELINE" val="22,7/91,3"/>
  <p:tag name="ARTICULATE_TITLE_TAG" val="Costrutto for: esempio 2"/>
  <p:tag name="ARTICULATE_SLIDE_PAUSE" val="0"/>
  <p:tag name="ARTICULATE_NAV_LEVEL" val="1"/>
  <p:tag name="ARTICULATE_PLAYLIST_ID" val="-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13,875"/>
  <p:tag name="AUDIO_ID" val="309"/>
  <p:tag name="TIMELINE" val="25,8/78,5"/>
  <p:tag name="ARTICULATE_TITLE_TAG" val="Costrutto repeat: convenzione"/>
  <p:tag name="ARTICULATE_SLIDE_PAUSE" val="0"/>
  <p:tag name="ARTICULATE_NAV_LEVEL" val="1"/>
  <p:tag name="ARTICULATE_PLAYLIST_ID" val="-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69,188"/>
  <p:tag name="AUDIO_ID" val="334"/>
  <p:tag name="TIMELINE" val="3,7/22,8"/>
  <p:tag name="ARTICULATE_TITLE_TAG" val="Costrutto repeat: predicato di uscita"/>
  <p:tag name="ARTICULATE_SLIDE_PAUSE" val="0"/>
  <p:tag name="ARTICULATE_NAV_LEVEL" val="1"/>
  <p:tag name="ARTICULATE_PLAYLIST_ID" val="-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31,547"/>
  <p:tag name="AUDIO_ID" val="333"/>
  <p:tag name="ARTICULATE_TITLE_TAG" val="Costrutto repeat: flowchart"/>
  <p:tag name="ARTICULATE_SLIDE_PAUSE" val="0"/>
  <p:tag name="ARTICULATE_NAV_LEVEL" val="1"/>
  <p:tag name="ARTICULATE_PLAYLIST_ID" val="-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31,547"/>
  <p:tag name="AUDIO_ID" val="333"/>
  <p:tag name="ARTICULATE_TITLE_TAG" val="Costrutto repeat: flowchart"/>
  <p:tag name="ARTICULATE_SLIDE_PAUSE" val="0"/>
  <p:tag name="ARTICULATE_NAV_LEVEL" val="1"/>
  <p:tag name="ARTICULATE_PLAYLIST_ID" val="-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219,969"/>
  <p:tag name="AUDIO_ID" val="311"/>
  <p:tag name="TIMELINE" val="34,5"/>
  <p:tag name="ARTICULATE_TITLE_TAG" val="Costrutto repeat: esempio 1"/>
  <p:tag name="ARTICULATE_SLIDE_PAUSE" val="0"/>
  <p:tag name="ARTICULATE_NAV_LEVEL" val="1"/>
  <p:tag name="ARTICULATE_PLAYLIST_ID" val="-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55,938"/>
  <p:tag name="AUDIO_ID" val="329"/>
  <p:tag name="TIMELINE" val="53,6"/>
  <p:tag name="ARTICULATE_TITLE_TAG" val="Costrutto repeat: esempio 2"/>
  <p:tag name="ARTICULATE_SLIDE_PAUSE" val="0"/>
  <p:tag name="ARTICULATE_NAV_LEVEL" val="1"/>
  <p:tag name="ARTICULATE_PLAYLIST_ID" val="-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49,204"/>
  <p:tag name="AUDIO_ID" val="335"/>
  <p:tag name="TIMELINE" val="11,6"/>
  <p:tag name="ARTICULATE_TITLE_TAG" val="Osservazione sul predicato di uscita"/>
  <p:tag name="ARTICULATE_SLIDE_PAUSE" val="0"/>
  <p:tag name="ARTICULATE_NAV_LEVEL" val="1"/>
  <p:tag name="ARTICULATE_PLAYLIST_ID" val="-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63,75"/>
  <p:tag name="AUDIO_ID" val="310"/>
  <p:tag name="TIMELINE" val="16,5/52,9"/>
  <p:tag name="ARTICULATE_TITLE_TAG" val="Costrutto while: convenzione"/>
  <p:tag name="ARTICULATE_SLIDE_PAUSE" val="0"/>
  <p:tag name="ARTICULATE_NAV_LEVEL" val="1"/>
  <p:tag name="ARTICULATE_PLAYLIST_ID" val="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25,781"/>
  <p:tag name="AUDIO_ID" val="304"/>
  <p:tag name="ARTICULATE_TITLE_TAG" val="Titolo e argomenti"/>
  <p:tag name="ARTICULATE_SLIDE_PAUSE" val="0"/>
  <p:tag name="ARTICULATE_NAV_LEVEL" val="1"/>
  <p:tag name="ARTICULATE_PLAYLIST_ID" val="-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66,25"/>
  <p:tag name="AUDIO_ID" val="336"/>
  <p:tag name="TIMELINE" val="4,0/22,2"/>
  <p:tag name="ARTICULATE_TITLE_TAG" val="Costrutto while: predicato di uscita"/>
  <p:tag name="ARTICULATE_SLIDE_PAUSE" val="0"/>
  <p:tag name="ARTICULATE_NAV_LEVEL" val="1"/>
  <p:tag name="ARTICULATE_PLAYLIST_ID" val="-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23,375"/>
  <p:tag name="AUDIO_ID" val="337"/>
  <p:tag name="ARTICULATE_TITLE_TAG" val="Costrutto while: flowchart"/>
  <p:tag name="ARTICULATE_SLIDE_PAUSE" val="0"/>
  <p:tag name="ARTICULATE_NAV_LEVEL" val="1"/>
  <p:tag name="ARTICULATE_PLAYLIST_ID" val="-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61,578"/>
  <p:tag name="AUDIO_ID" val="312"/>
  <p:tag name="TIMELINE" val="9,7/151,2"/>
  <p:tag name="ARTICULATE_TITLE_TAG" val="Costrutto while: esempio 1"/>
  <p:tag name="ARTICULATE_SLIDE_PAUSE" val="0"/>
  <p:tag name="ARTICULATE_NAV_LEVEL" val="1"/>
  <p:tag name="ARTICULATE_PLAYLIST_ID" val="-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05,5"/>
  <p:tag name="AUDIO_ID" val="339"/>
  <p:tag name="TIMELINE" val="100,0"/>
  <p:tag name="ARTICULATE_TITLE_TAG" val="Costrutto while: esempio 2"/>
  <p:tag name="ARTICULATE_SLIDE_PAUSE" val="0"/>
  <p:tag name="ARTICULATE_NAV_LEVEL" val="1"/>
  <p:tag name="ARTICULATE_PLAYLIST_ID" val="-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49,001"/>
  <p:tag name="AUDIO_ID" val="338"/>
  <p:tag name="TIMELINE" val="25,4"/>
  <p:tag name="ARTICULATE_TITLE_TAG" val="Osservazioni su repeat e while"/>
  <p:tag name="ARTICULATE_SLIDE_PAUSE" val="0"/>
  <p:tag name="ARTICULATE_NAV_LEVEL" val="1"/>
  <p:tag name="ARTICULATE_PLAYLIST_ID" val="-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48,407"/>
  <p:tag name="AUDIO_ID" val="340"/>
  <p:tag name="TIMELINE" val="37,1"/>
  <p:tag name="ARTICULATE_TITLE_TAG" val="Esempio: controllo correttezza risposta"/>
  <p:tag name="ARTICULATE_SLIDE_PAUSE" val="0"/>
  <p:tag name="ARTICULATE_NAV_LEVEL" val="1"/>
  <p:tag name="ARTICULATE_PLAYLIST_ID" val="-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70,406"/>
  <p:tag name="AUDIO_ID" val="341"/>
  <p:tag name="ARTICULATE_TITLE_TAG" val="Esempio: controllo correttezza risposta"/>
  <p:tag name="ARTICULATE_SLIDE_PAUSE" val="0"/>
  <p:tag name="ARTICULATE_NAV_LEVEL" val="1"/>
  <p:tag name="ARTICULATE_PLAYLIST_ID" val="-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70,406"/>
  <p:tag name="AUDIO_ID" val="341"/>
  <p:tag name="ARTICULATE_TITLE_TAG" val="Esempio: controllo correttezza risposta"/>
  <p:tag name="ARTICULATE_SLIDE_PAUSE" val="0"/>
  <p:tag name="ARTICULATE_NAV_LEVEL" val="1"/>
  <p:tag name="ARTICULATE_PLAYLIST_ID" val="-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395,203"/>
  <p:tag name="AUDIO_ID" val="313"/>
  <p:tag name="TIMELINE" val="46,0/134,4/139,4/190,3/216,5/284,3"/>
  <p:tag name="ARTICULATE_TITLE_TAG" val="Costrutti ripetitivi innestati"/>
  <p:tag name="ARTICULATE_SLIDE_PAUSE" val="0"/>
  <p:tag name="ARTICULATE_NAV_LEVEL" val="1"/>
  <p:tag name="ARTICULATE_PLAYLIST_ID" val="-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241,5"/>
  <p:tag name="AUDIO_ID" val="314"/>
  <p:tag name="TIMELINE" val="2,6/11,7/21,4/88,8/91,3/150,5/156,6/197,5"/>
  <p:tag name="ARTICULATE_TITLE_TAG" val="Costrutti ripetitivi innestati"/>
  <p:tag name="ARTICULATE_SLIDE_PAUSE" val="0"/>
  <p:tag name="ARTICULATE_NAV_LEVEL" val="1"/>
  <p:tag name="ARTICULATE_PLAYLIST_ID" val="-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72,39101"/>
  <p:tag name="AUDIO_ID" val="330"/>
  <p:tag name="TIMELINE" val="11,5/55,8"/>
  <p:tag name="ARTICULATE_TITLE_TAG" val="Tipologie di costrutti di ripetizione"/>
  <p:tag name="ARTICULATE_SLIDE_PAUSE" val="0"/>
  <p:tag name="ARTICULATE_NAV_LEVEL" val="1"/>
  <p:tag name="ARTICULATE_PLAYLIST_ID" val="-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51,578"/>
  <p:tag name="AUDIO_ID" val="331"/>
  <p:tag name="ARTICULATE_TITLE_TAG" val="Numero di ripetizioni e condizioni"/>
  <p:tag name="ARTICULATE_SLIDE_PAUSE" val="0"/>
  <p:tag name="ARTICULATE_NAV_LEVEL" val="1"/>
  <p:tag name="ARTICULATE_PLAYLIST_ID" val="-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35,219"/>
  <p:tag name="AUDIO_ID" val="332"/>
  <p:tag name="TIMELINE" val="118,4/122,6"/>
  <p:tag name="ARTICULATE_TITLE_TAG" val="Costrutto for: versione elementare"/>
  <p:tag name="ARTICULATE_SLIDE_PAUSE" val="0"/>
  <p:tag name="ARTICULATE_NAV_LEVEL" val="1"/>
  <p:tag name="ARTICULATE_PLAYLIST_ID" val="-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34,047"/>
  <p:tag name="AUDIO_ID" val="306"/>
  <p:tag name="ARTICULATE_TITLE_TAG" val="Costrutto for: flowchart"/>
  <p:tag name="ARTICULATE_SLIDE_PAUSE" val="0"/>
  <p:tag name="ARTICULATE_NAV_LEVEL" val="1"/>
  <p:tag name="ARTICULATE_PLAYLIST_ID" val="-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32,406"/>
  <p:tag name="AUDIO_ID" val="308"/>
  <p:tag name="TIMELINE" val="26,6/93,1"/>
  <p:tag name="ARTICULATE_TITLE_TAG" val="Costrutto for: esempio 1"/>
  <p:tag name="ARTICULATE_SLIDE_PAUSE" val="0"/>
  <p:tag name="ARTICULATE_NAV_LEVEL" val="1"/>
  <p:tag name="ARTICULATE_PLAYLIST_ID" val="-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26,656"/>
  <p:tag name="AUDIO_ID" val="307"/>
  <p:tag name="TIMELINE" val="104,3"/>
  <p:tag name="ARTICULATE_TITLE_TAG" val="Costrutto for: convenzione generale"/>
  <p:tag name="ARTICULATE_SLIDE_PAUSE" val="0"/>
  <p:tag name="ARTICULATE_NAV_LEVEL" val="1"/>
  <p:tag name="ARTICULATE_PLAYLIST_ID" val="-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26,656"/>
  <p:tag name="AUDIO_ID" val="307"/>
  <p:tag name="TIMELINE" val="104,3"/>
  <p:tag name="ARTICULATE_TITLE_TAG" val="Costrutto for: convenzione generale"/>
  <p:tag name="ARTICULATE_SLIDE_PAUSE" val="0"/>
  <p:tag name="ARTICULATE_NAV_LEVEL" val="1"/>
  <p:tag name="ARTICULATE_PLAYLIST_ID" val="-1"/>
</p:tagLst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1790</TotalTime>
  <Words>1134</Words>
  <Application>Microsoft Office PowerPoint</Application>
  <PresentationFormat>Presentazione su schermo (4:3)</PresentationFormat>
  <Paragraphs>275</Paragraphs>
  <Slides>28</Slides>
  <Notes>28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11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41" baseType="lpstr">
      <vt:lpstr>ＭＳ Ｐゴシック</vt:lpstr>
      <vt:lpstr>ＭＳ Ｐゴシック</vt:lpstr>
      <vt:lpstr>Arial</vt:lpstr>
      <vt:lpstr>Avant Garde</vt:lpstr>
      <vt:lpstr>Comic Sans MS</vt:lpstr>
      <vt:lpstr>Courier New</vt:lpstr>
      <vt:lpstr>Monaco</vt:lpstr>
      <vt:lpstr>New York</vt:lpstr>
      <vt:lpstr>Tahoma</vt:lpstr>
      <vt:lpstr>Times New Roman</vt:lpstr>
      <vt:lpstr>Wingdings</vt:lpstr>
      <vt:lpstr>Struttura predefinita</vt:lpstr>
      <vt:lpstr>Documento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Istituto Universitario Navale di Napoli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giunta</dc:creator>
  <cp:lastModifiedBy>Giulio Giunta</cp:lastModifiedBy>
  <cp:revision>73</cp:revision>
  <dcterms:created xsi:type="dcterms:W3CDTF">2001-09-13T12:43:04Z</dcterms:created>
  <dcterms:modified xsi:type="dcterms:W3CDTF">2022-10-03T11:52:51Z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AP-04-02-T</vt:lpwstr>
  </property>
</Properties>
</file>