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339" r:id="rId2"/>
    <p:sldId id="340" r:id="rId3"/>
    <p:sldId id="341" r:id="rId4"/>
    <p:sldId id="301" r:id="rId5"/>
    <p:sldId id="302" r:id="rId6"/>
    <p:sldId id="346" r:id="rId7"/>
    <p:sldId id="337" r:id="rId8"/>
    <p:sldId id="303" r:id="rId9"/>
    <p:sldId id="305" r:id="rId10"/>
    <p:sldId id="347" r:id="rId11"/>
    <p:sldId id="338" r:id="rId12"/>
    <p:sldId id="352" r:id="rId13"/>
    <p:sldId id="304" r:id="rId14"/>
    <p:sldId id="342" r:id="rId15"/>
    <p:sldId id="343" r:id="rId16"/>
    <p:sldId id="348" r:id="rId17"/>
    <p:sldId id="349" r:id="rId18"/>
    <p:sldId id="344" r:id="rId19"/>
    <p:sldId id="345" r:id="rId20"/>
    <p:sldId id="350" r:id="rId21"/>
    <p:sldId id="351" r:id="rId22"/>
    <p:sldId id="332" r:id="rId23"/>
    <p:sldId id="333" r:id="rId24"/>
    <p:sldId id="334" r:id="rId25"/>
    <p:sldId id="335" r:id="rId26"/>
    <p:sldId id="336" r:id="rId27"/>
  </p:sldIdLst>
  <p:sldSz cx="9144000" cy="6858000" type="screen4x3"/>
  <p:notesSz cx="6858000" cy="9144000"/>
  <p:custDataLst>
    <p:tags r:id="rId29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0000"/>
    <a:srgbClr val="66FFFF"/>
    <a:srgbClr val="FFFFFF"/>
    <a:srgbClr val="EAEAEA"/>
    <a:srgbClr val="FF3300"/>
    <a:srgbClr val="DDDDD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46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C42684-50D0-470E-86FF-00ED6CEED5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E06D479-A96C-489B-97A0-05DF0F03A39C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BBF8E0A-D625-41D3-85F0-446419054046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6DB9CEC-1B0B-4D48-81BF-EA16EBE3B9E4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7C6F453-3287-4929-A910-FAAE735DE56E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08A1C31-952D-44A3-BDF7-C6EC67DD081B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D8C70CA-3034-4588-BF24-0F33526DD63B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6CAC4C-42D1-4438-8012-91510B26013C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B64AEC1-73BA-4F50-B89F-CC17D48D4713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FD9AC16-DF95-46FA-BD39-F34FA8CC5323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378D505-82DF-49AA-BBCC-C7751C1CD859}" type="slidenum">
              <a:rPr lang="it-IT" altLang="it-IT" sz="1200" smtClean="0"/>
              <a:pPr/>
              <a:t>18</a:t>
            </a:fld>
            <a:endParaRPr lang="it-IT" altLang="it-IT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0AD9412-1F1A-4F29-A7B4-D1A0A466CCE6}" type="slidenum">
              <a:rPr lang="it-IT" altLang="it-IT" sz="1200" smtClean="0"/>
              <a:pPr/>
              <a:t>19</a:t>
            </a:fld>
            <a:endParaRPr lang="it-IT" altLang="it-IT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7A2EB48-41CA-4E6B-AB71-C43EF8F799BF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57445DE-0D04-478B-BD8D-54709C5AC322}" type="slidenum">
              <a:rPr lang="it-IT" altLang="it-IT" sz="1200" smtClean="0"/>
              <a:pPr/>
              <a:t>20</a:t>
            </a:fld>
            <a:endParaRPr lang="it-IT" altLang="it-IT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7D461EA-0D03-4CD8-9499-B669310B3581}" type="slidenum">
              <a:rPr lang="it-IT" altLang="it-IT" sz="1200" smtClean="0"/>
              <a:pPr/>
              <a:t>21</a:t>
            </a:fld>
            <a:endParaRPr lang="it-IT" altLang="it-IT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569DCDF-824C-41EC-887C-6A9625E49EDF}" type="slidenum">
              <a:rPr lang="it-IT" altLang="it-IT" sz="1200" smtClean="0"/>
              <a:pPr/>
              <a:t>22</a:t>
            </a:fld>
            <a:endParaRPr lang="it-IT" altLang="it-IT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AA160FA-3CAE-4829-BC2A-183B8ED95E85}" type="slidenum">
              <a:rPr lang="it-IT" altLang="it-IT" sz="1200" smtClean="0"/>
              <a:pPr/>
              <a:t>23</a:t>
            </a:fld>
            <a:endParaRPr lang="it-IT" altLang="it-IT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13D5DEF-706E-4733-88DE-12977F72A67A}" type="slidenum">
              <a:rPr lang="it-IT" altLang="it-IT" sz="1200" smtClean="0"/>
              <a:pPr/>
              <a:t>24</a:t>
            </a:fld>
            <a:endParaRPr lang="it-IT" altLang="it-IT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28BDBA3-CFDF-4438-8466-D3C1712B3182}" type="slidenum">
              <a:rPr lang="it-IT" altLang="it-IT" sz="1200" smtClean="0"/>
              <a:pPr/>
              <a:t>25</a:t>
            </a:fld>
            <a:endParaRPr lang="it-IT" altLang="it-IT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8EDF11A-621E-48E9-B4C0-27C8E773976B}" type="slidenum">
              <a:rPr lang="it-IT" altLang="it-IT" sz="1200" smtClean="0"/>
              <a:pPr/>
              <a:t>26</a:t>
            </a:fld>
            <a:endParaRPr lang="it-IT" altLang="it-IT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EBA2F9C-82A8-40DB-8F9C-8501EE0717FE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00806A8-08AE-49AF-96F9-141CF6C3EC5B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D813B26-03E5-411B-94C1-FE4781362601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819FD23-C72A-4693-A037-0E0E5BCEFB19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EAD0F13-2BF6-41C3-9DED-EBFE6B79E271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C45C8BC-D2DA-4F97-BFE0-102839E3A8E1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E3AF295-1CD2-4C7A-A030-3D46E9A4D6F1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54FC-F68A-453D-AB95-79686D30B80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274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10C30-C959-4836-855F-0BD16CB205D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8742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3F63-33D8-4CF4-8E6B-367432AF66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219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BCD4-D88B-43B9-B2B9-BF2C1AFC2B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077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ED94-4CCD-45FF-B646-A88B305BF50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357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A3F8-B0B8-45B2-98BD-0505FE9609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667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2200-C74A-4D37-AD80-F7BACD88967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135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47811-1B36-46E5-9836-0FB65B32FA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66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559E-3C9A-4141-B02E-C5A27C6092C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378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EC35-5422-49C6-B202-54AFC5D452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281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99591-3BE4-419F-96C9-7BD626545E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820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B76165-8B1E-48A4-8D7D-385DA6C0331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2" Type="http://schemas.openxmlformats.org/officeDocument/2006/relationships/tags" Target="../tags/tag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notesSlide" Target="../notesSlides/notesSlide22.xml"/><Relationship Id="rId9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7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4.wmf"/><Relationship Id="rId2" Type="http://schemas.openxmlformats.org/officeDocument/2006/relationships/tags" Target="../tags/tag24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5.wmf"/><Relationship Id="rId4" Type="http://schemas.openxmlformats.org/officeDocument/2006/relationships/notesSlide" Target="../notesSlides/notesSlide23.xml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9.bin"/><Relationship Id="rId2" Type="http://schemas.openxmlformats.org/officeDocument/2006/relationships/tags" Target="../tags/tag2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notesSlide" Target="../notesSlides/notesSlide24.xml"/><Relationship Id="rId9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2.bin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notesSlide" Target="../notesSlides/notesSlide26.xml"/><Relationship Id="rId9" Type="http://schemas.openxmlformats.org/officeDocument/2006/relationships/oleObject" Target="../embeddings/oleObject2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controllo  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</a:t>
            </a:r>
            <a:r>
              <a:rPr lang="it-IT" altLang="it-IT" sz="2400">
                <a:latin typeface="Arial" panose="020B0604020202020204" pitchFamily="34" charset="0"/>
              </a:rPr>
              <a:t>[04]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Costrutti di selezione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b="1">
                <a:latin typeface="Arial" panose="020B0604020202020204" pitchFamily="34" charset="0"/>
              </a:rPr>
              <a:t>           </a:t>
            </a:r>
            <a:r>
              <a:rPr lang="it-IT" altLang="it-IT" sz="2400">
                <a:latin typeface="Arial" panose="020B0604020202020204" pitchFamily="34" charset="0"/>
              </a:rPr>
              <a:t>[01-T]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Caratteristiche generali dei costrutti di selezione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827088" y="2565400"/>
            <a:ext cx="7561262" cy="1920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di selezione a due vie (</a:t>
            </a:r>
            <a:r>
              <a:rPr lang="it-IT" altLang="it-IT" sz="2000" b="1">
                <a:latin typeface="Comic Sans MS" panose="030F0702030302020204" pitchFamily="66" charset="0"/>
              </a:rPr>
              <a:t>if-then-else</a:t>
            </a:r>
            <a:r>
              <a:rPr lang="it-IT" altLang="it-IT" sz="2000">
                <a:latin typeface="Avant Garde" charset="0"/>
              </a:rPr>
              <a:t>)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di selezione </a:t>
            </a:r>
            <a:r>
              <a:rPr lang="it-IT" altLang="it-IT" sz="2000" b="1">
                <a:latin typeface="Comic Sans MS" panose="030F0702030302020204" pitchFamily="66" charset="0"/>
              </a:rPr>
              <a:t>if-then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predicati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costrutti di selezione nidificati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costrutto di selezione  a più vie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P1-02-*-T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8137525" cy="1687512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dati di input</a:t>
            </a:r>
            <a:r>
              <a:rPr lang="it-IT" altLang="it-IT">
                <a:latin typeface="Arial" panose="020B0604020202020204" pitchFamily="34" charset="0"/>
              </a:rPr>
              <a:t>: il numero </a:t>
            </a:r>
            <a:r>
              <a:rPr lang="it-IT" altLang="it-IT" sz="3600" i="1">
                <a:solidFill>
                  <a:srgbClr val="663300"/>
                </a:solidFill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 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), il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numero </a:t>
            </a:r>
            <a:r>
              <a:rPr lang="it-IT" altLang="it-IT" sz="3600" i="1">
                <a:solidFill>
                  <a:srgbClr val="663300"/>
                </a:solidFill>
              </a:rPr>
              <a:t>a</a:t>
            </a:r>
            <a:r>
              <a:rPr lang="it-IT" altLang="it-IT">
                <a:latin typeface="Arial" panose="020B0604020202020204" pitchFamily="34" charset="0"/>
              </a:rPr>
              <a:t> 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>
                <a:latin typeface="Arial" panose="020B0604020202020204" pitchFamily="34" charset="0"/>
              </a:rPr>
              <a:t>), il numero </a:t>
            </a:r>
            <a:r>
              <a:rPr lang="it-IT" altLang="it-IT" sz="3600" i="1">
                <a:solidFill>
                  <a:srgbClr val="663300"/>
                </a:solidFill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611188" y="3860800"/>
            <a:ext cx="7921625" cy="107632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output</a:t>
            </a:r>
            <a:r>
              <a:rPr lang="it-IT" altLang="it-IT">
                <a:latin typeface="Arial" panose="020B0604020202020204" pitchFamily="34" charset="0"/>
              </a:rPr>
              <a:t>: 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true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FF0000"/>
                </a:solidFill>
                <a:latin typeface="Arial" panose="020B0604020202020204" pitchFamily="34" charset="0"/>
              </a:rPr>
              <a:t>(1) </a:t>
            </a:r>
            <a:r>
              <a:rPr lang="it-IT" altLang="it-IT">
                <a:latin typeface="Arial" panose="020B0604020202020204" pitchFamily="34" charset="0"/>
              </a:rPr>
              <a:t>oppure </a:t>
            </a:r>
            <a:r>
              <a:rPr lang="it-IT" altLang="it-IT">
                <a:solidFill>
                  <a:srgbClr val="FF3300"/>
                </a:solidFill>
                <a:latin typeface="Comic Sans MS" panose="030F0702030302020204" pitchFamily="66" charset="0"/>
              </a:rPr>
              <a:t>false (0)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		</a:t>
            </a:r>
            <a:r>
              <a:rPr lang="it-IT" altLang="it-IT">
                <a:latin typeface="Arial" panose="020B0604020202020204" pitchFamily="34" charset="0"/>
              </a:rPr>
              <a:t>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appartiene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82625" y="5202238"/>
            <a:ext cx="7850188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dati di input</a:t>
            </a:r>
            <a:r>
              <a:rPr lang="it-IT" altLang="it-IT">
                <a:latin typeface="Arial" panose="020B0604020202020204" pitchFamily="34" charset="0"/>
              </a:rPr>
              <a:t>: dal dispositivo di input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684213" y="6021388"/>
            <a:ext cx="7848600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output</a:t>
            </a:r>
            <a:r>
              <a:rPr lang="it-IT" altLang="it-IT">
                <a:latin typeface="Arial" panose="020B0604020202020204" pitchFamily="34" charset="0"/>
              </a:rPr>
              <a:t>: sul dispositivo di output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33400" y="0"/>
            <a:ext cx="8016875" cy="16779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determinare se un numero</a:t>
            </a:r>
            <a:r>
              <a:rPr lang="it-IT" altLang="it-IT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i="1">
                <a:solidFill>
                  <a:srgbClr val="CC3300"/>
                </a:solidFill>
              </a:rPr>
              <a:t>x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appartiene a un intervallo </a:t>
            </a:r>
            <a:r>
              <a:rPr lang="it-IT" altLang="it-IT" sz="3600">
                <a:solidFill>
                  <a:srgbClr val="CC3300"/>
                </a:solidFill>
              </a:rPr>
              <a:t>[</a:t>
            </a:r>
            <a:r>
              <a:rPr lang="it-IT" altLang="it-IT" sz="3600" i="1">
                <a:solidFill>
                  <a:srgbClr val="CC3300"/>
                </a:solidFill>
              </a:rPr>
              <a:t>a</a:t>
            </a:r>
            <a:r>
              <a:rPr lang="it-IT" altLang="it-IT" sz="3600" b="1">
                <a:solidFill>
                  <a:srgbClr val="CC3300"/>
                </a:solidFill>
              </a:rPr>
              <a:t>,</a:t>
            </a:r>
            <a:r>
              <a:rPr lang="it-IT" altLang="it-IT" sz="3600" i="1">
                <a:solidFill>
                  <a:srgbClr val="CC3300"/>
                </a:solidFill>
              </a:rPr>
              <a:t>b</a:t>
            </a:r>
            <a:r>
              <a:rPr lang="it-IT" altLang="it-IT" sz="3600">
                <a:solidFill>
                  <a:srgbClr val="CC3300"/>
                </a:solidFill>
              </a:rPr>
              <a:t>]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nimBg="1"/>
      <p:bldP spid="113669" grpId="0" animBg="1"/>
      <p:bldP spid="1136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611188" y="1773238"/>
            <a:ext cx="7848600" cy="44005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x,a,b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logical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appartiene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x,a,b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(x &gt;= a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x &lt;= b )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appartiene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true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}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appartiene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false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x,a,b,appartiene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189038" y="3481388"/>
            <a:ext cx="5470525" cy="5048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6659563" y="3413125"/>
            <a:ext cx="2241550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predicato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533400" y="0"/>
            <a:ext cx="8016875" cy="16779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determinare se un numero</a:t>
            </a:r>
            <a:r>
              <a:rPr lang="it-IT" altLang="it-IT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i="1">
                <a:solidFill>
                  <a:srgbClr val="CC3300"/>
                </a:solidFill>
              </a:rPr>
              <a:t>x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appartiene a un intervallo </a:t>
            </a:r>
            <a:r>
              <a:rPr lang="it-IT" altLang="it-IT" sz="3600">
                <a:solidFill>
                  <a:srgbClr val="CC3300"/>
                </a:solidFill>
              </a:rPr>
              <a:t>[</a:t>
            </a:r>
            <a:r>
              <a:rPr lang="it-IT" altLang="it-IT" sz="3600" i="1">
                <a:solidFill>
                  <a:srgbClr val="CC3300"/>
                </a:solidFill>
              </a:rPr>
              <a:t>a</a:t>
            </a:r>
            <a:r>
              <a:rPr lang="it-IT" altLang="it-IT" sz="3600" b="1">
                <a:solidFill>
                  <a:srgbClr val="CC3300"/>
                </a:solidFill>
              </a:rPr>
              <a:t>,</a:t>
            </a:r>
            <a:r>
              <a:rPr lang="it-IT" altLang="it-IT" sz="3600" i="1">
                <a:solidFill>
                  <a:srgbClr val="CC3300"/>
                </a:solidFill>
              </a:rPr>
              <a:t>b</a:t>
            </a:r>
            <a:r>
              <a:rPr lang="it-IT" altLang="it-IT" sz="3600">
                <a:solidFill>
                  <a:srgbClr val="CC3300"/>
                </a:solidFill>
              </a:rPr>
              <a:t>]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611188" y="1773238"/>
            <a:ext cx="7848600" cy="44005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x,a,b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appartiene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x,a,b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(x &gt;= a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&amp;&amp;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x &lt;= b )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appartiene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1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}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appartiene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x,a,b,appartiene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533400" y="0"/>
            <a:ext cx="8016875" cy="16779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determinare se un numero</a:t>
            </a:r>
            <a:r>
              <a:rPr lang="it-IT" altLang="it-IT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i="1">
                <a:solidFill>
                  <a:srgbClr val="CC3300"/>
                </a:solidFill>
              </a:rPr>
              <a:t>x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appartiene a un intervallo </a:t>
            </a:r>
            <a:r>
              <a:rPr lang="it-IT" altLang="it-IT" sz="3600">
                <a:solidFill>
                  <a:srgbClr val="CC3300"/>
                </a:solidFill>
              </a:rPr>
              <a:t>[</a:t>
            </a:r>
            <a:r>
              <a:rPr lang="it-IT" altLang="it-IT" sz="3600" i="1">
                <a:solidFill>
                  <a:srgbClr val="CC3300"/>
                </a:solidFill>
              </a:rPr>
              <a:t>a</a:t>
            </a:r>
            <a:r>
              <a:rPr lang="it-IT" altLang="it-IT" sz="3600" b="1">
                <a:solidFill>
                  <a:srgbClr val="CC3300"/>
                </a:solidFill>
              </a:rPr>
              <a:t>,</a:t>
            </a:r>
            <a:r>
              <a:rPr lang="it-IT" altLang="it-IT" sz="3600" i="1">
                <a:solidFill>
                  <a:srgbClr val="CC3300"/>
                </a:solidFill>
              </a:rPr>
              <a:t>b</a:t>
            </a:r>
            <a:r>
              <a:rPr lang="it-IT" altLang="it-IT" sz="3600">
                <a:solidFill>
                  <a:srgbClr val="CC3300"/>
                </a:solidFill>
              </a:rPr>
              <a:t>]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2411413" y="4684713"/>
            <a:ext cx="3744912" cy="1624012"/>
            <a:chOff x="2411413" y="4672187"/>
            <a:chExt cx="3744912" cy="1624384"/>
          </a:xfrm>
        </p:grpSpPr>
        <p:sp>
          <p:nvSpPr>
            <p:cNvPr id="27654" name="Text Box 5"/>
            <p:cNvSpPr txBox="1">
              <a:spLocks noChangeArrowheads="1"/>
            </p:cNvSpPr>
            <p:nvPr/>
          </p:nvSpPr>
          <p:spPr bwMode="auto">
            <a:xfrm>
              <a:off x="2411413" y="5717134"/>
              <a:ext cx="3744912" cy="57943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selezione a </a:t>
              </a:r>
              <a:r>
                <a:rPr lang="it-IT" altLang="it-IT" b="1">
                  <a:latin typeface="Arial" panose="020B0604020202020204" pitchFamily="34" charset="0"/>
                </a:rPr>
                <a:t>tre</a:t>
              </a:r>
              <a:r>
                <a:rPr lang="it-IT" altLang="it-IT">
                  <a:latin typeface="Arial" panose="020B0604020202020204" pitchFamily="34" charset="0"/>
                </a:rPr>
                <a:t> vie</a:t>
              </a:r>
              <a:endParaRPr lang="it-IT" altLang="it-IT" sz="3600"/>
            </a:p>
          </p:txBody>
        </p:sp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3924300" y="4672187"/>
              <a:ext cx="485775" cy="976536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t-IT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27651" name="Text Box 10"/>
          <p:cNvSpPr txBox="1">
            <a:spLocks noChangeArrowheads="1"/>
          </p:cNvSpPr>
          <p:nvPr/>
        </p:nvSpPr>
        <p:spPr bwMode="auto">
          <a:xfrm>
            <a:off x="1835150" y="188913"/>
            <a:ext cx="5440363" cy="5794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di selezione nidificati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900113" y="1125538"/>
            <a:ext cx="7272337" cy="35385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(&lt;predicato 1&gt;)</a:t>
            </a:r>
            <a:endParaRPr lang="it-IT" altLang="it-IT" sz="2800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</a:t>
            </a: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&lt;</a:t>
            </a:r>
            <a:r>
              <a:rPr lang="it-IT" altLang="it-IT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blocco del </a:t>
            </a:r>
            <a:r>
              <a:rPr lang="it-IT" altLang="it-IT" sz="2800" b="1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then</a:t>
            </a:r>
            <a:r>
              <a:rPr lang="it-IT" altLang="it-IT" sz="28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1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&gt;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it-IT" sz="2800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else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(predicato 2&gt;)</a:t>
            </a:r>
          </a:p>
          <a:p>
            <a:pPr>
              <a:defRPr/>
            </a:pPr>
            <a:r>
              <a:rPr lang="it-IT" altLang="it-IT" sz="2800" b="1" dirty="0" smtClean="0">
                <a:latin typeface="Comic Sans MS" panose="030F0702030302020204" pitchFamily="66" charset="0"/>
              </a:rPr>
              <a:t>		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&lt;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blocco del </a:t>
            </a:r>
            <a:r>
              <a:rPr lang="it-IT" altLang="it-IT" sz="28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then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2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&gt;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it-IT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latin typeface="Comic Sans MS" panose="030F0702030302020204" pitchFamily="66" charset="0"/>
              </a:rPr>
              <a:t>		</a:t>
            </a:r>
            <a:r>
              <a:rPr lang="it-IT" altLang="it-IT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else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	 </a:t>
            </a:r>
            <a:r>
              <a:rPr lang="it-IT" altLang="it-IT" sz="2800" b="1" dirty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   </a:t>
            </a: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&lt;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blocco dell</a:t>
            </a:r>
            <a:r>
              <a:rPr lang="it-IT" altLang="it-IT" sz="2800" b="1" dirty="0" smtClean="0">
                <a:solidFill>
                  <a:srgbClr val="CC3300"/>
                </a:solidFill>
                <a:latin typeface="Arial" panose="020B0604020202020204" pitchFamily="34" charset="0"/>
              </a:rPr>
              <a:t>’</a:t>
            </a:r>
            <a:r>
              <a:rPr lang="it-IT" altLang="ja-JP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else 2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&gt;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>
              <a:defRPr/>
            </a:pP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     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	</a:t>
            </a:r>
            <a:endParaRPr lang="it-IT" altLang="it-IT" sz="2800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1908175" y="2492375"/>
            <a:ext cx="6119813" cy="16668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932363" y="188913"/>
          <a:ext cx="3960812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5" imgW="1218671" imgH="710891" progId="Equation.DSMT4">
                  <p:embed/>
                </p:oleObj>
              </mc:Choice>
              <mc:Fallback>
                <p:oleObj name="Equation" r:id="rId5" imgW="1218671" imgH="71089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188913"/>
                        <a:ext cx="3960812" cy="2160587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68313" y="188913"/>
            <a:ext cx="4464050" cy="2165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 calcolare il numero </a:t>
            </a:r>
            <a:r>
              <a:rPr lang="it-IT" altLang="it-IT" sz="3600" i="1">
                <a:solidFill>
                  <a:srgbClr val="CC3300"/>
                </a:solidFill>
              </a:rPr>
              <a:t>a </a:t>
            </a:r>
            <a:r>
              <a:rPr lang="it-IT" altLang="it-IT"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763713" y="2565400"/>
            <a:ext cx="5472112" cy="2678113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(x&gt;0) 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 = 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(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x==0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{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 a = 0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 = -1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331913" y="188913"/>
            <a:ext cx="5472112" cy="26781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(x &gt; 0)  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 = 1; </a:t>
            </a:r>
            <a:r>
              <a:rPr lang="it-IT" sz="2800" b="1" dirty="0">
                <a:solidFill>
                  <a:srgbClr val="C00000"/>
                </a:solidFill>
                <a:latin typeface="Comic Sans MS" charset="0"/>
                <a:ea typeface="ＭＳ Ｐゴシック" charset="0"/>
              </a:rPr>
              <a:t>}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 x == 0 )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 = 0;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 = -1;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 </a:t>
            </a: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457200" y="3429000"/>
            <a:ext cx="3851275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sequenze di operazioni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817563" y="4132263"/>
            <a:ext cx="5680075" cy="51911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se il valore di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 è &gt;0</a:t>
            </a:r>
            <a:r>
              <a:rPr lang="it-IT" altLang="it-IT" sz="2800">
                <a:latin typeface="Arial" panose="020B0604020202020204" pitchFamily="34" charset="0"/>
              </a:rPr>
              <a:t> : </a:t>
            </a:r>
            <a:r>
              <a:rPr lang="it-IT" altLang="it-IT" sz="2800" b="1">
                <a:latin typeface="Comic Sans MS" panose="030F0702030302020204" pitchFamily="66" charset="0"/>
              </a:rPr>
              <a:t>x&gt;0, a=1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817563" y="4851400"/>
            <a:ext cx="7126287" cy="5238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se il valore di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 è ==0</a:t>
            </a:r>
            <a:r>
              <a:rPr lang="it-IT" altLang="it-IT" sz="2800">
                <a:latin typeface="Arial" panose="020B0604020202020204" pitchFamily="34" charset="0"/>
              </a:rPr>
              <a:t> : </a:t>
            </a:r>
            <a:r>
              <a:rPr lang="it-IT" altLang="it-IT" sz="2800" b="1">
                <a:latin typeface="Comic Sans MS" panose="030F0702030302020204" pitchFamily="66" charset="0"/>
              </a:rPr>
              <a:t>x&gt;0, x==0, a=0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817563" y="5572125"/>
            <a:ext cx="7135812" cy="5238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se il valore di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 è &lt;0</a:t>
            </a:r>
            <a:r>
              <a:rPr lang="it-IT" altLang="it-IT" sz="2800">
                <a:latin typeface="Arial" panose="020B0604020202020204" pitchFamily="34" charset="0"/>
              </a:rPr>
              <a:t> : </a:t>
            </a:r>
            <a:r>
              <a:rPr lang="it-IT" altLang="it-IT" sz="2800" b="1">
                <a:latin typeface="Comic Sans MS" panose="030F0702030302020204" pitchFamily="66" charset="0"/>
              </a:rPr>
              <a:t>x&gt;0, x==0, a=-1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nimBg="1"/>
      <p:bldP spid="109574" grpId="0" animBg="1"/>
      <p:bldP spid="109575" grpId="0" animBg="1"/>
      <p:bldP spid="1095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9750" y="1989138"/>
            <a:ext cx="7993063" cy="65087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input</a:t>
            </a:r>
            <a:r>
              <a:rPr lang="it-IT" altLang="it-IT">
                <a:latin typeface="Arial" panose="020B0604020202020204" pitchFamily="34" charset="0"/>
              </a:rPr>
              <a:t>: il numero </a:t>
            </a:r>
            <a:r>
              <a:rPr lang="it-IT" altLang="it-IT" sz="3600" i="1">
                <a:solidFill>
                  <a:srgbClr val="663300"/>
                </a:solidFill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 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39750" y="2924175"/>
            <a:ext cx="8208963" cy="1563688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output</a:t>
            </a:r>
            <a:r>
              <a:rPr lang="it-IT" altLang="it-IT">
                <a:latin typeface="Arial" panose="020B0604020202020204" pitchFamily="34" charset="0"/>
              </a:rPr>
              <a:t>: nessuno: si visualizza (in alternativa): </a:t>
            </a:r>
            <a:r>
              <a:rPr lang="ja-JP" altLang="it-IT"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rgbClr val="CC3300"/>
                </a:solidFill>
                <a:latin typeface="Comic Sans MS" panose="030F0702030302020204" pitchFamily="66" charset="0"/>
              </a:rPr>
              <a:t>il numero è positivo</a:t>
            </a:r>
            <a:r>
              <a:rPr lang="ja-JP" altLang="it-IT">
                <a:latin typeface="Arial" panose="020B0604020202020204" pitchFamily="34" charset="0"/>
              </a:rPr>
              <a:t>”</a:t>
            </a:r>
            <a:r>
              <a:rPr lang="it-IT" altLang="ja-JP">
                <a:latin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it-IT"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rgbClr val="CC3300"/>
                </a:solidFill>
                <a:latin typeface="Comic Sans MS" panose="030F0702030302020204" pitchFamily="66" charset="0"/>
              </a:rPr>
              <a:t>il numero è nullo</a:t>
            </a:r>
            <a:r>
              <a:rPr lang="ja-JP" altLang="it-IT">
                <a:latin typeface="Arial" panose="020B0604020202020204" pitchFamily="34" charset="0"/>
              </a:rPr>
              <a:t>”</a:t>
            </a:r>
            <a:r>
              <a:rPr lang="it-IT" altLang="ja-JP">
                <a:latin typeface="Arial" panose="020B0604020202020204" pitchFamily="34" charset="0"/>
              </a:rPr>
              <a:t>, </a:t>
            </a:r>
            <a:r>
              <a:rPr lang="ja-JP" altLang="it-IT"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rgbClr val="CC3300"/>
                </a:solidFill>
                <a:latin typeface="Comic Sans MS" panose="030F0702030302020204" pitchFamily="66" charset="0"/>
              </a:rPr>
              <a:t>il numero è negativo</a:t>
            </a:r>
            <a:r>
              <a:rPr lang="ja-JP" altLang="it-IT">
                <a:latin typeface="Arial" panose="020B0604020202020204" pitchFamily="34" charset="0"/>
              </a:rPr>
              <a:t>”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538163" y="4841875"/>
            <a:ext cx="7994650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input</a:t>
            </a:r>
            <a:r>
              <a:rPr lang="it-IT" altLang="it-IT">
                <a:latin typeface="Arial" panose="020B0604020202020204" pitchFamily="34" charset="0"/>
              </a:rPr>
              <a:t>: dal dispositivo di input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539750" y="5661025"/>
            <a:ext cx="7993063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output</a:t>
            </a:r>
            <a:r>
              <a:rPr lang="it-IT" altLang="it-IT">
                <a:latin typeface="Arial" panose="020B0604020202020204" pitchFamily="34" charset="0"/>
              </a:rPr>
              <a:t>: sul dispositivo di output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3400" y="0"/>
            <a:ext cx="8016875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determinare se un numero intero</a:t>
            </a:r>
            <a:r>
              <a:rPr lang="it-IT" altLang="it-IT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i="1">
                <a:solidFill>
                  <a:srgbClr val="CC3300"/>
                </a:solidFill>
              </a:rPr>
              <a:t>x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è positivo, nullo o negativo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539750" y="1631950"/>
            <a:ext cx="7848600" cy="440055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endParaRPr lang="it-IT" sz="2800" b="1" dirty="0" smtClean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x;</a:t>
            </a:r>
            <a:endParaRPr lang="it-IT" altLang="it-IT" sz="2800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(x);</a:t>
            </a:r>
          </a:p>
          <a:p>
            <a:pPr>
              <a:defRPr/>
            </a:pP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(x &gt; 0)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il numero è positivo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);</a:t>
            </a: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else </a:t>
            </a:r>
            <a:r>
              <a:rPr lang="it-IT" altLang="it-IT" sz="2800" b="1" dirty="0" err="1" smtClean="0">
                <a:solidFill>
                  <a:srgbClr val="FF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(x == 0)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	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il numero è nullo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);</a:t>
            </a: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altLang="ja-JP" sz="28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800" b="1" dirty="0" smtClean="0">
                <a:latin typeface="Comic Sans MS" panose="030F0702030302020204" pitchFamily="66" charset="0"/>
              </a:rPr>
              <a:t> </a:t>
            </a:r>
            <a:r>
              <a:rPr lang="it-IT" altLang="it-IT" sz="28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     </a:t>
            </a:r>
            <a:r>
              <a:rPr lang="it-IT" altLang="it-IT" sz="28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else</a:t>
            </a:r>
            <a:r>
              <a:rPr lang="it-IT" altLang="it-IT" sz="28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defRPr/>
            </a:pPr>
            <a:r>
              <a:rPr lang="it-IT" altLang="it-IT" sz="2800" b="1" dirty="0" smtClean="0">
                <a:solidFill>
                  <a:srgbClr val="7F7F7F"/>
                </a:solidFill>
              </a:rPr>
              <a:t>		</a:t>
            </a:r>
            <a:r>
              <a:rPr lang="it-IT" altLang="it-IT" sz="2800" b="1" dirty="0" smtClean="0"/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alt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print</a:t>
            </a:r>
            <a:r>
              <a:rPr lang="it-IT" altLang="it-IT" sz="2800" b="1" dirty="0" smtClean="0">
                <a:latin typeface="Comic Sans MS" panose="030F0702030302020204" pitchFamily="66" charset="0"/>
              </a:rPr>
              <a:t> (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800" b="1" dirty="0" smtClean="0">
                <a:latin typeface="Comic Sans MS" panose="030F0702030302020204" pitchFamily="66" charset="0"/>
              </a:rPr>
              <a:t>il numero è negativo</a:t>
            </a:r>
            <a:r>
              <a:rPr lang="ja-JP" altLang="it-IT" sz="28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800" b="1" dirty="0" smtClean="0">
                <a:latin typeface="Arial" panose="020B0604020202020204" pitchFamily="34" charset="0"/>
              </a:rPr>
              <a:t>);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}</a:t>
            </a:r>
            <a:endParaRPr lang="it-IT" altLang="ja-JP" sz="2800" b="1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sz="28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800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533400" y="0"/>
            <a:ext cx="8016875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determinare se un numero intero</a:t>
            </a:r>
            <a:r>
              <a:rPr lang="it-IT" altLang="it-IT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i="1">
                <a:solidFill>
                  <a:srgbClr val="CC3300"/>
                </a:solidFill>
              </a:rPr>
              <a:t>x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è positivo, nullo o negativo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1835150" y="0"/>
            <a:ext cx="5218113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di selezione a 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n</a:t>
            </a:r>
            <a:r>
              <a:rPr lang="it-IT" altLang="it-IT">
                <a:latin typeface="Arial" panose="020B0604020202020204" pitchFamily="34" charset="0"/>
              </a:rPr>
              <a:t> vie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971550" y="765175"/>
            <a:ext cx="7056438" cy="33543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switch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(&lt;variabile&gt;)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case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&lt;val_1&gt;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1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case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&lt;val_2&gt;</a:t>
            </a:r>
            <a:r>
              <a:rPr lang="it-IT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2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..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case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val_n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&gt;</a:t>
            </a:r>
            <a:r>
              <a:rPr lang="it-IT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n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default: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default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800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50825" y="4221163"/>
            <a:ext cx="8569325" cy="946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&lt;variabile&gt;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ha valore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&lt;val_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2800" b="1">
                <a:latin typeface="Comic Sans MS" panose="030F0702030302020204" pitchFamily="66" charset="0"/>
              </a:rPr>
              <a:t>&gt;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si eseguono (solo) le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istruzioni del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&lt;blocco del caso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1</a:t>
            </a:r>
            <a:r>
              <a:rPr lang="it-IT" altLang="it-IT" sz="2800" b="1">
                <a:latin typeface="Comic Sans MS" panose="030F0702030302020204" pitchFamily="66" charset="0"/>
              </a:rPr>
              <a:t>&gt;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250825" y="5230813"/>
            <a:ext cx="8569325" cy="946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&lt;variabile&gt;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ha valore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&lt;val_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800" b="1">
                <a:latin typeface="Comic Sans MS" panose="030F0702030302020204" pitchFamily="66" charset="0"/>
              </a:rPr>
              <a:t>&gt;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si eseguono (solo) le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istruzioni del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&lt;blocco del caso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2800" b="1">
                <a:latin typeface="Comic Sans MS" panose="030F0702030302020204" pitchFamily="66" charset="0"/>
              </a:rPr>
              <a:t>&gt;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1" grpId="0" animBg="1"/>
      <p:bldP spid="11060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835150" y="0"/>
            <a:ext cx="5218113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costrutti di selezione a </a:t>
            </a:r>
            <a:r>
              <a:rPr lang="it-IT" altLang="it-IT" sz="3600" b="1">
                <a:solidFill>
                  <a:srgbClr val="CC3300"/>
                </a:solidFill>
                <a:latin typeface="Courier New" panose="02070309020205020404" pitchFamily="49" charset="0"/>
              </a:rPr>
              <a:t>n</a:t>
            </a:r>
            <a:r>
              <a:rPr lang="it-IT" altLang="it-IT">
                <a:latin typeface="Arial" panose="020B0604020202020204" pitchFamily="34" charset="0"/>
              </a:rPr>
              <a:t> vie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250825" y="4221163"/>
            <a:ext cx="8569325" cy="946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&lt;variabile&gt;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ha valore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&lt;val_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 b="1">
                <a:latin typeface="Comic Sans MS" panose="030F0702030302020204" pitchFamily="66" charset="0"/>
              </a:rPr>
              <a:t>&gt;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si eseguono (solo) le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istruzioni del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&lt;blocco del caso </a:t>
            </a:r>
            <a:r>
              <a:rPr lang="it-IT" altLang="it-IT" sz="2800" b="1">
                <a:solidFill>
                  <a:srgbClr val="CC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 b="1">
                <a:latin typeface="Comic Sans MS" panose="030F0702030302020204" pitchFamily="66" charset="0"/>
              </a:rPr>
              <a:t>&gt;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50825" y="5230813"/>
            <a:ext cx="8569325" cy="9461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&lt;variabile&gt;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ha un </a:t>
            </a:r>
            <a:r>
              <a:rPr lang="it-IT" altLang="it-IT" sz="2800" b="1">
                <a:solidFill>
                  <a:srgbClr val="CC3300"/>
                </a:solidFill>
                <a:latin typeface="Arial" panose="020B0604020202020204" pitchFamily="34" charset="0"/>
              </a:rPr>
              <a:t>qualsiasi altro</a:t>
            </a:r>
            <a:r>
              <a:rPr lang="it-IT" altLang="it-IT" sz="2800">
                <a:latin typeface="Arial" panose="020B0604020202020204" pitchFamily="34" charset="0"/>
              </a:rPr>
              <a:t> valore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si eseguono le</a:t>
            </a:r>
            <a:r>
              <a:rPr lang="it-IT" altLang="it-IT" sz="2800"/>
              <a:t> </a:t>
            </a:r>
            <a:r>
              <a:rPr lang="it-IT" altLang="it-IT" sz="2800">
                <a:latin typeface="Arial" panose="020B0604020202020204" pitchFamily="34" charset="0"/>
              </a:rPr>
              <a:t>istruzioni del</a:t>
            </a:r>
            <a:r>
              <a:rPr lang="it-IT" altLang="it-IT" sz="2800"/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&lt;blocco del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default</a:t>
            </a:r>
            <a:r>
              <a:rPr lang="it-IT" altLang="it-IT" sz="2800" b="1">
                <a:latin typeface="Comic Sans MS" panose="030F0702030302020204" pitchFamily="66" charset="0"/>
              </a:rPr>
              <a:t>&gt;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71550" y="765175"/>
            <a:ext cx="7056438" cy="33543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switch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(&lt;variabile&gt;)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case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&lt;val_1&gt;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1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case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&lt;val_2&gt;</a:t>
            </a:r>
            <a:r>
              <a:rPr lang="it-IT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2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..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case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val_n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&gt;</a:t>
            </a:r>
            <a:r>
              <a:rPr lang="it-IT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n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default: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blocco </a:t>
            </a:r>
            <a:r>
              <a:rPr lang="it-IT" sz="2800" b="1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del caso default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</a:t>
            </a:r>
          </a:p>
          <a:p>
            <a:pPr>
              <a:defRPr/>
            </a:pP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800" b="1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95288" y="2708275"/>
            <a:ext cx="8458200" cy="3025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un </a:t>
            </a:r>
            <a:r>
              <a:rPr lang="it-IT" altLang="it-IT" b="1">
                <a:latin typeface="Arial" panose="020B0604020202020204" pitchFamily="34" charset="0"/>
              </a:rPr>
              <a:t>costrutto di selezione</a:t>
            </a:r>
            <a:r>
              <a:rPr lang="it-IT" altLang="it-IT">
                <a:latin typeface="Arial" panose="020B0604020202020204" pitchFamily="34" charset="0"/>
              </a:rPr>
              <a:t> (a </a:t>
            </a:r>
            <a:r>
              <a:rPr lang="it-IT" altLang="it-IT" b="1">
                <a:latin typeface="Arial" panose="020B0604020202020204" pitchFamily="34" charset="0"/>
              </a:rPr>
              <a:t>due</a:t>
            </a:r>
            <a:r>
              <a:rPr lang="it-IT" altLang="it-IT">
                <a:latin typeface="Arial" panose="020B0604020202020204" pitchFamily="34" charset="0"/>
              </a:rPr>
              <a:t> vie) deve specificare 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una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condizione</a:t>
            </a:r>
            <a:r>
              <a:rPr lang="it-IT" altLang="it-IT">
                <a:latin typeface="Arial" panose="020B0604020202020204" pitchFamily="34" charset="0"/>
              </a:rPr>
              <a:t> (predicato) che può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assumere valore vero o valore falso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(</a:t>
            </a:r>
            <a:r>
              <a:rPr lang="it-IT" altLang="it-IT" i="1"/>
              <a:t>tertium non datur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Clr>
                <a:srgbClr val="CC3300"/>
              </a:buClr>
              <a:buSzPct val="110000"/>
              <a:buFont typeface="Wingdings" panose="05000000000000000000" pitchFamily="2" charset="2"/>
              <a:buChar char="ü"/>
            </a:pPr>
            <a:r>
              <a:rPr lang="it-IT" altLang="it-IT">
                <a:latin typeface="Arial" panose="020B0604020202020204" pitchFamily="34" charset="0"/>
              </a:rPr>
              <a:t>  </a:t>
            </a:r>
            <a:r>
              <a:rPr lang="it-IT" altLang="it-IT" b="1">
                <a:latin typeface="Arial" panose="020B0604020202020204" pitchFamily="34" charset="0"/>
              </a:rPr>
              <a:t>due</a:t>
            </a:r>
            <a:r>
              <a:rPr lang="it-IT" altLang="it-IT">
                <a:latin typeface="Arial" panose="020B0604020202020204" pitchFamily="34" charset="0"/>
              </a:rPr>
              <a:t> sequenze di istruzioni</a:t>
            </a:r>
            <a:endParaRPr lang="it-IT" altLang="it-IT">
              <a:latin typeface="New York" charset="0"/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0" y="188913"/>
            <a:ext cx="9144000" cy="20621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un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costrutto di selezione</a:t>
            </a:r>
            <a:r>
              <a:rPr lang="it-IT" altLang="it-IT">
                <a:latin typeface="Arial" panose="020B0604020202020204" pitchFamily="34" charset="0"/>
              </a:rPr>
              <a:t> denota la </a:t>
            </a:r>
            <a:r>
              <a:rPr lang="it-IT" altLang="it-IT" b="1">
                <a:latin typeface="Arial" panose="020B0604020202020204" pitchFamily="34" charset="0"/>
              </a:rPr>
              <a:t>scelta</a:t>
            </a:r>
            <a:r>
              <a:rPr lang="it-IT" altLang="it-IT">
                <a:latin typeface="Arial" panose="020B0604020202020204" pitchFamily="34" charset="0"/>
              </a:rPr>
              <a:t> (</a:t>
            </a:r>
            <a:r>
              <a:rPr lang="it-IT" altLang="it-IT" b="1">
                <a:latin typeface="Arial" panose="020B0604020202020204" pitchFamily="34" charset="0"/>
              </a:rPr>
              <a:t>selezione</a:t>
            </a:r>
            <a:r>
              <a:rPr lang="it-IT" altLang="it-IT">
                <a:latin typeface="Arial" panose="020B0604020202020204" pitchFamily="34" charset="0"/>
              </a:rPr>
              <a:t>) tra due sequenze di istruzioni, in dipendenza del valore di una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condizione</a:t>
            </a:r>
            <a:r>
              <a:rPr lang="it-IT" altLang="it-IT">
                <a:latin typeface="Arial" panose="020B0604020202020204" pitchFamily="34" charset="0"/>
              </a:rPr>
              <a:t> (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predicato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39750" y="1989138"/>
            <a:ext cx="8137525" cy="65087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input</a:t>
            </a:r>
            <a:r>
              <a:rPr lang="it-IT" altLang="it-IT">
                <a:latin typeface="Arial" panose="020B0604020202020204" pitchFamily="34" charset="0"/>
              </a:rPr>
              <a:t>: la città </a:t>
            </a:r>
            <a:r>
              <a:rPr lang="it-IT" altLang="it-IT" sz="3600" i="1">
                <a:solidFill>
                  <a:srgbClr val="663300"/>
                </a:solidFill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 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39750" y="2781300"/>
            <a:ext cx="8139113" cy="2051050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output</a:t>
            </a:r>
            <a:r>
              <a:rPr lang="it-IT" altLang="it-IT">
                <a:latin typeface="Arial" panose="020B0604020202020204" pitchFamily="34" charset="0"/>
              </a:rPr>
              <a:t>: nessuno: si visualizza (in alternativa): </a:t>
            </a:r>
            <a:r>
              <a:rPr lang="ja-JP" altLang="it-IT"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rgbClr val="CC3300"/>
                </a:solidFill>
                <a:latin typeface="Comic Sans MS" panose="030F0702030302020204" pitchFamily="66" charset="0"/>
              </a:rPr>
              <a:t>risposta esatta</a:t>
            </a:r>
            <a:r>
              <a:rPr lang="ja-JP" altLang="it-IT">
                <a:latin typeface="Arial" panose="020B0604020202020204" pitchFamily="34" charset="0"/>
              </a:rPr>
              <a:t>”</a:t>
            </a:r>
            <a:r>
              <a:rPr lang="it-IT" altLang="ja-JP">
                <a:latin typeface="Arial" panose="020B0604020202020204" pitchFamily="34" charset="0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un messaggio 1, un messaggio 2, un messaggio 3, un messaggio di errore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538163" y="5057775"/>
            <a:ext cx="8066087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input</a:t>
            </a:r>
            <a:r>
              <a:rPr lang="it-IT" altLang="it-IT">
                <a:latin typeface="Arial" panose="020B0604020202020204" pitchFamily="34" charset="0"/>
              </a:rPr>
              <a:t>: dal dispositivo di input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539750" y="5876925"/>
            <a:ext cx="8137525" cy="588963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output</a:t>
            </a:r>
            <a:r>
              <a:rPr lang="it-IT" altLang="it-IT">
                <a:latin typeface="Arial" panose="020B0604020202020204" pitchFamily="34" charset="0"/>
              </a:rPr>
              <a:t>: sul dispositivo di output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33400" y="0"/>
            <a:ext cx="8286750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determinare se una città </a:t>
            </a:r>
            <a:r>
              <a:rPr lang="it-IT" altLang="it-IT" sz="3600" i="1">
                <a:solidFill>
                  <a:srgbClr val="663300"/>
                </a:solidFill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 (tra quattro città prefissate) è quella desiderata</a:t>
            </a:r>
            <a:endParaRPr lang="it-IT" altLang="it-IT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nimBg="1"/>
      <p:bldP spid="1167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71438" y="39688"/>
            <a:ext cx="8964612" cy="6894512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 </a:t>
            </a:r>
            <a:endParaRPr lang="it-IT" sz="2600" b="1" dirty="0" smtClean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altLang="it-IT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char</a:t>
            </a:r>
            <a:r>
              <a:rPr lang="it-IT" altLang="it-IT" sz="2600" b="1" dirty="0" smtClean="0">
                <a:latin typeface="Comic Sans MS" panose="030F0702030302020204" pitchFamily="66" charset="0"/>
              </a:rPr>
              <a:t> x</a:t>
            </a:r>
            <a:r>
              <a:rPr lang="it-IT" alt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2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endParaRPr lang="it-IT" altLang="it-IT" sz="2600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ja-JP" sz="2600" b="1" dirty="0" smtClean="0">
                <a:latin typeface="Arial" panose="020B0604020202020204" pitchFamily="34" charset="0"/>
              </a:rPr>
              <a:t>(</a:t>
            </a:r>
            <a:r>
              <a:rPr lang="ja-JP" altLang="it-IT" sz="2600" b="1" dirty="0">
                <a:latin typeface="Arial" panose="020B0604020202020204" pitchFamily="34" charset="0"/>
              </a:rPr>
              <a:t>“ 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dire quale tra Napoli (N),Caserta (C),</a:t>
            </a:r>
          </a:p>
          <a:p>
            <a:pPr>
              <a:defRPr/>
            </a:pPr>
            <a:r>
              <a:rPr lang="it-IT" altLang="ja-JP" sz="2600" b="1" dirty="0">
                <a:latin typeface="Comic Sans MS" panose="030F0702030302020204" pitchFamily="66" charset="0"/>
              </a:rPr>
              <a:t> 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      Avellino (A),Benevento (B) è più a nord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600" b="1" dirty="0" smtClean="0">
                <a:latin typeface="Arial" panose="020B0604020202020204" pitchFamily="34" charset="0"/>
              </a:rPr>
              <a:t>)</a:t>
            </a:r>
            <a:r>
              <a:rPr lang="ja-JP" altLang="it-IT" sz="2600" b="1" dirty="0">
                <a:latin typeface="Arial" panose="020B0604020202020204" pitchFamily="34" charset="0"/>
              </a:rPr>
              <a:t> </a:t>
            </a:r>
            <a:r>
              <a:rPr lang="it-IT" altLang="it-IT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ja-JP" sz="26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dirty="0" smtClean="0">
                <a:latin typeface="Comic Sans MS" panose="030F0702030302020204" pitchFamily="66" charset="0"/>
              </a:rPr>
              <a:t> </a:t>
            </a:r>
            <a:r>
              <a:rPr lang="it-IT" altLang="it-IT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read</a:t>
            </a:r>
            <a:r>
              <a:rPr lang="it-IT" altLang="it-IT" sz="2600" b="1" dirty="0" smtClean="0">
                <a:latin typeface="Comic Sans MS" panose="030F0702030302020204" pitchFamily="66" charset="0"/>
              </a:rPr>
              <a:t> (x)</a:t>
            </a:r>
            <a:r>
              <a:rPr lang="it-IT" altLang="it-IT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it-IT" sz="26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switch</a:t>
            </a:r>
            <a:r>
              <a:rPr lang="it-IT" altLang="it-IT" sz="2600" b="1" dirty="0" smtClean="0">
                <a:latin typeface="Comic Sans MS" panose="030F0702030302020204" pitchFamily="66" charset="0"/>
              </a:rPr>
              <a:t> (x)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{</a:t>
            </a:r>
            <a:endParaRPr lang="it-IT" altLang="it-IT" sz="2600" b="1" dirty="0" smtClean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case </a:t>
            </a:r>
            <a:r>
              <a:rPr lang="it-IT" altLang="it-IT" sz="26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N</a:t>
            </a:r>
            <a:r>
              <a:rPr lang="it-IT" altLang="ja-JP" sz="26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 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: </a:t>
            </a:r>
            <a:r>
              <a:rPr lang="it-IT" altLang="ja-JP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(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Napoli è la più a sud </a:t>
            </a:r>
            <a:r>
              <a:rPr lang="it-IT" altLang="ja-JP" sz="26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					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delle 4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600" b="1" dirty="0" smtClean="0">
                <a:latin typeface="Arial" panose="020B0604020202020204" pitchFamily="34" charset="0"/>
              </a:rPr>
              <a:t>)</a:t>
            </a:r>
            <a:r>
              <a:rPr lang="it-IT" alt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ja-JP" sz="26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case </a:t>
            </a:r>
            <a:r>
              <a:rPr lang="it-IT" altLang="it-IT" sz="26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C</a:t>
            </a:r>
            <a:r>
              <a:rPr lang="it-IT" altLang="ja-JP" sz="26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 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: </a:t>
            </a:r>
            <a:r>
              <a:rPr lang="it-IT" altLang="ja-JP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ja-JP" sz="2600" b="1" dirty="0">
                <a:latin typeface="Comic Sans MS" panose="030F0702030302020204" pitchFamily="66" charset="0"/>
              </a:rPr>
              <a:t>(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Caserta è più a sud </a:t>
            </a:r>
            <a:r>
              <a:rPr lang="it-IT" altLang="ja-JP" sz="26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				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solo di Benevento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600" b="1" dirty="0" smtClean="0">
                <a:latin typeface="Arial" panose="020B0604020202020204" pitchFamily="34" charset="0"/>
              </a:rPr>
              <a:t>)</a:t>
            </a:r>
            <a:r>
              <a:rPr lang="it-IT" alt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ja-JP" sz="26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case </a:t>
            </a:r>
            <a:r>
              <a:rPr lang="it-IT" altLang="it-IT" sz="26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A</a:t>
            </a:r>
            <a:r>
              <a:rPr lang="it-IT" altLang="ja-JP" sz="26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: </a:t>
            </a:r>
            <a:r>
              <a:rPr lang="it-IT" altLang="ja-JP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ja-JP" sz="2600" b="1" dirty="0">
                <a:latin typeface="Comic Sans MS" panose="030F0702030302020204" pitchFamily="66" charset="0"/>
              </a:rPr>
              <a:t>(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Avellino è più a nord </a:t>
            </a:r>
            <a:r>
              <a:rPr lang="it-IT" altLang="ja-JP" sz="26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				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solo di Napoli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600" b="1" dirty="0" smtClean="0">
                <a:latin typeface="Arial" panose="020B0604020202020204" pitchFamily="34" charset="0"/>
              </a:rPr>
              <a:t>)</a:t>
            </a:r>
            <a:r>
              <a:rPr lang="it-IT" alt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ja-JP" sz="26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case </a:t>
            </a:r>
            <a:r>
              <a:rPr lang="it-IT" altLang="it-IT" sz="2600" b="1" dirty="0" smtClean="0">
                <a:latin typeface="Arial" panose="020B0604020202020204" pitchFamily="34" charset="0"/>
              </a:rPr>
              <a:t>‘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B</a:t>
            </a:r>
            <a:r>
              <a:rPr lang="it-IT" altLang="ja-JP" sz="26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 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: </a:t>
            </a:r>
            <a:r>
              <a:rPr lang="it-IT" altLang="ja-JP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ja-JP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ja-JP" sz="2600" b="1" dirty="0">
                <a:latin typeface="Comic Sans MS" panose="030F0702030302020204" pitchFamily="66" charset="0"/>
              </a:rPr>
              <a:t>(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risposta esatta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600" b="1" dirty="0" smtClean="0">
                <a:latin typeface="Arial" panose="020B0604020202020204" pitchFamily="34" charset="0"/>
              </a:rPr>
              <a:t>)</a:t>
            </a:r>
            <a:r>
              <a:rPr lang="it-IT" alt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endParaRPr lang="it-IT" altLang="ja-JP" sz="26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  default: </a:t>
            </a:r>
            <a:r>
              <a:rPr lang="it-IT" altLang="it-IT" sz="2600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printf</a:t>
            </a: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ja-JP" sz="2600" b="1" dirty="0">
                <a:latin typeface="Comic Sans MS" panose="030F0702030302020204" pitchFamily="66" charset="0"/>
              </a:rPr>
              <a:t>(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“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errore </a:t>
            </a:r>
            <a:r>
              <a:rPr lang="it-IT" altLang="ja-JP" sz="2600" b="1" dirty="0" err="1" smtClean="0">
                <a:latin typeface="Comic Sans MS" panose="030F0702030302020204" pitchFamily="66" charset="0"/>
              </a:rPr>
              <a:t>nell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’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inserimento della </a:t>
            </a:r>
            <a:r>
              <a:rPr lang="it-IT" altLang="ja-JP" sz="2600" b="1" dirty="0" smtClean="0">
                <a:solidFill>
                  <a:srgbClr val="7F7F7F"/>
                </a:solidFill>
                <a:latin typeface="Comic Sans MS" panose="030F0702030302020204" pitchFamily="66" charset="0"/>
              </a:rPr>
              <a:t>				</a:t>
            </a:r>
            <a:r>
              <a:rPr lang="it-IT" altLang="ja-JP" sz="2600" b="1" dirty="0" smtClean="0">
                <a:latin typeface="Comic Sans MS" panose="030F0702030302020204" pitchFamily="66" charset="0"/>
              </a:rPr>
              <a:t>citta</a:t>
            </a:r>
            <a:r>
              <a:rPr lang="ja-JP" altLang="it-IT" sz="2600" b="1" dirty="0" smtClean="0">
                <a:latin typeface="Arial" panose="020B0604020202020204" pitchFamily="34" charset="0"/>
              </a:rPr>
              <a:t>”</a:t>
            </a:r>
            <a:r>
              <a:rPr lang="it-IT" altLang="ja-JP" sz="2600" b="1" dirty="0" smtClean="0">
                <a:latin typeface="Arial" panose="020B0604020202020204" pitchFamily="34" charset="0"/>
              </a:rPr>
              <a:t>)</a:t>
            </a:r>
            <a:r>
              <a:rPr lang="it-IT" altLang="it-IT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endParaRPr lang="it-IT" altLang="ja-JP" sz="2600" b="1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sz="2600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 smtClean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600" b="1" dirty="0">
              <a:latin typeface="Comic Sans MS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468313" y="620713"/>
            <a:ext cx="8064500" cy="10763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smtClean="0">
                <a:latin typeface="Arial" panose="020B0604020202020204" pitchFamily="34" charset="0"/>
              </a:rPr>
              <a:t>una </a:t>
            </a:r>
            <a:r>
              <a:rPr lang="it-IT" altLang="it-IT" sz="3200" b="1" smtClean="0">
                <a:solidFill>
                  <a:schemeClr val="accent2"/>
                </a:solidFill>
                <a:latin typeface="Arial" panose="020B0604020202020204" pitchFamily="34" charset="0"/>
              </a:rPr>
              <a:t>sentenza</a:t>
            </a:r>
            <a:r>
              <a:rPr lang="it-IT" altLang="it-IT" sz="3200" smtClean="0">
                <a:latin typeface="Arial" panose="020B0604020202020204" pitchFamily="34" charset="0"/>
              </a:rPr>
              <a:t> è una affermazione che può essere vera o falsa</a:t>
            </a:r>
            <a:endParaRPr lang="it-IT" altLang="it-IT" sz="2400" smtClean="0">
              <a:latin typeface="New York" charset="0"/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468313" y="1916113"/>
            <a:ext cx="842486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sentenza </a:t>
            </a:r>
            <a:r>
              <a:rPr lang="it-IT" altLang="it-IT" sz="2800">
                <a:solidFill>
                  <a:srgbClr val="FF0066"/>
                </a:solidFill>
                <a:latin typeface="Arial" panose="020B0604020202020204" pitchFamily="34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: 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Napoli è il capoluogo della Campania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sentenza </a:t>
            </a:r>
            <a:r>
              <a:rPr lang="it-IT" altLang="it-IT" sz="2800">
                <a:solidFill>
                  <a:srgbClr val="FF0066"/>
                </a:solidFill>
                <a:latin typeface="Arial" panose="020B0604020202020204" pitchFamily="34" charset="0"/>
              </a:rPr>
              <a:t>B</a:t>
            </a:r>
            <a:r>
              <a:rPr lang="it-IT" altLang="it-IT" sz="2800">
                <a:latin typeface="Arial" panose="020B0604020202020204" pitchFamily="34" charset="0"/>
              </a:rPr>
              <a:t>: 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7 &gt; 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sentenza </a:t>
            </a:r>
            <a:r>
              <a:rPr lang="it-IT" altLang="it-IT" sz="2800">
                <a:solidFill>
                  <a:srgbClr val="FF0066"/>
                </a:solidFill>
                <a:latin typeface="Arial" panose="020B0604020202020204" pitchFamily="34" charset="0"/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: 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la Terra è più grande di Urano</a:t>
            </a:r>
            <a:endParaRPr lang="it-IT" altLang="it-IT" sz="2400" b="1">
              <a:solidFill>
                <a:schemeClr val="accent2"/>
              </a:solidFill>
              <a:latin typeface="New York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11188" y="3429000"/>
            <a:ext cx="8064500" cy="10763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smtClean="0">
                <a:latin typeface="Arial" panose="020B0604020202020204" pitchFamily="34" charset="0"/>
              </a:rPr>
              <a:t>un </a:t>
            </a:r>
            <a:r>
              <a:rPr lang="it-IT" altLang="it-IT" sz="3200" b="1" smtClean="0">
                <a:solidFill>
                  <a:schemeClr val="accent2"/>
                </a:solidFill>
                <a:latin typeface="Arial" panose="020B0604020202020204" pitchFamily="34" charset="0"/>
              </a:rPr>
              <a:t>predicato</a:t>
            </a:r>
            <a:r>
              <a:rPr lang="it-IT" altLang="it-IT" sz="3200" smtClean="0">
                <a:latin typeface="Arial" panose="020B0604020202020204" pitchFamily="34" charset="0"/>
              </a:rPr>
              <a:t> è una struttura logica che si ottiene connettendo sentenze</a:t>
            </a:r>
            <a:endParaRPr lang="it-IT" altLang="it-IT" sz="2400" smtClean="0">
              <a:latin typeface="New York" charset="0"/>
            </a:endParaRPr>
          </a:p>
        </p:txBody>
      </p:sp>
      <p:grpSp>
        <p:nvGrpSpPr>
          <p:cNvPr id="98311" name="Group 7"/>
          <p:cNvGrpSpPr>
            <a:grpSpLocks/>
          </p:cNvGrpSpPr>
          <p:nvPr/>
        </p:nvGrpSpPr>
        <p:grpSpPr bwMode="auto">
          <a:xfrm>
            <a:off x="1908175" y="4724400"/>
            <a:ext cx="6048375" cy="1938338"/>
            <a:chOff x="1202" y="2976"/>
            <a:chExt cx="3201" cy="1221"/>
          </a:xfrm>
        </p:grpSpPr>
        <p:sp>
          <p:nvSpPr>
            <p:cNvPr id="46090" name="Text Box 8"/>
            <p:cNvSpPr txBox="1">
              <a:spLocks noChangeArrowheads="1"/>
            </p:cNvSpPr>
            <p:nvPr/>
          </p:nvSpPr>
          <p:spPr bwMode="auto">
            <a:xfrm>
              <a:off x="1202" y="2976"/>
              <a:ext cx="2858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>
                  <a:srgbClr val="CC3300"/>
                </a:buClr>
                <a:buSzPct val="110000"/>
                <a:buFont typeface="Wingdings" panose="05000000000000000000" pitchFamily="2" charset="2"/>
                <a:buChar char="Ø"/>
              </a:pPr>
              <a:r>
                <a:rPr lang="it-IT" altLang="it-IT">
                  <a:latin typeface="Arial Unicode MS" charset="0"/>
                </a:rPr>
                <a:t> </a:t>
              </a:r>
              <a:r>
                <a:rPr lang="it-IT" altLang="it-IT" b="1">
                  <a:latin typeface="Arial Unicode MS" charset="0"/>
                </a:rPr>
                <a:t>negazione</a:t>
              </a:r>
              <a:r>
                <a:rPr lang="it-IT" altLang="it-IT">
                  <a:latin typeface="Arial Unicode MS" charset="0"/>
                </a:rPr>
                <a:t> (</a:t>
              </a: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  <a:cs typeface="Courier New" panose="02070309020205020404" pitchFamily="49" charset="0"/>
                </a:rPr>
                <a:t>not, </a:t>
              </a: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  <a:cs typeface="Courier New" panose="02070309020205020404" pitchFamily="49" charset="0"/>
                </a:rPr>
                <a:t>!</a:t>
              </a:r>
              <a:r>
                <a:rPr lang="it-IT" altLang="it-IT">
                  <a:latin typeface="Arial Unicode MS" charset="0"/>
                  <a:cs typeface="Courier New" panose="02070309020205020404" pitchFamily="49" charset="0"/>
                </a:rPr>
                <a:t>):</a:t>
              </a:r>
            </a:p>
            <a:p>
              <a:pPr>
                <a:spcBef>
                  <a:spcPct val="0"/>
                </a:spcBef>
                <a:buClr>
                  <a:srgbClr val="CC3300"/>
                </a:buClr>
                <a:buSzPct val="110000"/>
                <a:buFont typeface="Wingdings" panose="05000000000000000000" pitchFamily="2" charset="2"/>
                <a:buChar char="Ø"/>
              </a:pPr>
              <a:endParaRPr lang="it-IT" altLang="it-IT" sz="1200">
                <a:latin typeface="Arial Unicode MS" charset="0"/>
                <a:cs typeface="Courier New" panose="02070309020205020404" pitchFamily="49" charset="0"/>
              </a:endParaRPr>
            </a:p>
            <a:p>
              <a:pPr>
                <a:spcBef>
                  <a:spcPct val="0"/>
                </a:spcBef>
                <a:buClr>
                  <a:srgbClr val="CC3300"/>
                </a:buClr>
                <a:buSzPct val="110000"/>
                <a:buFont typeface="Wingdings" panose="05000000000000000000" pitchFamily="2" charset="2"/>
                <a:buChar char="Ø"/>
              </a:pPr>
              <a:r>
                <a:rPr lang="it-IT" altLang="it-IT">
                  <a:latin typeface="Arial Unicode MS" charset="0"/>
                  <a:cs typeface="Courier New" panose="02070309020205020404" pitchFamily="49" charset="0"/>
                </a:rPr>
                <a:t> </a:t>
              </a:r>
              <a:r>
                <a:rPr lang="it-IT" altLang="it-IT" b="1">
                  <a:latin typeface="Arial Unicode MS" charset="0"/>
                  <a:cs typeface="Courier New" panose="02070309020205020404" pitchFamily="49" charset="0"/>
                </a:rPr>
                <a:t>congiunzione</a:t>
              </a:r>
              <a:r>
                <a:rPr lang="it-IT" altLang="it-IT">
                  <a:latin typeface="Arial Unicode MS" charset="0"/>
                  <a:cs typeface="Courier New" panose="02070309020205020404" pitchFamily="49" charset="0"/>
                </a:rPr>
                <a:t> (</a:t>
              </a: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  <a:cs typeface="Courier New" panose="02070309020205020404" pitchFamily="49" charset="0"/>
                </a:rPr>
                <a:t>and, </a:t>
              </a: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  <a:cs typeface="Courier New" panose="02070309020205020404" pitchFamily="49" charset="0"/>
                </a:rPr>
                <a:t>&amp;&amp;</a:t>
              </a:r>
              <a:r>
                <a:rPr lang="it-IT" altLang="it-IT">
                  <a:latin typeface="Arial Unicode MS" charset="0"/>
                  <a:cs typeface="Courier New" panose="02070309020205020404" pitchFamily="49" charset="0"/>
                </a:rPr>
                <a:t>):</a:t>
              </a:r>
            </a:p>
            <a:p>
              <a:pPr>
                <a:spcBef>
                  <a:spcPct val="0"/>
                </a:spcBef>
                <a:buClr>
                  <a:srgbClr val="CC3300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it-IT" altLang="it-IT" sz="1200">
                  <a:latin typeface="Arial Unicode MS" charset="0"/>
                  <a:cs typeface="Courier New" panose="02070309020205020404" pitchFamily="49" charset="0"/>
                </a:rPr>
                <a:t> </a:t>
              </a:r>
            </a:p>
            <a:p>
              <a:pPr>
                <a:spcBef>
                  <a:spcPct val="0"/>
                </a:spcBef>
                <a:buClr>
                  <a:srgbClr val="CC3300"/>
                </a:buClr>
                <a:buSzPct val="110000"/>
                <a:buFont typeface="Wingdings" panose="05000000000000000000" pitchFamily="2" charset="2"/>
                <a:buChar char="Ø"/>
              </a:pPr>
              <a:r>
                <a:rPr lang="it-IT" altLang="it-IT">
                  <a:latin typeface="Arial Unicode MS" charset="0"/>
                  <a:cs typeface="Courier New" panose="02070309020205020404" pitchFamily="49" charset="0"/>
                </a:rPr>
                <a:t> </a:t>
              </a:r>
              <a:r>
                <a:rPr lang="it-IT" altLang="it-IT" b="1">
                  <a:latin typeface="Arial Unicode MS" charset="0"/>
                  <a:cs typeface="Courier New" panose="02070309020205020404" pitchFamily="49" charset="0"/>
                </a:rPr>
                <a:t>disgiunzione</a:t>
              </a:r>
              <a:r>
                <a:rPr lang="it-IT" altLang="it-IT">
                  <a:latin typeface="Arial Unicode MS" charset="0"/>
                  <a:cs typeface="Courier New" panose="02070309020205020404" pitchFamily="49" charset="0"/>
                </a:rPr>
                <a:t> (</a:t>
              </a: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  <a:cs typeface="Courier New" panose="02070309020205020404" pitchFamily="49" charset="0"/>
                </a:rPr>
                <a:t>or, </a:t>
              </a:r>
              <a:r>
                <a:rPr lang="it-IT" altLang="it-IT" b="1">
                  <a:solidFill>
                    <a:srgbClr val="FF0000"/>
                  </a:solidFill>
                  <a:latin typeface="Comic Sans MS" panose="030F0702030302020204" pitchFamily="66" charset="0"/>
                  <a:cs typeface="Courier New" panose="02070309020205020404" pitchFamily="49" charset="0"/>
                </a:rPr>
                <a:t>||</a:t>
              </a:r>
              <a:r>
                <a:rPr lang="it-IT" altLang="it-IT">
                  <a:latin typeface="Arial Unicode MS" charset="0"/>
                  <a:cs typeface="Courier New" panose="02070309020205020404" pitchFamily="49" charset="0"/>
                </a:rPr>
                <a:t>):</a:t>
              </a:r>
            </a:p>
          </p:txBody>
        </p:sp>
        <p:graphicFrame>
          <p:nvGraphicFramePr>
            <p:cNvPr id="46091" name="Object 9"/>
            <p:cNvGraphicFramePr>
              <a:graphicFrameLocks noChangeAspect="1"/>
            </p:cNvGraphicFramePr>
            <p:nvPr/>
          </p:nvGraphicFramePr>
          <p:xfrm>
            <a:off x="3923" y="3022"/>
            <a:ext cx="45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94" name="Equation" r:id="rId5" imgW="152268" imgH="101512" progId="Equation.DSMT4">
                    <p:embed/>
                  </p:oleObj>
                </mc:Choice>
                <mc:Fallback>
                  <p:oleObj name="Equation" r:id="rId5" imgW="152268" imgH="101512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3022"/>
                          <a:ext cx="45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92" name="Object 10"/>
            <p:cNvGraphicFramePr>
              <a:graphicFrameLocks noChangeAspect="1"/>
            </p:cNvGraphicFramePr>
            <p:nvPr/>
          </p:nvGraphicFramePr>
          <p:xfrm>
            <a:off x="3923" y="3339"/>
            <a:ext cx="480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95" name="Equation" r:id="rId7" imgW="139518" imgH="126835" progId="Equation.DSMT4">
                    <p:embed/>
                  </p:oleObj>
                </mc:Choice>
                <mc:Fallback>
                  <p:oleObj name="Equation" r:id="rId7" imgW="139518" imgH="12683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3339"/>
                          <a:ext cx="480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093" name="Object 11"/>
            <p:cNvGraphicFramePr>
              <a:graphicFrameLocks noChangeAspect="1"/>
            </p:cNvGraphicFramePr>
            <p:nvPr/>
          </p:nvGraphicFramePr>
          <p:xfrm>
            <a:off x="3923" y="3793"/>
            <a:ext cx="480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96" name="Equation" r:id="rId9" imgW="139518" imgH="126835" progId="Equation.DSMT4">
                    <p:embed/>
                  </p:oleObj>
                </mc:Choice>
                <mc:Fallback>
                  <p:oleObj name="Equation" r:id="rId9" imgW="139518" imgH="126835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3793"/>
                          <a:ext cx="480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086" name="Text Box 12"/>
          <p:cNvSpPr txBox="1">
            <a:spLocks noChangeArrowheads="1"/>
          </p:cNvSpPr>
          <p:nvPr/>
        </p:nvSpPr>
        <p:spPr bwMode="auto">
          <a:xfrm>
            <a:off x="7054850" y="0"/>
            <a:ext cx="2089150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predicati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8756650" y="1689100"/>
            <a:ext cx="449263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 i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8756650" y="2192338"/>
            <a:ext cx="358775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 i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8756650" y="2768600"/>
            <a:ext cx="358775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 i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build="p" autoUpdateAnimBg="0"/>
      <p:bldP spid="98310" grpId="0" animBg="1" autoUpdateAnimBg="0"/>
      <p:bldP spid="98317" grpId="0" animBg="1"/>
      <p:bldP spid="98318" grpId="0" animBg="1"/>
      <p:bldP spid="983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47675" y="234950"/>
            <a:ext cx="147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Esempi:</a:t>
            </a: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396875" y="1125538"/>
            <a:ext cx="7127875" cy="946150"/>
            <a:chOff x="295" y="1117"/>
            <a:chExt cx="4490" cy="596"/>
          </a:xfrm>
        </p:grpSpPr>
        <p:sp>
          <p:nvSpPr>
            <p:cNvPr id="48153" name="Text Box 4"/>
            <p:cNvSpPr txBox="1">
              <a:spLocks noChangeArrowheads="1"/>
            </p:cNvSpPr>
            <p:nvPr/>
          </p:nvSpPr>
          <p:spPr bwMode="auto">
            <a:xfrm>
              <a:off x="295" y="1117"/>
              <a:ext cx="449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predicato      </a:t>
              </a:r>
              <a:r>
                <a:rPr lang="it-IT" altLang="it-IT" sz="2800">
                  <a:solidFill>
                    <a:srgbClr val="FF0066"/>
                  </a:solidFill>
                  <a:latin typeface="Arial" panose="020B0604020202020204" pitchFamily="34" charset="0"/>
                </a:rPr>
                <a:t>A</a:t>
              </a:r>
              <a:r>
                <a:rPr lang="it-IT" altLang="it-IT" sz="2800">
                  <a:latin typeface="Arial" panose="020B0604020202020204" pitchFamily="34" charset="0"/>
                </a:rPr>
                <a:t>: 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Napoli </a:t>
              </a:r>
              <a:r>
                <a:rPr lang="it-IT" altLang="it-IT" sz="2800" b="1">
                  <a:solidFill>
                    <a:srgbClr val="CC3300"/>
                  </a:solidFill>
                  <a:latin typeface="Comic Sans MS" panose="030F0702030302020204" pitchFamily="66" charset="0"/>
                </a:rPr>
                <a:t>non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è il capoluogo 			 della Campania</a:t>
              </a:r>
              <a:endParaRPr lang="it-IT" altLang="it-IT" sz="2400" b="1">
                <a:solidFill>
                  <a:schemeClr val="accent2"/>
                </a:solidFill>
                <a:latin typeface="New York" charset="0"/>
              </a:endParaRPr>
            </a:p>
          </p:txBody>
        </p:sp>
        <p:graphicFrame>
          <p:nvGraphicFramePr>
            <p:cNvPr id="48154" name="Object 5"/>
            <p:cNvGraphicFramePr>
              <a:graphicFrameLocks noChangeAspect="1"/>
            </p:cNvGraphicFramePr>
            <p:nvPr/>
          </p:nvGraphicFramePr>
          <p:xfrm>
            <a:off x="1338" y="1207"/>
            <a:ext cx="318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5" name="Equation" r:id="rId5" imgW="152268" imgH="101512" progId="Equation.DSMT4">
                    <p:embed/>
                  </p:oleObj>
                </mc:Choice>
                <mc:Fallback>
                  <p:oleObj name="Equation" r:id="rId5" imgW="152268" imgH="101512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207"/>
                          <a:ext cx="31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9334" name="Group 6"/>
          <p:cNvGrpSpPr>
            <a:grpSpLocks/>
          </p:cNvGrpSpPr>
          <p:nvPr/>
        </p:nvGrpSpPr>
        <p:grpSpPr bwMode="auto">
          <a:xfrm>
            <a:off x="468313" y="2060575"/>
            <a:ext cx="7127875" cy="519113"/>
            <a:chOff x="340" y="1706"/>
            <a:chExt cx="4490" cy="327"/>
          </a:xfrm>
        </p:grpSpPr>
        <p:sp>
          <p:nvSpPr>
            <p:cNvPr id="48150" name="Text Box 7"/>
            <p:cNvSpPr txBox="1">
              <a:spLocks noChangeArrowheads="1"/>
            </p:cNvSpPr>
            <p:nvPr/>
          </p:nvSpPr>
          <p:spPr bwMode="auto">
            <a:xfrm>
              <a:off x="340" y="1706"/>
              <a:ext cx="44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predicato      </a:t>
              </a:r>
              <a:r>
                <a:rPr lang="it-IT" altLang="it-IT" sz="2800">
                  <a:solidFill>
                    <a:srgbClr val="FF0066"/>
                  </a:solidFill>
                  <a:latin typeface="Arial" panose="020B0604020202020204" pitchFamily="34" charset="0"/>
                </a:rPr>
                <a:t>B</a:t>
              </a:r>
              <a:r>
                <a:rPr lang="it-IT" altLang="it-IT" sz="2800">
                  <a:latin typeface="Arial" panose="020B0604020202020204" pitchFamily="34" charset="0"/>
                </a:rPr>
                <a:t>: 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7       10 </a:t>
              </a:r>
              <a:endParaRPr lang="it-IT" altLang="it-IT" sz="2400" b="1">
                <a:solidFill>
                  <a:schemeClr val="accent2"/>
                </a:solidFill>
                <a:latin typeface="New York" charset="0"/>
              </a:endParaRPr>
            </a:p>
          </p:txBody>
        </p:sp>
        <p:graphicFrame>
          <p:nvGraphicFramePr>
            <p:cNvPr id="48151" name="Object 8"/>
            <p:cNvGraphicFramePr>
              <a:graphicFrameLocks noChangeAspect="1"/>
            </p:cNvGraphicFramePr>
            <p:nvPr/>
          </p:nvGraphicFramePr>
          <p:xfrm>
            <a:off x="1429" y="1752"/>
            <a:ext cx="318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6" name="Equation" r:id="rId7" imgW="152268" imgH="101512" progId="Equation.DSMT4">
                    <p:embed/>
                  </p:oleObj>
                </mc:Choice>
                <mc:Fallback>
                  <p:oleObj name="Equation" r:id="rId7" imgW="152268" imgH="101512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752"/>
                          <a:ext cx="31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52" name="Object 9"/>
            <p:cNvGraphicFramePr>
              <a:graphicFrameLocks noChangeAspect="1"/>
            </p:cNvGraphicFramePr>
            <p:nvPr/>
          </p:nvGraphicFramePr>
          <p:xfrm>
            <a:off x="2200" y="1706"/>
            <a:ext cx="265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7" name="Equation" r:id="rId8" imgW="126835" imgH="152202" progId="Equation.DSMT4">
                    <p:embed/>
                  </p:oleObj>
                </mc:Choice>
                <mc:Fallback>
                  <p:oleObj name="Equation" r:id="rId8" imgW="126835" imgH="152202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706"/>
                          <a:ext cx="265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468313" y="2852738"/>
            <a:ext cx="7345362" cy="946150"/>
            <a:chOff x="340" y="2205"/>
            <a:chExt cx="4627" cy="596"/>
          </a:xfrm>
        </p:grpSpPr>
        <p:sp>
          <p:nvSpPr>
            <p:cNvPr id="48148" name="Text Box 11"/>
            <p:cNvSpPr txBox="1">
              <a:spLocks noChangeArrowheads="1"/>
            </p:cNvSpPr>
            <p:nvPr/>
          </p:nvSpPr>
          <p:spPr bwMode="auto">
            <a:xfrm>
              <a:off x="340" y="2205"/>
              <a:ext cx="462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predicato   </a:t>
              </a:r>
              <a:r>
                <a:rPr lang="it-IT" altLang="it-IT" sz="2800">
                  <a:solidFill>
                    <a:srgbClr val="FF0066"/>
                  </a:solidFill>
                  <a:latin typeface="Arial" panose="020B0604020202020204" pitchFamily="34" charset="0"/>
                </a:rPr>
                <a:t>A     B</a:t>
              </a:r>
              <a:r>
                <a:rPr lang="it-IT" altLang="it-IT" sz="2800">
                  <a:latin typeface="Arial" panose="020B0604020202020204" pitchFamily="34" charset="0"/>
                </a:rPr>
                <a:t>: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Napoli è il capoluogo 			 	 della Campania </a:t>
              </a:r>
              <a:r>
                <a:rPr lang="it-IT" altLang="it-IT" sz="2800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and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7&gt;10</a:t>
              </a:r>
              <a:endParaRPr lang="it-IT" altLang="it-IT" sz="2400" b="1">
                <a:solidFill>
                  <a:schemeClr val="accent2"/>
                </a:solidFill>
                <a:latin typeface="New York" charset="0"/>
              </a:endParaRPr>
            </a:p>
          </p:txBody>
        </p:sp>
        <p:graphicFrame>
          <p:nvGraphicFramePr>
            <p:cNvPr id="48149" name="Object 12"/>
            <p:cNvGraphicFramePr>
              <a:graphicFrameLocks noChangeAspect="1"/>
            </p:cNvGraphicFramePr>
            <p:nvPr/>
          </p:nvGraphicFramePr>
          <p:xfrm>
            <a:off x="1668" y="2225"/>
            <a:ext cx="292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8" name="Equation" r:id="rId10" imgW="139518" imgH="126835" progId="Equation.DSMT4">
                    <p:embed/>
                  </p:oleObj>
                </mc:Choice>
                <mc:Fallback>
                  <p:oleObj name="Equation" r:id="rId10" imgW="139518" imgH="126835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8" y="2225"/>
                          <a:ext cx="292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9341" name="Group 13"/>
          <p:cNvGrpSpPr>
            <a:grpSpLocks/>
          </p:cNvGrpSpPr>
          <p:nvPr/>
        </p:nvGrpSpPr>
        <p:grpSpPr bwMode="auto">
          <a:xfrm>
            <a:off x="468313" y="3933825"/>
            <a:ext cx="7127875" cy="946150"/>
            <a:chOff x="340" y="2886"/>
            <a:chExt cx="4490" cy="596"/>
          </a:xfrm>
        </p:grpSpPr>
        <p:sp>
          <p:nvSpPr>
            <p:cNvPr id="48146" name="Text Box 14"/>
            <p:cNvSpPr txBox="1">
              <a:spLocks noChangeArrowheads="1"/>
            </p:cNvSpPr>
            <p:nvPr/>
          </p:nvSpPr>
          <p:spPr bwMode="auto">
            <a:xfrm>
              <a:off x="340" y="2886"/>
              <a:ext cx="449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predicato    </a:t>
              </a:r>
              <a:r>
                <a:rPr lang="it-IT" altLang="it-IT" sz="2800">
                  <a:solidFill>
                    <a:srgbClr val="FF0066"/>
                  </a:solidFill>
                  <a:latin typeface="Arial" panose="020B0604020202020204" pitchFamily="34" charset="0"/>
                </a:rPr>
                <a:t>B</a:t>
              </a:r>
              <a:r>
                <a:rPr lang="it-IT" altLang="it-IT" sz="2800">
                  <a:latin typeface="Arial" panose="020B0604020202020204" pitchFamily="34" charset="0"/>
                </a:rPr>
                <a:t>    </a:t>
              </a:r>
              <a:r>
                <a:rPr lang="it-IT" altLang="it-IT" sz="2800">
                  <a:solidFill>
                    <a:srgbClr val="FF0066"/>
                  </a:solidFill>
                  <a:latin typeface="Arial" panose="020B0604020202020204" pitchFamily="34" charset="0"/>
                </a:rPr>
                <a:t>C</a:t>
              </a:r>
              <a:r>
                <a:rPr lang="it-IT" altLang="it-IT" sz="2800">
                  <a:latin typeface="Arial" panose="020B0604020202020204" pitchFamily="34" charset="0"/>
                </a:rPr>
                <a:t>: 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7 &gt; 10 </a:t>
              </a:r>
              <a:r>
                <a:rPr lang="it-IT" altLang="it-IT" sz="2800" b="1">
                  <a:solidFill>
                    <a:srgbClr val="CC3300"/>
                  </a:solidFill>
                  <a:latin typeface="Comic Sans MS" panose="030F0702030302020204" pitchFamily="66" charset="0"/>
                </a:rPr>
                <a:t>or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la Terra è più 			   grande di Urano</a:t>
              </a:r>
              <a:endParaRPr lang="it-IT" altLang="it-IT" sz="2400" b="1">
                <a:solidFill>
                  <a:schemeClr val="accent2"/>
                </a:solidFill>
                <a:latin typeface="New York" charset="0"/>
              </a:endParaRPr>
            </a:p>
          </p:txBody>
        </p:sp>
        <p:graphicFrame>
          <p:nvGraphicFramePr>
            <p:cNvPr id="48147" name="Object 15"/>
            <p:cNvGraphicFramePr>
              <a:graphicFrameLocks noChangeAspect="1"/>
            </p:cNvGraphicFramePr>
            <p:nvPr/>
          </p:nvGraphicFramePr>
          <p:xfrm>
            <a:off x="1701" y="2931"/>
            <a:ext cx="292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9" name="Equation" r:id="rId12" imgW="139518" imgH="126835" progId="Equation.DSMT4">
                    <p:embed/>
                  </p:oleObj>
                </mc:Choice>
                <mc:Fallback>
                  <p:oleObj name="Equation" r:id="rId12" imgW="139518" imgH="126835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2931"/>
                          <a:ext cx="292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7813675" y="2060575"/>
            <a:ext cx="974725" cy="5191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vero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7740650" y="4221163"/>
            <a:ext cx="1042988" cy="519112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falso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7740650" y="3213100"/>
            <a:ext cx="1042988" cy="5191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falso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7740650" y="1196975"/>
            <a:ext cx="1042988" cy="519113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falso</a:t>
            </a:r>
          </a:p>
        </p:txBody>
      </p:sp>
      <p:grpSp>
        <p:nvGrpSpPr>
          <p:cNvPr id="99348" name="Group 20"/>
          <p:cNvGrpSpPr>
            <a:grpSpLocks/>
          </p:cNvGrpSpPr>
          <p:nvPr/>
        </p:nvGrpSpPr>
        <p:grpSpPr bwMode="auto">
          <a:xfrm>
            <a:off x="323850" y="5157788"/>
            <a:ext cx="7416800" cy="946150"/>
            <a:chOff x="204" y="3249"/>
            <a:chExt cx="4672" cy="596"/>
          </a:xfrm>
        </p:grpSpPr>
        <p:sp>
          <p:nvSpPr>
            <p:cNvPr id="48142" name="Text Box 21"/>
            <p:cNvSpPr txBox="1">
              <a:spLocks noChangeArrowheads="1"/>
            </p:cNvSpPr>
            <p:nvPr/>
          </p:nvSpPr>
          <p:spPr bwMode="auto">
            <a:xfrm>
              <a:off x="204" y="3249"/>
              <a:ext cx="4672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predicato     </a:t>
              </a:r>
              <a:r>
                <a:rPr lang="it-IT" altLang="it-IT" sz="2800">
                  <a:solidFill>
                    <a:srgbClr val="FF0066"/>
                  </a:solidFill>
                  <a:latin typeface="Arial" panose="020B0604020202020204" pitchFamily="34" charset="0"/>
                </a:rPr>
                <a:t>B</a:t>
              </a:r>
              <a:r>
                <a:rPr lang="it-IT" altLang="it-IT" sz="2800">
                  <a:latin typeface="Arial" panose="020B0604020202020204" pitchFamily="34" charset="0"/>
                </a:rPr>
                <a:t>       </a:t>
              </a:r>
              <a:r>
                <a:rPr lang="it-IT" altLang="it-IT" sz="2800">
                  <a:solidFill>
                    <a:srgbClr val="FF0066"/>
                  </a:solidFill>
                  <a:latin typeface="Arial" panose="020B0604020202020204" pitchFamily="34" charset="0"/>
                </a:rPr>
                <a:t>C</a:t>
              </a:r>
              <a:r>
                <a:rPr lang="it-IT" altLang="it-IT" sz="2800">
                  <a:latin typeface="Arial" panose="020B0604020202020204" pitchFamily="34" charset="0"/>
                </a:rPr>
                <a:t>:  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7   10 </a:t>
              </a:r>
              <a:r>
                <a:rPr lang="it-IT" altLang="it-IT" sz="2800" b="1">
                  <a:solidFill>
                    <a:srgbClr val="CC3300"/>
                  </a:solidFill>
                  <a:latin typeface="Comic Sans MS" panose="030F0702030302020204" pitchFamily="66" charset="0"/>
                </a:rPr>
                <a:t>and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la Terra </a:t>
              </a:r>
              <a:r>
                <a:rPr lang="it-IT" altLang="it-IT" sz="2800" b="1">
                  <a:solidFill>
                    <a:srgbClr val="CC3300"/>
                  </a:solidFill>
                  <a:latin typeface="Comic Sans MS" panose="030F0702030302020204" pitchFamily="66" charset="0"/>
                </a:rPr>
                <a:t>non</a:t>
              </a:r>
              <a:r>
                <a:rPr lang="it-IT" altLang="it-IT" sz="2800">
                  <a:solidFill>
                    <a:schemeClr val="accent2"/>
                  </a:solidFill>
                  <a:latin typeface="Arial" panose="020B0604020202020204" pitchFamily="34" charset="0"/>
                </a:rPr>
                <a:t> 			      è più grande di Urano</a:t>
              </a:r>
              <a:endParaRPr lang="it-IT" altLang="it-IT" sz="2400" b="1">
                <a:solidFill>
                  <a:schemeClr val="accent2"/>
                </a:solidFill>
                <a:latin typeface="New York" charset="0"/>
              </a:endParaRPr>
            </a:p>
          </p:txBody>
        </p:sp>
        <p:graphicFrame>
          <p:nvGraphicFramePr>
            <p:cNvPr id="48143" name="Object 22"/>
            <p:cNvGraphicFramePr>
              <a:graphicFrameLocks noChangeAspect="1"/>
            </p:cNvGraphicFramePr>
            <p:nvPr/>
          </p:nvGraphicFramePr>
          <p:xfrm>
            <a:off x="1610" y="3249"/>
            <a:ext cx="504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60" name="Equation" r:id="rId14" imgW="241091" imgH="126890" progId="Equation.DSMT4">
                    <p:embed/>
                  </p:oleObj>
                </mc:Choice>
                <mc:Fallback>
                  <p:oleObj name="Equation" r:id="rId14" imgW="241091" imgH="12689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249"/>
                          <a:ext cx="504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4" name="Object 23"/>
            <p:cNvGraphicFramePr>
              <a:graphicFrameLocks noChangeAspect="1"/>
            </p:cNvGraphicFramePr>
            <p:nvPr/>
          </p:nvGraphicFramePr>
          <p:xfrm>
            <a:off x="1247" y="3294"/>
            <a:ext cx="318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61" name="Equation" r:id="rId16" imgW="152268" imgH="101512" progId="Equation.DSMT4">
                    <p:embed/>
                  </p:oleObj>
                </mc:Choice>
                <mc:Fallback>
                  <p:oleObj name="Equation" r:id="rId16" imgW="152268" imgH="101512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3294"/>
                          <a:ext cx="318" cy="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5" name="Object 24"/>
            <p:cNvGraphicFramePr>
              <a:graphicFrameLocks noChangeAspect="1"/>
            </p:cNvGraphicFramePr>
            <p:nvPr/>
          </p:nvGraphicFramePr>
          <p:xfrm>
            <a:off x="2517" y="3249"/>
            <a:ext cx="265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62" name="Equation" r:id="rId18" imgW="126835" imgH="152202" progId="Equation.DSMT4">
                    <p:embed/>
                  </p:oleObj>
                </mc:Choice>
                <mc:Fallback>
                  <p:oleObj name="Equation" r:id="rId18" imgW="126835" imgH="152202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3249"/>
                          <a:ext cx="265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7740650" y="5300663"/>
            <a:ext cx="974725" cy="519112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vero</a:t>
            </a:r>
          </a:p>
        </p:txBody>
      </p:sp>
      <p:sp>
        <p:nvSpPr>
          <p:cNvPr id="48141" name="Text Box 26"/>
          <p:cNvSpPr txBox="1">
            <a:spLocks noChangeArrowheads="1"/>
          </p:cNvSpPr>
          <p:nvPr/>
        </p:nvSpPr>
        <p:spPr bwMode="auto">
          <a:xfrm>
            <a:off x="7054850" y="0"/>
            <a:ext cx="2089150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predicati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4" grpId="0" animBg="1"/>
      <p:bldP spid="99345" grpId="0" animBg="1"/>
      <p:bldP spid="99346" grpId="0" animBg="1"/>
      <p:bldP spid="99347" grpId="0" animBg="1"/>
      <p:bldP spid="993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7629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convenzione per operazioni (funzioni) logiche: </a:t>
            </a:r>
            <a:r>
              <a:rPr lang="it-IT" altLang="it-IT" sz="2800" b="1">
                <a:solidFill>
                  <a:schemeClr val="accent2"/>
                </a:solidFill>
                <a:latin typeface="Arial Unicode MS" charset="0"/>
              </a:rPr>
              <a:t>tabella di verità</a:t>
            </a:r>
            <a:endParaRPr lang="it-IT" altLang="it-IT" sz="2400" b="1">
              <a:solidFill>
                <a:schemeClr val="accent2"/>
              </a:solidFill>
            </a:endParaRPr>
          </a:p>
        </p:txBody>
      </p:sp>
      <p:grpSp>
        <p:nvGrpSpPr>
          <p:cNvPr id="100355" name="Group 3"/>
          <p:cNvGrpSpPr>
            <a:grpSpLocks/>
          </p:cNvGrpSpPr>
          <p:nvPr/>
        </p:nvGrpSpPr>
        <p:grpSpPr bwMode="auto">
          <a:xfrm>
            <a:off x="1187450" y="1987550"/>
            <a:ext cx="1657350" cy="2901950"/>
            <a:chOff x="793" y="1071"/>
            <a:chExt cx="1044" cy="1828"/>
          </a:xfrm>
        </p:grpSpPr>
        <p:grpSp>
          <p:nvGrpSpPr>
            <p:cNvPr id="50228" name="Group 4"/>
            <p:cNvGrpSpPr>
              <a:grpSpLocks/>
            </p:cNvGrpSpPr>
            <p:nvPr/>
          </p:nvGrpSpPr>
          <p:grpSpPr bwMode="auto">
            <a:xfrm>
              <a:off x="793" y="1071"/>
              <a:ext cx="1043" cy="1828"/>
              <a:chOff x="748" y="1207"/>
              <a:chExt cx="1043" cy="1828"/>
            </a:xfrm>
          </p:grpSpPr>
          <p:grpSp>
            <p:nvGrpSpPr>
              <p:cNvPr id="50230" name="Group 5"/>
              <p:cNvGrpSpPr>
                <a:grpSpLocks/>
              </p:cNvGrpSpPr>
              <p:nvPr/>
            </p:nvGrpSpPr>
            <p:grpSpPr bwMode="auto">
              <a:xfrm>
                <a:off x="748" y="1207"/>
                <a:ext cx="1043" cy="1455"/>
                <a:chOff x="748" y="1389"/>
                <a:chExt cx="1043" cy="1455"/>
              </a:xfrm>
            </p:grpSpPr>
            <p:grpSp>
              <p:nvGrpSpPr>
                <p:cNvPr id="50232" name="Group 6"/>
                <p:cNvGrpSpPr>
                  <a:grpSpLocks noChangeAspect="1"/>
                </p:cNvGrpSpPr>
                <p:nvPr/>
              </p:nvGrpSpPr>
              <p:grpSpPr bwMode="auto">
                <a:xfrm>
                  <a:off x="1066" y="1389"/>
                  <a:ext cx="454" cy="530"/>
                  <a:chOff x="1429" y="798"/>
                  <a:chExt cx="454" cy="530"/>
                </a:xfrm>
              </p:grpSpPr>
              <p:sp>
                <p:nvSpPr>
                  <p:cNvPr id="50240" name="AutoShape 7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429" y="1026"/>
                    <a:ext cx="454" cy="3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024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490" y="798"/>
                    <a:ext cx="1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it-IT" altLang="it-IT" sz="2400"/>
                  </a:p>
                </p:txBody>
              </p:sp>
            </p:grpSp>
            <p:sp>
              <p:nvSpPr>
                <p:cNvPr id="502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48" y="1476"/>
                  <a:ext cx="475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 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/>
                    <a:t> </a:t>
                  </a:r>
                </a:p>
              </p:txBody>
            </p:sp>
            <p:sp>
              <p:nvSpPr>
                <p:cNvPr id="502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202" y="1480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   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/>
                    <a:t> </a:t>
                  </a:r>
                </a:p>
              </p:txBody>
            </p:sp>
            <p:graphicFrame>
              <p:nvGraphicFramePr>
                <p:cNvPr id="50235" name="Object 11"/>
                <p:cNvGraphicFramePr>
                  <a:graphicFrameLocks noChangeAspect="1"/>
                </p:cNvGraphicFramePr>
                <p:nvPr/>
              </p:nvGraphicFramePr>
              <p:xfrm>
                <a:off x="1156" y="1570"/>
                <a:ext cx="398" cy="26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42" name="Equation" r:id="rId5" imgW="152268" imgH="101512" progId="Equation.DSMT4">
                        <p:embed/>
                      </p:oleObj>
                    </mc:Choice>
                    <mc:Fallback>
                      <p:oleObj name="Equation" r:id="rId5" imgW="152268" imgH="101512" progId="Equation.DSMT4">
                        <p:embed/>
                        <p:pic>
                          <p:nvPicPr>
                            <p:cNvPr id="0" name="Object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56" y="1570"/>
                              <a:ext cx="398" cy="26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02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48" y="1933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v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48" y="2387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02" y="1933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solidFill>
                        <a:schemeClr val="accent2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r>
                    <a:rPr lang="it-IT" altLang="it-IT" b="1" i="1">
                      <a:solidFill>
                        <a:schemeClr val="accent2"/>
                      </a:solidFill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202" y="2387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solidFill>
                        <a:schemeClr val="accent2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v</a:t>
                  </a:r>
                  <a:endParaRPr lang="it-IT" altLang="it-IT" b="1" i="1">
                    <a:solidFill>
                      <a:schemeClr val="accent2"/>
                    </a:solidFill>
                    <a:cs typeface="Tahom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</p:grpSp>
          <p:sp>
            <p:nvSpPr>
              <p:cNvPr id="50231" name="Text Box 16"/>
              <p:cNvSpPr txBox="1">
                <a:spLocks noChangeArrowheads="1"/>
              </p:cNvSpPr>
              <p:nvPr/>
            </p:nvSpPr>
            <p:spPr bwMode="auto">
              <a:xfrm>
                <a:off x="975" y="2670"/>
                <a:ext cx="50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>
                    <a:latin typeface="Comic Sans MS" panose="030F0702030302020204" pitchFamily="66" charset="0"/>
                    <a:cs typeface="Tahoma" panose="020B0604030504040204" pitchFamily="34" charset="0"/>
                  </a:rPr>
                  <a:t>not</a:t>
                </a:r>
              </a:p>
            </p:txBody>
          </p:sp>
        </p:grpSp>
        <p:sp>
          <p:nvSpPr>
            <p:cNvPr id="50229" name="Rectangle 17"/>
            <p:cNvSpPr>
              <a:spLocks noChangeArrowheads="1"/>
            </p:cNvSpPr>
            <p:nvPr/>
          </p:nvSpPr>
          <p:spPr bwMode="auto">
            <a:xfrm>
              <a:off x="793" y="1162"/>
              <a:ext cx="1044" cy="45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100370" name="Group 18"/>
          <p:cNvGrpSpPr>
            <a:grpSpLocks/>
          </p:cNvGrpSpPr>
          <p:nvPr/>
        </p:nvGrpSpPr>
        <p:grpSpPr bwMode="auto">
          <a:xfrm>
            <a:off x="3421063" y="1916113"/>
            <a:ext cx="2374900" cy="4486275"/>
            <a:chOff x="2200" y="1026"/>
            <a:chExt cx="1496" cy="2826"/>
          </a:xfrm>
        </p:grpSpPr>
        <p:grpSp>
          <p:nvGrpSpPr>
            <p:cNvPr id="50205" name="Group 19"/>
            <p:cNvGrpSpPr>
              <a:grpSpLocks/>
            </p:cNvGrpSpPr>
            <p:nvPr/>
          </p:nvGrpSpPr>
          <p:grpSpPr bwMode="auto">
            <a:xfrm>
              <a:off x="2200" y="1026"/>
              <a:ext cx="1496" cy="2826"/>
              <a:chOff x="2200" y="1162"/>
              <a:chExt cx="1496" cy="2826"/>
            </a:xfrm>
          </p:grpSpPr>
          <p:grpSp>
            <p:nvGrpSpPr>
              <p:cNvPr id="50207" name="Group 20"/>
              <p:cNvGrpSpPr>
                <a:grpSpLocks/>
              </p:cNvGrpSpPr>
              <p:nvPr/>
            </p:nvGrpSpPr>
            <p:grpSpPr bwMode="auto">
              <a:xfrm>
                <a:off x="2200" y="1162"/>
                <a:ext cx="1496" cy="2408"/>
                <a:chOff x="2200" y="1162"/>
                <a:chExt cx="1496" cy="2408"/>
              </a:xfrm>
            </p:grpSpPr>
            <p:grpSp>
              <p:nvGrpSpPr>
                <p:cNvPr id="50209" name="Group 21"/>
                <p:cNvGrpSpPr>
                  <a:grpSpLocks noChangeAspect="1"/>
                </p:cNvGrpSpPr>
                <p:nvPr/>
              </p:nvGrpSpPr>
              <p:grpSpPr bwMode="auto">
                <a:xfrm>
                  <a:off x="3152" y="1162"/>
                  <a:ext cx="454" cy="530"/>
                  <a:chOff x="1429" y="798"/>
                  <a:chExt cx="454" cy="530"/>
                </a:xfrm>
              </p:grpSpPr>
              <p:sp>
                <p:nvSpPr>
                  <p:cNvPr id="50226" name="AutoShape 2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429" y="1026"/>
                    <a:ext cx="454" cy="3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5022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490" y="798"/>
                    <a:ext cx="1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MS PGothic" panose="020B0600070205080204" pitchFamily="34" charset="-128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it-IT" altLang="it-IT" sz="2400"/>
                  </a:p>
                </p:txBody>
              </p:sp>
            </p:grpSp>
            <p:sp>
              <p:nvSpPr>
                <p:cNvPr id="5021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200" y="1294"/>
                  <a:ext cx="45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 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/>
                    <a:t> </a:t>
                  </a:r>
                </a:p>
              </p:txBody>
            </p:sp>
            <p:sp>
              <p:nvSpPr>
                <p:cNvPr id="5021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107" y="1298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2800" b="1" i="1"/>
                    <a:t>p    q</a:t>
                  </a:r>
                  <a:r>
                    <a:rPr lang="it-IT" altLang="it-IT" b="1" i="1"/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/>
                    <a:t> </a:t>
                  </a:r>
                </a:p>
              </p:txBody>
            </p:sp>
            <p:graphicFrame>
              <p:nvGraphicFramePr>
                <p:cNvPr id="50212" name="Object 26"/>
                <p:cNvGraphicFramePr>
                  <a:graphicFrameLocks noChangeAspect="1"/>
                </p:cNvGraphicFramePr>
                <p:nvPr/>
              </p:nvGraphicFramePr>
              <p:xfrm>
                <a:off x="3243" y="1389"/>
                <a:ext cx="292" cy="26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0243" name="Equation" r:id="rId7" imgW="139518" imgH="126835" progId="Equation.DSMT4">
                        <p:embed/>
                      </p:oleObj>
                    </mc:Choice>
                    <mc:Fallback>
                      <p:oleObj name="Equation" r:id="rId7" imgW="139518" imgH="126835" progId="Equation.DSMT4">
                        <p:embed/>
                        <p:pic>
                          <p:nvPicPr>
                            <p:cNvPr id="0" name="Object 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243" y="1389"/>
                              <a:ext cx="292" cy="26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>
                                        <a:alpha val="74997"/>
                                      </a:srgbClr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021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00" y="1751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v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1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200" y="2205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v</a:t>
                  </a:r>
                  <a:endParaRPr lang="it-IT" altLang="it-IT" b="1" i="1">
                    <a:cs typeface="Tahom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1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7" y="1751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solidFill>
                        <a:schemeClr val="accent2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v</a:t>
                  </a:r>
                  <a:endParaRPr lang="it-IT" altLang="it-IT" b="1" i="1">
                    <a:solidFill>
                      <a:schemeClr val="accent2"/>
                    </a:solidFill>
                    <a:cs typeface="Tahom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107" y="2205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solidFill>
                        <a:schemeClr val="accent2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endParaRPr lang="it-IT" altLang="it-IT" b="1" i="1">
                    <a:solidFill>
                      <a:schemeClr val="accent2"/>
                    </a:solidFill>
                    <a:cs typeface="Tahom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1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53" y="1295"/>
                  <a:ext cx="45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 q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/>
                    <a:t> </a:t>
                  </a:r>
                </a:p>
              </p:txBody>
            </p:sp>
            <p:sp>
              <p:nvSpPr>
                <p:cNvPr id="5021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53" y="1752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v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1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653" y="2206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2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00" y="2658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endParaRPr lang="it-IT" altLang="it-IT" b="1" i="1">
                    <a:cs typeface="Tahom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2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200" y="3112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2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653" y="2659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v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2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653" y="3113"/>
                  <a:ext cx="443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r>
                    <a:rPr lang="it-IT" altLang="it-IT" b="1" i="1"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2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107" y="2659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solidFill>
                        <a:schemeClr val="accent2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r>
                    <a:rPr lang="it-IT" altLang="it-IT" b="1" i="1">
                      <a:solidFill>
                        <a:schemeClr val="accent2"/>
                      </a:solidFill>
                      <a:cs typeface="Tahoma" panose="020B0604030504040204" pitchFamily="34" charset="0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  <p:sp>
              <p:nvSpPr>
                <p:cNvPr id="5022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107" y="3113"/>
                  <a:ext cx="589" cy="457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b="1" i="1"/>
                    <a:t> </a:t>
                  </a:r>
                  <a:r>
                    <a:rPr lang="it-IT" altLang="it-IT" b="1" i="1">
                      <a:solidFill>
                        <a:schemeClr val="accent2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f</a:t>
                  </a:r>
                  <a:endParaRPr lang="it-IT" altLang="it-IT" b="1" i="1">
                    <a:solidFill>
                      <a:schemeClr val="accent2"/>
                    </a:solidFill>
                    <a:cs typeface="Tahoma" panose="020B0604030504040204" pitchFamily="34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900" b="1" i="1">
                      <a:cs typeface="Tahoma" panose="020B0604030504040204" pitchFamily="34" charset="0"/>
                    </a:rPr>
                    <a:t> </a:t>
                  </a:r>
                </a:p>
              </p:txBody>
            </p:sp>
          </p:grpSp>
          <p:sp>
            <p:nvSpPr>
              <p:cNvPr id="50208" name="Text Box 40"/>
              <p:cNvSpPr txBox="1">
                <a:spLocks noChangeArrowheads="1"/>
              </p:cNvSpPr>
              <p:nvPr/>
            </p:nvSpPr>
            <p:spPr bwMode="auto">
              <a:xfrm>
                <a:off x="2653" y="3623"/>
                <a:ext cx="54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>
                    <a:latin typeface="Comic Sans MS" panose="030F0702030302020204" pitchFamily="66" charset="0"/>
                    <a:cs typeface="Tahoma" panose="020B0604030504040204" pitchFamily="34" charset="0"/>
                  </a:rPr>
                  <a:t>and</a:t>
                </a:r>
              </a:p>
            </p:txBody>
          </p:sp>
        </p:grpSp>
        <p:sp>
          <p:nvSpPr>
            <p:cNvPr id="50206" name="Rectangle 41"/>
            <p:cNvSpPr>
              <a:spLocks noChangeArrowheads="1"/>
            </p:cNvSpPr>
            <p:nvPr/>
          </p:nvSpPr>
          <p:spPr bwMode="auto">
            <a:xfrm>
              <a:off x="2200" y="1162"/>
              <a:ext cx="1496" cy="45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100394" name="Group 42"/>
          <p:cNvGrpSpPr>
            <a:grpSpLocks/>
          </p:cNvGrpSpPr>
          <p:nvPr/>
        </p:nvGrpSpPr>
        <p:grpSpPr bwMode="auto">
          <a:xfrm>
            <a:off x="6300788" y="1916113"/>
            <a:ext cx="2374900" cy="4486275"/>
            <a:chOff x="4014" y="1026"/>
            <a:chExt cx="1496" cy="2826"/>
          </a:xfrm>
        </p:grpSpPr>
        <p:grpSp>
          <p:nvGrpSpPr>
            <p:cNvPr id="50183" name="Group 43"/>
            <p:cNvGrpSpPr>
              <a:grpSpLocks/>
            </p:cNvGrpSpPr>
            <p:nvPr/>
          </p:nvGrpSpPr>
          <p:grpSpPr bwMode="auto">
            <a:xfrm>
              <a:off x="4014" y="1026"/>
              <a:ext cx="1496" cy="2826"/>
              <a:chOff x="3969" y="1162"/>
              <a:chExt cx="1496" cy="2826"/>
            </a:xfrm>
          </p:grpSpPr>
          <p:grpSp>
            <p:nvGrpSpPr>
              <p:cNvPr id="50185" name="Group 44"/>
              <p:cNvGrpSpPr>
                <a:grpSpLocks noChangeAspect="1"/>
              </p:cNvGrpSpPr>
              <p:nvPr/>
            </p:nvGrpSpPr>
            <p:grpSpPr bwMode="auto">
              <a:xfrm>
                <a:off x="4921" y="1162"/>
                <a:ext cx="454" cy="530"/>
                <a:chOff x="1429" y="798"/>
                <a:chExt cx="454" cy="530"/>
              </a:xfrm>
            </p:grpSpPr>
            <p:sp>
              <p:nvSpPr>
                <p:cNvPr id="50203" name="AutoShape 4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429" y="1026"/>
                  <a:ext cx="454" cy="3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0204" name="Rectangle 46"/>
                <p:cNvSpPr>
                  <a:spLocks noChangeArrowheads="1"/>
                </p:cNvSpPr>
                <p:nvPr/>
              </p:nvSpPr>
              <p:spPr bwMode="auto">
                <a:xfrm>
                  <a:off x="1490" y="798"/>
                  <a:ext cx="1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sp>
            <p:nvSpPr>
              <p:cNvPr id="50186" name="Text Box 47"/>
              <p:cNvSpPr txBox="1">
                <a:spLocks noChangeArrowheads="1"/>
              </p:cNvSpPr>
              <p:nvPr/>
            </p:nvSpPr>
            <p:spPr bwMode="auto">
              <a:xfrm>
                <a:off x="3969" y="1294"/>
                <a:ext cx="45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 p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/>
                  <a:t> </a:t>
                </a:r>
              </a:p>
            </p:txBody>
          </p:sp>
          <p:sp>
            <p:nvSpPr>
              <p:cNvPr id="50187" name="Text Box 48"/>
              <p:cNvSpPr txBox="1">
                <a:spLocks noChangeArrowheads="1"/>
              </p:cNvSpPr>
              <p:nvPr/>
            </p:nvSpPr>
            <p:spPr bwMode="auto">
              <a:xfrm>
                <a:off x="4876" y="1298"/>
                <a:ext cx="589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800" b="1" i="1"/>
                  <a:t>p    q</a:t>
                </a:r>
                <a:r>
                  <a:rPr lang="it-IT" altLang="it-IT" b="1" i="1"/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/>
                  <a:t> </a:t>
                </a:r>
              </a:p>
            </p:txBody>
          </p:sp>
          <p:graphicFrame>
            <p:nvGraphicFramePr>
              <p:cNvPr id="50188" name="Object 49"/>
              <p:cNvGraphicFramePr>
                <a:graphicFrameLocks noChangeAspect="1"/>
              </p:cNvGraphicFramePr>
              <p:nvPr/>
            </p:nvGraphicFramePr>
            <p:xfrm>
              <a:off x="5012" y="1389"/>
              <a:ext cx="292" cy="2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44" name="Equation" r:id="rId9" imgW="139518" imgH="126835" progId="Equation.DSMT4">
                      <p:embed/>
                    </p:oleObj>
                  </mc:Choice>
                  <mc:Fallback>
                    <p:oleObj name="Equation" r:id="rId9" imgW="139518" imgH="126835" progId="Equation.DSMT4">
                      <p:embed/>
                      <p:pic>
                        <p:nvPicPr>
                          <p:cNvPr id="0" name="Object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12" y="1389"/>
                            <a:ext cx="292" cy="26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0189" name="Text Box 50"/>
              <p:cNvSpPr txBox="1">
                <a:spLocks noChangeArrowheads="1"/>
              </p:cNvSpPr>
              <p:nvPr/>
            </p:nvSpPr>
            <p:spPr bwMode="auto">
              <a:xfrm>
                <a:off x="3969" y="1751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r>
                  <a:rPr lang="it-IT" altLang="it-IT" b="1" i="1">
                    <a:cs typeface="Tahoma" panose="020B060403050404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0" name="Text Box 51"/>
              <p:cNvSpPr txBox="1">
                <a:spLocks noChangeArrowheads="1"/>
              </p:cNvSpPr>
              <p:nvPr/>
            </p:nvSpPr>
            <p:spPr bwMode="auto">
              <a:xfrm>
                <a:off x="3969" y="2205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endParaRPr lang="it-IT" altLang="it-IT" b="1" i="1">
                  <a:cs typeface="Tahoma" panose="020B060403050404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1" name="Text Box 52"/>
              <p:cNvSpPr txBox="1">
                <a:spLocks noChangeArrowheads="1"/>
              </p:cNvSpPr>
              <p:nvPr/>
            </p:nvSpPr>
            <p:spPr bwMode="auto">
              <a:xfrm>
                <a:off x="4876" y="1751"/>
                <a:ext cx="589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solidFill>
                      <a:schemeClr val="accent2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endParaRPr lang="it-IT" altLang="it-IT" b="1" i="1">
                  <a:solidFill>
                    <a:schemeClr val="accent2"/>
                  </a:solidFill>
                  <a:cs typeface="Tahoma" panose="020B060403050404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2" name="Text Box 53"/>
              <p:cNvSpPr txBox="1">
                <a:spLocks noChangeArrowheads="1"/>
              </p:cNvSpPr>
              <p:nvPr/>
            </p:nvSpPr>
            <p:spPr bwMode="auto">
              <a:xfrm>
                <a:off x="4876" y="2205"/>
                <a:ext cx="589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solidFill>
                      <a:schemeClr val="accent2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endParaRPr lang="it-IT" altLang="it-IT" b="1" i="1">
                  <a:solidFill>
                    <a:schemeClr val="accent2"/>
                  </a:solidFill>
                  <a:cs typeface="Tahoma" panose="020B060403050404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3" name="Text Box 54"/>
              <p:cNvSpPr txBox="1">
                <a:spLocks noChangeArrowheads="1"/>
              </p:cNvSpPr>
              <p:nvPr/>
            </p:nvSpPr>
            <p:spPr bwMode="auto">
              <a:xfrm>
                <a:off x="4422" y="1295"/>
                <a:ext cx="45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 q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/>
                  <a:t> </a:t>
                </a:r>
              </a:p>
            </p:txBody>
          </p:sp>
          <p:sp>
            <p:nvSpPr>
              <p:cNvPr id="50194" name="Text Box 55"/>
              <p:cNvSpPr txBox="1">
                <a:spLocks noChangeArrowheads="1"/>
              </p:cNvSpPr>
              <p:nvPr/>
            </p:nvSpPr>
            <p:spPr bwMode="auto">
              <a:xfrm>
                <a:off x="4422" y="1752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r>
                  <a:rPr lang="it-IT" altLang="it-IT" b="1" i="1">
                    <a:cs typeface="Tahoma" panose="020B060403050404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5" name="Text Box 56"/>
              <p:cNvSpPr txBox="1">
                <a:spLocks noChangeArrowheads="1"/>
              </p:cNvSpPr>
              <p:nvPr/>
            </p:nvSpPr>
            <p:spPr bwMode="auto">
              <a:xfrm>
                <a:off x="4422" y="2206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f</a:t>
                </a:r>
                <a:r>
                  <a:rPr lang="it-IT" altLang="it-IT" b="1" i="1">
                    <a:cs typeface="Tahoma" panose="020B060403050404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6" name="Text Box 57"/>
              <p:cNvSpPr txBox="1">
                <a:spLocks noChangeArrowheads="1"/>
              </p:cNvSpPr>
              <p:nvPr/>
            </p:nvSpPr>
            <p:spPr bwMode="auto">
              <a:xfrm>
                <a:off x="3969" y="2658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f</a:t>
                </a:r>
                <a:endParaRPr lang="it-IT" altLang="it-IT" b="1" i="1">
                  <a:cs typeface="Tahoma" panose="020B060403050404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7" name="Text Box 58"/>
              <p:cNvSpPr txBox="1">
                <a:spLocks noChangeArrowheads="1"/>
              </p:cNvSpPr>
              <p:nvPr/>
            </p:nvSpPr>
            <p:spPr bwMode="auto">
              <a:xfrm>
                <a:off x="3969" y="3112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f</a:t>
                </a:r>
                <a:r>
                  <a:rPr lang="it-IT" altLang="it-IT" b="1" i="1">
                    <a:cs typeface="Tahoma" panose="020B060403050404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8" name="Text Box 59"/>
              <p:cNvSpPr txBox="1">
                <a:spLocks noChangeArrowheads="1"/>
              </p:cNvSpPr>
              <p:nvPr/>
            </p:nvSpPr>
            <p:spPr bwMode="auto">
              <a:xfrm>
                <a:off x="4422" y="2659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r>
                  <a:rPr lang="it-IT" altLang="it-IT" b="1" i="1">
                    <a:cs typeface="Tahoma" panose="020B060403050404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199" name="Text Box 60"/>
              <p:cNvSpPr txBox="1">
                <a:spLocks noChangeArrowheads="1"/>
              </p:cNvSpPr>
              <p:nvPr/>
            </p:nvSpPr>
            <p:spPr bwMode="auto">
              <a:xfrm>
                <a:off x="4422" y="3113"/>
                <a:ext cx="443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latin typeface="Tahoma" panose="020B0604030504040204" pitchFamily="34" charset="0"/>
                    <a:cs typeface="Tahoma" panose="020B0604030504040204" pitchFamily="34" charset="0"/>
                  </a:rPr>
                  <a:t>f</a:t>
                </a:r>
                <a:r>
                  <a:rPr lang="it-IT" altLang="it-IT" b="1" i="1">
                    <a:cs typeface="Tahoma" panose="020B060403050404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200" name="Text Box 61"/>
              <p:cNvSpPr txBox="1">
                <a:spLocks noChangeArrowheads="1"/>
              </p:cNvSpPr>
              <p:nvPr/>
            </p:nvSpPr>
            <p:spPr bwMode="auto">
              <a:xfrm>
                <a:off x="4876" y="2659"/>
                <a:ext cx="589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solidFill>
                      <a:schemeClr val="accent2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v</a:t>
                </a:r>
                <a:endParaRPr lang="it-IT" altLang="it-IT" b="1" i="1">
                  <a:solidFill>
                    <a:schemeClr val="accent2"/>
                  </a:solidFill>
                  <a:cs typeface="Tahoma" panose="020B060403050404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201" name="Text Box 62"/>
              <p:cNvSpPr txBox="1">
                <a:spLocks noChangeArrowheads="1"/>
              </p:cNvSpPr>
              <p:nvPr/>
            </p:nvSpPr>
            <p:spPr bwMode="auto">
              <a:xfrm>
                <a:off x="4876" y="3113"/>
                <a:ext cx="589" cy="457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 i="1"/>
                  <a:t> </a:t>
                </a:r>
                <a:r>
                  <a:rPr lang="it-IT" altLang="it-IT" b="1" i="1">
                    <a:solidFill>
                      <a:schemeClr val="accent2"/>
                    </a:solidFill>
                    <a:latin typeface="Tahoma" panose="020B0604030504040204" pitchFamily="34" charset="0"/>
                    <a:cs typeface="Tahoma" panose="020B0604030504040204" pitchFamily="34" charset="0"/>
                  </a:rPr>
                  <a:t>f</a:t>
                </a:r>
                <a:endParaRPr lang="it-IT" altLang="it-IT" b="1" i="1">
                  <a:solidFill>
                    <a:schemeClr val="accent2"/>
                  </a:solidFill>
                  <a:cs typeface="Tahoma" panose="020B0604030504040204" pitchFamily="34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900" b="1" i="1">
                    <a:cs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50202" name="Text Box 63"/>
              <p:cNvSpPr txBox="1">
                <a:spLocks noChangeArrowheads="1"/>
              </p:cNvSpPr>
              <p:nvPr/>
            </p:nvSpPr>
            <p:spPr bwMode="auto">
              <a:xfrm>
                <a:off x="4468" y="3623"/>
                <a:ext cx="37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b="1">
                    <a:latin typeface="Comic Sans MS" panose="030F0702030302020204" pitchFamily="66" charset="0"/>
                    <a:cs typeface="Tahoma" panose="020B0604030504040204" pitchFamily="34" charset="0"/>
                  </a:rPr>
                  <a:t>or</a:t>
                </a:r>
              </a:p>
            </p:txBody>
          </p:sp>
        </p:grpSp>
        <p:sp>
          <p:nvSpPr>
            <p:cNvPr id="50184" name="Rectangle 64"/>
            <p:cNvSpPr>
              <a:spLocks noChangeArrowheads="1"/>
            </p:cNvSpPr>
            <p:nvPr/>
          </p:nvSpPr>
          <p:spPr bwMode="auto">
            <a:xfrm>
              <a:off x="4014" y="1162"/>
              <a:ext cx="1496" cy="45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sp>
        <p:nvSpPr>
          <p:cNvPr id="50182" name="Text Box 65"/>
          <p:cNvSpPr txBox="1">
            <a:spLocks noChangeArrowheads="1"/>
          </p:cNvSpPr>
          <p:nvPr/>
        </p:nvSpPr>
        <p:spPr bwMode="auto">
          <a:xfrm>
            <a:off x="7054850" y="0"/>
            <a:ext cx="2089150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predicati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9" name="Group 3"/>
          <p:cNvGrpSpPr>
            <a:grpSpLocks/>
          </p:cNvGrpSpPr>
          <p:nvPr/>
        </p:nvGrpSpPr>
        <p:grpSpPr bwMode="auto">
          <a:xfrm>
            <a:off x="3492500" y="1773238"/>
            <a:ext cx="2374900" cy="4486275"/>
            <a:chOff x="2200" y="1026"/>
            <a:chExt cx="1496" cy="2826"/>
          </a:xfrm>
        </p:grpSpPr>
        <p:grpSp>
          <p:nvGrpSpPr>
            <p:cNvPr id="52271" name="Group 4"/>
            <p:cNvGrpSpPr>
              <a:grpSpLocks noChangeAspect="1"/>
            </p:cNvGrpSpPr>
            <p:nvPr/>
          </p:nvGrpSpPr>
          <p:grpSpPr bwMode="auto">
            <a:xfrm>
              <a:off x="3152" y="1026"/>
              <a:ext cx="454" cy="530"/>
              <a:chOff x="1429" y="798"/>
              <a:chExt cx="454" cy="530"/>
            </a:xfrm>
          </p:grpSpPr>
          <p:sp>
            <p:nvSpPr>
              <p:cNvPr id="52289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026"/>
                <a:ext cx="454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2290" name="Rectangle 6"/>
              <p:cNvSpPr>
                <a:spLocks noChangeArrowheads="1"/>
              </p:cNvSpPr>
              <p:nvPr/>
            </p:nvSpPr>
            <p:spPr bwMode="auto">
              <a:xfrm>
                <a:off x="1490" y="798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</p:grpSp>
        <p:sp>
          <p:nvSpPr>
            <p:cNvPr id="52272" name="Text Box 7"/>
            <p:cNvSpPr txBox="1">
              <a:spLocks noChangeArrowheads="1"/>
            </p:cNvSpPr>
            <p:nvPr/>
          </p:nvSpPr>
          <p:spPr bwMode="auto">
            <a:xfrm>
              <a:off x="2200" y="1158"/>
              <a:ext cx="45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 p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73" name="Text Box 8"/>
            <p:cNvSpPr txBox="1">
              <a:spLocks noChangeArrowheads="1"/>
            </p:cNvSpPr>
            <p:nvPr/>
          </p:nvSpPr>
          <p:spPr bwMode="auto">
            <a:xfrm>
              <a:off x="3107" y="1162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 i="1"/>
                <a:t> </a:t>
              </a:r>
              <a:r>
                <a:rPr lang="it-IT" altLang="it-IT" b="1" i="1"/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74" name="Text Box 9"/>
            <p:cNvSpPr txBox="1">
              <a:spLocks noChangeArrowheads="1"/>
            </p:cNvSpPr>
            <p:nvPr/>
          </p:nvSpPr>
          <p:spPr bwMode="auto">
            <a:xfrm>
              <a:off x="2200" y="1615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75" name="Text Box 10"/>
            <p:cNvSpPr txBox="1">
              <a:spLocks noChangeArrowheads="1"/>
            </p:cNvSpPr>
            <p:nvPr/>
          </p:nvSpPr>
          <p:spPr bwMode="auto">
            <a:xfrm>
              <a:off x="2200" y="2069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76" name="Text Box 11"/>
            <p:cNvSpPr txBox="1">
              <a:spLocks noChangeArrowheads="1"/>
            </p:cNvSpPr>
            <p:nvPr/>
          </p:nvSpPr>
          <p:spPr bwMode="auto">
            <a:xfrm>
              <a:off x="3107" y="1615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77" name="Text Box 12"/>
            <p:cNvSpPr txBox="1">
              <a:spLocks noChangeArrowheads="1"/>
            </p:cNvSpPr>
            <p:nvPr/>
          </p:nvSpPr>
          <p:spPr bwMode="auto">
            <a:xfrm>
              <a:off x="3107" y="2069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78" name="Text Box 13"/>
            <p:cNvSpPr txBox="1">
              <a:spLocks noChangeArrowheads="1"/>
            </p:cNvSpPr>
            <p:nvPr/>
          </p:nvSpPr>
          <p:spPr bwMode="auto">
            <a:xfrm>
              <a:off x="2653" y="1159"/>
              <a:ext cx="45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 q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79" name="Text Box 14"/>
            <p:cNvSpPr txBox="1">
              <a:spLocks noChangeArrowheads="1"/>
            </p:cNvSpPr>
            <p:nvPr/>
          </p:nvSpPr>
          <p:spPr bwMode="auto">
            <a:xfrm>
              <a:off x="2653" y="1616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0" name="Text Box 15"/>
            <p:cNvSpPr txBox="1">
              <a:spLocks noChangeArrowheads="1"/>
            </p:cNvSpPr>
            <p:nvPr/>
          </p:nvSpPr>
          <p:spPr bwMode="auto">
            <a:xfrm>
              <a:off x="2653" y="2070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1" name="Text Box 16"/>
            <p:cNvSpPr txBox="1">
              <a:spLocks noChangeArrowheads="1"/>
            </p:cNvSpPr>
            <p:nvPr/>
          </p:nvSpPr>
          <p:spPr bwMode="auto">
            <a:xfrm>
              <a:off x="2200" y="2522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2" name="Text Box 17"/>
            <p:cNvSpPr txBox="1">
              <a:spLocks noChangeArrowheads="1"/>
            </p:cNvSpPr>
            <p:nvPr/>
          </p:nvSpPr>
          <p:spPr bwMode="auto">
            <a:xfrm>
              <a:off x="2200" y="2976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3" name="Text Box 18"/>
            <p:cNvSpPr txBox="1">
              <a:spLocks noChangeArrowheads="1"/>
            </p:cNvSpPr>
            <p:nvPr/>
          </p:nvSpPr>
          <p:spPr bwMode="auto">
            <a:xfrm>
              <a:off x="2653" y="2523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4" name="Text Box 19"/>
            <p:cNvSpPr txBox="1">
              <a:spLocks noChangeArrowheads="1"/>
            </p:cNvSpPr>
            <p:nvPr/>
          </p:nvSpPr>
          <p:spPr bwMode="auto">
            <a:xfrm>
              <a:off x="2653" y="2977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5" name="Text Box 20"/>
            <p:cNvSpPr txBox="1">
              <a:spLocks noChangeArrowheads="1"/>
            </p:cNvSpPr>
            <p:nvPr/>
          </p:nvSpPr>
          <p:spPr bwMode="auto">
            <a:xfrm>
              <a:off x="3107" y="2523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6" name="Text Box 21"/>
            <p:cNvSpPr txBox="1">
              <a:spLocks noChangeArrowheads="1"/>
            </p:cNvSpPr>
            <p:nvPr/>
          </p:nvSpPr>
          <p:spPr bwMode="auto">
            <a:xfrm>
              <a:off x="3107" y="2977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87" name="Text Box 22"/>
            <p:cNvSpPr txBox="1">
              <a:spLocks noChangeArrowheads="1"/>
            </p:cNvSpPr>
            <p:nvPr/>
          </p:nvSpPr>
          <p:spPr bwMode="auto">
            <a:xfrm>
              <a:off x="2653" y="3487"/>
              <a:ext cx="6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  <a:cs typeface="Tahoma" panose="020B0604030504040204" pitchFamily="34" charset="0"/>
                </a:rPr>
                <a:t>nand</a:t>
              </a:r>
            </a:p>
          </p:txBody>
        </p:sp>
        <p:sp>
          <p:nvSpPr>
            <p:cNvPr id="52288" name="Rectangle 23"/>
            <p:cNvSpPr>
              <a:spLocks noChangeArrowheads="1"/>
            </p:cNvSpPr>
            <p:nvPr/>
          </p:nvSpPr>
          <p:spPr bwMode="auto">
            <a:xfrm>
              <a:off x="2200" y="1162"/>
              <a:ext cx="1496" cy="45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101400" name="Group 24"/>
          <p:cNvGrpSpPr>
            <a:grpSpLocks/>
          </p:cNvGrpSpPr>
          <p:nvPr/>
        </p:nvGrpSpPr>
        <p:grpSpPr bwMode="auto">
          <a:xfrm>
            <a:off x="6372225" y="1773238"/>
            <a:ext cx="2374900" cy="4486275"/>
            <a:chOff x="4014" y="1026"/>
            <a:chExt cx="1496" cy="2826"/>
          </a:xfrm>
        </p:grpSpPr>
        <p:grpSp>
          <p:nvGrpSpPr>
            <p:cNvPr id="52251" name="Group 25"/>
            <p:cNvGrpSpPr>
              <a:grpSpLocks noChangeAspect="1"/>
            </p:cNvGrpSpPr>
            <p:nvPr/>
          </p:nvGrpSpPr>
          <p:grpSpPr bwMode="auto">
            <a:xfrm>
              <a:off x="4966" y="1026"/>
              <a:ext cx="454" cy="530"/>
              <a:chOff x="1429" y="798"/>
              <a:chExt cx="454" cy="530"/>
            </a:xfrm>
          </p:grpSpPr>
          <p:sp>
            <p:nvSpPr>
              <p:cNvPr id="52269" name="AutoShape 26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026"/>
                <a:ext cx="454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2270" name="Rectangle 27"/>
              <p:cNvSpPr>
                <a:spLocks noChangeArrowheads="1"/>
              </p:cNvSpPr>
              <p:nvPr/>
            </p:nvSpPr>
            <p:spPr bwMode="auto">
              <a:xfrm>
                <a:off x="1490" y="798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</p:grpSp>
        <p:sp>
          <p:nvSpPr>
            <p:cNvPr id="52252" name="Text Box 28"/>
            <p:cNvSpPr txBox="1">
              <a:spLocks noChangeArrowheads="1"/>
            </p:cNvSpPr>
            <p:nvPr/>
          </p:nvSpPr>
          <p:spPr bwMode="auto">
            <a:xfrm>
              <a:off x="4014" y="1158"/>
              <a:ext cx="45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 p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4921" y="1162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 i="1"/>
                <a:t> </a:t>
              </a:r>
              <a:r>
                <a:rPr lang="it-IT" altLang="it-IT" b="1" i="1"/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54" name="Text Box 30"/>
            <p:cNvSpPr txBox="1">
              <a:spLocks noChangeArrowheads="1"/>
            </p:cNvSpPr>
            <p:nvPr/>
          </p:nvSpPr>
          <p:spPr bwMode="auto">
            <a:xfrm>
              <a:off x="4014" y="1615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55" name="Text Box 31"/>
            <p:cNvSpPr txBox="1">
              <a:spLocks noChangeArrowheads="1"/>
            </p:cNvSpPr>
            <p:nvPr/>
          </p:nvSpPr>
          <p:spPr bwMode="auto">
            <a:xfrm>
              <a:off x="4014" y="2069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56" name="Text Box 32"/>
            <p:cNvSpPr txBox="1">
              <a:spLocks noChangeArrowheads="1"/>
            </p:cNvSpPr>
            <p:nvPr/>
          </p:nvSpPr>
          <p:spPr bwMode="auto">
            <a:xfrm>
              <a:off x="4921" y="1615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57" name="Text Box 33"/>
            <p:cNvSpPr txBox="1">
              <a:spLocks noChangeArrowheads="1"/>
            </p:cNvSpPr>
            <p:nvPr/>
          </p:nvSpPr>
          <p:spPr bwMode="auto">
            <a:xfrm>
              <a:off x="4921" y="2069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58" name="Text Box 34"/>
            <p:cNvSpPr txBox="1">
              <a:spLocks noChangeArrowheads="1"/>
            </p:cNvSpPr>
            <p:nvPr/>
          </p:nvSpPr>
          <p:spPr bwMode="auto">
            <a:xfrm>
              <a:off x="4467" y="1159"/>
              <a:ext cx="45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 q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59" name="Text Box 35"/>
            <p:cNvSpPr txBox="1">
              <a:spLocks noChangeArrowheads="1"/>
            </p:cNvSpPr>
            <p:nvPr/>
          </p:nvSpPr>
          <p:spPr bwMode="auto">
            <a:xfrm>
              <a:off x="4467" y="1616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0" name="Text Box 36"/>
            <p:cNvSpPr txBox="1">
              <a:spLocks noChangeArrowheads="1"/>
            </p:cNvSpPr>
            <p:nvPr/>
          </p:nvSpPr>
          <p:spPr bwMode="auto">
            <a:xfrm>
              <a:off x="4467" y="2070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1" name="Text Box 37"/>
            <p:cNvSpPr txBox="1">
              <a:spLocks noChangeArrowheads="1"/>
            </p:cNvSpPr>
            <p:nvPr/>
          </p:nvSpPr>
          <p:spPr bwMode="auto">
            <a:xfrm>
              <a:off x="4014" y="2522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2" name="Text Box 38"/>
            <p:cNvSpPr txBox="1">
              <a:spLocks noChangeArrowheads="1"/>
            </p:cNvSpPr>
            <p:nvPr/>
          </p:nvSpPr>
          <p:spPr bwMode="auto">
            <a:xfrm>
              <a:off x="4014" y="2976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3" name="Text Box 39"/>
            <p:cNvSpPr txBox="1">
              <a:spLocks noChangeArrowheads="1"/>
            </p:cNvSpPr>
            <p:nvPr/>
          </p:nvSpPr>
          <p:spPr bwMode="auto">
            <a:xfrm>
              <a:off x="4467" y="2523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4" name="Text Box 40"/>
            <p:cNvSpPr txBox="1">
              <a:spLocks noChangeArrowheads="1"/>
            </p:cNvSpPr>
            <p:nvPr/>
          </p:nvSpPr>
          <p:spPr bwMode="auto">
            <a:xfrm>
              <a:off x="4467" y="2977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5" name="Text Box 41"/>
            <p:cNvSpPr txBox="1">
              <a:spLocks noChangeArrowheads="1"/>
            </p:cNvSpPr>
            <p:nvPr/>
          </p:nvSpPr>
          <p:spPr bwMode="auto">
            <a:xfrm>
              <a:off x="4921" y="2523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6" name="Text Box 42"/>
            <p:cNvSpPr txBox="1">
              <a:spLocks noChangeArrowheads="1"/>
            </p:cNvSpPr>
            <p:nvPr/>
          </p:nvSpPr>
          <p:spPr bwMode="auto">
            <a:xfrm>
              <a:off x="4921" y="2977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67" name="Text Box 43"/>
            <p:cNvSpPr txBox="1">
              <a:spLocks noChangeArrowheads="1"/>
            </p:cNvSpPr>
            <p:nvPr/>
          </p:nvSpPr>
          <p:spPr bwMode="auto">
            <a:xfrm>
              <a:off x="4513" y="3487"/>
              <a:ext cx="52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  <a:cs typeface="Tahoma" panose="020B0604030504040204" pitchFamily="34" charset="0"/>
                </a:rPr>
                <a:t>xor</a:t>
              </a:r>
            </a:p>
          </p:txBody>
        </p:sp>
        <p:sp>
          <p:nvSpPr>
            <p:cNvPr id="52268" name="Rectangle 44"/>
            <p:cNvSpPr>
              <a:spLocks noChangeArrowheads="1"/>
            </p:cNvSpPr>
            <p:nvPr/>
          </p:nvSpPr>
          <p:spPr bwMode="auto">
            <a:xfrm>
              <a:off x="4014" y="1162"/>
              <a:ext cx="1496" cy="45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grpSp>
        <p:nvGrpSpPr>
          <p:cNvPr id="101421" name="Group 45"/>
          <p:cNvGrpSpPr>
            <a:grpSpLocks/>
          </p:cNvGrpSpPr>
          <p:nvPr/>
        </p:nvGrpSpPr>
        <p:grpSpPr bwMode="auto">
          <a:xfrm>
            <a:off x="827088" y="1701800"/>
            <a:ext cx="2374900" cy="4486275"/>
            <a:chOff x="521" y="981"/>
            <a:chExt cx="1496" cy="2826"/>
          </a:xfrm>
        </p:grpSpPr>
        <p:grpSp>
          <p:nvGrpSpPr>
            <p:cNvPr id="52231" name="Group 46"/>
            <p:cNvGrpSpPr>
              <a:grpSpLocks noChangeAspect="1"/>
            </p:cNvGrpSpPr>
            <p:nvPr/>
          </p:nvGrpSpPr>
          <p:grpSpPr bwMode="auto">
            <a:xfrm>
              <a:off x="1473" y="981"/>
              <a:ext cx="454" cy="530"/>
              <a:chOff x="1429" y="798"/>
              <a:chExt cx="454" cy="530"/>
            </a:xfrm>
          </p:grpSpPr>
          <p:sp>
            <p:nvSpPr>
              <p:cNvPr id="52249" name="AutoShape 47"/>
              <p:cNvSpPr>
                <a:spLocks noChangeAspect="1" noChangeArrowheads="1" noTextEdit="1"/>
              </p:cNvSpPr>
              <p:nvPr/>
            </p:nvSpPr>
            <p:spPr bwMode="auto">
              <a:xfrm>
                <a:off x="1429" y="1026"/>
                <a:ext cx="454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2250" name="Rectangle 48"/>
              <p:cNvSpPr>
                <a:spLocks noChangeArrowheads="1"/>
              </p:cNvSpPr>
              <p:nvPr/>
            </p:nvSpPr>
            <p:spPr bwMode="auto">
              <a:xfrm>
                <a:off x="1490" y="798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</p:grpSp>
        <p:sp>
          <p:nvSpPr>
            <p:cNvPr id="52232" name="Text Box 49"/>
            <p:cNvSpPr txBox="1">
              <a:spLocks noChangeArrowheads="1"/>
            </p:cNvSpPr>
            <p:nvPr/>
          </p:nvSpPr>
          <p:spPr bwMode="auto">
            <a:xfrm>
              <a:off x="521" y="1113"/>
              <a:ext cx="45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 p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33" name="Text Box 50"/>
            <p:cNvSpPr txBox="1">
              <a:spLocks noChangeArrowheads="1"/>
            </p:cNvSpPr>
            <p:nvPr/>
          </p:nvSpPr>
          <p:spPr bwMode="auto">
            <a:xfrm>
              <a:off x="1428" y="1117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34" name="Text Box 51"/>
            <p:cNvSpPr txBox="1">
              <a:spLocks noChangeArrowheads="1"/>
            </p:cNvSpPr>
            <p:nvPr/>
          </p:nvSpPr>
          <p:spPr bwMode="auto">
            <a:xfrm>
              <a:off x="521" y="1570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35" name="Text Box 52"/>
            <p:cNvSpPr txBox="1">
              <a:spLocks noChangeArrowheads="1"/>
            </p:cNvSpPr>
            <p:nvPr/>
          </p:nvSpPr>
          <p:spPr bwMode="auto">
            <a:xfrm>
              <a:off x="521" y="2024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36" name="Text Box 53"/>
            <p:cNvSpPr txBox="1">
              <a:spLocks noChangeArrowheads="1"/>
            </p:cNvSpPr>
            <p:nvPr/>
          </p:nvSpPr>
          <p:spPr bwMode="auto">
            <a:xfrm>
              <a:off x="1428" y="1570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37" name="Text Box 54"/>
            <p:cNvSpPr txBox="1">
              <a:spLocks noChangeArrowheads="1"/>
            </p:cNvSpPr>
            <p:nvPr/>
          </p:nvSpPr>
          <p:spPr bwMode="auto">
            <a:xfrm>
              <a:off x="1428" y="2024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38" name="Text Box 55"/>
            <p:cNvSpPr txBox="1">
              <a:spLocks noChangeArrowheads="1"/>
            </p:cNvSpPr>
            <p:nvPr/>
          </p:nvSpPr>
          <p:spPr bwMode="auto">
            <a:xfrm>
              <a:off x="974" y="1114"/>
              <a:ext cx="45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 q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/>
                <a:t> </a:t>
              </a:r>
            </a:p>
          </p:txBody>
        </p:sp>
        <p:sp>
          <p:nvSpPr>
            <p:cNvPr id="52239" name="Text Box 56"/>
            <p:cNvSpPr txBox="1">
              <a:spLocks noChangeArrowheads="1"/>
            </p:cNvSpPr>
            <p:nvPr/>
          </p:nvSpPr>
          <p:spPr bwMode="auto">
            <a:xfrm>
              <a:off x="974" y="1571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0" name="Text Box 57"/>
            <p:cNvSpPr txBox="1">
              <a:spLocks noChangeArrowheads="1"/>
            </p:cNvSpPr>
            <p:nvPr/>
          </p:nvSpPr>
          <p:spPr bwMode="auto">
            <a:xfrm>
              <a:off x="974" y="2025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1" name="Text Box 58"/>
            <p:cNvSpPr txBox="1">
              <a:spLocks noChangeArrowheads="1"/>
            </p:cNvSpPr>
            <p:nvPr/>
          </p:nvSpPr>
          <p:spPr bwMode="auto">
            <a:xfrm>
              <a:off x="521" y="2477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endParaRPr lang="it-IT" altLang="it-IT" b="1" i="1"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2" name="Text Box 59"/>
            <p:cNvSpPr txBox="1">
              <a:spLocks noChangeArrowheads="1"/>
            </p:cNvSpPr>
            <p:nvPr/>
          </p:nvSpPr>
          <p:spPr bwMode="auto">
            <a:xfrm>
              <a:off x="521" y="2931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3" name="Text Box 60"/>
            <p:cNvSpPr txBox="1">
              <a:spLocks noChangeArrowheads="1"/>
            </p:cNvSpPr>
            <p:nvPr/>
          </p:nvSpPr>
          <p:spPr bwMode="auto">
            <a:xfrm>
              <a:off x="974" y="2478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4" name="Text Box 61"/>
            <p:cNvSpPr txBox="1">
              <a:spLocks noChangeArrowheads="1"/>
            </p:cNvSpPr>
            <p:nvPr/>
          </p:nvSpPr>
          <p:spPr bwMode="auto">
            <a:xfrm>
              <a:off x="974" y="2932"/>
              <a:ext cx="443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5" name="Text Box 62"/>
            <p:cNvSpPr txBox="1">
              <a:spLocks noChangeArrowheads="1"/>
            </p:cNvSpPr>
            <p:nvPr/>
          </p:nvSpPr>
          <p:spPr bwMode="auto">
            <a:xfrm>
              <a:off x="1428" y="2478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f</a:t>
              </a:r>
              <a:r>
                <a:rPr lang="it-IT" altLang="it-IT" b="1" i="1">
                  <a:solidFill>
                    <a:schemeClr val="accent2"/>
                  </a:solidFill>
                  <a:cs typeface="Tahoma" panose="020B0604030504040204" pitchFamily="34" charset="0"/>
                </a:rPr>
                <a:t>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6" name="Text Box 63"/>
            <p:cNvSpPr txBox="1">
              <a:spLocks noChangeArrowheads="1"/>
            </p:cNvSpPr>
            <p:nvPr/>
          </p:nvSpPr>
          <p:spPr bwMode="auto">
            <a:xfrm>
              <a:off x="1428" y="2932"/>
              <a:ext cx="589" cy="4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i="1"/>
                <a:t> </a:t>
              </a:r>
              <a:r>
                <a:rPr lang="it-IT" altLang="it-IT" b="1" i="1">
                  <a:solidFill>
                    <a:schemeClr val="accent2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v</a:t>
              </a:r>
              <a:endParaRPr lang="it-IT" altLang="it-IT" b="1" i="1">
                <a:solidFill>
                  <a:schemeClr val="accent2"/>
                </a:solidFill>
                <a:cs typeface="Tahom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900" b="1" i="1"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52247" name="Text Box 64"/>
            <p:cNvSpPr txBox="1">
              <a:spLocks noChangeArrowheads="1"/>
            </p:cNvSpPr>
            <p:nvPr/>
          </p:nvSpPr>
          <p:spPr bwMode="auto">
            <a:xfrm>
              <a:off x="974" y="3442"/>
              <a:ext cx="5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latin typeface="Comic Sans MS" panose="030F0702030302020204" pitchFamily="66" charset="0"/>
                  <a:cs typeface="Tahoma" panose="020B0604030504040204" pitchFamily="34" charset="0"/>
                </a:rPr>
                <a:t>nor</a:t>
              </a:r>
            </a:p>
          </p:txBody>
        </p:sp>
        <p:sp>
          <p:nvSpPr>
            <p:cNvPr id="52248" name="Rectangle 65"/>
            <p:cNvSpPr>
              <a:spLocks noChangeArrowheads="1"/>
            </p:cNvSpPr>
            <p:nvPr/>
          </p:nvSpPr>
          <p:spPr bwMode="auto">
            <a:xfrm>
              <a:off x="521" y="1117"/>
              <a:ext cx="1496" cy="45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sp>
        <p:nvSpPr>
          <p:cNvPr id="52229" name="Text Box 66"/>
          <p:cNvSpPr txBox="1">
            <a:spLocks noChangeArrowheads="1"/>
          </p:cNvSpPr>
          <p:nvPr/>
        </p:nvSpPr>
        <p:spPr bwMode="auto">
          <a:xfrm>
            <a:off x="7054850" y="0"/>
            <a:ext cx="2089150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predicati</a:t>
            </a:r>
          </a:p>
        </p:txBody>
      </p:sp>
      <p:sp>
        <p:nvSpPr>
          <p:cNvPr id="52230" name="Text Box 67"/>
          <p:cNvSpPr txBox="1">
            <a:spLocks noChangeArrowheads="1"/>
          </p:cNvSpPr>
          <p:nvPr/>
        </p:nvSpPr>
        <p:spPr bwMode="auto">
          <a:xfrm>
            <a:off x="971550" y="765175"/>
            <a:ext cx="7629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convenzione per operazioni (funzioni) logiche: </a:t>
            </a:r>
            <a:r>
              <a:rPr lang="it-IT" altLang="it-IT" sz="2800" b="1">
                <a:solidFill>
                  <a:schemeClr val="accent2"/>
                </a:solidFill>
                <a:latin typeface="Arial Unicode MS" charset="0"/>
              </a:rPr>
              <a:t>tabella di verità</a:t>
            </a:r>
            <a:endParaRPr lang="it-IT" altLang="it-IT" sz="2400" b="1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76238" y="595313"/>
            <a:ext cx="1470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 Unicode MS" charset="0"/>
              </a:rPr>
              <a:t>Esempi: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42900" y="1701800"/>
            <a:ext cx="1944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 predicati</a:t>
            </a:r>
            <a:endParaRPr lang="it-IT" altLang="it-IT" sz="2400" b="1">
              <a:solidFill>
                <a:schemeClr val="accent2"/>
              </a:solidFill>
              <a:latin typeface="New York" charset="0"/>
            </a:endParaRP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719388" y="2062163"/>
          <a:ext cx="34512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Equation" r:id="rId5" imgW="1040948" imgH="253890" progId="Equation.DSMT4">
                  <p:embed/>
                </p:oleObj>
              </mc:Choice>
              <mc:Fallback>
                <p:oleObj name="Equation" r:id="rId5" imgW="1040948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2062163"/>
                        <a:ext cx="34512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2484438" y="2997200"/>
          <a:ext cx="42100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Equation" r:id="rId7" imgW="1269449" imgH="253890" progId="Equation.DSMT4">
                  <p:embed/>
                </p:oleObj>
              </mc:Choice>
              <mc:Fallback>
                <p:oleObj name="Equation" r:id="rId7" imgW="1269449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997200"/>
                        <a:ext cx="42100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87363" y="4005263"/>
            <a:ext cx="3024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sono equivalenti</a:t>
            </a:r>
            <a:endParaRPr lang="it-IT" altLang="it-IT" sz="2400" b="1">
              <a:solidFill>
                <a:schemeClr val="accent2"/>
              </a:solidFill>
              <a:latin typeface="New York" charset="0"/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692275" y="4941888"/>
            <a:ext cx="6553200" cy="1076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 dirty="0" smtClean="0">
                <a:latin typeface="Arial" panose="020B0604020202020204" pitchFamily="34" charset="0"/>
              </a:rPr>
              <a:t>sono </a:t>
            </a:r>
            <a:r>
              <a:rPr lang="it-IT" altLang="it-IT" sz="3200" b="1" dirty="0" smtClean="0">
                <a:latin typeface="Arial" panose="020B0604020202020204" pitchFamily="34" charset="0"/>
              </a:rPr>
              <a:t>veri</a:t>
            </a:r>
            <a:r>
              <a:rPr lang="it-IT" altLang="it-IT" sz="3200" dirty="0" smtClean="0">
                <a:latin typeface="Arial" panose="020B0604020202020204" pitchFamily="34" charset="0"/>
              </a:rPr>
              <a:t> se e solo se </a:t>
            </a:r>
            <a:r>
              <a:rPr lang="it-IT" altLang="it-IT" sz="3200" i="1" dirty="0" smtClean="0">
                <a:cs typeface="Times New Roman" panose="02020603050405020304" pitchFamily="18" charset="0"/>
              </a:rPr>
              <a:t>x</a:t>
            </a:r>
            <a:r>
              <a:rPr lang="it-IT" altLang="it-IT" sz="3200" dirty="0" smtClean="0">
                <a:latin typeface="Arial" panose="020B0604020202020204" pitchFamily="34" charset="0"/>
              </a:rPr>
              <a:t> appartiene all’</a:t>
            </a:r>
            <a:r>
              <a:rPr lang="it-IT" altLang="ja-JP" sz="3200" dirty="0" smtClean="0">
                <a:latin typeface="Arial" panose="020B0604020202020204" pitchFamily="34" charset="0"/>
              </a:rPr>
              <a:t>intervallo [</a:t>
            </a:r>
            <a:r>
              <a:rPr lang="it-IT" altLang="ja-JP" sz="3200" i="1" dirty="0" err="1" smtClean="0">
                <a:cs typeface="Times New Roman" panose="02020603050405020304" pitchFamily="18" charset="0"/>
              </a:rPr>
              <a:t>a</a:t>
            </a:r>
            <a:r>
              <a:rPr lang="it-IT" altLang="ja-JP" sz="3200" dirty="0" err="1" smtClean="0">
                <a:latin typeface="Arial" panose="020B0604020202020204" pitchFamily="34" charset="0"/>
              </a:rPr>
              <a:t>,</a:t>
            </a:r>
            <a:r>
              <a:rPr lang="it-IT" altLang="ja-JP" sz="3200" i="1" dirty="0" err="1" smtClean="0">
                <a:cs typeface="Times New Roman" panose="02020603050405020304" pitchFamily="18" charset="0"/>
              </a:rPr>
              <a:t>b</a:t>
            </a:r>
            <a:r>
              <a:rPr lang="it-IT" altLang="ja-JP" sz="3200" dirty="0" smtClean="0">
                <a:latin typeface="Arial" panose="020B0604020202020204" pitchFamily="34" charset="0"/>
              </a:rPr>
              <a:t>]</a:t>
            </a:r>
            <a:endParaRPr lang="it-IT" altLang="it-IT" sz="3200" b="1" dirty="0" smtClean="0">
              <a:solidFill>
                <a:schemeClr val="accent2"/>
              </a:solidFill>
              <a:latin typeface="New York" charset="0"/>
            </a:endParaRPr>
          </a:p>
        </p:txBody>
      </p:sp>
      <p:grpSp>
        <p:nvGrpSpPr>
          <p:cNvPr id="102408" name="Group 8"/>
          <p:cNvGrpSpPr>
            <a:grpSpLocks/>
          </p:cNvGrpSpPr>
          <p:nvPr/>
        </p:nvGrpSpPr>
        <p:grpSpPr bwMode="auto">
          <a:xfrm>
            <a:off x="2627313" y="549275"/>
            <a:ext cx="4264025" cy="1225550"/>
            <a:chOff x="2880" y="164"/>
            <a:chExt cx="2686" cy="772"/>
          </a:xfrm>
        </p:grpSpPr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2880" y="164"/>
              <a:ext cx="2686" cy="32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 Unicode MS" charset="0"/>
                </a:rPr>
                <a:t> relazione di De Morgan:  </a:t>
              </a:r>
            </a:p>
          </p:txBody>
        </p:sp>
        <p:graphicFrame>
          <p:nvGraphicFramePr>
            <p:cNvPr id="54283" name="Object 10"/>
            <p:cNvGraphicFramePr>
              <a:graphicFrameLocks noChangeAspect="1"/>
            </p:cNvGraphicFramePr>
            <p:nvPr/>
          </p:nvGraphicFramePr>
          <p:xfrm>
            <a:off x="2880" y="482"/>
            <a:ext cx="2678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286" name="Equation" r:id="rId9" imgW="1282700" imgH="254000" progId="Equation.DSMT4">
                    <p:embed/>
                  </p:oleObj>
                </mc:Choice>
                <mc:Fallback>
                  <p:oleObj name="Equation" r:id="rId9" imgW="1282700" imgH="2540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482"/>
                          <a:ext cx="2678" cy="454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7054850" y="0"/>
            <a:ext cx="2089150" cy="641350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predicati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  <p:bldP spid="102406" grpId="0"/>
      <p:bldP spid="1024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023938" y="1552575"/>
            <a:ext cx="6858000" cy="23082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b="1" dirty="0" err="1" smtClean="0">
                <a:solidFill>
                  <a:srgbClr val="CC33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b="1" dirty="0" smtClean="0">
                <a:latin typeface="Comic Sans MS" panose="030F0702030302020204" pitchFamily="66" charset="0"/>
              </a:rPr>
              <a:t> (&lt;predicato&gt;)</a:t>
            </a:r>
            <a:endParaRPr lang="it-IT" altLang="it-IT" b="1" dirty="0" smtClean="0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it-IT" altLang="it-IT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	{&lt;</a:t>
            </a:r>
            <a:r>
              <a:rPr lang="it-IT" altLang="it-IT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blocco del </a:t>
            </a:r>
            <a:r>
              <a:rPr lang="it-IT" altLang="it-IT" b="1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then</a:t>
            </a:r>
            <a:r>
              <a:rPr lang="it-IT" altLang="it-IT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&gt;}</a:t>
            </a:r>
          </a:p>
          <a:p>
            <a:pPr>
              <a:defRPr/>
            </a:pPr>
            <a:r>
              <a:rPr lang="it-IT" altLang="it-IT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 else</a:t>
            </a:r>
          </a:p>
          <a:p>
            <a:pPr>
              <a:defRPr/>
            </a:pPr>
            <a:r>
              <a:rPr lang="it-IT" altLang="it-IT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	{&lt;</a:t>
            </a:r>
            <a:r>
              <a:rPr lang="it-IT" altLang="it-IT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blocco </a:t>
            </a:r>
            <a:r>
              <a:rPr lang="it-IT" altLang="it-IT" b="1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dell</a:t>
            </a:r>
            <a:r>
              <a:rPr lang="ja-JP" altLang="it-IT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’</a:t>
            </a:r>
            <a:r>
              <a:rPr lang="it-IT" altLang="ja-JP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else</a:t>
            </a:r>
            <a:r>
              <a:rPr lang="it-IT" altLang="ja-JP" b="1" dirty="0" smtClean="0">
                <a:solidFill>
                  <a:srgbClr val="CC3300"/>
                </a:solidFill>
                <a:latin typeface="Comic Sans MS" panose="030F0702030302020204" pitchFamily="66" charset="0"/>
              </a:rPr>
              <a:t>&gt;}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12763" y="4306888"/>
            <a:ext cx="7878762" cy="107791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&lt;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blocco del then</a:t>
            </a:r>
            <a:r>
              <a:rPr lang="it-IT" altLang="it-IT" b="1">
                <a:latin typeface="Comic Sans MS" panose="030F0702030302020204" pitchFamily="66" charset="0"/>
              </a:rPr>
              <a:t>&gt;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,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 b="1">
                <a:latin typeface="Comic Sans MS" panose="030F0702030302020204" pitchFamily="66" charset="0"/>
              </a:rPr>
              <a:t>&lt;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blocco dell</a:t>
            </a:r>
            <a:r>
              <a:rPr lang="ja-JP" altLang="it-IT" b="1">
                <a:solidFill>
                  <a:schemeClr val="accent2"/>
                </a:solidFill>
                <a:latin typeface="Arial" panose="020B0604020202020204" pitchFamily="34" charset="0"/>
              </a:rPr>
              <a:t>’</a:t>
            </a:r>
            <a:r>
              <a:rPr lang="it-IT" altLang="ja-JP" b="1">
                <a:solidFill>
                  <a:schemeClr val="accent2"/>
                </a:solidFill>
                <a:latin typeface="Comic Sans MS" panose="030F0702030302020204" pitchFamily="66" charset="0"/>
              </a:rPr>
              <a:t>else</a:t>
            </a:r>
            <a:r>
              <a:rPr lang="it-IT" altLang="ja-JP" b="1">
                <a:latin typeface="Comic Sans MS" panose="030F0702030302020204" pitchFamily="66" charset="0"/>
              </a:rPr>
              <a:t>&gt;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sono due </a:t>
            </a:r>
            <a:r>
              <a:rPr lang="it-IT" altLang="it-IT" b="1">
                <a:latin typeface="Arial" panose="020B0604020202020204" pitchFamily="34" charset="0"/>
              </a:rPr>
              <a:t>sequenze di istruzioni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8458200" cy="51911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denota la scelta tra due  sequenze computazionali</a:t>
            </a:r>
            <a:endParaRPr lang="it-IT" altLang="it-IT" sz="3600"/>
          </a:p>
        </p:txBody>
      </p:sp>
      <p:sp>
        <p:nvSpPr>
          <p:cNvPr id="7173" name="Rettangolo 1"/>
          <p:cNvSpPr>
            <a:spLocks noChangeArrowheads="1"/>
          </p:cNvSpPr>
          <p:nvPr/>
        </p:nvSpPr>
        <p:spPr bwMode="auto">
          <a:xfrm>
            <a:off x="1042988" y="836613"/>
            <a:ext cx="6769100" cy="584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FontTx/>
              <a:buNone/>
            </a:pPr>
            <a:r>
              <a:rPr lang="it-IT" altLang="it-IT">
                <a:latin typeface="Avant Garde" charset="0"/>
              </a:rPr>
              <a:t>costrutto di selezione </a:t>
            </a:r>
            <a:r>
              <a:rPr lang="it-IT" altLang="it-IT" b="1">
                <a:latin typeface="Comic Sans MS" panose="030F0702030302020204" pitchFamily="66" charset="0"/>
              </a:rPr>
              <a:t>if-then-else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68538" y="1484313"/>
            <a:ext cx="4495800" cy="132343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000" b="1" dirty="0">
                <a:latin typeface="Comic Sans MS" charset="0"/>
                <a:ea typeface="ＭＳ Ｐゴシック" charset="0"/>
              </a:rPr>
              <a:t> (&lt;predicato&gt;)</a:t>
            </a:r>
          </a:p>
          <a:p>
            <a:pPr>
              <a:defRPr/>
            </a:pPr>
            <a:r>
              <a:rPr lang="it-IT" sz="20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000" b="1" strike="sngStrike" dirty="0" err="1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then</a:t>
            </a:r>
            <a:r>
              <a:rPr lang="it-IT" altLang="it-IT" sz="2000" b="1" dirty="0">
                <a:solidFill>
                  <a:srgbClr val="CC3300"/>
                </a:solidFill>
                <a:latin typeface="Comic Sans MS" panose="030F0702030302020204" pitchFamily="66" charset="0"/>
              </a:rPr>
              <a:t>{</a:t>
            </a:r>
            <a:r>
              <a:rPr lang="it-IT" sz="2000" b="1" dirty="0">
                <a:latin typeface="Comic Sans MS" charset="0"/>
                <a:ea typeface="ＭＳ Ｐゴシック" charset="0"/>
              </a:rPr>
              <a:t>&lt;sequenza 1&gt;</a:t>
            </a:r>
            <a:r>
              <a:rPr lang="it-IT" altLang="ja-JP" sz="2000" b="1" dirty="0">
                <a:solidFill>
                  <a:srgbClr val="CC3300"/>
                </a:solidFill>
                <a:latin typeface="Comic Sans MS" panose="030F0702030302020204" pitchFamily="66" charset="0"/>
              </a:rPr>
              <a:t>}</a:t>
            </a:r>
            <a:endParaRPr lang="it-IT" sz="2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b="1" dirty="0">
                <a:latin typeface="Comic Sans MS" charset="0"/>
                <a:ea typeface="ＭＳ Ｐゴシック" charset="0"/>
              </a:rPr>
              <a:t>   </a:t>
            </a:r>
            <a:r>
              <a:rPr lang="it-IT" sz="20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else</a:t>
            </a:r>
            <a:endParaRPr lang="it-IT" sz="20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0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altLang="it-IT" sz="2000" b="1" dirty="0">
                <a:solidFill>
                  <a:srgbClr val="CC3300"/>
                </a:solidFill>
                <a:latin typeface="Comic Sans MS" panose="030F0702030302020204" pitchFamily="66" charset="0"/>
              </a:rPr>
              <a:t>{</a:t>
            </a:r>
            <a:r>
              <a:rPr lang="it-IT" sz="2000" b="1" dirty="0">
                <a:latin typeface="Comic Sans MS" charset="0"/>
                <a:ea typeface="ＭＳ Ｐゴシック" charset="0"/>
              </a:rPr>
              <a:t>&lt;sequenza 2&gt;</a:t>
            </a:r>
            <a:r>
              <a:rPr lang="it-IT" altLang="ja-JP" sz="2000" b="1" dirty="0">
                <a:solidFill>
                  <a:srgbClr val="CC3300"/>
                </a:solidFill>
                <a:latin typeface="Comic Sans MS" panose="030F0702030302020204" pitchFamily="66" charset="0"/>
              </a:rPr>
              <a:t>}</a:t>
            </a:r>
            <a:endParaRPr lang="it-IT" sz="2000" b="1" dirty="0">
              <a:latin typeface="Comic Sans MS" charset="0"/>
              <a:ea typeface="ＭＳ Ｐゴシック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2413000" y="2997200"/>
          <a:ext cx="4267200" cy="33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o" r:id="rId5" imgW="3724656" imgH="2958846" progId="Word.Document.8">
                  <p:embed/>
                </p:oleObj>
              </mc:Choice>
              <mc:Fallback>
                <p:oleObj name="Documento" r:id="rId5" imgW="3724656" imgH="295884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997200"/>
                        <a:ext cx="4267200" cy="33893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205038" y="228600"/>
            <a:ext cx="4475162" cy="1138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Arial" charset="0"/>
                <a:ea typeface="ＭＳ Ｐゴシック" charset="0"/>
              </a:rPr>
              <a:t>costrutto di selezione</a:t>
            </a:r>
            <a:r>
              <a:rPr lang="it-IT" sz="3200" b="1" dirty="0">
                <a:latin typeface="New York" charset="0"/>
                <a:ea typeface="ＭＳ Ｐゴシック" charset="0"/>
              </a:rPr>
              <a:t> </a:t>
            </a:r>
          </a:p>
          <a:p>
            <a:pPr algn="ctr">
              <a:defRPr/>
            </a:pP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-</a:t>
            </a:r>
            <a:r>
              <a:rPr lang="it-IT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then</a:t>
            </a:r>
            <a:r>
              <a:rPr lang="it-IT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-else</a:t>
            </a:r>
            <a:endParaRPr lang="it-IT" sz="3200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2555875" y="1844675"/>
            <a:ext cx="576263" cy="28892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FFFFC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16875" cy="310991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0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il calcolo del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valore assoluto</a:t>
            </a:r>
            <a:r>
              <a:rPr lang="it-IT" altLang="it-IT">
                <a:latin typeface="Arial" panose="020B0604020202020204" pitchFamily="34" charset="0"/>
              </a:rPr>
              <a:t> (o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modulo</a:t>
            </a:r>
            <a:r>
              <a:rPr lang="it-IT" altLang="it-IT">
                <a:latin typeface="Arial" panose="020B0604020202020204" pitchFamily="34" charset="0"/>
              </a:rPr>
              <a:t>) di un numero </a:t>
            </a:r>
            <a:r>
              <a:rPr lang="it-IT" altLang="it-IT" sz="3600" i="1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il valore assoluto si indica in Matematica con  </a:t>
            </a:r>
            <a:r>
              <a:rPr lang="it-IT" altLang="it-IT" sz="3600">
                <a:solidFill>
                  <a:srgbClr val="CC3300"/>
                </a:solidFill>
                <a:latin typeface="Arial" panose="020B0604020202020204" pitchFamily="34" charset="0"/>
              </a:rPr>
              <a:t>|</a:t>
            </a:r>
            <a:r>
              <a:rPr lang="it-IT" altLang="it-IT" sz="3600" i="1">
                <a:solidFill>
                  <a:srgbClr val="CC3300"/>
                </a:solidFill>
              </a:rPr>
              <a:t>x</a:t>
            </a:r>
            <a:r>
              <a:rPr lang="it-IT" altLang="it-IT" sz="3600">
                <a:solidFill>
                  <a:srgbClr val="CC3300"/>
                </a:solidFill>
                <a:latin typeface="Arial" panose="020B0604020202020204" pitchFamily="34" charset="0"/>
              </a:rPr>
              <a:t>|</a:t>
            </a:r>
            <a:r>
              <a:rPr lang="it-IT" altLang="it-IT">
                <a:latin typeface="Arial" panose="020B0604020202020204" pitchFamily="34" charset="0"/>
              </a:rPr>
              <a:t> ed è definito da:</a:t>
            </a:r>
            <a:endParaRPr lang="it-IT" altLang="it-IT" sz="2400">
              <a:latin typeface="New York" charset="0"/>
            </a:endParaRP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619250" y="3716338"/>
          <a:ext cx="4824413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5" imgW="1193800" imgH="457200" progId="Equation.DSMT4">
                  <p:embed/>
                </p:oleObj>
              </mc:Choice>
              <mc:Fallback>
                <p:oleObj name="Equation" r:id="rId5" imgW="1193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716338"/>
                        <a:ext cx="4824413" cy="1849437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215313" cy="17684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0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il calcolo del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valore assoluto</a:t>
            </a:r>
            <a:r>
              <a:rPr lang="it-IT" altLang="it-IT">
                <a:latin typeface="Arial" panose="020B0604020202020204" pitchFamily="34" charset="0"/>
              </a:rPr>
              <a:t> (o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modulo</a:t>
            </a:r>
            <a:r>
              <a:rPr lang="it-IT" altLang="it-IT">
                <a:latin typeface="Arial" panose="020B0604020202020204" pitchFamily="34" charset="0"/>
              </a:rPr>
              <a:t>) di un numero </a:t>
            </a:r>
            <a:r>
              <a:rPr lang="it-IT" altLang="it-IT" sz="3600" i="1"/>
              <a:t>x</a:t>
            </a:r>
            <a:r>
              <a:rPr lang="it-IT" altLang="it-IT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11188" y="2382838"/>
            <a:ext cx="8137525" cy="650875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input</a:t>
            </a:r>
            <a:r>
              <a:rPr lang="it-IT" altLang="it-IT">
                <a:latin typeface="Arial" panose="020B0604020202020204" pitchFamily="34" charset="0"/>
              </a:rPr>
              <a:t>: il numero </a:t>
            </a:r>
            <a:r>
              <a:rPr lang="it-IT" altLang="it-IT" sz="3600" i="1"/>
              <a:t>x</a:t>
            </a:r>
            <a:r>
              <a:rPr lang="it-IT" altLang="it-IT">
                <a:latin typeface="Arial" panose="020B0604020202020204" pitchFamily="34" charset="0"/>
              </a:rPr>
              <a:t> 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x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11188" y="3201988"/>
            <a:ext cx="8139112" cy="1138237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output</a:t>
            </a:r>
            <a:r>
              <a:rPr lang="it-IT" altLang="it-IT">
                <a:latin typeface="Arial" panose="020B0604020202020204" pitchFamily="34" charset="0"/>
              </a:rPr>
              <a:t>: il numero |</a:t>
            </a:r>
            <a:r>
              <a:rPr lang="it-IT" altLang="it-IT" sz="3600" i="1"/>
              <a:t>x</a:t>
            </a:r>
            <a:r>
              <a:rPr lang="it-IT" altLang="it-IT" sz="3600">
                <a:latin typeface="Arial" panose="020B0604020202020204" pitchFamily="34" charset="0"/>
              </a:rPr>
              <a:t>|</a:t>
            </a:r>
            <a:r>
              <a:rPr lang="it-IT" altLang="it-IT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			</a:t>
            </a:r>
            <a:r>
              <a:rPr lang="it-IT" altLang="it-IT">
                <a:latin typeface="Arial" panose="020B0604020202020204" pitchFamily="34" charset="0"/>
              </a:rPr>
              <a:t>(variabile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val_assoluto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682625" y="4697413"/>
            <a:ext cx="8066088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input</a:t>
            </a:r>
            <a:r>
              <a:rPr lang="it-IT" altLang="it-IT">
                <a:latin typeface="Arial" panose="020B0604020202020204" pitchFamily="34" charset="0"/>
              </a:rPr>
              <a:t>: dal dispositivo di input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84213" y="5516563"/>
            <a:ext cx="8064500" cy="588962"/>
          </a:xfrm>
          <a:prstGeom prst="rect">
            <a:avLst/>
          </a:prstGeom>
          <a:solidFill>
            <a:srgbClr val="EAEAEA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dato di output</a:t>
            </a:r>
            <a:r>
              <a:rPr lang="it-IT" altLang="it-IT">
                <a:latin typeface="Arial" panose="020B0604020202020204" pitchFamily="34" charset="0"/>
              </a:rPr>
              <a:t>: sul dispositivo di output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 animBg="1"/>
      <p:bldP spid="1126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16875" cy="17065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000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il calcolo del valore assoluto di un numero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684213" y="2060575"/>
            <a:ext cx="7488237" cy="45243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x,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(x)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32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(x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&gt;=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0)</a:t>
            </a:r>
          </a:p>
          <a:p>
            <a:pPr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x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}</a:t>
            </a:r>
          </a:p>
          <a:p>
            <a:pPr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  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else</a:t>
            </a:r>
          </a:p>
          <a:p>
            <a:pPr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-x 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}</a:t>
            </a:r>
          </a:p>
          <a:p>
            <a:pPr>
              <a:defRPr/>
            </a:pPr>
            <a:r>
              <a:rPr lang="it-IT" sz="32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32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50825" y="4797425"/>
            <a:ext cx="5543550" cy="10779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&lt;predicato&gt;</a:t>
            </a:r>
          </a:p>
          <a:p>
            <a:pPr>
              <a:defRPr/>
            </a:pPr>
            <a:r>
              <a:rPr lang="it-IT" sz="32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&lt;blocco 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del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then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&gt;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3200" b="1" dirty="0">
              <a:latin typeface="Comic Sans MS" charset="0"/>
              <a:ea typeface="ＭＳ Ｐゴシック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6019800" y="3835400"/>
          <a:ext cx="26670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o" r:id="rId5" imgW="2200656" imgH="3022854" progId="Word.Document.8">
                  <p:embed/>
                </p:oleObj>
              </mc:Choice>
              <mc:Fallback>
                <p:oleObj name="Documento" r:id="rId5" imgW="2200656" imgH="302285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835400"/>
                        <a:ext cx="2667000" cy="30226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7848600" cy="35401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 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x,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read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(x)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x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(x &lt; 0)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{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-x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}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printf</a:t>
            </a: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val_assoluto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364163" y="1412875"/>
            <a:ext cx="3567112" cy="579438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solidFill>
                  <a:schemeClr val="bg1"/>
                </a:solidFill>
                <a:latin typeface="Arial" panose="020B0604020202020204" pitchFamily="34" charset="0"/>
              </a:rPr>
              <a:t>versione altenativa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250825" y="4159250"/>
            <a:ext cx="5595938" cy="584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FontTx/>
              <a:buNone/>
            </a:pPr>
            <a:r>
              <a:rPr lang="it-IT" altLang="it-IT">
                <a:latin typeface="Avant Garde" charset="0"/>
              </a:rPr>
              <a:t>costrutto di selezione </a:t>
            </a:r>
            <a:r>
              <a:rPr lang="it-IT" altLang="it-IT" b="1">
                <a:latin typeface="Comic Sans MS" panose="030F0702030302020204" pitchFamily="66" charset="0"/>
              </a:rPr>
              <a:t>if-then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 autoUpdateAnimBg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0"/>
            <a:ext cx="8016875" cy="16779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Esempio: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algoritmo per determinare se un numero</a:t>
            </a:r>
            <a:r>
              <a:rPr lang="it-IT" altLang="it-IT" b="1">
                <a:solidFill>
                  <a:srgbClr val="CC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3600" i="1">
                <a:solidFill>
                  <a:srgbClr val="CC3300"/>
                </a:solidFill>
              </a:rPr>
              <a:t>x</a:t>
            </a:r>
            <a:r>
              <a:rPr lang="it-IT" altLang="it-IT" b="1">
                <a:latin typeface="Courier New" panose="02070309020205020404" pitchFamily="49" charset="0"/>
              </a:rPr>
              <a:t> </a:t>
            </a:r>
            <a:r>
              <a:rPr lang="it-IT" altLang="it-IT">
                <a:latin typeface="Arial" panose="020B0604020202020204" pitchFamily="34" charset="0"/>
              </a:rPr>
              <a:t>appartiene a un intervallo </a:t>
            </a:r>
            <a:r>
              <a:rPr lang="it-IT" altLang="it-IT" sz="3600">
                <a:solidFill>
                  <a:srgbClr val="CC3300"/>
                </a:solidFill>
              </a:rPr>
              <a:t>[</a:t>
            </a:r>
            <a:r>
              <a:rPr lang="it-IT" altLang="it-IT" sz="3600" i="1">
                <a:solidFill>
                  <a:srgbClr val="CC3300"/>
                </a:solidFill>
              </a:rPr>
              <a:t>a</a:t>
            </a:r>
            <a:r>
              <a:rPr lang="it-IT" altLang="it-IT" sz="3600" b="1">
                <a:solidFill>
                  <a:srgbClr val="CC3300"/>
                </a:solidFill>
              </a:rPr>
              <a:t>,</a:t>
            </a:r>
            <a:r>
              <a:rPr lang="it-IT" altLang="it-IT" sz="3600" i="1">
                <a:solidFill>
                  <a:srgbClr val="CC3300"/>
                </a:solidFill>
              </a:rPr>
              <a:t>b</a:t>
            </a:r>
            <a:r>
              <a:rPr lang="it-IT" altLang="it-IT" sz="3600">
                <a:solidFill>
                  <a:srgbClr val="CC3300"/>
                </a:solidFill>
              </a:rPr>
              <a:t>]</a:t>
            </a:r>
            <a:endParaRPr lang="it-IT" altLang="it-IT" sz="3600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900113" y="3284538"/>
            <a:ext cx="7632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52236" name="Group 12"/>
          <p:cNvGrpSpPr>
            <a:grpSpLocks/>
          </p:cNvGrpSpPr>
          <p:nvPr/>
        </p:nvGrpSpPr>
        <p:grpSpPr bwMode="auto">
          <a:xfrm>
            <a:off x="2484438" y="2995613"/>
            <a:ext cx="4084637" cy="1179512"/>
            <a:chOff x="1610" y="2296"/>
            <a:chExt cx="2573" cy="743"/>
          </a:xfrm>
        </p:grpSpPr>
        <p:sp>
          <p:nvSpPr>
            <p:cNvPr id="19469" name="Line 8"/>
            <p:cNvSpPr>
              <a:spLocks noChangeShapeType="1"/>
            </p:cNvSpPr>
            <p:nvPr/>
          </p:nvSpPr>
          <p:spPr bwMode="auto">
            <a:xfrm>
              <a:off x="1746" y="2296"/>
              <a:ext cx="0" cy="363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>
              <a:off x="4059" y="2296"/>
              <a:ext cx="0" cy="363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10" y="2635"/>
              <a:ext cx="260" cy="40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rgbClr val="663300"/>
                  </a:solidFill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19472" name="Text Box 11"/>
            <p:cNvSpPr txBox="1">
              <a:spLocks noChangeArrowheads="1"/>
            </p:cNvSpPr>
            <p:nvPr/>
          </p:nvSpPr>
          <p:spPr bwMode="auto">
            <a:xfrm>
              <a:off x="3923" y="2635"/>
              <a:ext cx="260" cy="40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rgbClr val="663300"/>
                  </a:solidFill>
                  <a:cs typeface="Courier New" panose="02070309020205020404" pitchFamily="49" charset="0"/>
                </a:rPr>
                <a:t>b</a:t>
              </a:r>
            </a:p>
          </p:txBody>
        </p:sp>
      </p:grp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4068763" y="2309813"/>
            <a:ext cx="387350" cy="1262062"/>
            <a:chOff x="2608" y="1864"/>
            <a:chExt cx="244" cy="795"/>
          </a:xfrm>
        </p:grpSpPr>
        <p:sp>
          <p:nvSpPr>
            <p:cNvPr id="19467" name="Text Box 13"/>
            <p:cNvSpPr txBox="1">
              <a:spLocks noChangeArrowheads="1"/>
            </p:cNvSpPr>
            <p:nvPr/>
          </p:nvSpPr>
          <p:spPr bwMode="auto">
            <a:xfrm>
              <a:off x="2608" y="1864"/>
              <a:ext cx="244" cy="404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chemeClr val="bg1"/>
                  </a:solidFill>
                  <a:cs typeface="Courier New" panose="02070309020205020404" pitchFamily="49" charset="0"/>
                </a:rPr>
                <a:t>x</a:t>
              </a:r>
            </a:p>
          </p:txBody>
        </p:sp>
        <p:sp>
          <p:nvSpPr>
            <p:cNvPr id="19468" name="Line 15"/>
            <p:cNvSpPr>
              <a:spLocks noChangeShapeType="1"/>
            </p:cNvSpPr>
            <p:nvPr/>
          </p:nvSpPr>
          <p:spPr bwMode="auto">
            <a:xfrm>
              <a:off x="2744" y="2296"/>
              <a:ext cx="0" cy="363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9462" name="Text Box 17"/>
          <p:cNvSpPr txBox="1">
            <a:spLocks noChangeArrowheads="1"/>
          </p:cNvSpPr>
          <p:nvPr/>
        </p:nvSpPr>
        <p:spPr bwMode="auto">
          <a:xfrm>
            <a:off x="5272088" y="21463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grpSp>
        <p:nvGrpSpPr>
          <p:cNvPr id="52244" name="Group 20"/>
          <p:cNvGrpSpPr>
            <a:grpSpLocks/>
          </p:cNvGrpSpPr>
          <p:nvPr/>
        </p:nvGrpSpPr>
        <p:grpSpPr bwMode="auto">
          <a:xfrm>
            <a:off x="3205163" y="2203450"/>
            <a:ext cx="2171700" cy="792163"/>
            <a:chOff x="2064" y="1797"/>
            <a:chExt cx="1368" cy="499"/>
          </a:xfrm>
        </p:grpSpPr>
        <p:graphicFrame>
          <p:nvGraphicFramePr>
            <p:cNvPr id="19465" name="Object 18"/>
            <p:cNvGraphicFramePr>
              <a:graphicFrameLocks noChangeAspect="1"/>
            </p:cNvGraphicFramePr>
            <p:nvPr/>
          </p:nvGraphicFramePr>
          <p:xfrm>
            <a:off x="3016" y="1797"/>
            <a:ext cx="416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3" name="Equation" r:id="rId5" imgW="126835" imgH="152202" progId="Equation.DSMT4">
                    <p:embed/>
                  </p:oleObj>
                </mc:Choice>
                <mc:Fallback>
                  <p:oleObj name="Equation" r:id="rId5" imgW="126835" imgH="152202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1797"/>
                          <a:ext cx="416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6" name="Object 19"/>
            <p:cNvGraphicFramePr>
              <a:graphicFrameLocks noChangeAspect="1"/>
            </p:cNvGraphicFramePr>
            <p:nvPr/>
          </p:nvGraphicFramePr>
          <p:xfrm>
            <a:off x="2064" y="1797"/>
            <a:ext cx="416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4" name="Equation" r:id="rId7" imgW="126835" imgH="152202" progId="Equation.DSMT4">
                    <p:embed/>
                  </p:oleObj>
                </mc:Choice>
                <mc:Fallback>
                  <p:oleObj name="Equation" r:id="rId7" imgW="126835" imgH="152202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797"/>
                          <a:ext cx="416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250825" y="4652963"/>
            <a:ext cx="8642350" cy="1749425"/>
          </a:xfrm>
          <a:prstGeom prst="rect">
            <a:avLst/>
          </a:prstGeom>
          <a:solidFill>
            <a:srgbClr val="CCECFF"/>
          </a:solidFill>
          <a:ln w="9525">
            <a:solidFill>
              <a:srgbClr val="CC99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i="1">
                <a:solidFill>
                  <a:srgbClr val="663300"/>
                </a:solidFill>
                <a:latin typeface="Times New Roman" charset="0"/>
                <a:ea typeface="ＭＳ Ｐゴシック" charset="0"/>
                <a:cs typeface="Courier New" charset="0"/>
              </a:rPr>
              <a:t>x</a:t>
            </a:r>
            <a:r>
              <a:rPr lang="it-IT">
                <a:latin typeface="Times New Roman" charset="0"/>
                <a:ea typeface="ＭＳ Ｐゴシック" charset="0"/>
              </a:rPr>
              <a:t> </a:t>
            </a:r>
            <a:r>
              <a:rPr lang="it-IT">
                <a:latin typeface="Arial" charset="0"/>
                <a:ea typeface="ＭＳ Ｐゴシック" charset="0"/>
                <a:cs typeface="Arial" charset="0"/>
              </a:rPr>
              <a:t>deve essere maggiore o uguale ad</a:t>
            </a:r>
            <a:r>
              <a:rPr lang="it-IT">
                <a:latin typeface="Times New Roman" charset="0"/>
                <a:ea typeface="ＭＳ Ｐゴシック" charset="0"/>
              </a:rPr>
              <a:t>  </a:t>
            </a:r>
            <a:r>
              <a:rPr lang="it-IT" i="1">
                <a:solidFill>
                  <a:srgbClr val="663300"/>
                </a:solidFill>
                <a:latin typeface="Times New Roman" charset="0"/>
                <a:ea typeface="ＭＳ Ｐゴシック" charset="0"/>
                <a:cs typeface="Courier New" charset="0"/>
              </a:rPr>
              <a:t>a</a:t>
            </a:r>
            <a:r>
              <a:rPr lang="it-IT">
                <a:latin typeface="Times New Roman" charset="0"/>
                <a:ea typeface="ＭＳ Ｐゴシック" charset="0"/>
              </a:rPr>
              <a:t>  </a:t>
            </a: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  <a:cs typeface="Arial" charset="0"/>
              </a:rPr>
              <a:t>e</a:t>
            </a:r>
            <a:r>
              <a:rPr lang="it-IT">
                <a:latin typeface="Times New Roman" charset="0"/>
                <a:ea typeface="ＭＳ Ｐゴシック" charset="0"/>
              </a:rPr>
              <a:t> </a:t>
            </a:r>
            <a:r>
              <a:rPr lang="it-IT" b="1">
                <a:solidFill>
                  <a:srgbClr val="0099FF"/>
                </a:solidFill>
                <a:latin typeface="Arial" charset="0"/>
                <a:ea typeface="ＭＳ Ｐゴシック" charset="0"/>
                <a:cs typeface="Arial" charset="0"/>
              </a:rPr>
              <a:t>contemporaneamente</a:t>
            </a:r>
            <a:r>
              <a:rPr lang="it-IT">
                <a:latin typeface="Arial" charset="0"/>
                <a:ea typeface="ＭＳ Ｐゴシック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  <a:cs typeface="Arial" charset="0"/>
              </a:rPr>
              <a:t>minore o uguale a</a:t>
            </a:r>
            <a:r>
              <a:rPr lang="it-IT">
                <a:latin typeface="Times New Roman" charset="0"/>
                <a:ea typeface="ＭＳ Ｐゴシック" charset="0"/>
              </a:rPr>
              <a:t>  </a:t>
            </a:r>
            <a:r>
              <a:rPr lang="it-IT" i="1">
                <a:solidFill>
                  <a:srgbClr val="663300"/>
                </a:solidFill>
                <a:latin typeface="Times New Roman" charset="0"/>
                <a:ea typeface="ＭＳ Ｐゴシック" charset="0"/>
                <a:cs typeface="Courier New" charset="0"/>
              </a:rPr>
              <a:t>b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PRESENTATION_PLAYLIST_COUNT" val="0"/>
  <p:tag name="PRESENTATION_PRESENTER_SLIDE_LEVEL" val="0"/>
  <p:tag name="PUBLISH_TITLE" val="AP-04-01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LAUNCHINNEWWINDOW" val="0"/>
  <p:tag name="PLAYERLOGOHEIGHT" val="100"/>
  <p:tag name="PLAYERLOGOWIDTH" val="100"/>
  <p:tag name="LASTPUBLISHED" val="C:\Documents and Settings\utente\Documenti\Articulate Presenter\AP-04-01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3,703"/>
  <p:tag name="AUDIO_ID" val="305"/>
  <p:tag name="TIMELINE" val="20,0/27,3/33,3/45,5/57,2"/>
  <p:tag name="ARTICULATE_TITLE_TAG" val="Appartenenza a un intervallo: definizione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3,531"/>
  <p:tag name="AUDIO_ID" val="347"/>
  <p:tag name="TIMELINE" val="18,2/46,7"/>
  <p:tag name="ARTICULATE_TITLE_TAG" val="Appartenenza a un intervallo: dat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3,875"/>
  <p:tag name="AUDIO_ID" val="338"/>
  <p:tag name="TIMELINE" val="124,2/138,7"/>
  <p:tag name="ARTICULATE_TITLE_TAG" val="Appartenenza a un intervallo:algoritmo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3,875"/>
  <p:tag name="AUDIO_ID" val="338"/>
  <p:tag name="TIMELINE" val="124,2/138,7"/>
  <p:tag name="ARTICULATE_TITLE_TAG" val="Appartenenza a un intervallo:algoritmo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1,36"/>
  <p:tag name="AUDIO_ID" val="304"/>
  <p:tag name="TIMELINE" val="136,1/139,9"/>
  <p:tag name="ARTICULATE_TITLE_TAG" val="Costrutti di selezione nidificati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2,469"/>
  <p:tag name="AUDIO_ID" val="342"/>
  <p:tag name="TIMELINE" val="32,8"/>
  <p:tag name="ARTICULATE_TITLE_TAG" val="Costrutti di selezione nidificati: esempio 1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4,345"/>
  <p:tag name="AUDIO_ID" val="343"/>
  <p:tag name="TIMELINE" val="0,5/39,0/70,2"/>
  <p:tag name="ARTICULATE_TITLE_TAG" val="Sequenze di esecuzione in costrutti nidificati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7,078"/>
  <p:tag name="AUDIO_ID" val="348"/>
  <p:tag name="TIMELINE" val="45,7"/>
  <p:tag name="ARTICULATE_TITLE_TAG" val="Costrutti di selezione nidificati: esempio 2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9,89101"/>
  <p:tag name="AUDIO_ID" val="349"/>
  <p:tag name="ARTICULATE_TITLE_TAG" val="Costrutti di selezione nidificati: esempio 2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49,578"/>
  <p:tag name="AUDIO_ID" val="344"/>
  <p:tag name="TIMELINE" val="95,5/133,1"/>
  <p:tag name="ARTICULATE_TITLE_TAG" val="Selezione a n vie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0,625"/>
  <p:tag name="AUDIO_ID" val="339"/>
  <p:tag name="ARTICULATE_TITLE_TAG" val="Titolo e argomenti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4,53101"/>
  <p:tag name="AUDIO_ID" val="345"/>
  <p:tag name="TIMELINE" val="37,6"/>
  <p:tag name="ARTICULATE_TITLE_TAG" val="Costrutto switch"/>
  <p:tag name="ARTICULATE_SLIDE_PAUSE" val="0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3,172"/>
  <p:tag name="AUDIO_ID" val="350"/>
  <p:tag name="TIMELINE" val="64,4"/>
  <p:tag name="ARTICULATE_TITLE_TAG" val="Esempio di uso del costrutto switch - 1"/>
  <p:tag name="ARTICULATE_SLIDE_PAUSE" val="0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1,266"/>
  <p:tag name="AUDIO_ID" val="351"/>
  <p:tag name="ARTICULATE_TITLE_TAG" val="Esempio di uso del costrutto switch - 2"/>
  <p:tag name="ARTICULATE_SLIDE_PAUSE" val="0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7,72"/>
  <p:tag name="AUDIO_ID" val="332"/>
  <p:tag name="TIMELINE" val="37,1/46,4/52,5/61,9/68,4/73,3/80,0/96,6"/>
  <p:tag name="ARTICULATE_TITLE_TAG" val="Richiami di logica"/>
  <p:tag name="ARTICULATE_SLIDE_PAUSE" val="0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19,546"/>
  <p:tag name="AUDIO_ID" val="333"/>
  <p:tag name="TIMELINE" val="2,5/16,9/29,1/46,4/49,9/76,3/102,0/127,5/157,7/201,9"/>
  <p:tag name="ARTICULATE_TITLE_TAG" val="Richiami di logica"/>
  <p:tag name="ARTICULATE_SLIDE_PAUSE" val="0"/>
  <p:tag name="ARTICULATE_NAV_LEVEL" val="1"/>
  <p:tag name="ARTICULATE_PLAYLIST_ID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94,562"/>
  <p:tag name="AUDIO_ID" val="334"/>
  <p:tag name="TIMELINE" val="14,8/69,6/158,5"/>
  <p:tag name="ARTICULATE_TITLE_TAG" val="Richiami di logica"/>
  <p:tag name="ARTICULATE_SLIDE_PAUSE" val="0"/>
  <p:tag name="ARTICULATE_NAV_LEVEL" val="1"/>
  <p:tag name="ARTICULATE_PLAYLIST_ID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9,923"/>
  <p:tag name="AUDIO_ID" val="335"/>
  <p:tag name="TIMELINE" val="0,5/30,0/45,7"/>
  <p:tag name="ARTICULATE_TITLE_TAG" val="Richiami di logica"/>
  <p:tag name="ARTICULATE_SLIDE_PAUSE" val="0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21,922"/>
  <p:tag name="AUDIO_ID" val="336"/>
  <p:tag name="TIMELINE" val="1,9/52,6/59,1"/>
  <p:tag name="ARTICULATE_TITLE_TAG" val="Richiami di logica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1,859"/>
  <p:tag name="AUDIO_ID" val="340"/>
  <p:tag name="TIMELINE" val="55,7"/>
  <p:tag name="ARTICULATE_TITLE_TAG" val="Costrutto di selezione a 2 vie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0,204"/>
  <p:tag name="AUDIO_ID" val="341"/>
  <p:tag name="TIMELINE" val="114,8"/>
  <p:tag name="ARTICULATE_TITLE_TAG" val="Selezione a 2 vie: convenzioni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2,218"/>
  <p:tag name="AUDIO_ID" val="301"/>
  <p:tag name="TIMELINE" val="16,3"/>
  <p:tag name="ARTICULATE_TITLE_TAG" val="Selezione a 2 vie: flowchart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9,26501"/>
  <p:tag name="AUDIO_ID" val="302"/>
  <p:tag name="ARTICULATE_TITLE_TAG" val="Valore assoluto: definizione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7,314"/>
  <p:tag name="AUDIO_ID" val="346"/>
  <p:tag name="TIMELINE" val="40,6"/>
  <p:tag name="ARTICULATE_TITLE_TAG" val="Valore assoluto: dati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12,281"/>
  <p:tag name="AUDIO_ID" val="337"/>
  <p:tag name="ARTICULATE_TITLE_TAG" val="Valore assoluto: algoritmo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5,313"/>
  <p:tag name="AUDIO_ID" val="303"/>
  <p:tag name="TIMELINE" val="91,9/111,8"/>
  <p:tag name="ARTICULATE_TITLE_TAG" val="Costrutto if-then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1696</TotalTime>
  <Words>1476</Words>
  <Application>Microsoft Office PowerPoint</Application>
  <PresentationFormat>Presentazione su schermo (4:3)</PresentationFormat>
  <Paragraphs>421</Paragraphs>
  <Slides>26</Slides>
  <Notes>26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26</vt:i4>
      </vt:variant>
    </vt:vector>
  </HeadingPairs>
  <TitlesOfParts>
    <vt:vector size="40" baseType="lpstr">
      <vt:lpstr>Times New Roman</vt:lpstr>
      <vt:lpstr>MS PGothic</vt:lpstr>
      <vt:lpstr>Arial</vt:lpstr>
      <vt:lpstr>Avant Garde</vt:lpstr>
      <vt:lpstr>Comic Sans MS</vt:lpstr>
      <vt:lpstr>Wingdings</vt:lpstr>
      <vt:lpstr>New York</vt:lpstr>
      <vt:lpstr>Courier New</vt:lpstr>
      <vt:lpstr>Arial Unicode MS</vt:lpstr>
      <vt:lpstr>Tahoma</vt:lpstr>
      <vt:lpstr>Struttura predefinita</vt:lpstr>
      <vt:lpstr>Documento Microsoft Word</vt:lpstr>
      <vt:lpstr>MathType 5.0 Equation</vt:lpstr>
      <vt:lpstr>MathType 4.0 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SurfaceGiulioGiunta</cp:lastModifiedBy>
  <cp:revision>72</cp:revision>
  <dcterms:created xsi:type="dcterms:W3CDTF">2001-09-13T12:43:04Z</dcterms:created>
  <dcterms:modified xsi:type="dcterms:W3CDTF">2022-09-29T11:21:18Z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AP-04-01-T</vt:lpwstr>
  </property>
</Properties>
</file>