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723" r:id="rId2"/>
  </p:sldMasterIdLst>
  <p:notesMasterIdLst>
    <p:notesMasterId r:id="rId11"/>
  </p:notesMasterIdLst>
  <p:handoutMasterIdLst>
    <p:handoutMasterId r:id="rId12"/>
  </p:handoutMasterIdLst>
  <p:sldIdLst>
    <p:sldId id="326" r:id="rId3"/>
    <p:sldId id="338" r:id="rId4"/>
    <p:sldId id="339" r:id="rId5"/>
    <p:sldId id="340" r:id="rId6"/>
    <p:sldId id="341" r:id="rId7"/>
    <p:sldId id="342" r:id="rId8"/>
    <p:sldId id="343" r:id="rId9"/>
    <p:sldId id="344" r:id="rId10"/>
  </p:sldIdLst>
  <p:sldSz cx="9144000" cy="6858000" type="screen4x3"/>
  <p:notesSz cx="6669088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66"/>
    <a:srgbClr val="CCFFFF"/>
    <a:srgbClr val="FFFF99"/>
    <a:srgbClr val="CCCCFF"/>
    <a:srgbClr val="CCFF99"/>
    <a:srgbClr val="FF99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008" autoAdjust="0"/>
    <p:restoredTop sz="94607" autoAdjust="0"/>
  </p:normalViewPr>
  <p:slideViewPr>
    <p:cSldViewPr>
      <p:cViewPr varScale="1">
        <p:scale>
          <a:sx n="168" d="100"/>
          <a:sy n="168" d="100"/>
        </p:scale>
        <p:origin x="2768" y="216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74C6ED4-3FA8-4D97-B4DF-449F7121B2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F1BB95A-7F14-4C7A-9C93-A9DBB339F6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2995FCC-9945-49DF-92F9-3F0C2084E9E6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3779150" y="9431814"/>
            <a:ext cx="2889938" cy="4964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B197D5B-A010-4867-8D53-6C49F7133947}" type="slidenum">
              <a:rPr lang="it-IT" sz="1200">
                <a:solidFill>
                  <a:srgbClr val="009999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it-IT" sz="1200">
              <a:solidFill>
                <a:srgbClr val="009999"/>
              </a:solidFill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solidFill>
            <a:srgbClr val="FFFFFF"/>
          </a:solidFill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907"/>
            <a:ext cx="4890665" cy="4467701"/>
          </a:xfrm>
          <a:noFill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69B43E8-2F70-44CE-A5C3-3A4577CB9B91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212" y="4715907"/>
            <a:ext cx="4889121" cy="4467701"/>
          </a:xfrm>
          <a:noFill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45CD8AE-39C2-4005-A8B6-BA9AA6A73A44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212" y="4715907"/>
            <a:ext cx="4889121" cy="4467701"/>
          </a:xfrm>
          <a:noFill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73CD139-8CD1-4D3F-A149-F751765480A7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212" y="4715907"/>
            <a:ext cx="4889121" cy="4467701"/>
          </a:xfrm>
          <a:noFill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E175E04-9A4C-44E2-9D42-124681DE0932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212" y="4715907"/>
            <a:ext cx="4889121" cy="4467701"/>
          </a:xfrm>
          <a:noFill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A7338FD-1395-4F10-AC4F-31E8DFED7A30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212" y="4715907"/>
            <a:ext cx="4889121" cy="4467701"/>
          </a:xfrm>
          <a:noFill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FF3F8D9-815D-4041-A333-5AB1CFFCD8AF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solidFill>
            <a:srgbClr val="FFFFFF"/>
          </a:solidFill>
          <a:ln/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212" y="4715907"/>
            <a:ext cx="4889121" cy="4467701"/>
          </a:xfrm>
          <a:noFill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92FC8-5E60-43D0-B542-A4941FED90B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514BE-7185-4306-B9E5-30E5B6AA23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DA5B3-C18A-4A33-A6AC-1B9A1B6DBC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ECB6B-5F68-497B-A2B5-6E03D0D4B5D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DAE6C-9DBB-43FC-9515-8E62C763639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8EF48-9F8D-4A92-A596-05C5A8503C4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4428AC-55B2-4AE6-B6E4-8AD911D631D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801B9-87A1-4B1D-B1D1-FFF885FDBED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95DDD1-B9E1-455F-870A-456557B06D3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186FC-B81B-4A17-9379-508D0AB505F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5CE7F-1471-45BD-908D-B3FCE4BCEBA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EDC41-090E-46BF-BB4A-6EE6DBD9249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8B43A-9E8B-4BDE-83C6-B36158DDBE1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ED38B-6BED-4FB7-A7BA-A241FA7D5FF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399AE-C66C-42EC-9569-59C62AB5F13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0D582-AED0-43AF-B8D3-E7715145AF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E9546-B39D-432B-A254-FD2E174D9C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9C302-F21E-453F-B1F4-EAFAE37A8B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490EE-41F6-442F-96DE-A868B13CB0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ACD5-DCD2-4C2C-A26C-447A6E5754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806D9-23BB-48A8-82EA-634441C6B2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BD14F-B3F6-4909-AC77-529A6D9694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E25382A-0F8D-4882-A22B-445788947D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3461D6-F928-468A-A6B1-97BB4E1433D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8137525" cy="1006475"/>
          </a:xfrm>
        </p:spPr>
        <p:txBody>
          <a:bodyPr/>
          <a:lstStyle/>
          <a:p>
            <a:pPr algn="ctr" eaLnBrk="1" hangingPunct="1"/>
            <a:r>
              <a:rPr lang="it-IT" sz="4000" dirty="0">
                <a:solidFill>
                  <a:srgbClr val="FF0000"/>
                </a:solidFill>
              </a:rPr>
              <a:t>Obiettivi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1484784"/>
            <a:ext cx="7010400" cy="3670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it-IT" dirty="0"/>
          </a:p>
          <a:p>
            <a:pPr>
              <a:spcBef>
                <a:spcPts val="900"/>
              </a:spcBef>
              <a:buClr>
                <a:srgbClr val="FF9966"/>
              </a:buClr>
              <a:buSzPct val="60000"/>
              <a:buFont typeface="Wingdings" pitchFamily="2" charset="2"/>
              <a:buChar char=""/>
              <a:defRPr/>
            </a:pPr>
            <a:r>
              <a:rPr lang="it-IT" dirty="0">
                <a:latin typeface="Arial Narrow" pitchFamily="34" charset="0"/>
              </a:rPr>
              <a:t>Operazioni in corso</a:t>
            </a:r>
          </a:p>
          <a:p>
            <a:pPr>
              <a:spcBef>
                <a:spcPts val="900"/>
              </a:spcBef>
              <a:buClr>
                <a:srgbClr val="FF9966"/>
              </a:buClr>
              <a:buSzPct val="60000"/>
              <a:buFont typeface="Wingdings" pitchFamily="2" charset="2"/>
              <a:buChar char=""/>
              <a:defRPr/>
            </a:pPr>
            <a:r>
              <a:rPr lang="it-IT" dirty="0">
                <a:latin typeface="Arial Narrow" pitchFamily="34" charset="0"/>
              </a:rPr>
              <a:t> Principio di Prudenza</a:t>
            </a:r>
          </a:p>
          <a:p>
            <a:pPr>
              <a:spcBef>
                <a:spcPts val="900"/>
              </a:spcBef>
              <a:buClr>
                <a:srgbClr val="FF9966"/>
              </a:buClr>
              <a:buSzPct val="60000"/>
              <a:buFont typeface="Wingdings" pitchFamily="2" charset="2"/>
              <a:buChar char=""/>
              <a:defRPr/>
            </a:pPr>
            <a:r>
              <a:rPr lang="it-IT" dirty="0">
                <a:latin typeface="Arial Narrow" pitchFamily="34" charset="0"/>
              </a:rPr>
              <a:t>Costi futuri presunti</a:t>
            </a:r>
          </a:p>
          <a:p>
            <a:pPr>
              <a:spcBef>
                <a:spcPts val="900"/>
              </a:spcBef>
              <a:buClr>
                <a:srgbClr val="FF9966"/>
              </a:buClr>
              <a:buSzPct val="60000"/>
              <a:buFont typeface="Wingdings" pitchFamily="2" charset="2"/>
              <a:buChar char=""/>
              <a:defRPr/>
            </a:pPr>
            <a:r>
              <a:rPr lang="it-IT" dirty="0">
                <a:latin typeface="Arial Narrow" pitchFamily="34" charset="0"/>
              </a:rPr>
              <a:t>Perdite future presunte</a:t>
            </a:r>
          </a:p>
          <a:p>
            <a:pPr eaLnBrk="1" hangingPunct="1"/>
            <a:endParaRPr lang="it-IT" dirty="0"/>
          </a:p>
          <a:p>
            <a:pPr eaLnBrk="1" hangingPunct="1">
              <a:buFont typeface="Wingdings" pitchFamily="2" charset="2"/>
              <a:buNone/>
            </a:pPr>
            <a:endParaRPr lang="it-IT" dirty="0"/>
          </a:p>
        </p:txBody>
      </p:sp>
      <p:sp>
        <p:nvSpPr>
          <p:cNvPr id="5123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15CDB-F04B-4AC6-AC53-CDC6B9963867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7239000" y="623728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BF4A578-07E3-46D2-8C05-B2CCE1D570DE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81013" y="152400"/>
            <a:ext cx="84582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4" charset="0"/>
              </a:rPr>
              <a:t>Il principio di competenza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786447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209800" y="5407025"/>
            <a:ext cx="2218184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dirty="0">
                <a:solidFill>
                  <a:schemeClr val="accent6"/>
                </a:solidFill>
                <a:latin typeface="Arial Narrow" pitchFamily="34" charset="0"/>
              </a:rPr>
              <a:t>Riferiti </a:t>
            </a:r>
          </a:p>
          <a:p>
            <a:pPr algn="ctr">
              <a:defRPr/>
            </a:pPr>
            <a:r>
              <a:rPr lang="it-IT" dirty="0">
                <a:solidFill>
                  <a:schemeClr val="accent6"/>
                </a:solidFill>
                <a:latin typeface="Arial Narrow" pitchFamily="34" charset="0"/>
              </a:rPr>
              <a:t>al tempo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2555875" y="1470025"/>
            <a:ext cx="4464050" cy="19351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it-IT" b="1">
                <a:solidFill>
                  <a:schemeClr val="tx1"/>
                </a:solidFill>
                <a:latin typeface="Arial Narrow" pitchFamily="34" charset="0"/>
              </a:rPr>
              <a:t>Calcolo di passività o</a:t>
            </a:r>
          </a:p>
          <a:p>
            <a:pPr algn="ctr"/>
            <a:r>
              <a:rPr lang="it-IT" b="1">
                <a:solidFill>
                  <a:schemeClr val="tx1"/>
                </a:solidFill>
                <a:latin typeface="Arial Narrow" pitchFamily="34" charset="0"/>
              </a:rPr>
              <a:t>costi futuri presunti,</a:t>
            </a:r>
          </a:p>
          <a:p>
            <a:pPr algn="ctr"/>
            <a:r>
              <a:rPr lang="it-IT" b="1">
                <a:solidFill>
                  <a:schemeClr val="tx1"/>
                </a:solidFill>
                <a:latin typeface="Arial Narrow" pitchFamily="34" charset="0"/>
              </a:rPr>
              <a:t>di competenza del periodo</a:t>
            </a:r>
            <a:endParaRPr lang="it-IT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50" name="CasellaDiTesto 2"/>
          <p:cNvSpPr txBox="1">
            <a:spLocks noChangeArrowheads="1"/>
          </p:cNvSpPr>
          <p:nvPr/>
        </p:nvSpPr>
        <p:spPr bwMode="auto">
          <a:xfrm>
            <a:off x="3203848" y="4293096"/>
            <a:ext cx="324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Arial Narrow" pitchFamily="34" charset="0"/>
              </a:rPr>
              <a:t>COSTI </a:t>
            </a:r>
            <a:r>
              <a:rPr lang="it-IT" sz="2400" dirty="0" err="1">
                <a:solidFill>
                  <a:srgbClr val="FF0000"/>
                </a:solidFill>
                <a:latin typeface="Arial Narrow" pitchFamily="34" charset="0"/>
              </a:rPr>
              <a:t>DI</a:t>
            </a:r>
            <a:r>
              <a:rPr lang="it-IT" sz="2400" dirty="0">
                <a:solidFill>
                  <a:srgbClr val="FF0000"/>
                </a:solidFill>
                <a:latin typeface="Arial Narrow" pitchFamily="34" charset="0"/>
              </a:rPr>
              <a:t> INTEGRAZIONE</a:t>
            </a:r>
          </a:p>
        </p:txBody>
      </p:sp>
      <p:sp>
        <p:nvSpPr>
          <p:cNvPr id="10251" name="Freccia circolare a destra 3"/>
          <p:cNvSpPr>
            <a:spLocks noChangeArrowheads="1"/>
          </p:cNvSpPr>
          <p:nvPr/>
        </p:nvSpPr>
        <p:spPr bwMode="auto">
          <a:xfrm>
            <a:off x="1308100" y="4581128"/>
            <a:ext cx="1319684" cy="1187847"/>
          </a:xfrm>
          <a:prstGeom prst="curvedRightArrow">
            <a:avLst>
              <a:gd name="adj1" fmla="val 24986"/>
              <a:gd name="adj2" fmla="val 49971"/>
              <a:gd name="adj3" fmla="val 25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52" name="Freccia circolare a sinistra 4"/>
          <p:cNvSpPr>
            <a:spLocks noChangeArrowheads="1"/>
          </p:cNvSpPr>
          <p:nvPr/>
        </p:nvSpPr>
        <p:spPr bwMode="auto">
          <a:xfrm>
            <a:off x="7452320" y="4365104"/>
            <a:ext cx="1091878" cy="1432049"/>
          </a:xfrm>
          <a:prstGeom prst="curvedLeftArrow">
            <a:avLst>
              <a:gd name="adj1" fmla="val 24986"/>
              <a:gd name="adj2" fmla="val 49971"/>
              <a:gd name="adj3" fmla="val 25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156176" y="5301208"/>
            <a:ext cx="12001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chemeClr val="accent6"/>
                </a:solidFill>
                <a:latin typeface="Arial Narrow" pitchFamily="34" charset="0"/>
              </a:rPr>
              <a:t>Riferiti</a:t>
            </a:r>
          </a:p>
          <a:p>
            <a:pPr algn="ctr">
              <a:defRPr/>
            </a:pPr>
            <a:r>
              <a:rPr lang="it-IT" dirty="0">
                <a:solidFill>
                  <a:schemeClr val="accent6"/>
                </a:solidFill>
                <a:latin typeface="Arial Narrow" pitchFamily="34" charset="0"/>
              </a:rPr>
              <a:t>al rischio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6934200" y="61722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59A53C7-3E41-471C-A00A-A45812313528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827088" y="620713"/>
            <a:ext cx="8748712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4400" b="1">
              <a:solidFill>
                <a:srgbClr val="336699"/>
              </a:solidFill>
              <a:latin typeface="Arial Narrow" pitchFamily="34" charset="0"/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828800" y="457200"/>
            <a:ext cx="5807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400" b="1">
                <a:solidFill>
                  <a:srgbClr val="336699"/>
                </a:solidFill>
                <a:latin typeface="Arial Narrow" pitchFamily="34" charset="0"/>
              </a:rPr>
              <a:t>Il principio di competenza</a:t>
            </a:r>
          </a:p>
        </p:txBody>
      </p:sp>
      <p:sp>
        <p:nvSpPr>
          <p:cNvPr id="11271" name="AutoShape 9"/>
          <p:cNvSpPr>
            <a:spLocks noChangeArrowheads="1"/>
          </p:cNvSpPr>
          <p:nvPr/>
        </p:nvSpPr>
        <p:spPr bwMode="auto">
          <a:xfrm>
            <a:off x="557213" y="1797050"/>
            <a:ext cx="2844800" cy="155733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8" charset="0"/>
              </a:rPr>
              <a:t>RISCONTI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029200" y="4149725"/>
            <a:ext cx="3502025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MANIFESTAZIONE FINANZIARIA </a:t>
            </a:r>
            <a:r>
              <a:rPr lang="it-IT" b="1" u="sng" dirty="0">
                <a:solidFill>
                  <a:schemeClr val="accent6"/>
                </a:solidFill>
                <a:latin typeface="Arial Narrow" pitchFamily="34" charset="0"/>
              </a:rPr>
              <a:t>INCERTA</a:t>
            </a:r>
          </a:p>
        </p:txBody>
      </p:sp>
      <p:sp>
        <p:nvSpPr>
          <p:cNvPr id="11273" name="Freccia a destra 1"/>
          <p:cNvSpPr>
            <a:spLocks noChangeArrowheads="1"/>
          </p:cNvSpPr>
          <p:nvPr/>
        </p:nvSpPr>
        <p:spPr bwMode="auto">
          <a:xfrm>
            <a:off x="3741738" y="2420938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5202238" y="2349500"/>
            <a:ext cx="3636962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MANIFESTAZIONE FINANZIARI </a:t>
            </a:r>
            <a:r>
              <a:rPr lang="it-IT" b="1" u="sng" dirty="0">
                <a:solidFill>
                  <a:schemeClr val="accent6"/>
                </a:solidFill>
                <a:latin typeface="Arial Narrow" pitchFamily="34" charset="0"/>
              </a:rPr>
              <a:t>CERTA</a:t>
            </a:r>
          </a:p>
        </p:txBody>
      </p:sp>
      <p:sp>
        <p:nvSpPr>
          <p:cNvPr id="2" name="AutoShape 9"/>
          <p:cNvSpPr>
            <a:spLocks noChangeArrowheads="1"/>
          </p:cNvSpPr>
          <p:nvPr/>
        </p:nvSpPr>
        <p:spPr bwMode="auto">
          <a:xfrm>
            <a:off x="544513" y="3716338"/>
            <a:ext cx="2843212" cy="165735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8" charset="0"/>
              </a:rPr>
              <a:t>COSTI DI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8" charset="0"/>
              </a:rPr>
              <a:t>INTEGRAZIONE</a:t>
            </a:r>
          </a:p>
        </p:txBody>
      </p:sp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25" y="4206875"/>
            <a:ext cx="9810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277" name="Connettore 2 5"/>
          <p:cNvCxnSpPr>
            <a:cxnSpLocks noChangeShapeType="1"/>
          </p:cNvCxnSpPr>
          <p:nvPr/>
        </p:nvCxnSpPr>
        <p:spPr bwMode="auto">
          <a:xfrm>
            <a:off x="6477000" y="5146675"/>
            <a:ext cx="0" cy="3603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278" name="CasellaDiTesto 7"/>
          <p:cNvSpPr txBox="1">
            <a:spLocks noChangeArrowheads="1"/>
          </p:cNvSpPr>
          <p:nvPr/>
        </p:nvSpPr>
        <p:spPr bwMode="auto">
          <a:xfrm>
            <a:off x="5292725" y="5589588"/>
            <a:ext cx="28829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it-IT">
                <a:solidFill>
                  <a:schemeClr val="tx2"/>
                </a:solidFill>
                <a:latin typeface="Arial Narrow" pitchFamily="34" charset="0"/>
              </a:rPr>
              <a:t>Nell’importo</a:t>
            </a:r>
          </a:p>
          <a:p>
            <a:pPr marL="342900" indent="-342900">
              <a:buFont typeface="Arial" charset="0"/>
              <a:buChar char="•"/>
            </a:pPr>
            <a:r>
              <a:rPr lang="it-IT">
                <a:solidFill>
                  <a:schemeClr val="tx2"/>
                </a:solidFill>
                <a:latin typeface="Arial Narrow" pitchFamily="34" charset="0"/>
              </a:rPr>
              <a:t>Nella manifestazione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1752600" y="539750"/>
            <a:ext cx="60960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4" charset="0"/>
              </a:rPr>
              <a:t>Il principio di competenza</a:t>
            </a:r>
          </a:p>
        </p:txBody>
      </p:sp>
      <p:sp>
        <p:nvSpPr>
          <p:cNvPr id="12291" name="AutoShape 9"/>
          <p:cNvSpPr>
            <a:spLocks noChangeArrowheads="1"/>
          </p:cNvSpPr>
          <p:nvPr/>
        </p:nvSpPr>
        <p:spPr bwMode="auto">
          <a:xfrm>
            <a:off x="406400" y="1800225"/>
            <a:ext cx="2844800" cy="155733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8" charset="0"/>
              </a:rPr>
              <a:t>COSTI FUTURI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>
                <a:solidFill>
                  <a:srgbClr val="6600CC"/>
                </a:solidFill>
                <a:latin typeface="Arial" charset="0"/>
                <a:cs typeface="Times New Roman" pitchFamily="18" charset="0"/>
              </a:rPr>
              <a:t>PRESUNTI</a:t>
            </a:r>
          </a:p>
        </p:txBody>
      </p:sp>
      <p:sp>
        <p:nvSpPr>
          <p:cNvPr id="12292" name="Rettangolo 1"/>
          <p:cNvSpPr>
            <a:spLocks noChangeArrowheads="1"/>
          </p:cNvSpPr>
          <p:nvPr/>
        </p:nvSpPr>
        <p:spPr bwMode="auto">
          <a:xfrm>
            <a:off x="965200" y="3709988"/>
            <a:ext cx="7278688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b="1">
                <a:solidFill>
                  <a:schemeClr val="tx1"/>
                </a:solidFill>
                <a:latin typeface="Arial Narrow" pitchFamily="34" charset="0"/>
              </a:rPr>
              <a:t>Es.:</a:t>
            </a:r>
          </a:p>
          <a:p>
            <a:pPr algn="just"/>
            <a:r>
              <a:rPr lang="it-IT" b="1">
                <a:solidFill>
                  <a:schemeClr val="tx1"/>
                </a:solidFill>
                <a:latin typeface="Arial Narrow" pitchFamily="34" charset="0"/>
              </a:rPr>
              <a:t>un’azienda vende, in un periodo, 100 telefonini offrendo la</a:t>
            </a:r>
          </a:p>
          <a:p>
            <a:pPr algn="just"/>
            <a:r>
              <a:rPr lang="it-IT" b="1">
                <a:solidFill>
                  <a:schemeClr val="tx1"/>
                </a:solidFill>
                <a:latin typeface="Arial Narrow" pitchFamily="34" charset="0"/>
              </a:rPr>
              <a:t>garanzia per un anno.</a:t>
            </a:r>
          </a:p>
          <a:p>
            <a:pPr algn="just"/>
            <a:r>
              <a:rPr lang="it-IT" b="1">
                <a:solidFill>
                  <a:schemeClr val="tx1"/>
                </a:solidFill>
                <a:latin typeface="Arial Narrow" pitchFamily="34" charset="0"/>
              </a:rPr>
              <a:t>A quanto ammontano i costi di competenza?</a:t>
            </a:r>
            <a:endParaRPr lang="it-IT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508125" y="346075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04800" y="304800"/>
            <a:ext cx="8839200" cy="1674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2133600" y="368300"/>
            <a:ext cx="6019800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4" charset="0"/>
              </a:rPr>
              <a:t>Il principio di competenza</a:t>
            </a:r>
          </a:p>
        </p:txBody>
      </p:sp>
      <p:sp>
        <p:nvSpPr>
          <p:cNvPr id="13317" name="Rettangolo 1"/>
          <p:cNvSpPr>
            <a:spLocks noChangeArrowheads="1"/>
          </p:cNvSpPr>
          <p:nvPr/>
        </p:nvSpPr>
        <p:spPr bwMode="auto">
          <a:xfrm>
            <a:off x="1258888" y="1773238"/>
            <a:ext cx="71294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chemeClr val="tx2"/>
                </a:solidFill>
                <a:latin typeface="Arial Narrow" pitchFamily="34" charset="0"/>
              </a:rPr>
              <a:t>Si stima che per il 20%dei telefonini sia richiesto</a:t>
            </a:r>
          </a:p>
          <a:p>
            <a:r>
              <a:rPr lang="it-IT" b="1">
                <a:solidFill>
                  <a:schemeClr val="tx2"/>
                </a:solidFill>
                <a:latin typeface="Arial Narrow" pitchFamily="34" charset="0"/>
              </a:rPr>
              <a:t>l’intervento della garanzia e che ogni intervento costi</a:t>
            </a:r>
          </a:p>
          <a:p>
            <a:r>
              <a:rPr lang="it-IT" b="1">
                <a:solidFill>
                  <a:schemeClr val="tx2"/>
                </a:solidFill>
                <a:latin typeface="Arial Narrow" pitchFamily="34" charset="0"/>
              </a:rPr>
              <a:t>mediamente 30 €</a:t>
            </a:r>
            <a:endParaRPr lang="it-IT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258888" y="4437063"/>
            <a:ext cx="1938337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accent6"/>
                </a:solidFill>
                <a:latin typeface="Arial Narrow" pitchFamily="34" charset="0"/>
              </a:rPr>
              <a:t>COSTI DI</a:t>
            </a:r>
          </a:p>
          <a:p>
            <a:pPr>
              <a:defRPr/>
            </a:pPr>
            <a:r>
              <a:rPr lang="it-IT" dirty="0">
                <a:solidFill>
                  <a:schemeClr val="accent6"/>
                </a:solidFill>
                <a:latin typeface="Arial Narrow" pitchFamily="34" charset="0"/>
              </a:rPr>
              <a:t>COMPETENZA</a:t>
            </a:r>
          </a:p>
        </p:txBody>
      </p:sp>
      <p:sp>
        <p:nvSpPr>
          <p:cNvPr id="13319" name="Freccia a destra 4"/>
          <p:cNvSpPr>
            <a:spLocks noChangeArrowheads="1"/>
          </p:cNvSpPr>
          <p:nvPr/>
        </p:nvSpPr>
        <p:spPr bwMode="auto">
          <a:xfrm>
            <a:off x="3844925" y="4557713"/>
            <a:ext cx="979488" cy="484187"/>
          </a:xfrm>
          <a:prstGeom prst="rightArrow">
            <a:avLst>
              <a:gd name="adj1" fmla="val 50000"/>
              <a:gd name="adj2" fmla="val 50106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219700" y="4557713"/>
            <a:ext cx="2611438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Costo del telefonino</a:t>
            </a:r>
          </a:p>
          <a:p>
            <a:pPr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+ 600 € </a:t>
            </a:r>
            <a:r>
              <a:rPr lang="it-IT" sz="2000" b="1" dirty="0">
                <a:solidFill>
                  <a:schemeClr val="accent6"/>
                </a:solidFill>
                <a:latin typeface="Arial Narrow" pitchFamily="34" charset="0"/>
              </a:rPr>
              <a:t>(30x20)</a:t>
            </a:r>
          </a:p>
          <a:p>
            <a:pPr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Costi per garanzia</a:t>
            </a:r>
            <a:endParaRPr lang="it-IT" dirty="0">
              <a:solidFill>
                <a:schemeClr val="accent6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62C8D3E-1D06-48BE-B72E-559E561B56A1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684213" y="404813"/>
            <a:ext cx="7750175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4" charset="0"/>
              </a:rPr>
              <a:t>Il principio di competenza</a:t>
            </a:r>
          </a:p>
        </p:txBody>
      </p:sp>
      <p:pic>
        <p:nvPicPr>
          <p:cNvPr id="1434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713" y="1557338"/>
            <a:ext cx="2528887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747713" y="4092575"/>
            <a:ext cx="7223125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Es.:</a:t>
            </a:r>
          </a:p>
          <a:p>
            <a:pPr algn="just"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un’azienda concede, in un periodo, 100 crediti</a:t>
            </a:r>
          </a:p>
          <a:p>
            <a:pPr algn="just"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di funzionamento a diversi clienti.</a:t>
            </a:r>
          </a:p>
          <a:p>
            <a:pPr algn="just"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A quanto ammontano i costi di competenza,</a:t>
            </a:r>
          </a:p>
          <a:p>
            <a:pPr algn="just"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in caso di “insolvenza” di qualche debitore ?</a:t>
            </a:r>
            <a:endParaRPr lang="it-IT" dirty="0">
              <a:solidFill>
                <a:schemeClr val="accent6"/>
              </a:solidFill>
              <a:latin typeface="Arial Narrow" pitchFamily="34" charset="0"/>
            </a:endParaRPr>
          </a:p>
        </p:txBody>
      </p:sp>
      <p:pic>
        <p:nvPicPr>
          <p:cNvPr id="14344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3625" y="1917700"/>
            <a:ext cx="12557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5435600" y="2060575"/>
            <a:ext cx="3097213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accent6"/>
                </a:solidFill>
                <a:latin typeface="+mj-lt"/>
              </a:rPr>
              <a:t>Riferite ad attività e passività del capitale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27E8376-E43D-46FA-A963-9FA2FF1CC125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50825" y="115888"/>
            <a:ext cx="8785225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4" charset="0"/>
              </a:rPr>
              <a:t>Il principio di competenza </a:t>
            </a:r>
          </a:p>
        </p:txBody>
      </p:sp>
      <p:sp>
        <p:nvSpPr>
          <p:cNvPr id="15366" name="AutoShape 7"/>
          <p:cNvSpPr>
            <a:spLocks noChangeArrowheads="1"/>
          </p:cNvSpPr>
          <p:nvPr/>
        </p:nvSpPr>
        <p:spPr bwMode="auto">
          <a:xfrm>
            <a:off x="1908175" y="1317625"/>
            <a:ext cx="5903913" cy="19351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it-IT" b="1">
                <a:solidFill>
                  <a:schemeClr val="tx2"/>
                </a:solidFill>
                <a:latin typeface="Arial Narrow" pitchFamily="34" charset="0"/>
              </a:rPr>
              <a:t>Si stima che il 10% dei crediti sia inesigibile</a:t>
            </a:r>
          </a:p>
          <a:p>
            <a:r>
              <a:rPr lang="it-IT" b="1">
                <a:solidFill>
                  <a:schemeClr val="tx2"/>
                </a:solidFill>
                <a:latin typeface="Arial Narrow" pitchFamily="34" charset="0"/>
              </a:rPr>
              <a:t>per un importo complessivo di 1.000 €</a:t>
            </a:r>
            <a:endParaRPr lang="it-IT">
              <a:solidFill>
                <a:schemeClr val="tx2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5367" name="Rettangolo 1"/>
          <p:cNvSpPr>
            <a:spLocks noChangeArrowheads="1"/>
          </p:cNvSpPr>
          <p:nvPr/>
        </p:nvSpPr>
        <p:spPr bwMode="auto">
          <a:xfrm>
            <a:off x="539750" y="4797425"/>
            <a:ext cx="2016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2D2DB9"/>
                </a:solidFill>
                <a:latin typeface="Arial Narrow" pitchFamily="34" charset="0"/>
              </a:rPr>
              <a:t>COSTI DI</a:t>
            </a:r>
          </a:p>
          <a:p>
            <a:r>
              <a:rPr lang="it-IT">
                <a:solidFill>
                  <a:srgbClr val="2D2DB9"/>
                </a:solidFill>
                <a:latin typeface="Arial Narrow" pitchFamily="34" charset="0"/>
              </a:rPr>
              <a:t>COMPETENZA</a:t>
            </a:r>
          </a:p>
        </p:txBody>
      </p:sp>
      <p:pic>
        <p:nvPicPr>
          <p:cNvPr id="1536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1338" y="4954588"/>
            <a:ext cx="9937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4265613" y="4810125"/>
            <a:ext cx="2519362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accent6"/>
                </a:solidFill>
                <a:latin typeface="Times New Roman"/>
              </a:rPr>
              <a:t>Tutti i costi </a:t>
            </a:r>
          </a:p>
          <a:p>
            <a:pPr algn="ctr">
              <a:defRPr/>
            </a:pPr>
            <a:r>
              <a:rPr lang="it-IT" b="1" dirty="0">
                <a:solidFill>
                  <a:schemeClr val="accent6"/>
                </a:solidFill>
                <a:latin typeface="Times New Roman"/>
              </a:rPr>
              <a:t>+ 1.000 </a:t>
            </a:r>
            <a:r>
              <a:rPr lang="it-IT" b="1" dirty="0">
                <a:latin typeface="Times New Roman"/>
              </a:rPr>
              <a:t>€</a:t>
            </a:r>
            <a:endParaRPr lang="it-IT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</a:rPr>
              <a:t>22/04/12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6488B1C-801D-4C3E-ADED-0083B1BA7F6F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600200" y="0"/>
            <a:ext cx="6019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4" charset="0"/>
              </a:rPr>
              <a:t>Possibili domande di esame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0" y="4495800"/>
          <a:ext cx="2895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0" r:id="rId3" imgW="1142857" imgH="857143" progId="">
                  <p:embed/>
                </p:oleObj>
              </mc:Choice>
              <mc:Fallback>
                <p:oleObj r:id="rId3" imgW="1142857" imgH="857143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95800"/>
                        <a:ext cx="289560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/>
          <p:cNvSpPr/>
          <p:nvPr/>
        </p:nvSpPr>
        <p:spPr>
          <a:xfrm>
            <a:off x="2267744" y="1916832"/>
            <a:ext cx="6173788" cy="13157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900"/>
              </a:spcBef>
              <a:buClr>
                <a:srgbClr val="FF9966"/>
              </a:buClr>
              <a:buSzPct val="60000"/>
              <a:defRPr/>
            </a:pPr>
            <a:endParaRPr lang="it-IT" sz="3600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spcBef>
                <a:spcPts val="900"/>
              </a:spcBef>
              <a:buClr>
                <a:srgbClr val="FF9966"/>
              </a:buClr>
              <a:buSzPct val="60000"/>
              <a:buFont typeface="Wingdings" pitchFamily="2" charset="2"/>
              <a:buChar char=""/>
              <a:defRPr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Costi e perdite </a:t>
            </a:r>
            <a:r>
              <a:rPr lang="it-IT" sz="360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futuri presunti</a:t>
            </a:r>
            <a:endParaRPr lang="it-IT" sz="3600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ea">
  <a:themeElements>
    <a:clrScheme name="1_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1_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</TotalTime>
  <Words>230</Words>
  <Application>Microsoft Macintosh PowerPoint</Application>
  <PresentationFormat>Presentazione su schermo (4:3)</PresentationFormat>
  <Paragraphs>71</Paragraphs>
  <Slides>8</Slides>
  <Notes>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Times New Roman</vt:lpstr>
      <vt:lpstr>Wingdings</vt:lpstr>
      <vt:lpstr>1_ea</vt:lpstr>
      <vt:lpstr>Tema di Office</vt:lpstr>
      <vt:lpstr>Obiettivi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Concetta Metallo</cp:lastModifiedBy>
  <cp:revision>158</cp:revision>
  <dcterms:created xsi:type="dcterms:W3CDTF">2005-09-20T10:34:20Z</dcterms:created>
  <dcterms:modified xsi:type="dcterms:W3CDTF">2022-11-28T10:01:08Z</dcterms:modified>
</cp:coreProperties>
</file>