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31"/>
  </p:notesMasterIdLst>
  <p:sldIdLst>
    <p:sldId id="296" r:id="rId2"/>
    <p:sldId id="297" r:id="rId3"/>
    <p:sldId id="301" r:id="rId4"/>
    <p:sldId id="299" r:id="rId5"/>
    <p:sldId id="298" r:id="rId6"/>
    <p:sldId id="300" r:id="rId7"/>
    <p:sldId id="31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83" r:id="rId28"/>
    <p:sldId id="284" r:id="rId29"/>
    <p:sldId id="312" r:id="rId30"/>
  </p:sldIdLst>
  <p:sldSz cx="9144000" cy="6858000" type="screen4x3"/>
  <p:notesSz cx="6858000" cy="9144000"/>
  <p:embeddedFontLst>
    <p:embeddedFont>
      <p:font typeface="Arial Narrow" panose="020B0604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902030302020204" pitchFamily="66" charset="0"/>
      <p:regular r:id="rId40"/>
    </p:embeddedFont>
    <p:embeddedFont>
      <p:font typeface="Segoe UI Symbol" panose="020B0502040204020203" pitchFamily="34" charset="0"/>
      <p:regular r:id="rId41"/>
    </p:embeddedFont>
    <p:embeddedFont>
      <p:font typeface="Trebuchet MS" panose="020B0703020202090204" pitchFamily="34" charset="0"/>
      <p:regular r:id="rId42"/>
      <p:bold r:id="rId43"/>
      <p:italic r:id="rId44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5"/>
  </p:normalViewPr>
  <p:slideViewPr>
    <p:cSldViewPr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32F8BA2-4BBF-4524-9D5C-5013EC0E9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0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17B83E-8400-9A45-9D03-5D16F7CE5FA1}" type="slidenum">
              <a:rPr lang="it-IT"/>
              <a:pPr/>
              <a:t>1</a:t>
            </a:fld>
            <a:endParaRPr lang="it-IT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3238D8-A822-BA49-A843-5B24B2408BAF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2970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2970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latin typeface="Arial" charset="0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AF45E0-9E4B-554D-86F1-391E590A5F33}" type="slidenum">
              <a:rPr lang="it-IT"/>
              <a:pPr/>
              <a:t>20</a:t>
            </a:fld>
            <a:endParaRPr lang="it-IT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B4403A-5A03-1247-BC71-9A2A61059DC1}" type="slidenum">
              <a:rPr lang="it-IT"/>
              <a:pPr/>
              <a:t>21</a:t>
            </a:fld>
            <a:endParaRPr lang="it-IT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147791-1148-7B44-9693-2574CE531B07}" type="slidenum">
              <a:rPr lang="it-IT"/>
              <a:pPr/>
              <a:t>22</a:t>
            </a:fld>
            <a:endParaRPr lang="it-IT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160D84-4B5A-1647-862B-ED6D56569652}" type="slidenum">
              <a:rPr lang="it-IT"/>
              <a:pPr/>
              <a:t>23</a:t>
            </a:fld>
            <a:endParaRPr lang="it-IT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97DD9A-EFBD-064C-A0A6-6F7DD66C69C6}" type="slidenum">
              <a:rPr lang="it-IT"/>
              <a:pPr/>
              <a:t>24</a:t>
            </a:fld>
            <a:endParaRPr lang="it-IT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D2F60D-44D1-6246-BC6F-9B1202DFF9B5}" type="slidenum">
              <a:rPr lang="it-IT"/>
              <a:pPr/>
              <a:t>25</a:t>
            </a:fld>
            <a:endParaRPr lang="it-IT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609F59-AC05-C345-9C30-60E80B73F3DA}" type="slidenum">
              <a:rPr lang="it-IT"/>
              <a:pPr/>
              <a:t>26</a:t>
            </a:fld>
            <a:endParaRPr lang="it-IT"/>
          </a:p>
        </p:txBody>
      </p:sp>
      <p:sp>
        <p:nvSpPr>
          <p:cNvPr id="583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83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4034F6-31F9-DA46-A319-5BF52C6C415B}" type="slidenum">
              <a:rPr lang="it-IT"/>
              <a:pPr/>
              <a:t>29</a:t>
            </a:fld>
            <a:endParaRPr lang="it-IT"/>
          </a:p>
        </p:txBody>
      </p:sp>
      <p:sp>
        <p:nvSpPr>
          <p:cNvPr id="624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624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3E0AEA-B9CA-1845-A0AD-EF492AA03AD7}" type="slidenum">
              <a:rPr lang="it-IT"/>
              <a:pPr/>
              <a:t>2</a:t>
            </a:fld>
            <a:endParaRPr lang="it-IT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E56A95-0EC9-0047-9436-4F2B21A295A4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3174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174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Arial" charset="0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E32849-239D-1343-9C09-BAB01C2D05E1}" type="slidenum">
              <a:rPr lang="it-IT"/>
              <a:pPr/>
              <a:t>3</a:t>
            </a:fld>
            <a:endParaRPr lang="it-IT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A51484-0305-6E4F-A8C8-1C7A4E7FE837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3994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994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Arial" charset="0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22C379-9096-F647-BB6E-81A789D25722}" type="slidenum">
              <a:rPr lang="it-IT"/>
              <a:pPr/>
              <a:t>4</a:t>
            </a:fld>
            <a:endParaRPr lang="it-IT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9086AF-2BC8-B749-ACB5-810ABF79B00E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3584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584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Arial" charset="0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951509-3721-5146-BAD3-90E4F254F5F3}" type="slidenum">
              <a:rPr lang="it-IT"/>
              <a:pPr/>
              <a:t>5</a:t>
            </a:fld>
            <a:endParaRPr lang="it-IT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C38515-C7D1-8341-B265-63ACB0268319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3379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37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Arial" charset="0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51F759-962A-384B-976F-92E6C9F948C5}" type="slidenum">
              <a:rPr lang="it-IT"/>
              <a:pPr/>
              <a:t>6</a:t>
            </a:fld>
            <a:endParaRPr lang="it-IT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951509-3721-5146-BAD3-90E4F254F5F3}" type="slidenum">
              <a:rPr lang="it-IT"/>
              <a:pPr/>
              <a:t>7</a:t>
            </a:fld>
            <a:endParaRPr lang="it-IT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C38515-C7D1-8341-B265-63ACB0268319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3379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337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Arial" charset="0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723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E5E788-B9BF-FA47-98AD-D80ABC9DCA43}" type="slidenum">
              <a:rPr lang="it-IT"/>
              <a:pPr/>
              <a:t>18</a:t>
            </a:fld>
            <a:endParaRPr lang="it-IT"/>
          </a:p>
        </p:txBody>
      </p:sp>
      <p:sp>
        <p:nvSpPr>
          <p:cNvPr id="419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19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FF200C-CD53-624E-B1AE-B709B79A5DB1}" type="slidenum">
              <a:rPr lang="it-IT"/>
              <a:pPr/>
              <a:t>19</a:t>
            </a:fld>
            <a:endParaRPr lang="it-IT"/>
          </a:p>
        </p:txBody>
      </p:sp>
      <p:sp>
        <p:nvSpPr>
          <p:cNvPr id="440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40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28558" cy="4114361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1D8E-E02B-4671-BAC2-0CF1A2FB4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9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8240-A49C-48AB-91B6-92E7F83FD0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3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8019-62D7-49BB-9DE9-1ECF57B38E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1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94E5A9-BA6D-44A1-A59A-5B6D705B906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5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6797-D39D-4A9D-B4D1-A12069B14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E11A0B-0E0E-4D11-B967-A11C041F4D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6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52BFEC-0397-4B4A-822F-B9F31D1629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7A0443-997D-427E-B73A-BA3BED41BE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A261FC-9E9C-47FA-9A10-9128ED7400E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3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EF55-00A8-427C-BA74-A199539A1D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6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353175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B6BCDD4-0755-4D3C-AE47-7131863455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009999"/>
                </a:solidFill>
                <a:latin typeface="Arial" charset="0"/>
              </a:rPr>
              <a:t>02/10/12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20D2F7-242A-D240-9A9A-36834482E037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895600" y="152400"/>
            <a:ext cx="6019800" cy="972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 dirty="0">
                <a:solidFill>
                  <a:srgbClr val="336699"/>
                </a:solidFill>
                <a:latin typeface="Arial Narrow" charset="0"/>
              </a:rPr>
              <a:t>Obiettivi</a:t>
            </a:r>
            <a:br>
              <a:rPr lang="it-IT" sz="3200" b="1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pitchFamily="49" charset="-128"/>
              </a:rPr>
            </a:br>
            <a:endParaRPr lang="it-IT" sz="3200" b="1" dirty="0">
              <a:solidFill>
                <a:srgbClr val="000000"/>
              </a:solidFill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627784" y="1340768"/>
            <a:ext cx="6096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prstTxWarp prst="textNoShape">
              <a:avLst/>
            </a:prstTxWarp>
          </a:bodyPr>
          <a:lstStyle/>
          <a:p>
            <a:pPr marL="342900" indent="-339725">
              <a:spcBef>
                <a:spcPts val="7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9999"/>
              </a:solidFill>
              <a:latin typeface="Arial" charset="0"/>
            </a:endParaRPr>
          </a:p>
          <a:p>
            <a:pPr marL="342900" indent="-339725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9999"/>
                </a:solidFill>
                <a:latin typeface="Arial" charset="0"/>
              </a:rPr>
              <a:t>Azienda: caratteri essenziali di </a:t>
            </a:r>
            <a:r>
              <a:rPr lang="it-IT" sz="2800" dirty="0" err="1">
                <a:solidFill>
                  <a:srgbClr val="009999"/>
                </a:solidFill>
                <a:latin typeface="Arial" charset="0"/>
              </a:rPr>
              <a:t>aziendalità</a:t>
            </a:r>
            <a:r>
              <a:rPr lang="it-IT" sz="2800" dirty="0">
                <a:solidFill>
                  <a:srgbClr val="009999"/>
                </a:solidFill>
                <a:latin typeface="Arial" charset="0"/>
              </a:rPr>
              <a:t>.</a:t>
            </a:r>
          </a:p>
          <a:p>
            <a:pPr marL="342900" indent="-339725">
              <a:spcBef>
                <a:spcPts val="7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9999"/>
              </a:solidFill>
              <a:latin typeface="Arial" charset="0"/>
            </a:endParaRPr>
          </a:p>
          <a:p>
            <a:pPr marL="342900" indent="-339725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9999"/>
                </a:solidFill>
                <a:latin typeface="Arial" charset="0"/>
              </a:rPr>
              <a:t>Possibili classificazioni delle aziende.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8938"/>
            <a:ext cx="304800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64894" y="-224"/>
            <a:ext cx="64634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85" dirty="0">
                <a:solidFill>
                  <a:srgbClr val="000000"/>
                </a:solidFill>
              </a:rPr>
              <a:t>Società</a:t>
            </a:r>
            <a:r>
              <a:rPr sz="4000" spc="-90" dirty="0">
                <a:solidFill>
                  <a:srgbClr val="000000"/>
                </a:solidFill>
              </a:rPr>
              <a:t> </a:t>
            </a:r>
            <a:r>
              <a:rPr sz="4000" spc="-275" dirty="0">
                <a:solidFill>
                  <a:srgbClr val="000000"/>
                </a:solidFill>
              </a:rPr>
              <a:t>d</a:t>
            </a:r>
            <a:r>
              <a:rPr sz="4000" spc="-140" dirty="0">
                <a:solidFill>
                  <a:srgbClr val="000000"/>
                </a:solidFill>
              </a:rPr>
              <a:t>i</a:t>
            </a:r>
            <a:r>
              <a:rPr sz="4000" spc="-90" dirty="0">
                <a:solidFill>
                  <a:srgbClr val="000000"/>
                </a:solidFill>
              </a:rPr>
              <a:t> </a:t>
            </a:r>
            <a:r>
              <a:rPr sz="4000" spc="-275" dirty="0">
                <a:solidFill>
                  <a:srgbClr val="000000"/>
                </a:solidFill>
              </a:rPr>
              <a:t>c</a:t>
            </a:r>
            <a:r>
              <a:rPr sz="4000" spc="-335" dirty="0">
                <a:solidFill>
                  <a:srgbClr val="000000"/>
                </a:solidFill>
              </a:rPr>
              <a:t>a</a:t>
            </a:r>
            <a:r>
              <a:rPr sz="4000" spc="-270" dirty="0">
                <a:solidFill>
                  <a:srgbClr val="000000"/>
                </a:solidFill>
              </a:rPr>
              <a:t>pital</a:t>
            </a:r>
            <a:r>
              <a:rPr sz="4000" spc="-185" dirty="0">
                <a:solidFill>
                  <a:srgbClr val="000000"/>
                </a:solidFill>
              </a:rPr>
              <a:t>i</a:t>
            </a:r>
            <a:r>
              <a:rPr sz="4000" spc="-475" dirty="0">
                <a:solidFill>
                  <a:srgbClr val="000000"/>
                </a:solidFill>
              </a:rPr>
              <a:t>:</a:t>
            </a:r>
            <a:r>
              <a:rPr sz="4000" spc="-409" dirty="0">
                <a:solidFill>
                  <a:srgbClr val="000000"/>
                </a:solidFill>
              </a:rPr>
              <a:t> </a:t>
            </a:r>
            <a:r>
              <a:rPr lang="it-IT" sz="4000" spc="-409" dirty="0">
                <a:solidFill>
                  <a:srgbClr val="000000"/>
                </a:solidFill>
              </a:rPr>
              <a:t>  </a:t>
            </a:r>
            <a:br>
              <a:rPr lang="it-IT" sz="4000" spc="-409" dirty="0">
                <a:solidFill>
                  <a:srgbClr val="000000"/>
                </a:solidFill>
              </a:rPr>
            </a:br>
            <a:r>
              <a:rPr sz="4000" spc="-90" dirty="0">
                <a:solidFill>
                  <a:srgbClr val="000000"/>
                </a:solidFill>
              </a:rPr>
              <a:t>(</a:t>
            </a:r>
            <a:r>
              <a:rPr sz="4000" spc="-55" dirty="0">
                <a:solidFill>
                  <a:srgbClr val="000000"/>
                </a:solidFill>
              </a:rPr>
              <a:t>S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170" dirty="0">
                <a:solidFill>
                  <a:srgbClr val="000000"/>
                </a:solidFill>
              </a:rPr>
              <a:t>p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204" dirty="0">
                <a:solidFill>
                  <a:srgbClr val="000000"/>
                </a:solidFill>
              </a:rPr>
              <a:t>a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275" dirty="0">
                <a:solidFill>
                  <a:srgbClr val="000000"/>
                </a:solidFill>
              </a:rPr>
              <a:t> </a:t>
            </a:r>
            <a:r>
              <a:rPr sz="4000" spc="-280" dirty="0">
                <a:solidFill>
                  <a:srgbClr val="000000"/>
                </a:solidFill>
              </a:rPr>
              <a:t>;</a:t>
            </a:r>
            <a:r>
              <a:rPr lang="it-IT" sz="4000" spc="-280" dirty="0">
                <a:solidFill>
                  <a:srgbClr val="000000"/>
                </a:solidFill>
              </a:rPr>
              <a:t> </a:t>
            </a:r>
            <a:r>
              <a:rPr sz="4000" spc="-250" dirty="0">
                <a:solidFill>
                  <a:srgbClr val="000000"/>
                </a:solidFill>
              </a:rPr>
              <a:t> </a:t>
            </a:r>
            <a:r>
              <a:rPr sz="4000" spc="-55" dirty="0">
                <a:solidFill>
                  <a:srgbClr val="000000"/>
                </a:solidFill>
              </a:rPr>
              <a:t>S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195" dirty="0">
                <a:solidFill>
                  <a:srgbClr val="000000"/>
                </a:solidFill>
              </a:rPr>
              <a:t>r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150" dirty="0">
                <a:solidFill>
                  <a:srgbClr val="000000"/>
                </a:solidFill>
              </a:rPr>
              <a:t>l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275" dirty="0">
                <a:solidFill>
                  <a:srgbClr val="000000"/>
                </a:solidFill>
              </a:rPr>
              <a:t> </a:t>
            </a:r>
            <a:r>
              <a:rPr sz="4000" spc="-280" dirty="0">
                <a:solidFill>
                  <a:srgbClr val="000000"/>
                </a:solidFill>
              </a:rPr>
              <a:t>;</a:t>
            </a:r>
            <a:r>
              <a:rPr lang="it-IT" sz="4000" spc="-280" dirty="0">
                <a:solidFill>
                  <a:srgbClr val="000000"/>
                </a:solidFill>
              </a:rPr>
              <a:t> </a:t>
            </a:r>
            <a:r>
              <a:rPr sz="4000" spc="-250" dirty="0">
                <a:solidFill>
                  <a:srgbClr val="000000"/>
                </a:solidFill>
              </a:rPr>
              <a:t> </a:t>
            </a:r>
            <a:r>
              <a:rPr sz="4000" spc="-55" dirty="0">
                <a:solidFill>
                  <a:srgbClr val="000000"/>
                </a:solidFill>
              </a:rPr>
              <a:t>S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204" dirty="0">
                <a:solidFill>
                  <a:srgbClr val="000000"/>
                </a:solidFill>
              </a:rPr>
              <a:t>a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170" dirty="0">
                <a:solidFill>
                  <a:srgbClr val="000000"/>
                </a:solidFill>
              </a:rPr>
              <a:t>p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204" dirty="0">
                <a:solidFill>
                  <a:srgbClr val="000000"/>
                </a:solidFill>
              </a:rPr>
              <a:t>a</a:t>
            </a:r>
            <a:r>
              <a:rPr sz="4000" spc="-295" dirty="0">
                <a:solidFill>
                  <a:srgbClr val="000000"/>
                </a:solidFill>
              </a:rPr>
              <a:t>.</a:t>
            </a:r>
            <a:r>
              <a:rPr sz="4000" spc="-90" dirty="0">
                <a:solidFill>
                  <a:srgbClr val="000000"/>
                </a:solidFill>
              </a:rPr>
              <a:t>)</a:t>
            </a:r>
            <a:endParaRPr sz="4000" dirty="0"/>
          </a:p>
        </p:txBody>
      </p:sp>
      <p:sp>
        <p:nvSpPr>
          <p:cNvPr id="15" name="object 15"/>
          <p:cNvSpPr txBox="1"/>
          <p:nvPr/>
        </p:nvSpPr>
        <p:spPr>
          <a:xfrm>
            <a:off x="942022" y="1556792"/>
            <a:ext cx="7259955" cy="338297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200" spc="-55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200" spc="-45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200" spc="-125" dirty="0">
                <a:solidFill>
                  <a:schemeClr val="tx1"/>
                </a:solidFill>
                <a:latin typeface="Trebuchet MS"/>
                <a:cs typeface="Trebuchet MS"/>
              </a:rPr>
              <a:t>sponsabilità</a:t>
            </a:r>
            <a:r>
              <a:rPr sz="22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u="heavy" spc="-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200" u="heavy" spc="-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200" u="heavy" spc="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MI</a:t>
            </a:r>
            <a:r>
              <a:rPr sz="2200" u="heavy" spc="-16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200" u="heavy" spc="-5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200" u="heavy" spc="-1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200" u="heavy" spc="16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200" spc="-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22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chemeClr val="tx1"/>
                </a:solidFill>
                <a:latin typeface="Trebuchet MS"/>
                <a:cs typeface="Trebuchet MS"/>
              </a:rPr>
              <a:t>so</a:t>
            </a:r>
            <a:r>
              <a:rPr sz="2200" spc="-60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2200" spc="-155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200" spc="-33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endParaRPr sz="2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marR="5080" algn="just">
              <a:lnSpc>
                <a:spcPct val="100000"/>
              </a:lnSpc>
              <a:spcBef>
                <a:spcPts val="600"/>
              </a:spcBef>
            </a:pPr>
            <a:r>
              <a:rPr sz="2200" spc="-90" dirty="0">
                <a:solidFill>
                  <a:schemeClr val="tx1"/>
                </a:solidFill>
                <a:latin typeface="Trebuchet MS"/>
                <a:cs typeface="Trebuchet MS"/>
              </a:rPr>
              <a:t>per</a:t>
            </a:r>
            <a:r>
              <a:rPr sz="2200" spc="-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chemeClr val="tx1"/>
                </a:solidFill>
                <a:latin typeface="Trebuchet MS"/>
                <a:cs typeface="Trebuchet MS"/>
              </a:rPr>
              <a:t>le</a:t>
            </a:r>
            <a:r>
              <a:rPr sz="2200" spc="-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chemeClr val="tx1"/>
                </a:solidFill>
                <a:latin typeface="Trebuchet MS"/>
                <a:cs typeface="Trebuchet MS"/>
              </a:rPr>
              <a:t>obbligazioni</a:t>
            </a:r>
            <a:r>
              <a:rPr sz="2200" spc="-120" dirty="0">
                <a:solidFill>
                  <a:schemeClr val="tx1"/>
                </a:solidFill>
                <a:latin typeface="Trebuchet MS"/>
                <a:cs typeface="Trebuchet MS"/>
              </a:rPr>
              <a:t> sociali</a:t>
            </a:r>
            <a:r>
              <a:rPr sz="2200" spc="-114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chemeClr val="tx1"/>
                </a:solidFill>
                <a:latin typeface="Trebuchet MS"/>
                <a:cs typeface="Trebuchet MS"/>
              </a:rPr>
              <a:t>nei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chemeClr val="tx1"/>
                </a:solidFill>
                <a:latin typeface="Trebuchet MS"/>
                <a:cs typeface="Trebuchet MS"/>
              </a:rPr>
              <a:t>confronti</a:t>
            </a:r>
            <a:r>
              <a:rPr sz="2200" spc="-9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2200" spc="-1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chemeClr val="tx1"/>
                </a:solidFill>
                <a:latin typeface="Trebuchet MS"/>
                <a:cs typeface="Trebuchet MS"/>
              </a:rPr>
              <a:t>creditori</a:t>
            </a:r>
            <a:r>
              <a:rPr sz="2200" spc="-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chemeClr val="tx1"/>
                </a:solidFill>
                <a:latin typeface="Trebuchet MS"/>
                <a:cs typeface="Trebuchet MS"/>
              </a:rPr>
              <a:t>è</a:t>
            </a:r>
            <a:r>
              <a:rPr sz="2200" spc="-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200" dirty="0">
                <a:solidFill>
                  <a:schemeClr val="tx1"/>
                </a:solidFill>
                <a:latin typeface="Trebuchet MS"/>
                <a:cs typeface="Trebuchet MS"/>
              </a:rPr>
              <a:t>la </a:t>
            </a:r>
            <a:r>
              <a:rPr sz="2200" spc="-19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chemeClr val="tx1"/>
                </a:solidFill>
                <a:latin typeface="Trebuchet MS"/>
                <a:cs typeface="Trebuchet MS"/>
              </a:rPr>
              <a:t>società </a:t>
            </a:r>
            <a:r>
              <a:rPr sz="2200" spc="-220" dirty="0">
                <a:solidFill>
                  <a:schemeClr val="tx1"/>
                </a:solidFill>
                <a:latin typeface="Trebuchet MS"/>
                <a:cs typeface="Trebuchet MS"/>
              </a:rPr>
              <a:t>a </a:t>
            </a:r>
            <a:r>
              <a:rPr sz="2200" spc="-80" dirty="0">
                <a:solidFill>
                  <a:schemeClr val="tx1"/>
                </a:solidFill>
                <a:latin typeface="Trebuchet MS"/>
                <a:cs typeface="Trebuchet MS"/>
              </a:rPr>
              <a:t>rispondere </a:t>
            </a:r>
            <a:r>
              <a:rPr sz="2200" spc="-70" dirty="0">
                <a:solidFill>
                  <a:schemeClr val="tx1"/>
                </a:solidFill>
                <a:latin typeface="Trebuchet MS"/>
                <a:cs typeface="Trebuchet MS"/>
              </a:rPr>
              <a:t>con </a:t>
            </a:r>
            <a:r>
              <a:rPr sz="2200" spc="-160" dirty="0">
                <a:solidFill>
                  <a:schemeClr val="tx1"/>
                </a:solidFill>
                <a:latin typeface="Trebuchet MS"/>
                <a:cs typeface="Trebuchet MS"/>
              </a:rPr>
              <a:t>il </a:t>
            </a:r>
            <a:r>
              <a:rPr sz="2200" spc="-55" dirty="0">
                <a:solidFill>
                  <a:schemeClr val="tx1"/>
                </a:solidFill>
                <a:latin typeface="Trebuchet MS"/>
                <a:cs typeface="Trebuchet MS"/>
              </a:rPr>
              <a:t>proprio </a:t>
            </a:r>
            <a:r>
              <a:rPr sz="2200" spc="-120" dirty="0">
                <a:solidFill>
                  <a:schemeClr val="tx1"/>
                </a:solidFill>
                <a:latin typeface="Trebuchet MS"/>
                <a:cs typeface="Trebuchet MS"/>
              </a:rPr>
              <a:t>patrimonio, </a:t>
            </a:r>
            <a:r>
              <a:rPr sz="2200" spc="-105" dirty="0">
                <a:solidFill>
                  <a:schemeClr val="tx1"/>
                </a:solidFill>
                <a:latin typeface="Trebuchet MS"/>
                <a:cs typeface="Trebuchet MS"/>
              </a:rPr>
              <a:t>poiché </a:t>
            </a:r>
            <a:r>
              <a:rPr sz="2200" spc="-135" dirty="0">
                <a:solidFill>
                  <a:schemeClr val="tx1"/>
                </a:solidFill>
                <a:latin typeface="Trebuchet MS"/>
                <a:cs typeface="Trebuchet MS"/>
              </a:rPr>
              <a:t>dotata 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 di </a:t>
            </a:r>
            <a:r>
              <a:rPr sz="2200" i="1" spc="-200" dirty="0">
                <a:solidFill>
                  <a:schemeClr val="tx1"/>
                </a:solidFill>
                <a:latin typeface="Trebuchet MS"/>
                <a:cs typeface="Trebuchet MS"/>
              </a:rPr>
              <a:t>personalità</a:t>
            </a:r>
            <a:r>
              <a:rPr sz="2200" i="1" spc="-19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i="1" spc="-215" dirty="0">
                <a:solidFill>
                  <a:schemeClr val="tx1"/>
                </a:solidFill>
                <a:latin typeface="Trebuchet MS"/>
                <a:cs typeface="Trebuchet MS"/>
              </a:rPr>
              <a:t>giuridica</a:t>
            </a:r>
            <a:r>
              <a:rPr sz="2200" spc="-215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r>
              <a:rPr sz="2200" spc="-2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chemeClr val="tx1"/>
                </a:solidFill>
                <a:latin typeface="Trebuchet MS"/>
                <a:cs typeface="Trebuchet MS"/>
              </a:rPr>
              <a:t>I </a:t>
            </a:r>
            <a:r>
              <a:rPr sz="2200" spc="-75" dirty="0">
                <a:solidFill>
                  <a:schemeClr val="tx1"/>
                </a:solidFill>
                <a:latin typeface="Trebuchet MS"/>
                <a:cs typeface="Trebuchet MS"/>
              </a:rPr>
              <a:t>soci </a:t>
            </a:r>
            <a:r>
              <a:rPr sz="2200" spc="-55" dirty="0">
                <a:solidFill>
                  <a:schemeClr val="tx1"/>
                </a:solidFill>
                <a:latin typeface="Trebuchet MS"/>
                <a:cs typeface="Trebuchet MS"/>
              </a:rPr>
              <a:t>rispondono </a:t>
            </a:r>
            <a:r>
              <a:rPr sz="2200" spc="-155" dirty="0">
                <a:solidFill>
                  <a:schemeClr val="tx1"/>
                </a:solidFill>
                <a:latin typeface="Trebuchet MS"/>
                <a:cs typeface="Trebuchet MS"/>
              </a:rPr>
              <a:t>limitatamente </a:t>
            </a:r>
            <a:r>
              <a:rPr sz="2200" spc="-185" dirty="0">
                <a:solidFill>
                  <a:schemeClr val="tx1"/>
                </a:solidFill>
                <a:latin typeface="Trebuchet MS"/>
                <a:cs typeface="Trebuchet MS"/>
              </a:rPr>
              <a:t>alle </a:t>
            </a:r>
            <a:r>
              <a:rPr sz="2200" spc="-18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chemeClr val="tx1"/>
                </a:solidFill>
                <a:latin typeface="Trebuchet MS"/>
                <a:cs typeface="Trebuchet MS"/>
              </a:rPr>
              <a:t>q</a:t>
            </a:r>
            <a:r>
              <a:rPr sz="2200" spc="-110" dirty="0">
                <a:solidFill>
                  <a:schemeClr val="tx1"/>
                </a:solidFill>
                <a:latin typeface="Trebuchet MS"/>
                <a:cs typeface="Trebuchet MS"/>
              </a:rPr>
              <a:t>u</a:t>
            </a:r>
            <a:r>
              <a:rPr sz="2200" spc="-90" dirty="0">
                <a:solidFill>
                  <a:schemeClr val="tx1"/>
                </a:solidFill>
                <a:latin typeface="Trebuchet MS"/>
                <a:cs typeface="Trebuchet MS"/>
              </a:rPr>
              <a:t>ote</a:t>
            </a:r>
            <a:r>
              <a:rPr sz="22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con</a:t>
            </a:r>
            <a:r>
              <a:rPr sz="2200" spc="-110" dirty="0">
                <a:solidFill>
                  <a:schemeClr val="tx1"/>
                </a:solidFill>
                <a:latin typeface="Trebuchet MS"/>
                <a:cs typeface="Trebuchet MS"/>
              </a:rPr>
              <a:t>f</a:t>
            </a:r>
            <a:r>
              <a:rPr sz="2200" spc="-114" dirty="0">
                <a:solidFill>
                  <a:schemeClr val="tx1"/>
                </a:solidFill>
                <a:latin typeface="Trebuchet MS"/>
                <a:cs typeface="Trebuchet MS"/>
              </a:rPr>
              <a:t>erite</a:t>
            </a:r>
            <a:r>
              <a:rPr sz="22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n</a:t>
            </a:r>
            <a:r>
              <a:rPr sz="2200" spc="-125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200" spc="-155" dirty="0">
                <a:solidFill>
                  <a:schemeClr val="tx1"/>
                </a:solidFill>
                <a:latin typeface="Trebuchet MS"/>
                <a:cs typeface="Trebuchet MS"/>
              </a:rPr>
              <a:t>ll</a:t>
            </a:r>
            <a:r>
              <a:rPr sz="2200" spc="-26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2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chemeClr val="tx1"/>
                </a:solidFill>
                <a:latin typeface="Trebuchet MS"/>
                <a:cs typeface="Trebuchet MS"/>
              </a:rPr>
              <a:t>so</a:t>
            </a:r>
            <a:r>
              <a:rPr sz="2200" spc="-60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2200" spc="-160" dirty="0">
                <a:solidFill>
                  <a:schemeClr val="tx1"/>
                </a:solidFill>
                <a:latin typeface="Trebuchet MS"/>
                <a:cs typeface="Trebuchet MS"/>
              </a:rPr>
              <a:t>iet</a:t>
            </a:r>
            <a:r>
              <a:rPr sz="2200" spc="-200" dirty="0">
                <a:solidFill>
                  <a:schemeClr val="tx1"/>
                </a:solidFill>
                <a:latin typeface="Trebuchet MS"/>
                <a:cs typeface="Trebuchet MS"/>
              </a:rPr>
              <a:t>à</a:t>
            </a:r>
            <a:r>
              <a:rPr sz="2200" spc="-330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sz="2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marR="5080" algn="just">
              <a:lnSpc>
                <a:spcPct val="100000"/>
              </a:lnSpc>
            </a:pPr>
            <a:r>
              <a:rPr sz="2200" spc="-65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2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chemeClr val="tx1"/>
                </a:solidFill>
                <a:latin typeface="Trebuchet MS"/>
                <a:cs typeface="Trebuchet MS"/>
              </a:rPr>
              <a:t>soci</a:t>
            </a:r>
            <a:r>
              <a:rPr sz="22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chemeClr val="tx1"/>
                </a:solidFill>
                <a:latin typeface="Trebuchet MS"/>
                <a:cs typeface="Trebuchet MS"/>
              </a:rPr>
              <a:t>non</a:t>
            </a:r>
            <a:r>
              <a:rPr sz="22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chemeClr val="tx1"/>
                </a:solidFill>
                <a:latin typeface="Trebuchet MS"/>
                <a:cs typeface="Trebuchet MS"/>
              </a:rPr>
              <a:t>hanno</a:t>
            </a:r>
            <a:r>
              <a:rPr sz="2200" spc="-9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chemeClr val="tx1"/>
                </a:solidFill>
                <a:latin typeface="Trebuchet MS"/>
                <a:cs typeface="Trebuchet MS"/>
              </a:rPr>
              <a:t>il</a:t>
            </a:r>
            <a:r>
              <a:rPr sz="2200" spc="-1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chemeClr val="tx1"/>
                </a:solidFill>
                <a:latin typeface="Trebuchet MS"/>
                <a:cs typeface="Trebuchet MS"/>
              </a:rPr>
              <a:t>potere</a:t>
            </a:r>
            <a:r>
              <a:rPr sz="2200" spc="-9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200" spc="-1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chemeClr val="tx1"/>
                </a:solidFill>
                <a:latin typeface="Trebuchet MS"/>
                <a:cs typeface="Trebuchet MS"/>
              </a:rPr>
              <a:t>amministrare,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chemeClr val="tx1"/>
                </a:solidFill>
                <a:latin typeface="Trebuchet MS"/>
                <a:cs typeface="Trebuchet MS"/>
              </a:rPr>
              <a:t>ma</a:t>
            </a:r>
            <a:r>
              <a:rPr sz="2200" spc="3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chemeClr val="tx1"/>
                </a:solidFill>
                <a:latin typeface="Trebuchet MS"/>
                <a:cs typeface="Trebuchet MS"/>
              </a:rPr>
              <a:t>hanno</a:t>
            </a:r>
            <a:r>
              <a:rPr sz="2200" spc="4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chemeClr val="tx1"/>
                </a:solidFill>
                <a:latin typeface="Trebuchet MS"/>
                <a:cs typeface="Trebuchet MS"/>
              </a:rPr>
              <a:t>il </a:t>
            </a:r>
            <a:r>
              <a:rPr sz="2200" spc="-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chemeClr val="tx1"/>
                </a:solidFill>
                <a:latin typeface="Trebuchet MS"/>
                <a:cs typeface="Trebuchet MS"/>
              </a:rPr>
              <a:t>diritto</a:t>
            </a:r>
            <a:r>
              <a:rPr sz="2200" spc="-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200" spc="-1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chemeClr val="tx1"/>
                </a:solidFill>
                <a:latin typeface="Trebuchet MS"/>
                <a:cs typeface="Trebuchet MS"/>
              </a:rPr>
              <a:t>nominare</a:t>
            </a:r>
            <a:r>
              <a:rPr sz="2200" spc="-10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200" spc="-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chemeClr val="tx1"/>
                </a:solidFill>
                <a:latin typeface="Trebuchet MS"/>
                <a:cs typeface="Trebuchet MS"/>
              </a:rPr>
              <a:t>membri</a:t>
            </a:r>
            <a:r>
              <a:rPr sz="2200" spc="4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chemeClr val="tx1"/>
                </a:solidFill>
                <a:latin typeface="Trebuchet MS"/>
                <a:cs typeface="Trebuchet MS"/>
              </a:rPr>
              <a:t>del</a:t>
            </a:r>
            <a:r>
              <a:rPr sz="2200" spc="3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chemeClr val="tx1"/>
                </a:solidFill>
                <a:latin typeface="Trebuchet MS"/>
                <a:cs typeface="Trebuchet MS"/>
              </a:rPr>
              <a:t>consiglio</a:t>
            </a:r>
            <a:r>
              <a:rPr sz="2200" spc="4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chemeClr val="tx1"/>
                </a:solidFill>
                <a:latin typeface="Trebuchet MS"/>
                <a:cs typeface="Trebuchet MS"/>
              </a:rPr>
              <a:t>di </a:t>
            </a:r>
            <a:r>
              <a:rPr sz="2200" spc="-130" dirty="0">
                <a:solidFill>
                  <a:schemeClr val="tx1"/>
                </a:solidFill>
                <a:latin typeface="Trebuchet MS"/>
                <a:cs typeface="Trebuchet MS"/>
              </a:rPr>
              <a:t> amministrazione.</a:t>
            </a:r>
            <a:endParaRPr sz="2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64410" y="540842"/>
            <a:ext cx="5840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11478A"/>
                </a:solidFill>
              </a:rPr>
              <a:t>IL</a:t>
            </a:r>
            <a:r>
              <a:rPr spc="-114" dirty="0">
                <a:solidFill>
                  <a:srgbClr val="11478A"/>
                </a:solidFill>
              </a:rPr>
              <a:t> </a:t>
            </a:r>
            <a:r>
              <a:rPr spc="150" dirty="0">
                <a:solidFill>
                  <a:srgbClr val="11478A"/>
                </a:solidFill>
              </a:rPr>
              <a:t>SOGGETTO</a:t>
            </a:r>
            <a:r>
              <a:rPr spc="-110" dirty="0">
                <a:solidFill>
                  <a:srgbClr val="11478A"/>
                </a:solidFill>
              </a:rPr>
              <a:t> </a:t>
            </a:r>
            <a:r>
              <a:rPr spc="325" dirty="0">
                <a:solidFill>
                  <a:srgbClr val="11478A"/>
                </a:solidFill>
              </a:rPr>
              <a:t>ECONOMICO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7584" y="1631951"/>
            <a:ext cx="6977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16660" algn="l"/>
                <a:tab pos="1511935" algn="l"/>
                <a:tab pos="2475230" algn="l"/>
                <a:tab pos="2835275" algn="l"/>
                <a:tab pos="3898900" algn="l"/>
                <a:tab pos="4457065" algn="l"/>
                <a:tab pos="4818380" algn="l"/>
                <a:tab pos="5505450" algn="l"/>
                <a:tab pos="6830695" algn="l"/>
              </a:tabLst>
            </a:pPr>
            <a:r>
              <a:rPr sz="2400" spc="-90" dirty="0">
                <a:solidFill>
                  <a:schemeClr val="tx1"/>
                </a:solidFill>
                <a:latin typeface="Trebuchet MS"/>
                <a:cs typeface="Trebuchet MS"/>
              </a:rPr>
              <a:t>«</a:t>
            </a:r>
            <a:r>
              <a:rPr sz="2400" i="1" spc="-275" dirty="0">
                <a:solidFill>
                  <a:schemeClr val="tx1"/>
                </a:solidFill>
                <a:latin typeface="Trebuchet MS"/>
                <a:cs typeface="Trebuchet MS"/>
              </a:rPr>
              <a:t>P</a:t>
            </a:r>
            <a:r>
              <a:rPr sz="2400" i="1" spc="-25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400" i="1" spc="-20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i="1" spc="-165" dirty="0">
                <a:solidFill>
                  <a:schemeClr val="tx1"/>
                </a:solidFill>
                <a:latin typeface="Trebuchet MS"/>
                <a:cs typeface="Trebuchet MS"/>
              </a:rPr>
              <a:t>sona</a:t>
            </a:r>
            <a:r>
              <a:rPr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215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200" dirty="0">
                <a:solidFill>
                  <a:schemeClr val="tx1"/>
                </a:solidFill>
                <a:latin typeface="Trebuchet MS"/>
                <a:cs typeface="Trebuchet MS"/>
              </a:rPr>
              <a:t>gruppo</a:t>
            </a:r>
            <a:r>
              <a:rPr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25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180" dirty="0" err="1">
                <a:solidFill>
                  <a:schemeClr val="tx1"/>
                </a:solidFill>
                <a:latin typeface="Trebuchet MS"/>
                <a:cs typeface="Trebuchet MS"/>
              </a:rPr>
              <a:t>p</a:t>
            </a:r>
            <a:r>
              <a:rPr sz="2400" i="1" spc="-275" dirty="0" err="1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400" i="1" spc="-160" dirty="0" err="1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i="1" spc="-135" dirty="0" err="1">
                <a:solidFill>
                  <a:schemeClr val="tx1"/>
                </a:solidFill>
                <a:latin typeface="Trebuchet MS"/>
                <a:cs typeface="Trebuchet MS"/>
              </a:rPr>
              <a:t>s</a:t>
            </a:r>
            <a:r>
              <a:rPr sz="2400" i="1" spc="-220" dirty="0" err="1">
                <a:solidFill>
                  <a:schemeClr val="tx1"/>
                </a:solidFill>
                <a:latin typeface="Trebuchet MS"/>
                <a:cs typeface="Trebuchet MS"/>
              </a:rPr>
              <a:t>on</a:t>
            </a:r>
            <a:r>
              <a:rPr sz="2400" i="1" spc="-215" dirty="0" err="1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lang="it-IT"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140" dirty="0" err="1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2400" i="1" spc="-229" dirty="0" err="1">
                <a:solidFill>
                  <a:schemeClr val="tx1"/>
                </a:solidFill>
                <a:latin typeface="Trebuchet MS"/>
                <a:cs typeface="Trebuchet MS"/>
              </a:rPr>
              <a:t>h</a:t>
            </a:r>
            <a:r>
              <a:rPr sz="2400" i="1" spc="-240" dirty="0" err="1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lang="it-IT"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400" i="1" u="heavy" spc="-2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i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sz="2400" i="1" u="heavy" spc="-35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</a:t>
            </a:r>
            <a:r>
              <a:rPr sz="2400" i="1" u="heavy" spc="-25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att</a:t>
            </a:r>
            <a:r>
              <a:rPr sz="2400" i="1" u="heavy" spc="-2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215" dirty="0">
                <a:solidFill>
                  <a:schemeClr val="tx1"/>
                </a:solidFill>
                <a:latin typeface="Trebuchet MS"/>
                <a:cs typeface="Trebuchet MS"/>
              </a:rPr>
              <a:t>g</a:t>
            </a:r>
            <a:r>
              <a:rPr sz="2400" i="1" spc="-26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i="1" spc="-210" dirty="0">
                <a:solidFill>
                  <a:schemeClr val="tx1"/>
                </a:solidFill>
                <a:latin typeface="Trebuchet MS"/>
                <a:cs typeface="Trebuchet MS"/>
              </a:rPr>
              <a:t>verna</a:t>
            </a: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n</a:t>
            </a:r>
            <a:r>
              <a:rPr sz="2400" i="1" spc="-215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i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i="1" spc="-170" dirty="0">
                <a:solidFill>
                  <a:schemeClr val="tx1"/>
                </a:solidFill>
                <a:latin typeface="Trebuchet MS"/>
                <a:cs typeface="Trebuchet MS"/>
              </a:rPr>
              <a:t>e  </a:t>
            </a: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cont</a:t>
            </a:r>
            <a:r>
              <a:rPr sz="2400" i="1" spc="-25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i="1" spc="-34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i="1" spc="-200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400" i="1" spc="-215" dirty="0">
                <a:solidFill>
                  <a:schemeClr val="tx1"/>
                </a:solidFill>
                <a:latin typeface="Trebuchet MS"/>
                <a:cs typeface="Trebuchet MS"/>
              </a:rPr>
              <a:t>lano</a:t>
            </a:r>
            <a:r>
              <a:rPr sz="2400" i="1" spc="-9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r>
              <a:rPr sz="2400" i="1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5" dirty="0">
                <a:solidFill>
                  <a:schemeClr val="tx1"/>
                </a:solidFill>
                <a:latin typeface="Trebuchet MS"/>
                <a:cs typeface="Trebuchet MS"/>
              </a:rPr>
              <a:t>gesti</a:t>
            </a:r>
            <a:r>
              <a:rPr sz="2400" i="1" spc="-285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i="1" spc="-215" dirty="0">
                <a:solidFill>
                  <a:schemeClr val="tx1"/>
                </a:solidFill>
                <a:latin typeface="Trebuchet MS"/>
                <a:cs typeface="Trebuchet MS"/>
              </a:rPr>
              <a:t>ne»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2642" y="4767834"/>
            <a:ext cx="2076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solidFill>
                  <a:srgbClr val="4F81BC"/>
                </a:solidFill>
                <a:latin typeface="Trebuchet MS"/>
                <a:cs typeface="Trebuchet MS"/>
              </a:rPr>
              <a:t>P</a:t>
            </a:r>
            <a:r>
              <a:rPr sz="2800" spc="-110" dirty="0">
                <a:solidFill>
                  <a:srgbClr val="4F81BC"/>
                </a:solidFill>
                <a:latin typeface="Trebuchet MS"/>
                <a:cs typeface="Trebuchet MS"/>
              </a:rPr>
              <a:t>R</a:t>
            </a:r>
            <a:r>
              <a:rPr sz="2800" spc="105" dirty="0">
                <a:solidFill>
                  <a:srgbClr val="4F81BC"/>
                </a:solidFill>
                <a:latin typeface="Trebuchet MS"/>
                <a:cs typeface="Trebuchet MS"/>
              </a:rPr>
              <a:t>OP</a:t>
            </a:r>
            <a:r>
              <a:rPr sz="2800" spc="110" dirty="0">
                <a:solidFill>
                  <a:srgbClr val="4F81BC"/>
                </a:solidFill>
                <a:latin typeface="Trebuchet MS"/>
                <a:cs typeface="Trebuchet MS"/>
              </a:rPr>
              <a:t>R</a:t>
            </a:r>
            <a:r>
              <a:rPr sz="2800" spc="-95" dirty="0">
                <a:solidFill>
                  <a:srgbClr val="4F81BC"/>
                </a:solidFill>
                <a:latin typeface="Trebuchet MS"/>
                <a:cs typeface="Trebuchet MS"/>
              </a:rPr>
              <a:t>IE</a:t>
            </a:r>
            <a:r>
              <a:rPr sz="2800" spc="-210" dirty="0">
                <a:solidFill>
                  <a:srgbClr val="4F81BC"/>
                </a:solidFill>
                <a:latin typeface="Trebuchet MS"/>
                <a:cs typeface="Trebuchet MS"/>
              </a:rPr>
              <a:t>T</a:t>
            </a:r>
            <a:r>
              <a:rPr sz="2800" spc="60" dirty="0">
                <a:solidFill>
                  <a:srgbClr val="4F81BC"/>
                </a:solidFill>
                <a:latin typeface="Trebuchet MS"/>
                <a:cs typeface="Trebuchet MS"/>
              </a:rPr>
              <a:t>ARI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5270" y="4773929"/>
            <a:ext cx="318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0" dirty="0">
                <a:solidFill>
                  <a:srgbClr val="77923B"/>
                </a:solidFill>
                <a:latin typeface="Trebuchet MS"/>
                <a:cs typeface="Trebuchet MS"/>
              </a:rPr>
              <a:t>TOP</a:t>
            </a:r>
            <a:r>
              <a:rPr sz="2800" spc="-125" dirty="0">
                <a:solidFill>
                  <a:srgbClr val="77923B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77923B"/>
                </a:solidFill>
                <a:latin typeface="Trebuchet MS"/>
                <a:cs typeface="Trebuchet MS"/>
              </a:rPr>
              <a:t>MANAGEMENT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85339" y="2768219"/>
            <a:ext cx="673735" cy="1845310"/>
            <a:chOff x="2585339" y="2768219"/>
            <a:chExt cx="673735" cy="1845310"/>
          </a:xfrm>
        </p:grpSpPr>
        <p:sp>
          <p:nvSpPr>
            <p:cNvPr id="20" name="object 20"/>
            <p:cNvSpPr/>
            <p:nvPr/>
          </p:nvSpPr>
          <p:spPr>
            <a:xfrm>
              <a:off x="2598039" y="2780919"/>
              <a:ext cx="648335" cy="1819910"/>
            </a:xfrm>
            <a:custGeom>
              <a:avLst/>
              <a:gdLst/>
              <a:ahLst/>
              <a:cxnLst/>
              <a:rect l="l" t="t" r="r" b="b"/>
              <a:pathLst>
                <a:path w="648335" h="1819910">
                  <a:moveTo>
                    <a:pt x="486029" y="0"/>
                  </a:moveTo>
                  <a:lnTo>
                    <a:pt x="162052" y="0"/>
                  </a:lnTo>
                  <a:lnTo>
                    <a:pt x="162052" y="1495551"/>
                  </a:lnTo>
                  <a:lnTo>
                    <a:pt x="0" y="1495551"/>
                  </a:lnTo>
                  <a:lnTo>
                    <a:pt x="324104" y="1819528"/>
                  </a:lnTo>
                  <a:lnTo>
                    <a:pt x="648081" y="1495551"/>
                  </a:lnTo>
                  <a:lnTo>
                    <a:pt x="486029" y="1495551"/>
                  </a:lnTo>
                  <a:lnTo>
                    <a:pt x="4860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039" y="2780919"/>
              <a:ext cx="648335" cy="1819910"/>
            </a:xfrm>
            <a:custGeom>
              <a:avLst/>
              <a:gdLst/>
              <a:ahLst/>
              <a:cxnLst/>
              <a:rect l="l" t="t" r="r" b="b"/>
              <a:pathLst>
                <a:path w="648335" h="1819910">
                  <a:moveTo>
                    <a:pt x="0" y="1495551"/>
                  </a:moveTo>
                  <a:lnTo>
                    <a:pt x="162052" y="1495551"/>
                  </a:lnTo>
                  <a:lnTo>
                    <a:pt x="162052" y="0"/>
                  </a:lnTo>
                  <a:lnTo>
                    <a:pt x="486029" y="0"/>
                  </a:lnTo>
                  <a:lnTo>
                    <a:pt x="486029" y="1495551"/>
                  </a:lnTo>
                  <a:lnTo>
                    <a:pt x="648081" y="1495551"/>
                  </a:lnTo>
                  <a:lnTo>
                    <a:pt x="324104" y="1819528"/>
                  </a:lnTo>
                  <a:lnTo>
                    <a:pt x="0" y="149555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7033" y="2780919"/>
            <a:ext cx="712787" cy="1852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902" y="914493"/>
            <a:ext cx="39432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548ED4"/>
                </a:solidFill>
              </a:rPr>
              <a:t>PROPRIETARI: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536" y="1814455"/>
            <a:ext cx="7565003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623695" algn="l"/>
                <a:tab pos="2961640" algn="l"/>
                <a:tab pos="3603625" algn="l"/>
                <a:tab pos="5129530" algn="l"/>
                <a:tab pos="5535930" algn="l"/>
              </a:tabLst>
            </a:pPr>
            <a:r>
              <a:rPr sz="2400" spc="-35" dirty="0">
                <a:solidFill>
                  <a:schemeClr val="tx1"/>
                </a:solidFill>
                <a:latin typeface="Trebuchet MS"/>
                <a:cs typeface="Trebuchet MS"/>
              </a:rPr>
              <a:t>Grupp</a:t>
            </a:r>
            <a:r>
              <a:rPr sz="2400" spc="-3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4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85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2400" spc="-22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chemeClr val="tx1"/>
                </a:solidFill>
                <a:latin typeface="Trebuchet MS"/>
                <a:cs typeface="Trebuchet MS"/>
              </a:rPr>
              <a:t>pit</a:t>
            </a:r>
            <a:r>
              <a:rPr sz="2400" spc="-160" dirty="0">
                <a:solidFill>
                  <a:schemeClr val="tx1"/>
                </a:solidFill>
                <a:latin typeface="Trebuchet MS"/>
                <a:cs typeface="Trebuchet MS"/>
              </a:rPr>
              <a:t>alisti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40" dirty="0">
                <a:solidFill>
                  <a:schemeClr val="tx1"/>
                </a:solidFill>
                <a:latin typeface="Trebuchet MS"/>
                <a:cs typeface="Trebuchet MS"/>
              </a:rPr>
              <a:t>che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60" dirty="0">
                <a:solidFill>
                  <a:schemeClr val="tx1"/>
                </a:solidFill>
                <a:latin typeface="Trebuchet MS"/>
                <a:cs typeface="Trebuchet MS"/>
              </a:rPr>
              <a:t>de</a:t>
            </a:r>
            <a:r>
              <a:rPr sz="2400" spc="-110" dirty="0">
                <a:solidFill>
                  <a:schemeClr val="tx1"/>
                </a:solidFill>
                <a:latin typeface="Trebuchet MS"/>
                <a:cs typeface="Trebuchet MS"/>
              </a:rPr>
              <a:t>t</a:t>
            </a:r>
            <a:r>
              <a:rPr sz="2400" spc="-155" dirty="0">
                <a:solidFill>
                  <a:schemeClr val="tx1"/>
                </a:solidFill>
                <a:latin typeface="Trebuchet MS"/>
                <a:cs typeface="Trebuchet MS"/>
              </a:rPr>
              <a:t>en</a:t>
            </a:r>
            <a:r>
              <a:rPr sz="2400" spc="-185" dirty="0">
                <a:solidFill>
                  <a:schemeClr val="tx1"/>
                </a:solidFill>
                <a:latin typeface="Trebuchet MS"/>
                <a:cs typeface="Trebuchet MS"/>
              </a:rPr>
              <a:t>g</a:t>
            </a:r>
            <a:r>
              <a:rPr sz="2400" spc="-15" dirty="0">
                <a:solidFill>
                  <a:schemeClr val="tx1"/>
                </a:solidFill>
                <a:latin typeface="Trebuchet MS"/>
                <a:cs typeface="Trebuchet MS"/>
              </a:rPr>
              <a:t>ono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210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235" dirty="0">
                <a:solidFill>
                  <a:schemeClr val="tx1"/>
                </a:solidFill>
                <a:latin typeface="Trebuchet MS"/>
                <a:cs typeface="Trebuchet MS"/>
              </a:rPr>
              <a:t>m</a:t>
            </a:r>
            <a:r>
              <a:rPr sz="2400" spc="-17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chemeClr val="tx1"/>
                </a:solidFill>
                <a:latin typeface="Trebuchet MS"/>
                <a:cs typeface="Trebuchet MS"/>
              </a:rPr>
              <a:t>g</a:t>
            </a:r>
            <a:r>
              <a:rPr sz="2400" spc="-195" dirty="0">
                <a:solidFill>
                  <a:schemeClr val="tx1"/>
                </a:solidFill>
                <a:latin typeface="Trebuchet MS"/>
                <a:cs typeface="Trebuchet MS"/>
              </a:rPr>
              <a:t>g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io</a:t>
            </a:r>
            <a:r>
              <a:rPr sz="2400" spc="-35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spc="-170" dirty="0">
                <a:solidFill>
                  <a:schemeClr val="tx1"/>
                </a:solidFill>
                <a:latin typeface="Trebuchet MS"/>
                <a:cs typeface="Trebuchet MS"/>
              </a:rPr>
              <a:t>an</a:t>
            </a:r>
            <a:r>
              <a:rPr sz="2400" spc="-160" dirty="0">
                <a:solidFill>
                  <a:schemeClr val="tx1"/>
                </a:solidFill>
                <a:latin typeface="Trebuchet MS"/>
                <a:cs typeface="Trebuchet MS"/>
              </a:rPr>
              <a:t>z</a:t>
            </a:r>
            <a:r>
              <a:rPr sz="2400" spc="-250" dirty="0">
                <a:solidFill>
                  <a:schemeClr val="tx1"/>
                </a:solidFill>
                <a:latin typeface="Trebuchet MS"/>
                <a:cs typeface="Trebuchet MS"/>
              </a:rPr>
              <a:t>a,  </a:t>
            </a:r>
            <a:r>
              <a:rPr sz="2400" spc="-135" dirty="0">
                <a:solidFill>
                  <a:schemeClr val="tx1"/>
                </a:solidFill>
                <a:latin typeface="Trebuchet MS"/>
                <a:cs typeface="Trebuchet MS"/>
              </a:rPr>
              <a:t>almeno</a:t>
            </a:r>
            <a:r>
              <a:rPr sz="24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65" dirty="0">
                <a:solidFill>
                  <a:schemeClr val="tx1"/>
                </a:solidFill>
                <a:latin typeface="Trebuchet MS"/>
                <a:cs typeface="Trebuchet MS"/>
              </a:rPr>
              <a:t>relativa</a:t>
            </a:r>
            <a:r>
              <a:rPr sz="2400" spc="-265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sz="2400" spc="-3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chemeClr val="tx1"/>
                </a:solidFill>
                <a:latin typeface="Trebuchet MS"/>
                <a:cs typeface="Trebuchet MS"/>
              </a:rPr>
              <a:t>del</a:t>
            </a:r>
            <a:r>
              <a:rPr sz="24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chemeClr val="tx1"/>
                </a:solidFill>
                <a:latin typeface="Trebuchet MS"/>
                <a:cs typeface="Trebuchet MS"/>
              </a:rPr>
              <a:t>patrimonio</a:t>
            </a:r>
            <a:r>
              <a:rPr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chemeClr val="tx1"/>
                </a:solidFill>
                <a:latin typeface="Trebuchet MS"/>
                <a:cs typeface="Trebuchet MS"/>
              </a:rPr>
              <a:t>aziendale.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solidFill>
                  <a:schemeClr val="tx1"/>
                </a:solidFill>
                <a:latin typeface="Trebuchet MS"/>
                <a:cs typeface="Trebuchet MS"/>
              </a:rPr>
              <a:t>Maggior</a:t>
            </a:r>
            <a:r>
              <a:rPr sz="2400" spc="-170" dirty="0">
                <a:solidFill>
                  <a:schemeClr val="tx1"/>
                </a:solidFill>
                <a:latin typeface="Trebuchet MS"/>
                <a:cs typeface="Trebuchet MS"/>
              </a:rPr>
              <a:t>anza</a:t>
            </a:r>
            <a:r>
              <a:rPr sz="24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spc="-160" dirty="0">
                <a:solidFill>
                  <a:schemeClr val="tx1"/>
                </a:solidFill>
                <a:latin typeface="Trebuchet MS"/>
                <a:cs typeface="Trebuchet MS"/>
              </a:rPr>
              <a:t>elativ</a:t>
            </a:r>
            <a:r>
              <a:rPr sz="2400" spc="-204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400" spc="-33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45" dirty="0">
                <a:solidFill>
                  <a:schemeClr val="tx1"/>
                </a:solidFill>
                <a:latin typeface="Trebuchet MS"/>
                <a:cs typeface="Trebuchet MS"/>
              </a:rPr>
              <a:t>aziende</a:t>
            </a:r>
            <a:r>
              <a:rPr sz="24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chemeClr val="tx1"/>
                </a:solidFill>
                <a:latin typeface="Trebuchet MS"/>
                <a:cs typeface="Trebuchet MS"/>
              </a:rPr>
              <a:t>con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chemeClr val="tx1"/>
                </a:solidFill>
                <a:latin typeface="Trebuchet MS"/>
                <a:cs typeface="Trebuchet MS"/>
              </a:rPr>
              <a:t>azionariato</a:t>
            </a:r>
            <a:r>
              <a:rPr sz="24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chemeClr val="tx1"/>
                </a:solidFill>
                <a:latin typeface="Trebuchet MS"/>
                <a:cs typeface="Trebuchet MS"/>
              </a:rPr>
              <a:t>diffuso</a:t>
            </a:r>
            <a:r>
              <a:rPr sz="24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210" dirty="0">
                <a:solidFill>
                  <a:schemeClr val="tx1"/>
                </a:solidFill>
                <a:latin typeface="Trebuchet MS"/>
                <a:cs typeface="Trebuchet MS"/>
              </a:rPr>
              <a:t>–&gt;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chemeClr val="tx1"/>
                </a:solidFill>
                <a:latin typeface="Trebuchet MS"/>
                <a:cs typeface="Trebuchet MS"/>
              </a:rPr>
              <a:t>quota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Trebuchet MS"/>
                <a:cs typeface="Trebuchet MS"/>
              </a:rPr>
              <a:t>controllo</a:t>
            </a:r>
            <a:r>
              <a:rPr sz="24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chemeClr val="tx1"/>
                </a:solidFill>
                <a:latin typeface="Trebuchet MS"/>
                <a:cs typeface="Trebuchet MS"/>
              </a:rPr>
              <a:t>bassa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33655">
              <a:lnSpc>
                <a:spcPct val="100000"/>
              </a:lnSpc>
            </a:pPr>
            <a:r>
              <a:rPr sz="2400" i="1" u="heavy" spc="-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Non</a:t>
            </a:r>
            <a:r>
              <a:rPr sz="2400" i="1" u="heavy" spc="2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tutti</a:t>
            </a:r>
            <a:r>
              <a:rPr sz="2400" i="1" u="heavy" spc="-15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6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i="1" u="heavy" spc="-1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proprietari</a:t>
            </a:r>
            <a:r>
              <a:rPr sz="2400" i="1" u="heavy" spc="2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sono</a:t>
            </a:r>
            <a:r>
              <a:rPr sz="2400" i="1" u="heavy" spc="229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anche</a:t>
            </a:r>
            <a:r>
              <a:rPr sz="2400" i="1" u="heavy" spc="2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soggetto  economico,</a:t>
            </a:r>
            <a:r>
              <a:rPr sz="2400" i="1" u="heavy" spc="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</a:t>
            </a:r>
            <a:r>
              <a:rPr sz="2400" i="1" u="heavy" spc="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2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coloro </a:t>
            </a:r>
            <a:r>
              <a:rPr sz="2400" i="1" spc="-6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u="heavy" spc="-1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che</a:t>
            </a:r>
            <a:r>
              <a:rPr sz="2400" i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detengono</a:t>
            </a:r>
            <a:r>
              <a:rPr sz="2400" i="1" u="heavy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</a:t>
            </a:r>
            <a:r>
              <a:rPr sz="2400" i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7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maggioranza</a:t>
            </a:r>
            <a:r>
              <a:rPr sz="2400" i="1" u="heavy" spc="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del</a:t>
            </a:r>
            <a:r>
              <a:rPr sz="2400" i="1" u="heavy" spc="-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patrimonio</a:t>
            </a:r>
            <a:r>
              <a:rPr sz="2400" i="1" u="heavy" spc="-2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0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aziendale.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36902" y="1202782"/>
            <a:ext cx="523935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77923B"/>
                </a:solidFill>
              </a:rPr>
              <a:t>TOP</a:t>
            </a:r>
            <a:r>
              <a:rPr spc="-180" dirty="0">
                <a:solidFill>
                  <a:srgbClr val="77923B"/>
                </a:solidFill>
              </a:rPr>
              <a:t> </a:t>
            </a:r>
            <a:r>
              <a:rPr spc="120" dirty="0">
                <a:solidFill>
                  <a:srgbClr val="77923B"/>
                </a:solidFill>
              </a:rPr>
              <a:t>MANAGEMENT: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8222" y="2348880"/>
            <a:ext cx="7107555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1060" algn="l"/>
                <a:tab pos="2639060" algn="l"/>
                <a:tab pos="3761740" algn="l"/>
                <a:tab pos="4466590" algn="l"/>
                <a:tab pos="6946265" algn="l"/>
              </a:tabLst>
            </a:pPr>
            <a:r>
              <a:rPr sz="2400" spc="-85" dirty="0">
                <a:solidFill>
                  <a:schemeClr val="tx1"/>
                </a:solidFill>
                <a:latin typeface="Trebuchet MS"/>
                <a:cs typeface="Trebuchet MS"/>
              </a:rPr>
              <a:t>Dirigenti</a:t>
            </a:r>
            <a:r>
              <a:rPr sz="2400" spc="-360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sz="2400" spc="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chemeClr val="tx1"/>
                </a:solidFill>
                <a:latin typeface="Trebuchet MS"/>
                <a:cs typeface="Trebuchet MS"/>
              </a:rPr>
              <a:t>d</a:t>
            </a:r>
            <a:r>
              <a:rPr sz="2400" spc="-135" dirty="0">
                <a:solidFill>
                  <a:schemeClr val="tx1"/>
                </a:solidFill>
                <a:latin typeface="Trebuchet MS"/>
                <a:cs typeface="Trebuchet MS"/>
              </a:rPr>
              <a:t>otati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45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4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spc="-17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400" spc="-130" dirty="0">
                <a:solidFill>
                  <a:schemeClr val="tx1"/>
                </a:solidFill>
                <a:latin typeface="Trebuchet MS"/>
                <a:cs typeface="Trebuchet MS"/>
              </a:rPr>
              <a:t>quisi</a:t>
            </a:r>
            <a:r>
              <a:rPr sz="2400" spc="-120" dirty="0">
                <a:solidFill>
                  <a:schemeClr val="tx1"/>
                </a:solidFill>
                <a:latin typeface="Trebuchet MS"/>
                <a:cs typeface="Trebuchet MS"/>
              </a:rPr>
              <a:t>t</a:t>
            </a:r>
            <a:r>
              <a:rPr sz="2400" spc="-16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80" dirty="0">
                <a:solidFill>
                  <a:schemeClr val="tx1"/>
                </a:solidFill>
                <a:latin typeface="Trebuchet MS"/>
                <a:cs typeface="Trebuchet MS"/>
              </a:rPr>
              <a:t>del</a:t>
            </a:r>
            <a:r>
              <a:rPr sz="2400" spc="-110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400" spc="-24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14" dirty="0">
                <a:solidFill>
                  <a:schemeClr val="tx1"/>
                </a:solidFill>
                <a:latin typeface="Trebuchet MS"/>
                <a:cs typeface="Trebuchet MS"/>
              </a:rPr>
              <a:t>«imp</a:t>
            </a:r>
            <a:r>
              <a:rPr sz="2400" spc="-135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400" spc="-110" dirty="0">
                <a:solidFill>
                  <a:schemeClr val="tx1"/>
                </a:solidFill>
                <a:latin typeface="Trebuchet MS"/>
                <a:cs typeface="Trebuchet MS"/>
              </a:rPr>
              <a:t>endit</a:t>
            </a:r>
            <a:r>
              <a:rPr sz="2400" spc="-135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spc="-150" dirty="0">
                <a:solidFill>
                  <a:schemeClr val="tx1"/>
                </a:solidFill>
                <a:latin typeface="Trebuchet MS"/>
                <a:cs typeface="Trebuchet MS"/>
              </a:rPr>
              <a:t>rialità»</a:t>
            </a:r>
            <a:r>
              <a:rPr sz="24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400" spc="-16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6985">
              <a:lnSpc>
                <a:spcPct val="100000"/>
              </a:lnSpc>
            </a:pPr>
            <a:r>
              <a:rPr sz="2400" spc="-170" dirty="0">
                <a:solidFill>
                  <a:schemeClr val="tx1"/>
                </a:solidFill>
                <a:latin typeface="Trebuchet MS"/>
                <a:cs typeface="Trebuchet MS"/>
              </a:rPr>
              <a:t>«managerialità»,</a:t>
            </a:r>
            <a:r>
              <a:rPr sz="2400" spc="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Trebuchet MS"/>
                <a:cs typeface="Trebuchet MS"/>
              </a:rPr>
              <a:t>che</a:t>
            </a:r>
            <a:r>
              <a:rPr sz="2400" spc="3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chemeClr val="tx1"/>
                </a:solidFill>
                <a:latin typeface="Trebuchet MS"/>
                <a:cs typeface="Trebuchet MS"/>
              </a:rPr>
              <a:t>affiancano</a:t>
            </a:r>
            <a:r>
              <a:rPr sz="2400" spc="30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400" spc="3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chemeClr val="tx1"/>
                </a:solidFill>
                <a:latin typeface="Trebuchet MS"/>
                <a:cs typeface="Trebuchet MS"/>
              </a:rPr>
              <a:t>sostituiscono</a:t>
            </a:r>
            <a:r>
              <a:rPr sz="2400" spc="3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chemeClr val="tx1"/>
                </a:solidFill>
                <a:latin typeface="Trebuchet MS"/>
                <a:cs typeface="Trebuchet MS"/>
              </a:rPr>
              <a:t>le</a:t>
            </a:r>
            <a:r>
              <a:rPr sz="2400" spc="3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chemeClr val="tx1"/>
                </a:solidFill>
                <a:latin typeface="Trebuchet MS"/>
                <a:cs typeface="Trebuchet MS"/>
              </a:rPr>
              <a:t>figure </a:t>
            </a:r>
            <a:r>
              <a:rPr sz="2400" spc="-70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2400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chemeClr val="tx1"/>
                </a:solidFill>
                <a:latin typeface="Trebuchet MS"/>
                <a:cs typeface="Trebuchet MS"/>
              </a:rPr>
              <a:t>proprietari</a:t>
            </a:r>
            <a:r>
              <a:rPr sz="24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Trebuchet MS"/>
                <a:cs typeface="Trebuchet MS"/>
              </a:rPr>
              <a:t>nel</a:t>
            </a:r>
            <a:r>
              <a:rPr sz="24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chemeClr val="tx1"/>
                </a:solidFill>
                <a:latin typeface="Trebuchet MS"/>
                <a:cs typeface="Trebuchet MS"/>
              </a:rPr>
              <a:t>ruolo</a:t>
            </a:r>
            <a:r>
              <a:rPr sz="24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400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chemeClr val="tx1"/>
                </a:solidFill>
                <a:latin typeface="Trebuchet MS"/>
                <a:cs typeface="Trebuchet MS"/>
              </a:rPr>
              <a:t>soggetto</a:t>
            </a:r>
            <a:r>
              <a:rPr sz="24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chemeClr val="tx1"/>
                </a:solidFill>
                <a:latin typeface="Trebuchet MS"/>
                <a:cs typeface="Trebuchet MS"/>
              </a:rPr>
              <a:t>economico.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40" dirty="0">
                <a:solidFill>
                  <a:schemeClr val="tx1"/>
                </a:solidFill>
                <a:latin typeface="Trebuchet MS"/>
                <a:cs typeface="Trebuchet MS"/>
              </a:rPr>
              <a:t>Pertanto:</a:t>
            </a:r>
            <a:r>
              <a:rPr sz="2400" spc="-19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u="heavy" spc="-20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non</a:t>
            </a:r>
            <a:r>
              <a:rPr sz="2400" i="1" u="heavy" spc="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3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tutti</a:t>
            </a:r>
            <a:r>
              <a:rPr sz="2400" i="1" u="heavy" spc="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i="1" u="heavy" spc="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soggetti</a:t>
            </a:r>
            <a:r>
              <a:rPr sz="2400" i="1" u="heavy" spc="5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0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che</a:t>
            </a:r>
            <a:r>
              <a:rPr sz="2400" i="1" u="heavy" spc="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indirizzano</a:t>
            </a:r>
            <a:r>
              <a:rPr sz="2400" i="1" u="heavy" spc="3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29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</a:t>
            </a:r>
            <a:r>
              <a:rPr sz="2400" i="1" u="heavy" spc="3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gestione</a:t>
            </a:r>
            <a:r>
              <a:rPr sz="2400" i="1" u="heavy" spc="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sono </a:t>
            </a:r>
            <a:r>
              <a:rPr sz="2400" i="1" spc="-70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u="heavy" spc="-2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400" i="1" u="heavy" spc="-2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400" i="1" u="heavy" spc="-229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op</a:t>
            </a:r>
            <a:r>
              <a:rPr sz="2400" i="1" u="heavy" spc="-12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400" i="1" u="heavy" spc="-1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i="1" u="heavy" spc="-33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i="1" u="heavy" spc="-25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ta</a:t>
            </a:r>
            <a:r>
              <a:rPr sz="2400" i="1" u="heavy" spc="-1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400" i="1" u="heavy" spc="-2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i="1" u="heavy" spc="-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400" i="1" u="heavy" spc="-22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400" i="1" u="heavy" spc="-3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i="1" u="heavy" spc="-3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i="1" u="heavy" spc="-229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’</a:t>
            </a:r>
            <a:r>
              <a:rPr sz="2400" i="1" u="heavy" spc="-3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i="1" u="heavy" spc="-1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ziend</a:t>
            </a:r>
            <a:r>
              <a:rPr sz="2400" i="1" u="heavy" spc="-1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i="1" spc="-409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31640" y="671723"/>
            <a:ext cx="533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IL</a:t>
            </a:r>
            <a:r>
              <a:rPr spc="-120" dirty="0"/>
              <a:t> </a:t>
            </a:r>
            <a:r>
              <a:rPr spc="155" dirty="0"/>
              <a:t>SOGGETTO</a:t>
            </a:r>
            <a:r>
              <a:rPr spc="-125" dirty="0"/>
              <a:t> </a:t>
            </a:r>
            <a:r>
              <a:rPr spc="175" dirty="0"/>
              <a:t>GIURIDICO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5616" y="1954870"/>
            <a:ext cx="710565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35" dirty="0">
                <a:solidFill>
                  <a:schemeClr val="tx1"/>
                </a:solidFill>
                <a:latin typeface="Trebuchet MS"/>
                <a:cs typeface="Trebuchet MS"/>
              </a:rPr>
              <a:t>«È</a:t>
            </a:r>
            <a:r>
              <a:rPr sz="2400" i="1" spc="1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310" dirty="0">
                <a:solidFill>
                  <a:schemeClr val="tx1"/>
                </a:solidFill>
                <a:latin typeface="Trebuchet MS"/>
                <a:cs typeface="Trebuchet MS"/>
              </a:rPr>
              <a:t>il</a:t>
            </a:r>
            <a:r>
              <a:rPr sz="2400" i="1" spc="1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soggetto</a:t>
            </a:r>
            <a:r>
              <a:rPr sz="2400" i="1" spc="1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04" dirty="0">
                <a:solidFill>
                  <a:schemeClr val="tx1"/>
                </a:solidFill>
                <a:latin typeface="Trebuchet MS"/>
                <a:cs typeface="Trebuchet MS"/>
              </a:rPr>
              <a:t>aziendale</a:t>
            </a:r>
            <a:r>
              <a:rPr sz="2400" i="1" spc="1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in</a:t>
            </a:r>
            <a:r>
              <a:rPr sz="2400" i="1" spc="1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180" dirty="0">
                <a:solidFill>
                  <a:schemeClr val="tx1"/>
                </a:solidFill>
                <a:latin typeface="Trebuchet MS"/>
                <a:cs typeface="Trebuchet MS"/>
              </a:rPr>
              <a:t>capo</a:t>
            </a:r>
            <a:r>
              <a:rPr sz="2400" i="1" spc="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chemeClr val="tx1"/>
                </a:solidFill>
                <a:latin typeface="Trebuchet MS"/>
                <a:cs typeface="Trebuchet MS"/>
              </a:rPr>
              <a:t>al</a:t>
            </a:r>
            <a:r>
              <a:rPr sz="2400" i="1" spc="1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chemeClr val="tx1"/>
                </a:solidFill>
                <a:latin typeface="Trebuchet MS"/>
                <a:cs typeface="Trebuchet MS"/>
              </a:rPr>
              <a:t>quale</a:t>
            </a:r>
            <a:r>
              <a:rPr sz="2400" i="1" spc="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04" dirty="0">
                <a:solidFill>
                  <a:schemeClr val="tx1"/>
                </a:solidFill>
                <a:latin typeface="Trebuchet MS"/>
                <a:cs typeface="Trebuchet MS"/>
              </a:rPr>
              <a:t>si</a:t>
            </a:r>
            <a:r>
              <a:rPr sz="2400" i="1" spc="1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chemeClr val="tx1"/>
                </a:solidFill>
                <a:latin typeface="Trebuchet MS"/>
                <a:cs typeface="Trebuchet MS"/>
              </a:rPr>
              <a:t>formano</a:t>
            </a:r>
            <a:r>
              <a:rPr sz="2400" i="1" spc="1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80" dirty="0">
                <a:solidFill>
                  <a:schemeClr val="tx1"/>
                </a:solidFill>
                <a:latin typeface="Trebuchet MS"/>
                <a:cs typeface="Trebuchet MS"/>
              </a:rPr>
              <a:t>diritti  </a:t>
            </a: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obblighi</a:t>
            </a:r>
            <a:r>
              <a:rPr sz="2400" i="1" spc="-8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45" dirty="0">
                <a:solidFill>
                  <a:schemeClr val="tx1"/>
                </a:solidFill>
                <a:latin typeface="Trebuchet MS"/>
                <a:cs typeface="Trebuchet MS"/>
              </a:rPr>
              <a:t>derivanti</a:t>
            </a:r>
            <a:r>
              <a:rPr sz="2400" i="1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5" dirty="0">
                <a:solidFill>
                  <a:schemeClr val="tx1"/>
                </a:solidFill>
                <a:latin typeface="Trebuchet MS"/>
                <a:cs typeface="Trebuchet MS"/>
              </a:rPr>
              <a:t>dalla</a:t>
            </a:r>
            <a:r>
              <a:rPr sz="2400" i="1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chemeClr val="tx1"/>
                </a:solidFill>
                <a:latin typeface="Trebuchet MS"/>
                <a:cs typeface="Trebuchet MS"/>
              </a:rPr>
              <a:t>gestione</a:t>
            </a:r>
            <a:r>
              <a:rPr sz="2400" i="1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5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400" i="1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10" dirty="0">
                <a:solidFill>
                  <a:schemeClr val="tx1"/>
                </a:solidFill>
                <a:latin typeface="Trebuchet MS"/>
                <a:cs typeface="Trebuchet MS"/>
              </a:rPr>
              <a:t>un’azienda»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1191" y="3429000"/>
            <a:ext cx="7104380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  <a:tabLst>
                <a:tab pos="768350" algn="l"/>
                <a:tab pos="1885314" algn="l"/>
                <a:tab pos="2594610" algn="l"/>
                <a:tab pos="3944620" algn="l"/>
                <a:tab pos="4833620" algn="l"/>
                <a:tab pos="5231130" algn="l"/>
                <a:tab pos="5938520" algn="l"/>
              </a:tabLst>
            </a:pPr>
            <a:r>
              <a:rPr sz="2800" spc="-80" dirty="0">
                <a:solidFill>
                  <a:schemeClr val="tx1"/>
                </a:solidFill>
                <a:latin typeface="Trebuchet MS"/>
                <a:cs typeface="Trebuchet MS"/>
              </a:rPr>
              <a:t>Può	</a:t>
            </a:r>
            <a:r>
              <a:rPr sz="2800" spc="-100" dirty="0">
                <a:solidFill>
                  <a:schemeClr val="tx1"/>
                </a:solidFill>
                <a:latin typeface="Trebuchet MS"/>
                <a:cs typeface="Trebuchet MS"/>
              </a:rPr>
              <a:t>esse</a:t>
            </a:r>
            <a:r>
              <a:rPr sz="2800" spc="-145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800" spc="-19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800" spc="-180" dirty="0">
                <a:solidFill>
                  <a:schemeClr val="tx1"/>
                </a:solidFill>
                <a:latin typeface="Trebuchet MS"/>
                <a:cs typeface="Trebuchet MS"/>
              </a:rPr>
              <a:t>una</a:t>
            </a:r>
            <a:r>
              <a:rPr sz="2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800" u="heavy" spc="-1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800" u="heavy" spc="-1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800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rson</a:t>
            </a:r>
            <a:r>
              <a:rPr sz="2800" u="heavy" spc="-2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sz="2800" u="heavy" spc="-20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fisica</a:t>
            </a:r>
            <a:r>
              <a:rPr sz="2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800" spc="4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800" spc="-180" dirty="0">
                <a:solidFill>
                  <a:schemeClr val="tx1"/>
                </a:solidFill>
                <a:latin typeface="Trebuchet MS"/>
                <a:cs typeface="Trebuchet MS"/>
              </a:rPr>
              <a:t>una</a:t>
            </a:r>
            <a:r>
              <a:rPr sz="2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800" u="heavy" spc="-1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800" u="heavy" spc="-1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800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rson</a:t>
            </a:r>
            <a:r>
              <a:rPr sz="2800" u="heavy" spc="-22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 </a:t>
            </a:r>
            <a:r>
              <a:rPr sz="2800" spc="-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u="heavy" spc="-1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giuridica</a:t>
            </a:r>
            <a:r>
              <a:rPr sz="2800" spc="-190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902" y="577688"/>
            <a:ext cx="58874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>
                <a:solidFill>
                  <a:srgbClr val="000000"/>
                </a:solidFill>
              </a:rPr>
              <a:t>Soggetto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95" dirty="0">
                <a:solidFill>
                  <a:srgbClr val="000000"/>
                </a:solidFill>
              </a:rPr>
              <a:t>giuridico</a:t>
            </a:r>
            <a:r>
              <a:rPr sz="3200" spc="-195" dirty="0">
                <a:solidFill>
                  <a:srgbClr val="000000"/>
                </a:solidFill>
              </a:rPr>
              <a:t>: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99592" y="1772816"/>
            <a:ext cx="7704856" cy="2854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80555"/>
              <a:buFont typeface="Segoe UI Symbol"/>
              <a:buChar char="⚫"/>
              <a:tabLst>
                <a:tab pos="296545" algn="l"/>
              </a:tabLst>
            </a:pPr>
            <a:r>
              <a:rPr sz="1800" b="1" spc="15" dirty="0">
                <a:solidFill>
                  <a:schemeClr val="tx1"/>
                </a:solidFill>
                <a:latin typeface="Trebuchet MS"/>
                <a:cs typeface="Trebuchet MS"/>
              </a:rPr>
              <a:t>Azienda </a:t>
            </a:r>
            <a:r>
              <a:rPr sz="1800" b="1" spc="-50" dirty="0">
                <a:solidFill>
                  <a:schemeClr val="tx1"/>
                </a:solidFill>
                <a:latin typeface="Trebuchet MS"/>
                <a:cs typeface="Trebuchet MS"/>
              </a:rPr>
              <a:t>individuale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: </a:t>
            </a:r>
            <a:r>
              <a:rPr sz="1800" spc="-75" dirty="0">
                <a:solidFill>
                  <a:schemeClr val="tx1"/>
                </a:solidFill>
                <a:latin typeface="Trebuchet MS"/>
                <a:cs typeface="Trebuchet MS"/>
              </a:rPr>
              <a:t>persona </a:t>
            </a:r>
            <a:r>
              <a:rPr sz="1800" spc="-135" dirty="0">
                <a:solidFill>
                  <a:schemeClr val="tx1"/>
                </a:solidFill>
                <a:latin typeface="Trebuchet MS"/>
                <a:cs typeface="Trebuchet MS"/>
              </a:rPr>
              <a:t>fisica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titolare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di </a:t>
            </a: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diritti 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e obblighi. </a:t>
            </a:r>
            <a:r>
              <a:rPr sz="1800" spc="-45" dirty="0">
                <a:solidFill>
                  <a:schemeClr val="tx1"/>
                </a:solidFill>
                <a:latin typeface="Trebuchet MS"/>
                <a:cs typeface="Trebuchet MS"/>
              </a:rPr>
              <a:t>Nessuna </a:t>
            </a:r>
            <a:r>
              <a:rPr sz="1800" spc="-5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chemeClr val="tx1"/>
                </a:solidFill>
                <a:latin typeface="Trebuchet MS"/>
                <a:cs typeface="Trebuchet MS"/>
              </a:rPr>
              <a:t>autono</a:t>
            </a: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m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1800" spc="-19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18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chemeClr val="tx1"/>
                </a:solidFill>
                <a:latin typeface="Trebuchet MS"/>
                <a:cs typeface="Trebuchet MS"/>
              </a:rPr>
              <a:t>patrimoni</a:t>
            </a:r>
            <a:r>
              <a:rPr sz="1800" spc="-145" dirty="0">
                <a:solidFill>
                  <a:schemeClr val="tx1"/>
                </a:solidFill>
                <a:latin typeface="Trebuchet MS"/>
                <a:cs typeface="Trebuchet MS"/>
              </a:rPr>
              <a:t>ale</a:t>
            </a:r>
            <a:r>
              <a:rPr sz="18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chemeClr val="tx1"/>
                </a:solidFill>
                <a:latin typeface="Trebuchet MS"/>
                <a:cs typeface="Trebuchet MS"/>
              </a:rPr>
              <a:t>d</a:t>
            </a:r>
            <a:r>
              <a:rPr sz="1800" spc="-135" dirty="0">
                <a:solidFill>
                  <a:schemeClr val="tx1"/>
                </a:solidFill>
                <a:latin typeface="Trebuchet MS"/>
                <a:cs typeface="Trebuchet MS"/>
              </a:rPr>
              <a:t>ell</a:t>
            </a:r>
            <a:r>
              <a:rPr sz="1800" spc="-185" dirty="0">
                <a:solidFill>
                  <a:schemeClr val="tx1"/>
                </a:solidFill>
                <a:latin typeface="Trebuchet MS"/>
                <a:cs typeface="Trebuchet MS"/>
              </a:rPr>
              <a:t>’a</a:t>
            </a:r>
            <a:r>
              <a:rPr sz="1800" spc="-190" dirty="0">
                <a:solidFill>
                  <a:schemeClr val="tx1"/>
                </a:solidFill>
                <a:latin typeface="Trebuchet MS"/>
                <a:cs typeface="Trebuchet MS"/>
              </a:rPr>
              <a:t>z</a:t>
            </a:r>
            <a:r>
              <a:rPr sz="1800" spc="-125" dirty="0">
                <a:solidFill>
                  <a:schemeClr val="tx1"/>
                </a:solidFill>
                <a:latin typeface="Trebuchet MS"/>
                <a:cs typeface="Trebuchet MS"/>
              </a:rPr>
              <a:t>ienda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F81BC"/>
              </a:buClr>
              <a:buFont typeface="Segoe UI Symbol"/>
              <a:buChar char="⚫"/>
            </a:pPr>
            <a:endParaRPr sz="285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4F81BC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b="1" spc="15" dirty="0">
                <a:solidFill>
                  <a:schemeClr val="tx1"/>
                </a:solidFill>
                <a:latin typeface="Trebuchet MS"/>
                <a:cs typeface="Trebuchet MS"/>
              </a:rPr>
              <a:t>Società</a:t>
            </a:r>
            <a:r>
              <a:rPr sz="1800" b="1" spc="1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1800" b="1" spc="1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chemeClr val="tx1"/>
                </a:solidFill>
                <a:latin typeface="Trebuchet MS"/>
                <a:cs typeface="Trebuchet MS"/>
              </a:rPr>
              <a:t>persone</a:t>
            </a:r>
            <a:r>
              <a:rPr sz="1800" spc="-4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r>
              <a:rPr sz="18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chemeClr val="tx1"/>
                </a:solidFill>
                <a:latin typeface="Trebuchet MS"/>
                <a:cs typeface="Trebuchet MS"/>
              </a:rPr>
              <a:t>coincide</a:t>
            </a:r>
            <a:r>
              <a:rPr sz="1800" spc="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chemeClr val="tx1"/>
                </a:solidFill>
                <a:latin typeface="Trebuchet MS"/>
                <a:cs typeface="Trebuchet MS"/>
              </a:rPr>
              <a:t>con</a:t>
            </a:r>
            <a:r>
              <a:rPr sz="1800" spc="1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60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r>
              <a:rPr sz="1800" spc="1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chemeClr val="tx1"/>
                </a:solidFill>
                <a:latin typeface="Trebuchet MS"/>
                <a:cs typeface="Trebuchet MS"/>
              </a:rPr>
              <a:t>figura</a:t>
            </a:r>
            <a:r>
              <a:rPr sz="1800" spc="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1800" spc="1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chemeClr val="tx1"/>
                </a:solidFill>
                <a:latin typeface="Trebuchet MS"/>
                <a:cs typeface="Trebuchet MS"/>
              </a:rPr>
              <a:t>singoli</a:t>
            </a:r>
            <a:r>
              <a:rPr sz="1800" spc="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soci.</a:t>
            </a:r>
            <a:r>
              <a:rPr sz="1800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chemeClr val="tx1"/>
                </a:solidFill>
                <a:latin typeface="Trebuchet MS"/>
                <a:cs typeface="Trebuchet MS"/>
              </a:rPr>
              <a:t>Autonomia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patrimoniale</a:t>
            </a:r>
            <a:r>
              <a:rPr sz="18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i="1" spc="-200" dirty="0">
                <a:solidFill>
                  <a:schemeClr val="tx1"/>
                </a:solidFill>
                <a:latin typeface="Trebuchet MS"/>
                <a:cs typeface="Trebuchet MS"/>
              </a:rPr>
              <a:t>imperfetta</a:t>
            </a:r>
            <a:r>
              <a:rPr sz="1800" spc="-20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r>
              <a:rPr sz="1800" spc="-229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chemeClr val="tx1"/>
                </a:solidFill>
                <a:latin typeface="Trebuchet MS"/>
                <a:cs typeface="Trebuchet MS"/>
              </a:rPr>
              <a:t>responsabilità</a:t>
            </a:r>
            <a:r>
              <a:rPr sz="18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chemeClr val="tx1"/>
                </a:solidFill>
                <a:latin typeface="Trebuchet MS"/>
                <a:cs typeface="Trebuchet MS"/>
              </a:rPr>
              <a:t>illimitata</a:t>
            </a:r>
            <a:r>
              <a:rPr sz="1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1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solidale</a:t>
            </a:r>
            <a:r>
              <a:rPr sz="1800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1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soci.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0555"/>
              <a:buFont typeface="Segoe UI Symbol"/>
              <a:buChar char="⚫"/>
              <a:tabLst>
                <a:tab pos="296545" algn="l"/>
              </a:tabLst>
            </a:pPr>
            <a:r>
              <a:rPr sz="1800" b="1" spc="15" dirty="0">
                <a:solidFill>
                  <a:schemeClr val="tx1"/>
                </a:solidFill>
                <a:latin typeface="Trebuchet MS"/>
                <a:cs typeface="Trebuchet MS"/>
              </a:rPr>
              <a:t>Società </a:t>
            </a:r>
            <a:r>
              <a:rPr sz="1800" b="1" spc="-3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1800" b="1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chemeClr val="tx1"/>
                </a:solidFill>
                <a:latin typeface="Trebuchet MS"/>
                <a:cs typeface="Trebuchet MS"/>
              </a:rPr>
              <a:t>capitali</a:t>
            </a:r>
            <a:r>
              <a:rPr sz="1600" spc="-50" dirty="0">
                <a:solidFill>
                  <a:schemeClr val="tx1"/>
                </a:solidFill>
                <a:latin typeface="Trebuchet MS"/>
                <a:cs typeface="Trebuchet MS"/>
              </a:rPr>
              <a:t>: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personalità</a:t>
            </a:r>
            <a:r>
              <a:rPr sz="1800" spc="-9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giuridica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chemeClr val="tx1"/>
                </a:solidFill>
                <a:latin typeface="Trebuchet MS"/>
                <a:cs typeface="Trebuchet MS"/>
              </a:rPr>
              <a:t>attribuita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60" dirty="0">
                <a:solidFill>
                  <a:schemeClr val="tx1"/>
                </a:solidFill>
                <a:latin typeface="Trebuchet MS"/>
                <a:cs typeface="Trebuchet MS"/>
              </a:rPr>
              <a:t>alla</a:t>
            </a:r>
            <a:r>
              <a:rPr sz="1800" spc="2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società</a:t>
            </a:r>
            <a:r>
              <a:rPr sz="1800" spc="3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chemeClr val="tx1"/>
                </a:solidFill>
                <a:latin typeface="Trebuchet MS"/>
                <a:cs typeface="Trebuchet MS"/>
              </a:rPr>
              <a:t>dalla </a:t>
            </a:r>
            <a:r>
              <a:rPr sz="1800" spc="-1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50" dirty="0">
                <a:solidFill>
                  <a:schemeClr val="tx1"/>
                </a:solidFill>
                <a:latin typeface="Trebuchet MS"/>
                <a:cs typeface="Trebuchet MS"/>
              </a:rPr>
              <a:t>legge. </a:t>
            </a:r>
            <a:r>
              <a:rPr sz="1800" spc="-60" dirty="0">
                <a:solidFill>
                  <a:schemeClr val="tx1"/>
                </a:solidFill>
                <a:latin typeface="Trebuchet MS"/>
                <a:cs typeface="Trebuchet MS"/>
              </a:rPr>
              <a:t>Autonomia </a:t>
            </a: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patrimoniale </a:t>
            </a:r>
            <a:r>
              <a:rPr sz="1800" i="1" spc="-204" dirty="0">
                <a:solidFill>
                  <a:schemeClr val="tx1"/>
                </a:solidFill>
                <a:latin typeface="Trebuchet MS"/>
                <a:cs typeface="Trebuchet MS"/>
              </a:rPr>
              <a:t>perfetta</a:t>
            </a:r>
            <a:r>
              <a:rPr sz="1800" spc="-204" dirty="0">
                <a:solidFill>
                  <a:schemeClr val="tx1"/>
                </a:solidFill>
                <a:latin typeface="Trebuchet MS"/>
                <a:cs typeface="Trebuchet MS"/>
              </a:rPr>
              <a:t>: 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1800" spc="3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chemeClr val="tx1"/>
                </a:solidFill>
                <a:latin typeface="Trebuchet MS"/>
                <a:cs typeface="Trebuchet MS"/>
              </a:rPr>
              <a:t>soci </a:t>
            </a:r>
            <a:r>
              <a:rPr sz="1800" spc="-70" dirty="0">
                <a:solidFill>
                  <a:schemeClr val="tx1"/>
                </a:solidFill>
                <a:latin typeface="Trebuchet MS"/>
                <a:cs typeface="Trebuchet MS"/>
              </a:rPr>
              <a:t>rispondono,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nei </a:t>
            </a:r>
            <a:r>
              <a:rPr sz="1800" spc="-85" dirty="0">
                <a:solidFill>
                  <a:schemeClr val="tx1"/>
                </a:solidFill>
                <a:latin typeface="Trebuchet MS"/>
                <a:cs typeface="Trebuchet MS"/>
              </a:rPr>
              <a:t>confronti </a:t>
            </a:r>
            <a:r>
              <a:rPr sz="1800" spc="-8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18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chemeClr val="tx1"/>
                </a:solidFill>
                <a:latin typeface="Trebuchet MS"/>
                <a:cs typeface="Trebuchet MS"/>
              </a:rPr>
              <a:t>creditori</a:t>
            </a:r>
            <a:r>
              <a:rPr sz="1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sociali,</a:t>
            </a:r>
            <a:r>
              <a:rPr sz="1800" spc="-2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chemeClr val="tx1"/>
                </a:solidFill>
                <a:latin typeface="Trebuchet MS"/>
                <a:cs typeface="Trebuchet MS"/>
              </a:rPr>
              <a:t>limitatamente</a:t>
            </a:r>
            <a:r>
              <a:rPr sz="18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55" dirty="0">
                <a:solidFill>
                  <a:schemeClr val="tx1"/>
                </a:solidFill>
                <a:latin typeface="Trebuchet MS"/>
                <a:cs typeface="Trebuchet MS"/>
              </a:rPr>
              <a:t>ai</a:t>
            </a:r>
            <a:r>
              <a:rPr sz="1800" spc="-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conferimenti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chemeClr val="tx1"/>
                </a:solidFill>
                <a:latin typeface="Trebuchet MS"/>
                <a:cs typeface="Trebuchet MS"/>
              </a:rPr>
              <a:t>effettuati</a:t>
            </a:r>
            <a:r>
              <a:rPr sz="18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chemeClr val="tx1"/>
                </a:solidFill>
                <a:latin typeface="Trebuchet MS"/>
                <a:cs typeface="Trebuchet MS"/>
              </a:rPr>
              <a:t>nella</a:t>
            </a:r>
            <a:r>
              <a:rPr sz="18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4" dirty="0" err="1">
                <a:solidFill>
                  <a:schemeClr val="tx1"/>
                </a:solidFill>
                <a:latin typeface="Trebuchet MS"/>
                <a:cs typeface="Trebuchet MS"/>
              </a:rPr>
              <a:t>società</a:t>
            </a:r>
            <a:r>
              <a:rPr sz="1800" spc="-114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721847"/>
            <a:ext cx="64991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I </a:t>
            </a:r>
            <a:r>
              <a:rPr spc="-10" dirty="0"/>
              <a:t>GRUPPI</a:t>
            </a:r>
            <a:r>
              <a:rPr spc="-105" dirty="0"/>
              <a:t> </a:t>
            </a:r>
            <a:r>
              <a:rPr spc="195" dirty="0"/>
              <a:t>DI</a:t>
            </a:r>
            <a:r>
              <a:rPr spc="-105" dirty="0"/>
              <a:t> </a:t>
            </a:r>
            <a:r>
              <a:rPr spc="-45" dirty="0"/>
              <a:t>IMPRESE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568" y="2012521"/>
            <a:ext cx="71069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95" dirty="0">
                <a:solidFill>
                  <a:schemeClr val="tx1"/>
                </a:solidFill>
                <a:latin typeface="Trebuchet MS"/>
                <a:cs typeface="Trebuchet MS"/>
              </a:rPr>
              <a:t>«Imprese</a:t>
            </a:r>
            <a:r>
              <a:rPr sz="2400" i="1" spc="2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chemeClr val="tx1"/>
                </a:solidFill>
                <a:latin typeface="Trebuchet MS"/>
                <a:cs typeface="Trebuchet MS"/>
              </a:rPr>
              <a:t>giuridicamente</a:t>
            </a:r>
            <a:r>
              <a:rPr sz="2400" i="1" spc="2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25" dirty="0">
                <a:solidFill>
                  <a:schemeClr val="tx1"/>
                </a:solidFill>
                <a:latin typeface="Trebuchet MS"/>
                <a:cs typeface="Trebuchet MS"/>
              </a:rPr>
              <a:t>autonome</a:t>
            </a:r>
            <a:r>
              <a:rPr sz="2400" i="1" spc="2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185" dirty="0">
                <a:solidFill>
                  <a:schemeClr val="tx1"/>
                </a:solidFill>
                <a:latin typeface="Trebuchet MS"/>
                <a:cs typeface="Trebuchet MS"/>
              </a:rPr>
              <a:t>ma</a:t>
            </a:r>
            <a:r>
              <a:rPr sz="2400" i="1" spc="2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45" dirty="0">
                <a:solidFill>
                  <a:schemeClr val="tx1"/>
                </a:solidFill>
                <a:latin typeface="Trebuchet MS"/>
                <a:cs typeface="Trebuchet MS"/>
              </a:rPr>
              <a:t>condotte</a:t>
            </a:r>
            <a:r>
              <a:rPr sz="2400" i="1" spc="-2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00" dirty="0">
                <a:solidFill>
                  <a:schemeClr val="tx1"/>
                </a:solidFill>
                <a:latin typeface="Trebuchet MS"/>
                <a:cs typeface="Trebuchet MS"/>
              </a:rPr>
              <a:t>secondo</a:t>
            </a:r>
            <a:r>
              <a:rPr sz="2400" i="1" spc="2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40" dirty="0">
                <a:solidFill>
                  <a:schemeClr val="tx1"/>
                </a:solidFill>
                <a:latin typeface="Trebuchet MS"/>
                <a:cs typeface="Trebuchet MS"/>
              </a:rPr>
              <a:t>la </a:t>
            </a:r>
            <a:r>
              <a:rPr sz="2400" i="1" spc="-7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310" dirty="0">
                <a:solidFill>
                  <a:schemeClr val="tx1"/>
                </a:solidFill>
                <a:latin typeface="Trebuchet MS"/>
                <a:cs typeface="Trebuchet MS"/>
              </a:rPr>
              <a:t>vo</a:t>
            </a:r>
            <a:r>
              <a:rPr sz="2400" i="1" spc="-190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400" i="1" spc="-220" dirty="0">
                <a:solidFill>
                  <a:schemeClr val="tx1"/>
                </a:solidFill>
                <a:latin typeface="Trebuchet MS"/>
                <a:cs typeface="Trebuchet MS"/>
              </a:rPr>
              <a:t>ont</a:t>
            </a:r>
            <a:r>
              <a:rPr sz="2400" i="1" spc="-225" dirty="0">
                <a:solidFill>
                  <a:schemeClr val="tx1"/>
                </a:solidFill>
                <a:latin typeface="Trebuchet MS"/>
                <a:cs typeface="Trebuchet MS"/>
              </a:rPr>
              <a:t>à</a:t>
            </a:r>
            <a:r>
              <a:rPr sz="2400" i="1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5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400" i="1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spc="-200" dirty="0">
                <a:solidFill>
                  <a:schemeClr val="tx1"/>
                </a:solidFill>
                <a:latin typeface="Trebuchet MS"/>
                <a:cs typeface="Trebuchet MS"/>
              </a:rPr>
              <a:t>un</a:t>
            </a:r>
            <a:r>
              <a:rPr sz="2400" i="1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00" i="1" u="heavy" spc="-27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</a:t>
            </a:r>
            <a:r>
              <a:rPr sz="2400" i="1" u="heavy" spc="-1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400" i="1" u="heavy" spc="-1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i="1" u="heavy" spc="-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1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i="1" u="heavy" spc="-1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</a:t>
            </a:r>
            <a:r>
              <a:rPr sz="2400" i="1" u="heavy" spc="-229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</a:t>
            </a:r>
            <a:r>
              <a:rPr sz="2400" i="1" u="heavy" spc="-30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ett</a:t>
            </a:r>
            <a:r>
              <a:rPr sz="2400" i="1" u="heavy" spc="-2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i="1" u="heavy" spc="-6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04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ec</a:t>
            </a:r>
            <a:r>
              <a:rPr sz="2400" i="1" u="heavy" spc="-220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i="1" u="heavy" spc="-180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</a:t>
            </a:r>
            <a:r>
              <a:rPr sz="2400" i="1" u="heavy" spc="-270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400" i="1" u="heavy" spc="-200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ic</a:t>
            </a:r>
            <a:r>
              <a:rPr sz="2400" i="1" u="heavy" spc="-275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i="1" u="heavy" spc="-2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»</a:t>
            </a: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8E7A3B7-2FAA-9B1A-BD9A-42AFB52FAB70}"/>
              </a:ext>
            </a:extLst>
          </p:cNvPr>
          <p:cNvSpPr txBox="1"/>
          <p:nvPr/>
        </p:nvSpPr>
        <p:spPr>
          <a:xfrm>
            <a:off x="728018" y="3292180"/>
            <a:ext cx="7062470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b="1" spc="-5" dirty="0">
                <a:solidFill>
                  <a:schemeClr val="tx1"/>
                </a:solidFill>
                <a:latin typeface="Trebuchet MS"/>
                <a:cs typeface="Trebuchet MS"/>
              </a:rPr>
              <a:t>Economico-strategiche</a:t>
            </a:r>
            <a:r>
              <a:rPr sz="2000" spc="-5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r>
              <a:rPr sz="2000" spc="-1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crescita</a:t>
            </a:r>
            <a:r>
              <a:rPr sz="2000" spc="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chemeClr val="tx1"/>
                </a:solidFill>
                <a:latin typeface="Trebuchet MS"/>
                <a:cs typeface="Trebuchet MS"/>
              </a:rPr>
              <a:t>dimensionale</a:t>
            </a:r>
            <a:r>
              <a:rPr sz="2000" spc="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interna/esterna;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sz="2000" spc="-105" dirty="0">
                <a:solidFill>
                  <a:schemeClr val="tx1"/>
                </a:solidFill>
                <a:latin typeface="Trebuchet MS"/>
                <a:cs typeface="Trebuchet MS"/>
              </a:rPr>
              <a:t>integrazione</a:t>
            </a:r>
            <a:r>
              <a:rPr sz="2000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chemeClr val="tx1"/>
                </a:solidFill>
                <a:latin typeface="Trebuchet MS"/>
                <a:cs typeface="Trebuchet MS"/>
              </a:rPr>
              <a:t>verticale;</a:t>
            </a:r>
            <a:r>
              <a:rPr sz="2000" spc="-2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chemeClr val="tx1"/>
                </a:solidFill>
                <a:latin typeface="Trebuchet MS"/>
                <a:cs typeface="Trebuchet MS"/>
              </a:rPr>
              <a:t>flessibilità</a:t>
            </a:r>
            <a:r>
              <a:rPr sz="2000" spc="-8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strutturale;</a:t>
            </a:r>
            <a:r>
              <a:rPr sz="2000" spc="-28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vantaggi</a:t>
            </a:r>
            <a:r>
              <a:rPr sz="2000" spc="-8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000" spc="-45" dirty="0">
                <a:solidFill>
                  <a:schemeClr val="tx1"/>
                </a:solidFill>
                <a:latin typeface="Trebuchet MS"/>
                <a:cs typeface="Trebuchet MS"/>
              </a:rPr>
              <a:t> costo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marR="34290" indent="-283845">
              <a:lnSpc>
                <a:spcPct val="100000"/>
              </a:lnSpc>
              <a:buClr>
                <a:srgbClr val="4F81BC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b="1" spc="-60" dirty="0">
                <a:solidFill>
                  <a:schemeClr val="tx1"/>
                </a:solidFill>
                <a:latin typeface="Trebuchet MS"/>
                <a:cs typeface="Trebuchet MS"/>
              </a:rPr>
              <a:t>Fiscali</a:t>
            </a:r>
            <a:r>
              <a:rPr sz="2000" spc="-6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r>
              <a:rPr sz="2000" spc="1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chemeClr val="tx1"/>
                </a:solidFill>
                <a:latin typeface="Trebuchet MS"/>
                <a:cs typeface="Trebuchet MS"/>
              </a:rPr>
              <a:t>dirottamento</a:t>
            </a:r>
            <a:r>
              <a:rPr sz="2000" spc="3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chemeClr val="tx1"/>
                </a:solidFill>
                <a:latin typeface="Trebuchet MS"/>
                <a:cs typeface="Trebuchet MS"/>
              </a:rPr>
              <a:t>degli</a:t>
            </a:r>
            <a:r>
              <a:rPr sz="2000" spc="30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chemeClr val="tx1"/>
                </a:solidFill>
                <a:latin typeface="Trebuchet MS"/>
                <a:cs typeface="Trebuchet MS"/>
              </a:rPr>
              <a:t>utili</a:t>
            </a:r>
            <a:r>
              <a:rPr sz="2000" spc="32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chemeClr val="tx1"/>
                </a:solidFill>
                <a:latin typeface="Trebuchet MS"/>
                <a:cs typeface="Trebuchet MS"/>
              </a:rPr>
              <a:t>verso</a:t>
            </a:r>
            <a:r>
              <a:rPr sz="2000" spc="3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chemeClr val="tx1"/>
                </a:solidFill>
                <a:latin typeface="Trebuchet MS"/>
                <a:cs typeface="Trebuchet MS"/>
              </a:rPr>
              <a:t>società</a:t>
            </a:r>
            <a:r>
              <a:rPr sz="2000" spc="30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chemeClr val="tx1"/>
                </a:solidFill>
                <a:latin typeface="Trebuchet MS"/>
                <a:cs typeface="Trebuchet MS"/>
              </a:rPr>
              <a:t>poste</a:t>
            </a:r>
            <a:r>
              <a:rPr sz="2000" spc="3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chemeClr val="tx1"/>
                </a:solidFill>
                <a:latin typeface="Trebuchet MS"/>
                <a:cs typeface="Trebuchet MS"/>
              </a:rPr>
              <a:t>in</a:t>
            </a:r>
            <a:r>
              <a:rPr sz="2000" spc="3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paradisi </a:t>
            </a:r>
            <a:r>
              <a:rPr sz="2000" spc="-59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fiscali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Segoe UI Symbol"/>
              <a:buChar char="⚫"/>
            </a:pPr>
            <a:endParaRPr sz="31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marR="32384" indent="-283845">
              <a:lnSpc>
                <a:spcPct val="100000"/>
              </a:lnSpc>
              <a:buClr>
                <a:srgbClr val="4F81BC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3253104" algn="l"/>
                <a:tab pos="3859529" algn="l"/>
                <a:tab pos="5205730" algn="l"/>
                <a:tab pos="5522595" algn="l"/>
                <a:tab pos="6269355" algn="l"/>
                <a:tab pos="6899275" algn="l"/>
              </a:tabLst>
            </a:pPr>
            <a:r>
              <a:rPr sz="2000" b="1" spc="95" dirty="0">
                <a:solidFill>
                  <a:schemeClr val="tx1"/>
                </a:solidFill>
                <a:latin typeface="Trebuchet MS"/>
                <a:cs typeface="Trebuchet MS"/>
              </a:rPr>
              <a:t>Mim</a:t>
            </a:r>
            <a:r>
              <a:rPr sz="2000" b="1" spc="7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000" b="1" spc="-20" dirty="0">
                <a:solidFill>
                  <a:schemeClr val="tx1"/>
                </a:solidFill>
                <a:latin typeface="Trebuchet MS"/>
                <a:cs typeface="Trebuchet MS"/>
              </a:rPr>
              <a:t>ti</a:t>
            </a:r>
            <a:r>
              <a:rPr sz="2000" b="1" spc="-35" dirty="0">
                <a:solidFill>
                  <a:schemeClr val="tx1"/>
                </a:solidFill>
                <a:latin typeface="Trebuchet MS"/>
                <a:cs typeface="Trebuchet MS"/>
              </a:rPr>
              <a:t>ch</a:t>
            </a:r>
            <a:r>
              <a:rPr sz="2000" b="1" spc="-4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000" spc="-295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r>
              <a:rPr sz="2000" spc="2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65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000" spc="-95" dirty="0">
                <a:solidFill>
                  <a:schemeClr val="tx1"/>
                </a:solidFill>
                <a:latin typeface="Trebuchet MS"/>
                <a:cs typeface="Trebuchet MS"/>
              </a:rPr>
              <a:t>oc</a:t>
            </a:r>
            <a:r>
              <a:rPr sz="2000" spc="-10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000" spc="-165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000" spc="-10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000" spc="-150" dirty="0">
                <a:solidFill>
                  <a:schemeClr val="tx1"/>
                </a:solidFill>
                <a:latin typeface="Trebuchet MS"/>
                <a:cs typeface="Trebuchet MS"/>
              </a:rPr>
              <a:t>z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za</a:t>
            </a:r>
            <a:r>
              <a:rPr sz="2000" spc="-150" dirty="0">
                <a:solidFill>
                  <a:schemeClr val="tx1"/>
                </a:solidFill>
                <a:latin typeface="Trebuchet MS"/>
                <a:cs typeface="Trebuchet MS"/>
              </a:rPr>
              <a:t>z</a:t>
            </a:r>
            <a:r>
              <a:rPr sz="2000" spc="-4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000" spc="-8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ne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del</a:t>
            </a:r>
            <a:r>
              <a:rPr sz="2000" spc="-90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000" spc="-20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000" spc="-150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2000" spc="-19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000" spc="-45" dirty="0">
                <a:solidFill>
                  <a:schemeClr val="tx1"/>
                </a:solidFill>
                <a:latin typeface="Trebuchet MS"/>
                <a:cs typeface="Trebuchet MS"/>
              </a:rPr>
              <a:t>p</a:t>
            </a:r>
            <a:r>
              <a:rPr sz="2000" spc="-5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000" spc="-75" dirty="0">
                <a:solidFill>
                  <a:schemeClr val="tx1"/>
                </a:solidFill>
                <a:latin typeface="Trebuchet MS"/>
                <a:cs typeface="Trebuchet MS"/>
              </a:rPr>
              <a:t>g</a:t>
            </a:r>
            <a:r>
              <a:rPr sz="2000" spc="-8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2000" spc="-75" dirty="0">
                <a:solidFill>
                  <a:schemeClr val="tx1"/>
                </a:solidFill>
                <a:latin typeface="Trebuchet MS"/>
                <a:cs typeface="Trebuchet MS"/>
              </a:rPr>
              <a:t>uppo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in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000" spc="-165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2000" spc="-75" dirty="0">
                <a:solidFill>
                  <a:schemeClr val="tx1"/>
                </a:solidFill>
                <a:latin typeface="Trebuchet MS"/>
                <a:cs typeface="Trebuchet MS"/>
              </a:rPr>
              <a:t>uo</a:t>
            </a:r>
            <a:r>
              <a:rPr sz="2000" spc="-85" dirty="0">
                <a:solidFill>
                  <a:schemeClr val="tx1"/>
                </a:solidFill>
                <a:latin typeface="Trebuchet MS"/>
                <a:cs typeface="Trebuchet MS"/>
              </a:rPr>
              <a:t>g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hi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000" spc="-35" dirty="0">
                <a:solidFill>
                  <a:schemeClr val="tx1"/>
                </a:solidFill>
                <a:latin typeface="Trebuchet MS"/>
                <a:cs typeface="Trebuchet MS"/>
              </a:rPr>
              <a:t>d</a:t>
            </a:r>
            <a:r>
              <a:rPr sz="2000" spc="-6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v</a:t>
            </a:r>
            <a:r>
              <a:rPr sz="2000" spc="-135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2000" spc="-95" dirty="0">
                <a:solidFill>
                  <a:schemeClr val="tx1"/>
                </a:solidFill>
                <a:latin typeface="Trebuchet MS"/>
                <a:cs typeface="Trebuchet MS"/>
              </a:rPr>
              <a:t>è  </a:t>
            </a:r>
            <a:r>
              <a:rPr sz="2000" spc="-60" dirty="0">
                <a:solidFill>
                  <a:schemeClr val="tx1"/>
                </a:solidFill>
                <a:latin typeface="Trebuchet MS"/>
                <a:cs typeface="Trebuchet MS"/>
              </a:rPr>
              <a:t>scarso </a:t>
            </a:r>
            <a:r>
              <a:rPr sz="2000" spc="-145" dirty="0">
                <a:solidFill>
                  <a:schemeClr val="tx1"/>
                </a:solidFill>
                <a:latin typeface="Trebuchet MS"/>
                <a:cs typeface="Trebuchet MS"/>
              </a:rPr>
              <a:t>il</a:t>
            </a:r>
            <a:r>
              <a:rPr sz="20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chemeClr val="tx1"/>
                </a:solidFill>
                <a:latin typeface="Trebuchet MS"/>
                <a:cs typeface="Trebuchet MS"/>
              </a:rPr>
              <a:t>controllo</a:t>
            </a:r>
            <a:r>
              <a:rPr sz="2000" spc="-1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chemeClr val="tx1"/>
                </a:solidFill>
                <a:latin typeface="Trebuchet MS"/>
                <a:cs typeface="Trebuchet MS"/>
              </a:rPr>
              <a:t>delle</a:t>
            </a:r>
            <a:r>
              <a:rPr sz="20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chemeClr val="tx1"/>
                </a:solidFill>
                <a:latin typeface="Trebuchet MS"/>
                <a:cs typeface="Trebuchet MS"/>
              </a:rPr>
              <a:t>istituzioni</a:t>
            </a:r>
            <a:r>
              <a:rPr sz="2000" spc="-8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Trebuchet MS"/>
                <a:cs typeface="Trebuchet MS"/>
              </a:rPr>
              <a:t>sulle</a:t>
            </a:r>
            <a:r>
              <a:rPr sz="20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chemeClr val="tx1"/>
                </a:solidFill>
                <a:latin typeface="Trebuchet MS"/>
                <a:cs typeface="Trebuchet MS"/>
              </a:rPr>
              <a:t>forme</a:t>
            </a:r>
            <a:r>
              <a:rPr sz="20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chemeClr val="tx1"/>
                </a:solidFill>
                <a:latin typeface="Trebuchet MS"/>
                <a:cs typeface="Trebuchet MS"/>
              </a:rPr>
              <a:t>societarie</a:t>
            </a:r>
            <a:endParaRPr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92" y="336969"/>
            <a:ext cx="2416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95" dirty="0">
                <a:solidFill>
                  <a:srgbClr val="000000"/>
                </a:solidFill>
              </a:rPr>
              <a:t>Partecipazioni: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493011" y="1324736"/>
            <a:ext cx="95758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4"/>
              </a:lnSpc>
            </a:pPr>
            <a:r>
              <a:rPr sz="4750" spc="-409" dirty="0">
                <a:solidFill>
                  <a:srgbClr val="4F81BC"/>
                </a:solidFill>
                <a:latin typeface="Trebuchet MS"/>
                <a:cs typeface="Trebuchet MS"/>
              </a:rPr>
              <a:t>1.</a:t>
            </a:r>
            <a:r>
              <a:rPr sz="4750" spc="53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spc="210" dirty="0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011" y="4578807"/>
            <a:ext cx="103822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60"/>
              </a:lnSpc>
              <a:tabLst>
                <a:tab pos="788035" algn="l"/>
              </a:tabLst>
            </a:pPr>
            <a:r>
              <a:rPr sz="4750" spc="-484" dirty="0">
                <a:solidFill>
                  <a:srgbClr val="4F81BC"/>
                </a:solidFill>
                <a:latin typeface="Trebuchet MS"/>
                <a:cs typeface="Trebuchet MS"/>
              </a:rPr>
              <a:t>3</a:t>
            </a:r>
            <a:r>
              <a:rPr sz="4750" spc="-335" dirty="0">
                <a:solidFill>
                  <a:srgbClr val="4F81BC"/>
                </a:solidFill>
                <a:latin typeface="Trebuchet MS"/>
                <a:cs typeface="Trebuchet MS"/>
              </a:rPr>
              <a:t>.</a:t>
            </a:r>
            <a:r>
              <a:rPr sz="4750" dirty="0">
                <a:solidFill>
                  <a:srgbClr val="4F81BC"/>
                </a:solidFill>
                <a:latin typeface="Trebuchet MS"/>
                <a:cs typeface="Trebuchet MS"/>
              </a:rPr>
              <a:t>	</a:t>
            </a:r>
            <a:r>
              <a:rPr sz="2800" spc="215" dirty="0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16276" y="1419478"/>
            <a:ext cx="1868170" cy="267970"/>
            <a:chOff x="2716276" y="1419478"/>
            <a:chExt cx="1868170" cy="267970"/>
          </a:xfrm>
        </p:grpSpPr>
        <p:sp>
          <p:nvSpPr>
            <p:cNvPr id="6" name="object 6"/>
            <p:cNvSpPr/>
            <p:nvPr/>
          </p:nvSpPr>
          <p:spPr>
            <a:xfrm>
              <a:off x="2728976" y="1432178"/>
              <a:ext cx="1842770" cy="242570"/>
            </a:xfrm>
            <a:custGeom>
              <a:avLst/>
              <a:gdLst/>
              <a:ahLst/>
              <a:cxnLst/>
              <a:rect l="l" t="t" r="r" b="b"/>
              <a:pathLst>
                <a:path w="1842770" h="242569">
                  <a:moveTo>
                    <a:pt x="1721358" y="0"/>
                  </a:moveTo>
                  <a:lnTo>
                    <a:pt x="1721358" y="60579"/>
                  </a:lnTo>
                  <a:lnTo>
                    <a:pt x="0" y="60579"/>
                  </a:lnTo>
                  <a:lnTo>
                    <a:pt x="0" y="181737"/>
                  </a:lnTo>
                  <a:lnTo>
                    <a:pt x="1721358" y="181737"/>
                  </a:lnTo>
                  <a:lnTo>
                    <a:pt x="1721358" y="242316"/>
                  </a:lnTo>
                  <a:lnTo>
                    <a:pt x="1842515" y="121158"/>
                  </a:lnTo>
                  <a:lnTo>
                    <a:pt x="172135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8976" y="1432178"/>
              <a:ext cx="1842770" cy="242570"/>
            </a:xfrm>
            <a:custGeom>
              <a:avLst/>
              <a:gdLst/>
              <a:ahLst/>
              <a:cxnLst/>
              <a:rect l="l" t="t" r="r" b="b"/>
              <a:pathLst>
                <a:path w="1842770" h="242569">
                  <a:moveTo>
                    <a:pt x="0" y="60579"/>
                  </a:moveTo>
                  <a:lnTo>
                    <a:pt x="1721358" y="60579"/>
                  </a:lnTo>
                  <a:lnTo>
                    <a:pt x="1721358" y="0"/>
                  </a:lnTo>
                  <a:lnTo>
                    <a:pt x="1842515" y="121158"/>
                  </a:lnTo>
                  <a:lnTo>
                    <a:pt x="1721358" y="242316"/>
                  </a:lnTo>
                  <a:lnTo>
                    <a:pt x="1721358" y="181737"/>
                  </a:lnTo>
                  <a:lnTo>
                    <a:pt x="0" y="181737"/>
                  </a:lnTo>
                  <a:lnTo>
                    <a:pt x="0" y="60579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25161" y="1311402"/>
            <a:ext cx="225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chemeClr val="tx1"/>
                </a:solidFill>
                <a:latin typeface="Trebuchet MS"/>
                <a:cs typeface="Trebuchet MS"/>
              </a:rPr>
              <a:t>B</a:t>
            </a:r>
            <a:endParaRPr sz="28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723" y="1856994"/>
            <a:ext cx="5467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chemeClr val="tx1"/>
                </a:solidFill>
                <a:latin typeface="Trebuchet MS"/>
                <a:cs typeface="Trebuchet MS"/>
              </a:rPr>
              <a:t>società</a:t>
            </a:r>
            <a:r>
              <a:rPr sz="1800" spc="-2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13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(capogruppo,</a:t>
            </a:r>
            <a:r>
              <a:rPr sz="1800" spc="-2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madre)</a:t>
            </a:r>
            <a:r>
              <a:rPr sz="18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chemeClr val="tx1"/>
                </a:solidFill>
                <a:latin typeface="Trebuchet MS"/>
                <a:cs typeface="Trebuchet MS"/>
              </a:rPr>
              <a:t>controlla</a:t>
            </a:r>
            <a:r>
              <a:rPr sz="18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direttamente</a:t>
            </a:r>
            <a:r>
              <a:rPr sz="18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65" dirty="0">
                <a:solidFill>
                  <a:schemeClr val="tx1"/>
                </a:solidFill>
                <a:latin typeface="Trebuchet MS"/>
                <a:cs typeface="Trebuchet MS"/>
              </a:rPr>
              <a:t>la </a:t>
            </a:r>
            <a:r>
              <a:rPr sz="1800" spc="-5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Trebuchet MS"/>
                <a:cs typeface="Trebuchet MS"/>
              </a:rPr>
              <a:t>so</a:t>
            </a:r>
            <a:r>
              <a:rPr sz="1800" spc="-114" dirty="0">
                <a:solidFill>
                  <a:schemeClr val="tx1"/>
                </a:solidFill>
                <a:latin typeface="Trebuchet MS"/>
                <a:cs typeface="Trebuchet MS"/>
              </a:rPr>
              <a:t>ci</a:t>
            </a:r>
            <a:r>
              <a:rPr sz="1800" spc="-140" dirty="0">
                <a:solidFill>
                  <a:schemeClr val="tx1"/>
                </a:solidFill>
                <a:latin typeface="Trebuchet MS"/>
                <a:cs typeface="Trebuchet MS"/>
              </a:rPr>
              <a:t>età</a:t>
            </a:r>
            <a:r>
              <a:rPr sz="18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rebuchet MS"/>
                <a:cs typeface="Trebuchet MS"/>
              </a:rPr>
              <a:t>B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chemeClr val="tx1"/>
                </a:solidFill>
                <a:latin typeface="Trebuchet MS"/>
                <a:cs typeface="Trebuchet MS"/>
              </a:rPr>
              <a:t>(cont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1800" spc="-85" dirty="0">
                <a:solidFill>
                  <a:schemeClr val="tx1"/>
                </a:solidFill>
                <a:latin typeface="Trebuchet MS"/>
                <a:cs typeface="Trebuchet MS"/>
              </a:rPr>
              <a:t>oll</a:t>
            </a:r>
            <a:r>
              <a:rPr sz="1800" spc="-185" dirty="0">
                <a:solidFill>
                  <a:schemeClr val="tx1"/>
                </a:solidFill>
                <a:latin typeface="Trebuchet MS"/>
                <a:cs typeface="Trebuchet MS"/>
              </a:rPr>
              <a:t>ata,</a:t>
            </a:r>
            <a:r>
              <a:rPr sz="1800" spc="-229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220" dirty="0">
                <a:solidFill>
                  <a:schemeClr val="tx1"/>
                </a:solidFill>
                <a:latin typeface="Trebuchet MS"/>
                <a:cs typeface="Trebuchet MS"/>
              </a:rPr>
              <a:t>f</a:t>
            </a:r>
            <a:r>
              <a:rPr sz="1800" spc="-135" dirty="0">
                <a:solidFill>
                  <a:schemeClr val="tx1"/>
                </a:solidFill>
                <a:latin typeface="Trebuchet MS"/>
                <a:cs typeface="Trebuchet MS"/>
              </a:rPr>
              <a:t>iglia)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28976" y="2755900"/>
            <a:ext cx="4342765" cy="749300"/>
            <a:chOff x="2728976" y="2755900"/>
            <a:chExt cx="4342765" cy="749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8976" y="2937382"/>
              <a:ext cx="1871726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3618" y="2755900"/>
              <a:ext cx="669925" cy="749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9761" y="2937382"/>
              <a:ext cx="1871598" cy="3048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93011" y="2691894"/>
            <a:ext cx="5085715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60"/>
              </a:lnSpc>
              <a:tabLst>
                <a:tab pos="788035" algn="l"/>
              </a:tabLst>
            </a:pPr>
            <a:r>
              <a:rPr sz="4750" spc="-409" dirty="0">
                <a:solidFill>
                  <a:schemeClr val="tx1"/>
                </a:solidFill>
                <a:latin typeface="Trebuchet MS"/>
                <a:cs typeface="Trebuchet MS"/>
              </a:rPr>
              <a:t>2.	</a:t>
            </a:r>
            <a:r>
              <a:rPr sz="2800" spc="21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773430">
              <a:lnSpc>
                <a:spcPct val="100000"/>
              </a:lnSpc>
              <a:spcBef>
                <a:spcPts val="325"/>
              </a:spcBef>
              <a:tabLst>
                <a:tab pos="1202055" algn="l"/>
                <a:tab pos="2068195" algn="l"/>
                <a:tab pos="2465705" algn="l"/>
                <a:tab pos="3509645" algn="l"/>
                <a:tab pos="4924425" algn="l"/>
              </a:tabLst>
            </a:pP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s</a:t>
            </a:r>
            <a:r>
              <a:rPr sz="1800" spc="-40" dirty="0">
                <a:solidFill>
                  <a:schemeClr val="tx1"/>
                </a:solidFill>
                <a:latin typeface="Trebuchet MS"/>
                <a:cs typeface="Trebuchet MS"/>
              </a:rPr>
              <a:t>oc</a:t>
            </a:r>
            <a:r>
              <a:rPr sz="1800" spc="-130" dirty="0">
                <a:solidFill>
                  <a:schemeClr val="tx1"/>
                </a:solidFill>
                <a:latin typeface="Trebuchet MS"/>
                <a:cs typeface="Trebuchet MS"/>
              </a:rPr>
              <a:t>iet</a:t>
            </a:r>
            <a:r>
              <a:rPr sz="1800" spc="-160" dirty="0">
                <a:solidFill>
                  <a:schemeClr val="tx1"/>
                </a:solidFill>
                <a:latin typeface="Trebuchet MS"/>
                <a:cs typeface="Trebuchet MS"/>
              </a:rPr>
              <a:t>à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8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114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1800" spc="-45" dirty="0">
                <a:solidFill>
                  <a:schemeClr val="tx1"/>
                </a:solidFill>
                <a:latin typeface="Trebuchet MS"/>
                <a:cs typeface="Trebuchet MS"/>
              </a:rPr>
              <a:t>ont</a:t>
            </a:r>
            <a:r>
              <a:rPr sz="1800" spc="-85" dirty="0">
                <a:solidFill>
                  <a:schemeClr val="tx1"/>
                </a:solidFill>
                <a:latin typeface="Trebuchet MS"/>
                <a:cs typeface="Trebuchet MS"/>
              </a:rPr>
              <a:t>roll</a:t>
            </a:r>
            <a:r>
              <a:rPr sz="1800" spc="-18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95" dirty="0">
                <a:solidFill>
                  <a:schemeClr val="tx1"/>
                </a:solidFill>
                <a:latin typeface="Trebuchet MS"/>
                <a:cs typeface="Trebuchet MS"/>
              </a:rPr>
              <a:t>d</a:t>
            </a:r>
            <a:r>
              <a:rPr sz="1800" spc="-5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etta</a:t>
            </a:r>
            <a:r>
              <a:rPr sz="1800" spc="-190" dirty="0">
                <a:solidFill>
                  <a:schemeClr val="tx1"/>
                </a:solidFill>
                <a:latin typeface="Trebuchet MS"/>
                <a:cs typeface="Trebuchet MS"/>
              </a:rPr>
              <a:t>m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ente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160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9354" y="2729185"/>
            <a:ext cx="1376045" cy="92138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1030"/>
              </a:spcBef>
            </a:pPr>
            <a:r>
              <a:rPr sz="2800" spc="300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endParaRPr sz="280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878205" algn="l"/>
                <a:tab pos="1252855" algn="l"/>
              </a:tabLst>
            </a:pPr>
            <a:r>
              <a:rPr sz="1800" spc="-5" dirty="0">
                <a:solidFill>
                  <a:schemeClr val="tx1"/>
                </a:solidFill>
                <a:latin typeface="Trebuchet MS"/>
                <a:cs typeface="Trebuchet MS"/>
              </a:rPr>
              <a:t>s</a:t>
            </a:r>
            <a:r>
              <a:rPr sz="1800" spc="-15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1800" spc="-114" dirty="0">
                <a:solidFill>
                  <a:schemeClr val="tx1"/>
                </a:solidFill>
                <a:latin typeface="Trebuchet MS"/>
                <a:cs typeface="Trebuchet MS"/>
              </a:rPr>
              <a:t>ci</a:t>
            </a:r>
            <a:r>
              <a:rPr sz="1800" spc="-140" dirty="0">
                <a:solidFill>
                  <a:schemeClr val="tx1"/>
                </a:solidFill>
                <a:latin typeface="Trebuchet MS"/>
                <a:cs typeface="Trebuchet MS"/>
              </a:rPr>
              <a:t>età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175" dirty="0">
                <a:solidFill>
                  <a:schemeClr val="tx1"/>
                </a:solidFill>
                <a:latin typeface="Trebuchet MS"/>
                <a:cs typeface="Trebuchet MS"/>
              </a:rPr>
              <a:t>B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sz="1800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endParaRPr sz="18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6723" y="3540735"/>
            <a:ext cx="5890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indirettamente</a:t>
            </a:r>
            <a:r>
              <a:rPr sz="1800" spc="1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60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r>
              <a:rPr sz="1800" spc="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società</a:t>
            </a:r>
            <a:r>
              <a:rPr sz="1800" spc="1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195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1800" spc="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senza</a:t>
            </a:r>
            <a:r>
              <a:rPr sz="1800" spc="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chemeClr val="tx1"/>
                </a:solidFill>
                <a:latin typeface="Trebuchet MS"/>
                <a:cs typeface="Trebuchet MS"/>
              </a:rPr>
              <a:t>detenere</a:t>
            </a:r>
            <a:r>
              <a:rPr sz="1800" spc="1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chemeClr val="tx1"/>
                </a:solidFill>
                <a:latin typeface="Trebuchet MS"/>
                <a:cs typeface="Trebuchet MS"/>
              </a:rPr>
              <a:t>in</a:t>
            </a:r>
            <a:r>
              <a:rPr sz="1800" spc="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chemeClr val="tx1"/>
                </a:solidFill>
                <a:latin typeface="Trebuchet MS"/>
                <a:cs typeface="Trebuchet MS"/>
              </a:rPr>
              <a:t>questa</a:t>
            </a:r>
            <a:r>
              <a:rPr sz="1800" spc="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chemeClr val="tx1"/>
                </a:solidFill>
                <a:latin typeface="Trebuchet MS"/>
                <a:cs typeface="Trebuchet MS"/>
              </a:rPr>
              <a:t>quote</a:t>
            </a:r>
            <a:r>
              <a:rPr sz="1800" spc="1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chemeClr val="tx1"/>
                </a:solidFill>
                <a:latin typeface="Trebuchet MS"/>
                <a:cs typeface="Trebuchet MS"/>
              </a:rPr>
              <a:t>o </a:t>
            </a:r>
            <a:r>
              <a:rPr sz="1800" spc="-5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Trebuchet MS"/>
                <a:cs typeface="Trebuchet MS"/>
              </a:rPr>
              <a:t>azioni.</a:t>
            </a:r>
            <a:endParaRPr sz="1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27020" y="4509134"/>
            <a:ext cx="5283835" cy="1309370"/>
            <a:chOff x="2327020" y="4509134"/>
            <a:chExt cx="5283835" cy="130937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5231" y="4509134"/>
              <a:ext cx="2505074" cy="749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6575" y="4509134"/>
              <a:ext cx="2494026" cy="7492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96789" y="5013197"/>
              <a:ext cx="2481580" cy="792480"/>
            </a:xfrm>
            <a:custGeom>
              <a:avLst/>
              <a:gdLst/>
              <a:ahLst/>
              <a:cxnLst/>
              <a:rect l="l" t="t" r="r" b="b"/>
              <a:pathLst>
                <a:path w="2481579" h="792479">
                  <a:moveTo>
                    <a:pt x="2358009" y="0"/>
                  </a:moveTo>
                  <a:lnTo>
                    <a:pt x="2085086" y="197993"/>
                  </a:lnTo>
                  <a:lnTo>
                    <a:pt x="2184145" y="197993"/>
                  </a:lnTo>
                  <a:lnTo>
                    <a:pt x="2166729" y="219423"/>
                  </a:lnTo>
                  <a:lnTo>
                    <a:pt x="2126893" y="261463"/>
                  </a:lnTo>
                  <a:lnTo>
                    <a:pt x="2080571" y="302361"/>
                  </a:lnTo>
                  <a:lnTo>
                    <a:pt x="2027985" y="342057"/>
                  </a:lnTo>
                  <a:lnTo>
                    <a:pt x="1969353" y="380490"/>
                  </a:lnTo>
                  <a:lnTo>
                    <a:pt x="1904898" y="417601"/>
                  </a:lnTo>
                  <a:lnTo>
                    <a:pt x="1870554" y="435643"/>
                  </a:lnTo>
                  <a:lnTo>
                    <a:pt x="1834838" y="453331"/>
                  </a:lnTo>
                  <a:lnTo>
                    <a:pt x="1797775" y="470659"/>
                  </a:lnTo>
                  <a:lnTo>
                    <a:pt x="1759395" y="487619"/>
                  </a:lnTo>
                  <a:lnTo>
                    <a:pt x="1719723" y="504203"/>
                  </a:lnTo>
                  <a:lnTo>
                    <a:pt x="1678788" y="520405"/>
                  </a:lnTo>
                  <a:lnTo>
                    <a:pt x="1636618" y="536216"/>
                  </a:lnTo>
                  <a:lnTo>
                    <a:pt x="1593239" y="551630"/>
                  </a:lnTo>
                  <a:lnTo>
                    <a:pt x="1548680" y="566639"/>
                  </a:lnTo>
                  <a:lnTo>
                    <a:pt x="1502968" y="581234"/>
                  </a:lnTo>
                  <a:lnTo>
                    <a:pt x="1456130" y="595410"/>
                  </a:lnTo>
                  <a:lnTo>
                    <a:pt x="1408194" y="609157"/>
                  </a:lnTo>
                  <a:lnTo>
                    <a:pt x="1359188" y="622470"/>
                  </a:lnTo>
                  <a:lnTo>
                    <a:pt x="1309139" y="635340"/>
                  </a:lnTo>
                  <a:lnTo>
                    <a:pt x="1258075" y="647760"/>
                  </a:lnTo>
                  <a:lnTo>
                    <a:pt x="1206024" y="659722"/>
                  </a:lnTo>
                  <a:lnTo>
                    <a:pt x="1153012" y="671219"/>
                  </a:lnTo>
                  <a:lnTo>
                    <a:pt x="1099067" y="682244"/>
                  </a:lnTo>
                  <a:lnTo>
                    <a:pt x="1044217" y="692789"/>
                  </a:lnTo>
                  <a:lnTo>
                    <a:pt x="988490" y="702846"/>
                  </a:lnTo>
                  <a:lnTo>
                    <a:pt x="931913" y="712408"/>
                  </a:lnTo>
                  <a:lnTo>
                    <a:pt x="874514" y="721468"/>
                  </a:lnTo>
                  <a:lnTo>
                    <a:pt x="816320" y="730017"/>
                  </a:lnTo>
                  <a:lnTo>
                    <a:pt x="757358" y="738050"/>
                  </a:lnTo>
                  <a:lnTo>
                    <a:pt x="697657" y="745557"/>
                  </a:lnTo>
                  <a:lnTo>
                    <a:pt x="637243" y="752533"/>
                  </a:lnTo>
                  <a:lnTo>
                    <a:pt x="576145" y="758968"/>
                  </a:lnTo>
                  <a:lnTo>
                    <a:pt x="514390" y="764856"/>
                  </a:lnTo>
                  <a:lnTo>
                    <a:pt x="452005" y="770190"/>
                  </a:lnTo>
                  <a:lnTo>
                    <a:pt x="389018" y="774961"/>
                  </a:lnTo>
                  <a:lnTo>
                    <a:pt x="325457" y="779162"/>
                  </a:lnTo>
                  <a:lnTo>
                    <a:pt x="261349" y="782786"/>
                  </a:lnTo>
                  <a:lnTo>
                    <a:pt x="196722" y="785826"/>
                  </a:lnTo>
                  <a:lnTo>
                    <a:pt x="131603" y="788273"/>
                  </a:lnTo>
                  <a:lnTo>
                    <a:pt x="66020" y="790121"/>
                  </a:lnTo>
                  <a:lnTo>
                    <a:pt x="0" y="791362"/>
                  </a:lnTo>
                  <a:lnTo>
                    <a:pt x="65226" y="791983"/>
                  </a:lnTo>
                  <a:lnTo>
                    <a:pt x="130153" y="792004"/>
                  </a:lnTo>
                  <a:lnTo>
                    <a:pt x="194752" y="791433"/>
                  </a:lnTo>
                  <a:lnTo>
                    <a:pt x="258998" y="790275"/>
                  </a:lnTo>
                  <a:lnTo>
                    <a:pt x="322863" y="788537"/>
                  </a:lnTo>
                  <a:lnTo>
                    <a:pt x="386319" y="786226"/>
                  </a:lnTo>
                  <a:lnTo>
                    <a:pt x="449341" y="783349"/>
                  </a:lnTo>
                  <a:lnTo>
                    <a:pt x="511901" y="779912"/>
                  </a:lnTo>
                  <a:lnTo>
                    <a:pt x="573972" y="775922"/>
                  </a:lnTo>
                  <a:lnTo>
                    <a:pt x="635527" y="771386"/>
                  </a:lnTo>
                  <a:lnTo>
                    <a:pt x="696539" y="766311"/>
                  </a:lnTo>
                  <a:lnTo>
                    <a:pt x="756982" y="760703"/>
                  </a:lnTo>
                  <a:lnTo>
                    <a:pt x="816827" y="754569"/>
                  </a:lnTo>
                  <a:lnTo>
                    <a:pt x="876049" y="747916"/>
                  </a:lnTo>
                  <a:lnTo>
                    <a:pt x="934620" y="740750"/>
                  </a:lnTo>
                  <a:lnTo>
                    <a:pt x="992513" y="733078"/>
                  </a:lnTo>
                  <a:lnTo>
                    <a:pt x="1049702" y="724907"/>
                  </a:lnTo>
                  <a:lnTo>
                    <a:pt x="1106158" y="716244"/>
                  </a:lnTo>
                  <a:lnTo>
                    <a:pt x="1161856" y="707094"/>
                  </a:lnTo>
                  <a:lnTo>
                    <a:pt x="1216769" y="697466"/>
                  </a:lnTo>
                  <a:lnTo>
                    <a:pt x="1270868" y="687365"/>
                  </a:lnTo>
                  <a:lnTo>
                    <a:pt x="1324128" y="676799"/>
                  </a:lnTo>
                  <a:lnTo>
                    <a:pt x="1376522" y="665774"/>
                  </a:lnTo>
                  <a:lnTo>
                    <a:pt x="1428022" y="654297"/>
                  </a:lnTo>
                  <a:lnTo>
                    <a:pt x="1478601" y="642374"/>
                  </a:lnTo>
                  <a:lnTo>
                    <a:pt x="1528232" y="630012"/>
                  </a:lnTo>
                  <a:lnTo>
                    <a:pt x="1576889" y="617218"/>
                  </a:lnTo>
                  <a:lnTo>
                    <a:pt x="1624545" y="603999"/>
                  </a:lnTo>
                  <a:lnTo>
                    <a:pt x="1671172" y="590361"/>
                  </a:lnTo>
                  <a:lnTo>
                    <a:pt x="1716743" y="576312"/>
                  </a:lnTo>
                  <a:lnTo>
                    <a:pt x="1761232" y="561857"/>
                  </a:lnTo>
                  <a:lnTo>
                    <a:pt x="1804612" y="547003"/>
                  </a:lnTo>
                  <a:lnTo>
                    <a:pt x="1846855" y="531758"/>
                  </a:lnTo>
                  <a:lnTo>
                    <a:pt x="1887934" y="516128"/>
                  </a:lnTo>
                  <a:lnTo>
                    <a:pt x="1927824" y="500119"/>
                  </a:lnTo>
                  <a:lnTo>
                    <a:pt x="1966496" y="483738"/>
                  </a:lnTo>
                  <a:lnTo>
                    <a:pt x="2003923" y="466993"/>
                  </a:lnTo>
                  <a:lnTo>
                    <a:pt x="2040079" y="449889"/>
                  </a:lnTo>
                  <a:lnTo>
                    <a:pt x="2074937" y="432434"/>
                  </a:lnTo>
                  <a:lnTo>
                    <a:pt x="2140649" y="396496"/>
                  </a:lnTo>
                  <a:lnTo>
                    <a:pt x="2200845" y="359232"/>
                  </a:lnTo>
                  <a:lnTo>
                    <a:pt x="2255307" y="320696"/>
                  </a:lnTo>
                  <a:lnTo>
                    <a:pt x="2303821" y="280941"/>
                  </a:lnTo>
                  <a:lnTo>
                    <a:pt x="2346170" y="240022"/>
                  </a:lnTo>
                  <a:lnTo>
                    <a:pt x="2382139" y="197993"/>
                  </a:lnTo>
                  <a:lnTo>
                    <a:pt x="2481199" y="197993"/>
                  </a:lnTo>
                  <a:lnTo>
                    <a:pt x="235800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339720" y="5013197"/>
              <a:ext cx="2556510" cy="792480"/>
            </a:xfrm>
            <a:custGeom>
              <a:avLst/>
              <a:gdLst/>
              <a:ahLst/>
              <a:cxnLst/>
              <a:rect l="l" t="t" r="r" b="b"/>
              <a:pathLst>
                <a:path w="2556510" h="792479">
                  <a:moveTo>
                    <a:pt x="197993" y="0"/>
                  </a:moveTo>
                  <a:lnTo>
                    <a:pt x="0" y="0"/>
                  </a:lnTo>
                  <a:lnTo>
                    <a:pt x="1005" y="23350"/>
                  </a:lnTo>
                  <a:lnTo>
                    <a:pt x="8965" y="69540"/>
                  </a:lnTo>
                  <a:lnTo>
                    <a:pt x="24673" y="114985"/>
                  </a:lnTo>
                  <a:lnTo>
                    <a:pt x="47907" y="159612"/>
                  </a:lnTo>
                  <a:lnTo>
                    <a:pt x="78447" y="203345"/>
                  </a:lnTo>
                  <a:lnTo>
                    <a:pt x="116072" y="246110"/>
                  </a:lnTo>
                  <a:lnTo>
                    <a:pt x="160560" y="287834"/>
                  </a:lnTo>
                  <a:lnTo>
                    <a:pt x="211690" y="328442"/>
                  </a:lnTo>
                  <a:lnTo>
                    <a:pt x="269240" y="367859"/>
                  </a:lnTo>
                  <a:lnTo>
                    <a:pt x="332991" y="406011"/>
                  </a:lnTo>
                  <a:lnTo>
                    <a:pt x="367122" y="424590"/>
                  </a:lnTo>
                  <a:lnTo>
                    <a:pt x="402719" y="442824"/>
                  </a:lnTo>
                  <a:lnTo>
                    <a:pt x="439757" y="460705"/>
                  </a:lnTo>
                  <a:lnTo>
                    <a:pt x="478206" y="478224"/>
                  </a:lnTo>
                  <a:lnTo>
                    <a:pt x="518038" y="495370"/>
                  </a:lnTo>
                  <a:lnTo>
                    <a:pt x="559228" y="512135"/>
                  </a:lnTo>
                  <a:lnTo>
                    <a:pt x="601746" y="528510"/>
                  </a:lnTo>
                  <a:lnTo>
                    <a:pt x="645565" y="544485"/>
                  </a:lnTo>
                  <a:lnTo>
                    <a:pt x="690657" y="560050"/>
                  </a:lnTo>
                  <a:lnTo>
                    <a:pt x="736996" y="575198"/>
                  </a:lnTo>
                  <a:lnTo>
                    <a:pt x="784552" y="589917"/>
                  </a:lnTo>
                  <a:lnTo>
                    <a:pt x="833299" y="604200"/>
                  </a:lnTo>
                  <a:lnTo>
                    <a:pt x="883209" y="618036"/>
                  </a:lnTo>
                  <a:lnTo>
                    <a:pt x="934254" y="631417"/>
                  </a:lnTo>
                  <a:lnTo>
                    <a:pt x="986406" y="644333"/>
                  </a:lnTo>
                  <a:lnTo>
                    <a:pt x="1039638" y="656774"/>
                  </a:lnTo>
                  <a:lnTo>
                    <a:pt x="1093923" y="668732"/>
                  </a:lnTo>
                  <a:lnTo>
                    <a:pt x="1149232" y="680198"/>
                  </a:lnTo>
                  <a:lnTo>
                    <a:pt x="1205538" y="691161"/>
                  </a:lnTo>
                  <a:lnTo>
                    <a:pt x="1262814" y="701613"/>
                  </a:lnTo>
                  <a:lnTo>
                    <a:pt x="1321031" y="711545"/>
                  </a:lnTo>
                  <a:lnTo>
                    <a:pt x="1380162" y="720946"/>
                  </a:lnTo>
                  <a:lnTo>
                    <a:pt x="1440179" y="729809"/>
                  </a:lnTo>
                  <a:lnTo>
                    <a:pt x="1501056" y="738122"/>
                  </a:lnTo>
                  <a:lnTo>
                    <a:pt x="1562763" y="745878"/>
                  </a:lnTo>
                  <a:lnTo>
                    <a:pt x="1625274" y="753067"/>
                  </a:lnTo>
                  <a:lnTo>
                    <a:pt x="1688560" y="759680"/>
                  </a:lnTo>
                  <a:lnTo>
                    <a:pt x="1752595" y="765707"/>
                  </a:lnTo>
                  <a:lnTo>
                    <a:pt x="1817350" y="771139"/>
                  </a:lnTo>
                  <a:lnTo>
                    <a:pt x="1882797" y="775966"/>
                  </a:lnTo>
                  <a:lnTo>
                    <a:pt x="1948910" y="780180"/>
                  </a:lnTo>
                  <a:lnTo>
                    <a:pt x="2015661" y="783772"/>
                  </a:lnTo>
                  <a:lnTo>
                    <a:pt x="2083021" y="786731"/>
                  </a:lnTo>
                  <a:lnTo>
                    <a:pt x="2150964" y="789049"/>
                  </a:lnTo>
                  <a:lnTo>
                    <a:pt x="2219461" y="790716"/>
                  </a:lnTo>
                  <a:lnTo>
                    <a:pt x="2288485" y="791723"/>
                  </a:lnTo>
                  <a:lnTo>
                    <a:pt x="2358009" y="792060"/>
                  </a:lnTo>
                  <a:lnTo>
                    <a:pt x="2556129" y="792060"/>
                  </a:lnTo>
                  <a:lnTo>
                    <a:pt x="2486598" y="791723"/>
                  </a:lnTo>
                  <a:lnTo>
                    <a:pt x="2417568" y="790716"/>
                  </a:lnTo>
                  <a:lnTo>
                    <a:pt x="2349064" y="789049"/>
                  </a:lnTo>
                  <a:lnTo>
                    <a:pt x="2281116" y="786731"/>
                  </a:lnTo>
                  <a:lnTo>
                    <a:pt x="2213750" y="783772"/>
                  </a:lnTo>
                  <a:lnTo>
                    <a:pt x="2146994" y="780180"/>
                  </a:lnTo>
                  <a:lnTo>
                    <a:pt x="2080875" y="775966"/>
                  </a:lnTo>
                  <a:lnTo>
                    <a:pt x="2015422" y="771139"/>
                  </a:lnTo>
                  <a:lnTo>
                    <a:pt x="1950663" y="765707"/>
                  </a:lnTo>
                  <a:lnTo>
                    <a:pt x="1886623" y="759680"/>
                  </a:lnTo>
                  <a:lnTo>
                    <a:pt x="1823332" y="753067"/>
                  </a:lnTo>
                  <a:lnTo>
                    <a:pt x="1760818" y="745878"/>
                  </a:lnTo>
                  <a:lnTo>
                    <a:pt x="1699106" y="738122"/>
                  </a:lnTo>
                  <a:lnTo>
                    <a:pt x="1638226" y="729809"/>
                  </a:lnTo>
                  <a:lnTo>
                    <a:pt x="1578205" y="720946"/>
                  </a:lnTo>
                  <a:lnTo>
                    <a:pt x="1519070" y="711545"/>
                  </a:lnTo>
                  <a:lnTo>
                    <a:pt x="1460850" y="701613"/>
                  </a:lnTo>
                  <a:lnTo>
                    <a:pt x="1403571" y="691161"/>
                  </a:lnTo>
                  <a:lnTo>
                    <a:pt x="1347262" y="680198"/>
                  </a:lnTo>
                  <a:lnTo>
                    <a:pt x="1291950" y="668732"/>
                  </a:lnTo>
                  <a:lnTo>
                    <a:pt x="1237662" y="656774"/>
                  </a:lnTo>
                  <a:lnTo>
                    <a:pt x="1184427" y="644333"/>
                  </a:lnTo>
                  <a:lnTo>
                    <a:pt x="1132273" y="631417"/>
                  </a:lnTo>
                  <a:lnTo>
                    <a:pt x="1081225" y="618036"/>
                  </a:lnTo>
                  <a:lnTo>
                    <a:pt x="1031313" y="604200"/>
                  </a:lnTo>
                  <a:lnTo>
                    <a:pt x="982564" y="589917"/>
                  </a:lnTo>
                  <a:lnTo>
                    <a:pt x="935006" y="575198"/>
                  </a:lnTo>
                  <a:lnTo>
                    <a:pt x="888666" y="560050"/>
                  </a:lnTo>
                  <a:lnTo>
                    <a:pt x="843572" y="544485"/>
                  </a:lnTo>
                  <a:lnTo>
                    <a:pt x="799751" y="528510"/>
                  </a:lnTo>
                  <a:lnTo>
                    <a:pt x="757232" y="512135"/>
                  </a:lnTo>
                  <a:lnTo>
                    <a:pt x="716041" y="495370"/>
                  </a:lnTo>
                  <a:lnTo>
                    <a:pt x="676207" y="478224"/>
                  </a:lnTo>
                  <a:lnTo>
                    <a:pt x="637757" y="460705"/>
                  </a:lnTo>
                  <a:lnTo>
                    <a:pt x="600719" y="442824"/>
                  </a:lnTo>
                  <a:lnTo>
                    <a:pt x="565120" y="424590"/>
                  </a:lnTo>
                  <a:lnTo>
                    <a:pt x="530989" y="406011"/>
                  </a:lnTo>
                  <a:lnTo>
                    <a:pt x="467237" y="367859"/>
                  </a:lnTo>
                  <a:lnTo>
                    <a:pt x="409685" y="328442"/>
                  </a:lnTo>
                  <a:lnTo>
                    <a:pt x="358554" y="287834"/>
                  </a:lnTo>
                  <a:lnTo>
                    <a:pt x="314066" y="246110"/>
                  </a:lnTo>
                  <a:lnTo>
                    <a:pt x="276441" y="203345"/>
                  </a:lnTo>
                  <a:lnTo>
                    <a:pt x="245901" y="159612"/>
                  </a:lnTo>
                  <a:lnTo>
                    <a:pt x="222666" y="114985"/>
                  </a:lnTo>
                  <a:lnTo>
                    <a:pt x="206958" y="69540"/>
                  </a:lnTo>
                  <a:lnTo>
                    <a:pt x="198998" y="23350"/>
                  </a:lnTo>
                  <a:lnTo>
                    <a:pt x="197993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39720" y="5013197"/>
              <a:ext cx="4938395" cy="792480"/>
            </a:xfrm>
            <a:custGeom>
              <a:avLst/>
              <a:gdLst/>
              <a:ahLst/>
              <a:cxnLst/>
              <a:rect l="l" t="t" r="r" b="b"/>
              <a:pathLst>
                <a:path w="4938395" h="792479">
                  <a:moveTo>
                    <a:pt x="2457069" y="791362"/>
                  </a:moveTo>
                  <a:lnTo>
                    <a:pt x="2523089" y="790121"/>
                  </a:lnTo>
                  <a:lnTo>
                    <a:pt x="2588672" y="788273"/>
                  </a:lnTo>
                  <a:lnTo>
                    <a:pt x="2653791" y="785826"/>
                  </a:lnTo>
                  <a:lnTo>
                    <a:pt x="2718418" y="782786"/>
                  </a:lnTo>
                  <a:lnTo>
                    <a:pt x="2782526" y="779162"/>
                  </a:lnTo>
                  <a:lnTo>
                    <a:pt x="2846087" y="774961"/>
                  </a:lnTo>
                  <a:lnTo>
                    <a:pt x="2909074" y="770190"/>
                  </a:lnTo>
                  <a:lnTo>
                    <a:pt x="2971459" y="764856"/>
                  </a:lnTo>
                  <a:lnTo>
                    <a:pt x="3033214" y="758968"/>
                  </a:lnTo>
                  <a:lnTo>
                    <a:pt x="3094312" y="752533"/>
                  </a:lnTo>
                  <a:lnTo>
                    <a:pt x="3154726" y="745557"/>
                  </a:lnTo>
                  <a:lnTo>
                    <a:pt x="3214427" y="738050"/>
                  </a:lnTo>
                  <a:lnTo>
                    <a:pt x="3273389" y="730017"/>
                  </a:lnTo>
                  <a:lnTo>
                    <a:pt x="3331583" y="721468"/>
                  </a:lnTo>
                  <a:lnTo>
                    <a:pt x="3388982" y="712408"/>
                  </a:lnTo>
                  <a:lnTo>
                    <a:pt x="3445559" y="702846"/>
                  </a:lnTo>
                  <a:lnTo>
                    <a:pt x="3501286" y="692789"/>
                  </a:lnTo>
                  <a:lnTo>
                    <a:pt x="3556136" y="682244"/>
                  </a:lnTo>
                  <a:lnTo>
                    <a:pt x="3610081" y="671219"/>
                  </a:lnTo>
                  <a:lnTo>
                    <a:pt x="3663093" y="659722"/>
                  </a:lnTo>
                  <a:lnTo>
                    <a:pt x="3715144" y="647760"/>
                  </a:lnTo>
                  <a:lnTo>
                    <a:pt x="3766208" y="635340"/>
                  </a:lnTo>
                  <a:lnTo>
                    <a:pt x="3816257" y="622470"/>
                  </a:lnTo>
                  <a:lnTo>
                    <a:pt x="3865263" y="609157"/>
                  </a:lnTo>
                  <a:lnTo>
                    <a:pt x="3913199" y="595410"/>
                  </a:lnTo>
                  <a:lnTo>
                    <a:pt x="3960037" y="581234"/>
                  </a:lnTo>
                  <a:lnTo>
                    <a:pt x="4005749" y="566639"/>
                  </a:lnTo>
                  <a:lnTo>
                    <a:pt x="4050308" y="551630"/>
                  </a:lnTo>
                  <a:lnTo>
                    <a:pt x="4093687" y="536216"/>
                  </a:lnTo>
                  <a:lnTo>
                    <a:pt x="4135857" y="520405"/>
                  </a:lnTo>
                  <a:lnTo>
                    <a:pt x="4176792" y="504203"/>
                  </a:lnTo>
                  <a:lnTo>
                    <a:pt x="4216464" y="487619"/>
                  </a:lnTo>
                  <a:lnTo>
                    <a:pt x="4254844" y="470659"/>
                  </a:lnTo>
                  <a:lnTo>
                    <a:pt x="4291907" y="453331"/>
                  </a:lnTo>
                  <a:lnTo>
                    <a:pt x="4327623" y="435643"/>
                  </a:lnTo>
                  <a:lnTo>
                    <a:pt x="4361967" y="417601"/>
                  </a:lnTo>
                  <a:lnTo>
                    <a:pt x="4426422" y="380490"/>
                  </a:lnTo>
                  <a:lnTo>
                    <a:pt x="4485054" y="342057"/>
                  </a:lnTo>
                  <a:lnTo>
                    <a:pt x="4537640" y="302361"/>
                  </a:lnTo>
                  <a:lnTo>
                    <a:pt x="4583962" y="261463"/>
                  </a:lnTo>
                  <a:lnTo>
                    <a:pt x="4623798" y="219423"/>
                  </a:lnTo>
                  <a:lnTo>
                    <a:pt x="4641214" y="197993"/>
                  </a:lnTo>
                  <a:lnTo>
                    <a:pt x="4542155" y="197993"/>
                  </a:lnTo>
                  <a:lnTo>
                    <a:pt x="4815078" y="0"/>
                  </a:lnTo>
                  <a:lnTo>
                    <a:pt x="4938268" y="197993"/>
                  </a:lnTo>
                  <a:lnTo>
                    <a:pt x="4839208" y="197993"/>
                  </a:lnTo>
                  <a:lnTo>
                    <a:pt x="4821921" y="219273"/>
                  </a:lnTo>
                  <a:lnTo>
                    <a:pt x="4782432" y="261016"/>
                  </a:lnTo>
                  <a:lnTo>
                    <a:pt x="4736568" y="301620"/>
                  </a:lnTo>
                  <a:lnTo>
                    <a:pt x="4684548" y="341028"/>
                  </a:lnTo>
                  <a:lnTo>
                    <a:pt x="4626589" y="379184"/>
                  </a:lnTo>
                  <a:lnTo>
                    <a:pt x="4562910" y="416030"/>
                  </a:lnTo>
                  <a:lnTo>
                    <a:pt x="4528993" y="433945"/>
                  </a:lnTo>
                  <a:lnTo>
                    <a:pt x="4493729" y="451512"/>
                  </a:lnTo>
                  <a:lnTo>
                    <a:pt x="4457143" y="468722"/>
                  </a:lnTo>
                  <a:lnTo>
                    <a:pt x="4419263" y="485570"/>
                  </a:lnTo>
                  <a:lnTo>
                    <a:pt x="4380117" y="502049"/>
                  </a:lnTo>
                  <a:lnTo>
                    <a:pt x="4339731" y="518150"/>
                  </a:lnTo>
                  <a:lnTo>
                    <a:pt x="4298133" y="533868"/>
                  </a:lnTo>
                  <a:lnTo>
                    <a:pt x="4255351" y="549194"/>
                  </a:lnTo>
                  <a:lnTo>
                    <a:pt x="4211411" y="564123"/>
                  </a:lnTo>
                  <a:lnTo>
                    <a:pt x="4166340" y="578646"/>
                  </a:lnTo>
                  <a:lnTo>
                    <a:pt x="4120167" y="592758"/>
                  </a:lnTo>
                  <a:lnTo>
                    <a:pt x="4072918" y="606450"/>
                  </a:lnTo>
                  <a:lnTo>
                    <a:pt x="4024620" y="619715"/>
                  </a:lnTo>
                  <a:lnTo>
                    <a:pt x="3975301" y="632547"/>
                  </a:lnTo>
                  <a:lnTo>
                    <a:pt x="3924988" y="644939"/>
                  </a:lnTo>
                  <a:lnTo>
                    <a:pt x="3873709" y="656882"/>
                  </a:lnTo>
                  <a:lnTo>
                    <a:pt x="3821489" y="668371"/>
                  </a:lnTo>
                  <a:lnTo>
                    <a:pt x="3768358" y="679399"/>
                  </a:lnTo>
                  <a:lnTo>
                    <a:pt x="3714342" y="689957"/>
                  </a:lnTo>
                  <a:lnTo>
                    <a:pt x="3659467" y="700040"/>
                  </a:lnTo>
                  <a:lnTo>
                    <a:pt x="3603763" y="709639"/>
                  </a:lnTo>
                  <a:lnTo>
                    <a:pt x="3547255" y="718748"/>
                  </a:lnTo>
                  <a:lnTo>
                    <a:pt x="3489971" y="727360"/>
                  </a:lnTo>
                  <a:lnTo>
                    <a:pt x="3431938" y="735468"/>
                  </a:lnTo>
                  <a:lnTo>
                    <a:pt x="3373184" y="743065"/>
                  </a:lnTo>
                  <a:lnTo>
                    <a:pt x="3313736" y="750143"/>
                  </a:lnTo>
                  <a:lnTo>
                    <a:pt x="3253621" y="756695"/>
                  </a:lnTo>
                  <a:lnTo>
                    <a:pt x="3192866" y="762715"/>
                  </a:lnTo>
                  <a:lnTo>
                    <a:pt x="3131498" y="768195"/>
                  </a:lnTo>
                  <a:lnTo>
                    <a:pt x="3069546" y="773128"/>
                  </a:lnTo>
                  <a:lnTo>
                    <a:pt x="3007035" y="777507"/>
                  </a:lnTo>
                  <a:lnTo>
                    <a:pt x="2943994" y="781326"/>
                  </a:lnTo>
                  <a:lnTo>
                    <a:pt x="2880449" y="784576"/>
                  </a:lnTo>
                  <a:lnTo>
                    <a:pt x="2816428" y="787252"/>
                  </a:lnTo>
                  <a:lnTo>
                    <a:pt x="2751959" y="789345"/>
                  </a:lnTo>
                  <a:lnTo>
                    <a:pt x="2687067" y="790849"/>
                  </a:lnTo>
                  <a:lnTo>
                    <a:pt x="2621781" y="791756"/>
                  </a:lnTo>
                  <a:lnTo>
                    <a:pt x="2556129" y="792060"/>
                  </a:lnTo>
                  <a:lnTo>
                    <a:pt x="2358009" y="792060"/>
                  </a:lnTo>
                  <a:lnTo>
                    <a:pt x="2288485" y="791723"/>
                  </a:lnTo>
                  <a:lnTo>
                    <a:pt x="2219461" y="790716"/>
                  </a:lnTo>
                  <a:lnTo>
                    <a:pt x="2150964" y="789049"/>
                  </a:lnTo>
                  <a:lnTo>
                    <a:pt x="2083021" y="786731"/>
                  </a:lnTo>
                  <a:lnTo>
                    <a:pt x="2015661" y="783772"/>
                  </a:lnTo>
                  <a:lnTo>
                    <a:pt x="1948910" y="780180"/>
                  </a:lnTo>
                  <a:lnTo>
                    <a:pt x="1882797" y="775966"/>
                  </a:lnTo>
                  <a:lnTo>
                    <a:pt x="1817350" y="771139"/>
                  </a:lnTo>
                  <a:lnTo>
                    <a:pt x="1752595" y="765707"/>
                  </a:lnTo>
                  <a:lnTo>
                    <a:pt x="1688560" y="759680"/>
                  </a:lnTo>
                  <a:lnTo>
                    <a:pt x="1625274" y="753067"/>
                  </a:lnTo>
                  <a:lnTo>
                    <a:pt x="1562763" y="745878"/>
                  </a:lnTo>
                  <a:lnTo>
                    <a:pt x="1501056" y="738122"/>
                  </a:lnTo>
                  <a:lnTo>
                    <a:pt x="1440179" y="729809"/>
                  </a:lnTo>
                  <a:lnTo>
                    <a:pt x="1380162" y="720946"/>
                  </a:lnTo>
                  <a:lnTo>
                    <a:pt x="1321031" y="711545"/>
                  </a:lnTo>
                  <a:lnTo>
                    <a:pt x="1262814" y="701613"/>
                  </a:lnTo>
                  <a:lnTo>
                    <a:pt x="1205538" y="691161"/>
                  </a:lnTo>
                  <a:lnTo>
                    <a:pt x="1149232" y="680198"/>
                  </a:lnTo>
                  <a:lnTo>
                    <a:pt x="1093923" y="668732"/>
                  </a:lnTo>
                  <a:lnTo>
                    <a:pt x="1039638" y="656774"/>
                  </a:lnTo>
                  <a:lnTo>
                    <a:pt x="986406" y="644333"/>
                  </a:lnTo>
                  <a:lnTo>
                    <a:pt x="934254" y="631417"/>
                  </a:lnTo>
                  <a:lnTo>
                    <a:pt x="883209" y="618036"/>
                  </a:lnTo>
                  <a:lnTo>
                    <a:pt x="833299" y="604200"/>
                  </a:lnTo>
                  <a:lnTo>
                    <a:pt x="784552" y="589917"/>
                  </a:lnTo>
                  <a:lnTo>
                    <a:pt x="736996" y="575198"/>
                  </a:lnTo>
                  <a:lnTo>
                    <a:pt x="690657" y="560050"/>
                  </a:lnTo>
                  <a:lnTo>
                    <a:pt x="645565" y="544485"/>
                  </a:lnTo>
                  <a:lnTo>
                    <a:pt x="601746" y="528510"/>
                  </a:lnTo>
                  <a:lnTo>
                    <a:pt x="559228" y="512135"/>
                  </a:lnTo>
                  <a:lnTo>
                    <a:pt x="518038" y="495370"/>
                  </a:lnTo>
                  <a:lnTo>
                    <a:pt x="478206" y="478224"/>
                  </a:lnTo>
                  <a:lnTo>
                    <a:pt x="439757" y="460705"/>
                  </a:lnTo>
                  <a:lnTo>
                    <a:pt x="402719" y="442824"/>
                  </a:lnTo>
                  <a:lnTo>
                    <a:pt x="367122" y="424590"/>
                  </a:lnTo>
                  <a:lnTo>
                    <a:pt x="332991" y="406011"/>
                  </a:lnTo>
                  <a:lnTo>
                    <a:pt x="269240" y="367859"/>
                  </a:lnTo>
                  <a:lnTo>
                    <a:pt x="211690" y="328442"/>
                  </a:lnTo>
                  <a:lnTo>
                    <a:pt x="160560" y="287834"/>
                  </a:lnTo>
                  <a:lnTo>
                    <a:pt x="116072" y="246110"/>
                  </a:lnTo>
                  <a:lnTo>
                    <a:pt x="78447" y="203345"/>
                  </a:lnTo>
                  <a:lnTo>
                    <a:pt x="47907" y="159612"/>
                  </a:lnTo>
                  <a:lnTo>
                    <a:pt x="24673" y="114985"/>
                  </a:lnTo>
                  <a:lnTo>
                    <a:pt x="8965" y="69540"/>
                  </a:lnTo>
                  <a:lnTo>
                    <a:pt x="1005" y="23350"/>
                  </a:lnTo>
                  <a:lnTo>
                    <a:pt x="0" y="0"/>
                  </a:lnTo>
                  <a:lnTo>
                    <a:pt x="197993" y="0"/>
                  </a:lnTo>
                  <a:lnTo>
                    <a:pt x="198998" y="23350"/>
                  </a:lnTo>
                  <a:lnTo>
                    <a:pt x="201996" y="46534"/>
                  </a:lnTo>
                  <a:lnTo>
                    <a:pt x="213857" y="92360"/>
                  </a:lnTo>
                  <a:lnTo>
                    <a:pt x="233356" y="137405"/>
                  </a:lnTo>
                  <a:lnTo>
                    <a:pt x="260271" y="181594"/>
                  </a:lnTo>
                  <a:lnTo>
                    <a:pt x="294382" y="224853"/>
                  </a:lnTo>
                  <a:lnTo>
                    <a:pt x="335466" y="267107"/>
                  </a:lnTo>
                  <a:lnTo>
                    <a:pt x="383303" y="308282"/>
                  </a:lnTo>
                  <a:lnTo>
                    <a:pt x="437672" y="348304"/>
                  </a:lnTo>
                  <a:lnTo>
                    <a:pt x="498352" y="387098"/>
                  </a:lnTo>
                  <a:lnTo>
                    <a:pt x="565120" y="424590"/>
                  </a:lnTo>
                  <a:lnTo>
                    <a:pt x="600719" y="442824"/>
                  </a:lnTo>
                  <a:lnTo>
                    <a:pt x="637757" y="460705"/>
                  </a:lnTo>
                  <a:lnTo>
                    <a:pt x="676207" y="478224"/>
                  </a:lnTo>
                  <a:lnTo>
                    <a:pt x="716041" y="495370"/>
                  </a:lnTo>
                  <a:lnTo>
                    <a:pt x="757232" y="512135"/>
                  </a:lnTo>
                  <a:lnTo>
                    <a:pt x="799751" y="528510"/>
                  </a:lnTo>
                  <a:lnTo>
                    <a:pt x="843572" y="544485"/>
                  </a:lnTo>
                  <a:lnTo>
                    <a:pt x="888666" y="560050"/>
                  </a:lnTo>
                  <a:lnTo>
                    <a:pt x="935006" y="575198"/>
                  </a:lnTo>
                  <a:lnTo>
                    <a:pt x="982564" y="589917"/>
                  </a:lnTo>
                  <a:lnTo>
                    <a:pt x="1031313" y="604200"/>
                  </a:lnTo>
                  <a:lnTo>
                    <a:pt x="1081225" y="618036"/>
                  </a:lnTo>
                  <a:lnTo>
                    <a:pt x="1132273" y="631417"/>
                  </a:lnTo>
                  <a:lnTo>
                    <a:pt x="1184427" y="644333"/>
                  </a:lnTo>
                  <a:lnTo>
                    <a:pt x="1237662" y="656774"/>
                  </a:lnTo>
                  <a:lnTo>
                    <a:pt x="1291950" y="668732"/>
                  </a:lnTo>
                  <a:lnTo>
                    <a:pt x="1347262" y="680198"/>
                  </a:lnTo>
                  <a:lnTo>
                    <a:pt x="1403571" y="691161"/>
                  </a:lnTo>
                  <a:lnTo>
                    <a:pt x="1460850" y="701613"/>
                  </a:lnTo>
                  <a:lnTo>
                    <a:pt x="1519070" y="711545"/>
                  </a:lnTo>
                  <a:lnTo>
                    <a:pt x="1578205" y="720946"/>
                  </a:lnTo>
                  <a:lnTo>
                    <a:pt x="1638226" y="729809"/>
                  </a:lnTo>
                  <a:lnTo>
                    <a:pt x="1699106" y="738122"/>
                  </a:lnTo>
                  <a:lnTo>
                    <a:pt x="1760818" y="745878"/>
                  </a:lnTo>
                  <a:lnTo>
                    <a:pt x="1823332" y="753067"/>
                  </a:lnTo>
                  <a:lnTo>
                    <a:pt x="1886623" y="759680"/>
                  </a:lnTo>
                  <a:lnTo>
                    <a:pt x="1950663" y="765707"/>
                  </a:lnTo>
                  <a:lnTo>
                    <a:pt x="2015422" y="771139"/>
                  </a:lnTo>
                  <a:lnTo>
                    <a:pt x="2080875" y="775966"/>
                  </a:lnTo>
                  <a:lnTo>
                    <a:pt x="2146994" y="780180"/>
                  </a:lnTo>
                  <a:lnTo>
                    <a:pt x="2213750" y="783772"/>
                  </a:lnTo>
                  <a:lnTo>
                    <a:pt x="2281116" y="786731"/>
                  </a:lnTo>
                  <a:lnTo>
                    <a:pt x="2349064" y="789049"/>
                  </a:lnTo>
                  <a:lnTo>
                    <a:pt x="2417568" y="790716"/>
                  </a:lnTo>
                  <a:lnTo>
                    <a:pt x="2486598" y="791723"/>
                  </a:lnTo>
                  <a:lnTo>
                    <a:pt x="2556129" y="79206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722313" y="908050"/>
            <a:ext cx="77724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003399"/>
                </a:solidFill>
                <a:latin typeface="Arial" charset="0"/>
              </a:rPr>
              <a:t>La classificazione </a:t>
            </a:r>
          </a:p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003399"/>
                </a:solidFill>
                <a:latin typeface="Arial" charset="0"/>
              </a:rPr>
              <a:t>delle aziende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FEE099-E451-7544-AE6F-C86E976DF0DA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475656" y="2852936"/>
            <a:ext cx="6607175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009999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009999"/>
                </a:solidFill>
                <a:latin typeface="Arial" charset="0"/>
              </a:rPr>
              <a:t>Le aziende esercitano un’attività che può ricondursi all’acquisizione, alla produzione o all’uso dei beni economici per la soddisfazione di bisogni umani.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722313" y="157163"/>
            <a:ext cx="7772400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003399"/>
                </a:solidFill>
                <a:latin typeface="Arial" charset="0"/>
              </a:rPr>
              <a:t>La classificazione </a:t>
            </a:r>
          </a:p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003399"/>
                </a:solidFill>
                <a:latin typeface="Arial" charset="0"/>
              </a:rPr>
              <a:t>delle aziende</a:t>
            </a:r>
          </a:p>
          <a:p>
            <a:pPr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40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7F88253-2095-8F48-86F5-1FDCE372BA44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691680" y="1988840"/>
            <a:ext cx="590550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i="1" dirty="0">
              <a:solidFill>
                <a:srgbClr val="009999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FD1503"/>
                </a:solidFill>
                <a:latin typeface="Arial" charset="0"/>
              </a:rPr>
              <a:t>possono essere classificate secondo: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FD1503"/>
              </a:solidFill>
              <a:latin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err="1">
                <a:solidFill>
                  <a:srgbClr val="009999"/>
                </a:solidFill>
                <a:latin typeface="Arial" charset="0"/>
              </a:rPr>
              <a:t>•</a:t>
            </a:r>
            <a:r>
              <a:rPr lang="it-IT" sz="2400" dirty="0">
                <a:solidFill>
                  <a:srgbClr val="009999"/>
                </a:solidFill>
                <a:latin typeface="Arial" charset="0"/>
              </a:rPr>
              <a:t> l’oggetto/destinazione dell’attività produttiva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err="1">
                <a:solidFill>
                  <a:srgbClr val="009999"/>
                </a:solidFill>
                <a:latin typeface="Arial" charset="0"/>
              </a:rPr>
              <a:t>•</a:t>
            </a:r>
            <a:r>
              <a:rPr lang="it-IT" sz="2400" dirty="0">
                <a:solidFill>
                  <a:srgbClr val="009999"/>
                </a:solidFill>
                <a:latin typeface="Arial" charset="0"/>
              </a:rPr>
              <a:t> il soggetto giuridico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err="1">
                <a:solidFill>
                  <a:srgbClr val="009999"/>
                </a:solidFill>
                <a:latin typeface="Arial" charset="0"/>
              </a:rPr>
              <a:t>•</a:t>
            </a:r>
            <a:r>
              <a:rPr lang="it-IT" sz="2400" dirty="0">
                <a:solidFill>
                  <a:srgbClr val="009999"/>
                </a:solidFill>
                <a:latin typeface="Arial" charset="0"/>
              </a:rPr>
              <a:t> lo scopo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err="1">
                <a:solidFill>
                  <a:srgbClr val="009999"/>
                </a:solidFill>
                <a:latin typeface="Arial" charset="0"/>
              </a:rPr>
              <a:t>•</a:t>
            </a:r>
            <a:r>
              <a:rPr lang="it-IT" sz="2400" dirty="0">
                <a:solidFill>
                  <a:srgbClr val="009999"/>
                </a:solidFill>
                <a:latin typeface="Arial" charset="0"/>
              </a:rPr>
              <a:t> la dimensione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AAB406-6527-D040-B028-7B37DC6324A9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76962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336699"/>
                </a:solidFill>
                <a:latin typeface="Arial Narrow" charset="0"/>
              </a:rPr>
              <a:t>Il fine aziendale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423863" y="1700213"/>
            <a:ext cx="8686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9999"/>
                </a:solidFill>
                <a:latin typeface="Arial" charset="0"/>
              </a:rPr>
              <a:t>creazione di valore nel tempo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260475" y="2781300"/>
            <a:ext cx="7740650" cy="2619375"/>
          </a:xfrm>
          <a:prstGeom prst="rect">
            <a:avLst/>
          </a:prstGeom>
          <a:solidFill>
            <a:srgbClr val="CCECFF"/>
          </a:solidFill>
          <a:ln w="9360">
            <a:solidFill>
              <a:srgbClr val="009999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10000"/>
                </a:solidFill>
                <a:latin typeface="Arial" charset="0"/>
              </a:rPr>
              <a:t>L’azienda deve essere fonte durevole di benefici,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10000"/>
                </a:solidFill>
                <a:latin typeface="Arial" charset="0"/>
              </a:rPr>
              <a:t> presenti e futuri, per coloro che in essa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10000"/>
                </a:solidFill>
                <a:latin typeface="Arial" charset="0"/>
              </a:rPr>
              <a:t> “investono”, a vario titolo, risorse.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722313" y="230188"/>
            <a:ext cx="7772400" cy="12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FF00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D1503"/>
                </a:solidFill>
                <a:latin typeface="Arial" charset="0"/>
              </a:rPr>
              <a:t>Il criterio di classificazione delle aziende secondo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D1503"/>
                </a:solidFill>
                <a:latin typeface="Arial" charset="0"/>
              </a:rPr>
              <a:t>l’oggetto o anche la destinazione della produzione  vede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D1503"/>
                </a:solidFill>
                <a:latin typeface="Arial" charset="0"/>
              </a:rPr>
              <a:t>le aziende distinte in: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0B0F77-0CD7-4843-9909-ADE136BFF853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1331913" y="2349500"/>
            <a:ext cx="2808287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10000"/>
                </a:solidFill>
                <a:latin typeface="Arial" charset="0"/>
              </a:rPr>
              <a:t>Aziende di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10000"/>
                </a:solidFill>
                <a:latin typeface="Arial" charset="0"/>
              </a:rPr>
              <a:t>Produzione</a:t>
            </a: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5003800" y="2276475"/>
            <a:ext cx="2592388" cy="12969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10000"/>
                </a:solidFill>
                <a:latin typeface="Arial" charset="0"/>
              </a:rPr>
              <a:t> Aziende di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10000"/>
                </a:solidFill>
                <a:latin typeface="Arial" charset="0"/>
              </a:rPr>
              <a:t>erogazione</a:t>
            </a: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1906588" y="4140200"/>
            <a:ext cx="5832475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9999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Posto che, tutte le aziende mettono in atto processi di produzione ve detto che solo alcune di esse destinano i loro prodotti/servizi per lo scambio con il mercato.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722313" y="692150"/>
            <a:ext cx="7772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solidFill>
                  <a:srgbClr val="FD1503"/>
                </a:solidFill>
                <a:latin typeface="Arial Narrow" charset="0"/>
                <a:ea typeface="Times New Roman" charset="0"/>
                <a:cs typeface="Times New Roman" charset="0"/>
              </a:rPr>
              <a:t>Aziende di produzione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183B54-D040-774A-9ED5-2BB6037C8C99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187450" y="1989138"/>
            <a:ext cx="655320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Tali aziende destinano la propria produzione di beni e servizi allo scambio con il mercato attraverso la fissazione di un </a:t>
            </a:r>
            <a:r>
              <a:rPr lang="it-IT" sz="2400" dirty="0">
                <a:solidFill>
                  <a:srgbClr val="FD1503"/>
                </a:solidFill>
                <a:latin typeface="Arial Narrow" charset="0"/>
              </a:rPr>
              <a:t>prezzo</a:t>
            </a: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  <a:latin typeface="Arial Narrow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Si ritiene che tali aziende soddisfino “indirettamente” i bisogni umani attraverso il processo di</a:t>
            </a:r>
            <a:r>
              <a:rPr lang="it-IT" sz="2400" dirty="0">
                <a:solidFill>
                  <a:srgbClr val="FF0066"/>
                </a:solidFill>
                <a:latin typeface="Arial Narrow" charset="0"/>
              </a:rPr>
              <a:t> </a:t>
            </a:r>
            <a:r>
              <a:rPr lang="it-IT" sz="2400" dirty="0">
                <a:solidFill>
                  <a:srgbClr val="FD1503"/>
                </a:solidFill>
                <a:latin typeface="Arial Narrow" charset="0"/>
              </a:rPr>
              <a:t>creazione della ricchezza</a:t>
            </a: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7772400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solidFill>
                  <a:srgbClr val="FD1503"/>
                </a:solidFill>
                <a:latin typeface="Arial Narrow" charset="0"/>
              </a:rPr>
              <a:t>Aziende di erogazione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4DD78F-9915-EC41-9468-2678CE376055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079500" y="1800225"/>
            <a:ext cx="730885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  <a:latin typeface="Arial Narrow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Tali aziende non destinano la propria produzione di beni e servizi al mercato, ma </a:t>
            </a:r>
            <a:r>
              <a:rPr lang="it-IT" sz="2400" dirty="0">
                <a:solidFill>
                  <a:srgbClr val="FD1503"/>
                </a:solidFill>
                <a:latin typeface="Arial Narrow" charset="0"/>
              </a:rPr>
              <a:t>erogano</a:t>
            </a:r>
            <a:r>
              <a:rPr lang="it-IT" sz="2400" dirty="0">
                <a:solidFill>
                  <a:srgbClr val="FF0066"/>
                </a:solidFill>
                <a:latin typeface="Arial Narrow" charset="0"/>
              </a:rPr>
              <a:t> </a:t>
            </a: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(cioè non scambiano attraverso la fissazione di prezzi) la loro produzione alla collettività.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  <a:latin typeface="Arial Narrow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Si ritiene che tali aziende soddisfino “</a:t>
            </a:r>
            <a:r>
              <a:rPr lang="it-IT" sz="2400" dirty="0">
                <a:solidFill>
                  <a:srgbClr val="FD1503"/>
                </a:solidFill>
                <a:latin typeface="Arial Narrow" charset="0"/>
              </a:rPr>
              <a:t>direttamente</a:t>
            </a: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” i bisogni umani attraverso i processi di erogazione e consumo della ricchezza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722313" y="620713"/>
            <a:ext cx="777240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dirty="0">
                <a:solidFill>
                  <a:srgbClr val="FD1503"/>
                </a:solidFill>
                <a:latin typeface="Arial Narrow" charset="0"/>
                <a:ea typeface="Times New Roman" charset="0"/>
                <a:cs typeface="Times New Roman" charset="0"/>
              </a:rPr>
              <a:t>La classificazione </a:t>
            </a:r>
          </a:p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dirty="0">
                <a:solidFill>
                  <a:srgbClr val="FD1503"/>
                </a:solidFill>
                <a:latin typeface="Arial Narrow" charset="0"/>
                <a:ea typeface="Times New Roman" charset="0"/>
                <a:cs typeface="Times New Roman" charset="0"/>
              </a:rPr>
              <a:t>secondo il soggetto giuridico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4FE6C3-87B7-3B43-8652-5EF742B5CE5A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16238" y="2636838"/>
            <a:ext cx="489585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Tale classificazione considera la natura del soggetto giuridico</a:t>
            </a:r>
          </a:p>
        </p:txBody>
      </p:sp>
      <p:sp>
        <p:nvSpPr>
          <p:cNvPr id="51207" name="AutoShape 6"/>
          <p:cNvSpPr>
            <a:spLocks noChangeArrowheads="1"/>
          </p:cNvSpPr>
          <p:nvPr/>
        </p:nvSpPr>
        <p:spPr bwMode="auto">
          <a:xfrm>
            <a:off x="2916238" y="4221163"/>
            <a:ext cx="2376487" cy="9858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10000"/>
                </a:solidFill>
                <a:latin typeface="Arial" charset="0"/>
              </a:rPr>
              <a:t>Pubbliche</a:t>
            </a:r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auto">
          <a:xfrm>
            <a:off x="6084888" y="4221163"/>
            <a:ext cx="2232025" cy="10795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10000"/>
                </a:solidFill>
                <a:latin typeface="Arial" charset="0"/>
              </a:rPr>
              <a:t>Private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827088" y="404813"/>
            <a:ext cx="777240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solidFill>
                  <a:srgbClr val="FD1503"/>
                </a:solidFill>
                <a:latin typeface="Arial Narrow" charset="0"/>
                <a:ea typeface="Times New Roman" charset="0"/>
                <a:cs typeface="Times New Roman" charset="0"/>
              </a:rPr>
              <a:t>La classificazione secondo lo scopo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20D3AF-8208-5E4A-8237-B6A3E5500D30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116013" y="2205038"/>
            <a:ext cx="7343775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  <a:latin typeface="Arial Narrow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Tale classificazione considera la destinazione del guadagno scaturente dall’attività dell’azienda.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Distingue le aziende in: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  <a:latin typeface="Arial Narrow" charset="0"/>
            </a:endParaRP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5148064" y="4581128"/>
            <a:ext cx="2592387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1043608" y="4653136"/>
            <a:ext cx="2592387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5292080" y="4869160"/>
            <a:ext cx="230505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 Narrow" charset="0"/>
              </a:rPr>
              <a:t>Aziende no profit</a:t>
            </a: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1115616" y="4941168"/>
            <a:ext cx="237626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 Narrow" charset="0"/>
              </a:rPr>
              <a:t>Aziende </a:t>
            </a:r>
            <a:r>
              <a:rPr lang="it-IT" dirty="0" err="1">
                <a:solidFill>
                  <a:srgbClr val="010000"/>
                </a:solidFill>
                <a:latin typeface="Arial Narrow" charset="0"/>
              </a:rPr>
              <a:t>for</a:t>
            </a:r>
            <a:r>
              <a:rPr lang="it-IT" dirty="0">
                <a:solidFill>
                  <a:srgbClr val="010000"/>
                </a:solidFill>
                <a:latin typeface="Arial Narrow" charset="0"/>
              </a:rPr>
              <a:t> profit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539750" y="438150"/>
            <a:ext cx="7772400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9999"/>
              </a:solidFill>
              <a:latin typeface="Arial" charset="0"/>
            </a:endParaRPr>
          </a:p>
          <a:p>
            <a:pPr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FD1503"/>
                </a:solidFill>
                <a:latin typeface="Arial" charset="0"/>
              </a:rPr>
              <a:t>•</a:t>
            </a:r>
            <a:r>
              <a:rPr lang="it-IT" sz="2800" b="1" i="1">
                <a:solidFill>
                  <a:srgbClr val="FD1503"/>
                </a:solidFill>
                <a:latin typeface="Arial Narrow" charset="0"/>
              </a:rPr>
              <a:t>Aziende for profit</a:t>
            </a:r>
            <a:r>
              <a:rPr lang="it-IT" sz="2000" b="1" i="1">
                <a:solidFill>
                  <a:srgbClr val="FD1503"/>
                </a:solidFill>
                <a:latin typeface="Arial Narrow" charset="0"/>
              </a:rPr>
              <a:t>,</a:t>
            </a:r>
            <a:r>
              <a:rPr lang="it-IT" sz="2000" b="1" i="1">
                <a:solidFill>
                  <a:srgbClr val="FF0066"/>
                </a:solidFill>
                <a:latin typeface="Arial Narrow" charset="0"/>
              </a:rPr>
              <a:t> </a:t>
            </a:r>
            <a:r>
              <a:rPr lang="it-IT" sz="2000" b="1" i="1">
                <a:solidFill>
                  <a:srgbClr val="009999"/>
                </a:solidFill>
                <a:latin typeface="Arial Narrow" charset="0"/>
              </a:rPr>
              <a:t>sono quelle aziende in cui il soggetto giuridico si appropria del “guadagno” creato dall’azienda</a:t>
            </a:r>
          </a:p>
          <a:p>
            <a:pPr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i="1">
              <a:solidFill>
                <a:srgbClr val="009999"/>
              </a:solidFill>
              <a:latin typeface="Arial Narrow" charset="0"/>
            </a:endParaRPr>
          </a:p>
          <a:p>
            <a:pPr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FD1503"/>
                </a:solidFill>
                <a:latin typeface="Arial Narrow" charset="0"/>
              </a:rPr>
              <a:t>•</a:t>
            </a:r>
            <a:r>
              <a:rPr lang="it-IT" sz="2800" b="1" i="1">
                <a:solidFill>
                  <a:srgbClr val="FD1503"/>
                </a:solidFill>
                <a:latin typeface="Arial Narrow" charset="0"/>
              </a:rPr>
              <a:t>Aziende no profit</a:t>
            </a:r>
            <a:r>
              <a:rPr lang="it-IT" sz="2000" b="1" i="1">
                <a:solidFill>
                  <a:srgbClr val="FD1503"/>
                </a:solidFill>
                <a:latin typeface="Arial Narrow" charset="0"/>
              </a:rPr>
              <a:t>,</a:t>
            </a:r>
            <a:r>
              <a:rPr lang="it-IT" sz="2000" b="1" i="1">
                <a:solidFill>
                  <a:srgbClr val="009999"/>
                </a:solidFill>
                <a:latin typeface="Arial Narrow" charset="0"/>
              </a:rPr>
              <a:t> sono quelle aziende in cui il “guadagno” non è destinato al soggetto giuridico, ma è utilizzato per il miglioramento ed il potenziamento dell’attività dell’azienda </a:t>
            </a:r>
          </a:p>
          <a:p>
            <a:pPr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i="1">
              <a:solidFill>
                <a:srgbClr val="009999"/>
              </a:solidFill>
              <a:latin typeface="Arial Narrow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9D5BA3-8E70-EC4E-BC05-C4D6EDAC7AC6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500563" y="4140200"/>
            <a:ext cx="4175125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9999"/>
              </a:solidFill>
              <a:latin typeface="Arial Narrow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009999"/>
                </a:solidFill>
                <a:latin typeface="Arial Narrow" charset="0"/>
              </a:rPr>
              <a:t>Va sottolineato che resta comunque invariato lo scopo della soddisfazione duratura dei bisogni umani.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722313" y="0"/>
            <a:ext cx="77724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solidFill>
                  <a:srgbClr val="FD1503"/>
                </a:solidFill>
                <a:latin typeface="Arial Narrow" charset="0"/>
                <a:ea typeface="Times New Roman" charset="0"/>
                <a:cs typeface="Times New Roman" charset="0"/>
              </a:rPr>
              <a:t>La  classificazione secondo la dimensione.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936AAA-68F9-8741-8ED8-F08FBD5E78C8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647700" y="1700213"/>
            <a:ext cx="7775575" cy="3141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3399"/>
              </a:solidFill>
              <a:latin typeface="Arial Narrow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3399"/>
                </a:solidFill>
                <a:latin typeface="Arial Narrow" charset="0"/>
              </a:rPr>
              <a:t>Raccomandazione UE 2003/361/CE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ja-JP" b="1" dirty="0">
                <a:solidFill>
                  <a:srgbClr val="FF0000"/>
                </a:solidFill>
                <a:latin typeface="Arial Narrow" charset="0"/>
              </a:rPr>
              <a:t>- Microimpresa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• 10 persone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• Fatturato o totale di bilancio annuo &lt; 2 milioni di euro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ja-JP" b="1" dirty="0">
                <a:solidFill>
                  <a:srgbClr val="FF0000"/>
                </a:solidFill>
                <a:latin typeface="Arial Narrow" charset="0"/>
              </a:rPr>
              <a:t>- Piccola impresa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• 50 persone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• Fatturato o totale di bilancio annuo &lt; 10 milioni di euro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ja-JP" b="1" dirty="0">
                <a:solidFill>
                  <a:srgbClr val="FF0000"/>
                </a:solidFill>
                <a:latin typeface="Arial Narrow" charset="0"/>
              </a:rPr>
              <a:t>- Media impresa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• 250 persone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09999"/>
                </a:solidFill>
                <a:latin typeface="Arial Narrow" charset="0"/>
              </a:rPr>
              <a:t>• Fatturato &lt; 50 milioni di euro o totale di bilancio &lt; 43 milioni di euro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27" y="511176"/>
            <a:ext cx="575415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0" dirty="0">
                <a:solidFill>
                  <a:srgbClr val="D2533C"/>
                </a:solidFill>
                <a:latin typeface="Arial MT"/>
                <a:cs typeface="Arial MT"/>
              </a:rPr>
              <a:t>Esercitazione</a:t>
            </a:r>
            <a:endParaRPr sz="4000" dirty="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59736"/>
              </p:ext>
            </p:extLst>
          </p:nvPr>
        </p:nvGraphicFramePr>
        <p:xfrm>
          <a:off x="173039" y="1406525"/>
          <a:ext cx="8713469" cy="535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Azienda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Criterio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classificazione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61060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Natura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dei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soggetti </a:t>
                      </a:r>
                      <a:r>
                        <a:rPr sz="1800" spc="-49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(Pubblica</a:t>
                      </a:r>
                      <a:r>
                        <a:rPr sz="1800" spc="-3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800" spc="-3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Privata)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0025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Fine perseguito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(Produzione-</a:t>
                      </a:r>
                      <a:r>
                        <a:rPr sz="1800" spc="-10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Erogazione)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Associazione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Privata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Comune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Pubblica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Barilla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Privata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 err="1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Università</a:t>
                      </a:r>
                      <a:r>
                        <a:rPr sz="1800" spc="-2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it-IT"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Parthenope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Pubblica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Fondazione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Privata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Stato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Pubblica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Inps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Pubblica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Cooperative</a:t>
                      </a:r>
                      <a:r>
                        <a:rPr sz="1800" spc="-2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sociali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Privata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Ente</a:t>
                      </a:r>
                      <a:r>
                        <a:rPr sz="1800" spc="-4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Parco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Pubblica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Mediaset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Privata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90805" marR="1203960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698740" y="63977"/>
            <a:ext cx="242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28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27" y="206711"/>
            <a:ext cx="697829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0" dirty="0" err="1">
                <a:solidFill>
                  <a:srgbClr val="D2533C"/>
                </a:solidFill>
                <a:latin typeface="Arial MT"/>
                <a:cs typeface="Arial MT"/>
              </a:rPr>
              <a:t>Esercitazion</a:t>
            </a:r>
            <a:r>
              <a:rPr sz="4000" dirty="0" err="1">
                <a:solidFill>
                  <a:srgbClr val="D2533C"/>
                </a:solidFill>
                <a:latin typeface="Arial MT"/>
                <a:cs typeface="Arial MT"/>
              </a:rPr>
              <a:t>e</a:t>
            </a:r>
            <a:r>
              <a:rPr sz="4000" spc="-200" dirty="0">
                <a:solidFill>
                  <a:srgbClr val="D2533C"/>
                </a:solidFill>
                <a:latin typeface="Arial MT"/>
                <a:cs typeface="Arial MT"/>
              </a:rPr>
              <a:t> </a:t>
            </a:r>
            <a:br>
              <a:rPr lang="it-IT" sz="4000" spc="-200" dirty="0">
                <a:solidFill>
                  <a:srgbClr val="D2533C"/>
                </a:solidFill>
                <a:latin typeface="Arial MT"/>
                <a:cs typeface="Arial MT"/>
              </a:rPr>
            </a:br>
            <a:r>
              <a:rPr sz="4000" dirty="0">
                <a:solidFill>
                  <a:srgbClr val="D2533C"/>
                </a:solidFill>
                <a:latin typeface="Arial MT"/>
                <a:cs typeface="Arial MT"/>
              </a:rPr>
              <a:t>I</a:t>
            </a:r>
            <a:r>
              <a:rPr sz="4000" spc="-200" dirty="0">
                <a:solidFill>
                  <a:srgbClr val="D2533C"/>
                </a:solidFill>
                <a:latin typeface="Arial MT"/>
                <a:cs typeface="Arial MT"/>
              </a:rPr>
              <a:t> </a:t>
            </a:r>
            <a:r>
              <a:rPr sz="4000" spc="-105" dirty="0">
                <a:solidFill>
                  <a:srgbClr val="D2533C"/>
                </a:solidFill>
                <a:latin typeface="Arial MT"/>
                <a:cs typeface="Arial MT"/>
              </a:rPr>
              <a:t>gruppi</a:t>
            </a:r>
            <a:endParaRPr sz="4000" dirty="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20027"/>
              </p:ext>
            </p:extLst>
          </p:nvPr>
        </p:nvGraphicFramePr>
        <p:xfrm>
          <a:off x="389186" y="1550441"/>
          <a:ext cx="8569959" cy="497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48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Tipologia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controllo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1A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4785">
                        <a:lnSpc>
                          <a:spcPct val="98800"/>
                        </a:lnSpc>
                        <a:spcBef>
                          <a:spcPts val="385"/>
                        </a:spcBef>
                      </a:pP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Controllata </a:t>
                      </a: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(controllo diretto/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 err="1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indiretto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Collegata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9">
                <a:tc>
                  <a:txBody>
                    <a:bodyPr/>
                    <a:lstStyle/>
                    <a:p>
                      <a:pPr marL="90805">
                        <a:lnSpc>
                          <a:spcPts val="213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detiene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70%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delle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azioni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B.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2130"/>
                        </a:lnSpc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Definire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Controllo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1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10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3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spc="-5" dirty="0" err="1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controllo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 err="1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diretto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9">
                <a:tc>
                  <a:txBody>
                    <a:bodyPr/>
                    <a:lstStyle/>
                    <a:p>
                      <a:pPr marL="90805">
                        <a:lnSpc>
                          <a:spcPts val="2130"/>
                        </a:lnSpc>
                        <a:spcBef>
                          <a:spcPts val="359"/>
                        </a:spcBef>
                      </a:pP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detiene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20%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delle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azioni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B.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2130"/>
                        </a:lnSpc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Definire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Controllo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1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10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5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(influenza </a:t>
                      </a:r>
                      <a:r>
                        <a:rPr sz="1800" spc="-484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notevole)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89">
                <a:tc>
                  <a:txBody>
                    <a:bodyPr/>
                    <a:lstStyle/>
                    <a:p>
                      <a:pPr marL="90805" marR="278765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detiene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60%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delle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azioni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 60% </a:t>
                      </a:r>
                      <a:r>
                        <a:rPr sz="1800" spc="-484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delle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azioni di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C.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2140"/>
                        </a:lnSpc>
                      </a:pP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Definire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controllo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800" spc="-1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10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C.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(controllo indiretto)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09">
                <a:tc>
                  <a:txBody>
                    <a:bodyPr/>
                    <a:lstStyle/>
                    <a:p>
                      <a:pPr marL="90805" marR="2235200">
                        <a:lnSpc>
                          <a:spcPts val="2100"/>
                        </a:lnSpc>
                        <a:spcBef>
                          <a:spcPts val="480"/>
                        </a:spcBef>
                      </a:pP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ha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40%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dei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voti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dirty="0">
                          <a:solidFill>
                            <a:srgbClr val="29293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. </a:t>
                      </a:r>
                      <a:r>
                        <a:rPr sz="1800" spc="-484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ha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20%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dei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voti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B.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90805" marR="265430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800" spc="-3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D,E,F,G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hanno il 10% ciascuno dei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voti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 B. </a:t>
                      </a:r>
                      <a:r>
                        <a:rPr sz="1800" spc="-49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Definire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il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controllo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di</a:t>
                      </a:r>
                      <a:r>
                        <a:rPr sz="1800" spc="-1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1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in B.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6385">
                        <a:lnSpc>
                          <a:spcPct val="995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X</a:t>
                      </a:r>
                      <a:r>
                        <a:rPr sz="1800" spc="-1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(controllo</a:t>
                      </a:r>
                      <a:r>
                        <a:rPr sz="1800" spc="-1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diretto, influenza </a:t>
                      </a:r>
                      <a:r>
                        <a:rPr sz="1800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292934"/>
                          </a:solidFill>
                          <a:latin typeface="Arial MT"/>
                          <a:cs typeface="Arial MT"/>
                        </a:rPr>
                        <a:t>dominante)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698740" y="63977"/>
            <a:ext cx="242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29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009999"/>
                </a:solidFill>
                <a:latin typeface="Arial" charset="0"/>
              </a:rPr>
              <a:t>02/10/12</a:t>
            </a: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1DEE1A1-6369-DB4A-8B9B-C52AE266122A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1475656" y="332656"/>
            <a:ext cx="6019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 dirty="0">
                <a:solidFill>
                  <a:srgbClr val="336699"/>
                </a:solidFill>
                <a:latin typeface="Arial Narrow" charset="0"/>
              </a:rPr>
              <a:t>Possibili domande di esame</a:t>
            </a: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2819400" y="2492375"/>
            <a:ext cx="6096000" cy="360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prstTxWarp prst="textNoShape">
              <a:avLst/>
            </a:prstTxWarp>
          </a:bodyPr>
          <a:lstStyle/>
          <a:p>
            <a:pPr marL="339725" indent="-339725" algn="just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800" dirty="0">
                <a:solidFill>
                  <a:srgbClr val="009999"/>
                </a:solidFill>
                <a:latin typeface="Arial" charset="0"/>
              </a:rPr>
              <a:t>Caratteri di “</a:t>
            </a:r>
            <a:r>
              <a:rPr lang="it-IT" sz="2800" dirty="0" err="1">
                <a:solidFill>
                  <a:srgbClr val="009999"/>
                </a:solidFill>
                <a:latin typeface="Arial" charset="0"/>
              </a:rPr>
              <a:t>aziendalità</a:t>
            </a:r>
            <a:r>
              <a:rPr lang="it-IT" sz="2800" dirty="0">
                <a:solidFill>
                  <a:srgbClr val="009999"/>
                </a:solidFill>
                <a:latin typeface="Arial" charset="0"/>
              </a:rPr>
              <a:t>”</a:t>
            </a:r>
          </a:p>
          <a:p>
            <a:pPr marL="339725" indent="-339725" algn="just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800" dirty="0">
                <a:solidFill>
                  <a:srgbClr val="009999"/>
                </a:solidFill>
                <a:latin typeface="Arial" charset="0"/>
              </a:rPr>
              <a:t>La classificazione delle aziende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4495800"/>
          <a:ext cx="2895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42857" imgH="857143" progId="">
                  <p:embed/>
                </p:oleObj>
              </mc:Choice>
              <mc:Fallback>
                <p:oleObj r:id="rId3" imgW="1142857" imgH="85714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8956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D120E4-735D-3448-BAAC-7FC618B440AD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9248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>
                <a:solidFill>
                  <a:srgbClr val="00007F"/>
                </a:solidFill>
                <a:latin typeface="Arial Narrow" charset="0"/>
              </a:rPr>
              <a:t>Azienda: caratteri di aziendalità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395536" y="3356992"/>
            <a:ext cx="2143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3) Autonomia</a:t>
            </a:r>
          </a:p>
        </p:txBody>
      </p:sp>
      <p:sp>
        <p:nvSpPr>
          <p:cNvPr id="38923" name="AutoShape 10"/>
          <p:cNvSpPr>
            <a:spLocks noChangeArrowheads="1"/>
          </p:cNvSpPr>
          <p:nvPr/>
        </p:nvSpPr>
        <p:spPr bwMode="auto">
          <a:xfrm>
            <a:off x="4788025" y="1196752"/>
            <a:ext cx="3744416" cy="3024336"/>
          </a:xfrm>
          <a:custGeom>
            <a:avLst/>
            <a:gdLst>
              <a:gd name="T0" fmla="*/ 369273342 w 43200"/>
              <a:gd name="T1" fmla="*/ 132583087 h 43200"/>
              <a:gd name="T2" fmla="*/ 184790720 w 43200"/>
              <a:gd name="T3" fmla="*/ 264883814 h 43200"/>
              <a:gd name="T4" fmla="*/ 1146370 w 43200"/>
              <a:gd name="T5" fmla="*/ 132583087 h 43200"/>
              <a:gd name="T6" fmla="*/ 184790720 w 43200"/>
              <a:gd name="T7" fmla="*/ 15161139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" charset="0"/>
              </a:rPr>
              <a:t>tra: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" charset="0"/>
              </a:rPr>
              <a:t>-persone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" charset="0"/>
              </a:rPr>
              <a:t>-beni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" charset="0"/>
              </a:rPr>
              <a:t>-fini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" charset="0"/>
              </a:rPr>
              <a:t>-condizioni di produzione e consumo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1916832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1) Coordinazione sistemica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2636912"/>
            <a:ext cx="288032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2) Economicità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F4C4F4-B894-C64C-9BAF-3B8CC0024D65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9388" y="692696"/>
            <a:ext cx="8736012" cy="10599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dirty="0">
                <a:solidFill>
                  <a:srgbClr val="00007F"/>
                </a:solidFill>
                <a:latin typeface="Arial Narrow" charset="0"/>
              </a:rPr>
              <a:t>L’azienda è un sistema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685800" y="1557338"/>
            <a:ext cx="8229600" cy="1583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prstTxWarp prst="textNoShape">
              <a:avLst/>
            </a:prstTxWarp>
          </a:bodyPr>
          <a:lstStyle/>
          <a:p>
            <a:pPr marL="339725" indent="-339725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800" dirty="0">
                <a:solidFill>
                  <a:srgbClr val="00007F"/>
                </a:solidFill>
                <a:latin typeface="Arial Narrow" charset="0"/>
                <a:ea typeface="Times New Roman" charset="0"/>
                <a:cs typeface="Times New Roman" charset="0"/>
              </a:rPr>
              <a:t>Insieme di elementi interdipendenti e </a:t>
            </a:r>
            <a:r>
              <a:rPr lang="it-IT" sz="2800" dirty="0" err="1">
                <a:solidFill>
                  <a:srgbClr val="00007F"/>
                </a:solidFill>
                <a:latin typeface="Arial Narrow" charset="0"/>
                <a:ea typeface="Times New Roman" charset="0"/>
                <a:cs typeface="Times New Roman" charset="0"/>
              </a:rPr>
              <a:t>co-finalizzati</a:t>
            </a:r>
            <a:endParaRPr lang="it-IT" sz="2800" dirty="0">
              <a:solidFill>
                <a:srgbClr val="00007F"/>
              </a:solidFill>
              <a:latin typeface="Arial Narrow" charset="0"/>
              <a:ea typeface="Times New Roman" charset="0"/>
              <a:cs typeface="Times New Roman" charset="0"/>
            </a:endParaRPr>
          </a:p>
          <a:p>
            <a:pPr marL="339725" indent="-339725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800" dirty="0">
                <a:solidFill>
                  <a:srgbClr val="00007F"/>
                </a:solidFill>
                <a:latin typeface="Arial Narrow" charset="0"/>
                <a:ea typeface="Times New Roman" charset="0"/>
                <a:cs typeface="Times New Roman" charset="0"/>
              </a:rPr>
              <a:t>Tra gli elementi esiste un rapporto di coordinazione di tipo sistemico.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09600" y="4114800"/>
            <a:ext cx="22225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276600" y="3505200"/>
            <a:ext cx="58674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2000">
                <a:solidFill>
                  <a:srgbClr val="00007F"/>
                </a:solidFill>
                <a:ea typeface="MS Gothic" pitchFamily="49" charset="-128"/>
                <a:cs typeface="MS Gothic" pitchFamily="49" charset="-128"/>
              </a:rPr>
              <a:t>	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endParaRPr lang="en-US" sz="2000">
              <a:solidFill>
                <a:srgbClr val="00007F"/>
              </a:solidFill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323528" y="3789040"/>
            <a:ext cx="3311525" cy="1439862"/>
          </a:xfrm>
          <a:custGeom>
            <a:avLst/>
            <a:gdLst>
              <a:gd name="T0" fmla="*/ 253635602 w 43200"/>
              <a:gd name="T1" fmla="*/ 23995400 h 43200"/>
              <a:gd name="T2" fmla="*/ 126923624 w 43200"/>
              <a:gd name="T3" fmla="*/ 47939705 h 43200"/>
              <a:gd name="T4" fmla="*/ 787407 w 43200"/>
              <a:gd name="T5" fmla="*/ 23995400 h 43200"/>
              <a:gd name="T6" fmla="*/ 126923624 w 43200"/>
              <a:gd name="T7" fmla="*/ 2743904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ECFF"/>
          </a:solidFill>
          <a:ln w="25560">
            <a:solidFill>
              <a:srgbClr val="95ADBC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010000"/>
                </a:solidFill>
                <a:latin typeface="Arial Narrow" charset="0"/>
              </a:rPr>
              <a:t>La coordinazione sistemica 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3923928" y="3356992"/>
            <a:ext cx="4826000" cy="24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511175" indent="-511175">
              <a:buClr>
                <a:srgbClr val="00007F"/>
              </a:buClr>
              <a:buFont typeface="Wingdings" charset="2"/>
              <a:buChar char="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it-IT" sz="1900" dirty="0">
                <a:solidFill>
                  <a:srgbClr val="00007F"/>
                </a:solidFill>
                <a:latin typeface="Arial Narrow" charset="0"/>
              </a:rPr>
              <a:t>Una relazione ordinata tra le persone, tra i beni del patrimonio e tra le persone e i beni.</a:t>
            </a:r>
          </a:p>
          <a:p>
            <a:pPr marL="511175" indent="-511175">
              <a:buClr>
                <a:srgbClr val="00007F"/>
              </a:buClr>
              <a:buFont typeface="Wingdings" charset="2"/>
              <a:buChar char="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it-IT" sz="1900" dirty="0">
                <a:solidFill>
                  <a:srgbClr val="00007F"/>
                </a:solidFill>
                <a:latin typeface="Arial Narrow" charset="0"/>
              </a:rPr>
              <a:t>Un relazione ordinata tra le operazioni nelle quali si manifesta l’attività delle persone sui beni.</a:t>
            </a:r>
          </a:p>
          <a:p>
            <a:pPr marL="511175" indent="-511175">
              <a:buClr>
                <a:srgbClr val="00007F"/>
              </a:buClr>
              <a:buFont typeface="Wingdings" charset="2"/>
              <a:buChar char="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it-IT" sz="1900" dirty="0">
                <a:solidFill>
                  <a:srgbClr val="00007F"/>
                </a:solidFill>
                <a:latin typeface="Arial Narrow" charset="0"/>
              </a:rPr>
              <a:t>Un relazione ordinata tra le condizioni interne all’azienda ed esterne</a:t>
            </a:r>
            <a:r>
              <a:rPr lang="it-IT" sz="1900" dirty="0">
                <a:solidFill>
                  <a:srgbClr val="00007F"/>
                </a:solidFill>
              </a:rPr>
              <a:t>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64EE431-D937-5D68-AA4D-7AD1E8572EC5}"/>
              </a:ext>
            </a:extLst>
          </p:cNvPr>
          <p:cNvSpPr/>
          <p:nvPr/>
        </p:nvSpPr>
        <p:spPr>
          <a:xfrm>
            <a:off x="179388" y="7523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1) Coordinazione sistemica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661D2D-3172-D144-A168-1BEDCCAFC516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163563" y="964704"/>
            <a:ext cx="657542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 dirty="0">
                <a:solidFill>
                  <a:srgbClr val="336699"/>
                </a:solidFill>
                <a:latin typeface="Arial Narrow" charset="0"/>
              </a:rPr>
              <a:t>Condizione di funzionamento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55576" y="2564904"/>
            <a:ext cx="7391400" cy="320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FF0066"/>
                </a:solidFill>
                <a:latin typeface="Arial Narrow" charset="0"/>
              </a:rPr>
              <a:t>economicità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>
              <a:solidFill>
                <a:srgbClr val="FF0066"/>
              </a:solidFill>
              <a:latin typeface="Arial Narrow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7F"/>
                </a:solidFill>
                <a:latin typeface="Arial Narrow" charset="0"/>
              </a:rPr>
              <a:t>L’economicità è una fondamentale regola di condotta, che trova la sua concreta traduzione nel rispetto del complesso delle condizioni di funzionamento aziendale.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>
              <a:solidFill>
                <a:srgbClr val="00007F"/>
              </a:solidFill>
              <a:latin typeface="Arial Narrow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0B01A7C-D0D4-93BF-7DF6-EEA69A81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51273"/>
            <a:ext cx="288032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2) Economicità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85800" y="1187438"/>
            <a:ext cx="7772400" cy="158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336699"/>
                </a:solidFill>
                <a:latin typeface="Arial Narrow" charset="0"/>
                <a:ea typeface="Times New Roman" charset="0"/>
                <a:cs typeface="Times New Roman" charset="0"/>
              </a:rPr>
              <a:t>L’ECONOMICITA’…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347864" y="1979613"/>
            <a:ext cx="5328592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9999"/>
                </a:solidFill>
                <a:latin typeface="Arial Narrow" charset="0"/>
              </a:rPr>
              <a:t>L’economicità è una condizione che include efficacia ed efficienza; </a:t>
            </a:r>
          </a:p>
          <a:p>
            <a:pPr algn="ctr"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9999"/>
              </a:solidFill>
              <a:latin typeface="Arial Narrow" charset="0"/>
            </a:endParaRPr>
          </a:p>
          <a:p>
            <a:pPr algn="ctr"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9999"/>
                </a:solidFill>
                <a:latin typeface="Arial Narrow" charset="0"/>
              </a:rPr>
              <a:t>troveranno opportuna trattazione in una prossima lezione</a:t>
            </a:r>
            <a:r>
              <a:rPr lang="it-IT" sz="2400" b="1" i="1" dirty="0">
                <a:solidFill>
                  <a:srgbClr val="009999"/>
                </a:solidFill>
                <a:latin typeface="Arial" charset="0"/>
              </a:rPr>
              <a:t>.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009999"/>
                </a:solidFill>
                <a:latin typeface="Arial" charset="0"/>
              </a:rPr>
              <a:t>02/10/12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202B02-D52E-4742-A292-46F2598F42FA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400" dirty="0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75"/>
            <a:ext cx="2987675" cy="501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1F61FB2-39D0-54B4-D651-40D5FFD1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2" y="394974"/>
            <a:ext cx="288032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2) Economicità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661D2D-3172-D144-A168-1BEDCCAFC516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CBD41E1-C60B-0AA1-06ED-62034515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06820"/>
            <a:ext cx="2143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9999"/>
                </a:solidFill>
              </a:rPr>
              <a:t>3) Autonomia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C4085A-66C9-D1F5-D0CA-9BE86B439703}"/>
              </a:ext>
            </a:extLst>
          </p:cNvPr>
          <p:cNvSpPr txBox="1"/>
          <p:nvPr/>
        </p:nvSpPr>
        <p:spPr>
          <a:xfrm>
            <a:off x="997143" y="1484784"/>
            <a:ext cx="71497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endParaRPr lang="it-IT" sz="4000" dirty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it-IT" sz="4000" dirty="0">
                <a:solidFill>
                  <a:schemeClr val="tx1"/>
                </a:solidFill>
              </a:rPr>
              <a:t>Forma giuridica dell’azienda</a:t>
            </a:r>
          </a:p>
          <a:p>
            <a:pPr marL="571500" indent="-571500">
              <a:buFont typeface="Wingdings" pitchFamily="2" charset="2"/>
              <a:buChar char="ü"/>
            </a:pPr>
            <a:endParaRPr lang="it-IT" sz="4000" dirty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it-IT" sz="4000" dirty="0">
                <a:solidFill>
                  <a:schemeClr val="tx1"/>
                </a:solidFill>
              </a:rPr>
              <a:t>Soggetto economico</a:t>
            </a:r>
          </a:p>
          <a:p>
            <a:pPr marL="571500" indent="-571500">
              <a:buFont typeface="Wingdings" pitchFamily="2" charset="2"/>
              <a:buChar char="ü"/>
            </a:pPr>
            <a:endParaRPr lang="it-IT" sz="4000" dirty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it-IT" sz="4000" dirty="0">
                <a:solidFill>
                  <a:schemeClr val="tx1"/>
                </a:solidFill>
              </a:rPr>
              <a:t>Soggetto giuridico</a:t>
            </a:r>
          </a:p>
        </p:txBody>
      </p:sp>
    </p:spTree>
    <p:extLst>
      <p:ext uri="{BB962C8B-B14F-4D97-AF65-F5344CB8AC3E}">
        <p14:creationId xmlns:p14="http://schemas.microsoft.com/office/powerpoint/2010/main" val="320593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9552" y="449798"/>
            <a:ext cx="741682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90" dirty="0">
                <a:solidFill>
                  <a:srgbClr val="000000"/>
                </a:solidFill>
              </a:rPr>
              <a:t>Ris</a:t>
            </a:r>
            <a:r>
              <a:rPr sz="3600" spc="-114" dirty="0">
                <a:solidFill>
                  <a:srgbClr val="000000"/>
                </a:solidFill>
              </a:rPr>
              <a:t>p</a:t>
            </a:r>
            <a:r>
              <a:rPr sz="3600" spc="-145" dirty="0">
                <a:solidFill>
                  <a:srgbClr val="000000"/>
                </a:solidFill>
              </a:rPr>
              <a:t>etto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295" dirty="0">
                <a:solidFill>
                  <a:srgbClr val="000000"/>
                </a:solidFill>
              </a:rPr>
              <a:t>al</a:t>
            </a:r>
            <a:r>
              <a:rPr sz="3600" spc="-204" dirty="0">
                <a:solidFill>
                  <a:srgbClr val="000000"/>
                </a:solidFill>
              </a:rPr>
              <a:t>l</a:t>
            </a:r>
            <a:r>
              <a:rPr sz="3600" spc="-315" dirty="0">
                <a:solidFill>
                  <a:srgbClr val="000000"/>
                </a:solidFill>
              </a:rPr>
              <a:t>a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i="1" spc="-475" dirty="0">
                <a:solidFill>
                  <a:srgbClr val="000000"/>
                </a:solidFill>
                <a:latin typeface="Trebuchet MS"/>
                <a:cs typeface="Trebuchet MS"/>
              </a:rPr>
              <a:t>f</a:t>
            </a:r>
            <a:r>
              <a:rPr sz="3600" i="1" spc="-35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3600" i="1" spc="-26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3600" i="1" spc="-290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3600" i="1" spc="-18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3600" i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i="1" spc="-315" dirty="0">
                <a:solidFill>
                  <a:srgbClr val="000000"/>
                </a:solidFill>
                <a:latin typeface="Trebuchet MS"/>
                <a:cs typeface="Trebuchet MS"/>
              </a:rPr>
              <a:t>giu</a:t>
            </a:r>
            <a:r>
              <a:rPr sz="3600" i="1" spc="-23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3600" i="1" spc="-275" dirty="0">
                <a:solidFill>
                  <a:srgbClr val="000000"/>
                </a:solidFill>
                <a:latin typeface="Trebuchet MS"/>
                <a:cs typeface="Trebuchet MS"/>
              </a:rPr>
              <a:t>idic</a:t>
            </a:r>
            <a:r>
              <a:rPr sz="3600" i="1" spc="-36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3600" spc="-475" dirty="0">
                <a:solidFill>
                  <a:srgbClr val="000000"/>
                </a:solidFill>
              </a:rPr>
              <a:t>: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552" y="1340768"/>
            <a:ext cx="6247466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79166"/>
              <a:tabLst>
                <a:tab pos="295910" algn="l"/>
                <a:tab pos="296545" algn="l"/>
              </a:tabLst>
            </a:pPr>
            <a:r>
              <a:rPr sz="3200" spc="25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3200" spc="10" dirty="0">
                <a:solidFill>
                  <a:schemeClr val="tx1"/>
                </a:solidFill>
                <a:latin typeface="Trebuchet MS"/>
                <a:cs typeface="Trebuchet MS"/>
              </a:rPr>
              <a:t>z</a:t>
            </a:r>
            <a:r>
              <a:rPr sz="3200" spc="-145" dirty="0">
                <a:solidFill>
                  <a:schemeClr val="tx1"/>
                </a:solidFill>
                <a:latin typeface="Trebuchet MS"/>
                <a:cs typeface="Trebuchet MS"/>
              </a:rPr>
              <a:t>iend</a:t>
            </a:r>
            <a:r>
              <a:rPr sz="3200" spc="-155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32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chemeClr val="tx1"/>
                </a:solidFill>
                <a:latin typeface="Trebuchet MS"/>
                <a:cs typeface="Trebuchet MS"/>
              </a:rPr>
              <a:t>private</a:t>
            </a:r>
            <a:r>
              <a:rPr sz="3200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chemeClr val="tx1"/>
                </a:solidFill>
                <a:latin typeface="Trebuchet MS"/>
                <a:cs typeface="Trebuchet MS"/>
              </a:rPr>
              <a:t>dis</a:t>
            </a:r>
            <a:r>
              <a:rPr sz="3200" spc="-110" dirty="0">
                <a:solidFill>
                  <a:schemeClr val="tx1"/>
                </a:solidFill>
                <a:latin typeface="Trebuchet MS"/>
                <a:cs typeface="Trebuchet MS"/>
              </a:rPr>
              <a:t>t</a:t>
            </a:r>
            <a:r>
              <a:rPr sz="3200" spc="-150" dirty="0">
                <a:solidFill>
                  <a:schemeClr val="tx1"/>
                </a:solidFill>
                <a:latin typeface="Trebuchet MS"/>
                <a:cs typeface="Trebuchet MS"/>
              </a:rPr>
              <a:t>in</a:t>
            </a:r>
            <a:r>
              <a:rPr sz="3200" spc="-140" dirty="0">
                <a:solidFill>
                  <a:schemeClr val="tx1"/>
                </a:solidFill>
                <a:latin typeface="Trebuchet MS"/>
                <a:cs typeface="Trebuchet MS"/>
              </a:rPr>
              <a:t>t</a:t>
            </a:r>
            <a:r>
              <a:rPr sz="3200" spc="-16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3200" spc="-7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spc="-135" dirty="0">
                <a:solidFill>
                  <a:schemeClr val="tx1"/>
                </a:solidFill>
                <a:latin typeface="Trebuchet MS"/>
                <a:cs typeface="Trebuchet MS"/>
              </a:rPr>
              <a:t>in</a:t>
            </a:r>
            <a:r>
              <a:rPr sz="3200" spc="-36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F81BC"/>
              </a:buClr>
              <a:buFont typeface="Segoe UI Symbol"/>
              <a:buChar char="⚫"/>
            </a:pP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buClr>
                <a:srgbClr val="4F81BC"/>
              </a:buClr>
              <a:buFont typeface="Courier New"/>
              <a:buChar char="o"/>
              <a:tabLst>
                <a:tab pos="570865" algn="l"/>
              </a:tabLst>
            </a:pPr>
            <a:r>
              <a:rPr sz="3200" spc="-80" dirty="0">
                <a:solidFill>
                  <a:schemeClr val="tx1"/>
                </a:solidFill>
                <a:latin typeface="Trebuchet MS"/>
                <a:cs typeface="Trebuchet MS"/>
              </a:rPr>
              <a:t>Aziende</a:t>
            </a:r>
            <a:r>
              <a:rPr sz="3200" spc="-6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chemeClr val="tx1"/>
                </a:solidFill>
                <a:latin typeface="Trebuchet MS"/>
                <a:cs typeface="Trebuchet MS"/>
              </a:rPr>
              <a:t>individuali</a:t>
            </a: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5"/>
              </a:spcBef>
              <a:buClr>
                <a:srgbClr val="4F81BC"/>
              </a:buClr>
              <a:buFont typeface="Courier New"/>
              <a:buChar char="o"/>
              <a:tabLst>
                <a:tab pos="570865" algn="l"/>
              </a:tabLst>
            </a:pPr>
            <a:r>
              <a:rPr sz="3200" i="1" spc="-130" dirty="0">
                <a:solidFill>
                  <a:schemeClr val="tx1"/>
                </a:solidFill>
                <a:latin typeface="Trebuchet MS"/>
                <a:cs typeface="Trebuchet MS"/>
              </a:rPr>
              <a:t>So</a:t>
            </a:r>
            <a:r>
              <a:rPr sz="3200" i="1" spc="-125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3200" i="1" spc="-16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3200" i="1" spc="-29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3200" i="1" spc="-195" dirty="0">
                <a:solidFill>
                  <a:schemeClr val="tx1"/>
                </a:solidFill>
                <a:latin typeface="Trebuchet MS"/>
                <a:cs typeface="Trebuchet MS"/>
              </a:rPr>
              <a:t>tà</a:t>
            </a:r>
            <a:r>
              <a:rPr sz="3200" i="1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i="1" spc="-270" dirty="0">
                <a:solidFill>
                  <a:schemeClr val="tx1"/>
                </a:solidFill>
                <a:latin typeface="Trebuchet MS"/>
                <a:cs typeface="Trebuchet MS"/>
              </a:rPr>
              <a:t>d</a:t>
            </a:r>
            <a:r>
              <a:rPr sz="3200" i="1" spc="-15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3200" i="1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i="1" spc="-200" dirty="0">
                <a:solidFill>
                  <a:schemeClr val="tx1"/>
                </a:solidFill>
                <a:latin typeface="Trebuchet MS"/>
                <a:cs typeface="Trebuchet MS"/>
              </a:rPr>
              <a:t>pe</a:t>
            </a:r>
            <a:r>
              <a:rPr sz="3200" i="1" spc="-125" dirty="0">
                <a:solidFill>
                  <a:schemeClr val="tx1"/>
                </a:solidFill>
                <a:latin typeface="Trebuchet MS"/>
                <a:cs typeface="Trebuchet MS"/>
              </a:rPr>
              <a:t>r</a:t>
            </a:r>
            <a:r>
              <a:rPr sz="3200" i="1" spc="-160" dirty="0">
                <a:solidFill>
                  <a:schemeClr val="tx1"/>
                </a:solidFill>
                <a:latin typeface="Trebuchet MS"/>
                <a:cs typeface="Trebuchet MS"/>
              </a:rPr>
              <a:t>sone</a:t>
            </a: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4F81BC"/>
              </a:buClr>
              <a:buFont typeface="Courier New"/>
              <a:buChar char="o"/>
              <a:tabLst>
                <a:tab pos="570865" algn="l"/>
              </a:tabLst>
            </a:pPr>
            <a:r>
              <a:rPr sz="3200" i="1" spc="-130" dirty="0">
                <a:solidFill>
                  <a:schemeClr val="tx1"/>
                </a:solidFill>
                <a:latin typeface="Trebuchet MS"/>
                <a:cs typeface="Trebuchet MS"/>
              </a:rPr>
              <a:t>So</a:t>
            </a:r>
            <a:r>
              <a:rPr sz="3200" i="1" spc="-125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3200" i="1" spc="-16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3200" i="1" spc="-290" dirty="0">
                <a:solidFill>
                  <a:schemeClr val="tx1"/>
                </a:solidFill>
                <a:latin typeface="Trebuchet MS"/>
                <a:cs typeface="Trebuchet MS"/>
              </a:rPr>
              <a:t>e</a:t>
            </a:r>
            <a:r>
              <a:rPr sz="3200" i="1" spc="-195" dirty="0">
                <a:solidFill>
                  <a:schemeClr val="tx1"/>
                </a:solidFill>
                <a:latin typeface="Trebuchet MS"/>
                <a:cs typeface="Trebuchet MS"/>
              </a:rPr>
              <a:t>tà</a:t>
            </a:r>
            <a:r>
              <a:rPr sz="3200" i="1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i="1" spc="-270" dirty="0">
                <a:solidFill>
                  <a:schemeClr val="tx1"/>
                </a:solidFill>
                <a:latin typeface="Trebuchet MS"/>
                <a:cs typeface="Trebuchet MS"/>
              </a:rPr>
              <a:t>d</a:t>
            </a:r>
            <a:r>
              <a:rPr sz="3200" i="1" spc="-15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3200" i="1" spc="-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3200" i="1" spc="-125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3200" i="1" spc="-15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3200" i="1" spc="-225" dirty="0">
                <a:solidFill>
                  <a:schemeClr val="tx1"/>
                </a:solidFill>
                <a:latin typeface="Trebuchet MS"/>
                <a:cs typeface="Trebuchet MS"/>
              </a:rPr>
              <a:t>pita</a:t>
            </a:r>
            <a:r>
              <a:rPr sz="3200" i="1" spc="-170" dirty="0">
                <a:solidFill>
                  <a:schemeClr val="tx1"/>
                </a:solidFill>
                <a:latin typeface="Trebuchet MS"/>
                <a:cs typeface="Trebuchet MS"/>
              </a:rPr>
              <a:t>l</a:t>
            </a:r>
            <a:r>
              <a:rPr sz="3200" i="1" spc="-240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4F81BC"/>
              </a:buClr>
              <a:buFont typeface="Courier New"/>
              <a:buChar char="o"/>
              <a:tabLst>
                <a:tab pos="570865" algn="l"/>
              </a:tabLst>
            </a:pPr>
            <a:r>
              <a:rPr lang="it-IT" sz="3200" spc="-70" dirty="0">
                <a:solidFill>
                  <a:schemeClr val="tx1"/>
                </a:solidFill>
                <a:latin typeface="Trebuchet MS"/>
                <a:cs typeface="Trebuchet MS"/>
              </a:rPr>
              <a:t> …..</a:t>
            </a: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55576" y="322784"/>
            <a:ext cx="70567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8965" algn="l"/>
              </a:tabLst>
            </a:pPr>
            <a:r>
              <a:rPr sz="3200" spc="-185" dirty="0">
                <a:solidFill>
                  <a:srgbClr val="000000"/>
                </a:solidFill>
              </a:rPr>
              <a:t>Società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spc="-204" dirty="0">
                <a:solidFill>
                  <a:srgbClr val="000000"/>
                </a:solidFill>
              </a:rPr>
              <a:t>di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spc="-120" dirty="0">
                <a:solidFill>
                  <a:srgbClr val="000000"/>
                </a:solidFill>
              </a:rPr>
              <a:t>person</a:t>
            </a:r>
            <a:r>
              <a:rPr sz="3200" spc="-125" dirty="0">
                <a:solidFill>
                  <a:srgbClr val="000000"/>
                </a:solidFill>
              </a:rPr>
              <a:t>e</a:t>
            </a:r>
            <a:r>
              <a:rPr sz="3200" spc="-375" dirty="0">
                <a:solidFill>
                  <a:srgbClr val="000000"/>
                </a:solidFill>
              </a:rPr>
              <a:t>:</a:t>
            </a:r>
            <a:r>
              <a:rPr sz="3200" spc="-305" dirty="0">
                <a:solidFill>
                  <a:srgbClr val="000000"/>
                </a:solidFill>
              </a:rPr>
              <a:t> </a:t>
            </a:r>
            <a:r>
              <a:rPr lang="it-IT" sz="3200" spc="-305" dirty="0">
                <a:solidFill>
                  <a:srgbClr val="000000"/>
                </a:solidFill>
              </a:rPr>
              <a:t> </a:t>
            </a:r>
            <a:br>
              <a:rPr lang="it-IT" sz="3200" spc="-305" dirty="0">
                <a:solidFill>
                  <a:srgbClr val="000000"/>
                </a:solidFill>
              </a:rPr>
            </a:br>
            <a:r>
              <a:rPr sz="3200" spc="-75" dirty="0">
                <a:solidFill>
                  <a:srgbClr val="000000"/>
                </a:solidFill>
              </a:rPr>
              <a:t>(</a:t>
            </a:r>
            <a:r>
              <a:rPr sz="3200" spc="-90" dirty="0">
                <a:solidFill>
                  <a:srgbClr val="000000"/>
                </a:solidFill>
              </a:rPr>
              <a:t>s</a:t>
            </a:r>
            <a:r>
              <a:rPr sz="3200" spc="-125" dirty="0">
                <a:solidFill>
                  <a:srgbClr val="000000"/>
                </a:solidFill>
              </a:rPr>
              <a:t>ocietà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130" dirty="0">
                <a:solidFill>
                  <a:srgbClr val="000000"/>
                </a:solidFill>
              </a:rPr>
              <a:t>semplic</a:t>
            </a:r>
            <a:r>
              <a:rPr sz="3200" spc="-150" dirty="0">
                <a:solidFill>
                  <a:srgbClr val="000000"/>
                </a:solidFill>
              </a:rPr>
              <a:t>e</a:t>
            </a:r>
            <a:r>
              <a:rPr sz="3200" spc="-305" dirty="0">
                <a:solidFill>
                  <a:srgbClr val="000000"/>
                </a:solidFill>
              </a:rPr>
              <a:t>;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sz="3200" spc="-55" dirty="0" err="1">
                <a:solidFill>
                  <a:srgbClr val="000000"/>
                </a:solidFill>
              </a:rPr>
              <a:t>s</a:t>
            </a:r>
            <a:r>
              <a:rPr sz="3200" spc="-335" dirty="0" err="1">
                <a:solidFill>
                  <a:srgbClr val="000000"/>
                </a:solidFill>
              </a:rPr>
              <a:t>.</a:t>
            </a:r>
            <a:r>
              <a:rPr sz="3200" spc="-100" dirty="0" err="1">
                <a:solidFill>
                  <a:srgbClr val="000000"/>
                </a:solidFill>
              </a:rPr>
              <a:t>n</a:t>
            </a:r>
            <a:r>
              <a:rPr sz="3200" spc="-335" dirty="0" err="1">
                <a:solidFill>
                  <a:srgbClr val="000000"/>
                </a:solidFill>
              </a:rPr>
              <a:t>.</a:t>
            </a:r>
            <a:r>
              <a:rPr sz="3200" spc="-85" dirty="0" err="1">
                <a:solidFill>
                  <a:srgbClr val="000000"/>
                </a:solidFill>
              </a:rPr>
              <a:t>c</a:t>
            </a:r>
            <a:r>
              <a:rPr sz="3200" spc="-325" dirty="0" err="1">
                <a:solidFill>
                  <a:srgbClr val="000000"/>
                </a:solidFill>
              </a:rPr>
              <a:t>.</a:t>
            </a:r>
            <a:r>
              <a:rPr sz="3200" spc="-320" dirty="0">
                <a:solidFill>
                  <a:srgbClr val="000000"/>
                </a:solidFill>
              </a:rPr>
              <a:t>;</a:t>
            </a:r>
            <a:r>
              <a:rPr sz="3200" spc="-240" dirty="0">
                <a:solidFill>
                  <a:srgbClr val="000000"/>
                </a:solidFill>
              </a:rPr>
              <a:t> </a:t>
            </a:r>
            <a:r>
              <a:rPr lang="it-IT" sz="3200" spc="-240" dirty="0">
                <a:solidFill>
                  <a:srgbClr val="000000"/>
                </a:solidFill>
              </a:rPr>
              <a:t> </a:t>
            </a:r>
            <a:r>
              <a:rPr sz="3200" spc="-55" dirty="0" err="1">
                <a:solidFill>
                  <a:srgbClr val="000000"/>
                </a:solidFill>
              </a:rPr>
              <a:t>s</a:t>
            </a:r>
            <a:r>
              <a:rPr sz="3200" spc="-335" dirty="0" err="1">
                <a:solidFill>
                  <a:srgbClr val="000000"/>
                </a:solidFill>
              </a:rPr>
              <a:t>.</a:t>
            </a:r>
            <a:r>
              <a:rPr sz="3200" spc="-225" dirty="0" err="1">
                <a:solidFill>
                  <a:srgbClr val="000000"/>
                </a:solidFill>
              </a:rPr>
              <a:t>a</a:t>
            </a:r>
            <a:r>
              <a:rPr sz="3200" spc="-335" dirty="0" err="1">
                <a:solidFill>
                  <a:srgbClr val="000000"/>
                </a:solidFill>
              </a:rPr>
              <a:t>.</a:t>
            </a:r>
            <a:r>
              <a:rPr sz="3200" spc="-55" dirty="0" err="1">
                <a:solidFill>
                  <a:srgbClr val="000000"/>
                </a:solidFill>
              </a:rPr>
              <a:t>s</a:t>
            </a:r>
            <a:r>
              <a:rPr sz="3200" spc="-335" dirty="0" err="1">
                <a:solidFill>
                  <a:srgbClr val="000000"/>
                </a:solidFill>
              </a:rPr>
              <a:t>.</a:t>
            </a:r>
            <a:r>
              <a:rPr sz="3200" spc="-100" dirty="0">
                <a:solidFill>
                  <a:srgbClr val="000000"/>
                </a:solidFill>
              </a:rPr>
              <a:t>)</a:t>
            </a: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617462" y="1700808"/>
            <a:ext cx="7770961" cy="3277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chemeClr val="tx1"/>
                </a:solidFill>
                <a:latin typeface="Trebuchet MS"/>
                <a:cs typeface="Trebuchet MS"/>
              </a:rPr>
              <a:t>Re</a:t>
            </a:r>
            <a:r>
              <a:rPr sz="2800" spc="-85" dirty="0">
                <a:solidFill>
                  <a:schemeClr val="tx1"/>
                </a:solidFill>
                <a:latin typeface="Trebuchet MS"/>
                <a:cs typeface="Trebuchet MS"/>
              </a:rPr>
              <a:t>spons</a:t>
            </a:r>
            <a:r>
              <a:rPr sz="2800" spc="-100" dirty="0">
                <a:solidFill>
                  <a:schemeClr val="tx1"/>
                </a:solidFill>
                <a:latin typeface="Trebuchet MS"/>
                <a:cs typeface="Trebuchet MS"/>
              </a:rPr>
              <a:t>a</a:t>
            </a:r>
            <a:r>
              <a:rPr sz="2800" spc="-160" dirty="0">
                <a:solidFill>
                  <a:schemeClr val="tx1"/>
                </a:solidFill>
                <a:latin typeface="Trebuchet MS"/>
                <a:cs typeface="Trebuchet MS"/>
              </a:rPr>
              <a:t>bilità</a:t>
            </a:r>
            <a:r>
              <a:rPr sz="28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u="heavy" spc="-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IL</a:t>
            </a:r>
            <a:r>
              <a:rPr sz="2800" u="heavy" spc="-5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800" u="heavy" spc="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IMI</a:t>
            </a:r>
            <a:r>
              <a:rPr sz="2800" u="heavy" spc="-16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800" u="heavy" spc="-5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u="heavy" spc="-17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800" u="heavy" spc="16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spc="-9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28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rebuchet MS"/>
                <a:cs typeface="Trebuchet MS"/>
              </a:rPr>
              <a:t>s</a:t>
            </a:r>
            <a:r>
              <a:rPr sz="2800" spc="-20" dirty="0">
                <a:solidFill>
                  <a:schemeClr val="tx1"/>
                </a:solidFill>
                <a:latin typeface="Trebuchet MS"/>
                <a:cs typeface="Trebuchet MS"/>
              </a:rPr>
              <a:t>o</a:t>
            </a:r>
            <a:r>
              <a:rPr sz="2800" spc="-175" dirty="0">
                <a:solidFill>
                  <a:schemeClr val="tx1"/>
                </a:solidFill>
                <a:latin typeface="Trebuchet MS"/>
                <a:cs typeface="Trebuchet MS"/>
              </a:rPr>
              <a:t>c</a:t>
            </a:r>
            <a:r>
              <a:rPr sz="2800" spc="-105" dirty="0">
                <a:solidFill>
                  <a:schemeClr val="tx1"/>
                </a:solidFill>
                <a:latin typeface="Trebuchet MS"/>
                <a:cs typeface="Trebuchet MS"/>
              </a:rPr>
              <a:t>i</a:t>
            </a:r>
            <a:r>
              <a:rPr sz="2800" spc="-330" dirty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295910" marR="5080" algn="just">
              <a:lnSpc>
                <a:spcPct val="80000"/>
              </a:lnSpc>
              <a:spcBef>
                <a:spcPts val="600"/>
              </a:spcBef>
            </a:pPr>
            <a:r>
              <a:rPr sz="2800" spc="-90" dirty="0">
                <a:solidFill>
                  <a:schemeClr val="tx1"/>
                </a:solidFill>
                <a:latin typeface="Trebuchet MS"/>
                <a:cs typeface="Trebuchet MS"/>
              </a:rPr>
              <a:t>per</a:t>
            </a:r>
            <a:r>
              <a:rPr sz="2800" spc="484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chemeClr val="tx1"/>
                </a:solidFill>
                <a:latin typeface="Trebuchet MS"/>
                <a:cs typeface="Trebuchet MS"/>
              </a:rPr>
              <a:t>le</a:t>
            </a:r>
            <a:r>
              <a:rPr sz="2800" spc="-16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chemeClr val="tx1"/>
                </a:solidFill>
                <a:latin typeface="Trebuchet MS"/>
                <a:cs typeface="Trebuchet MS"/>
              </a:rPr>
              <a:t>obbligazioni</a:t>
            </a:r>
            <a:r>
              <a:rPr sz="2800" spc="-120" dirty="0">
                <a:solidFill>
                  <a:schemeClr val="tx1"/>
                </a:solidFill>
                <a:latin typeface="Trebuchet MS"/>
                <a:cs typeface="Trebuchet MS"/>
              </a:rPr>
              <a:t> sociali</a:t>
            </a:r>
            <a:r>
              <a:rPr sz="2800" spc="-114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chemeClr val="tx1"/>
                </a:solidFill>
                <a:latin typeface="Trebuchet MS"/>
                <a:cs typeface="Trebuchet MS"/>
              </a:rPr>
              <a:t>nei</a:t>
            </a:r>
            <a:r>
              <a:rPr sz="2800" spc="-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chemeClr val="tx1"/>
                </a:solidFill>
                <a:latin typeface="Trebuchet MS"/>
                <a:cs typeface="Trebuchet MS"/>
              </a:rPr>
              <a:t>confronti</a:t>
            </a:r>
            <a:r>
              <a:rPr sz="2800" spc="-9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chemeClr val="tx1"/>
                </a:solidFill>
                <a:latin typeface="Trebuchet MS"/>
                <a:cs typeface="Trebuchet MS"/>
              </a:rPr>
              <a:t>dei</a:t>
            </a:r>
            <a:r>
              <a:rPr sz="2800" spc="-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chemeClr val="tx1"/>
                </a:solidFill>
                <a:latin typeface="Trebuchet MS"/>
                <a:cs typeface="Trebuchet MS"/>
              </a:rPr>
              <a:t>creditori </a:t>
            </a:r>
            <a:r>
              <a:rPr sz="2800" spc="-85" dirty="0">
                <a:solidFill>
                  <a:schemeClr val="tx1"/>
                </a:solidFill>
                <a:latin typeface="Trebuchet MS"/>
                <a:cs typeface="Trebuchet MS"/>
              </a:rPr>
              <a:t> rispondono, </a:t>
            </a:r>
            <a:r>
              <a:rPr sz="2800" spc="-125" dirty="0">
                <a:solidFill>
                  <a:schemeClr val="tx1"/>
                </a:solidFill>
                <a:latin typeface="Trebuchet MS"/>
                <a:cs typeface="Trebuchet MS"/>
              </a:rPr>
              <a:t>insieme </a:t>
            </a:r>
            <a:r>
              <a:rPr sz="2800" spc="-190" dirty="0">
                <a:solidFill>
                  <a:schemeClr val="tx1"/>
                </a:solidFill>
                <a:latin typeface="Trebuchet MS"/>
                <a:cs typeface="Trebuchet MS"/>
              </a:rPr>
              <a:t>al </a:t>
            </a:r>
            <a:r>
              <a:rPr sz="2800" spc="-95" dirty="0">
                <a:solidFill>
                  <a:schemeClr val="tx1"/>
                </a:solidFill>
                <a:latin typeface="Trebuchet MS"/>
                <a:cs typeface="Trebuchet MS"/>
              </a:rPr>
              <a:t>patrimonio </a:t>
            </a:r>
            <a:r>
              <a:rPr sz="2800" spc="-165" dirty="0">
                <a:solidFill>
                  <a:schemeClr val="tx1"/>
                </a:solidFill>
                <a:latin typeface="Trebuchet MS"/>
                <a:cs typeface="Trebuchet MS"/>
              </a:rPr>
              <a:t>della </a:t>
            </a:r>
            <a:r>
              <a:rPr sz="2800" spc="-140" dirty="0">
                <a:solidFill>
                  <a:schemeClr val="tx1"/>
                </a:solidFill>
                <a:latin typeface="Trebuchet MS"/>
                <a:cs typeface="Trebuchet MS"/>
              </a:rPr>
              <a:t>società, </a:t>
            </a:r>
            <a:r>
              <a:rPr sz="2800" spc="-150" dirty="0">
                <a:solidFill>
                  <a:schemeClr val="tx1"/>
                </a:solidFill>
                <a:latin typeface="Trebuchet MS"/>
                <a:cs typeface="Trebuchet MS"/>
              </a:rPr>
              <a:t>i </a:t>
            </a:r>
            <a:r>
              <a:rPr sz="2800" spc="-75" dirty="0">
                <a:solidFill>
                  <a:schemeClr val="tx1"/>
                </a:solidFill>
                <a:latin typeface="Trebuchet MS"/>
                <a:cs typeface="Trebuchet MS"/>
              </a:rPr>
              <a:t>soci </a:t>
            </a:r>
            <a:r>
              <a:rPr sz="2800" spc="-70" dirty="0">
                <a:solidFill>
                  <a:schemeClr val="tx1"/>
                </a:solidFill>
                <a:latin typeface="Trebuchet MS"/>
                <a:cs typeface="Trebuchet MS"/>
              </a:rPr>
              <a:t>con </a:t>
            </a:r>
            <a:r>
              <a:rPr sz="2800" spc="-150" dirty="0">
                <a:solidFill>
                  <a:schemeClr val="tx1"/>
                </a:solidFill>
                <a:latin typeface="Trebuchet MS"/>
                <a:cs typeface="Trebuchet MS"/>
              </a:rPr>
              <a:t>i </a:t>
            </a:r>
            <a:r>
              <a:rPr sz="2800" spc="-1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chemeClr val="tx1"/>
                </a:solidFill>
                <a:latin typeface="Trebuchet MS"/>
                <a:cs typeface="Trebuchet MS"/>
              </a:rPr>
              <a:t>loro</a:t>
            </a:r>
            <a:r>
              <a:rPr sz="28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chemeClr val="tx1"/>
                </a:solidFill>
                <a:latin typeface="Trebuchet MS"/>
                <a:cs typeface="Trebuchet MS"/>
              </a:rPr>
              <a:t>patrimoni</a:t>
            </a:r>
            <a:r>
              <a:rPr sz="2800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chemeClr val="tx1"/>
                </a:solidFill>
                <a:latin typeface="Trebuchet MS"/>
                <a:cs typeface="Trebuchet MS"/>
              </a:rPr>
              <a:t>personali.</a:t>
            </a: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-90" dirty="0">
                <a:solidFill>
                  <a:schemeClr val="tx1"/>
                </a:solidFill>
                <a:latin typeface="Trebuchet MS"/>
                <a:cs typeface="Trebuchet MS"/>
              </a:rPr>
              <a:t>Inoltre</a:t>
            </a:r>
            <a:r>
              <a:rPr sz="2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chemeClr val="tx1"/>
                </a:solidFill>
                <a:latin typeface="Trebuchet MS"/>
                <a:cs typeface="Trebuchet MS"/>
              </a:rPr>
              <a:t>ogni</a:t>
            </a:r>
            <a:r>
              <a:rPr sz="2800" spc="-4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chemeClr val="tx1"/>
                </a:solidFill>
                <a:latin typeface="Trebuchet MS"/>
                <a:cs typeface="Trebuchet MS"/>
              </a:rPr>
              <a:t>socio</a:t>
            </a:r>
            <a:r>
              <a:rPr sz="2800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chemeClr val="tx1"/>
                </a:solidFill>
                <a:latin typeface="Trebuchet MS"/>
                <a:cs typeface="Trebuchet MS"/>
              </a:rPr>
              <a:t>ha</a:t>
            </a:r>
            <a:r>
              <a:rPr sz="2800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chemeClr val="tx1"/>
                </a:solidFill>
                <a:latin typeface="Trebuchet MS"/>
                <a:cs typeface="Trebuchet MS"/>
              </a:rPr>
              <a:t>la</a:t>
            </a:r>
            <a:r>
              <a:rPr sz="2800" spc="-5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chemeClr val="tx1"/>
                </a:solidFill>
                <a:latin typeface="Trebuchet MS"/>
                <a:cs typeface="Trebuchet MS"/>
              </a:rPr>
              <a:t>qualità</a:t>
            </a:r>
            <a:r>
              <a:rPr sz="2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chemeClr val="tx1"/>
                </a:solidFill>
                <a:latin typeface="Trebuchet MS"/>
                <a:cs typeface="Trebuchet MS"/>
              </a:rPr>
              <a:t>di</a:t>
            </a:r>
            <a:r>
              <a:rPr sz="2800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chemeClr val="tx1"/>
                </a:solidFill>
                <a:latin typeface="Trebuchet MS"/>
                <a:cs typeface="Trebuchet MS"/>
              </a:rPr>
              <a:t>amministratore</a:t>
            </a:r>
            <a:r>
              <a:rPr sz="280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chemeClr val="tx1"/>
                </a:solidFill>
                <a:latin typeface="Trebuchet MS"/>
                <a:cs typeface="Trebuchet MS"/>
              </a:rPr>
              <a:t>della</a:t>
            </a:r>
            <a:r>
              <a:rPr sz="2800" spc="-3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chemeClr val="tx1"/>
                </a:solidFill>
                <a:latin typeface="Trebuchet MS"/>
                <a:cs typeface="Trebuchet MS"/>
              </a:rPr>
              <a:t>società.</a:t>
            </a:r>
            <a:endParaRPr sz="28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1415</Words>
  <Application>Microsoft Macintosh PowerPoint</Application>
  <PresentationFormat>Presentazione su schermo (4:3)</PresentationFormat>
  <Paragraphs>270</Paragraphs>
  <Slides>29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 Narrow</vt:lpstr>
      <vt:lpstr>Trebuchet MS</vt:lpstr>
      <vt:lpstr>Calibri</vt:lpstr>
      <vt:lpstr>Wingdings</vt:lpstr>
      <vt:lpstr>Arial MT</vt:lpstr>
      <vt:lpstr>Courier New</vt:lpstr>
      <vt:lpstr>Segoe UI Symbol</vt:lpstr>
      <vt:lpstr>Arial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Rispetto alla forma giuridica:</vt:lpstr>
      <vt:lpstr>Società di persone:   (società semplice; s.n.c.;  s.a.s.)</vt:lpstr>
      <vt:lpstr>Società di capitali:    (S.p.a. ;  S.r.l. ;  S.a.p.a.)</vt:lpstr>
      <vt:lpstr>IL SOGGETTO ECONOMICO</vt:lpstr>
      <vt:lpstr>PROPRIETARI:</vt:lpstr>
      <vt:lpstr>TOP MANAGEMENT:</vt:lpstr>
      <vt:lpstr>IL SOGGETTO GIURIDICO</vt:lpstr>
      <vt:lpstr>Soggetto giuridico:</vt:lpstr>
      <vt:lpstr>I GRUPPI DI IMPRESE</vt:lpstr>
      <vt:lpstr>Partecipazioni: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Esercitazione</vt:lpstr>
      <vt:lpstr>Esercitazione  I gruppi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Organizzazione Aziendale</dc:title>
  <dc:creator>Domenico Salvatore</dc:creator>
  <cp:lastModifiedBy>Concetta Metallo</cp:lastModifiedBy>
  <cp:revision>93</cp:revision>
  <cp:lastPrinted>1601-01-01T00:00:00Z</cp:lastPrinted>
  <dcterms:created xsi:type="dcterms:W3CDTF">2014-02-11T09:50:09Z</dcterms:created>
  <dcterms:modified xsi:type="dcterms:W3CDTF">2023-09-26T08:03:59Z</dcterms:modified>
</cp:coreProperties>
</file>